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2" r:id="rId8"/>
    <p:sldId id="273" r:id="rId9"/>
    <p:sldId id="274" r:id="rId10"/>
    <p:sldId id="280" r:id="rId11"/>
    <p:sldId id="275" r:id="rId12"/>
    <p:sldId id="281" r:id="rId13"/>
    <p:sldId id="282" r:id="rId14"/>
    <p:sldId id="276" r:id="rId15"/>
    <p:sldId id="277" r:id="rId16"/>
    <p:sldId id="278" r:id="rId17"/>
    <p:sldId id="279" r:id="rId18"/>
    <p:sldId id="284" r:id="rId19"/>
    <p:sldId id="285" r:id="rId20"/>
    <p:sldId id="261" r:id="rId21"/>
    <p:sldId id="288" r:id="rId22"/>
    <p:sldId id="263" r:id="rId23"/>
    <p:sldId id="286" r:id="rId24"/>
    <p:sldId id="290" r:id="rId25"/>
    <p:sldId id="289" r:id="rId26"/>
    <p:sldId id="287" r:id="rId27"/>
    <p:sldId id="262" r:id="rId28"/>
    <p:sldId id="264" r:id="rId29"/>
    <p:sldId id="269" r:id="rId30"/>
    <p:sldId id="27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94/"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94/"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khoa-hoc-tu-nhien-8/1/424/94/"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17.sv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7.png"/><Relationship Id="rId4" Type="http://schemas.openxmlformats.org/officeDocument/2006/relationships/image" Target="../media/image17.sv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khoa-hoc-tu-nhien-8/1/424/94/" TargetMode="External"/><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slides/_rels/slide2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51.jpg"/><Relationship Id="rId1" Type="http://schemas.openxmlformats.org/officeDocument/2006/relationships/slideLayout" Target="../slideLayouts/slideLayout2.xml"/><Relationship Id="rId6" Type="http://schemas.openxmlformats.org/officeDocument/2006/relationships/image" Target="../media/image53.png"/><Relationship Id="rId5" Type="http://schemas.microsoft.com/office/2007/relationships/hdphoto" Target="../media/hdphoto1.wdp"/><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08CE3-E925-508C-5D90-080E37DD7ABF}"/>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3" name="Title 1">
            <a:extLst>
              <a:ext uri="{FF2B5EF4-FFF2-40B4-BE49-F238E27FC236}">
                <a16:creationId xmlns:a16="http://schemas.microsoft.com/office/drawing/2014/main" id="{B4FD2F30-23E0-0D20-8514-297EA62CFB4C}"/>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4</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Tác</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dụng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làm</a:t>
            </a:r>
            <a:r>
              <a:rPr lang="en-US" sz="5400" b="1" dirty="0">
                <a:solidFill>
                  <a:srgbClr val="002060"/>
                </a:solidFill>
                <a:latin typeface="UTM Avo" panose="02040603050506020204" pitchFamily="18" charset="0"/>
              </a:rPr>
              <a:t> quay </a:t>
            </a:r>
            <a:r>
              <a:rPr lang="en-US" sz="5400" b="1" dirty="0" err="1">
                <a:solidFill>
                  <a:srgbClr val="002060"/>
                </a:solidFill>
                <a:latin typeface="UTM Avo" panose="02040603050506020204" pitchFamily="18" charset="0"/>
              </a:rPr>
              <a:t>của</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lực</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3338229B-07D4-5DD3-A4CF-03C690B98DC2}"/>
              </a:ext>
            </a:extLst>
          </p:cNvPr>
          <p:cNvSpPr txBox="1">
            <a:spLocks/>
          </p:cNvSpPr>
          <p:nvPr/>
        </p:nvSpPr>
        <p:spPr>
          <a:xfrm>
            <a:off x="1963312" y="3487440"/>
            <a:ext cx="826537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19. </a:t>
            </a:r>
            <a:r>
              <a:rPr lang="en-US" sz="6000" b="1" dirty="0" err="1">
                <a:solidFill>
                  <a:srgbClr val="FF0000"/>
                </a:solidFill>
                <a:latin typeface="UTM Avo" panose="02040603050506020204" pitchFamily="18" charset="0"/>
              </a:rPr>
              <a:t>Đòn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bẩy</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ABEAEB2-C618-BE12-5CD8-71DB29B1E4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9FC598-38D5-6FFF-F626-3AF6433F4F37}"/>
              </a:ext>
            </a:extLst>
          </p:cNvPr>
          <p:cNvSpPr txBox="1"/>
          <p:nvPr/>
        </p:nvSpPr>
        <p:spPr>
          <a:xfrm>
            <a:off x="461555" y="2129807"/>
            <a:ext cx="6069874" cy="4083105"/>
          </a:xfrm>
          <a:prstGeom prst="rect">
            <a:avLst/>
          </a:prstGeom>
          <a:noFill/>
        </p:spPr>
        <p:txBody>
          <a:bodyPr wrap="square">
            <a:spAutoFit/>
          </a:bodyPr>
          <a:lstStyle/>
          <a:p>
            <a:pPr algn="just">
              <a:lnSpc>
                <a:spcPct val="150000"/>
              </a:lnSpc>
            </a:pP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đưa</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lên</a:t>
            </a:r>
            <a:r>
              <a:rPr lang="en-US" sz="2200" dirty="0">
                <a:latin typeface="UTM Avo" panose="02040603050506020204" pitchFamily="18" charset="0"/>
              </a:rPr>
              <a:t> </a:t>
            </a:r>
            <a:r>
              <a:rPr lang="en-US" sz="2200" dirty="0" err="1">
                <a:latin typeface="UTM Avo" panose="02040603050506020204" pitchFamily="18" charset="0"/>
              </a:rPr>
              <a:t>cao</a:t>
            </a:r>
            <a:r>
              <a:rPr lang="en-US" sz="2200" dirty="0">
                <a:latin typeface="UTM Avo" panose="02040603050506020204" pitchFamily="18" charset="0"/>
              </a:rPr>
              <a:t>, </a:t>
            </a:r>
            <a:r>
              <a:rPr lang="en-US" sz="2200" dirty="0" err="1">
                <a:latin typeface="UTM Avo" panose="02040603050506020204" pitchFamily="18" charset="0"/>
              </a:rPr>
              <a:t>người</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nhân</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trực</a:t>
            </a:r>
            <a:r>
              <a:rPr lang="en-US" sz="2200" dirty="0">
                <a:latin typeface="UTM Avo" panose="02040603050506020204" pitchFamily="18" charset="0"/>
              </a:rPr>
              <a:t> </a:t>
            </a:r>
            <a:r>
              <a:rPr lang="en-US" sz="2200" dirty="0" err="1">
                <a:latin typeface="UTM Avo" panose="02040603050506020204" pitchFamily="18" charset="0"/>
              </a:rPr>
              <a:t>tiếp</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lên</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lực</a:t>
            </a:r>
            <a:r>
              <a:rPr lang="en-US" sz="2200" dirty="0">
                <a:latin typeface="UTM Avo" panose="02040603050506020204" pitchFamily="18" charset="0"/>
              </a:rPr>
              <a:t> </a:t>
            </a:r>
            <a:r>
              <a:rPr lang="en-US" sz="2200" dirty="0" err="1">
                <a:latin typeface="UTM Avo" panose="02040603050506020204" pitchFamily="18" charset="0"/>
              </a:rPr>
              <a:t>hướng</a:t>
            </a:r>
            <a:r>
              <a:rPr lang="en-US" sz="2200" dirty="0">
                <a:latin typeface="UTM Avo" panose="02040603050506020204" pitchFamily="18" charset="0"/>
              </a:rPr>
              <a:t> </a:t>
            </a:r>
            <a:r>
              <a:rPr lang="en-US" sz="2200" dirty="0" err="1">
                <a:latin typeface="UTM Avo" panose="02040603050506020204" pitchFamily="18" charset="0"/>
              </a:rPr>
              <a:t>thẳng</a:t>
            </a:r>
            <a:r>
              <a:rPr lang="en-US" sz="2200" dirty="0">
                <a:latin typeface="UTM Avo" panose="02040603050506020204" pitchFamily="18" charset="0"/>
              </a:rPr>
              <a:t> </a:t>
            </a:r>
            <a:r>
              <a:rPr lang="en-US" sz="2200" dirty="0" err="1">
                <a:latin typeface="UTM Avo" panose="02040603050506020204" pitchFamily="18" charset="0"/>
              </a:rPr>
              <a:t>đứng</a:t>
            </a:r>
            <a:r>
              <a:rPr lang="en-US" sz="2200" dirty="0">
                <a:latin typeface="UTM Avo" panose="02040603050506020204" pitchFamily="18" charset="0"/>
              </a:rPr>
              <a:t> </a:t>
            </a:r>
            <a:r>
              <a:rPr lang="en-US" sz="2200" dirty="0" err="1">
                <a:latin typeface="UTM Avo" panose="02040603050506020204" pitchFamily="18" charset="0"/>
              </a:rPr>
              <a:t>lên</a:t>
            </a:r>
            <a:r>
              <a:rPr lang="en-US" sz="2200" dirty="0">
                <a:latin typeface="UTM Avo" panose="02040603050506020204" pitchFamily="18" charset="0"/>
              </a:rPr>
              <a:t> </a:t>
            </a:r>
            <a:r>
              <a:rPr lang="en-US" sz="2200" dirty="0" err="1">
                <a:latin typeface="UTM Avo" panose="02040603050506020204" pitchFamily="18" charset="0"/>
              </a:rPr>
              <a:t>trên</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19.1). </a:t>
            </a:r>
            <a:r>
              <a:rPr lang="en-US" sz="2200" dirty="0" err="1">
                <a:latin typeface="UTM Avo" panose="02040603050506020204" pitchFamily="18" charset="0"/>
              </a:rPr>
              <a:t>Tuy</a:t>
            </a:r>
            <a:r>
              <a:rPr lang="en-US" sz="2200" dirty="0">
                <a:latin typeface="UTM Avo" panose="02040603050506020204" pitchFamily="18" charset="0"/>
              </a:rPr>
              <a:t> </a:t>
            </a:r>
            <a:r>
              <a:rPr lang="en-US" sz="2200" dirty="0" err="1">
                <a:latin typeface="UTM Avo" panose="02040603050506020204" pitchFamily="18" charset="0"/>
              </a:rPr>
              <a:t>nhiên</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số</a:t>
            </a:r>
            <a:r>
              <a:rPr lang="en-US" sz="2200" dirty="0">
                <a:latin typeface="UTM Avo" panose="02040603050506020204" pitchFamily="18" charset="0"/>
              </a:rPr>
              <a:t> </a:t>
            </a:r>
            <a:r>
              <a:rPr lang="en-US" sz="2200" dirty="0" err="1">
                <a:latin typeface="UTM Avo" panose="02040603050506020204" pitchFamily="18" charset="0"/>
              </a:rPr>
              <a:t>trường</a:t>
            </a:r>
            <a:r>
              <a:rPr lang="en-US" sz="2200" dirty="0">
                <a:latin typeface="UTM Avo" panose="02040603050506020204" pitchFamily="18" charset="0"/>
              </a:rPr>
              <a:t> </a:t>
            </a:r>
            <a:r>
              <a:rPr lang="en-US" sz="2200" dirty="0" err="1">
                <a:latin typeface="UTM Avo" panose="02040603050506020204" pitchFamily="18" charset="0"/>
              </a:rPr>
              <a:t>hợp</a:t>
            </a:r>
            <a:r>
              <a:rPr lang="en-US" sz="2200" dirty="0">
                <a:latin typeface="UTM Avo" panose="02040603050506020204" pitchFamily="18" charset="0"/>
              </a:rPr>
              <a:t>, do </a:t>
            </a:r>
            <a:r>
              <a:rPr lang="en-US" sz="2200" dirty="0" err="1">
                <a:latin typeface="UTM Avo" panose="02040603050506020204" pitchFamily="18" charset="0"/>
              </a:rPr>
              <a:t>kích</a:t>
            </a:r>
            <a:r>
              <a:rPr lang="en-US" sz="2200" dirty="0">
                <a:latin typeface="UTM Avo" panose="02040603050506020204" pitchFamily="18" charset="0"/>
              </a:rPr>
              <a:t> </a:t>
            </a:r>
            <a:r>
              <a:rPr lang="en-US" sz="2200" dirty="0" err="1">
                <a:latin typeface="UTM Avo" panose="02040603050506020204" pitchFamily="18" charset="0"/>
              </a:rPr>
              <a:t>thước</a:t>
            </a:r>
            <a:r>
              <a:rPr lang="en-US" sz="2200" dirty="0">
                <a:latin typeface="UTM Avo" panose="02040603050506020204" pitchFamily="18" charset="0"/>
              </a:rPr>
              <a:t> hay </a:t>
            </a:r>
            <a:r>
              <a:rPr lang="en-US" sz="2200" dirty="0" err="1">
                <a:latin typeface="UTM Avo" panose="02040603050506020204" pitchFamily="18" charset="0"/>
              </a:rPr>
              <a:t>khối</a:t>
            </a:r>
            <a:r>
              <a:rPr lang="en-US" sz="2200" dirty="0">
                <a:latin typeface="UTM Avo" panose="02040603050506020204" pitchFamily="18" charset="0"/>
              </a:rPr>
              <a:t> </a:t>
            </a:r>
            <a:r>
              <a:rPr lang="en-US" sz="2200" dirty="0" err="1">
                <a:latin typeface="UTM Avo" panose="02040603050506020204" pitchFamily="18" charset="0"/>
              </a:rPr>
              <a:t>lượng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lớn</a:t>
            </a:r>
            <a:r>
              <a:rPr lang="en-US" sz="2200" dirty="0">
                <a:latin typeface="UTM Avo" panose="02040603050506020204" pitchFamily="18" charset="0"/>
              </a:rPr>
              <a:t> </a:t>
            </a:r>
            <a:r>
              <a:rPr lang="en-US" sz="2200" dirty="0" err="1">
                <a:latin typeface="UTM Avo" panose="02040603050506020204" pitchFamily="18" charset="0"/>
              </a:rPr>
              <a:t>sẽ</a:t>
            </a:r>
            <a:r>
              <a:rPr lang="en-US" sz="2200" dirty="0">
                <a:latin typeface="UTM Avo" panose="02040603050506020204" pitchFamily="18" charset="0"/>
              </a:rPr>
              <a:t> </a:t>
            </a:r>
            <a:r>
              <a:rPr lang="en-US" sz="2200" dirty="0" err="1">
                <a:latin typeface="UTM Avo" panose="02040603050506020204" pitchFamily="18" charset="0"/>
              </a:rPr>
              <a:t>khó</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nâng</a:t>
            </a:r>
            <a:r>
              <a:rPr lang="en-US" sz="2200" dirty="0">
                <a:latin typeface="UTM Avo" panose="02040603050506020204" pitchFamily="18" charset="0"/>
              </a:rPr>
              <a:t> </a:t>
            </a:r>
            <a:r>
              <a:rPr lang="en-US" sz="2200" dirty="0" err="1">
                <a:latin typeface="UTM Avo" panose="02040603050506020204" pitchFamily="18" charset="0"/>
              </a:rPr>
              <a:t>trực</a:t>
            </a:r>
            <a:r>
              <a:rPr lang="en-US" sz="2200" dirty="0">
                <a:latin typeface="UTM Avo" panose="02040603050506020204" pitchFamily="18" charset="0"/>
              </a:rPr>
              <a:t> </a:t>
            </a:r>
            <a:r>
              <a:rPr lang="en-US" sz="2200" dirty="0" err="1">
                <a:latin typeface="UTM Avo" panose="02040603050506020204" pitchFamily="18" charset="0"/>
              </a:rPr>
              <a:t>tiếp</a:t>
            </a:r>
            <a:r>
              <a:rPr lang="en-US" sz="2200" dirty="0">
                <a:latin typeface="UTM Avo" panose="02040603050506020204" pitchFamily="18" charset="0"/>
              </a:rPr>
              <a:t> </a:t>
            </a:r>
            <a:r>
              <a:rPr lang="en-US" sz="2200" dirty="0" err="1">
                <a:latin typeface="UTM Avo" panose="02040603050506020204" pitchFamily="18" charset="0"/>
              </a:rPr>
              <a:t>theo</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này</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nào</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nâng</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lên</a:t>
            </a:r>
            <a:r>
              <a:rPr lang="en-US" sz="2200" dirty="0">
                <a:latin typeface="UTM Avo" panose="02040603050506020204" pitchFamily="18" charset="0"/>
              </a:rPr>
              <a:t> </a:t>
            </a:r>
            <a:r>
              <a:rPr lang="en-US" sz="2200" dirty="0" err="1">
                <a:latin typeface="UTM Avo" panose="02040603050506020204" pitchFamily="18" charset="0"/>
              </a:rPr>
              <a:t>mà</a:t>
            </a:r>
            <a:r>
              <a:rPr lang="en-US" sz="2200" dirty="0">
                <a:latin typeface="UTM Avo" panose="02040603050506020204" pitchFamily="18" charset="0"/>
              </a:rPr>
              <a:t> </a:t>
            </a:r>
            <a:r>
              <a:rPr lang="en-US" sz="2200" dirty="0" err="1">
                <a:latin typeface="UTM Avo" panose="02040603050506020204" pitchFamily="18" charset="0"/>
              </a:rPr>
              <a:t>không</a:t>
            </a:r>
            <a:r>
              <a:rPr lang="en-US" sz="2200" dirty="0">
                <a:latin typeface="UTM Avo" panose="02040603050506020204" pitchFamily="18" charset="0"/>
              </a:rPr>
              <a:t> </a:t>
            </a:r>
            <a:r>
              <a:rPr lang="en-US" sz="2200" dirty="0" err="1">
                <a:latin typeface="UTM Avo" panose="02040603050506020204" pitchFamily="18" charset="0"/>
              </a:rPr>
              <a:t>cần</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lực</a:t>
            </a:r>
            <a:r>
              <a:rPr lang="en-US" sz="2200" dirty="0">
                <a:latin typeface="UTM Avo" panose="02040603050506020204" pitchFamily="18" charset="0"/>
              </a:rPr>
              <a:t> </a:t>
            </a:r>
            <a:r>
              <a:rPr lang="en-US" sz="2200" dirty="0" err="1">
                <a:latin typeface="UTM Avo" panose="02040603050506020204" pitchFamily="18" charset="0"/>
              </a:rPr>
              <a:t>theo</a:t>
            </a:r>
            <a:r>
              <a:rPr lang="en-US" sz="2200" dirty="0">
                <a:latin typeface="UTM Avo" panose="02040603050506020204" pitchFamily="18" charset="0"/>
              </a:rPr>
              <a:t> phương </a:t>
            </a:r>
            <a:r>
              <a:rPr lang="en-US" sz="2200" dirty="0" err="1">
                <a:latin typeface="UTM Avo" panose="02040603050506020204" pitchFamily="18" charset="0"/>
              </a:rPr>
              <a:t>thẳng</a:t>
            </a:r>
            <a:r>
              <a:rPr lang="en-US" sz="2200" dirty="0">
                <a:latin typeface="UTM Avo" panose="02040603050506020204" pitchFamily="18" charset="0"/>
              </a:rPr>
              <a:t> </a:t>
            </a:r>
            <a:r>
              <a:rPr lang="en-US" sz="2200" dirty="0" err="1">
                <a:latin typeface="UTM Avo" panose="02040603050506020204" pitchFamily="18" charset="0"/>
              </a:rPr>
              <a:t>đứng</a:t>
            </a:r>
            <a:r>
              <a:rPr lang="en-US" sz="2200" dirty="0">
                <a:latin typeface="UTM Avo" panose="02040603050506020204" pitchFamily="18" charset="0"/>
              </a:rPr>
              <a:t>?</a:t>
            </a:r>
          </a:p>
        </p:txBody>
      </p:sp>
      <p:pic>
        <p:nvPicPr>
          <p:cNvPr id="5" name="Picture 4">
            <a:extLst>
              <a:ext uri="{FF2B5EF4-FFF2-40B4-BE49-F238E27FC236}">
                <a16:creationId xmlns:a16="http://schemas.microsoft.com/office/drawing/2014/main" id="{65CE9200-425F-6D32-1198-4D13B6EE9B88}"/>
              </a:ext>
            </a:extLst>
          </p:cNvPr>
          <p:cNvPicPr>
            <a:picLocks noChangeAspect="1"/>
          </p:cNvPicPr>
          <p:nvPr/>
        </p:nvPicPr>
        <p:blipFill>
          <a:blip r:embed="rId3"/>
          <a:stretch>
            <a:fillRect/>
          </a:stretch>
        </p:blipFill>
        <p:spPr>
          <a:xfrm>
            <a:off x="7199939" y="2668969"/>
            <a:ext cx="4219048" cy="3209524"/>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00FBA8D-E724-1DD9-D8DA-61C6884D2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EC88CE-4489-6B83-9557-E7C5C0CFB65C}"/>
              </a:ext>
            </a:extLst>
          </p:cNvPr>
          <p:cNvSpPr txBox="1"/>
          <p:nvPr/>
        </p:nvSpPr>
        <p:spPr>
          <a:xfrm>
            <a:off x="754604" y="1646975"/>
            <a:ext cx="10682791"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ĐÒN BẨY CÓ THỂ LÀM ĐỔI HƯỚNG TÁC DỤNG CỦA LỰC</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59D3B580-045C-C4B9-F9A1-B3978B761F0D}"/>
              </a:ext>
            </a:extLst>
          </p:cNvPr>
          <p:cNvSpPr/>
          <p:nvPr/>
        </p:nvSpPr>
        <p:spPr>
          <a:xfrm>
            <a:off x="896470" y="2751478"/>
            <a:ext cx="4720559" cy="3067443"/>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Khi một vật quay do chịu lực tác dụng, nó có thể tác dụng lực lên một vật khác. Từ đặc điểm này người ta đã tạo ra đòn bẩy. Đòn bẩy có thể làm thay đổi hướng tác dụng của lực.</a:t>
            </a:r>
          </a:p>
        </p:txBody>
      </p:sp>
      <p:pic>
        <p:nvPicPr>
          <p:cNvPr id="5" name="Picture 4">
            <a:extLst>
              <a:ext uri="{FF2B5EF4-FFF2-40B4-BE49-F238E27FC236}">
                <a16:creationId xmlns:a16="http://schemas.microsoft.com/office/drawing/2014/main" id="{D17B48CA-7785-75A3-59CB-3CEF8345C388}"/>
              </a:ext>
            </a:extLst>
          </p:cNvPr>
          <p:cNvPicPr>
            <a:picLocks noChangeAspect="1"/>
          </p:cNvPicPr>
          <p:nvPr/>
        </p:nvPicPr>
        <p:blipFill>
          <a:blip r:embed="rId3"/>
          <a:stretch>
            <a:fillRect/>
          </a:stretch>
        </p:blipFill>
        <p:spPr>
          <a:xfrm>
            <a:off x="6228331" y="2473438"/>
            <a:ext cx="5140240" cy="3849949"/>
          </a:xfrm>
          <a:prstGeom prst="rect">
            <a:avLst/>
          </a:prstGeom>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20C0C21-607B-C8C6-8A47-0E03EA77F4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003A06B-6263-DF65-ADD4-9231DE112DBD}"/>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294982" y="3684389"/>
            <a:ext cx="4101271" cy="3173611"/>
          </a:xfrm>
          <a:prstGeom prst="rect">
            <a:avLst/>
          </a:prstGeom>
        </p:spPr>
      </p:pic>
      <p:sp>
        <p:nvSpPr>
          <p:cNvPr id="3" name="Thought Bubble: Cloud 2">
            <a:extLst>
              <a:ext uri="{FF2B5EF4-FFF2-40B4-BE49-F238E27FC236}">
                <a16:creationId xmlns:a16="http://schemas.microsoft.com/office/drawing/2014/main" id="{44A879C7-F6E3-BEDF-45C3-EF04EBE34FFD}"/>
              </a:ext>
            </a:extLst>
          </p:cNvPr>
          <p:cNvSpPr/>
          <p:nvPr/>
        </p:nvSpPr>
        <p:spPr>
          <a:xfrm>
            <a:off x="2992182" y="1366789"/>
            <a:ext cx="6207635" cy="1986011"/>
          </a:xfrm>
          <a:prstGeom prst="cloudCallout">
            <a:avLst>
              <a:gd name="adj1" fmla="val -40300"/>
              <a:gd name="adj2" fmla="val 686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400" dirty="0">
                <a:solidFill>
                  <a:schemeClr val="tx1"/>
                </a:solidFill>
                <a:latin typeface="UTM Avo" panose="02040603050506020204" pitchFamily="18" charset="0"/>
              </a:rPr>
              <a:t> Nêu một số ví dụ về dùng đòn bẩy làm đổi hướng tác dụng</a:t>
            </a:r>
            <a:r>
              <a:rPr lang="en-US" sz="2400" dirty="0">
                <a:solidFill>
                  <a:schemeClr val="tx1"/>
                </a:solidFill>
                <a:latin typeface="UTM Avo" panose="02040603050506020204" pitchFamily="18" charset="0"/>
              </a:rPr>
              <a:t> </a:t>
            </a:r>
            <a:r>
              <a:rPr lang="vi-VN" sz="2400" dirty="0">
                <a:solidFill>
                  <a:schemeClr val="tx1"/>
                </a:solidFill>
                <a:latin typeface="UTM Avo" panose="02040603050506020204" pitchFamily="18" charset="0"/>
              </a:rPr>
              <a:t>của lực.</a:t>
            </a:r>
            <a:endParaRPr lang="en-US" sz="2400" dirty="0">
              <a:solidFill>
                <a:schemeClr val="tx1"/>
              </a:solidFill>
              <a:latin typeface="UTM Avo" panose="02040603050506020204" pitchFamily="18" charset="0"/>
            </a:endParaRPr>
          </a:p>
        </p:txBody>
      </p:sp>
      <p:pic>
        <p:nvPicPr>
          <p:cNvPr id="1026" name="Picture 2" descr="Phân loại búa nhổ đinh - Hướng dẫn cách chọn và sử dụng búa tốt nhất">
            <a:extLst>
              <a:ext uri="{FF2B5EF4-FFF2-40B4-BE49-F238E27FC236}">
                <a16:creationId xmlns:a16="http://schemas.microsoft.com/office/drawing/2014/main" id="{3371D03D-9734-CDB5-CEE6-EF262048B8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6178" b="24227"/>
          <a:stretch/>
        </p:blipFill>
        <p:spPr bwMode="auto">
          <a:xfrm>
            <a:off x="8492435" y="4207275"/>
            <a:ext cx="2737687" cy="25678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iảm 12.000 ₫] Dụng cụ khui bật nắp chai bia, nước ngọt - INOX 430 không gỉ  - tháng 2/2024 - Mua Thông Minh">
            <a:extLst>
              <a:ext uri="{FF2B5EF4-FFF2-40B4-BE49-F238E27FC236}">
                <a16:creationId xmlns:a16="http://schemas.microsoft.com/office/drawing/2014/main" id="{7862D64B-3BAB-859D-806C-10C811439FF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6203"/>
          <a:stretch/>
        </p:blipFill>
        <p:spPr bwMode="auto">
          <a:xfrm>
            <a:off x="5175069" y="4207275"/>
            <a:ext cx="2737687" cy="256787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CC51003-E84A-2223-C990-F9F2425F0057}"/>
              </a:ext>
            </a:extLst>
          </p:cNvPr>
          <p:cNvSpPr/>
          <p:nvPr/>
        </p:nvSpPr>
        <p:spPr>
          <a:xfrm>
            <a:off x="5133104" y="3678989"/>
            <a:ext cx="2856924" cy="528286"/>
          </a:xfrm>
          <a:prstGeom prst="rect">
            <a:avLst/>
          </a:prstGeom>
        </p:spPr>
        <p:txBody>
          <a:bodyPr wrap="square">
            <a:spAutoFit/>
          </a:bodyPr>
          <a:lstStyle/>
          <a:p>
            <a:pPr algn="ctr">
              <a:lnSpc>
                <a:spcPct val="150000"/>
              </a:lnSpc>
            </a:pPr>
            <a:r>
              <a:rPr lang="en-US" sz="2200" dirty="0" err="1">
                <a:latin typeface="UTM Avo" panose="02040603050506020204" pitchFamily="18"/>
                <a:cs typeface="Arial" panose="020B0604020202020204" pitchFamily="34" charset="0"/>
              </a:rPr>
              <a:t>Mở</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nắp</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nước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ngọt</a:t>
            </a:r>
            <a:endParaRPr lang="vi-VN" sz="2200" dirty="0">
              <a:latin typeface="UTM Avo" panose="02040603050506020204" pitchFamily="18"/>
              <a:cs typeface="Arial" panose="020B0604020202020204" pitchFamily="34" charset="0"/>
            </a:endParaRPr>
          </a:p>
        </p:txBody>
      </p:sp>
      <p:sp>
        <p:nvSpPr>
          <p:cNvPr id="5" name="Rectangle 4">
            <a:extLst>
              <a:ext uri="{FF2B5EF4-FFF2-40B4-BE49-F238E27FC236}">
                <a16:creationId xmlns:a16="http://schemas.microsoft.com/office/drawing/2014/main" id="{B47517EB-01B4-F8FD-7B0A-62500DE54E7A}"/>
              </a:ext>
            </a:extLst>
          </p:cNvPr>
          <p:cNvSpPr/>
          <p:nvPr/>
        </p:nvSpPr>
        <p:spPr>
          <a:xfrm>
            <a:off x="8307379" y="3678989"/>
            <a:ext cx="2856924" cy="528286"/>
          </a:xfrm>
          <a:prstGeom prst="rect">
            <a:avLst/>
          </a:prstGeom>
        </p:spPr>
        <p:txBody>
          <a:bodyPr wrap="square">
            <a:spAutoFit/>
          </a:bodyPr>
          <a:lstStyle/>
          <a:p>
            <a:pPr algn="ctr">
              <a:lnSpc>
                <a:spcPct val="150000"/>
              </a:lnSpc>
            </a:pPr>
            <a:r>
              <a:rPr lang="en-US" sz="2200" dirty="0" err="1">
                <a:latin typeface="UTM Avo" panose="02040603050506020204" pitchFamily="18"/>
                <a:cs typeface="Arial" panose="020B0604020202020204" pitchFamily="34" charset="0"/>
              </a:rPr>
              <a:t>Nhổ</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đinh</a:t>
            </a:r>
            <a:endParaRPr lang="vi-VN" sz="22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61101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 calcmode="lin" valueType="num">
                                      <p:cBhvr additive="base">
                                        <p:cTn id="17" dur="500" fill="hold"/>
                                        <p:tgtEl>
                                          <p:spTgt spid="1028"/>
                                        </p:tgtEl>
                                        <p:attrNameLst>
                                          <p:attrName>ppt_x</p:attrName>
                                        </p:attrNameLst>
                                      </p:cBhvr>
                                      <p:tavLst>
                                        <p:tav tm="0">
                                          <p:val>
                                            <p:strVal val="#ppt_x"/>
                                          </p:val>
                                        </p:tav>
                                        <p:tav tm="100000">
                                          <p:val>
                                            <p:strVal val="#ppt_x"/>
                                          </p:val>
                                        </p:tav>
                                      </p:tavLst>
                                    </p:anim>
                                    <p:anim calcmode="lin" valueType="num">
                                      <p:cBhvr additive="base">
                                        <p:cTn id="18" dur="500" fill="hold"/>
                                        <p:tgtEl>
                                          <p:spTgt spid="102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additive="base">
                                        <p:cTn id="27" dur="500" fill="hold"/>
                                        <p:tgtEl>
                                          <p:spTgt spid="1026"/>
                                        </p:tgtEl>
                                        <p:attrNameLst>
                                          <p:attrName>ppt_x</p:attrName>
                                        </p:attrNameLst>
                                      </p:cBhvr>
                                      <p:tavLst>
                                        <p:tav tm="0">
                                          <p:val>
                                            <p:strVal val="#ppt_x"/>
                                          </p:val>
                                        </p:tav>
                                        <p:tav tm="100000">
                                          <p:val>
                                            <p:strVal val="#ppt_x"/>
                                          </p:val>
                                        </p:tav>
                                      </p:tavLst>
                                    </p:anim>
                                    <p:anim calcmode="lin" valueType="num">
                                      <p:cBhvr additive="base">
                                        <p:cTn id="28" dur="500" fill="hold"/>
                                        <p:tgtEl>
                                          <p:spTgt spid="102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252F2-3922-D4DD-2460-0D747283D2C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469151A-CED3-3EC3-34CB-1BED455F9D60}"/>
              </a:ext>
            </a:extLst>
          </p:cNvPr>
          <p:cNvSpPr txBox="1"/>
          <p:nvPr/>
        </p:nvSpPr>
        <p:spPr>
          <a:xfrm>
            <a:off x="1480457" y="1813786"/>
            <a:ext cx="9231086" cy="2051780"/>
          </a:xfrm>
          <a:prstGeom prst="rect">
            <a:avLst/>
          </a:prstGeom>
          <a:noFill/>
        </p:spPr>
        <p:txBody>
          <a:bodyPr wrap="square">
            <a:spAutoFit/>
          </a:bodyPr>
          <a:lstStyle/>
          <a:p>
            <a:pPr algn="just">
              <a:lnSpc>
                <a:spcPct val="150000"/>
              </a:lnSpc>
            </a:pPr>
            <a:r>
              <a:rPr lang="en-US" sz="2200" dirty="0" err="1">
                <a:latin typeface="UTM Avo" panose="02040603050506020204" pitchFamily="18" charset="0"/>
              </a:rPr>
              <a:t>Mô</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đơn</a:t>
            </a:r>
            <a:r>
              <a:rPr lang="en-US" sz="2200" dirty="0">
                <a:latin typeface="UTM Avo" panose="02040603050506020204" pitchFamily="18" charset="0"/>
              </a:rPr>
              <a:t> </a:t>
            </a:r>
            <a:r>
              <a:rPr lang="en-US" sz="2200" dirty="0" err="1">
                <a:latin typeface="UTM Avo" panose="02040603050506020204" pitchFamily="18" charset="0"/>
              </a:rPr>
              <a:t>giản</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đòn</a:t>
            </a:r>
            <a:r>
              <a:rPr lang="en-US" sz="2200" dirty="0">
                <a:latin typeface="UTM Avo" panose="02040603050506020204" pitchFamily="18" charset="0"/>
              </a:rPr>
              <a:t> </a:t>
            </a:r>
            <a:r>
              <a:rPr lang="en-US" sz="2200" dirty="0" err="1">
                <a:latin typeface="UTM Avo" panose="02040603050506020204" pitchFamily="18" charset="0"/>
              </a:rPr>
              <a:t>bẩy</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biểu</a:t>
            </a:r>
            <a:r>
              <a:rPr lang="en-US" sz="2200" dirty="0">
                <a:latin typeface="UTM Avo" panose="02040603050506020204" pitchFamily="18" charset="0"/>
              </a:rPr>
              <a:t> </a:t>
            </a:r>
            <a:r>
              <a:rPr lang="en-US" sz="2200" dirty="0" err="1">
                <a:latin typeface="UTM Avo" panose="02040603050506020204" pitchFamily="18" charset="0"/>
              </a:rPr>
              <a:t>diễn</a:t>
            </a:r>
            <a:r>
              <a:rPr lang="en-US" sz="2200" dirty="0">
                <a:latin typeface="UTM Avo" panose="02040603050506020204" pitchFamily="18" charset="0"/>
              </a:rPr>
              <a:t> ở </a:t>
            </a:r>
            <a:r>
              <a:rPr lang="en-US" sz="2200" dirty="0" err="1">
                <a:latin typeface="UTM Avo" panose="02040603050506020204" pitchFamily="18" charset="0"/>
              </a:rPr>
              <a:t>hình</a:t>
            </a:r>
            <a:r>
              <a:rPr lang="en-US" sz="2200" dirty="0">
                <a:latin typeface="UTM Avo" panose="02040603050506020204" pitchFamily="18" charset="0"/>
              </a:rPr>
              <a:t> 19.3. </a:t>
            </a:r>
            <a:r>
              <a:rPr lang="en-US" sz="2200" dirty="0" err="1">
                <a:latin typeface="UTM Avo" panose="02040603050506020204" pitchFamily="18" charset="0"/>
              </a:rPr>
              <a:t>Điểm</a:t>
            </a:r>
            <a:r>
              <a:rPr lang="en-US" sz="2200" dirty="0">
                <a:latin typeface="UTM Avo" panose="02040603050506020204" pitchFamily="18" charset="0"/>
              </a:rPr>
              <a:t> O </a:t>
            </a:r>
            <a:r>
              <a:rPr lang="en-US" sz="2200" dirty="0" err="1">
                <a:latin typeface="UTM Avo" panose="02040603050506020204" pitchFamily="18" charset="0"/>
              </a:rPr>
              <a:t>mà</a:t>
            </a:r>
            <a:r>
              <a:rPr lang="en-US" sz="2200" dirty="0">
                <a:latin typeface="UTM Avo" panose="02040603050506020204" pitchFamily="18" charset="0"/>
              </a:rPr>
              <a:t> </a:t>
            </a:r>
            <a:r>
              <a:rPr lang="en-US" sz="2200" dirty="0" err="1">
                <a:latin typeface="UTM Avo" panose="02040603050506020204" pitchFamily="18" charset="0"/>
              </a:rPr>
              <a:t>thanh</a:t>
            </a:r>
            <a:r>
              <a:rPr lang="en-US" sz="2200" dirty="0">
                <a:latin typeface="UTM Avo" panose="02040603050506020204" pitchFamily="18" charset="0"/>
              </a:rPr>
              <a:t> AB quay </a:t>
            </a:r>
            <a:r>
              <a:rPr lang="en-US" sz="2200" dirty="0" err="1">
                <a:latin typeface="UTM Avo" panose="02040603050506020204" pitchFamily="18" charset="0"/>
              </a:rPr>
              <a:t>quanh</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gọi</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điểm</a:t>
            </a:r>
            <a:r>
              <a:rPr lang="en-US" sz="2200" dirty="0">
                <a:latin typeface="UTM Avo" panose="02040603050506020204" pitchFamily="18" charset="0"/>
              </a:rPr>
              <a:t> </a:t>
            </a:r>
            <a:r>
              <a:rPr lang="en-US" sz="2200" dirty="0" err="1">
                <a:latin typeface="UTM Avo" panose="02040603050506020204" pitchFamily="18" charset="0"/>
              </a:rPr>
              <a:t>tựa</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đầu</a:t>
            </a:r>
            <a:r>
              <a:rPr lang="en-US" sz="2200" dirty="0">
                <a:latin typeface="UTM Avo" panose="02040603050506020204" pitchFamily="18" charset="0"/>
              </a:rPr>
              <a:t> B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lực</a:t>
            </a:r>
            <a:r>
              <a:rPr lang="en-US" sz="2200" dirty="0">
                <a:latin typeface="UTM Avo" panose="02040603050506020204" pitchFamily="18" charset="0"/>
              </a:rPr>
              <a:t> </a:t>
            </a:r>
            <a:r>
              <a:rPr lang="en-US" sz="2200" dirty="0" err="1">
                <a:latin typeface="UTM Avo" panose="02040603050506020204" pitchFamily="18" charset="0"/>
              </a:rPr>
              <a:t>hướng</a:t>
            </a:r>
            <a:r>
              <a:rPr lang="en-US" sz="2200" dirty="0">
                <a:latin typeface="UTM Avo" panose="02040603050506020204" pitchFamily="18" charset="0"/>
              </a:rPr>
              <a:t> </a:t>
            </a:r>
            <a:r>
              <a:rPr lang="en-US" sz="2200" dirty="0" err="1">
                <a:latin typeface="UTM Avo" panose="02040603050506020204" pitchFamily="18" charset="0"/>
              </a:rPr>
              <a:t>xuống</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ở </a:t>
            </a:r>
            <a:r>
              <a:rPr lang="en-US" sz="2200" dirty="0" err="1">
                <a:latin typeface="UTM Avo" panose="02040603050506020204" pitchFamily="18" charset="0"/>
              </a:rPr>
              <a:t>đầu</a:t>
            </a:r>
            <a:r>
              <a:rPr lang="en-US" sz="2200" dirty="0">
                <a:latin typeface="UTM Avo" panose="02040603050506020204" pitchFamily="18" charset="0"/>
              </a:rPr>
              <a:t> A </a:t>
            </a:r>
            <a:r>
              <a:rPr lang="en-US" sz="2200" dirty="0" err="1">
                <a:latin typeface="UTM Avo" panose="02040603050506020204" pitchFamily="18" charset="0"/>
              </a:rPr>
              <a:t>sẽ</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nâng</a:t>
            </a:r>
            <a:r>
              <a:rPr lang="en-US" sz="2200" dirty="0">
                <a:latin typeface="UTM Avo" panose="02040603050506020204" pitchFamily="18" charset="0"/>
              </a:rPr>
              <a:t> </a:t>
            </a:r>
            <a:r>
              <a:rPr lang="en-US" sz="2200" dirty="0" err="1">
                <a:latin typeface="UTM Avo" panose="02040603050506020204" pitchFamily="18" charset="0"/>
              </a:rPr>
              <a:t>lên</a:t>
            </a:r>
            <a:r>
              <a:rPr lang="en-US" sz="2200" dirty="0">
                <a:latin typeface="UTM Avo" panose="02040603050506020204" pitchFamily="18" charset="0"/>
              </a:rPr>
              <a:t>. </a:t>
            </a:r>
            <a:r>
              <a:rPr lang="en-US" sz="2200" dirty="0" err="1">
                <a:latin typeface="UTM Avo" panose="02040603050506020204" pitchFamily="18" charset="0"/>
              </a:rPr>
              <a:t>Như</a:t>
            </a:r>
            <a:r>
              <a:rPr lang="en-US" sz="2200" dirty="0">
                <a:latin typeface="UTM Avo" panose="02040603050506020204" pitchFamily="18" charset="0"/>
              </a:rPr>
              <a:t> </a:t>
            </a:r>
            <a:r>
              <a:rPr lang="en-US" sz="2200" dirty="0" err="1">
                <a:latin typeface="UTM Avo" panose="02040603050506020204" pitchFamily="18" charset="0"/>
              </a:rPr>
              <a:t>vậy</a:t>
            </a:r>
            <a:r>
              <a:rPr lang="en-US" sz="2200" dirty="0">
                <a:latin typeface="UTM Avo" panose="02040603050506020204" pitchFamily="18" charset="0"/>
              </a:rPr>
              <a:t>, </a:t>
            </a:r>
            <a:r>
              <a:rPr lang="en-US" sz="2200" dirty="0" err="1">
                <a:latin typeface="UTM Avo" panose="02040603050506020204" pitchFamily="18" charset="0"/>
              </a:rPr>
              <a:t>đòn</a:t>
            </a:r>
            <a:r>
              <a:rPr lang="en-US" sz="2200" dirty="0">
                <a:latin typeface="UTM Avo" panose="02040603050506020204" pitchFamily="18" charset="0"/>
              </a:rPr>
              <a:t> </a:t>
            </a:r>
            <a:r>
              <a:rPr lang="en-US" sz="2200" dirty="0" err="1">
                <a:latin typeface="UTM Avo" panose="02040603050506020204" pitchFamily="18" charset="0"/>
              </a:rPr>
              <a:t>bẩy</a:t>
            </a:r>
            <a:r>
              <a:rPr lang="en-US" sz="2200" dirty="0">
                <a:latin typeface="UTM Avo" panose="02040603050506020204" pitchFamily="18" charset="0"/>
              </a:rPr>
              <a:t> </a:t>
            </a:r>
            <a:r>
              <a:rPr lang="en-US" sz="2200" dirty="0" err="1">
                <a:latin typeface="UTM Avo" panose="02040603050506020204" pitchFamily="18" charset="0"/>
              </a:rPr>
              <a:t>đã</a:t>
            </a:r>
            <a:r>
              <a:rPr lang="en-US" sz="2200" dirty="0">
                <a:latin typeface="UTM Avo" panose="02040603050506020204" pitchFamily="18" charset="0"/>
              </a:rPr>
              <a:t> </a:t>
            </a:r>
            <a:r>
              <a:rPr lang="en-US" sz="2200" dirty="0" err="1">
                <a:latin typeface="UTM Avo" panose="02040603050506020204" pitchFamily="18" charset="0"/>
              </a:rPr>
              <a:t>giúp</a:t>
            </a:r>
            <a:r>
              <a:rPr lang="en-US" sz="2200" dirty="0">
                <a:latin typeface="UTM Avo" panose="02040603050506020204" pitchFamily="18" charset="0"/>
              </a:rPr>
              <a:t> </a:t>
            </a:r>
            <a:r>
              <a:rPr lang="en-US" sz="2200" dirty="0" err="1">
                <a:latin typeface="UTM Avo" panose="02040603050506020204" pitchFamily="18" charset="0"/>
              </a:rPr>
              <a:t>đổi</a:t>
            </a:r>
            <a:r>
              <a:rPr lang="en-US" sz="2200" dirty="0">
                <a:latin typeface="UTM Avo" panose="02040603050506020204" pitchFamily="18" charset="0"/>
              </a:rPr>
              <a:t> </a:t>
            </a:r>
            <a:r>
              <a:rPr lang="en-US" sz="2200" dirty="0" err="1">
                <a:latin typeface="UTM Avo" panose="02040603050506020204" pitchFamily="18" charset="0"/>
              </a:rPr>
              <a:t>hướng</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lực</a:t>
            </a:r>
            <a:r>
              <a:rPr lang="en-US" sz="2200" dirty="0">
                <a:latin typeface="UTM Avo" panose="02040603050506020204" pitchFamily="18" charset="0"/>
              </a:rPr>
              <a:t>.</a:t>
            </a:r>
          </a:p>
        </p:txBody>
      </p:sp>
      <p:pic>
        <p:nvPicPr>
          <p:cNvPr id="5" name="Picture 4">
            <a:extLst>
              <a:ext uri="{FF2B5EF4-FFF2-40B4-BE49-F238E27FC236}">
                <a16:creationId xmlns:a16="http://schemas.microsoft.com/office/drawing/2014/main" id="{7A56CF65-C3EE-C160-7DD0-DBAC309723D7}"/>
              </a:ext>
            </a:extLst>
          </p:cNvPr>
          <p:cNvPicPr>
            <a:picLocks noChangeAspect="1"/>
          </p:cNvPicPr>
          <p:nvPr/>
        </p:nvPicPr>
        <p:blipFill>
          <a:blip r:embed="rId3"/>
          <a:stretch>
            <a:fillRect/>
          </a:stretch>
        </p:blipFill>
        <p:spPr>
          <a:xfrm>
            <a:off x="2215047" y="3865566"/>
            <a:ext cx="7761905" cy="2857143"/>
          </a:xfrm>
          <a:prstGeom prst="rect">
            <a:avLst/>
          </a:prstGeom>
        </p:spPr>
      </p:pic>
    </p:spTree>
    <p:extLst>
      <p:ext uri="{BB962C8B-B14F-4D97-AF65-F5344CB8AC3E}">
        <p14:creationId xmlns:p14="http://schemas.microsoft.com/office/powerpoint/2010/main" val="256423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1AF827-8327-F46A-F00E-4E7C74F3BE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070F50A-52A1-CD03-0D5F-DE5C92091CF5}"/>
              </a:ext>
            </a:extLst>
          </p:cNvPr>
          <p:cNvSpPr txBox="1"/>
          <p:nvPr/>
        </p:nvSpPr>
        <p:spPr>
          <a:xfrm>
            <a:off x="1709507" y="1143942"/>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 CÁC LOẠI ĐÒN BẨY</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C7FE9674-D120-09AB-775F-5C00B08ACDA6}"/>
              </a:ext>
            </a:extLst>
          </p:cNvPr>
          <p:cNvSpPr/>
          <p:nvPr/>
        </p:nvSpPr>
        <p:spPr>
          <a:xfrm>
            <a:off x="1445366" y="1798673"/>
            <a:ext cx="9301267" cy="1036117"/>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Dựa vào vị trí của vật, vị trí tác dụng lực, điểm tựa, người ta phân loại đòn bẩy thành ba loạ</a:t>
            </a:r>
            <a:r>
              <a:rPr lang="en-US" sz="2200" dirty="0" err="1">
                <a:latin typeface="UTM Avo" panose="02040603050506020204" pitchFamily="18"/>
                <a:cs typeface="Arial" panose="020B0604020202020204" pitchFamily="34" charset="0"/>
              </a:rPr>
              <a:t>i</a:t>
            </a:r>
            <a:r>
              <a:rPr lang="en-US" sz="2200" dirty="0">
                <a:latin typeface="UTM Avo" panose="02040603050506020204" pitchFamily="18"/>
                <a:cs typeface="Arial" panose="020B0604020202020204" pitchFamily="34" charset="0"/>
              </a:rPr>
              <a:t>.</a:t>
            </a:r>
            <a:endParaRPr lang="vi-VN" sz="2200" dirty="0">
              <a:latin typeface="UTM Avo" panose="02040603050506020204" pitchFamily="18"/>
              <a:cs typeface="Arial" panose="020B0604020202020204" pitchFamily="34" charset="0"/>
            </a:endParaRPr>
          </a:p>
        </p:txBody>
      </p:sp>
      <p:pic>
        <p:nvPicPr>
          <p:cNvPr id="5" name="Picture 4">
            <a:extLst>
              <a:ext uri="{FF2B5EF4-FFF2-40B4-BE49-F238E27FC236}">
                <a16:creationId xmlns:a16="http://schemas.microsoft.com/office/drawing/2014/main" id="{151CA027-1605-268B-150D-FFF3293B5812}"/>
              </a:ext>
            </a:extLst>
          </p:cNvPr>
          <p:cNvPicPr>
            <a:picLocks noChangeAspect="1"/>
          </p:cNvPicPr>
          <p:nvPr/>
        </p:nvPicPr>
        <p:blipFill>
          <a:blip r:embed="rId3"/>
          <a:stretch>
            <a:fillRect/>
          </a:stretch>
        </p:blipFill>
        <p:spPr>
          <a:xfrm>
            <a:off x="2315046" y="3725540"/>
            <a:ext cx="7561905" cy="2838095"/>
          </a:xfrm>
          <a:prstGeom prst="rect">
            <a:avLst/>
          </a:prstGeom>
        </p:spPr>
      </p:pic>
      <p:sp>
        <p:nvSpPr>
          <p:cNvPr id="6" name="Rectangle 5">
            <a:extLst>
              <a:ext uri="{FF2B5EF4-FFF2-40B4-BE49-F238E27FC236}">
                <a16:creationId xmlns:a16="http://schemas.microsoft.com/office/drawing/2014/main" id="{95A4A4F8-8587-4DF4-0BEC-4340A4D4A498}"/>
              </a:ext>
            </a:extLst>
          </p:cNvPr>
          <p:cNvSpPr/>
          <p:nvPr/>
        </p:nvSpPr>
        <p:spPr>
          <a:xfrm>
            <a:off x="2185594" y="3004697"/>
            <a:ext cx="9301267" cy="528286"/>
          </a:xfrm>
          <a:prstGeom prst="rect">
            <a:avLst/>
          </a:prstGeom>
        </p:spPr>
        <p:txBody>
          <a:bodyPr wrap="square">
            <a:spAutoFit/>
          </a:bodyPr>
          <a:lstStyle/>
          <a:p>
            <a:pPr algn="just">
              <a:lnSpc>
                <a:spcPct val="150000"/>
              </a:lnSpc>
            </a:pPr>
            <a:r>
              <a:rPr lang="en-US" sz="2200" b="1" dirty="0">
                <a:latin typeface="UTM Avo" panose="02040603050506020204" pitchFamily="18"/>
                <a:cs typeface="Arial" panose="020B0604020202020204" pitchFamily="34" charset="0"/>
              </a:rPr>
              <a:t>1. </a:t>
            </a:r>
            <a:r>
              <a:rPr lang="en-US" sz="2200" dirty="0" err="1">
                <a:latin typeface="UTM Avo" panose="02040603050506020204" pitchFamily="18"/>
                <a:cs typeface="Arial" panose="020B0604020202020204" pitchFamily="34" charset="0"/>
              </a:rPr>
              <a:t>Đòn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bẩy</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có</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điểm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tựa</a:t>
            </a:r>
            <a:r>
              <a:rPr lang="en-US" sz="2200" dirty="0">
                <a:latin typeface="UTM Avo" panose="02040603050506020204" pitchFamily="18"/>
                <a:cs typeface="Arial" panose="020B0604020202020204" pitchFamily="34" charset="0"/>
              </a:rPr>
              <a:t> ở </a:t>
            </a:r>
            <a:r>
              <a:rPr lang="en-US" sz="2200" dirty="0" err="1">
                <a:latin typeface="UTM Avo" panose="02040603050506020204" pitchFamily="18"/>
                <a:cs typeface="Arial" panose="020B0604020202020204" pitchFamily="34" charset="0"/>
              </a:rPr>
              <a:t>giữa</a:t>
            </a:r>
            <a:endParaRPr lang="vi-VN" sz="22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31535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B18121-261A-E591-EF52-C99F4BFCDC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6D3DDE6-9BF2-5C8D-7571-0D70CF8B7F05}"/>
              </a:ext>
            </a:extLst>
          </p:cNvPr>
          <p:cNvSpPr/>
          <p:nvPr/>
        </p:nvSpPr>
        <p:spPr>
          <a:xfrm>
            <a:off x="600762" y="2046754"/>
            <a:ext cx="10990475" cy="533223"/>
          </a:xfrm>
          <a:prstGeom prst="rect">
            <a:avLst/>
          </a:prstGeom>
        </p:spPr>
        <p:txBody>
          <a:bodyPr wrap="square">
            <a:spAutoFit/>
          </a:bodyPr>
          <a:lstStyle/>
          <a:p>
            <a:pPr algn="just">
              <a:lnSpc>
                <a:spcPct val="150000"/>
              </a:lnSpc>
            </a:pPr>
            <a:r>
              <a:rPr lang="en-US" sz="2200" b="1" dirty="0">
                <a:latin typeface="UTM Avo" panose="02040603050506020204" pitchFamily="18"/>
                <a:cs typeface="Arial" panose="020B0604020202020204" pitchFamily="34" charset="0"/>
              </a:rPr>
              <a:t>2. </a:t>
            </a:r>
            <a:r>
              <a:rPr lang="en-US" sz="2200" dirty="0" err="1">
                <a:latin typeface="UTM Avo" panose="02040603050506020204" pitchFamily="18"/>
                <a:cs typeface="Arial" panose="020B0604020202020204" pitchFamily="34" charset="0"/>
              </a:rPr>
              <a:t>Đòn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bẩy</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có</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điểm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tựa</a:t>
            </a:r>
            <a:r>
              <a:rPr lang="en-US" sz="2200" dirty="0">
                <a:latin typeface="UTM Avo" panose="02040603050506020204" pitchFamily="18"/>
                <a:cs typeface="Arial" panose="020B0604020202020204" pitchFamily="34" charset="0"/>
              </a:rPr>
              <a:t> ở </a:t>
            </a:r>
            <a:r>
              <a:rPr lang="en-US" sz="2200" dirty="0" err="1">
                <a:latin typeface="UTM Avo" panose="02040603050506020204" pitchFamily="18"/>
                <a:cs typeface="Arial" panose="020B0604020202020204" pitchFamily="34" charset="0"/>
              </a:rPr>
              <a:t>một</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đầu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vật</a:t>
            </a:r>
            <a:r>
              <a:rPr lang="en-US" sz="2200" dirty="0">
                <a:latin typeface="UTM Avo" panose="02040603050506020204" pitchFamily="18"/>
                <a:cs typeface="Arial" panose="020B0604020202020204" pitchFamily="34" charset="0"/>
              </a:rPr>
              <a:t> ở </a:t>
            </a:r>
            <a:r>
              <a:rPr lang="en-US" sz="2200" dirty="0" err="1">
                <a:latin typeface="UTM Avo" panose="02040603050506020204" pitchFamily="18"/>
                <a:cs typeface="Arial" panose="020B0604020202020204" pitchFamily="34" charset="0"/>
              </a:rPr>
              <a:t>giữa</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và</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lực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tác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dụng</a:t>
            </a:r>
            <a:r>
              <a:rPr lang="en-US" sz="2200" dirty="0">
                <a:latin typeface="UTM Avo" panose="02040603050506020204" pitchFamily="18"/>
                <a:cs typeface="Arial" panose="020B0604020202020204" pitchFamily="34" charset="0"/>
              </a:rPr>
              <a:t> ở </a:t>
            </a:r>
            <a:r>
              <a:rPr lang="en-US" sz="2200" dirty="0" err="1">
                <a:latin typeface="UTM Avo" panose="02040603050506020204" pitchFamily="18"/>
                <a:cs typeface="Arial" panose="020B0604020202020204" pitchFamily="34" charset="0"/>
              </a:rPr>
              <a:t>đầu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bên</a:t>
            </a:r>
            <a:r>
              <a:rPr lang="en-US" sz="2200" dirty="0">
                <a:latin typeface="UTM Avo" panose="02040603050506020204" pitchFamily="18"/>
                <a:cs typeface="Arial" panose="020B0604020202020204" pitchFamily="34" charset="0"/>
              </a:rPr>
              <a:t> kia</a:t>
            </a:r>
            <a:endParaRPr lang="vi-VN" sz="2200" dirty="0">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0D02A11F-85BD-5FAF-5FCD-15B7E6D3E329}"/>
              </a:ext>
            </a:extLst>
          </p:cNvPr>
          <p:cNvPicPr>
            <a:picLocks noChangeAspect="1"/>
          </p:cNvPicPr>
          <p:nvPr/>
        </p:nvPicPr>
        <p:blipFill>
          <a:blip r:embed="rId3"/>
          <a:stretch>
            <a:fillRect/>
          </a:stretch>
        </p:blipFill>
        <p:spPr>
          <a:xfrm>
            <a:off x="2315047" y="3096894"/>
            <a:ext cx="7561905" cy="2876190"/>
          </a:xfrm>
          <a:prstGeom prst="rect">
            <a:avLst/>
          </a:prstGeom>
        </p:spPr>
      </p:pic>
    </p:spTree>
    <p:extLst>
      <p:ext uri="{BB962C8B-B14F-4D97-AF65-F5344CB8AC3E}">
        <p14:creationId xmlns:p14="http://schemas.microsoft.com/office/powerpoint/2010/main" val="418440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C42DDA-E1A0-B208-A0AD-1F26D212553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7439FB7-1A43-EB1C-CB60-706BBAF4B4D9}"/>
              </a:ext>
            </a:extLst>
          </p:cNvPr>
          <p:cNvSpPr/>
          <p:nvPr/>
        </p:nvSpPr>
        <p:spPr>
          <a:xfrm>
            <a:off x="940459" y="1808851"/>
            <a:ext cx="10311077" cy="1543949"/>
          </a:xfrm>
          <a:prstGeom prst="rect">
            <a:avLst/>
          </a:prstGeom>
        </p:spPr>
        <p:txBody>
          <a:bodyPr wrap="square">
            <a:spAutoFit/>
          </a:bodyPr>
          <a:lstStyle/>
          <a:p>
            <a:pPr algn="just">
              <a:lnSpc>
                <a:spcPct val="150000"/>
              </a:lnSpc>
            </a:pPr>
            <a:r>
              <a:rPr lang="en-US" sz="2200" b="1" dirty="0">
                <a:latin typeface="UTM Avo" panose="02040603050506020204" pitchFamily="18"/>
                <a:cs typeface="Arial" panose="020B0604020202020204" pitchFamily="34" charset="0"/>
              </a:rPr>
              <a:t>3. </a:t>
            </a:r>
            <a:r>
              <a:rPr lang="vi-VN" sz="2200" dirty="0">
                <a:latin typeface="UTM Avo" panose="02040603050506020204" pitchFamily="18"/>
                <a:cs typeface="Arial" panose="020B0604020202020204" pitchFamily="34" charset="0"/>
              </a:rPr>
              <a:t>Đòn bẩy có điểm tựa ở một đầu, vật ở đầu bên kia và lực tác dụng ở trong khoảng giữa hai đầu (ở trường hợp này, điểm tựa thường được giữ cố định với đầu đòn bẩy)</a:t>
            </a:r>
          </a:p>
        </p:txBody>
      </p:sp>
      <p:pic>
        <p:nvPicPr>
          <p:cNvPr id="5" name="Picture 4">
            <a:extLst>
              <a:ext uri="{FF2B5EF4-FFF2-40B4-BE49-F238E27FC236}">
                <a16:creationId xmlns:a16="http://schemas.microsoft.com/office/drawing/2014/main" id="{5BDFEC38-B3C5-7425-20DF-8DD4694FA712}"/>
              </a:ext>
            </a:extLst>
          </p:cNvPr>
          <p:cNvPicPr>
            <a:picLocks noChangeAspect="1"/>
          </p:cNvPicPr>
          <p:nvPr/>
        </p:nvPicPr>
        <p:blipFill>
          <a:blip r:embed="rId3"/>
          <a:stretch>
            <a:fillRect/>
          </a:stretch>
        </p:blipFill>
        <p:spPr>
          <a:xfrm>
            <a:off x="2324571" y="3505201"/>
            <a:ext cx="7542857" cy="2933333"/>
          </a:xfrm>
          <a:prstGeom prst="rect">
            <a:avLst/>
          </a:prstGeom>
        </p:spPr>
      </p:pic>
    </p:spTree>
    <p:extLst>
      <p:ext uri="{BB962C8B-B14F-4D97-AF65-F5344CB8AC3E}">
        <p14:creationId xmlns:p14="http://schemas.microsoft.com/office/powerpoint/2010/main" val="240358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6C00AAA-9A71-08C9-39A6-EF623B488295}"/>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300E1122-4E31-8C7B-5C97-2F46AACE17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550611" y="1180062"/>
            <a:ext cx="1688512" cy="954777"/>
          </a:xfrm>
          <a:prstGeom prst="rect">
            <a:avLst/>
          </a:prstGeom>
        </p:spPr>
      </p:pic>
      <p:sp>
        <p:nvSpPr>
          <p:cNvPr id="3" name="Rectangle: Rounded Corners 2">
            <a:extLst>
              <a:ext uri="{FF2B5EF4-FFF2-40B4-BE49-F238E27FC236}">
                <a16:creationId xmlns:a16="http://schemas.microsoft.com/office/drawing/2014/main" id="{1916ACE0-07C5-5BD5-062C-979F22F27FCC}"/>
              </a:ext>
            </a:extLst>
          </p:cNvPr>
          <p:cNvSpPr/>
          <p:nvPr/>
        </p:nvSpPr>
        <p:spPr>
          <a:xfrm>
            <a:off x="1607917" y="1852746"/>
            <a:ext cx="8976165" cy="69886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Nêu một số ví dụ về mỗi loại đòn bẩy trong thực tiễn.</a:t>
            </a:r>
            <a:endParaRPr lang="en-US" sz="2400" dirty="0">
              <a:solidFill>
                <a:schemeClr val="tx1"/>
              </a:solidFill>
              <a:latin typeface="UTM Avo" panose="02040603050506020204" pitchFamily="18" charset="0"/>
            </a:endParaRPr>
          </a:p>
        </p:txBody>
      </p:sp>
      <p:sp>
        <p:nvSpPr>
          <p:cNvPr id="4" name="Rectangle 3">
            <a:extLst>
              <a:ext uri="{FF2B5EF4-FFF2-40B4-BE49-F238E27FC236}">
                <a16:creationId xmlns:a16="http://schemas.microsoft.com/office/drawing/2014/main" id="{FA69991F-7864-FA6D-3D9C-5FA0D584AAEF}"/>
              </a:ext>
            </a:extLst>
          </p:cNvPr>
          <p:cNvSpPr/>
          <p:nvPr/>
        </p:nvSpPr>
        <p:spPr>
          <a:xfrm>
            <a:off x="862147" y="3572340"/>
            <a:ext cx="10136779" cy="69886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kumimoji="0" lang="en-US" altLang="en-US" sz="2400" b="0" i="0" u="none" strike="noStrike" cap="none" normalizeH="0" baseline="0" dirty="0" err="1">
                <a:ln>
                  <a:noFill/>
                </a:ln>
                <a:solidFill>
                  <a:srgbClr val="000000"/>
                </a:solidFill>
                <a:effectLst/>
                <a:latin typeface="UTM Avo" panose="02040603050506020204" pitchFamily="18" charset="0"/>
              </a:rPr>
              <a:t>Ví</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dụ</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đòn</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bẩy</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có</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điểm</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tựa</a:t>
            </a:r>
            <a:r>
              <a:rPr lang="en-US" altLang="en-US" sz="2400" dirty="0">
                <a:solidFill>
                  <a:srgbClr val="000000"/>
                </a:solidFill>
                <a:latin typeface="UTM Avo" panose="02040603050506020204" pitchFamily="18" charset="0"/>
              </a:rPr>
              <a:t> ở </a:t>
            </a:r>
            <a:r>
              <a:rPr lang="en-US" altLang="en-US" sz="2400" dirty="0" err="1">
                <a:solidFill>
                  <a:srgbClr val="000000"/>
                </a:solidFill>
                <a:latin typeface="UTM Avo" panose="02040603050506020204" pitchFamily="18" charset="0"/>
              </a:rPr>
              <a:t>giữa</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mái</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chèo</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thuyền</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kéo</a:t>
            </a:r>
            <a:r>
              <a:rPr lang="en-US" altLang="en-US" sz="2400" dirty="0">
                <a:solidFill>
                  <a:srgbClr val="000000"/>
                </a:solidFill>
                <a:latin typeface="UTM Avo" panose="02040603050506020204" pitchFamily="18" charset="0"/>
              </a:rPr>
              <a:t>,…</a:t>
            </a:r>
            <a:endParaRPr kumimoji="0" lang="en-US" altLang="en-US" sz="2400" b="0" i="0" u="none" strike="noStrike" cap="none" normalizeH="0" baseline="0" dirty="0">
              <a:ln>
                <a:noFill/>
              </a:ln>
              <a:solidFill>
                <a:schemeClr val="tx1"/>
              </a:solidFill>
              <a:effectLst/>
              <a:latin typeface="UTM Avo" panose="02040603050506020204" pitchFamily="18" charset="0"/>
            </a:endParaRPr>
          </a:p>
        </p:txBody>
      </p:sp>
      <p:sp>
        <p:nvSpPr>
          <p:cNvPr id="5" name="Arrow: Down 4">
            <a:extLst>
              <a:ext uri="{FF2B5EF4-FFF2-40B4-BE49-F238E27FC236}">
                <a16:creationId xmlns:a16="http://schemas.microsoft.com/office/drawing/2014/main" id="{7D8193BC-41BA-BAC9-3298-8733F64D0E11}"/>
              </a:ext>
            </a:extLst>
          </p:cNvPr>
          <p:cNvSpPr/>
          <p:nvPr/>
        </p:nvSpPr>
        <p:spPr>
          <a:xfrm>
            <a:off x="5869577" y="2653935"/>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A8CD8419-09AB-A695-2ADB-CBFB34B24E0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000"/>
          <a:stretch/>
        </p:blipFill>
        <p:spPr bwMode="auto">
          <a:xfrm>
            <a:off x="1411877" y="4721915"/>
            <a:ext cx="4457700" cy="20269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4995E5DF-8B1F-F74A-2B22-B7993C1B41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97782" y="3920481"/>
            <a:ext cx="2880359" cy="2880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32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 calcmode="lin" valueType="num">
                                      <p:cBhvr additive="base">
                                        <p:cTn id="25" dur="500" fill="hold"/>
                                        <p:tgtEl>
                                          <p:spTgt spid="2050"/>
                                        </p:tgtEl>
                                        <p:attrNameLst>
                                          <p:attrName>ppt_x</p:attrName>
                                        </p:attrNameLst>
                                      </p:cBhvr>
                                      <p:tavLst>
                                        <p:tav tm="0">
                                          <p:val>
                                            <p:strVal val="#ppt_x"/>
                                          </p:val>
                                        </p:tav>
                                        <p:tav tm="100000">
                                          <p:val>
                                            <p:strVal val="#ppt_x"/>
                                          </p:val>
                                        </p:tav>
                                      </p:tavLst>
                                    </p:anim>
                                    <p:anim calcmode="lin" valueType="num">
                                      <p:cBhvr additive="base">
                                        <p:cTn id="26" dur="500" fill="hold"/>
                                        <p:tgtEl>
                                          <p:spTgt spid="2050"/>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anim calcmode="lin" valueType="num">
                                      <p:cBhvr additive="base">
                                        <p:cTn id="29" dur="500" fill="hold"/>
                                        <p:tgtEl>
                                          <p:spTgt spid="2052"/>
                                        </p:tgtEl>
                                        <p:attrNameLst>
                                          <p:attrName>ppt_x</p:attrName>
                                        </p:attrNameLst>
                                      </p:cBhvr>
                                      <p:tavLst>
                                        <p:tav tm="0">
                                          <p:val>
                                            <p:strVal val="#ppt_x"/>
                                          </p:val>
                                        </p:tav>
                                        <p:tav tm="100000">
                                          <p:val>
                                            <p:strVal val="#ppt_x"/>
                                          </p:val>
                                        </p:tav>
                                      </p:tavLst>
                                    </p:anim>
                                    <p:anim calcmode="lin" valueType="num">
                                      <p:cBhvr additive="base">
                                        <p:cTn id="30"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A7E9C6-D41C-A738-6DCA-51594E595EDE}"/>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BD5A85AA-F45C-AFE4-F0DE-BF96539BBA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550611" y="1180062"/>
            <a:ext cx="1688512" cy="954777"/>
          </a:xfrm>
          <a:prstGeom prst="rect">
            <a:avLst/>
          </a:prstGeom>
        </p:spPr>
      </p:pic>
      <p:sp>
        <p:nvSpPr>
          <p:cNvPr id="3" name="Rectangle: Rounded Corners 2">
            <a:extLst>
              <a:ext uri="{FF2B5EF4-FFF2-40B4-BE49-F238E27FC236}">
                <a16:creationId xmlns:a16="http://schemas.microsoft.com/office/drawing/2014/main" id="{9F928866-405E-A4AE-E52E-50D562937D16}"/>
              </a:ext>
            </a:extLst>
          </p:cNvPr>
          <p:cNvSpPr/>
          <p:nvPr/>
        </p:nvSpPr>
        <p:spPr>
          <a:xfrm>
            <a:off x="1607917" y="1852746"/>
            <a:ext cx="8976165" cy="69886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Nêu một số ví dụ về mỗi loại đòn bẩy trong thực tiễn.</a:t>
            </a:r>
            <a:endParaRPr lang="en-US" sz="2400" dirty="0">
              <a:solidFill>
                <a:schemeClr val="tx1"/>
              </a:solidFill>
              <a:latin typeface="UTM Avo" panose="02040603050506020204" pitchFamily="18" charset="0"/>
            </a:endParaRPr>
          </a:p>
        </p:txBody>
      </p:sp>
      <p:sp>
        <p:nvSpPr>
          <p:cNvPr id="4" name="Rectangle 3">
            <a:extLst>
              <a:ext uri="{FF2B5EF4-FFF2-40B4-BE49-F238E27FC236}">
                <a16:creationId xmlns:a16="http://schemas.microsoft.com/office/drawing/2014/main" id="{ECF6C88E-8318-5D5A-0E3C-C33D32216708}"/>
              </a:ext>
            </a:extLst>
          </p:cNvPr>
          <p:cNvSpPr/>
          <p:nvPr/>
        </p:nvSpPr>
        <p:spPr>
          <a:xfrm>
            <a:off x="1027610" y="3433991"/>
            <a:ext cx="10136779" cy="1129733"/>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lnSpc>
                <a:spcPct val="150000"/>
              </a:lnSpc>
              <a:spcBef>
                <a:spcPts val="600"/>
              </a:spcBef>
              <a:spcAft>
                <a:spcPct val="0"/>
              </a:spcAft>
            </a:pPr>
            <a:r>
              <a:rPr kumimoji="0" lang="en-US" altLang="en-US" sz="2400" b="0" i="0" u="none" strike="noStrike" cap="none" normalizeH="0" baseline="0" dirty="0" err="1">
                <a:ln>
                  <a:noFill/>
                </a:ln>
                <a:solidFill>
                  <a:schemeClr val="tx1"/>
                </a:solidFill>
                <a:effectLst/>
                <a:latin typeface="UTM Avo" panose="02040603050506020204" pitchFamily="18" charset="0"/>
              </a:rPr>
              <a:t>Ví</a:t>
            </a:r>
            <a:r>
              <a:rPr kumimoji="0" lang="en-US" altLang="en-US" sz="2400" b="0" i="0" u="none" strike="noStrike" cap="none" normalizeH="0" dirty="0">
                <a:ln>
                  <a:noFill/>
                </a:ln>
                <a:solidFill>
                  <a:schemeClr val="tx1"/>
                </a:solidFill>
                <a:effectLst/>
                <a:latin typeface="UTM Avo" panose="02040603050506020204" pitchFamily="18" charset="0"/>
              </a:rPr>
              <a:t> </a:t>
            </a:r>
            <a:r>
              <a:rPr kumimoji="0" lang="en-US" altLang="en-US" sz="2400" b="0" i="0" u="none" strike="noStrike" cap="none" normalizeH="0" dirty="0" err="1">
                <a:ln>
                  <a:noFill/>
                </a:ln>
                <a:solidFill>
                  <a:schemeClr val="tx1"/>
                </a:solidFill>
                <a:effectLst/>
                <a:latin typeface="UTM Avo" panose="02040603050506020204" pitchFamily="18" charset="0"/>
              </a:rPr>
              <a:t>dụ</a:t>
            </a:r>
            <a:r>
              <a:rPr kumimoji="0" lang="en-US" altLang="en-US" sz="2400" b="0" i="0" u="none" strike="noStrike" cap="none" normalizeH="0" dirty="0">
                <a:ln>
                  <a:noFill/>
                </a:ln>
                <a:solidFill>
                  <a:schemeClr val="tx1"/>
                </a:solidFill>
                <a:effectLst/>
                <a:latin typeface="UTM Avo" panose="02040603050506020204" pitchFamily="18" charset="0"/>
              </a:rPr>
              <a:t> </a:t>
            </a:r>
            <a:r>
              <a:rPr lang="en-US" altLang="en-US" sz="2400" dirty="0" err="1">
                <a:solidFill>
                  <a:schemeClr val="tx1"/>
                </a:solidFill>
                <a:latin typeface="UTM Avo" panose="02040603050506020204" pitchFamily="18"/>
                <a:cs typeface="Arial" panose="020B0604020202020204" pitchFamily="34" charset="0"/>
              </a:rPr>
              <a:t>đ</a:t>
            </a:r>
            <a:r>
              <a:rPr lang="en-US" sz="2400" dirty="0" err="1">
                <a:solidFill>
                  <a:schemeClr val="tx1"/>
                </a:solidFill>
                <a:latin typeface="UTM Avo" panose="02040603050506020204" pitchFamily="18"/>
                <a:cs typeface="Arial" panose="020B0604020202020204" pitchFamily="34" charset="0"/>
              </a:rPr>
              <a:t>òn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bẩy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điểm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tựa</a:t>
            </a:r>
            <a:r>
              <a:rPr lang="en-US" sz="2400" dirty="0">
                <a:solidFill>
                  <a:schemeClr val="tx1"/>
                </a:solidFill>
                <a:latin typeface="UTM Avo" panose="02040603050506020204" pitchFamily="18"/>
                <a:cs typeface="Arial" panose="020B0604020202020204" pitchFamily="34" charset="0"/>
              </a:rPr>
              <a:t> ở </a:t>
            </a:r>
            <a:r>
              <a:rPr lang="en-US" sz="2400" dirty="0" err="1">
                <a:solidFill>
                  <a:schemeClr val="tx1"/>
                </a:solidFill>
                <a:latin typeface="UTM Avo" panose="02040603050506020204" pitchFamily="18"/>
                <a:cs typeface="Arial" panose="020B0604020202020204" pitchFamily="34" charset="0"/>
              </a:rPr>
              <a:t>một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đầu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vật</a:t>
            </a:r>
            <a:r>
              <a:rPr lang="en-US" sz="2400" dirty="0">
                <a:solidFill>
                  <a:schemeClr val="tx1"/>
                </a:solidFill>
                <a:latin typeface="UTM Avo" panose="02040603050506020204" pitchFamily="18"/>
                <a:cs typeface="Arial" panose="020B0604020202020204" pitchFamily="34" charset="0"/>
              </a:rPr>
              <a:t> ở </a:t>
            </a:r>
            <a:r>
              <a:rPr lang="en-US" sz="2400" dirty="0" err="1">
                <a:solidFill>
                  <a:schemeClr val="tx1"/>
                </a:solidFill>
                <a:latin typeface="UTM Avo" panose="02040603050506020204" pitchFamily="18"/>
                <a:cs typeface="Arial" panose="020B0604020202020204" pitchFamily="34" charset="0"/>
              </a:rPr>
              <a:t>giữa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dụng</a:t>
            </a:r>
            <a:r>
              <a:rPr lang="en-US" sz="2400" dirty="0">
                <a:solidFill>
                  <a:schemeClr val="tx1"/>
                </a:solidFill>
                <a:latin typeface="UTM Avo" panose="02040603050506020204" pitchFamily="18"/>
                <a:cs typeface="Arial" panose="020B0604020202020204" pitchFamily="34" charset="0"/>
              </a:rPr>
              <a:t> ở </a:t>
            </a:r>
            <a:r>
              <a:rPr lang="en-US" sz="2400" dirty="0" err="1">
                <a:solidFill>
                  <a:schemeClr val="tx1"/>
                </a:solidFill>
                <a:latin typeface="UTM Avo" panose="02040603050506020204" pitchFamily="18"/>
                <a:cs typeface="Arial" panose="020B0604020202020204" pitchFamily="34" charset="0"/>
              </a:rPr>
              <a:t>đầu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bên</a:t>
            </a:r>
            <a:r>
              <a:rPr lang="en-US" sz="2400" dirty="0">
                <a:solidFill>
                  <a:schemeClr val="tx1"/>
                </a:solidFill>
                <a:latin typeface="UTM Avo" panose="02040603050506020204" pitchFamily="18"/>
                <a:cs typeface="Arial" panose="020B0604020202020204" pitchFamily="34" charset="0"/>
              </a:rPr>
              <a:t> kia: </a:t>
            </a:r>
            <a:r>
              <a:rPr lang="en-US" sz="2400" dirty="0" err="1">
                <a:solidFill>
                  <a:schemeClr val="tx1"/>
                </a:solidFill>
                <a:latin typeface="UTM Avo" panose="02040603050506020204" pitchFamily="18"/>
                <a:cs typeface="Arial" panose="020B0604020202020204" pitchFamily="34" charset="0"/>
              </a:rPr>
              <a:t>kẹp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vỡ</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hạt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xe</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rùa</a:t>
            </a:r>
            <a:r>
              <a:rPr lang="en-US" sz="2400" dirty="0">
                <a:solidFill>
                  <a:schemeClr val="tx1"/>
                </a:solidFill>
                <a:latin typeface="UTM Avo" panose="02040603050506020204" pitchFamily="18"/>
                <a:cs typeface="Arial" panose="020B0604020202020204" pitchFamily="34" charset="0"/>
              </a:rPr>
              <a:t>,…</a:t>
            </a:r>
            <a:endParaRPr kumimoji="0" lang="en-US" altLang="en-US" sz="2400" b="0" i="0" u="none" strike="noStrike" cap="none" normalizeH="0" baseline="0" dirty="0">
              <a:ln>
                <a:noFill/>
              </a:ln>
              <a:solidFill>
                <a:schemeClr val="tx1"/>
              </a:solidFill>
              <a:effectLst/>
              <a:latin typeface="UTM Avo" panose="02040603050506020204" pitchFamily="18" charset="0"/>
            </a:endParaRPr>
          </a:p>
        </p:txBody>
      </p:sp>
      <p:sp>
        <p:nvSpPr>
          <p:cNvPr id="5" name="Arrow: Down 4">
            <a:extLst>
              <a:ext uri="{FF2B5EF4-FFF2-40B4-BE49-F238E27FC236}">
                <a16:creationId xmlns:a16="http://schemas.microsoft.com/office/drawing/2014/main" id="{0665B825-5BE3-752F-5EB3-2E7BFD2CE185}"/>
              </a:ext>
            </a:extLst>
          </p:cNvPr>
          <p:cNvSpPr/>
          <p:nvPr/>
        </p:nvSpPr>
        <p:spPr>
          <a:xfrm>
            <a:off x="5869577" y="2653935"/>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3EDDE205-B046-9725-B591-12A7D81D57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640876" y="4563724"/>
            <a:ext cx="2688770" cy="268877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6FB4DC96-6F4C-9A80-9A0E-8F9C76CFDE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9577" y="4318907"/>
            <a:ext cx="4201205" cy="2800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769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additive="base">
                                        <p:cTn id="12" dur="500" fill="hold"/>
                                        <p:tgtEl>
                                          <p:spTgt spid="3074"/>
                                        </p:tgtEl>
                                        <p:attrNameLst>
                                          <p:attrName>ppt_x</p:attrName>
                                        </p:attrNameLst>
                                      </p:cBhvr>
                                      <p:tavLst>
                                        <p:tav tm="0">
                                          <p:val>
                                            <p:strVal val="#ppt_x"/>
                                          </p:val>
                                        </p:tav>
                                        <p:tav tm="100000">
                                          <p:val>
                                            <p:strVal val="#ppt_x"/>
                                          </p:val>
                                        </p:tav>
                                      </p:tavLst>
                                    </p:anim>
                                    <p:anim calcmode="lin" valueType="num">
                                      <p:cBhvr additive="base">
                                        <p:cTn id="13" dur="500" fill="hold"/>
                                        <p:tgtEl>
                                          <p:spTgt spid="307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076"/>
                                        </p:tgtEl>
                                        <p:attrNameLst>
                                          <p:attrName>style.visibility</p:attrName>
                                        </p:attrNameLst>
                                      </p:cBhvr>
                                      <p:to>
                                        <p:strVal val="visible"/>
                                      </p:to>
                                    </p:set>
                                    <p:anim calcmode="lin" valueType="num">
                                      <p:cBhvr additive="base">
                                        <p:cTn id="16" dur="500" fill="hold"/>
                                        <p:tgtEl>
                                          <p:spTgt spid="3076"/>
                                        </p:tgtEl>
                                        <p:attrNameLst>
                                          <p:attrName>ppt_x</p:attrName>
                                        </p:attrNameLst>
                                      </p:cBhvr>
                                      <p:tavLst>
                                        <p:tav tm="0">
                                          <p:val>
                                            <p:strVal val="#ppt_x"/>
                                          </p:val>
                                        </p:tav>
                                        <p:tav tm="100000">
                                          <p:val>
                                            <p:strVal val="#ppt_x"/>
                                          </p:val>
                                        </p:tav>
                                      </p:tavLst>
                                    </p:anim>
                                    <p:anim calcmode="lin" valueType="num">
                                      <p:cBhvr additive="base">
                                        <p:cTn id="17"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CFED5B-48D8-CA8C-A447-A7DC5A4A18CB}"/>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6AD1B7E1-4882-6FCF-A895-BC656309E3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550611" y="1180062"/>
            <a:ext cx="1688512" cy="954777"/>
          </a:xfrm>
          <a:prstGeom prst="rect">
            <a:avLst/>
          </a:prstGeom>
        </p:spPr>
      </p:pic>
      <p:sp>
        <p:nvSpPr>
          <p:cNvPr id="3" name="Rectangle: Rounded Corners 2">
            <a:extLst>
              <a:ext uri="{FF2B5EF4-FFF2-40B4-BE49-F238E27FC236}">
                <a16:creationId xmlns:a16="http://schemas.microsoft.com/office/drawing/2014/main" id="{E6DC7D70-8E28-D67F-2FDB-DC156CECF9C4}"/>
              </a:ext>
            </a:extLst>
          </p:cNvPr>
          <p:cNvSpPr/>
          <p:nvPr/>
        </p:nvSpPr>
        <p:spPr>
          <a:xfrm>
            <a:off x="1607917" y="1852746"/>
            <a:ext cx="8976165" cy="69886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Nêu một số ví dụ về mỗi loại đòn bẩy trong thực tiễn.</a:t>
            </a:r>
            <a:endParaRPr lang="en-US" sz="2400" dirty="0">
              <a:solidFill>
                <a:schemeClr val="tx1"/>
              </a:solidFill>
              <a:latin typeface="UTM Avo" panose="02040603050506020204" pitchFamily="18" charset="0"/>
            </a:endParaRPr>
          </a:p>
        </p:txBody>
      </p:sp>
      <p:sp>
        <p:nvSpPr>
          <p:cNvPr id="4" name="Rectangle 3">
            <a:extLst>
              <a:ext uri="{FF2B5EF4-FFF2-40B4-BE49-F238E27FC236}">
                <a16:creationId xmlns:a16="http://schemas.microsoft.com/office/drawing/2014/main" id="{F9D0FEDE-62BC-6B38-751C-F38EF5FEB90C}"/>
              </a:ext>
            </a:extLst>
          </p:cNvPr>
          <p:cNvSpPr/>
          <p:nvPr/>
        </p:nvSpPr>
        <p:spPr>
          <a:xfrm>
            <a:off x="1027610" y="3365264"/>
            <a:ext cx="10136779" cy="1129733"/>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lnSpc>
                <a:spcPct val="150000"/>
              </a:lnSpc>
              <a:spcBef>
                <a:spcPts val="600"/>
              </a:spcBef>
              <a:spcAft>
                <a:spcPct val="0"/>
              </a:spcAft>
            </a:pPr>
            <a:r>
              <a:rPr kumimoji="0" lang="en-US" altLang="en-US" sz="2400" b="0" i="0" u="none" strike="noStrike" cap="none" normalizeH="0" baseline="0" dirty="0" err="1">
                <a:ln>
                  <a:noFill/>
                </a:ln>
                <a:solidFill>
                  <a:schemeClr val="tx1"/>
                </a:solidFill>
                <a:effectLst/>
                <a:latin typeface="UTM Avo" panose="02040603050506020204" pitchFamily="18" charset="0"/>
              </a:rPr>
              <a:t>Ví</a:t>
            </a:r>
            <a:r>
              <a:rPr kumimoji="0" lang="en-US" altLang="en-US" sz="2400" b="0" i="0" u="none" strike="noStrike" cap="none" normalizeH="0" dirty="0">
                <a:ln>
                  <a:noFill/>
                </a:ln>
                <a:solidFill>
                  <a:schemeClr val="tx1"/>
                </a:solidFill>
                <a:effectLst/>
                <a:latin typeface="UTM Avo" panose="02040603050506020204" pitchFamily="18" charset="0"/>
              </a:rPr>
              <a:t> </a:t>
            </a:r>
            <a:r>
              <a:rPr kumimoji="0" lang="en-US" altLang="en-US" sz="2400" b="0" i="0" u="none" strike="noStrike" cap="none" normalizeH="0" dirty="0" err="1">
                <a:ln>
                  <a:noFill/>
                </a:ln>
                <a:solidFill>
                  <a:schemeClr val="tx1"/>
                </a:solidFill>
                <a:effectLst/>
                <a:latin typeface="UTM Avo" panose="02040603050506020204" pitchFamily="18" charset="0"/>
              </a:rPr>
              <a:t>dụ</a:t>
            </a:r>
            <a:r>
              <a:rPr kumimoji="0" lang="en-US" altLang="en-US" sz="2400" b="0" i="0" u="none" strike="noStrike" cap="none" normalizeH="0" dirty="0">
                <a:ln>
                  <a:noFill/>
                </a:ln>
                <a:solidFill>
                  <a:schemeClr val="tx1"/>
                </a:solidFill>
                <a:effectLst/>
                <a:latin typeface="UTM Avo" panose="02040603050506020204" pitchFamily="18" charset="0"/>
              </a:rPr>
              <a:t> </a:t>
            </a:r>
            <a:r>
              <a:rPr lang="en-US" altLang="en-US" sz="2400" dirty="0">
                <a:solidFill>
                  <a:schemeClr val="tx1"/>
                </a:solidFill>
                <a:latin typeface="UTM Avo" panose="02040603050506020204" pitchFamily="18"/>
                <a:cs typeface="Arial" panose="020B0604020202020204" pitchFamily="34" charset="0"/>
              </a:rPr>
              <a:t>đ</a:t>
            </a:r>
            <a:r>
              <a:rPr lang="vi-VN" sz="2400" dirty="0">
                <a:solidFill>
                  <a:schemeClr val="tx1"/>
                </a:solidFill>
                <a:latin typeface="UTM Avo" panose="02040603050506020204" pitchFamily="18"/>
                <a:cs typeface="Arial" panose="020B0604020202020204" pitchFamily="34" charset="0"/>
              </a:rPr>
              <a:t>òn bẩy có điểm tựa ở một đầu, vật ở đầu bên kia và lực tác dụng ở trong khoảng giữa hai đầu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cần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câu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đũa</a:t>
            </a:r>
            <a:r>
              <a:rPr lang="en-US" sz="2400" dirty="0">
                <a:solidFill>
                  <a:schemeClr val="tx1"/>
                </a:solidFill>
                <a:latin typeface="UTM Avo" panose="02040603050506020204" pitchFamily="18"/>
                <a:cs typeface="Arial" panose="020B0604020202020204" pitchFamily="34" charset="0"/>
              </a:rPr>
              <a:t>,…</a:t>
            </a:r>
            <a:r>
              <a:rPr lang="vi-VN" sz="2400" dirty="0">
                <a:solidFill>
                  <a:schemeClr val="tx1"/>
                </a:solidFill>
                <a:latin typeface="UTM Avo" panose="02040603050506020204" pitchFamily="18"/>
                <a:cs typeface="Arial" panose="020B0604020202020204" pitchFamily="34" charset="0"/>
              </a:rPr>
              <a:t> </a:t>
            </a:r>
            <a:endParaRPr kumimoji="0" lang="en-US" altLang="en-US" sz="2400" b="0" i="0" u="none" strike="noStrike" cap="none" normalizeH="0" baseline="0" dirty="0">
              <a:ln>
                <a:noFill/>
              </a:ln>
              <a:solidFill>
                <a:schemeClr val="tx1"/>
              </a:solidFill>
              <a:effectLst/>
              <a:latin typeface="UTM Avo" panose="02040603050506020204" pitchFamily="18" charset="0"/>
            </a:endParaRPr>
          </a:p>
        </p:txBody>
      </p:sp>
      <p:sp>
        <p:nvSpPr>
          <p:cNvPr id="5" name="Arrow: Down 4">
            <a:extLst>
              <a:ext uri="{FF2B5EF4-FFF2-40B4-BE49-F238E27FC236}">
                <a16:creationId xmlns:a16="http://schemas.microsoft.com/office/drawing/2014/main" id="{4DBC9F16-64AA-FEF7-7380-910AD335D79D}"/>
              </a:ext>
            </a:extLst>
          </p:cNvPr>
          <p:cNvSpPr/>
          <p:nvPr/>
        </p:nvSpPr>
        <p:spPr>
          <a:xfrm>
            <a:off x="5869577" y="2653935"/>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4098" name="Picture 2" descr="7+ cách chọn cần câu cá cho người mới chơi phù hợp đơn giản">
            <a:extLst>
              <a:ext uri="{FF2B5EF4-FFF2-40B4-BE49-F238E27FC236}">
                <a16:creationId xmlns:a16="http://schemas.microsoft.com/office/drawing/2014/main" id="{B2740E1F-BB0B-ED9B-FE12-E9653A5883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0321" y="4683812"/>
            <a:ext cx="2968535" cy="197902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ử dụng đôi đũa hằng ngày nhưng chắc gì bạn đã biết hết sự thật về đôi đũa  sau đây">
            <a:extLst>
              <a:ext uri="{FF2B5EF4-FFF2-40B4-BE49-F238E27FC236}">
                <a16:creationId xmlns:a16="http://schemas.microsoft.com/office/drawing/2014/main" id="{A2151FF6-138A-953D-BE2D-7F3FD16BFC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3145" y="4683812"/>
            <a:ext cx="2968535" cy="1979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942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additive="base">
                                        <p:cTn id="12" dur="500" fill="hold"/>
                                        <p:tgtEl>
                                          <p:spTgt spid="4098"/>
                                        </p:tgtEl>
                                        <p:attrNameLst>
                                          <p:attrName>ppt_x</p:attrName>
                                        </p:attrNameLst>
                                      </p:cBhvr>
                                      <p:tavLst>
                                        <p:tav tm="0">
                                          <p:val>
                                            <p:strVal val="#ppt_x"/>
                                          </p:val>
                                        </p:tav>
                                        <p:tav tm="100000">
                                          <p:val>
                                            <p:strVal val="#ppt_x"/>
                                          </p:val>
                                        </p:tav>
                                      </p:tavLst>
                                    </p:anim>
                                    <p:anim calcmode="lin" valueType="num">
                                      <p:cBhvr additive="base">
                                        <p:cTn id="13" dur="500" fill="hold"/>
                                        <p:tgtEl>
                                          <p:spTgt spid="4098"/>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100"/>
                                        </p:tgtEl>
                                        <p:attrNameLst>
                                          <p:attrName>style.visibility</p:attrName>
                                        </p:attrNameLst>
                                      </p:cBhvr>
                                      <p:to>
                                        <p:strVal val="visible"/>
                                      </p:to>
                                    </p:set>
                                    <p:anim calcmode="lin" valueType="num">
                                      <p:cBhvr additive="base">
                                        <p:cTn id="16" dur="500" fill="hold"/>
                                        <p:tgtEl>
                                          <p:spTgt spid="4100"/>
                                        </p:tgtEl>
                                        <p:attrNameLst>
                                          <p:attrName>ppt_x</p:attrName>
                                        </p:attrNameLst>
                                      </p:cBhvr>
                                      <p:tavLst>
                                        <p:tav tm="0">
                                          <p:val>
                                            <p:strVal val="#ppt_x"/>
                                          </p:val>
                                        </p:tav>
                                        <p:tav tm="100000">
                                          <p:val>
                                            <p:strVal val="#ppt_x"/>
                                          </p:val>
                                        </p:tav>
                                      </p:tavLst>
                                    </p:anim>
                                    <p:anim calcmode="lin" valueType="num">
                                      <p:cBhvr additive="base">
                                        <p:cTn id="17"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D6D68E-B992-B500-8ACA-D6BED247C12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DD2B5BD-670F-BEEA-8B80-40B3B905B88C}"/>
              </a:ext>
            </a:extLst>
          </p:cNvPr>
          <p:cNvSpPr txBox="1"/>
          <p:nvPr/>
        </p:nvSpPr>
        <p:spPr>
          <a:xfrm>
            <a:off x="1709506" y="1570662"/>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III. SỬ DỤNG ĐÒN BẨY TRONG THỰC TIỄN</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F7C6FF38-4537-4DAC-AFA2-3C12F6B526AD}"/>
              </a:ext>
            </a:extLst>
          </p:cNvPr>
          <p:cNvSpPr/>
          <p:nvPr/>
        </p:nvSpPr>
        <p:spPr>
          <a:xfrm>
            <a:off x="1445365" y="2225393"/>
            <a:ext cx="9301267" cy="4160050"/>
          </a:xfrm>
          <a:prstGeom prst="rect">
            <a:avLst/>
          </a:prstGeom>
        </p:spPr>
        <p:txBody>
          <a:bodyPr wrap="square">
            <a:spAutoFit/>
          </a:bodyPr>
          <a:lstStyle/>
          <a:p>
            <a:pPr algn="just">
              <a:lnSpc>
                <a:spcPct val="150000"/>
              </a:lnSpc>
              <a:spcBef>
                <a:spcPts val="600"/>
              </a:spcBef>
            </a:pPr>
            <a:r>
              <a:rPr lang="vi-VN" sz="2200" dirty="0">
                <a:latin typeface="UTM Avo" panose="02040603050506020204" pitchFamily="18"/>
                <a:cs typeface="Arial" panose="020B0604020202020204" pitchFamily="34" charset="0"/>
              </a:rPr>
              <a:t>Để sử dụng đòn bẩy, ta cần chọn một vật thích hợp làm đòn bẩy; tạo ra hoặc lựa chọn một điểm cố định dùng làm điểm tựa cho đòn bẩy. Tiếp đó cần tìm cách bố trí đòn bẩy và điểm tựa để đòn bẩy tác dụng lực lên vật và tìm vị trí ở đòn bẩy để người tác dụng lực lên đòn bẩy được thuận tiện. </a:t>
            </a:r>
          </a:p>
          <a:p>
            <a:pPr algn="just">
              <a:lnSpc>
                <a:spcPct val="150000"/>
              </a:lnSpc>
              <a:spcBef>
                <a:spcPts val="600"/>
              </a:spcBef>
            </a:pPr>
            <a:r>
              <a:rPr lang="vi-VN" sz="2200" dirty="0">
                <a:latin typeface="UTM Avo" panose="02040603050506020204" pitchFamily="18"/>
                <a:cs typeface="Arial" panose="020B0604020202020204" pitchFamily="34" charset="0"/>
              </a:rPr>
              <a:t>Đòn bẩy được ứng dụng nhiều trong đời sống và kĩ thuật. Trong thực tiễn, vị trí tác dụng của lực và vị trí điểm tựa có thể thay đổi để phù hợp với khả năng tác dụng lực.</a:t>
            </a:r>
          </a:p>
        </p:txBody>
      </p:sp>
    </p:spTree>
    <p:extLst>
      <p:ext uri="{BB962C8B-B14F-4D97-AF65-F5344CB8AC3E}">
        <p14:creationId xmlns:p14="http://schemas.microsoft.com/office/powerpoint/2010/main" val="4276140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132423-4C6C-C0F3-B069-78359901B9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B9CB1EE-CB71-20B3-061C-B81E57A96A70}"/>
              </a:ext>
            </a:extLst>
          </p:cNvPr>
          <p:cNvSpPr txBox="1"/>
          <p:nvPr/>
        </p:nvSpPr>
        <p:spPr>
          <a:xfrm>
            <a:off x="1193074" y="1614238"/>
            <a:ext cx="9805852" cy="1543949"/>
          </a:xfrm>
          <a:prstGeom prst="rect">
            <a:avLst/>
          </a:prstGeom>
          <a:noFill/>
        </p:spPr>
        <p:txBody>
          <a:bodyPr wrap="square">
            <a:spAutoFit/>
          </a:bodyPr>
          <a:lstStyle/>
          <a:p>
            <a:pPr algn="just">
              <a:lnSpc>
                <a:spcPct val="150000"/>
              </a:lnSpc>
            </a:pPr>
            <a:r>
              <a:rPr lang="en-US" sz="2200" dirty="0" err="1">
                <a:latin typeface="UTM Avo" panose="02040603050506020204" pitchFamily="18" charset="0"/>
              </a:rPr>
              <a:t>Hình</a:t>
            </a:r>
            <a:r>
              <a:rPr lang="en-US" sz="2200" dirty="0">
                <a:latin typeface="UTM Avo" panose="02040603050506020204" pitchFamily="18" charset="0"/>
              </a:rPr>
              <a:t> 19.7a </a:t>
            </a:r>
            <a:r>
              <a:rPr lang="en-US" sz="2200" dirty="0" err="1">
                <a:latin typeface="UTM Avo" panose="02040603050506020204" pitchFamily="18" charset="0"/>
              </a:rPr>
              <a:t>mô</a:t>
            </a:r>
            <a:r>
              <a:rPr lang="en-US" sz="2200" dirty="0">
                <a:latin typeface="UTM Avo" panose="02040603050506020204" pitchFamily="18" charset="0"/>
              </a:rPr>
              <a:t> </a:t>
            </a:r>
            <a:r>
              <a:rPr lang="en-US" sz="2200" dirty="0" err="1">
                <a:latin typeface="UTM Avo" panose="02040603050506020204" pitchFamily="18" charset="0"/>
              </a:rPr>
              <a:t>tả</a:t>
            </a:r>
            <a:r>
              <a:rPr lang="en-US" sz="2200" dirty="0">
                <a:latin typeface="UTM Avo" panose="02040603050506020204" pitchFamily="18" charset="0"/>
              </a:rPr>
              <a:t> </a:t>
            </a:r>
            <a:r>
              <a:rPr lang="en-US" sz="2200" dirty="0" err="1">
                <a:latin typeface="UTM Avo" panose="02040603050506020204" pitchFamily="18" charset="0"/>
              </a:rPr>
              <a:t>hoạt</a:t>
            </a:r>
            <a:r>
              <a:rPr lang="en-US" sz="2200" dirty="0">
                <a:latin typeface="UTM Avo" panose="02040603050506020204" pitchFamily="18" charset="0"/>
              </a:rPr>
              <a:t> </a:t>
            </a:r>
            <a:r>
              <a:rPr lang="en-US" sz="2200" dirty="0" err="1">
                <a:latin typeface="UTM Avo" panose="02040603050506020204" pitchFamily="18" charset="0"/>
              </a:rPr>
              <a:t>động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cánh</a:t>
            </a:r>
            <a:r>
              <a:rPr lang="en-US" sz="2200" dirty="0">
                <a:latin typeface="UTM Avo" panose="02040603050506020204" pitchFamily="18" charset="0"/>
              </a:rPr>
              <a:t> </a:t>
            </a:r>
            <a:r>
              <a:rPr lang="en-US" sz="2200" dirty="0" err="1">
                <a:latin typeface="UTM Avo" panose="02040603050506020204" pitchFamily="18" charset="0"/>
              </a:rPr>
              <a:t>tay</a:t>
            </a:r>
            <a:r>
              <a:rPr lang="en-US" sz="2200" dirty="0">
                <a:latin typeface="UTM Avo" panose="02040603050506020204" pitchFamily="18" charset="0"/>
              </a:rPr>
              <a:t> </a:t>
            </a:r>
            <a:r>
              <a:rPr lang="en-US" sz="2200" dirty="0" err="1">
                <a:latin typeface="UTM Avo" panose="02040603050506020204" pitchFamily="18" charset="0"/>
              </a:rPr>
              <a:t>người</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nâng</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như</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đòn</a:t>
            </a:r>
            <a:r>
              <a:rPr lang="en-US" sz="2200" dirty="0">
                <a:latin typeface="UTM Avo" panose="02040603050506020204" pitchFamily="18" charset="0"/>
              </a:rPr>
              <a:t> </a:t>
            </a:r>
            <a:r>
              <a:rPr lang="en-US" sz="2200" dirty="0" err="1">
                <a:latin typeface="UTM Avo" panose="02040603050506020204" pitchFamily="18" charset="0"/>
              </a:rPr>
              <a:t>bẩy</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19.7b </a:t>
            </a:r>
            <a:r>
              <a:rPr lang="en-US" sz="2200" dirty="0" err="1">
                <a:latin typeface="UTM Avo" panose="02040603050506020204" pitchFamily="18" charset="0"/>
              </a:rPr>
              <a:t>mô</a:t>
            </a:r>
            <a:r>
              <a:rPr lang="en-US" sz="2200" dirty="0">
                <a:latin typeface="UTM Avo" panose="02040603050506020204" pitchFamily="18" charset="0"/>
              </a:rPr>
              <a:t> </a:t>
            </a:r>
            <a:r>
              <a:rPr lang="en-US" sz="2200" dirty="0" err="1">
                <a:latin typeface="UTM Avo" panose="02040603050506020204" pitchFamily="18" charset="0"/>
              </a:rPr>
              <a:t>tả</a:t>
            </a:r>
            <a:r>
              <a:rPr lang="en-US" sz="2200" dirty="0">
                <a:latin typeface="UTM Avo" panose="02040603050506020204" pitchFamily="18" charset="0"/>
              </a:rPr>
              <a:t> </a:t>
            </a:r>
            <a:r>
              <a:rPr lang="en-US" sz="2200" dirty="0" err="1">
                <a:latin typeface="UTM Avo" panose="02040603050506020204" pitchFamily="18" charset="0"/>
              </a:rPr>
              <a:t>việc</a:t>
            </a:r>
            <a:r>
              <a:rPr lang="en-US" sz="2200" dirty="0">
                <a:latin typeface="UTM Avo" panose="02040603050506020204" pitchFamily="18" charset="0"/>
              </a:rPr>
              <a:t> </a:t>
            </a:r>
            <a:r>
              <a:rPr lang="en-US" sz="2200" dirty="0" err="1">
                <a:latin typeface="UTM Avo" panose="02040603050506020204" pitchFamily="18" charset="0"/>
              </a:rPr>
              <a:t>sử</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xà</a:t>
            </a:r>
            <a:r>
              <a:rPr lang="en-US" sz="2200" dirty="0">
                <a:latin typeface="UTM Avo" panose="02040603050506020204" pitchFamily="18" charset="0"/>
              </a:rPr>
              <a:t> </a:t>
            </a:r>
            <a:r>
              <a:rPr lang="en-US" sz="2200" dirty="0" err="1">
                <a:latin typeface="UTM Avo" panose="02040603050506020204" pitchFamily="18" charset="0"/>
              </a:rPr>
              <a:t>beng</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bẩy</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hòn</a:t>
            </a:r>
            <a:r>
              <a:rPr lang="en-US" sz="2200" dirty="0">
                <a:latin typeface="UTM Avo" panose="02040603050506020204" pitchFamily="18" charset="0"/>
              </a:rPr>
              <a:t> </a:t>
            </a:r>
            <a:r>
              <a:rPr lang="en-US" sz="2200" dirty="0" err="1">
                <a:latin typeface="UTM Avo" panose="02040603050506020204" pitchFamily="18" charset="0"/>
              </a:rPr>
              <a:t>đá</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19.7c </a:t>
            </a:r>
            <a:r>
              <a:rPr lang="en-US" sz="2200" dirty="0" err="1">
                <a:latin typeface="UTM Avo" panose="02040603050506020204" pitchFamily="18" charset="0"/>
              </a:rPr>
              <a:t>mô</a:t>
            </a:r>
            <a:r>
              <a:rPr lang="en-US" sz="2200" dirty="0">
                <a:latin typeface="UTM Avo" panose="02040603050506020204" pitchFamily="18" charset="0"/>
              </a:rPr>
              <a:t> </a:t>
            </a:r>
            <a:r>
              <a:rPr lang="en-US" sz="2200" dirty="0" err="1">
                <a:latin typeface="UTM Avo" panose="02040603050506020204" pitchFamily="18" charset="0"/>
              </a:rPr>
              <a:t>tả</a:t>
            </a:r>
            <a:r>
              <a:rPr lang="en-US" sz="2200" dirty="0">
                <a:latin typeface="UTM Avo" panose="02040603050506020204" pitchFamily="18" charset="0"/>
              </a:rPr>
              <a:t> </a:t>
            </a:r>
            <a:r>
              <a:rPr lang="en-US" sz="2200" dirty="0" err="1">
                <a:latin typeface="UTM Avo" panose="02040603050506020204" pitchFamily="18" charset="0"/>
              </a:rPr>
              <a:t>chiếc</a:t>
            </a:r>
            <a:r>
              <a:rPr lang="en-US" sz="2200" dirty="0">
                <a:latin typeface="UTM Avo" panose="02040603050506020204" pitchFamily="18" charset="0"/>
              </a:rPr>
              <a:t> </a:t>
            </a:r>
            <a:r>
              <a:rPr lang="en-US" sz="2200" dirty="0" err="1">
                <a:latin typeface="UTM Avo" panose="02040603050506020204" pitchFamily="18" charset="0"/>
              </a:rPr>
              <a:t>xe</a:t>
            </a:r>
            <a:r>
              <a:rPr lang="en-US" sz="2200" dirty="0">
                <a:latin typeface="UTM Avo" panose="02040603050506020204" pitchFamily="18" charset="0"/>
              </a:rPr>
              <a:t> </a:t>
            </a:r>
            <a:r>
              <a:rPr lang="en-US" sz="2200" dirty="0" err="1">
                <a:latin typeface="UTM Avo" panose="02040603050506020204" pitchFamily="18" charset="0"/>
              </a:rPr>
              <a:t>đẩy</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hoạt</a:t>
            </a:r>
            <a:r>
              <a:rPr lang="en-US" sz="2200" dirty="0">
                <a:latin typeface="UTM Avo" panose="02040603050506020204" pitchFamily="18" charset="0"/>
              </a:rPr>
              <a:t> </a:t>
            </a:r>
            <a:r>
              <a:rPr lang="en-US" sz="2200" dirty="0" err="1">
                <a:latin typeface="UTM Avo" panose="02040603050506020204" pitchFamily="18" charset="0"/>
              </a:rPr>
              <a:t>động</a:t>
            </a:r>
            <a:r>
              <a:rPr lang="en-US" sz="2200" dirty="0">
                <a:latin typeface="UTM Avo" panose="02040603050506020204" pitchFamily="18" charset="0"/>
              </a:rPr>
              <a:t> </a:t>
            </a:r>
            <a:r>
              <a:rPr lang="en-US" sz="2200" dirty="0" err="1">
                <a:latin typeface="UTM Avo" panose="02040603050506020204" pitchFamily="18" charset="0"/>
              </a:rPr>
              <a:t>như</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đòn</a:t>
            </a:r>
            <a:r>
              <a:rPr lang="en-US" sz="2200" dirty="0">
                <a:latin typeface="UTM Avo" panose="02040603050506020204" pitchFamily="18" charset="0"/>
              </a:rPr>
              <a:t> </a:t>
            </a:r>
            <a:r>
              <a:rPr lang="en-US" sz="2200" dirty="0" err="1">
                <a:latin typeface="UTM Avo" panose="02040603050506020204" pitchFamily="18" charset="0"/>
              </a:rPr>
              <a:t>bẩy</a:t>
            </a:r>
            <a:r>
              <a:rPr lang="en-US" sz="2200" dirty="0">
                <a:latin typeface="UTM Avo" panose="02040603050506020204" pitchFamily="18" charset="0"/>
              </a:rPr>
              <a:t>.</a:t>
            </a:r>
          </a:p>
        </p:txBody>
      </p:sp>
      <p:pic>
        <p:nvPicPr>
          <p:cNvPr id="5" name="Picture 4">
            <a:extLst>
              <a:ext uri="{FF2B5EF4-FFF2-40B4-BE49-F238E27FC236}">
                <a16:creationId xmlns:a16="http://schemas.microsoft.com/office/drawing/2014/main" id="{8A924719-A46F-84CC-E03C-17384DF1DEF2}"/>
              </a:ext>
            </a:extLst>
          </p:cNvPr>
          <p:cNvPicPr>
            <a:picLocks noChangeAspect="1"/>
          </p:cNvPicPr>
          <p:nvPr/>
        </p:nvPicPr>
        <p:blipFill>
          <a:blip r:embed="rId3"/>
          <a:stretch>
            <a:fillRect/>
          </a:stretch>
        </p:blipFill>
        <p:spPr>
          <a:xfrm>
            <a:off x="210942" y="3570515"/>
            <a:ext cx="4358510" cy="2899954"/>
          </a:xfrm>
          <a:prstGeom prst="rect">
            <a:avLst/>
          </a:prstGeom>
        </p:spPr>
      </p:pic>
      <p:pic>
        <p:nvPicPr>
          <p:cNvPr id="8" name="Picture 7">
            <a:extLst>
              <a:ext uri="{FF2B5EF4-FFF2-40B4-BE49-F238E27FC236}">
                <a16:creationId xmlns:a16="http://schemas.microsoft.com/office/drawing/2014/main" id="{6A047F60-65F1-D3AF-E55A-DB569600951D}"/>
              </a:ext>
            </a:extLst>
          </p:cNvPr>
          <p:cNvPicPr>
            <a:picLocks noChangeAspect="1"/>
          </p:cNvPicPr>
          <p:nvPr/>
        </p:nvPicPr>
        <p:blipFill>
          <a:blip r:embed="rId4"/>
          <a:stretch>
            <a:fillRect/>
          </a:stretch>
        </p:blipFill>
        <p:spPr>
          <a:xfrm>
            <a:off x="4697280" y="3564960"/>
            <a:ext cx="3320361" cy="2899954"/>
          </a:xfrm>
          <a:prstGeom prst="rect">
            <a:avLst/>
          </a:prstGeom>
        </p:spPr>
      </p:pic>
      <p:pic>
        <p:nvPicPr>
          <p:cNvPr id="10" name="Picture 9">
            <a:extLst>
              <a:ext uri="{FF2B5EF4-FFF2-40B4-BE49-F238E27FC236}">
                <a16:creationId xmlns:a16="http://schemas.microsoft.com/office/drawing/2014/main" id="{9C39B49A-A90C-2D09-52E2-ECA2DB131BC0}"/>
              </a:ext>
            </a:extLst>
          </p:cNvPr>
          <p:cNvPicPr>
            <a:picLocks noChangeAspect="1"/>
          </p:cNvPicPr>
          <p:nvPr/>
        </p:nvPicPr>
        <p:blipFill>
          <a:blip r:embed="rId5"/>
          <a:stretch>
            <a:fillRect/>
          </a:stretch>
        </p:blipFill>
        <p:spPr>
          <a:xfrm>
            <a:off x="8145469" y="3596640"/>
            <a:ext cx="3771429" cy="2868274"/>
          </a:xfrm>
          <a:prstGeom prst="rect">
            <a:avLst/>
          </a:prstGeom>
        </p:spPr>
      </p:pic>
    </p:spTree>
    <p:extLst>
      <p:ext uri="{BB962C8B-B14F-4D97-AF65-F5344CB8AC3E}">
        <p14:creationId xmlns:p14="http://schemas.microsoft.com/office/powerpoint/2010/main" val="47684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A9F2CA-58A4-7A6D-8DCF-744F439C0C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21A15F5-0444-44D9-8821-9494F1CBAF56}"/>
              </a:ext>
            </a:extLst>
          </p:cNvPr>
          <p:cNvSpPr txBox="1"/>
          <p:nvPr/>
        </p:nvSpPr>
        <p:spPr>
          <a:xfrm>
            <a:off x="1350917" y="1556924"/>
            <a:ext cx="9490166" cy="2335319"/>
          </a:xfrm>
          <a:prstGeom prst="rect">
            <a:avLst/>
          </a:prstGeom>
          <a:noFill/>
        </p:spPr>
        <p:txBody>
          <a:bodyPr wrap="square">
            <a:spAutoFit/>
          </a:bodyPr>
          <a:lstStyle/>
          <a:p>
            <a:pPr algn="just">
              <a:lnSpc>
                <a:spcPct val="150000"/>
              </a:lnSpc>
            </a:pPr>
            <a:r>
              <a:rPr lang="en-US" sz="2000" dirty="0" err="1">
                <a:latin typeface="UTM Avo" panose="02040603050506020204" pitchFamily="18" charset="0"/>
              </a:rPr>
              <a:t>Từ</a:t>
            </a:r>
            <a:r>
              <a:rPr lang="en-US" sz="2000" dirty="0">
                <a:latin typeface="UTM Avo" panose="02040603050506020204" pitchFamily="18" charset="0"/>
              </a:rPr>
              <a:t> </a:t>
            </a:r>
            <a:r>
              <a:rPr lang="en-US" sz="2000" dirty="0" err="1">
                <a:latin typeface="UTM Avo" panose="02040603050506020204" pitchFamily="18" charset="0"/>
              </a:rPr>
              <a:t>xưa</a:t>
            </a:r>
            <a:r>
              <a:rPr lang="en-US" sz="2000" dirty="0">
                <a:latin typeface="UTM Avo" panose="02040603050506020204" pitchFamily="18" charset="0"/>
              </a:rPr>
              <a:t>, con </a:t>
            </a:r>
            <a:r>
              <a:rPr lang="en-US" sz="2000" dirty="0" err="1">
                <a:latin typeface="UTM Avo" panose="02040603050506020204" pitchFamily="18" charset="0"/>
              </a:rPr>
              <a:t>người</a:t>
            </a:r>
            <a:r>
              <a:rPr lang="en-US" sz="2000" dirty="0">
                <a:latin typeface="UTM Avo" panose="02040603050506020204" pitchFamily="18" charset="0"/>
              </a:rPr>
              <a:t> </a:t>
            </a:r>
            <a:r>
              <a:rPr lang="en-US" sz="2000" dirty="0" err="1">
                <a:latin typeface="UTM Avo" panose="02040603050506020204" pitchFamily="18" charset="0"/>
              </a:rPr>
              <a:t>đã</a:t>
            </a:r>
            <a:r>
              <a:rPr lang="en-US" sz="2000" dirty="0">
                <a:latin typeface="UTM Avo" panose="02040603050506020204" pitchFamily="18" charset="0"/>
              </a:rPr>
              <a:t> </a:t>
            </a:r>
            <a:r>
              <a:rPr lang="en-US" sz="2000" dirty="0" err="1">
                <a:latin typeface="UTM Avo" panose="02040603050506020204" pitchFamily="18" charset="0"/>
              </a:rPr>
              <a:t>biết</a:t>
            </a:r>
            <a:r>
              <a:rPr lang="en-US" sz="2000" dirty="0">
                <a:latin typeface="UTM Avo" panose="02040603050506020204" pitchFamily="18" charset="0"/>
              </a:rPr>
              <a:t> </a:t>
            </a:r>
            <a:r>
              <a:rPr lang="en-US" sz="2000" dirty="0" err="1">
                <a:latin typeface="UTM Avo" panose="02040603050506020204" pitchFamily="18" charset="0"/>
              </a:rPr>
              <a:t>dùng</a:t>
            </a:r>
            <a:r>
              <a:rPr lang="en-US" sz="2000" dirty="0">
                <a:latin typeface="UTM Avo" panose="02040603050506020204" pitchFamily="18" charset="0"/>
              </a:rPr>
              <a:t> </a:t>
            </a:r>
            <a:r>
              <a:rPr lang="en-US" sz="2000" dirty="0" err="1">
                <a:latin typeface="UTM Avo" panose="02040603050506020204" pitchFamily="18" charset="0"/>
              </a:rPr>
              <a:t>đòn</a:t>
            </a:r>
            <a:r>
              <a:rPr lang="en-US" sz="2000" dirty="0">
                <a:latin typeface="UTM Avo" panose="02040603050506020204" pitchFamily="18" charset="0"/>
              </a:rPr>
              <a:t> </a:t>
            </a:r>
            <a:r>
              <a:rPr lang="en-US" sz="2000" dirty="0" err="1">
                <a:latin typeface="UTM Avo" panose="02040603050506020204" pitchFamily="18" charset="0"/>
              </a:rPr>
              <a:t>bẩy</a:t>
            </a:r>
            <a:r>
              <a:rPr lang="en-US" sz="2000" dirty="0">
                <a:latin typeface="UTM Avo" panose="02040603050506020204" pitchFamily="18" charset="0"/>
              </a:rPr>
              <a:t> </a:t>
            </a: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hỗ</a:t>
            </a:r>
            <a:r>
              <a:rPr lang="en-US" sz="2000" dirty="0">
                <a:latin typeface="UTM Avo" panose="02040603050506020204" pitchFamily="18" charset="0"/>
              </a:rPr>
              <a:t> </a:t>
            </a:r>
            <a:r>
              <a:rPr lang="en-US" sz="2000" dirty="0" err="1">
                <a:latin typeface="UTM Avo" panose="02040603050506020204" pitchFamily="18" charset="0"/>
              </a:rPr>
              <a:t>trợ</a:t>
            </a:r>
            <a:r>
              <a:rPr lang="en-US" sz="2000" dirty="0">
                <a:latin typeface="UTM Avo" panose="02040603050506020204" pitchFamily="18" charset="0"/>
              </a:rPr>
              <a:t> </a:t>
            </a:r>
            <a:r>
              <a:rPr lang="en-US" sz="2000" dirty="0" err="1">
                <a:latin typeface="UTM Avo" panose="02040603050506020204" pitchFamily="18" charset="0"/>
              </a:rPr>
              <a:t>công</a:t>
            </a:r>
            <a:r>
              <a:rPr lang="en-US" sz="2000" dirty="0">
                <a:latin typeface="UTM Avo" panose="02040603050506020204" pitchFamily="18" charset="0"/>
              </a:rPr>
              <a:t> </a:t>
            </a:r>
            <a:r>
              <a:rPr lang="en-US" sz="2000" dirty="0" err="1">
                <a:latin typeface="UTM Avo" panose="02040603050506020204" pitchFamily="18" charset="0"/>
              </a:rPr>
              <a:t>việc</a:t>
            </a:r>
            <a:r>
              <a:rPr lang="en-US" sz="2000" dirty="0">
                <a:latin typeface="UTM Avo" panose="02040603050506020204" pitchFamily="18" charset="0"/>
              </a:rPr>
              <a:t>. </a:t>
            </a:r>
            <a:r>
              <a:rPr lang="en-US" sz="2000" dirty="0" err="1">
                <a:latin typeface="UTM Avo" panose="02040603050506020204" pitchFamily="18" charset="0"/>
              </a:rPr>
              <a:t>Ví</a:t>
            </a:r>
            <a:r>
              <a:rPr lang="en-US" sz="2000" dirty="0">
                <a:latin typeface="UTM Avo" panose="02040603050506020204" pitchFamily="18" charset="0"/>
              </a:rPr>
              <a:t> </a:t>
            </a:r>
            <a:r>
              <a:rPr lang="en-US" sz="2000" dirty="0" err="1">
                <a:latin typeface="UTM Avo" panose="02040603050506020204" pitchFamily="18" charset="0"/>
              </a:rPr>
              <a:t>dụ</a:t>
            </a:r>
            <a:r>
              <a:rPr lang="en-US" sz="2000" dirty="0">
                <a:latin typeface="UTM Avo" panose="02040603050506020204" pitchFamily="18" charset="0"/>
              </a:rPr>
              <a:t> </a:t>
            </a:r>
            <a:r>
              <a:rPr lang="en-US" sz="2000" dirty="0" err="1">
                <a:latin typeface="UTM Avo" panose="02040603050506020204" pitchFamily="18" charset="0"/>
              </a:rPr>
              <a:t>như</a:t>
            </a:r>
            <a:r>
              <a:rPr lang="en-US" sz="2000" dirty="0">
                <a:latin typeface="UTM Avo" panose="02040603050506020204" pitchFamily="18" charset="0"/>
              </a:rPr>
              <a:t> </a:t>
            </a:r>
            <a:r>
              <a:rPr lang="en-US" sz="2000" dirty="0" err="1">
                <a:latin typeface="UTM Avo" panose="02040603050506020204" pitchFamily="18" charset="0"/>
              </a:rPr>
              <a:t>chày</a:t>
            </a:r>
            <a:r>
              <a:rPr lang="en-US" sz="2000" dirty="0">
                <a:latin typeface="UTM Avo" panose="02040603050506020204" pitchFamily="18" charset="0"/>
              </a:rPr>
              <a:t> </a:t>
            </a:r>
            <a:r>
              <a:rPr lang="en-US" sz="2000" dirty="0" err="1">
                <a:latin typeface="UTM Avo" panose="02040603050506020204" pitchFamily="18" charset="0"/>
              </a:rPr>
              <a:t>giã</a:t>
            </a:r>
            <a:r>
              <a:rPr lang="en-US" sz="2000" dirty="0">
                <a:latin typeface="UTM Avo" panose="02040603050506020204" pitchFamily="18" charset="0"/>
              </a:rPr>
              <a:t> </a:t>
            </a:r>
            <a:r>
              <a:rPr lang="en-US" sz="2000" dirty="0" err="1">
                <a:latin typeface="UTM Avo" panose="02040603050506020204" pitchFamily="18" charset="0"/>
              </a:rPr>
              <a:t>gạo</a:t>
            </a:r>
            <a:r>
              <a:rPr lang="en-US" sz="2000" dirty="0">
                <a:latin typeface="UTM Avo" panose="02040603050506020204" pitchFamily="18" charset="0"/>
              </a:rPr>
              <a:t> </a:t>
            </a:r>
            <a:r>
              <a:rPr lang="en-US" sz="2000" dirty="0" err="1">
                <a:latin typeface="UTM Avo" panose="02040603050506020204" pitchFamily="18" charset="0"/>
              </a:rPr>
              <a:t>dùng</a:t>
            </a:r>
            <a:r>
              <a:rPr lang="en-US" sz="2000" dirty="0">
                <a:latin typeface="UTM Avo" panose="02040603050506020204" pitchFamily="18" charset="0"/>
              </a:rPr>
              <a:t> </a:t>
            </a:r>
            <a:r>
              <a:rPr lang="en-US" sz="2000" dirty="0" err="1">
                <a:latin typeface="UTM Avo" panose="02040603050506020204" pitchFamily="18" charset="0"/>
              </a:rPr>
              <a:t>sức</a:t>
            </a:r>
            <a:r>
              <a:rPr lang="en-US" sz="2000" dirty="0">
                <a:latin typeface="UTM Avo" panose="02040603050506020204" pitchFamily="18" charset="0"/>
              </a:rPr>
              <a:t> </a:t>
            </a:r>
            <a:r>
              <a:rPr lang="en-US" sz="2000" dirty="0" err="1">
                <a:latin typeface="UTM Avo" panose="02040603050506020204" pitchFamily="18" charset="0"/>
              </a:rPr>
              <a:t>nước</a:t>
            </a:r>
            <a:r>
              <a:rPr lang="en-US" sz="2000" dirty="0">
                <a:latin typeface="UTM Avo" panose="02040603050506020204" pitchFamily="18" charset="0"/>
              </a:rPr>
              <a:t>. Khi </a:t>
            </a:r>
            <a:r>
              <a:rPr lang="en-US" sz="2000" dirty="0" err="1">
                <a:latin typeface="UTM Avo" panose="02040603050506020204" pitchFamily="18" charset="0"/>
              </a:rPr>
              <a:t>máng</a:t>
            </a:r>
            <a:r>
              <a:rPr lang="en-US" sz="2000" dirty="0">
                <a:latin typeface="UTM Avo" panose="02040603050506020204" pitchFamily="18" charset="0"/>
              </a:rPr>
              <a:t> </a:t>
            </a:r>
            <a:r>
              <a:rPr lang="en-US" sz="2000" dirty="0" err="1">
                <a:latin typeface="UTM Avo" panose="02040603050506020204" pitchFamily="18" charset="0"/>
              </a:rPr>
              <a:t>đầy</a:t>
            </a:r>
            <a:r>
              <a:rPr lang="en-US" sz="2000" dirty="0">
                <a:latin typeface="UTM Avo" panose="02040603050506020204" pitchFamily="18" charset="0"/>
              </a:rPr>
              <a:t> </a:t>
            </a:r>
            <a:r>
              <a:rPr lang="en-US" sz="2000" dirty="0" err="1">
                <a:latin typeface="UTM Avo" panose="02040603050506020204" pitchFamily="18" charset="0"/>
              </a:rPr>
              <a:t>nước</a:t>
            </a:r>
            <a:r>
              <a:rPr lang="en-US" sz="2000" dirty="0">
                <a:latin typeface="UTM Avo" panose="02040603050506020204" pitchFamily="18" charset="0"/>
              </a:rPr>
              <a:t>, </a:t>
            </a:r>
            <a:r>
              <a:rPr lang="en-US" sz="2000" dirty="0" err="1">
                <a:latin typeface="UTM Avo" panose="02040603050506020204" pitchFamily="18" charset="0"/>
              </a:rPr>
              <a:t>thân</a:t>
            </a:r>
            <a:r>
              <a:rPr lang="en-US" sz="2000" dirty="0">
                <a:latin typeface="UTM Avo" panose="02040603050506020204" pitchFamily="18" charset="0"/>
              </a:rPr>
              <a:t> </a:t>
            </a:r>
            <a:r>
              <a:rPr lang="en-US" sz="2000" dirty="0" err="1">
                <a:latin typeface="UTM Avo" panose="02040603050506020204" pitchFamily="18" charset="0"/>
              </a:rPr>
              <a:t>chày</a:t>
            </a:r>
            <a:r>
              <a:rPr lang="en-US" sz="2000" dirty="0">
                <a:latin typeface="UTM Avo" panose="02040603050506020204" pitchFamily="18" charset="0"/>
              </a:rPr>
              <a:t> </a:t>
            </a:r>
            <a:r>
              <a:rPr lang="en-US" sz="2000" dirty="0" err="1">
                <a:latin typeface="UTM Avo" panose="02040603050506020204" pitchFamily="18" charset="0"/>
              </a:rPr>
              <a:t>sẽ</a:t>
            </a:r>
            <a:r>
              <a:rPr lang="en-US" sz="2000" dirty="0">
                <a:latin typeface="UTM Avo" panose="02040603050506020204" pitchFamily="18" charset="0"/>
              </a:rPr>
              <a:t> quay </a:t>
            </a:r>
            <a:r>
              <a:rPr lang="en-US" sz="2000" dirty="0" err="1">
                <a:latin typeface="UTM Avo" panose="02040603050506020204" pitchFamily="18" charset="0"/>
              </a:rPr>
              <a:t>quanh</a:t>
            </a:r>
            <a:r>
              <a:rPr lang="en-US" sz="2000" dirty="0">
                <a:latin typeface="UTM Avo" panose="02040603050506020204" pitchFamily="18" charset="0"/>
              </a:rPr>
              <a:t> </a:t>
            </a:r>
            <a:r>
              <a:rPr lang="en-US" sz="2000" dirty="0" err="1">
                <a:latin typeface="UTM Avo" panose="02040603050506020204" pitchFamily="18" charset="0"/>
              </a:rPr>
              <a:t>trục</a:t>
            </a:r>
            <a:r>
              <a:rPr lang="en-US" sz="2000" dirty="0">
                <a:latin typeface="UTM Avo" panose="02040603050506020204" pitchFamily="18" charset="0"/>
              </a:rPr>
              <a:t> </a:t>
            </a:r>
            <a:r>
              <a:rPr lang="en-US" sz="2000" dirty="0" err="1">
                <a:latin typeface="UTM Avo" panose="02040603050506020204" pitchFamily="18" charset="0"/>
              </a:rPr>
              <a:t>làm</a:t>
            </a:r>
            <a:r>
              <a:rPr lang="en-US" sz="2000" dirty="0">
                <a:latin typeface="UTM Avo" panose="02040603050506020204" pitchFamily="18" charset="0"/>
              </a:rPr>
              <a:t> </a:t>
            </a:r>
            <a:r>
              <a:rPr lang="en-US" sz="2000" dirty="0" err="1">
                <a:latin typeface="UTM Avo" panose="02040603050506020204" pitchFamily="18" charset="0"/>
              </a:rPr>
              <a:t>đầu</a:t>
            </a:r>
            <a:r>
              <a:rPr lang="en-US" sz="2000" dirty="0">
                <a:latin typeface="UTM Avo" panose="02040603050506020204" pitchFamily="18" charset="0"/>
              </a:rPr>
              <a:t> </a:t>
            </a:r>
            <a:r>
              <a:rPr lang="en-US" sz="2000" dirty="0" err="1">
                <a:latin typeface="UTM Avo" panose="02040603050506020204" pitchFamily="18" charset="0"/>
              </a:rPr>
              <a:t>chày</a:t>
            </a:r>
            <a:r>
              <a:rPr lang="en-US" sz="2000" dirty="0">
                <a:latin typeface="UTM Avo" panose="02040603050506020204" pitchFamily="18" charset="0"/>
              </a:rPr>
              <a:t> </a:t>
            </a:r>
            <a:r>
              <a:rPr lang="en-US" sz="2000" dirty="0" err="1">
                <a:latin typeface="UTM Avo" panose="02040603050506020204" pitchFamily="18" charset="0"/>
              </a:rPr>
              <a:t>nâng</a:t>
            </a:r>
            <a:r>
              <a:rPr lang="en-US" sz="2000" dirty="0">
                <a:latin typeface="UTM Avo" panose="02040603050506020204" pitchFamily="18" charset="0"/>
              </a:rPr>
              <a:t> </a:t>
            </a:r>
            <a:r>
              <a:rPr lang="en-US" sz="2000" dirty="0" err="1">
                <a:latin typeface="UTM Avo" panose="02040603050506020204" pitchFamily="18" charset="0"/>
              </a:rPr>
              <a:t>lên</a:t>
            </a:r>
            <a:r>
              <a:rPr lang="en-US" sz="2000" dirty="0">
                <a:latin typeface="UTM Avo" panose="02040603050506020204" pitchFamily="18" charset="0"/>
              </a:rPr>
              <a:t>, </a:t>
            </a:r>
            <a:r>
              <a:rPr lang="en-US" sz="2000" dirty="0" err="1">
                <a:latin typeface="UTM Avo" panose="02040603050506020204" pitchFamily="18" charset="0"/>
              </a:rPr>
              <a:t>nước</a:t>
            </a:r>
            <a:r>
              <a:rPr lang="en-US" sz="2000" dirty="0">
                <a:latin typeface="UTM Avo" panose="02040603050506020204" pitchFamily="18" charset="0"/>
              </a:rPr>
              <a:t> </a:t>
            </a:r>
            <a:r>
              <a:rPr lang="en-US" sz="2000" dirty="0" err="1">
                <a:latin typeface="UTM Avo" panose="02040603050506020204" pitchFamily="18" charset="0"/>
              </a:rPr>
              <a:t>sẽ</a:t>
            </a:r>
            <a:r>
              <a:rPr lang="en-US" sz="2000" dirty="0">
                <a:latin typeface="UTM Avo" panose="02040603050506020204" pitchFamily="18" charset="0"/>
              </a:rPr>
              <a:t> </a:t>
            </a:r>
            <a:r>
              <a:rPr lang="en-US" sz="2000" dirty="0" err="1">
                <a:latin typeface="UTM Avo" panose="02040603050506020204" pitchFamily="18" charset="0"/>
              </a:rPr>
              <a:t>chảy</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khỏi</a:t>
            </a:r>
            <a:r>
              <a:rPr lang="en-US" sz="2000" dirty="0">
                <a:latin typeface="UTM Avo" panose="02040603050506020204" pitchFamily="18" charset="0"/>
              </a:rPr>
              <a:t> </a:t>
            </a:r>
            <a:r>
              <a:rPr lang="en-US" sz="2000" dirty="0" err="1">
                <a:latin typeface="UTM Avo" panose="02040603050506020204" pitchFamily="18" charset="0"/>
              </a:rPr>
              <a:t>máng</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làm</a:t>
            </a:r>
            <a:r>
              <a:rPr lang="en-US" sz="2000" dirty="0">
                <a:latin typeface="UTM Avo" panose="02040603050506020204" pitchFamily="18" charset="0"/>
              </a:rPr>
              <a:t> </a:t>
            </a:r>
            <a:r>
              <a:rPr lang="en-US" sz="2000" dirty="0" err="1">
                <a:latin typeface="UTM Avo" panose="02040603050506020204" pitchFamily="18" charset="0"/>
              </a:rPr>
              <a:t>đầu</a:t>
            </a:r>
            <a:r>
              <a:rPr lang="en-US" sz="2000" dirty="0">
                <a:latin typeface="UTM Avo" panose="02040603050506020204" pitchFamily="18" charset="0"/>
              </a:rPr>
              <a:t> </a:t>
            </a:r>
            <a:r>
              <a:rPr lang="en-US" sz="2000" dirty="0" err="1">
                <a:latin typeface="UTM Avo" panose="02040603050506020204" pitchFamily="18" charset="0"/>
              </a:rPr>
              <a:t>chày</a:t>
            </a:r>
            <a:r>
              <a:rPr lang="en-US" sz="2000" dirty="0">
                <a:latin typeface="UTM Avo" panose="02040603050506020204" pitchFamily="18" charset="0"/>
              </a:rPr>
              <a:t> </a:t>
            </a:r>
            <a:r>
              <a:rPr lang="en-US" sz="2000" dirty="0" err="1">
                <a:latin typeface="UTM Avo" panose="02040603050506020204" pitchFamily="18" charset="0"/>
              </a:rPr>
              <a:t>giã</a:t>
            </a:r>
            <a:r>
              <a:rPr lang="en-US" sz="2000" dirty="0">
                <a:latin typeface="UTM Avo" panose="02040603050506020204" pitchFamily="18" charset="0"/>
              </a:rPr>
              <a:t> </a:t>
            </a:r>
            <a:r>
              <a:rPr lang="en-US" sz="2000" dirty="0" err="1">
                <a:latin typeface="UTM Avo" panose="02040603050506020204" pitchFamily="18" charset="0"/>
              </a:rPr>
              <a:t>xuống</a:t>
            </a:r>
            <a:r>
              <a:rPr lang="en-US" sz="2000" dirty="0">
                <a:latin typeface="UTM Avo" panose="02040603050506020204" pitchFamily="18" charset="0"/>
              </a:rPr>
              <a:t> </a:t>
            </a:r>
            <a:r>
              <a:rPr lang="en-US" sz="2000" dirty="0" err="1">
                <a:latin typeface="UTM Avo" panose="02040603050506020204" pitchFamily="18" charset="0"/>
              </a:rPr>
              <a:t>cối</a:t>
            </a:r>
            <a:r>
              <a:rPr lang="en-US" sz="2000" dirty="0">
                <a:latin typeface="UTM Avo" panose="02040603050506020204" pitchFamily="18" charset="0"/>
              </a:rPr>
              <a:t> (</a:t>
            </a:r>
            <a:r>
              <a:rPr lang="en-US" sz="2000" dirty="0" err="1">
                <a:latin typeface="UTM Avo" panose="02040603050506020204" pitchFamily="18" charset="0"/>
              </a:rPr>
              <a:t>hình</a:t>
            </a:r>
            <a:r>
              <a:rPr lang="en-US" sz="2000" dirty="0">
                <a:latin typeface="UTM Avo" panose="02040603050506020204" pitchFamily="18" charset="0"/>
              </a:rPr>
              <a:t> 19.9). Sau </a:t>
            </a:r>
            <a:r>
              <a:rPr lang="en-US" sz="2000" dirty="0" err="1">
                <a:latin typeface="UTM Avo" panose="02040603050506020204" pitchFamily="18" charset="0"/>
              </a:rPr>
              <a:t>đó</a:t>
            </a:r>
            <a:r>
              <a:rPr lang="en-US" sz="2000" dirty="0">
                <a:latin typeface="UTM Avo" panose="02040603050506020204" pitchFamily="18" charset="0"/>
              </a:rPr>
              <a:t>, </a:t>
            </a:r>
            <a:r>
              <a:rPr lang="en-US" sz="2000" dirty="0" err="1">
                <a:latin typeface="UTM Avo" panose="02040603050506020204" pitchFamily="18" charset="0"/>
              </a:rPr>
              <a:t>quá</a:t>
            </a:r>
            <a:r>
              <a:rPr lang="en-US" sz="2000" dirty="0">
                <a:latin typeface="UTM Avo" panose="02040603050506020204" pitchFamily="18" charset="0"/>
              </a:rPr>
              <a:t> </a:t>
            </a:r>
            <a:r>
              <a:rPr lang="en-US" sz="2000" dirty="0" err="1">
                <a:latin typeface="UTM Avo" panose="02040603050506020204" pitchFamily="18" charset="0"/>
              </a:rPr>
              <a:t>trình</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lặp</a:t>
            </a:r>
            <a:r>
              <a:rPr lang="en-US" sz="2000" dirty="0">
                <a:latin typeface="UTM Avo" panose="02040603050506020204" pitchFamily="18" charset="0"/>
              </a:rPr>
              <a:t> </a:t>
            </a:r>
            <a:r>
              <a:rPr lang="en-US" sz="2000" dirty="0" err="1">
                <a:latin typeface="UTM Avo" panose="02040603050506020204" pitchFamily="18" charset="0"/>
              </a:rPr>
              <a:t>lại</a:t>
            </a:r>
            <a:r>
              <a:rPr lang="en-US" sz="2000" dirty="0">
                <a:latin typeface="UTM Avo" panose="02040603050506020204" pitchFamily="18" charset="0"/>
              </a:rPr>
              <a:t>.</a:t>
            </a:r>
            <a:r>
              <a:rPr lang="vi-VN" sz="2000" dirty="0">
                <a:latin typeface="UTM Avo" panose="02040603050506020204" pitchFamily="18" charset="0"/>
              </a:rPr>
              <a:t> Hình 19.10 là hình ảnh mô tả hệ thống bơm nước bằng tay nhờ đòn bẩy.</a:t>
            </a:r>
            <a:endParaRPr lang="en-US" sz="2000" dirty="0">
              <a:latin typeface="UTM Avo" panose="02040603050506020204" pitchFamily="18" charset="0"/>
            </a:endParaRPr>
          </a:p>
        </p:txBody>
      </p:sp>
      <p:pic>
        <p:nvPicPr>
          <p:cNvPr id="5" name="Picture 4">
            <a:extLst>
              <a:ext uri="{FF2B5EF4-FFF2-40B4-BE49-F238E27FC236}">
                <a16:creationId xmlns:a16="http://schemas.microsoft.com/office/drawing/2014/main" id="{179EB664-C1EB-E466-25CA-703AD5C99F86}"/>
              </a:ext>
            </a:extLst>
          </p:cNvPr>
          <p:cNvPicPr>
            <a:picLocks noChangeAspect="1"/>
          </p:cNvPicPr>
          <p:nvPr/>
        </p:nvPicPr>
        <p:blipFill>
          <a:blip r:embed="rId3"/>
          <a:stretch>
            <a:fillRect/>
          </a:stretch>
        </p:blipFill>
        <p:spPr>
          <a:xfrm>
            <a:off x="2369516" y="3970620"/>
            <a:ext cx="3465226" cy="2804775"/>
          </a:xfrm>
          <a:prstGeom prst="rect">
            <a:avLst/>
          </a:prstGeom>
        </p:spPr>
      </p:pic>
      <p:pic>
        <p:nvPicPr>
          <p:cNvPr id="7" name="Picture 6">
            <a:extLst>
              <a:ext uri="{FF2B5EF4-FFF2-40B4-BE49-F238E27FC236}">
                <a16:creationId xmlns:a16="http://schemas.microsoft.com/office/drawing/2014/main" id="{840BE322-3DE0-3145-61B2-5C9BF3359F77}"/>
              </a:ext>
            </a:extLst>
          </p:cNvPr>
          <p:cNvPicPr>
            <a:picLocks noChangeAspect="1"/>
          </p:cNvPicPr>
          <p:nvPr/>
        </p:nvPicPr>
        <p:blipFill>
          <a:blip r:embed="rId4"/>
          <a:stretch>
            <a:fillRect/>
          </a:stretch>
        </p:blipFill>
        <p:spPr>
          <a:xfrm>
            <a:off x="6409507" y="3970620"/>
            <a:ext cx="3914286" cy="2780952"/>
          </a:xfrm>
          <a:prstGeom prst="rect">
            <a:avLst/>
          </a:prstGeom>
        </p:spPr>
      </p:pic>
    </p:spTree>
    <p:extLst>
      <p:ext uri="{BB962C8B-B14F-4D97-AF65-F5344CB8AC3E}">
        <p14:creationId xmlns:p14="http://schemas.microsoft.com/office/powerpoint/2010/main" val="67455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1F7945-B337-A0EA-612A-31A0F513934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E9982EB-007E-AF48-17AD-40CBCD320333}"/>
              </a:ext>
            </a:extLst>
          </p:cNvPr>
          <p:cNvPicPr>
            <a:picLocks noChangeAspect="1"/>
          </p:cNvPicPr>
          <p:nvPr/>
        </p:nvPicPr>
        <p:blipFill>
          <a:blip r:embed="rId3"/>
          <a:stretch>
            <a:fillRect/>
          </a:stretch>
        </p:blipFill>
        <p:spPr>
          <a:xfrm>
            <a:off x="7046018" y="3099763"/>
            <a:ext cx="4401121" cy="3562294"/>
          </a:xfrm>
          <a:prstGeom prst="rect">
            <a:avLst/>
          </a:prstGeom>
        </p:spPr>
      </p:pic>
      <p:pic>
        <p:nvPicPr>
          <p:cNvPr id="3" name="Picture 8">
            <a:extLst>
              <a:ext uri="{FF2B5EF4-FFF2-40B4-BE49-F238E27FC236}">
                <a16:creationId xmlns:a16="http://schemas.microsoft.com/office/drawing/2014/main" id="{24921D4D-D1F3-127B-83AD-1A8FCB1055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730505">
            <a:off x="9633064" y="1091368"/>
            <a:ext cx="1688512" cy="954777"/>
          </a:xfrm>
          <a:prstGeom prst="rect">
            <a:avLst/>
          </a:prstGeom>
        </p:spPr>
      </p:pic>
      <p:sp>
        <p:nvSpPr>
          <p:cNvPr id="4" name="Rectangle: Rounded Corners 3">
            <a:extLst>
              <a:ext uri="{FF2B5EF4-FFF2-40B4-BE49-F238E27FC236}">
                <a16:creationId xmlns:a16="http://schemas.microsoft.com/office/drawing/2014/main" id="{FAE089BF-0F7E-F931-CF2B-45A87EE46806}"/>
              </a:ext>
            </a:extLst>
          </p:cNvPr>
          <p:cNvSpPr/>
          <p:nvPr/>
        </p:nvSpPr>
        <p:spPr>
          <a:xfrm>
            <a:off x="1686294" y="1657450"/>
            <a:ext cx="8976165" cy="1264923"/>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Trong hình 19.9, bộ phận nào của chày giã gạo có vai trò như một đòn bẩy?</a:t>
            </a:r>
            <a:endParaRPr lang="en-US" sz="2400" dirty="0">
              <a:solidFill>
                <a:schemeClr val="tx1"/>
              </a:solidFill>
              <a:latin typeface="UTM Avo" panose="02040603050506020204" pitchFamily="18" charset="0"/>
            </a:endParaRPr>
          </a:p>
        </p:txBody>
      </p:sp>
      <p:sp>
        <p:nvSpPr>
          <p:cNvPr id="5" name="Rectangle 4">
            <a:extLst>
              <a:ext uri="{FF2B5EF4-FFF2-40B4-BE49-F238E27FC236}">
                <a16:creationId xmlns:a16="http://schemas.microsoft.com/office/drawing/2014/main" id="{6143ACA0-1FFE-8292-8255-CB05A403F98B}"/>
              </a:ext>
            </a:extLst>
          </p:cNvPr>
          <p:cNvSpPr/>
          <p:nvPr/>
        </p:nvSpPr>
        <p:spPr>
          <a:xfrm>
            <a:off x="862147" y="4054675"/>
            <a:ext cx="5320939" cy="203192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lnSpc>
                <a:spcPct val="150000"/>
              </a:lnSpc>
              <a:spcBef>
                <a:spcPts val="600"/>
              </a:spcBef>
              <a:spcAft>
                <a:spcPct val="0"/>
              </a:spcAft>
            </a:pPr>
            <a:r>
              <a:rPr lang="en-US" sz="2400" dirty="0">
                <a:solidFill>
                  <a:schemeClr val="tx1"/>
                </a:solidFill>
                <a:latin typeface="UTM Avo" panose="02040603050506020204" pitchFamily="18" charset="0"/>
              </a:rPr>
              <a:t>B</a:t>
            </a:r>
            <a:r>
              <a:rPr lang="vi-VN" sz="2400" dirty="0">
                <a:solidFill>
                  <a:schemeClr val="tx1"/>
                </a:solidFill>
                <a:latin typeface="UTM Avo" panose="02040603050506020204" pitchFamily="18" charset="0"/>
              </a:rPr>
              <a:t>ộ phận của chày giã gạo có vai trò như một đòn bẩy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chày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đầu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chày</a:t>
            </a:r>
            <a:r>
              <a:rPr lang="en-US" sz="2400" dirty="0">
                <a:solidFill>
                  <a:schemeClr val="tx1"/>
                </a:solidFill>
                <a:latin typeface="UTM Avo" panose="02040603050506020204" pitchFamily="18" charset="0"/>
              </a:rPr>
              <a:t>.</a:t>
            </a:r>
            <a:endParaRPr kumimoji="0" lang="en-US" altLang="en-US" sz="2400" b="0" i="0" u="none" strike="noStrike" cap="none" normalizeH="0" baseline="0" dirty="0">
              <a:ln>
                <a:noFill/>
              </a:ln>
              <a:solidFill>
                <a:schemeClr val="tx1"/>
              </a:solidFill>
              <a:effectLst/>
              <a:latin typeface="UTM Avo" panose="02040603050506020204" pitchFamily="18" charset="0"/>
            </a:endParaRPr>
          </a:p>
        </p:txBody>
      </p:sp>
      <p:sp>
        <p:nvSpPr>
          <p:cNvPr id="6" name="Arrow: Down 5">
            <a:extLst>
              <a:ext uri="{FF2B5EF4-FFF2-40B4-BE49-F238E27FC236}">
                <a16:creationId xmlns:a16="http://schemas.microsoft.com/office/drawing/2014/main" id="{319F8857-BA4D-0C7D-F2F6-5DEE16FD048D}"/>
              </a:ext>
            </a:extLst>
          </p:cNvPr>
          <p:cNvSpPr/>
          <p:nvPr/>
        </p:nvSpPr>
        <p:spPr>
          <a:xfrm>
            <a:off x="3296193" y="3313986"/>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990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E15819-9777-3431-2CCA-E769C9857093}"/>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3E7312CA-E9C2-7F43-84EA-68780893F0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633064" y="1091368"/>
            <a:ext cx="1688512" cy="954777"/>
          </a:xfrm>
          <a:prstGeom prst="rect">
            <a:avLst/>
          </a:prstGeom>
        </p:spPr>
      </p:pic>
      <p:sp>
        <p:nvSpPr>
          <p:cNvPr id="4" name="Rectangle: Rounded Corners 3">
            <a:extLst>
              <a:ext uri="{FF2B5EF4-FFF2-40B4-BE49-F238E27FC236}">
                <a16:creationId xmlns:a16="http://schemas.microsoft.com/office/drawing/2014/main" id="{E7D2F1AC-8D71-7AE7-4343-D9831512C26A}"/>
              </a:ext>
            </a:extLst>
          </p:cNvPr>
          <p:cNvSpPr/>
          <p:nvPr/>
        </p:nvSpPr>
        <p:spPr>
          <a:xfrm>
            <a:off x="1607917" y="1635242"/>
            <a:ext cx="8976165" cy="868036"/>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lnSpc>
                <a:spcPct val="150000"/>
              </a:lnSpc>
            </a:pPr>
            <a:r>
              <a:rPr lang="vi-VN" sz="2400" dirty="0">
                <a:solidFill>
                  <a:schemeClr val="tx1"/>
                </a:solidFill>
                <a:latin typeface="UTM Avo" panose="02040603050506020204" pitchFamily="18" charset="0"/>
              </a:rPr>
              <a:t>Chỉ ra bộ phận đóng vai trò đòn bẩy ở hình 19.10.</a:t>
            </a:r>
            <a:endParaRPr lang="en-US" sz="2400" dirty="0">
              <a:solidFill>
                <a:schemeClr val="tx1"/>
              </a:solidFill>
              <a:latin typeface="UTM Avo" panose="02040603050506020204" pitchFamily="18" charset="0"/>
            </a:endParaRPr>
          </a:p>
        </p:txBody>
      </p:sp>
      <p:sp>
        <p:nvSpPr>
          <p:cNvPr id="5" name="Rectangle 4">
            <a:extLst>
              <a:ext uri="{FF2B5EF4-FFF2-40B4-BE49-F238E27FC236}">
                <a16:creationId xmlns:a16="http://schemas.microsoft.com/office/drawing/2014/main" id="{022A029E-D9E4-3A0D-52D3-2C3A568A7F48}"/>
              </a:ext>
            </a:extLst>
          </p:cNvPr>
          <p:cNvSpPr/>
          <p:nvPr/>
        </p:nvSpPr>
        <p:spPr>
          <a:xfrm>
            <a:off x="870856" y="3747820"/>
            <a:ext cx="5320939" cy="147493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lnSpc>
                <a:spcPct val="150000"/>
              </a:lnSpc>
              <a:spcBef>
                <a:spcPts val="600"/>
              </a:spcBef>
              <a:spcAft>
                <a:spcPct val="0"/>
              </a:spcAft>
            </a:pPr>
            <a:r>
              <a:rPr lang="en-US" sz="2400" dirty="0">
                <a:solidFill>
                  <a:schemeClr val="tx1"/>
                </a:solidFill>
                <a:latin typeface="UTM Avo" panose="02040603050506020204" pitchFamily="18" charset="0"/>
              </a:rPr>
              <a:t>B</a:t>
            </a:r>
            <a:r>
              <a:rPr lang="vi-VN" sz="2400" dirty="0">
                <a:solidFill>
                  <a:schemeClr val="tx1"/>
                </a:solidFill>
                <a:latin typeface="UTM Avo" panose="02040603050506020204" pitchFamily="18" charset="0"/>
              </a:rPr>
              <a:t>ộ phận </a:t>
            </a:r>
            <a:r>
              <a:rPr lang="en-US" sz="2400" dirty="0" err="1">
                <a:solidFill>
                  <a:schemeClr val="tx1"/>
                </a:solidFill>
                <a:latin typeface="UTM Avo" panose="02040603050506020204" pitchFamily="18" charset="0"/>
              </a:rPr>
              <a:t>đóng</a:t>
            </a:r>
            <a:r>
              <a:rPr lang="en-US" sz="2400" dirty="0">
                <a:solidFill>
                  <a:schemeClr val="tx1"/>
                </a:solidFill>
                <a:latin typeface="UTM Avo" panose="02040603050506020204" pitchFamily="18" charset="0"/>
              </a:rPr>
              <a:t> </a:t>
            </a:r>
            <a:r>
              <a:rPr lang="vi-VN" sz="2400" dirty="0">
                <a:solidFill>
                  <a:schemeClr val="tx1"/>
                </a:solidFill>
                <a:latin typeface="UTM Avo" panose="02040603050506020204" pitchFamily="18" charset="0"/>
              </a:rPr>
              <a:t>vai trò đòn bẩy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cần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trục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bơm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piston.</a:t>
            </a:r>
            <a:endParaRPr kumimoji="0" lang="en-US" altLang="en-US" sz="2400" b="0" i="0" u="none" strike="noStrike" cap="none" normalizeH="0" baseline="0" dirty="0">
              <a:ln>
                <a:noFill/>
              </a:ln>
              <a:solidFill>
                <a:schemeClr val="tx1"/>
              </a:solidFill>
              <a:effectLst/>
              <a:latin typeface="UTM Avo" panose="02040603050506020204" pitchFamily="18" charset="0"/>
            </a:endParaRPr>
          </a:p>
        </p:txBody>
      </p:sp>
      <p:sp>
        <p:nvSpPr>
          <p:cNvPr id="6" name="Arrow: Down 5">
            <a:extLst>
              <a:ext uri="{FF2B5EF4-FFF2-40B4-BE49-F238E27FC236}">
                <a16:creationId xmlns:a16="http://schemas.microsoft.com/office/drawing/2014/main" id="{84CB1AD9-3051-5933-C9CC-B8B1C9291A12}"/>
              </a:ext>
            </a:extLst>
          </p:cNvPr>
          <p:cNvSpPr/>
          <p:nvPr/>
        </p:nvSpPr>
        <p:spPr>
          <a:xfrm>
            <a:off x="3304902" y="3007131"/>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86D48FB-6F54-422F-EB1C-57866FE4DA66}"/>
              </a:ext>
            </a:extLst>
          </p:cNvPr>
          <p:cNvPicPr>
            <a:picLocks noChangeAspect="1"/>
          </p:cNvPicPr>
          <p:nvPr/>
        </p:nvPicPr>
        <p:blipFill>
          <a:blip r:embed="rId5"/>
          <a:stretch>
            <a:fillRect/>
          </a:stretch>
        </p:blipFill>
        <p:spPr>
          <a:xfrm>
            <a:off x="6777084" y="3268388"/>
            <a:ext cx="4667796" cy="3316292"/>
          </a:xfrm>
          <a:prstGeom prst="rect">
            <a:avLst/>
          </a:prstGeom>
        </p:spPr>
      </p:pic>
    </p:spTree>
    <p:extLst>
      <p:ext uri="{BB962C8B-B14F-4D97-AF65-F5344CB8AC3E}">
        <p14:creationId xmlns:p14="http://schemas.microsoft.com/office/powerpoint/2010/main" val="201143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8F9109-C42F-A532-C498-FEFB1D3C123B}"/>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3EA1C4F6-7E17-07E7-CAD2-F30955AFE583}"/>
              </a:ext>
            </a:extLst>
          </p:cNvPr>
          <p:cNvGrpSpPr/>
          <p:nvPr/>
        </p:nvGrpSpPr>
        <p:grpSpPr>
          <a:xfrm>
            <a:off x="830615" y="1802674"/>
            <a:ext cx="10530769" cy="4815841"/>
            <a:chOff x="574766" y="1811382"/>
            <a:chExt cx="10530769" cy="4815841"/>
          </a:xfrm>
        </p:grpSpPr>
        <p:sp>
          <p:nvSpPr>
            <p:cNvPr id="2" name="Rectangle: Rounded Corners 1">
              <a:extLst>
                <a:ext uri="{FF2B5EF4-FFF2-40B4-BE49-F238E27FC236}">
                  <a16:creationId xmlns:a16="http://schemas.microsoft.com/office/drawing/2014/main" id="{EB1C131D-7F12-339C-F0E2-F3533D3A580B}"/>
                </a:ext>
              </a:extLst>
            </p:cNvPr>
            <p:cNvSpPr/>
            <p:nvPr/>
          </p:nvSpPr>
          <p:spPr>
            <a:xfrm>
              <a:off x="574766" y="1811382"/>
              <a:ext cx="10530769" cy="4815841"/>
            </a:xfrm>
            <a:prstGeom prst="roundRect">
              <a:avLst>
                <a:gd name="adj" fmla="val 8168"/>
              </a:avLst>
            </a:prstGeom>
            <a:no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9" name="TextBox 8">
              <a:extLst>
                <a:ext uri="{FF2B5EF4-FFF2-40B4-BE49-F238E27FC236}">
                  <a16:creationId xmlns:a16="http://schemas.microsoft.com/office/drawing/2014/main" id="{CF77836D-A051-EF99-7979-C4BAC9C2A48F}"/>
                </a:ext>
              </a:extLst>
            </p:cNvPr>
            <p:cNvSpPr txBox="1"/>
            <p:nvPr/>
          </p:nvSpPr>
          <p:spPr>
            <a:xfrm>
              <a:off x="836022" y="1903189"/>
              <a:ext cx="6453053" cy="4604017"/>
            </a:xfrm>
            <a:prstGeom prst="rect">
              <a:avLst/>
            </a:prstGeom>
            <a:noFill/>
          </p:spPr>
          <p:txBody>
            <a:bodyPr wrap="square">
              <a:spAutoFit/>
            </a:bodyPr>
            <a:lstStyle/>
            <a:p>
              <a:pPr algn="just">
                <a:lnSpc>
                  <a:spcPct val="150000"/>
                </a:lnSpc>
              </a:pPr>
              <a:r>
                <a:rPr lang="en-US" dirty="0">
                  <a:latin typeface="UTM Avo" panose="02040603050506020204" pitchFamily="18" charset="0"/>
                </a:rPr>
                <a:t>Archimedes </a:t>
              </a:r>
              <a:r>
                <a:rPr lang="en-US" dirty="0" err="1">
                  <a:latin typeface="UTM Avo" panose="02040603050506020204" pitchFamily="18" charset="0"/>
                </a:rPr>
                <a:t>là</a:t>
              </a:r>
              <a:r>
                <a:rPr lang="en-US" dirty="0">
                  <a:latin typeface="UTM Avo" panose="02040603050506020204" pitchFamily="18" charset="0"/>
                </a:rPr>
                <a:t> </a:t>
              </a:r>
              <a:r>
                <a:rPr lang="en-US" dirty="0" err="1">
                  <a:latin typeface="UTM Avo" panose="02040603050506020204" pitchFamily="18" charset="0"/>
                </a:rPr>
                <a:t>một</a:t>
              </a:r>
              <a:r>
                <a:rPr lang="en-US" dirty="0">
                  <a:latin typeface="UTM Avo" panose="02040603050506020204" pitchFamily="18" charset="0"/>
                </a:rPr>
                <a:t> </a:t>
              </a:r>
              <a:r>
                <a:rPr lang="en-US" dirty="0" err="1">
                  <a:latin typeface="UTM Avo" panose="02040603050506020204" pitchFamily="18" charset="0"/>
                </a:rPr>
                <a:t>nhà</a:t>
              </a:r>
              <a:r>
                <a:rPr lang="en-US" dirty="0">
                  <a:latin typeface="UTM Avo" panose="02040603050506020204" pitchFamily="18" charset="0"/>
                </a:rPr>
                <a:t> </a:t>
              </a:r>
              <a:r>
                <a:rPr lang="en-US" dirty="0" err="1">
                  <a:latin typeface="UTM Avo" panose="02040603050506020204" pitchFamily="18" charset="0"/>
                </a:rPr>
                <a:t>toán</a:t>
              </a:r>
              <a:r>
                <a:rPr lang="en-US" dirty="0">
                  <a:latin typeface="UTM Avo" panose="02040603050506020204" pitchFamily="18" charset="0"/>
                </a:rPr>
                <a:t> </a:t>
              </a:r>
              <a:r>
                <a:rPr lang="en-US" dirty="0" err="1">
                  <a:latin typeface="UTM Avo" panose="02040603050506020204" pitchFamily="18" charset="0"/>
                </a:rPr>
                <a:t>học</a:t>
              </a:r>
              <a:r>
                <a:rPr lang="en-US" dirty="0">
                  <a:latin typeface="UTM Avo" panose="02040603050506020204" pitchFamily="18" charset="0"/>
                </a:rPr>
                <a:t>, </a:t>
              </a:r>
              <a:r>
                <a:rPr lang="en-US" dirty="0" err="1">
                  <a:latin typeface="UTM Avo" panose="02040603050506020204" pitchFamily="18" charset="0"/>
                </a:rPr>
                <a:t>nhà</a:t>
              </a:r>
              <a:r>
                <a:rPr lang="en-US" dirty="0">
                  <a:latin typeface="UTM Avo" panose="02040603050506020204" pitchFamily="18" charset="0"/>
                </a:rPr>
                <a:t> </a:t>
              </a:r>
              <a:r>
                <a:rPr lang="en-US" dirty="0" err="1">
                  <a:latin typeface="UTM Avo" panose="02040603050506020204" pitchFamily="18" charset="0"/>
                </a:rPr>
                <a:t>vật</a:t>
              </a:r>
              <a:r>
                <a:rPr lang="en-US" dirty="0">
                  <a:latin typeface="UTM Avo" panose="02040603050506020204" pitchFamily="18" charset="0"/>
                </a:rPr>
                <a:t> </a:t>
              </a:r>
              <a:r>
                <a:rPr lang="en-US" dirty="0" err="1">
                  <a:latin typeface="UTM Avo" panose="02040603050506020204" pitchFamily="18" charset="0"/>
                </a:rPr>
                <a:t>lí</a:t>
              </a:r>
              <a:r>
                <a:rPr lang="en-US" dirty="0">
                  <a:latin typeface="UTM Avo" panose="02040603050506020204" pitchFamily="18" charset="0"/>
                </a:rPr>
                <a:t>, </a:t>
              </a:r>
              <a:r>
                <a:rPr lang="en-US" dirty="0" err="1">
                  <a:latin typeface="UTM Avo" panose="02040603050506020204" pitchFamily="18" charset="0"/>
                </a:rPr>
                <a:t>kĩ</a:t>
              </a:r>
              <a:r>
                <a:rPr lang="en-US" dirty="0">
                  <a:latin typeface="UTM Avo" panose="02040603050506020204" pitchFamily="18" charset="0"/>
                </a:rPr>
                <a:t> </a:t>
              </a:r>
              <a:r>
                <a:rPr lang="en-US" dirty="0" err="1">
                  <a:latin typeface="UTM Avo" panose="02040603050506020204" pitchFamily="18" charset="0"/>
                </a:rPr>
                <a:t>sư</a:t>
              </a:r>
              <a:r>
                <a:rPr lang="en-US" dirty="0">
                  <a:latin typeface="UTM Avo" panose="02040603050506020204" pitchFamily="18" charset="0"/>
                </a:rPr>
                <a:t> </a:t>
              </a:r>
              <a:r>
                <a:rPr lang="en-US" dirty="0" err="1">
                  <a:latin typeface="UTM Avo" panose="02040603050506020204" pitchFamily="18" charset="0"/>
                </a:rPr>
                <a:t>và</a:t>
              </a:r>
              <a:r>
                <a:rPr lang="en-US" dirty="0">
                  <a:latin typeface="UTM Avo" panose="02040603050506020204" pitchFamily="18" charset="0"/>
                </a:rPr>
                <a:t> </a:t>
              </a:r>
              <a:r>
                <a:rPr lang="en-US" dirty="0" err="1">
                  <a:latin typeface="UTM Avo" panose="02040603050506020204" pitchFamily="18" charset="0"/>
                </a:rPr>
                <a:t>nhà</a:t>
              </a:r>
              <a:r>
                <a:rPr lang="en-US" dirty="0">
                  <a:latin typeface="UTM Avo" panose="02040603050506020204" pitchFamily="18" charset="0"/>
                </a:rPr>
                <a:t> </a:t>
              </a:r>
              <a:r>
                <a:rPr lang="en-US" dirty="0" err="1">
                  <a:latin typeface="UTM Avo" panose="02040603050506020204" pitchFamily="18" charset="0"/>
                </a:rPr>
                <a:t>thiên</a:t>
              </a:r>
              <a:r>
                <a:rPr lang="en-US" dirty="0">
                  <a:latin typeface="UTM Avo" panose="02040603050506020204" pitchFamily="18" charset="0"/>
                </a:rPr>
                <a:t> </a:t>
              </a:r>
              <a:r>
                <a:rPr lang="en-US" dirty="0" err="1">
                  <a:latin typeface="UTM Avo" panose="02040603050506020204" pitchFamily="18" charset="0"/>
                </a:rPr>
                <a:t>văn</a:t>
              </a:r>
              <a:r>
                <a:rPr lang="en-US" dirty="0">
                  <a:latin typeface="UTM Avo" panose="02040603050506020204" pitchFamily="18" charset="0"/>
                </a:rPr>
                <a:t> </a:t>
              </a:r>
              <a:r>
                <a:rPr lang="en-US" dirty="0" err="1">
                  <a:latin typeface="UTM Avo" panose="02040603050506020204" pitchFamily="18" charset="0"/>
                </a:rPr>
                <a:t>học</a:t>
              </a:r>
              <a:r>
                <a:rPr lang="en-US" dirty="0">
                  <a:latin typeface="UTM Avo" panose="02040603050506020204" pitchFamily="18" charset="0"/>
                </a:rPr>
                <a:t> </a:t>
              </a:r>
              <a:r>
                <a:rPr lang="en-US" dirty="0" err="1">
                  <a:latin typeface="UTM Avo" panose="02040603050506020204" pitchFamily="18" charset="0"/>
                </a:rPr>
                <a:t>người</a:t>
              </a:r>
              <a:r>
                <a:rPr lang="en-US" dirty="0">
                  <a:latin typeface="UTM Avo" panose="02040603050506020204" pitchFamily="18" charset="0"/>
                </a:rPr>
                <a:t> Hy </a:t>
              </a:r>
              <a:r>
                <a:rPr lang="en-US" dirty="0" err="1">
                  <a:latin typeface="UTM Avo" panose="02040603050506020204" pitchFamily="18" charset="0"/>
                </a:rPr>
                <a:t>Lạp</a:t>
              </a:r>
              <a:r>
                <a:rPr lang="en-US" dirty="0">
                  <a:latin typeface="UTM Avo" panose="02040603050506020204" pitchFamily="18" charset="0"/>
                </a:rPr>
                <a:t>. </a:t>
              </a:r>
              <a:r>
                <a:rPr lang="en-US" dirty="0" err="1">
                  <a:latin typeface="UTM Avo" panose="02040603050506020204" pitchFamily="18" charset="0"/>
                </a:rPr>
                <a:t>Ông</a:t>
              </a:r>
              <a:r>
                <a:rPr lang="en-US" dirty="0">
                  <a:latin typeface="UTM Avo" panose="02040603050506020204" pitchFamily="18" charset="0"/>
                </a:rPr>
                <a:t> </a:t>
              </a:r>
              <a:r>
                <a:rPr lang="en-US" dirty="0" err="1">
                  <a:latin typeface="UTM Avo" panose="02040603050506020204" pitchFamily="18" charset="0"/>
                </a:rPr>
                <a:t>có</a:t>
              </a:r>
              <a:r>
                <a:rPr lang="en-US" dirty="0">
                  <a:latin typeface="UTM Avo" panose="02040603050506020204" pitchFamily="18" charset="0"/>
                </a:rPr>
                <a:t> </a:t>
              </a:r>
              <a:r>
                <a:rPr lang="en-US" dirty="0" err="1">
                  <a:latin typeface="UTM Avo" panose="02040603050506020204" pitchFamily="18" charset="0"/>
                </a:rPr>
                <a:t>nhiều</a:t>
              </a:r>
              <a:r>
                <a:rPr lang="en-US" dirty="0">
                  <a:latin typeface="UTM Avo" panose="02040603050506020204" pitchFamily="18" charset="0"/>
                </a:rPr>
                <a:t> </a:t>
              </a:r>
              <a:r>
                <a:rPr lang="en-US" dirty="0" err="1">
                  <a:latin typeface="UTM Avo" panose="02040603050506020204" pitchFamily="18" charset="0"/>
                </a:rPr>
                <a:t>phát</a:t>
              </a:r>
              <a:r>
                <a:rPr lang="en-US" dirty="0">
                  <a:latin typeface="UTM Avo" panose="02040603050506020204" pitchFamily="18" charset="0"/>
                </a:rPr>
                <a:t> minh </a:t>
              </a:r>
              <a:r>
                <a:rPr lang="en-US" dirty="0" err="1">
                  <a:latin typeface="UTM Avo" panose="02040603050506020204" pitchFamily="18" charset="0"/>
                </a:rPr>
                <a:t>nổi</a:t>
              </a:r>
              <a:r>
                <a:rPr lang="en-US" dirty="0">
                  <a:latin typeface="UTM Avo" panose="02040603050506020204" pitchFamily="18" charset="0"/>
                </a:rPr>
                <a:t> </a:t>
              </a:r>
              <a:r>
                <a:rPr lang="en-US" dirty="0" err="1">
                  <a:latin typeface="UTM Avo" panose="02040603050506020204" pitchFamily="18" charset="0"/>
                </a:rPr>
                <a:t>tiếng</a:t>
              </a:r>
              <a:r>
                <a:rPr lang="en-US" dirty="0">
                  <a:latin typeface="UTM Avo" panose="02040603050506020204" pitchFamily="18" charset="0"/>
                </a:rPr>
                <a:t> </a:t>
              </a:r>
              <a:r>
                <a:rPr lang="en-US" dirty="0" err="1">
                  <a:latin typeface="UTM Avo" panose="02040603050506020204" pitchFamily="18" charset="0"/>
                </a:rPr>
                <a:t>có</a:t>
              </a:r>
              <a:r>
                <a:rPr lang="en-US" dirty="0">
                  <a:latin typeface="UTM Avo" panose="02040603050506020204" pitchFamily="18" charset="0"/>
                </a:rPr>
                <a:t> ý </a:t>
              </a:r>
              <a:r>
                <a:rPr lang="en-US" dirty="0" err="1">
                  <a:latin typeface="UTM Avo" panose="02040603050506020204" pitchFamily="18" charset="0"/>
                </a:rPr>
                <a:t>nghĩa</a:t>
              </a:r>
              <a:r>
                <a:rPr lang="en-US" dirty="0">
                  <a:latin typeface="UTM Avo" panose="02040603050506020204" pitchFamily="18" charset="0"/>
                </a:rPr>
                <a:t> </a:t>
              </a:r>
              <a:r>
                <a:rPr lang="en-US" dirty="0" err="1">
                  <a:latin typeface="UTM Avo" panose="02040603050506020204" pitchFamily="18" charset="0"/>
                </a:rPr>
                <a:t>trong</a:t>
              </a:r>
              <a:r>
                <a:rPr lang="en-US" dirty="0">
                  <a:latin typeface="UTM Avo" panose="02040603050506020204" pitchFamily="18" charset="0"/>
                </a:rPr>
                <a:t> </a:t>
              </a:r>
              <a:r>
                <a:rPr lang="en-US" dirty="0" err="1">
                  <a:latin typeface="UTM Avo" panose="02040603050506020204" pitchFamily="18" charset="0"/>
                </a:rPr>
                <a:t>cuộc</a:t>
              </a:r>
              <a:r>
                <a:rPr lang="en-US" dirty="0">
                  <a:latin typeface="UTM Avo" panose="02040603050506020204" pitchFamily="18" charset="0"/>
                </a:rPr>
                <a:t> </a:t>
              </a:r>
              <a:r>
                <a:rPr lang="en-US" dirty="0" err="1">
                  <a:latin typeface="UTM Avo" panose="02040603050506020204" pitchFamily="18" charset="0"/>
                </a:rPr>
                <a:t>sống</a:t>
              </a:r>
              <a:r>
                <a:rPr lang="en-US" dirty="0">
                  <a:latin typeface="UTM Avo" panose="02040603050506020204" pitchFamily="18" charset="0"/>
                </a:rPr>
                <a:t> </a:t>
              </a:r>
              <a:r>
                <a:rPr lang="en-US" dirty="0" err="1">
                  <a:latin typeface="UTM Avo" panose="02040603050506020204" pitchFamily="18" charset="0"/>
                </a:rPr>
                <a:t>như</a:t>
              </a:r>
              <a:r>
                <a:rPr lang="en-US" dirty="0">
                  <a:latin typeface="UTM Avo" panose="02040603050506020204" pitchFamily="18" charset="0"/>
                </a:rPr>
                <a:t> </a:t>
              </a:r>
              <a:r>
                <a:rPr lang="en-US" dirty="0" err="1">
                  <a:latin typeface="UTM Avo" panose="02040603050506020204" pitchFamily="18" charset="0"/>
                </a:rPr>
                <a:t>quy</a:t>
              </a:r>
              <a:r>
                <a:rPr lang="en-US" dirty="0">
                  <a:latin typeface="UTM Avo" panose="02040603050506020204" pitchFamily="18" charset="0"/>
                </a:rPr>
                <a:t> </a:t>
              </a:r>
              <a:r>
                <a:rPr lang="en-US" dirty="0" err="1">
                  <a:latin typeface="UTM Avo" panose="02040603050506020204" pitchFamily="18" charset="0"/>
                </a:rPr>
                <a:t>tắc</a:t>
              </a:r>
              <a:r>
                <a:rPr lang="en-US" dirty="0">
                  <a:latin typeface="UTM Avo" panose="02040603050506020204" pitchFamily="18" charset="0"/>
                </a:rPr>
                <a:t> </a:t>
              </a:r>
              <a:r>
                <a:rPr lang="en-US" dirty="0" err="1">
                  <a:latin typeface="UTM Avo" panose="02040603050506020204" pitchFamily="18" charset="0"/>
                </a:rPr>
                <a:t>đòn</a:t>
              </a:r>
              <a:r>
                <a:rPr lang="en-US" dirty="0">
                  <a:latin typeface="UTM Avo" panose="02040603050506020204" pitchFamily="18" charset="0"/>
                </a:rPr>
                <a:t> </a:t>
              </a:r>
              <a:r>
                <a:rPr lang="en-US" dirty="0" err="1">
                  <a:latin typeface="UTM Avo" panose="02040603050506020204" pitchFamily="18" charset="0"/>
                </a:rPr>
                <a:t>bẩy</a:t>
              </a:r>
              <a:r>
                <a:rPr lang="en-US" dirty="0">
                  <a:latin typeface="UTM Avo" panose="02040603050506020204" pitchFamily="18" charset="0"/>
                </a:rPr>
                <a:t>, </a:t>
              </a:r>
              <a:r>
                <a:rPr lang="en-US" dirty="0" err="1">
                  <a:latin typeface="UTM Avo" panose="02040603050506020204" pitchFamily="18" charset="0"/>
                </a:rPr>
                <a:t>định</a:t>
              </a:r>
              <a:r>
                <a:rPr lang="en-US" dirty="0">
                  <a:latin typeface="UTM Avo" panose="02040603050506020204" pitchFamily="18" charset="0"/>
                </a:rPr>
                <a:t> </a:t>
              </a:r>
              <a:r>
                <a:rPr lang="en-US" dirty="0" err="1">
                  <a:latin typeface="UTM Avo" panose="02040603050506020204" pitchFamily="18" charset="0"/>
                </a:rPr>
                <a:t>luật</a:t>
              </a:r>
              <a:r>
                <a:rPr lang="en-US" dirty="0">
                  <a:latin typeface="UTM Avo" panose="02040603050506020204" pitchFamily="18" charset="0"/>
                </a:rPr>
                <a:t> </a:t>
              </a:r>
              <a:r>
                <a:rPr lang="en-US" dirty="0" err="1">
                  <a:latin typeface="UTM Avo" panose="02040603050506020204" pitchFamily="18" charset="0"/>
                </a:rPr>
                <a:t>về</a:t>
              </a:r>
              <a:r>
                <a:rPr lang="en-US" dirty="0">
                  <a:latin typeface="UTM Avo" panose="02040603050506020204" pitchFamily="18" charset="0"/>
                </a:rPr>
                <a:t> </a:t>
              </a:r>
              <a:r>
                <a:rPr lang="en-US" dirty="0" err="1">
                  <a:latin typeface="UTM Avo" panose="02040603050506020204" pitchFamily="18" charset="0"/>
                </a:rPr>
                <a:t>lực</a:t>
              </a:r>
              <a:r>
                <a:rPr lang="en-US" dirty="0">
                  <a:latin typeface="UTM Avo" panose="02040603050506020204" pitchFamily="18" charset="0"/>
                </a:rPr>
                <a:t> </a:t>
              </a:r>
              <a:r>
                <a:rPr lang="en-US" dirty="0" err="1">
                  <a:latin typeface="UTM Avo" panose="02040603050506020204" pitchFamily="18" charset="0"/>
                </a:rPr>
                <a:t>tác</a:t>
              </a:r>
              <a:r>
                <a:rPr lang="en-US" dirty="0">
                  <a:latin typeface="UTM Avo" panose="02040603050506020204" pitchFamily="18" charset="0"/>
                </a:rPr>
                <a:t> </a:t>
              </a:r>
              <a:r>
                <a:rPr lang="en-US" dirty="0" err="1">
                  <a:latin typeface="UTM Avo" panose="02040603050506020204" pitchFamily="18" charset="0"/>
                </a:rPr>
                <a:t>dụng</a:t>
              </a:r>
              <a:r>
                <a:rPr lang="en-US" dirty="0">
                  <a:latin typeface="UTM Avo" panose="02040603050506020204" pitchFamily="18" charset="0"/>
                </a:rPr>
                <a:t> </a:t>
              </a:r>
              <a:r>
                <a:rPr lang="en-US" dirty="0" err="1">
                  <a:latin typeface="UTM Avo" panose="02040603050506020204" pitchFamily="18" charset="0"/>
                </a:rPr>
                <a:t>lên</a:t>
              </a:r>
              <a:r>
                <a:rPr lang="en-US" dirty="0">
                  <a:latin typeface="UTM Avo" panose="02040603050506020204" pitchFamily="18" charset="0"/>
                </a:rPr>
                <a:t> </a:t>
              </a:r>
              <a:r>
                <a:rPr lang="en-US" dirty="0" err="1">
                  <a:latin typeface="UTM Avo" panose="02040603050506020204" pitchFamily="18" charset="0"/>
                </a:rPr>
                <a:t>một</a:t>
              </a:r>
              <a:r>
                <a:rPr lang="en-US" dirty="0">
                  <a:latin typeface="UTM Avo" panose="02040603050506020204" pitchFamily="18" charset="0"/>
                </a:rPr>
                <a:t> </a:t>
              </a:r>
              <a:r>
                <a:rPr lang="en-US" dirty="0" err="1">
                  <a:latin typeface="UTM Avo" panose="02040603050506020204" pitchFamily="18" charset="0"/>
                </a:rPr>
                <a:t>vật</a:t>
              </a:r>
              <a:r>
                <a:rPr lang="en-US" dirty="0">
                  <a:latin typeface="UTM Avo" panose="02040603050506020204" pitchFamily="18" charset="0"/>
                </a:rPr>
                <a:t> </a:t>
              </a:r>
              <a:r>
                <a:rPr lang="en-US" dirty="0" err="1">
                  <a:latin typeface="UTM Avo" panose="02040603050506020204" pitchFamily="18" charset="0"/>
                </a:rPr>
                <a:t>nằm</a:t>
              </a:r>
              <a:r>
                <a:rPr lang="en-US" dirty="0">
                  <a:latin typeface="UTM Avo" panose="02040603050506020204" pitchFamily="18" charset="0"/>
                </a:rPr>
                <a:t> </a:t>
              </a:r>
              <a:r>
                <a:rPr lang="en-US" dirty="0" err="1">
                  <a:latin typeface="UTM Avo" panose="02040603050506020204" pitchFamily="18" charset="0"/>
                </a:rPr>
                <a:t>trong</a:t>
              </a:r>
              <a:r>
                <a:rPr lang="en-US" dirty="0">
                  <a:latin typeface="UTM Avo" panose="02040603050506020204" pitchFamily="18" charset="0"/>
                </a:rPr>
                <a:t> </a:t>
              </a:r>
              <a:r>
                <a:rPr lang="en-US" dirty="0" err="1">
                  <a:latin typeface="UTM Avo" panose="02040603050506020204" pitchFamily="18" charset="0"/>
                </a:rPr>
                <a:t>lòng</a:t>
              </a:r>
              <a:r>
                <a:rPr lang="en-US" dirty="0">
                  <a:latin typeface="UTM Avo" panose="02040603050506020204" pitchFamily="18" charset="0"/>
                </a:rPr>
                <a:t> </a:t>
              </a:r>
              <a:r>
                <a:rPr lang="en-US" dirty="0" err="1">
                  <a:latin typeface="UTM Avo" panose="02040603050506020204" pitchFamily="18" charset="0"/>
                </a:rPr>
                <a:t>chất</a:t>
              </a:r>
              <a:r>
                <a:rPr lang="en-US" dirty="0">
                  <a:latin typeface="UTM Avo" panose="02040603050506020204" pitchFamily="18" charset="0"/>
                </a:rPr>
                <a:t> </a:t>
              </a:r>
              <a:r>
                <a:rPr lang="en-US" dirty="0" err="1">
                  <a:latin typeface="UTM Avo" panose="02040603050506020204" pitchFamily="18" charset="0"/>
                </a:rPr>
                <a:t>lỏng</a:t>
              </a:r>
              <a:r>
                <a:rPr lang="en-US" dirty="0">
                  <a:latin typeface="UTM Avo" panose="02040603050506020204" pitchFamily="18" charset="0"/>
                </a:rPr>
                <a:t> hay </a:t>
              </a:r>
              <a:r>
                <a:rPr lang="en-US" dirty="0" err="1">
                  <a:latin typeface="UTM Avo" panose="02040603050506020204" pitchFamily="18" charset="0"/>
                </a:rPr>
                <a:t>chất</a:t>
              </a:r>
              <a:r>
                <a:rPr lang="en-US" dirty="0">
                  <a:latin typeface="UTM Avo" panose="02040603050506020204" pitchFamily="18" charset="0"/>
                </a:rPr>
                <a:t> </a:t>
              </a:r>
              <a:r>
                <a:rPr lang="en-US" dirty="0" err="1">
                  <a:latin typeface="UTM Avo" panose="02040603050506020204" pitchFamily="18" charset="0"/>
                </a:rPr>
                <a:t>khí</a:t>
              </a:r>
              <a:r>
                <a:rPr lang="en-US" dirty="0">
                  <a:latin typeface="UTM Avo" panose="02040603050506020204" pitchFamily="18" charset="0"/>
                </a:rPr>
                <a:t> (</a:t>
              </a:r>
              <a:r>
                <a:rPr lang="en-US" dirty="0" err="1">
                  <a:latin typeface="UTM Avo" panose="02040603050506020204" pitchFamily="18" charset="0"/>
                </a:rPr>
                <a:t>định</a:t>
              </a:r>
              <a:r>
                <a:rPr lang="en-US" dirty="0">
                  <a:latin typeface="UTM Avo" panose="02040603050506020204" pitchFamily="18" charset="0"/>
                </a:rPr>
                <a:t> </a:t>
              </a:r>
              <a:r>
                <a:rPr lang="en-US" dirty="0" err="1">
                  <a:latin typeface="UTM Avo" panose="02040603050506020204" pitchFamily="18" charset="0"/>
                </a:rPr>
                <a:t>luật</a:t>
              </a:r>
              <a:r>
                <a:rPr lang="en-US" dirty="0">
                  <a:latin typeface="UTM Avo" panose="02040603050506020204" pitchFamily="18" charset="0"/>
                </a:rPr>
                <a:t> </a:t>
              </a:r>
              <a:r>
                <a:rPr lang="en-US" dirty="0" err="1">
                  <a:latin typeface="UTM Avo" panose="02040603050506020204" pitchFamily="18" charset="0"/>
                </a:rPr>
                <a:t>Acsimet</a:t>
              </a:r>
              <a:r>
                <a:rPr lang="en-US" dirty="0">
                  <a:latin typeface="UTM Avo" panose="02040603050506020204" pitchFamily="18" charset="0"/>
                </a:rPr>
                <a:t>),... </a:t>
              </a:r>
            </a:p>
            <a:p>
              <a:pPr algn="just">
                <a:lnSpc>
                  <a:spcPct val="150000"/>
                </a:lnSpc>
              </a:pPr>
              <a:r>
                <a:rPr lang="en-US" dirty="0">
                  <a:latin typeface="UTM Avo" panose="02040603050506020204" pitchFamily="18" charset="0"/>
                </a:rPr>
                <a:t>Cho </a:t>
              </a:r>
              <a:r>
                <a:rPr lang="en-US" dirty="0" err="1">
                  <a:latin typeface="UTM Avo" panose="02040603050506020204" pitchFamily="18" charset="0"/>
                </a:rPr>
                <a:t>đến</a:t>
              </a:r>
              <a:r>
                <a:rPr lang="en-US" dirty="0">
                  <a:latin typeface="UTM Avo" panose="02040603050506020204" pitchFamily="18" charset="0"/>
                </a:rPr>
                <a:t> nay, </a:t>
              </a:r>
              <a:r>
                <a:rPr lang="en-US" dirty="0" err="1">
                  <a:latin typeface="UTM Avo" panose="02040603050506020204" pitchFamily="18" charset="0"/>
                </a:rPr>
                <a:t>người</a:t>
              </a:r>
              <a:r>
                <a:rPr lang="en-US" dirty="0">
                  <a:latin typeface="UTM Avo" panose="02040603050506020204" pitchFamily="18" charset="0"/>
                </a:rPr>
                <a:t> ta </a:t>
              </a:r>
              <a:r>
                <a:rPr lang="en-US" dirty="0" err="1">
                  <a:latin typeface="UTM Avo" panose="02040603050506020204" pitchFamily="18" charset="0"/>
                </a:rPr>
                <a:t>vẫn</a:t>
              </a:r>
              <a:r>
                <a:rPr lang="en-US" dirty="0">
                  <a:latin typeface="UTM Avo" panose="02040603050506020204" pitchFamily="18" charset="0"/>
                </a:rPr>
                <a:t> </a:t>
              </a:r>
              <a:r>
                <a:rPr lang="en-US" dirty="0" err="1">
                  <a:latin typeface="UTM Avo" panose="02040603050506020204" pitchFamily="18" charset="0"/>
                </a:rPr>
                <a:t>lưu</a:t>
              </a:r>
              <a:r>
                <a:rPr lang="en-US" dirty="0">
                  <a:latin typeface="UTM Avo" panose="02040603050506020204" pitchFamily="18" charset="0"/>
                </a:rPr>
                <a:t> </a:t>
              </a:r>
              <a:r>
                <a:rPr lang="en-US" dirty="0" err="1">
                  <a:latin typeface="UTM Avo" panose="02040603050506020204" pitchFamily="18" charset="0"/>
                </a:rPr>
                <a:t>truyền</a:t>
              </a:r>
              <a:r>
                <a:rPr lang="en-US" dirty="0">
                  <a:latin typeface="UTM Avo" panose="02040603050506020204" pitchFamily="18" charset="0"/>
                </a:rPr>
                <a:t> </a:t>
              </a:r>
              <a:r>
                <a:rPr lang="en-US" dirty="0" err="1">
                  <a:latin typeface="UTM Avo" panose="02040603050506020204" pitchFamily="18" charset="0"/>
                </a:rPr>
                <a:t>câu</a:t>
              </a:r>
              <a:r>
                <a:rPr lang="en-US" dirty="0">
                  <a:latin typeface="UTM Avo" panose="02040603050506020204" pitchFamily="18" charset="0"/>
                </a:rPr>
                <a:t> </a:t>
              </a:r>
              <a:r>
                <a:rPr lang="en-US" dirty="0" err="1">
                  <a:latin typeface="UTM Avo" panose="02040603050506020204" pitchFamily="18" charset="0"/>
                </a:rPr>
                <a:t>nói</a:t>
              </a:r>
              <a:r>
                <a:rPr lang="en-US" dirty="0">
                  <a:latin typeface="UTM Avo" panose="02040603050506020204" pitchFamily="18" charset="0"/>
                </a:rPr>
                <a:t> </a:t>
              </a:r>
              <a:r>
                <a:rPr lang="en-US" dirty="0" err="1">
                  <a:latin typeface="UTM Avo" panose="02040603050506020204" pitchFamily="18" charset="0"/>
                </a:rPr>
                <a:t>của</a:t>
              </a:r>
              <a:r>
                <a:rPr lang="en-US" dirty="0">
                  <a:latin typeface="UTM Avo" panose="02040603050506020204" pitchFamily="18" charset="0"/>
                </a:rPr>
                <a:t> </a:t>
              </a:r>
              <a:r>
                <a:rPr lang="en-US" dirty="0" err="1">
                  <a:latin typeface="UTM Avo" panose="02040603050506020204" pitchFamily="18" charset="0"/>
                </a:rPr>
                <a:t>ông</a:t>
              </a:r>
              <a:r>
                <a:rPr lang="en-US" dirty="0">
                  <a:latin typeface="UTM Avo" panose="02040603050506020204" pitchFamily="18" charset="0"/>
                </a:rPr>
                <a:t> </a:t>
              </a:r>
              <a:r>
                <a:rPr lang="en-US" dirty="0" err="1">
                  <a:latin typeface="UTM Avo" panose="02040603050506020204" pitchFamily="18" charset="0"/>
                </a:rPr>
                <a:t>về</a:t>
              </a:r>
              <a:r>
                <a:rPr lang="en-US" dirty="0">
                  <a:latin typeface="UTM Avo" panose="02040603050506020204" pitchFamily="18" charset="0"/>
                </a:rPr>
                <a:t> ý </a:t>
              </a:r>
              <a:r>
                <a:rPr lang="en-US" dirty="0" err="1">
                  <a:latin typeface="UTM Avo" panose="02040603050506020204" pitchFamily="18" charset="0"/>
                </a:rPr>
                <a:t>nghĩa</a:t>
              </a:r>
              <a:r>
                <a:rPr lang="en-US" dirty="0">
                  <a:latin typeface="UTM Avo" panose="02040603050506020204" pitchFamily="18" charset="0"/>
                </a:rPr>
                <a:t> </a:t>
              </a:r>
              <a:r>
                <a:rPr lang="en-US" dirty="0" err="1">
                  <a:latin typeface="UTM Avo" panose="02040603050506020204" pitchFamily="18" charset="0"/>
                </a:rPr>
                <a:t>của</a:t>
              </a:r>
              <a:r>
                <a:rPr lang="en-US" dirty="0">
                  <a:latin typeface="UTM Avo" panose="02040603050506020204" pitchFamily="18" charset="0"/>
                </a:rPr>
                <a:t> </a:t>
              </a:r>
              <a:r>
                <a:rPr lang="en-US" dirty="0" err="1">
                  <a:latin typeface="UTM Avo" panose="02040603050506020204" pitchFamily="18" charset="0"/>
                </a:rPr>
                <a:t>đòn</a:t>
              </a:r>
              <a:r>
                <a:rPr lang="en-US" dirty="0">
                  <a:latin typeface="UTM Avo" panose="02040603050506020204" pitchFamily="18" charset="0"/>
                </a:rPr>
                <a:t> </a:t>
              </a:r>
              <a:r>
                <a:rPr lang="en-US" dirty="0" err="1">
                  <a:latin typeface="UTM Avo" panose="02040603050506020204" pitchFamily="18" charset="0"/>
                </a:rPr>
                <a:t>bẩy</a:t>
              </a:r>
              <a:r>
                <a:rPr lang="en-US" dirty="0">
                  <a:latin typeface="UTM Avo" panose="02040603050506020204" pitchFamily="18" charset="0"/>
                </a:rPr>
                <a:t>: </a:t>
              </a:r>
              <a:r>
                <a:rPr lang="en-US" dirty="0" err="1">
                  <a:latin typeface="UTM Avo" panose="02040603050506020204" pitchFamily="18" charset="0"/>
                </a:rPr>
                <a:t>Hãy</a:t>
              </a:r>
              <a:r>
                <a:rPr lang="en-US" dirty="0">
                  <a:latin typeface="UTM Avo" panose="02040603050506020204" pitchFamily="18" charset="0"/>
                </a:rPr>
                <a:t> </a:t>
              </a:r>
              <a:r>
                <a:rPr lang="en-US" dirty="0" err="1">
                  <a:latin typeface="UTM Avo" panose="02040603050506020204" pitchFamily="18" charset="0"/>
                </a:rPr>
                <a:t>cho</a:t>
              </a:r>
              <a:r>
                <a:rPr lang="en-US" dirty="0">
                  <a:latin typeface="UTM Avo" panose="02040603050506020204" pitchFamily="18" charset="0"/>
                </a:rPr>
                <a:t> </a:t>
              </a:r>
              <a:r>
                <a:rPr lang="en-US" dirty="0" err="1">
                  <a:latin typeface="UTM Avo" panose="02040603050506020204" pitchFamily="18" charset="0"/>
                </a:rPr>
                <a:t>tôi</a:t>
              </a:r>
              <a:r>
                <a:rPr lang="en-US" dirty="0">
                  <a:latin typeface="UTM Avo" panose="02040603050506020204" pitchFamily="18" charset="0"/>
                </a:rPr>
                <a:t> </a:t>
              </a:r>
              <a:r>
                <a:rPr lang="en-US" dirty="0" err="1">
                  <a:latin typeface="UTM Avo" panose="02040603050506020204" pitchFamily="18" charset="0"/>
                </a:rPr>
                <a:t>một</a:t>
              </a:r>
              <a:r>
                <a:rPr lang="en-US" dirty="0">
                  <a:latin typeface="UTM Avo" panose="02040603050506020204" pitchFamily="18" charset="0"/>
                </a:rPr>
                <a:t> </a:t>
              </a:r>
              <a:r>
                <a:rPr lang="en-US" dirty="0" err="1">
                  <a:latin typeface="UTM Avo" panose="02040603050506020204" pitchFamily="18" charset="0"/>
                </a:rPr>
                <a:t>điểm</a:t>
              </a:r>
              <a:r>
                <a:rPr lang="en-US" dirty="0">
                  <a:latin typeface="UTM Avo" panose="02040603050506020204" pitchFamily="18" charset="0"/>
                </a:rPr>
                <a:t> </a:t>
              </a:r>
              <a:r>
                <a:rPr lang="en-US" dirty="0" err="1">
                  <a:latin typeface="UTM Avo" panose="02040603050506020204" pitchFamily="18" charset="0"/>
                </a:rPr>
                <a:t>tựa</a:t>
              </a:r>
              <a:r>
                <a:rPr lang="en-US" dirty="0">
                  <a:latin typeface="UTM Avo" panose="02040603050506020204" pitchFamily="18" charset="0"/>
                </a:rPr>
                <a:t>, </a:t>
              </a:r>
              <a:r>
                <a:rPr lang="en-US" dirty="0" err="1">
                  <a:latin typeface="UTM Avo" panose="02040603050506020204" pitchFamily="18" charset="0"/>
                </a:rPr>
                <a:t>tôi</a:t>
              </a:r>
              <a:r>
                <a:rPr lang="en-US" dirty="0">
                  <a:latin typeface="UTM Avo" panose="02040603050506020204" pitchFamily="18" charset="0"/>
                </a:rPr>
                <a:t> </a:t>
              </a:r>
              <a:r>
                <a:rPr lang="en-US" dirty="0" err="1">
                  <a:latin typeface="UTM Avo" panose="02040603050506020204" pitchFamily="18" charset="0"/>
                </a:rPr>
                <a:t>sẽ</a:t>
              </a:r>
              <a:r>
                <a:rPr lang="en-US" dirty="0">
                  <a:latin typeface="UTM Avo" panose="02040603050506020204" pitchFamily="18" charset="0"/>
                </a:rPr>
                <a:t> </a:t>
              </a:r>
              <a:r>
                <a:rPr lang="en-US" dirty="0" err="1">
                  <a:latin typeface="UTM Avo" panose="02040603050506020204" pitchFamily="18" charset="0"/>
                </a:rPr>
                <a:t>nhấc</a:t>
              </a:r>
              <a:r>
                <a:rPr lang="en-US" dirty="0">
                  <a:latin typeface="UTM Avo" panose="02040603050506020204" pitchFamily="18" charset="0"/>
                </a:rPr>
                <a:t> </a:t>
              </a:r>
              <a:r>
                <a:rPr lang="en-US" dirty="0" err="1">
                  <a:latin typeface="UTM Avo" panose="02040603050506020204" pitchFamily="18" charset="0"/>
                </a:rPr>
                <a:t>bổng</a:t>
              </a:r>
              <a:r>
                <a:rPr lang="en-US" dirty="0">
                  <a:latin typeface="UTM Avo" panose="02040603050506020204" pitchFamily="18" charset="0"/>
                </a:rPr>
                <a:t> </a:t>
              </a:r>
              <a:r>
                <a:rPr lang="en-US" dirty="0" err="1">
                  <a:latin typeface="UTM Avo" panose="02040603050506020204" pitchFamily="18" charset="0"/>
                </a:rPr>
                <a:t>Trái</a:t>
              </a:r>
              <a:r>
                <a:rPr lang="en-US" dirty="0">
                  <a:latin typeface="UTM Avo" panose="02040603050506020204" pitchFamily="18" charset="0"/>
                </a:rPr>
                <a:t> </a:t>
              </a:r>
              <a:r>
                <a:rPr lang="en-US" dirty="0" err="1">
                  <a:latin typeface="UTM Avo" panose="02040603050506020204" pitchFamily="18" charset="0"/>
                </a:rPr>
                <a:t>Đất</a:t>
              </a:r>
              <a:r>
                <a:rPr lang="en-US" dirty="0">
                  <a:latin typeface="UTM Avo" panose="02040603050506020204" pitchFamily="18" charset="0"/>
                </a:rPr>
                <a:t> </a:t>
              </a:r>
              <a:r>
                <a:rPr lang="en-US" dirty="0" err="1">
                  <a:latin typeface="UTM Avo" panose="02040603050506020204" pitchFamily="18" charset="0"/>
                </a:rPr>
                <a:t>lên</a:t>
              </a:r>
              <a:r>
                <a:rPr lang="en-US" dirty="0">
                  <a:latin typeface="UTM Avo" panose="02040603050506020204" pitchFamily="18" charset="0"/>
                </a:rPr>
                <a:t>!</a:t>
              </a:r>
            </a:p>
            <a:p>
              <a:pPr algn="just">
                <a:lnSpc>
                  <a:spcPct val="150000"/>
                </a:lnSpc>
              </a:pPr>
              <a:r>
                <a:rPr lang="en-US" dirty="0" err="1">
                  <a:latin typeface="UTM Avo" panose="02040603050506020204" pitchFamily="18" charset="0"/>
                </a:rPr>
                <a:t>Mặc</a:t>
              </a:r>
              <a:r>
                <a:rPr lang="en-US" dirty="0">
                  <a:latin typeface="UTM Avo" panose="02040603050506020204" pitchFamily="18" charset="0"/>
                </a:rPr>
                <a:t> </a:t>
              </a:r>
              <a:r>
                <a:rPr lang="en-US" dirty="0" err="1">
                  <a:latin typeface="UTM Avo" panose="02040603050506020204" pitchFamily="18" charset="0"/>
                </a:rPr>
                <a:t>dù</a:t>
              </a:r>
              <a:r>
                <a:rPr lang="en-US" dirty="0">
                  <a:latin typeface="UTM Avo" panose="02040603050506020204" pitchFamily="18" charset="0"/>
                </a:rPr>
                <a:t> </a:t>
              </a:r>
              <a:r>
                <a:rPr lang="en-US" dirty="0" err="1">
                  <a:latin typeface="UTM Avo" panose="02040603050506020204" pitchFamily="18" charset="0"/>
                </a:rPr>
                <a:t>trong</a:t>
              </a:r>
              <a:r>
                <a:rPr lang="en-US" dirty="0">
                  <a:latin typeface="UTM Avo" panose="02040603050506020204" pitchFamily="18" charset="0"/>
                </a:rPr>
                <a:t> </a:t>
              </a:r>
              <a:r>
                <a:rPr lang="en-US" dirty="0" err="1">
                  <a:latin typeface="UTM Avo" panose="02040603050506020204" pitchFamily="18" charset="0"/>
                </a:rPr>
                <a:t>thực</a:t>
              </a:r>
              <a:r>
                <a:rPr lang="en-US" dirty="0">
                  <a:latin typeface="UTM Avo" panose="02040603050506020204" pitchFamily="18" charset="0"/>
                </a:rPr>
                <a:t> </a:t>
              </a:r>
              <a:r>
                <a:rPr lang="en-US" dirty="0" err="1">
                  <a:latin typeface="UTM Avo" panose="02040603050506020204" pitchFamily="18" charset="0"/>
                </a:rPr>
                <a:t>tế</a:t>
              </a:r>
              <a:r>
                <a:rPr lang="en-US" dirty="0">
                  <a:latin typeface="UTM Avo" panose="02040603050506020204" pitchFamily="18" charset="0"/>
                </a:rPr>
                <a:t> </a:t>
              </a: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có</a:t>
              </a:r>
              <a:r>
                <a:rPr lang="en-US" dirty="0">
                  <a:latin typeface="UTM Avo" panose="02040603050506020204" pitchFamily="18" charset="0"/>
                </a:rPr>
                <a:t> </a:t>
              </a:r>
              <a:r>
                <a:rPr lang="en-US" dirty="0" err="1">
                  <a:latin typeface="UTM Avo" panose="02040603050506020204" pitchFamily="18" charset="0"/>
                </a:rPr>
                <a:t>điểm</a:t>
              </a:r>
              <a:r>
                <a:rPr lang="en-US" dirty="0">
                  <a:latin typeface="UTM Avo" panose="02040603050506020204" pitchFamily="18" charset="0"/>
                </a:rPr>
                <a:t> </a:t>
              </a:r>
              <a:r>
                <a:rPr lang="en-US" dirty="0" err="1">
                  <a:latin typeface="UTM Avo" panose="02040603050506020204" pitchFamily="18" charset="0"/>
                </a:rPr>
                <a:t>tựa</a:t>
              </a:r>
              <a:r>
                <a:rPr lang="en-US" dirty="0">
                  <a:latin typeface="UTM Avo" panose="02040603050506020204" pitchFamily="18" charset="0"/>
                </a:rPr>
                <a:t> hay </a:t>
              </a:r>
              <a:r>
                <a:rPr lang="en-US" dirty="0" err="1">
                  <a:latin typeface="UTM Avo" panose="02040603050506020204" pitchFamily="18" charset="0"/>
                </a:rPr>
                <a:t>chiếc</a:t>
              </a:r>
              <a:r>
                <a:rPr lang="en-US" dirty="0">
                  <a:latin typeface="UTM Avo" panose="02040603050506020204" pitchFamily="18" charset="0"/>
                </a:rPr>
                <a:t> </a:t>
              </a:r>
              <a:r>
                <a:rPr lang="en-US" dirty="0" err="1">
                  <a:latin typeface="UTM Avo" panose="02040603050506020204" pitchFamily="18" charset="0"/>
                </a:rPr>
                <a:t>đòn</a:t>
              </a:r>
              <a:r>
                <a:rPr lang="en-US" dirty="0">
                  <a:latin typeface="UTM Avo" panose="02040603050506020204" pitchFamily="18" charset="0"/>
                </a:rPr>
                <a:t> </a:t>
              </a:r>
              <a:r>
                <a:rPr lang="en-US" dirty="0" err="1">
                  <a:latin typeface="UTM Avo" panose="02040603050506020204" pitchFamily="18" charset="0"/>
                </a:rPr>
                <a:t>bẩy</a:t>
              </a:r>
              <a:r>
                <a:rPr lang="en-US" dirty="0">
                  <a:latin typeface="UTM Avo" panose="02040603050506020204" pitchFamily="18" charset="0"/>
                </a:rPr>
                <a:t> </a:t>
              </a:r>
              <a:r>
                <a:rPr lang="en-US" dirty="0" err="1">
                  <a:latin typeface="UTM Avo" panose="02040603050506020204" pitchFamily="18" charset="0"/>
                </a:rPr>
                <a:t>nào</a:t>
              </a:r>
              <a:r>
                <a:rPr lang="en-US" dirty="0">
                  <a:latin typeface="UTM Avo" panose="02040603050506020204" pitchFamily="18" charset="0"/>
                </a:rPr>
                <a:t> </a:t>
              </a:r>
              <a:r>
                <a:rPr lang="en-US" dirty="0" err="1">
                  <a:latin typeface="UTM Avo" panose="02040603050506020204" pitchFamily="18" charset="0"/>
                </a:rPr>
                <a:t>như</a:t>
              </a:r>
              <a:r>
                <a:rPr lang="en-US" dirty="0">
                  <a:latin typeface="UTM Avo" panose="02040603050506020204" pitchFamily="18" charset="0"/>
                </a:rPr>
                <a:t> </a:t>
              </a:r>
              <a:r>
                <a:rPr lang="en-US" dirty="0" err="1">
                  <a:latin typeface="UTM Avo" panose="02040603050506020204" pitchFamily="18" charset="0"/>
                </a:rPr>
                <a:t>vậy</a:t>
              </a:r>
              <a:r>
                <a:rPr lang="en-US" dirty="0">
                  <a:latin typeface="UTM Avo" panose="02040603050506020204" pitchFamily="18" charset="0"/>
                </a:rPr>
                <a:t> </a:t>
              </a:r>
              <a:r>
                <a:rPr lang="en-US" dirty="0" err="1">
                  <a:latin typeface="UTM Avo" panose="02040603050506020204" pitchFamily="18" charset="0"/>
                </a:rPr>
                <a:t>nhưng</a:t>
              </a:r>
              <a:r>
                <a:rPr lang="en-US" dirty="0">
                  <a:latin typeface="UTM Avo" panose="02040603050506020204" pitchFamily="18" charset="0"/>
                </a:rPr>
                <a:t> </a:t>
              </a:r>
              <a:r>
                <a:rPr lang="en-US" dirty="0" err="1">
                  <a:latin typeface="UTM Avo" panose="02040603050506020204" pitchFamily="18" charset="0"/>
                </a:rPr>
                <a:t>câu</a:t>
              </a:r>
              <a:r>
                <a:rPr lang="en-US" dirty="0">
                  <a:latin typeface="UTM Avo" panose="02040603050506020204" pitchFamily="18" charset="0"/>
                </a:rPr>
                <a:t> </a:t>
              </a:r>
              <a:r>
                <a:rPr lang="en-US" dirty="0" err="1">
                  <a:latin typeface="UTM Avo" panose="02040603050506020204" pitchFamily="18" charset="0"/>
                </a:rPr>
                <a:t>nói</a:t>
              </a:r>
              <a:r>
                <a:rPr lang="en-US" dirty="0">
                  <a:latin typeface="UTM Avo" panose="02040603050506020204" pitchFamily="18" charset="0"/>
                </a:rPr>
                <a:t> </a:t>
              </a:r>
              <a:r>
                <a:rPr lang="en-US" dirty="0" err="1">
                  <a:latin typeface="UTM Avo" panose="02040603050506020204" pitchFamily="18" charset="0"/>
                </a:rPr>
                <a:t>này</a:t>
              </a:r>
              <a:r>
                <a:rPr lang="en-US" dirty="0">
                  <a:latin typeface="UTM Avo" panose="02040603050506020204" pitchFamily="18" charset="0"/>
                </a:rPr>
                <a:t> </a:t>
              </a:r>
              <a:r>
                <a:rPr lang="en-US" dirty="0" err="1">
                  <a:latin typeface="UTM Avo" panose="02040603050506020204" pitchFamily="18" charset="0"/>
                </a:rPr>
                <a:t>của</a:t>
              </a:r>
              <a:r>
                <a:rPr lang="en-US" dirty="0">
                  <a:latin typeface="UTM Avo" panose="02040603050506020204" pitchFamily="18" charset="0"/>
                </a:rPr>
                <a:t> Archimedes </a:t>
              </a:r>
              <a:r>
                <a:rPr lang="en-US" dirty="0" err="1">
                  <a:latin typeface="UTM Avo" panose="02040603050506020204" pitchFamily="18" charset="0"/>
                </a:rPr>
                <a:t>đã</a:t>
              </a:r>
              <a:r>
                <a:rPr lang="en-US" dirty="0">
                  <a:latin typeface="UTM Avo" panose="02040603050506020204" pitchFamily="18" charset="0"/>
                </a:rPr>
                <a:t> </a:t>
              </a:r>
              <a:r>
                <a:rPr lang="en-US" dirty="0" err="1">
                  <a:latin typeface="UTM Avo" panose="02040603050506020204" pitchFamily="18" charset="0"/>
                </a:rPr>
                <a:t>nêu</a:t>
              </a:r>
              <a:r>
                <a:rPr lang="en-US" dirty="0">
                  <a:latin typeface="UTM Avo" panose="02040603050506020204" pitchFamily="18" charset="0"/>
                </a:rPr>
                <a:t> </a:t>
              </a:r>
              <a:r>
                <a:rPr lang="en-US" dirty="0" err="1">
                  <a:latin typeface="UTM Avo" panose="02040603050506020204" pitchFamily="18" charset="0"/>
                </a:rPr>
                <a:t>bật</a:t>
              </a:r>
              <a:r>
                <a:rPr lang="en-US" dirty="0">
                  <a:latin typeface="UTM Avo" panose="02040603050506020204" pitchFamily="18" charset="0"/>
                </a:rPr>
                <a:t> </a:t>
              </a:r>
              <a:r>
                <a:rPr lang="en-US" dirty="0" err="1">
                  <a:latin typeface="UTM Avo" panose="02040603050506020204" pitchFamily="18" charset="0"/>
                </a:rPr>
                <a:t>ứng</a:t>
              </a:r>
              <a:r>
                <a:rPr lang="en-US" dirty="0">
                  <a:latin typeface="UTM Avo" panose="02040603050506020204" pitchFamily="18" charset="0"/>
                </a:rPr>
                <a:t> </a:t>
              </a:r>
              <a:r>
                <a:rPr lang="en-US" dirty="0" err="1">
                  <a:latin typeface="UTM Avo" panose="02040603050506020204" pitchFamily="18" charset="0"/>
                </a:rPr>
                <a:t>dụng</a:t>
              </a:r>
              <a:r>
                <a:rPr lang="en-US" dirty="0">
                  <a:latin typeface="UTM Avo" panose="02040603050506020204" pitchFamily="18" charset="0"/>
                </a:rPr>
                <a:t> </a:t>
              </a:r>
              <a:r>
                <a:rPr lang="en-US" dirty="0" err="1">
                  <a:latin typeface="UTM Avo" panose="02040603050506020204" pitchFamily="18" charset="0"/>
                </a:rPr>
                <a:t>của</a:t>
              </a:r>
              <a:r>
                <a:rPr lang="en-US" dirty="0">
                  <a:latin typeface="UTM Avo" panose="02040603050506020204" pitchFamily="18" charset="0"/>
                </a:rPr>
                <a:t> </a:t>
              </a:r>
              <a:r>
                <a:rPr lang="en-US" dirty="0" err="1">
                  <a:latin typeface="UTM Avo" panose="02040603050506020204" pitchFamily="18" charset="0"/>
                </a:rPr>
                <a:t>đòn</a:t>
              </a:r>
              <a:r>
                <a:rPr lang="en-US" dirty="0">
                  <a:latin typeface="UTM Avo" panose="02040603050506020204" pitchFamily="18" charset="0"/>
                </a:rPr>
                <a:t> </a:t>
              </a:r>
              <a:r>
                <a:rPr lang="en-US" dirty="0" err="1">
                  <a:latin typeface="UTM Avo" panose="02040603050506020204" pitchFamily="18" charset="0"/>
                </a:rPr>
                <a:t>bẩy</a:t>
              </a:r>
              <a:r>
                <a:rPr lang="en-US" dirty="0">
                  <a:latin typeface="UTM Avo" panose="02040603050506020204" pitchFamily="18" charset="0"/>
                </a:rPr>
                <a:t>.</a:t>
              </a:r>
            </a:p>
          </p:txBody>
        </p:sp>
        <p:pic>
          <p:nvPicPr>
            <p:cNvPr id="11" name="Picture 10">
              <a:extLst>
                <a:ext uri="{FF2B5EF4-FFF2-40B4-BE49-F238E27FC236}">
                  <a16:creationId xmlns:a16="http://schemas.microsoft.com/office/drawing/2014/main" id="{143649FA-225A-7AE0-C9AC-71A16111F5B7}"/>
                </a:ext>
              </a:extLst>
            </p:cNvPr>
            <p:cNvPicPr>
              <a:picLocks noChangeAspect="1"/>
            </p:cNvPicPr>
            <p:nvPr/>
          </p:nvPicPr>
          <p:blipFill>
            <a:blip r:embed="rId3"/>
            <a:stretch>
              <a:fillRect/>
            </a:stretch>
          </p:blipFill>
          <p:spPr>
            <a:xfrm>
              <a:off x="7544924" y="2254576"/>
              <a:ext cx="3304762" cy="3761905"/>
            </a:xfrm>
            <a:prstGeom prst="rect">
              <a:avLst/>
            </a:prstGeom>
          </p:spPr>
        </p:pic>
      </p:grpSp>
      <p:sp>
        <p:nvSpPr>
          <p:cNvPr id="13" name="Rectangle: Top Corners Rounded 12">
            <a:extLst>
              <a:ext uri="{FF2B5EF4-FFF2-40B4-BE49-F238E27FC236}">
                <a16:creationId xmlns:a16="http://schemas.microsoft.com/office/drawing/2014/main" id="{47529598-A37E-789E-1FD5-F047E314124A}"/>
              </a:ext>
            </a:extLst>
          </p:cNvPr>
          <p:cNvSpPr/>
          <p:nvPr/>
        </p:nvSpPr>
        <p:spPr>
          <a:xfrm>
            <a:off x="4611188" y="1255529"/>
            <a:ext cx="2969623" cy="518935"/>
          </a:xfrm>
          <a:prstGeom prst="round2SameRect">
            <a:avLst>
              <a:gd name="adj1" fmla="val 31771"/>
              <a:gd name="adj2" fmla="val 0"/>
            </a:avLst>
          </a:prstGeom>
          <a:solidFill>
            <a:srgbClr val="700000"/>
          </a:solid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en-US" sz="2800" b="1" dirty="0">
                <a:solidFill>
                  <a:schemeClr val="bg1"/>
                </a:solidFill>
                <a:latin typeface="UTM Avo" panose="02040603050506020204" pitchFamily="18" charset="0"/>
              </a:rPr>
              <a:t>Em </a:t>
            </a:r>
            <a:r>
              <a:rPr lang="en-US" sz="2800" b="1" dirty="0" err="1">
                <a:solidFill>
                  <a:schemeClr val="bg1"/>
                </a:solidFill>
                <a:latin typeface="UTM Avo" panose="02040603050506020204" pitchFamily="18" charset="0"/>
              </a:rPr>
              <a:t>có</a:t>
            </a:r>
            <a:r>
              <a:rPr lang="en-US" sz="2800" b="1" dirty="0">
                <a:solidFill>
                  <a:schemeClr val="bg1"/>
                </a:solidFill>
                <a:latin typeface="UTM Avo" panose="02040603050506020204" pitchFamily="18" charset="0"/>
              </a:rPr>
              <a:t> </a:t>
            </a:r>
            <a:r>
              <a:rPr lang="en-US" sz="2800" b="1" dirty="0" err="1">
                <a:solidFill>
                  <a:schemeClr val="bg1"/>
                </a:solidFill>
                <a:latin typeface="UTM Avo" panose="02040603050506020204" pitchFamily="18" charset="0"/>
              </a:rPr>
              <a:t>biết</a:t>
            </a:r>
            <a:endParaRPr lang="en-US" sz="2800" b="1" dirty="0">
              <a:solidFill>
                <a:schemeClr val="bg1"/>
              </a:solidFill>
              <a:latin typeface="UTM Avo" panose="02040603050506020204" pitchFamily="18" charset="0"/>
            </a:endParaRPr>
          </a:p>
        </p:txBody>
      </p:sp>
    </p:spTree>
    <p:extLst>
      <p:ext uri="{BB962C8B-B14F-4D97-AF65-F5344CB8AC3E}">
        <p14:creationId xmlns:p14="http://schemas.microsoft.com/office/powerpoint/2010/main" val="131794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42ACA8-722F-1400-C33C-790ED6D965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0AE6D8-3DFF-10CC-B93A-35527906FD72}"/>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A07A1702-92C9-BCB9-6639-BA5EDE621B49}"/>
              </a:ext>
            </a:extLst>
          </p:cNvPr>
          <p:cNvPicPr>
            <a:picLocks noChangeAspect="1"/>
          </p:cNvPicPr>
          <p:nvPr/>
        </p:nvPicPr>
        <p:blipFill>
          <a:blip r:embed="rId3"/>
          <a:stretch>
            <a:fillRect/>
          </a:stretch>
        </p:blipFill>
        <p:spPr>
          <a:xfrm>
            <a:off x="6951947" y="4007685"/>
            <a:ext cx="4257143" cy="2809524"/>
          </a:xfrm>
          <a:prstGeom prst="rect">
            <a:avLst/>
          </a:prstGeom>
        </p:spPr>
      </p:pic>
      <p:pic>
        <p:nvPicPr>
          <p:cNvPr id="2" name="Picture 8">
            <a:extLst>
              <a:ext uri="{FF2B5EF4-FFF2-40B4-BE49-F238E27FC236}">
                <a16:creationId xmlns:a16="http://schemas.microsoft.com/office/drawing/2014/main" id="{6430FCC6-8B8D-6891-6356-732A6C5F5C5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730505">
            <a:off x="9684408" y="1025266"/>
            <a:ext cx="1688512" cy="954777"/>
          </a:xfrm>
          <a:prstGeom prst="rect">
            <a:avLst/>
          </a:prstGeom>
        </p:spPr>
      </p:pic>
      <p:sp>
        <p:nvSpPr>
          <p:cNvPr id="3" name="Rectangle: Rounded Corners 2">
            <a:extLst>
              <a:ext uri="{FF2B5EF4-FFF2-40B4-BE49-F238E27FC236}">
                <a16:creationId xmlns:a16="http://schemas.microsoft.com/office/drawing/2014/main" id="{AC963AF0-6DD0-0F3F-C491-229076AB532C}"/>
              </a:ext>
            </a:extLst>
          </p:cNvPr>
          <p:cNvSpPr/>
          <p:nvPr/>
        </p:nvSpPr>
        <p:spPr>
          <a:xfrm>
            <a:off x="1677585" y="1672431"/>
            <a:ext cx="8976165" cy="1076869"/>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400" b="1" dirty="0">
                <a:solidFill>
                  <a:schemeClr val="tx1"/>
                </a:solidFill>
                <a:latin typeface="UTM Avo" panose="02040603050506020204" pitchFamily="18" charset="0"/>
              </a:rPr>
              <a:t>1. </a:t>
            </a:r>
            <a:r>
              <a:rPr lang="vi-VN" sz="2400" dirty="0">
                <a:solidFill>
                  <a:schemeClr val="tx1"/>
                </a:solidFill>
                <a:latin typeface="UTM Avo" panose="02040603050506020204" pitchFamily="18" charset="0"/>
              </a:rPr>
              <a:t>Quan sát hình 19.8 và cho biết đâu là đòn bẩy, đâu là điểm tựa và chỉ ra sự thay đổi hướng của lực trong hình.</a:t>
            </a:r>
            <a:endParaRPr lang="en-US" sz="2400" dirty="0">
              <a:solidFill>
                <a:schemeClr val="tx1"/>
              </a:solidFill>
              <a:latin typeface="UTM Avo" panose="02040603050506020204" pitchFamily="18" charset="0"/>
            </a:endParaRPr>
          </a:p>
        </p:txBody>
      </p:sp>
      <p:sp>
        <p:nvSpPr>
          <p:cNvPr id="4" name="Rectangle 3">
            <a:extLst>
              <a:ext uri="{FF2B5EF4-FFF2-40B4-BE49-F238E27FC236}">
                <a16:creationId xmlns:a16="http://schemas.microsoft.com/office/drawing/2014/main" id="{4283EB42-FBC6-7DEE-E757-2E7FD4162465}"/>
              </a:ext>
            </a:extLst>
          </p:cNvPr>
          <p:cNvSpPr/>
          <p:nvPr/>
        </p:nvSpPr>
        <p:spPr>
          <a:xfrm>
            <a:off x="616293" y="3558463"/>
            <a:ext cx="5316257" cy="280952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kumimoji="0" lang="en-US" altLang="en-US" sz="2200" b="0" i="0" u="none" strike="noStrike" cap="none" normalizeH="0" baseline="0" dirty="0" err="1">
                <a:ln>
                  <a:noFill/>
                </a:ln>
                <a:solidFill>
                  <a:srgbClr val="000000"/>
                </a:solidFill>
                <a:effectLst/>
                <a:latin typeface="UTM Avo" panose="02040603050506020204" pitchFamily="18" charset="0"/>
              </a:rPr>
              <a:t>Sự</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thay</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đổi</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hướng</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lực</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tác</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dụng</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vào</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cán</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kéo</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có</a:t>
            </a:r>
            <a:r>
              <a:rPr kumimoji="0" lang="en-US" altLang="en-US" sz="2200" b="0" i="0" u="none" strike="noStrike" cap="none" normalizeH="0" dirty="0">
                <a:ln>
                  <a:noFill/>
                </a:ln>
                <a:solidFill>
                  <a:srgbClr val="000000"/>
                </a:solidFill>
                <a:effectLst/>
                <a:latin typeface="UTM Avo" panose="02040603050506020204" pitchFamily="18" charset="0"/>
              </a:rPr>
              <a:t> phương </a:t>
            </a:r>
            <a:r>
              <a:rPr kumimoji="0" lang="en-US" altLang="en-US" sz="2200" b="0" i="0" u="none" strike="noStrike" cap="none" normalizeH="0" dirty="0" err="1">
                <a:ln>
                  <a:noFill/>
                </a:ln>
                <a:solidFill>
                  <a:srgbClr val="000000"/>
                </a:solidFill>
                <a:effectLst/>
                <a:latin typeface="UTM Avo" panose="02040603050506020204" pitchFamily="18" charset="0"/>
              </a:rPr>
              <a:t>thẳng</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đứng</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chiều</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hướng</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xuống</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dưới</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thay</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đổi</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thành</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lực</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có</a:t>
            </a:r>
            <a:r>
              <a:rPr kumimoji="0" lang="en-US" altLang="en-US" sz="2200" b="0" i="0" u="none" strike="noStrike" cap="none" normalizeH="0" dirty="0">
                <a:ln>
                  <a:noFill/>
                </a:ln>
                <a:solidFill>
                  <a:srgbClr val="000000"/>
                </a:solidFill>
                <a:effectLst/>
                <a:latin typeface="UTM Avo" panose="02040603050506020204" pitchFamily="18" charset="0"/>
              </a:rPr>
              <a:t> phương </a:t>
            </a:r>
            <a:r>
              <a:rPr kumimoji="0" lang="en-US" altLang="en-US" sz="2200" b="0" i="0" u="none" strike="noStrike" cap="none" normalizeH="0" dirty="0" err="1">
                <a:ln>
                  <a:noFill/>
                </a:ln>
                <a:solidFill>
                  <a:srgbClr val="000000"/>
                </a:solidFill>
                <a:effectLst/>
                <a:latin typeface="UTM Avo" panose="02040603050506020204" pitchFamily="18" charset="0"/>
              </a:rPr>
              <a:t>thẳng</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đứng</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có</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chiều</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hướng</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lên</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trên</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phía</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lưỡi</a:t>
            </a:r>
            <a:r>
              <a:rPr kumimoji="0" lang="en-US" altLang="en-US" sz="2200" b="0" i="0" u="none" strike="noStrike" cap="none" normalizeH="0" dirty="0">
                <a:ln>
                  <a:noFill/>
                </a:ln>
                <a:solidFill>
                  <a:srgbClr val="000000"/>
                </a:solidFill>
                <a:effectLst/>
                <a:latin typeface="UTM Avo" panose="02040603050506020204" pitchFamily="18" charset="0"/>
              </a:rPr>
              <a:t> </a:t>
            </a:r>
            <a:r>
              <a:rPr kumimoji="0" lang="en-US" altLang="en-US" sz="2200" b="0" i="0" u="none" strike="noStrike" cap="none" normalizeH="0" dirty="0" err="1">
                <a:ln>
                  <a:noFill/>
                </a:ln>
                <a:solidFill>
                  <a:srgbClr val="000000"/>
                </a:solidFill>
                <a:effectLst/>
                <a:latin typeface="UTM Avo" panose="02040603050506020204" pitchFamily="18" charset="0"/>
              </a:rPr>
              <a:t>kéo</a:t>
            </a:r>
            <a:r>
              <a:rPr kumimoji="0" lang="en-US" altLang="en-US" sz="2200" b="0" i="0" u="none" strike="noStrike" cap="none" normalizeH="0" dirty="0">
                <a:ln>
                  <a:noFill/>
                </a:ln>
                <a:solidFill>
                  <a:srgbClr val="000000"/>
                </a:solidFill>
                <a:effectLst/>
                <a:latin typeface="UTM Avo" panose="02040603050506020204" pitchFamily="18" charset="0"/>
              </a:rPr>
              <a:t>.</a:t>
            </a:r>
            <a:endParaRPr kumimoji="0" lang="en-US" altLang="en-US" sz="2200" b="0" i="0" u="none" strike="noStrike" cap="none" normalizeH="0" baseline="0" dirty="0">
              <a:ln>
                <a:noFill/>
              </a:ln>
              <a:solidFill>
                <a:schemeClr val="tx1"/>
              </a:solidFill>
              <a:effectLst/>
              <a:latin typeface="UTM Avo" panose="02040603050506020204" pitchFamily="18" charset="0"/>
            </a:endParaRPr>
          </a:p>
        </p:txBody>
      </p:sp>
      <p:sp>
        <p:nvSpPr>
          <p:cNvPr id="5" name="Arrow: Down 4">
            <a:extLst>
              <a:ext uri="{FF2B5EF4-FFF2-40B4-BE49-F238E27FC236}">
                <a16:creationId xmlns:a16="http://schemas.microsoft.com/office/drawing/2014/main" id="{3340BF40-3BB0-3F76-9CA5-01F0905962E5}"/>
              </a:ext>
            </a:extLst>
          </p:cNvPr>
          <p:cNvSpPr/>
          <p:nvPr/>
        </p:nvSpPr>
        <p:spPr>
          <a:xfrm>
            <a:off x="3047998" y="2906486"/>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2F6798C-1FE6-865B-0C9B-8B933BBBCDA7}"/>
              </a:ext>
            </a:extLst>
          </p:cNvPr>
          <p:cNvSpPr/>
          <p:nvPr/>
        </p:nvSpPr>
        <p:spPr>
          <a:xfrm>
            <a:off x="6424915" y="2893353"/>
            <a:ext cx="1939640" cy="520337"/>
          </a:xfrm>
          <a:prstGeom prst="roundRect">
            <a:avLst/>
          </a:prstGeom>
          <a:solidFill>
            <a:schemeClr val="accent6">
              <a:lumMod val="40000"/>
              <a:lumOff val="60000"/>
            </a:schemeClr>
          </a:solidFill>
          <a:ln w="28575">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rPr>
              <a:t>Đòn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bẩy</a:t>
            </a:r>
            <a:endParaRPr lang="en-US" sz="2400" dirty="0">
              <a:solidFill>
                <a:schemeClr val="tx1"/>
              </a:solidFill>
              <a:latin typeface="UTM Avo" panose="02040603050506020204" pitchFamily="18" charset="0"/>
            </a:endParaRPr>
          </a:p>
        </p:txBody>
      </p:sp>
      <p:cxnSp>
        <p:nvCxnSpPr>
          <p:cNvPr id="10" name="Straight Arrow Connector 9">
            <a:extLst>
              <a:ext uri="{FF2B5EF4-FFF2-40B4-BE49-F238E27FC236}">
                <a16:creationId xmlns:a16="http://schemas.microsoft.com/office/drawing/2014/main" id="{9FC4DAE2-AA1D-376E-DE5A-CB7022130E8E}"/>
              </a:ext>
            </a:extLst>
          </p:cNvPr>
          <p:cNvCxnSpPr>
            <a:cxnSpLocks/>
            <a:stCxn id="8" idx="2"/>
          </p:cNvCxnSpPr>
          <p:nvPr/>
        </p:nvCxnSpPr>
        <p:spPr>
          <a:xfrm>
            <a:off x="7394735" y="3413690"/>
            <a:ext cx="3133928" cy="762765"/>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2D42429-46DB-2927-25B0-F6E98CA8E0B0}"/>
              </a:ext>
            </a:extLst>
          </p:cNvPr>
          <p:cNvCxnSpPr>
            <a:cxnSpLocks/>
            <a:stCxn id="8" idx="2"/>
          </p:cNvCxnSpPr>
          <p:nvPr/>
        </p:nvCxnSpPr>
        <p:spPr>
          <a:xfrm>
            <a:off x="7394735" y="3413690"/>
            <a:ext cx="543048" cy="1480527"/>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5B7C2148-3032-91AE-A934-E506327D2849}"/>
              </a:ext>
            </a:extLst>
          </p:cNvPr>
          <p:cNvSpPr/>
          <p:nvPr/>
        </p:nvSpPr>
        <p:spPr>
          <a:xfrm>
            <a:off x="9298267" y="2893353"/>
            <a:ext cx="1939640" cy="520337"/>
          </a:xfrm>
          <a:prstGeom prst="roundRect">
            <a:avLst/>
          </a:prstGeom>
          <a:solidFill>
            <a:schemeClr val="accent5">
              <a:lumMod val="20000"/>
              <a:lumOff val="80000"/>
            </a:schemeClr>
          </a:solidFill>
          <a:ln w="28575">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rPr>
              <a:t>Điểm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tựa</a:t>
            </a:r>
            <a:endParaRPr lang="en-US" sz="2400" dirty="0">
              <a:solidFill>
                <a:schemeClr val="tx1"/>
              </a:solidFill>
              <a:latin typeface="UTM Avo" panose="02040603050506020204" pitchFamily="18" charset="0"/>
            </a:endParaRPr>
          </a:p>
        </p:txBody>
      </p:sp>
      <p:cxnSp>
        <p:nvCxnSpPr>
          <p:cNvPr id="24" name="Straight Arrow Connector 23">
            <a:extLst>
              <a:ext uri="{FF2B5EF4-FFF2-40B4-BE49-F238E27FC236}">
                <a16:creationId xmlns:a16="http://schemas.microsoft.com/office/drawing/2014/main" id="{91FB1739-BA00-70E2-828F-90AAFD2B421D}"/>
              </a:ext>
            </a:extLst>
          </p:cNvPr>
          <p:cNvCxnSpPr>
            <a:cxnSpLocks/>
            <a:stCxn id="19" idx="2"/>
          </p:cNvCxnSpPr>
          <p:nvPr/>
        </p:nvCxnSpPr>
        <p:spPr>
          <a:xfrm flipH="1">
            <a:off x="9022080" y="3413690"/>
            <a:ext cx="1246007" cy="16111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16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up)">
                                      <p:cBhvr>
                                        <p:cTn id="25" dur="500"/>
                                        <p:tgtEl>
                                          <p:spTgt spid="13"/>
                                        </p:tgtEl>
                                      </p:cBhvr>
                                    </p:animEffect>
                                  </p:childTnLst>
                                </p:cTn>
                              </p:par>
                              <p:par>
                                <p:cTn id="26" presetID="22" presetClass="entr" presetSubtype="1"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up)">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up)">
                                      <p:cBhvr>
                                        <p:cTn id="43" dur="5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56F5984-61D6-E95E-796F-18C43CA4DDC3}"/>
              </a:ext>
            </a:extLst>
          </p:cNvPr>
          <p:cNvSpPr/>
          <p:nvPr/>
        </p:nvSpPr>
        <p:spPr>
          <a:xfrm>
            <a:off x="960713" y="1852746"/>
            <a:ext cx="10270574" cy="2275118"/>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200" b="1" dirty="0">
                <a:solidFill>
                  <a:schemeClr val="tx1"/>
                </a:solidFill>
                <a:latin typeface="UTM Avo" panose="02040603050506020204" pitchFamily="18" charset="0"/>
              </a:rPr>
              <a:t>2. </a:t>
            </a:r>
            <a:r>
              <a:rPr lang="vi-VN" sz="2200" dirty="0">
                <a:solidFill>
                  <a:schemeClr val="tx1"/>
                </a:solidFill>
                <a:latin typeface="UTM Avo" panose="02040603050506020204" pitchFamily="18" charset="0"/>
              </a:rPr>
              <a:t>Để nhổ một chiếc đinh ra khỏi tấm gỗ, người ta sử dụng một chiếc búa nhổ đinh hoặc một chiếc kìm (hình 19.11). Em hãy </a:t>
            </a:r>
          </a:p>
          <a:p>
            <a:pPr algn="just">
              <a:lnSpc>
                <a:spcPct val="150000"/>
              </a:lnSpc>
            </a:pPr>
            <a:r>
              <a:rPr lang="vi-VN" sz="2200" dirty="0">
                <a:solidFill>
                  <a:schemeClr val="tx1"/>
                </a:solidFill>
                <a:latin typeface="UTM Avo" panose="02040603050506020204" pitchFamily="18" charset="0"/>
              </a:rPr>
              <a:t>a) mô tả cách dùng hai dụng cụ này để nhổ đinh.</a:t>
            </a:r>
          </a:p>
          <a:p>
            <a:pPr algn="just">
              <a:lnSpc>
                <a:spcPct val="150000"/>
              </a:lnSpc>
            </a:pPr>
            <a:r>
              <a:rPr lang="vi-VN" sz="2200" dirty="0">
                <a:solidFill>
                  <a:schemeClr val="tx1"/>
                </a:solidFill>
                <a:latin typeface="UTM Avo" panose="02040603050506020204" pitchFamily="18" charset="0"/>
              </a:rPr>
              <a:t>b) vận dụng kiến thức, kĩ năng về đòn bẩy để giải thích cách làm.</a:t>
            </a:r>
            <a:endParaRPr lang="en-US" sz="2200" dirty="0">
              <a:solidFill>
                <a:schemeClr val="tx1"/>
              </a:solidFill>
              <a:latin typeface="UTM Avo" panose="02040603050506020204" pitchFamily="18" charset="0"/>
            </a:endParaRPr>
          </a:p>
        </p:txBody>
      </p:sp>
      <p:pic>
        <p:nvPicPr>
          <p:cNvPr id="3" name="Picture 8">
            <a:extLst>
              <a:ext uri="{FF2B5EF4-FFF2-40B4-BE49-F238E27FC236}">
                <a16:creationId xmlns:a16="http://schemas.microsoft.com/office/drawing/2014/main" id="{421414FB-9F54-CF92-1056-337332301B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172088" y="1242981"/>
            <a:ext cx="1688512" cy="954777"/>
          </a:xfrm>
          <a:prstGeom prst="rect">
            <a:avLst/>
          </a:prstGeom>
        </p:spPr>
      </p:pic>
      <p:pic>
        <p:nvPicPr>
          <p:cNvPr id="5" name="Picture 4">
            <a:extLst>
              <a:ext uri="{FF2B5EF4-FFF2-40B4-BE49-F238E27FC236}">
                <a16:creationId xmlns:a16="http://schemas.microsoft.com/office/drawing/2014/main" id="{2D106899-9158-004B-59B0-10DFF6E6C75E}"/>
              </a:ext>
            </a:extLst>
          </p:cNvPr>
          <p:cNvPicPr>
            <a:picLocks noChangeAspect="1"/>
          </p:cNvPicPr>
          <p:nvPr/>
        </p:nvPicPr>
        <p:blipFill>
          <a:blip r:embed="rId5"/>
          <a:stretch>
            <a:fillRect/>
          </a:stretch>
        </p:blipFill>
        <p:spPr>
          <a:xfrm>
            <a:off x="3792744" y="4415278"/>
            <a:ext cx="4606511" cy="2275118"/>
          </a:xfrm>
          <a:prstGeom prst="rect">
            <a:avLst/>
          </a:prstGeom>
        </p:spPr>
      </p:pic>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B9D680-4B7B-3BBA-EAD4-8661B2C231B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C8A9DAC-1CDE-1C09-B418-F72E216B0ACF}"/>
              </a:ext>
            </a:extLst>
          </p:cNvPr>
          <p:cNvSpPr/>
          <p:nvPr/>
        </p:nvSpPr>
        <p:spPr>
          <a:xfrm>
            <a:off x="860132" y="2194558"/>
            <a:ext cx="6150267" cy="417342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kumimoji="0" lang="en-US" altLang="en-US" sz="2200" b="0" i="0" u="none" strike="noStrike" cap="none" normalizeH="0" baseline="0" dirty="0">
                <a:ln>
                  <a:noFill/>
                </a:ln>
                <a:solidFill>
                  <a:schemeClr val="tx1"/>
                </a:solidFill>
                <a:effectLst/>
                <a:latin typeface="UTM Avo" panose="02040603050506020204" pitchFamily="18" charset="0"/>
              </a:rPr>
              <a:t>a) </a:t>
            </a:r>
            <a:r>
              <a:rPr kumimoji="0" lang="en-US" altLang="en-US" sz="2200" b="0" i="0" u="none" strike="noStrike" cap="none" normalizeH="0" baseline="0" dirty="0" err="1">
                <a:ln>
                  <a:noFill/>
                </a:ln>
                <a:solidFill>
                  <a:schemeClr val="tx1"/>
                </a:solidFill>
                <a:effectLst/>
                <a:latin typeface="UTM Avo" panose="02040603050506020204" pitchFamily="18" charset="0"/>
              </a:rPr>
              <a:t>Mô</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tả</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cách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dùng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búa</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nhổ</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đinh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Đặt</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đầu</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búa</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sao</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cho</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đinh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nằm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chặt</a:t>
            </a:r>
            <a:r>
              <a:rPr kumimoji="0" lang="en-US" altLang="en-US" sz="2200" b="0" i="0" u="none" strike="noStrike" cap="none" normalizeH="0" dirty="0">
                <a:ln>
                  <a:noFill/>
                </a:ln>
                <a:solidFill>
                  <a:schemeClr val="tx1"/>
                </a:solidFill>
                <a:effectLst/>
                <a:latin typeface="UTM Avo" panose="02040603050506020204" pitchFamily="18" charset="0"/>
              </a:rPr>
              <a:t> ở </a:t>
            </a:r>
            <a:r>
              <a:rPr kumimoji="0" lang="en-US" altLang="en-US" sz="2200" b="0" i="0" u="none" strike="noStrike" cap="none" normalizeH="0" dirty="0" err="1">
                <a:ln>
                  <a:noFill/>
                </a:ln>
                <a:solidFill>
                  <a:schemeClr val="tx1"/>
                </a:solidFill>
                <a:effectLst/>
                <a:latin typeface="UTM Avo" panose="02040603050506020204" pitchFamily="18" charset="0"/>
              </a:rPr>
              <a:t>khe</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búa</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và</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đầu</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búa</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tì</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vào</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tấm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gỗ</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làm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điểm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tựa</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tay</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cầm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vào</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cán</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búa</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càng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cách</a:t>
            </a:r>
            <a:r>
              <a:rPr kumimoji="0" lang="en-US" altLang="en-US" sz="2200" b="0" i="0" u="none" strike="noStrike" cap="none" normalizeH="0" dirty="0">
                <a:ln>
                  <a:noFill/>
                </a:ln>
                <a:solidFill>
                  <a:schemeClr val="tx1"/>
                </a:solidFill>
                <a:effectLst/>
                <a:latin typeface="UTM Avo" panose="02040603050506020204" pitchFamily="18" charset="0"/>
              </a:rPr>
              <a:t> xa </a:t>
            </a:r>
            <a:r>
              <a:rPr kumimoji="0" lang="en-US" altLang="en-US" sz="2200" b="0" i="0" u="none" strike="noStrike" cap="none" normalizeH="0" dirty="0" err="1">
                <a:ln>
                  <a:noFill/>
                </a:ln>
                <a:solidFill>
                  <a:schemeClr val="tx1"/>
                </a:solidFill>
                <a:effectLst/>
                <a:latin typeface="UTM Avo" panose="02040603050506020204" pitchFamily="18" charset="0"/>
              </a:rPr>
              <a:t>đầu</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búa</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thì</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càng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nhổ</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dễ</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dùng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lực</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từ</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cánh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tay</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hướng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theo</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chiều</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lực</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như</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hình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vẽ</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khi</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cán</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búa</a:t>
            </a:r>
            <a:r>
              <a:rPr kumimoji="0" lang="en-US" altLang="en-US" sz="2200" b="0" i="0" u="none" strike="noStrike" cap="none" normalizeH="0" dirty="0">
                <a:ln>
                  <a:noFill/>
                </a:ln>
                <a:solidFill>
                  <a:schemeClr val="tx1"/>
                </a:solidFill>
                <a:effectLst/>
                <a:latin typeface="UTM Avo" panose="02040603050506020204" pitchFamily="18" charset="0"/>
              </a:rPr>
              <a:t> quay </a:t>
            </a:r>
            <a:r>
              <a:rPr kumimoji="0" lang="en-US" altLang="en-US" sz="2200" b="0" i="0" u="none" strike="noStrike" cap="none" normalizeH="0" dirty="0" err="1">
                <a:ln>
                  <a:noFill/>
                </a:ln>
                <a:solidFill>
                  <a:schemeClr val="tx1"/>
                </a:solidFill>
                <a:effectLst/>
                <a:latin typeface="UTM Avo" panose="02040603050506020204" pitchFamily="18" charset="0"/>
              </a:rPr>
              <a:t>thì</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đinh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cũng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được</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nhổ</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dần</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lên</a:t>
            </a:r>
            <a:r>
              <a:rPr kumimoji="0" lang="en-US" altLang="en-US" sz="2200" b="0" i="0" u="none" strike="noStrike" cap="none" normalizeH="0" dirty="0">
                <a:ln>
                  <a:noFill/>
                </a:ln>
                <a:solidFill>
                  <a:schemeClr val="tx1"/>
                </a:solidFill>
                <a:effectLst/>
                <a:latin typeface="UTM Avo" panose="02040603050506020204" pitchFamily="18" charset="0"/>
              </a:rPr>
              <a:t>.</a:t>
            </a:r>
          </a:p>
        </p:txBody>
      </p:sp>
      <p:pic>
        <p:nvPicPr>
          <p:cNvPr id="5122" name="Picture 2" descr="Để nhổ một chiếc đinh ra khỏi tấm gỗ, người ta sử dụng một chiếc búa nhổ đinh hoặc một chiếc kìm (hình 19.11). Em hãy: a. Mô tả cách dùng hai dụng cụ này để nhổ đinh. (ảnh 2)">
            <a:extLst>
              <a:ext uri="{FF2B5EF4-FFF2-40B4-BE49-F238E27FC236}">
                <a16:creationId xmlns:a16="http://schemas.microsoft.com/office/drawing/2014/main" id="{4635361F-A2C3-107D-C054-02EADDE5A3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093" y="2684900"/>
            <a:ext cx="2246324" cy="3192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7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FA55DF-9169-A878-1A17-2FF81B728E0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187F6D3-1E5E-EAFC-07B1-9FFCF3098219}"/>
              </a:ext>
            </a:extLst>
          </p:cNvPr>
          <p:cNvSpPr/>
          <p:nvPr/>
        </p:nvSpPr>
        <p:spPr>
          <a:xfrm>
            <a:off x="860133" y="2194558"/>
            <a:ext cx="6037056" cy="417342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lvl="0" indent="-457200" algn="just" eaLnBrk="0" fontAlgn="base" hangingPunct="0">
              <a:lnSpc>
                <a:spcPct val="150000"/>
              </a:lnSpc>
              <a:spcBef>
                <a:spcPts val="600"/>
              </a:spcBef>
              <a:spcAft>
                <a:spcPct val="0"/>
              </a:spcAft>
              <a:buAutoNum type="alphaLcParenR"/>
            </a:pPr>
            <a:r>
              <a:rPr kumimoji="0" lang="en-US" altLang="en-US" sz="2200" b="0" i="0" u="none" strike="noStrike" cap="none" normalizeH="0" baseline="0" dirty="0" err="1">
                <a:ln>
                  <a:noFill/>
                </a:ln>
                <a:solidFill>
                  <a:schemeClr val="tx1"/>
                </a:solidFill>
                <a:effectLst/>
                <a:latin typeface="UTM Avo" panose="02040603050506020204" pitchFamily="18" charset="0"/>
              </a:rPr>
              <a:t>Mô</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tả</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cách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dùng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kìm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nhổ</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đinh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Kẹp</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mũi</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kìm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vào</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đinh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ấn</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mũi</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kìm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xuống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tấm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gỗ</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để</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lấy</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điểm</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tựa</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tác</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dụng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lực</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vào</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cán</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kìm</a:t>
            </a:r>
            <a:r>
              <a:rPr lang="en-US" altLang="en-US" sz="2200" dirty="0">
                <a:solidFill>
                  <a:schemeClr val="tx1"/>
                </a:solidFill>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khi</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kìm</a:t>
            </a:r>
            <a:r>
              <a:rPr kumimoji="0" lang="en-US" altLang="en-US" sz="2200" b="0" i="0" u="none" strike="noStrike" cap="none" normalizeH="0" dirty="0">
                <a:ln>
                  <a:noFill/>
                </a:ln>
                <a:solidFill>
                  <a:schemeClr val="tx1"/>
                </a:solidFill>
                <a:effectLst/>
                <a:latin typeface="UTM Avo" panose="02040603050506020204" pitchFamily="18" charset="0"/>
              </a:rPr>
              <a:t> quay </a:t>
            </a:r>
            <a:r>
              <a:rPr kumimoji="0" lang="en-US" altLang="en-US" sz="2200" b="0" i="0" u="none" strike="noStrike" cap="none" normalizeH="0" dirty="0" err="1">
                <a:ln>
                  <a:noFill/>
                </a:ln>
                <a:solidFill>
                  <a:schemeClr val="tx1"/>
                </a:solidFill>
                <a:effectLst/>
                <a:latin typeface="UTM Avo" panose="02040603050506020204" pitchFamily="18" charset="0"/>
              </a:rPr>
              <a:t>thì</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đinh</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cũng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được</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nhổ</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dần</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lên</a:t>
            </a:r>
            <a:r>
              <a:rPr lang="en-US" altLang="en-US" sz="2200" dirty="0">
                <a:solidFill>
                  <a:schemeClr val="tx1"/>
                </a:solidFill>
                <a:latin typeface="UTM Avo" panose="02040603050506020204" pitchFamily="18" charset="0"/>
              </a:rPr>
              <a:t>.</a:t>
            </a:r>
            <a:endParaRPr kumimoji="0" lang="en-US" altLang="en-US" sz="2200" b="0" i="0" u="none" strike="noStrike" cap="none" normalizeH="0" dirty="0">
              <a:ln>
                <a:noFill/>
              </a:ln>
              <a:solidFill>
                <a:schemeClr val="tx1"/>
              </a:solidFill>
              <a:effectLst/>
              <a:latin typeface="UTM Avo" panose="02040603050506020204" pitchFamily="18" charset="0"/>
            </a:endParaRPr>
          </a:p>
        </p:txBody>
      </p:sp>
      <p:pic>
        <p:nvPicPr>
          <p:cNvPr id="5" name="Picture 4">
            <a:extLst>
              <a:ext uri="{FF2B5EF4-FFF2-40B4-BE49-F238E27FC236}">
                <a16:creationId xmlns:a16="http://schemas.microsoft.com/office/drawing/2014/main" id="{AFDFA00E-4930-9210-FF8E-0425E5D78DC0}"/>
              </a:ext>
            </a:extLst>
          </p:cNvPr>
          <p:cNvPicPr>
            <a:picLocks noChangeAspect="1"/>
          </p:cNvPicPr>
          <p:nvPr/>
        </p:nvPicPr>
        <p:blipFill>
          <a:blip r:embed="rId3"/>
          <a:stretch>
            <a:fillRect/>
          </a:stretch>
        </p:blipFill>
        <p:spPr>
          <a:xfrm>
            <a:off x="7340160" y="2718082"/>
            <a:ext cx="4364160" cy="3014854"/>
          </a:xfrm>
          <a:prstGeom prst="rect">
            <a:avLst/>
          </a:prstGeom>
        </p:spPr>
      </p:pic>
    </p:spTree>
    <p:extLst>
      <p:ext uri="{BB962C8B-B14F-4D97-AF65-F5344CB8AC3E}">
        <p14:creationId xmlns:p14="http://schemas.microsoft.com/office/powerpoint/2010/main" val="18937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D43D79-79BC-1448-C866-594FC2901BA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4B06378-D328-DB4F-69FA-EA2F2A35BF3D}"/>
              </a:ext>
            </a:extLst>
          </p:cNvPr>
          <p:cNvSpPr/>
          <p:nvPr/>
        </p:nvSpPr>
        <p:spPr>
          <a:xfrm>
            <a:off x="1035312" y="1776547"/>
            <a:ext cx="10121376" cy="1071156"/>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lnSpc>
                <a:spcPct val="150000"/>
              </a:lnSpc>
              <a:spcBef>
                <a:spcPts val="600"/>
              </a:spcBef>
              <a:spcAft>
                <a:spcPct val="0"/>
              </a:spcAft>
            </a:pPr>
            <a:r>
              <a:rPr lang="en-US" altLang="en-US" sz="2200" dirty="0">
                <a:solidFill>
                  <a:schemeClr val="tx1"/>
                </a:solidFill>
                <a:latin typeface="UTM Avo" panose="02040603050506020204" pitchFamily="18" charset="0"/>
              </a:rPr>
              <a:t>b) </a:t>
            </a:r>
            <a:r>
              <a:rPr lang="en-US" altLang="en-US" sz="2200" dirty="0" err="1">
                <a:solidFill>
                  <a:schemeClr val="tx1"/>
                </a:solidFill>
                <a:latin typeface="UTM Avo" panose="02040603050506020204" pitchFamily="18" charset="0"/>
              </a:rPr>
              <a:t>Đòn</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bẩy</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có</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thể</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làm</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thay</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đổi</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hướng</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của</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lực</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tác</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dụng</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khi</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một</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vật</a:t>
            </a:r>
            <a:r>
              <a:rPr lang="en-US" altLang="en-US" sz="2200" dirty="0">
                <a:solidFill>
                  <a:schemeClr val="tx1"/>
                </a:solidFill>
                <a:latin typeface="UTM Avo" panose="02040603050506020204" pitchFamily="18" charset="0"/>
              </a:rPr>
              <a:t> quay do </a:t>
            </a:r>
            <a:r>
              <a:rPr lang="en-US" altLang="en-US" sz="2200" dirty="0" err="1">
                <a:solidFill>
                  <a:schemeClr val="tx1"/>
                </a:solidFill>
                <a:latin typeface="UTM Avo" panose="02040603050506020204" pitchFamily="18" charset="0"/>
              </a:rPr>
              <a:t>chịu</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lực</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tác</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dụng</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thì</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nó</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có</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thể</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tác</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dụng</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lực</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lên</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một</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vật</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khác</a:t>
            </a:r>
            <a:r>
              <a:rPr lang="en-US" altLang="en-US" sz="2200" dirty="0">
                <a:solidFill>
                  <a:schemeClr val="tx1"/>
                </a:solidFill>
                <a:latin typeface="UTM Avo" panose="02040603050506020204" pitchFamily="18" charset="0"/>
              </a:rPr>
              <a:t>.</a:t>
            </a:r>
            <a:endParaRPr kumimoji="0" lang="en-US" altLang="en-US" sz="2200" b="0" i="0" u="none" strike="noStrike" cap="none" normalizeH="0" dirty="0">
              <a:ln>
                <a:noFill/>
              </a:ln>
              <a:solidFill>
                <a:schemeClr val="tx1"/>
              </a:solidFill>
              <a:effectLst/>
              <a:latin typeface="UTM Avo" panose="02040603050506020204" pitchFamily="18" charset="0"/>
            </a:endParaRPr>
          </a:p>
        </p:txBody>
      </p:sp>
      <p:pic>
        <p:nvPicPr>
          <p:cNvPr id="5" name="Picture 4">
            <a:extLst>
              <a:ext uri="{FF2B5EF4-FFF2-40B4-BE49-F238E27FC236}">
                <a16:creationId xmlns:a16="http://schemas.microsoft.com/office/drawing/2014/main" id="{717C0921-6B31-24FB-E8B3-7076E999D727}"/>
              </a:ext>
            </a:extLst>
          </p:cNvPr>
          <p:cNvPicPr>
            <a:picLocks noChangeAspect="1"/>
          </p:cNvPicPr>
          <p:nvPr/>
        </p:nvPicPr>
        <p:blipFill>
          <a:blip r:embed="rId3"/>
          <a:stretch>
            <a:fillRect/>
          </a:stretch>
        </p:blipFill>
        <p:spPr>
          <a:xfrm>
            <a:off x="6878605" y="3501853"/>
            <a:ext cx="4364160" cy="3014854"/>
          </a:xfrm>
          <a:prstGeom prst="rect">
            <a:avLst/>
          </a:prstGeom>
        </p:spPr>
      </p:pic>
      <p:pic>
        <p:nvPicPr>
          <p:cNvPr id="6" name="Picture 2" descr="Để nhổ một chiếc đinh ra khỏi tấm gỗ, người ta sử dụng một chiếc búa nhổ đinh hoặc một chiếc kìm (hình 19.11). Em hãy: a. Mô tả cách dùng hai dụng cụ này để nhổ đinh. (ảnh 2)">
            <a:extLst>
              <a:ext uri="{FF2B5EF4-FFF2-40B4-BE49-F238E27FC236}">
                <a16:creationId xmlns:a16="http://schemas.microsoft.com/office/drawing/2014/main" id="{5BA4B7F5-11A8-C67A-B2EC-294DED79D6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5344" y="3352800"/>
            <a:ext cx="2121166" cy="301485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B125305D-77B0-301C-F5E3-C3EA01AC6C4B}"/>
              </a:ext>
            </a:extLst>
          </p:cNvPr>
          <p:cNvSpPr/>
          <p:nvPr/>
        </p:nvSpPr>
        <p:spPr>
          <a:xfrm>
            <a:off x="1193075" y="5077097"/>
            <a:ext cx="949234" cy="435429"/>
          </a:xfrm>
          <a:prstGeom prst="roundRect">
            <a:avLst/>
          </a:prstGeom>
          <a:solidFill>
            <a:schemeClr val="accent5">
              <a:lumMod val="40000"/>
              <a:lumOff val="60000"/>
            </a:schemeClr>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en-US" sz="2000" dirty="0" err="1">
                <a:solidFill>
                  <a:schemeClr val="tx1"/>
                </a:solidFill>
                <a:latin typeface="UTM Avo" panose="02040603050506020204" pitchFamily="18" charset="0"/>
              </a:rPr>
              <a:t>Vật</a:t>
            </a:r>
            <a:endParaRPr lang="en-US" sz="2000" dirty="0">
              <a:solidFill>
                <a:schemeClr val="tx1"/>
              </a:solidFill>
              <a:latin typeface="UTM Avo" panose="02040603050506020204" pitchFamily="18" charset="0"/>
            </a:endParaRPr>
          </a:p>
        </p:txBody>
      </p:sp>
      <p:sp>
        <p:nvSpPr>
          <p:cNvPr id="8" name="Rectangle: Rounded Corners 7">
            <a:extLst>
              <a:ext uri="{FF2B5EF4-FFF2-40B4-BE49-F238E27FC236}">
                <a16:creationId xmlns:a16="http://schemas.microsoft.com/office/drawing/2014/main" id="{39637908-E680-9610-2DEC-8A8651DB5F17}"/>
              </a:ext>
            </a:extLst>
          </p:cNvPr>
          <p:cNvSpPr/>
          <p:nvPr/>
        </p:nvSpPr>
        <p:spPr>
          <a:xfrm>
            <a:off x="949235" y="6298992"/>
            <a:ext cx="1737360" cy="435429"/>
          </a:xfrm>
          <a:prstGeom prst="roundRect">
            <a:avLst/>
          </a:prstGeom>
          <a:solidFill>
            <a:schemeClr val="accent5">
              <a:lumMod val="40000"/>
              <a:lumOff val="60000"/>
            </a:schemeClr>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en-US" sz="2000" dirty="0" err="1">
                <a:solidFill>
                  <a:schemeClr val="tx1"/>
                </a:solidFill>
                <a:latin typeface="UTM Avo" panose="02040603050506020204" pitchFamily="18" charset="0"/>
              </a:rPr>
              <a:t>Điểm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tựa</a:t>
            </a:r>
            <a:endParaRPr lang="en-US" sz="2000" dirty="0">
              <a:solidFill>
                <a:schemeClr val="tx1"/>
              </a:solidFill>
              <a:latin typeface="UTM Avo" panose="02040603050506020204" pitchFamily="18" charset="0"/>
            </a:endParaRPr>
          </a:p>
        </p:txBody>
      </p:sp>
      <p:cxnSp>
        <p:nvCxnSpPr>
          <p:cNvPr id="10" name="Straight Arrow Connector 9">
            <a:extLst>
              <a:ext uri="{FF2B5EF4-FFF2-40B4-BE49-F238E27FC236}">
                <a16:creationId xmlns:a16="http://schemas.microsoft.com/office/drawing/2014/main" id="{838A0E4B-477B-116A-0F62-ADD08E705768}"/>
              </a:ext>
            </a:extLst>
          </p:cNvPr>
          <p:cNvCxnSpPr>
            <a:stCxn id="7" idx="3"/>
          </p:cNvCxnSpPr>
          <p:nvPr/>
        </p:nvCxnSpPr>
        <p:spPr>
          <a:xfrm>
            <a:off x="2142309" y="5294812"/>
            <a:ext cx="1132114" cy="54863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AF0AE85-65B5-93EF-0C83-9B07DA83C08D}"/>
              </a:ext>
            </a:extLst>
          </p:cNvPr>
          <p:cNvCxnSpPr>
            <a:cxnSpLocks/>
            <a:stCxn id="8" idx="0"/>
          </p:cNvCxnSpPr>
          <p:nvPr/>
        </p:nvCxnSpPr>
        <p:spPr>
          <a:xfrm flipV="1">
            <a:off x="1817915" y="5886531"/>
            <a:ext cx="1735182" cy="41246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E08783C3-D9EC-955F-FF93-BD6E55AD4F20}"/>
              </a:ext>
            </a:extLst>
          </p:cNvPr>
          <p:cNvSpPr/>
          <p:nvPr/>
        </p:nvSpPr>
        <p:spPr>
          <a:xfrm>
            <a:off x="5557236" y="5077097"/>
            <a:ext cx="949234" cy="435429"/>
          </a:xfrm>
          <a:prstGeom prst="roundRect">
            <a:avLst/>
          </a:prstGeom>
          <a:solidFill>
            <a:schemeClr val="accent5">
              <a:lumMod val="40000"/>
              <a:lumOff val="60000"/>
            </a:schemeClr>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en-US" sz="2000" dirty="0" err="1">
                <a:solidFill>
                  <a:schemeClr val="tx1"/>
                </a:solidFill>
                <a:latin typeface="UTM Avo" panose="02040603050506020204" pitchFamily="18" charset="0"/>
              </a:rPr>
              <a:t>Vật</a:t>
            </a:r>
            <a:endParaRPr lang="en-US" sz="2000" dirty="0">
              <a:solidFill>
                <a:schemeClr val="tx1"/>
              </a:solidFill>
              <a:latin typeface="UTM Avo" panose="02040603050506020204" pitchFamily="18" charset="0"/>
            </a:endParaRPr>
          </a:p>
        </p:txBody>
      </p:sp>
      <p:sp>
        <p:nvSpPr>
          <p:cNvPr id="18" name="Rectangle: Rounded Corners 17">
            <a:extLst>
              <a:ext uri="{FF2B5EF4-FFF2-40B4-BE49-F238E27FC236}">
                <a16:creationId xmlns:a16="http://schemas.microsoft.com/office/drawing/2014/main" id="{A5C7EE34-2537-EE2D-08B2-83E9FAFA321D}"/>
              </a:ext>
            </a:extLst>
          </p:cNvPr>
          <p:cNvSpPr/>
          <p:nvPr/>
        </p:nvSpPr>
        <p:spPr>
          <a:xfrm>
            <a:off x="9668204" y="6298992"/>
            <a:ext cx="1737360" cy="435429"/>
          </a:xfrm>
          <a:prstGeom prst="roundRect">
            <a:avLst/>
          </a:prstGeom>
          <a:solidFill>
            <a:schemeClr val="accent5">
              <a:lumMod val="40000"/>
              <a:lumOff val="60000"/>
            </a:schemeClr>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en-US" sz="2000" dirty="0" err="1">
                <a:solidFill>
                  <a:schemeClr val="tx1"/>
                </a:solidFill>
                <a:latin typeface="UTM Avo" panose="02040603050506020204" pitchFamily="18" charset="0"/>
              </a:rPr>
              <a:t>Điểm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tựa</a:t>
            </a:r>
            <a:endParaRPr lang="en-US" sz="2000" dirty="0">
              <a:solidFill>
                <a:schemeClr val="tx1"/>
              </a:solidFill>
              <a:latin typeface="UTM Avo" panose="02040603050506020204" pitchFamily="18" charset="0"/>
            </a:endParaRPr>
          </a:p>
        </p:txBody>
      </p:sp>
      <p:cxnSp>
        <p:nvCxnSpPr>
          <p:cNvPr id="19" name="Straight Arrow Connector 18">
            <a:extLst>
              <a:ext uri="{FF2B5EF4-FFF2-40B4-BE49-F238E27FC236}">
                <a16:creationId xmlns:a16="http://schemas.microsoft.com/office/drawing/2014/main" id="{8C1D1A4D-AAE8-AA64-90DD-AE5639449036}"/>
              </a:ext>
            </a:extLst>
          </p:cNvPr>
          <p:cNvCxnSpPr>
            <a:cxnSpLocks/>
            <a:stCxn id="17" idx="2"/>
          </p:cNvCxnSpPr>
          <p:nvPr/>
        </p:nvCxnSpPr>
        <p:spPr>
          <a:xfrm>
            <a:off x="6031853" y="5512526"/>
            <a:ext cx="1718776" cy="51380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361346B-A146-FEAA-4830-A0886985FDBA}"/>
              </a:ext>
            </a:extLst>
          </p:cNvPr>
          <p:cNvCxnSpPr>
            <a:cxnSpLocks/>
          </p:cNvCxnSpPr>
          <p:nvPr/>
        </p:nvCxnSpPr>
        <p:spPr>
          <a:xfrm flipH="1" flipV="1">
            <a:off x="8350547" y="6113417"/>
            <a:ext cx="1317657" cy="3850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9EBFADF-1E01-2D6C-205D-F75F26A5CAF6}"/>
              </a:ext>
            </a:extLst>
          </p:cNvPr>
          <p:cNvCxnSpPr/>
          <p:nvPr/>
        </p:nvCxnSpPr>
        <p:spPr>
          <a:xfrm flipH="1">
            <a:off x="8090263" y="3953691"/>
            <a:ext cx="91911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4989C289-8355-9450-BE8B-C14066A75B5A}"/>
                  </a:ext>
                </a:extLst>
              </p:cNvPr>
              <p:cNvSpPr txBox="1"/>
              <p:nvPr/>
            </p:nvSpPr>
            <p:spPr>
              <a:xfrm>
                <a:off x="8296784" y="3437677"/>
                <a:ext cx="506070" cy="5754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2800" i="1" smtClean="0">
                              <a:latin typeface="Cambria Math" panose="02040503050406030204" pitchFamily="18" charset="0"/>
                            </a:rPr>
                          </m:ctrlPr>
                        </m:accPr>
                        <m:e>
                          <m:r>
                            <a:rPr lang="en-US" sz="2800" b="0" i="1" smtClean="0">
                              <a:latin typeface="Cambria Math" panose="02040503050406030204" pitchFamily="18" charset="0"/>
                            </a:rPr>
                            <m:t>𝐹</m:t>
                          </m:r>
                        </m:e>
                      </m:acc>
                    </m:oMath>
                  </m:oMathPara>
                </a14:m>
                <a:endParaRPr lang="en-US" dirty="0"/>
              </a:p>
            </p:txBody>
          </p:sp>
        </mc:Choice>
        <mc:Fallback xmlns="">
          <p:sp>
            <p:nvSpPr>
              <p:cNvPr id="29" name="TextBox 28">
                <a:extLst>
                  <a:ext uri="{FF2B5EF4-FFF2-40B4-BE49-F238E27FC236}">
                    <a16:creationId xmlns:a16="http://schemas.microsoft.com/office/drawing/2014/main" id="{4989C289-8355-9450-BE8B-C14066A75B5A}"/>
                  </a:ext>
                </a:extLst>
              </p:cNvPr>
              <p:cNvSpPr txBox="1">
                <a:spLocks noRot="1" noChangeAspect="1" noMove="1" noResize="1" noEditPoints="1" noAdjustHandles="1" noChangeArrowheads="1" noChangeShapeType="1" noTextEdit="1"/>
              </p:cNvSpPr>
              <p:nvPr/>
            </p:nvSpPr>
            <p:spPr>
              <a:xfrm>
                <a:off x="8296784" y="3437677"/>
                <a:ext cx="506070" cy="575479"/>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2416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right)">
                                      <p:cBhvr>
                                        <p:cTn id="36" dur="500"/>
                                        <p:tgtEl>
                                          <p:spTgt spid="2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right)">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17" grpId="0" animBg="1"/>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09507E-90D0-0B7C-0277-C3B7FC295C0E}"/>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567283-5B08-C5F2-99E6-D23F48992FB4}"/>
              </a:ext>
            </a:extLst>
          </p:cNvPr>
          <p:cNvSpPr/>
          <p:nvPr/>
        </p:nvSpPr>
        <p:spPr>
          <a:xfrm>
            <a:off x="1021673" y="1626324"/>
            <a:ext cx="10270574" cy="1177836"/>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b="1" dirty="0">
                <a:solidFill>
                  <a:schemeClr val="tx1"/>
                </a:solidFill>
                <a:latin typeface="UTM Avo" panose="02040603050506020204" pitchFamily="18" charset="0"/>
              </a:rPr>
              <a:t>3. </a:t>
            </a:r>
            <a:r>
              <a:rPr lang="vi-VN" sz="2200" dirty="0">
                <a:solidFill>
                  <a:schemeClr val="tx1"/>
                </a:solidFill>
                <a:latin typeface="UTM Avo" panose="02040603050506020204" pitchFamily="18" charset="0"/>
              </a:rPr>
              <a:t>Nêu một số công việc trong thực tiễn có sử dụng đòn bẩy. Dùng hình vẽ để mô tả tác dụng của đòn bẩy trong công việc đó.</a:t>
            </a:r>
            <a:endParaRPr lang="en-US" sz="2200" dirty="0">
              <a:solidFill>
                <a:schemeClr val="tx1"/>
              </a:solidFill>
              <a:latin typeface="UTM Avo" panose="02040603050506020204" pitchFamily="18" charset="0"/>
            </a:endParaRPr>
          </a:p>
        </p:txBody>
      </p:sp>
      <p:pic>
        <p:nvPicPr>
          <p:cNvPr id="3" name="Picture 8">
            <a:extLst>
              <a:ext uri="{FF2B5EF4-FFF2-40B4-BE49-F238E27FC236}">
                <a16:creationId xmlns:a16="http://schemas.microsoft.com/office/drawing/2014/main" id="{813700D5-BA64-974D-F305-BAF1EC1851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241758" y="999141"/>
            <a:ext cx="1688512" cy="954777"/>
          </a:xfrm>
          <a:prstGeom prst="rect">
            <a:avLst/>
          </a:prstGeom>
        </p:spPr>
      </p:pic>
      <p:sp>
        <p:nvSpPr>
          <p:cNvPr id="4" name="Rectangle 3">
            <a:extLst>
              <a:ext uri="{FF2B5EF4-FFF2-40B4-BE49-F238E27FC236}">
                <a16:creationId xmlns:a16="http://schemas.microsoft.com/office/drawing/2014/main" id="{0E54AE4B-96D2-60E4-3694-C27CB0113412}"/>
              </a:ext>
            </a:extLst>
          </p:cNvPr>
          <p:cNvSpPr/>
          <p:nvPr/>
        </p:nvSpPr>
        <p:spPr>
          <a:xfrm>
            <a:off x="668545" y="3524794"/>
            <a:ext cx="6376690" cy="2246813"/>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just" defTabSz="914400" rtl="0" eaLnBrk="0" fontAlgn="base" latinLnBrk="0" hangingPunct="0">
              <a:lnSpc>
                <a:spcPct val="150000"/>
              </a:lnSpc>
              <a:spcBef>
                <a:spcPts val="600"/>
              </a:spcBef>
              <a:spcAft>
                <a:spcPct val="0"/>
              </a:spcAft>
              <a:buClrTx/>
              <a:buSzTx/>
              <a:tabLst/>
            </a:pPr>
            <a:r>
              <a:rPr kumimoji="0" lang="en-US" altLang="en-US" sz="2200" b="0" i="0" u="none" strike="noStrike" cap="none" normalizeH="0" baseline="0" dirty="0" err="1">
                <a:ln>
                  <a:noFill/>
                </a:ln>
                <a:solidFill>
                  <a:schemeClr val="tx1"/>
                </a:solidFill>
                <a:effectLst/>
                <a:latin typeface="UTM Avo" panose="02040603050506020204" pitchFamily="18" charset="0"/>
              </a:rPr>
              <a:t>Ví</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dụ</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một</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số</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công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việc</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sử</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dụng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đòn</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bẩy</a:t>
            </a:r>
            <a:r>
              <a:rPr kumimoji="0" lang="en-US" altLang="en-US" sz="2200" b="0" i="0" u="none" strike="noStrike" cap="none" normalizeH="0" dirty="0">
                <a:ln>
                  <a:noFill/>
                </a:ln>
                <a:solidFill>
                  <a:schemeClr val="tx1"/>
                </a:solidFill>
                <a:effectLst/>
                <a:latin typeface="UTM Avo" panose="02040603050506020204" pitchFamily="18" charset="0"/>
              </a:rPr>
              <a:t>: </a:t>
            </a:r>
          </a:p>
          <a:p>
            <a:pPr marR="0" lvl="0" algn="just" defTabSz="914400" rtl="0" eaLnBrk="0" fontAlgn="base" latinLnBrk="0" hangingPunct="0">
              <a:lnSpc>
                <a:spcPct val="150000"/>
              </a:lnSpc>
              <a:spcBef>
                <a:spcPts val="600"/>
              </a:spcBef>
              <a:spcAft>
                <a:spcPct val="0"/>
              </a:spcAft>
              <a:buClrTx/>
              <a:buSzTx/>
              <a:tabLst/>
            </a:pP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Dùng</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xà</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beng</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để</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nâng</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vật</a:t>
            </a:r>
            <a:r>
              <a:rPr lang="en-US" altLang="en-US" sz="2200" dirty="0">
                <a:solidFill>
                  <a:schemeClr val="tx1"/>
                </a:solidFill>
                <a:latin typeface="UTM Avo" panose="02040603050506020204" pitchFamily="18" charset="0"/>
              </a:rPr>
              <a:t> </a:t>
            </a:r>
            <a:r>
              <a:rPr lang="en-US" altLang="en-US" sz="2200" dirty="0" err="1">
                <a:solidFill>
                  <a:schemeClr val="tx1"/>
                </a:solidFill>
                <a:latin typeface="UTM Avo" panose="02040603050506020204" pitchFamily="18" charset="0"/>
              </a:rPr>
              <a:t>nặng</a:t>
            </a:r>
            <a:r>
              <a:rPr lang="en-US" altLang="en-US" sz="2200" dirty="0">
                <a:solidFill>
                  <a:schemeClr val="tx1"/>
                </a:solidFill>
                <a:latin typeface="UTM Avo" panose="02040603050506020204" pitchFamily="18" charset="0"/>
              </a:rPr>
              <a:t>;</a:t>
            </a:r>
          </a:p>
          <a:p>
            <a:pPr marR="0" lvl="0" algn="just" defTabSz="914400" rtl="0" eaLnBrk="0" fontAlgn="base" latinLnBrk="0" hangingPunct="0">
              <a:lnSpc>
                <a:spcPct val="150000"/>
              </a:lnSpc>
              <a:spcBef>
                <a:spcPts val="600"/>
              </a:spcBef>
              <a:spcAft>
                <a:spcPct val="0"/>
              </a:spcAft>
              <a:buClrTx/>
              <a:buSzTx/>
              <a:tabLst/>
            </a:pP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Dùng</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mái</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chèo</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để</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chèo</a:t>
            </a:r>
            <a:r>
              <a:rPr kumimoji="0" lang="en-US" altLang="en-US" sz="2200" b="0" i="0" u="none" strike="noStrike" cap="none" normalizeH="0" dirty="0">
                <a:ln>
                  <a:noFill/>
                </a:ln>
                <a:solidFill>
                  <a:schemeClr val="tx1"/>
                </a:solidFill>
                <a:effectLst/>
                <a:latin typeface="UTM Avo" panose="02040603050506020204" pitchFamily="18" charset="0"/>
              </a:rPr>
              <a:t> </a:t>
            </a:r>
            <a:r>
              <a:rPr kumimoji="0" lang="en-US" altLang="en-US" sz="2200" b="0" i="0" u="none" strike="noStrike" cap="none" normalizeH="0" dirty="0" err="1">
                <a:ln>
                  <a:noFill/>
                </a:ln>
                <a:solidFill>
                  <a:schemeClr val="tx1"/>
                </a:solidFill>
                <a:effectLst/>
                <a:latin typeface="UTM Avo" panose="02040603050506020204" pitchFamily="18" charset="0"/>
              </a:rPr>
              <a:t>thuyền</a:t>
            </a:r>
            <a:r>
              <a:rPr kumimoji="0" lang="en-US" altLang="en-US" sz="2200" b="0" i="0" u="none" strike="noStrike" cap="none" normalizeH="0" dirty="0">
                <a:ln>
                  <a:noFill/>
                </a:ln>
                <a:solidFill>
                  <a:schemeClr val="tx1"/>
                </a:solidFill>
                <a:effectLst/>
                <a:latin typeface="UTM Avo" panose="02040603050506020204" pitchFamily="18" charset="0"/>
              </a:rPr>
              <a:t>; </a:t>
            </a:r>
          </a:p>
          <a:p>
            <a:pPr marR="0" lvl="0" algn="just" defTabSz="914400" rtl="0" eaLnBrk="0" fontAlgn="base" latinLnBrk="0" hangingPunct="0">
              <a:lnSpc>
                <a:spcPct val="150000"/>
              </a:lnSpc>
              <a:spcBef>
                <a:spcPts val="600"/>
              </a:spcBef>
              <a:spcAft>
                <a:spcPct val="0"/>
              </a:spcAft>
              <a:buClrTx/>
              <a:buSzTx/>
              <a:tabLst/>
            </a:pPr>
            <a:endParaRPr kumimoji="0" lang="en-US" altLang="en-US" sz="2200" b="0" i="0" u="none" strike="noStrike" cap="none" normalizeH="0" dirty="0">
              <a:ln>
                <a:noFill/>
              </a:ln>
              <a:solidFill>
                <a:schemeClr val="tx1"/>
              </a:solidFill>
              <a:effectLst/>
              <a:latin typeface="UTM Avo" panose="02040603050506020204" pitchFamily="18" charset="0"/>
            </a:endParaRPr>
          </a:p>
        </p:txBody>
      </p:sp>
      <p:pic>
        <p:nvPicPr>
          <p:cNvPr id="7170" name="Picture 2" descr="Giải SGK Khoa học tự nhiên 8 Bài 20 (Chân trời sáng tạo): Đòn bẩy">
            <a:extLst>
              <a:ext uri="{FF2B5EF4-FFF2-40B4-BE49-F238E27FC236}">
                <a16:creationId xmlns:a16="http://schemas.microsoft.com/office/drawing/2014/main" id="{B024D295-D443-2E70-BC13-FAC7D43369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826" r="20881" b="12537"/>
          <a:stretch/>
        </p:blipFill>
        <p:spPr bwMode="auto">
          <a:xfrm>
            <a:off x="7463246" y="2972141"/>
            <a:ext cx="3453673" cy="21633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0CC381E7-3AD1-D76B-FAA0-4E2B6B4EF92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5000"/>
          <a:stretch/>
        </p:blipFill>
        <p:spPr bwMode="auto">
          <a:xfrm>
            <a:off x="7463246" y="5209903"/>
            <a:ext cx="3624574" cy="1648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5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170"/>
                                        </p:tgtEl>
                                        <p:attrNameLst>
                                          <p:attrName>style.visibility</p:attrName>
                                        </p:attrNameLst>
                                      </p:cBhvr>
                                      <p:to>
                                        <p:strVal val="visible"/>
                                      </p:to>
                                    </p:set>
                                    <p:anim calcmode="lin" valueType="num">
                                      <p:cBhvr additive="base">
                                        <p:cTn id="22" dur="500" fill="hold"/>
                                        <p:tgtEl>
                                          <p:spTgt spid="7170"/>
                                        </p:tgtEl>
                                        <p:attrNameLst>
                                          <p:attrName>ppt_x</p:attrName>
                                        </p:attrNameLst>
                                      </p:cBhvr>
                                      <p:tavLst>
                                        <p:tav tm="0">
                                          <p:val>
                                            <p:strVal val="#ppt_x"/>
                                          </p:val>
                                        </p:tav>
                                        <p:tav tm="100000">
                                          <p:val>
                                            <p:strVal val="#ppt_x"/>
                                          </p:val>
                                        </p:tav>
                                      </p:tavLst>
                                    </p:anim>
                                    <p:anim calcmode="lin" valueType="num">
                                      <p:cBhvr additive="base">
                                        <p:cTn id="23" dur="500" fill="hold"/>
                                        <p:tgtEl>
                                          <p:spTgt spid="7170"/>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208E5B2-1A7C-A64D-1D28-E37F268ADA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A3CC3EB1-C588-C004-1A9E-ACE0E4ABBF05}"/>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E4BF06D8-5E48-3991-54E8-1B1D056FE78A}"/>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C5AFB7F5-9977-FFDF-2C25-F96CC547B889}"/>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2325AC7D-DA10-61DE-5515-5B6C27931FDE}"/>
              </a:ext>
            </a:extLst>
          </p:cNvPr>
          <p:cNvSpPr txBox="1"/>
          <p:nvPr/>
        </p:nvSpPr>
        <p:spPr>
          <a:xfrm>
            <a:off x="2124336" y="2375780"/>
            <a:ext cx="5016693" cy="2565574"/>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20. </a:t>
            </a:r>
            <a:r>
              <a:rPr lang="en-US" sz="2200" b="1" dirty="0" err="1">
                <a:latin typeface="UTM Avo" panose="02040603050506020204" pitchFamily="18"/>
                <a:ea typeface="Calibri" panose="020F0502020204030204" pitchFamily="34" charset="0"/>
                <a:cs typeface="Arial" panose="020B0604020202020204" pitchFamily="34" charset="0"/>
              </a:rPr>
              <a:t>Sự</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nhiễm</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điện</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F290BD23-F4B2-7CC1-B743-DF2F2AA3AE6C}"/>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77EC6438-3301-AC05-68FE-18C8E4534C44}"/>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090B1728-3EA1-ACAF-3793-21ADB8109588}"/>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E362396F-01C0-16AF-338E-AC26D6F230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07F507DA-16FE-8C5A-74F9-6FE17CFF679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1539C489-5517-A669-3DD4-716CD9E0E54F}"/>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TotalTime>
  <Words>1345</Words>
  <Application>Microsoft Office PowerPoint</Application>
  <PresentationFormat>Widescreen</PresentationFormat>
  <Paragraphs>63</Paragraphs>
  <Slides>30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Calibri Light</vt:lpstr>
      <vt:lpstr>Cambria Math</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8</cp:revision>
  <dcterms:created xsi:type="dcterms:W3CDTF">2023-10-18T06:55:26Z</dcterms:created>
  <dcterms:modified xsi:type="dcterms:W3CDTF">2024-02-23T10:13:34Z</dcterms:modified>
</cp:coreProperties>
</file>