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726" r:id="rId3"/>
    <p:sldMasterId id="2147483738" r:id="rId4"/>
    <p:sldMasterId id="2147483750" r:id="rId5"/>
  </p:sldMasterIdLst>
  <p:notesMasterIdLst>
    <p:notesMasterId r:id="rId34"/>
  </p:notesMasterIdLst>
  <p:sldIdLst>
    <p:sldId id="266" r:id="rId6"/>
    <p:sldId id="256" r:id="rId7"/>
    <p:sldId id="268" r:id="rId8"/>
    <p:sldId id="379" r:id="rId9"/>
    <p:sldId id="258" r:id="rId10"/>
    <p:sldId id="257" r:id="rId11"/>
    <p:sldId id="380" r:id="rId12"/>
    <p:sldId id="381" r:id="rId13"/>
    <p:sldId id="382" r:id="rId14"/>
    <p:sldId id="383" r:id="rId15"/>
    <p:sldId id="384" r:id="rId16"/>
    <p:sldId id="385" r:id="rId17"/>
    <p:sldId id="386" r:id="rId18"/>
    <p:sldId id="260" r:id="rId19"/>
    <p:sldId id="288" r:id="rId20"/>
    <p:sldId id="387" r:id="rId21"/>
    <p:sldId id="388" r:id="rId22"/>
    <p:sldId id="389" r:id="rId23"/>
    <p:sldId id="390" r:id="rId24"/>
    <p:sldId id="353" r:id="rId25"/>
    <p:sldId id="391" r:id="rId26"/>
    <p:sldId id="392" r:id="rId27"/>
    <p:sldId id="394" r:id="rId28"/>
    <p:sldId id="393" r:id="rId29"/>
    <p:sldId id="263" r:id="rId30"/>
    <p:sldId id="272" r:id="rId31"/>
    <p:sldId id="267" r:id="rId32"/>
    <p:sldId id="335" r:id="rId33"/>
  </p:sldIdLst>
  <p:sldSz cx="12192000" cy="6858000"/>
  <p:notesSz cx="6858000" cy="9144000"/>
  <p:embeddedFontLst>
    <p:embeddedFont>
      <p:font typeface="Cambria Math" panose="02040503050406030204" pitchFamily="18" charset="0"/>
      <p:regular r:id="rId35"/>
    </p:embeddedFont>
    <p:embeddedFont>
      <p:font typeface="UTM Avo" panose="02040603050506020204" pitchFamily="18" charset="0"/>
      <p:regular r:id="rId36"/>
      <p:bold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93" autoAdjust="0"/>
    <p:restoredTop sz="95380" autoAdjust="0"/>
  </p:normalViewPr>
  <p:slideViewPr>
    <p:cSldViewPr snapToGrid="0">
      <p:cViewPr varScale="1">
        <p:scale>
          <a:sx n="105" d="100"/>
          <a:sy n="105" d="100"/>
        </p:scale>
        <p:origin x="22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28T16:32:41.516"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2/26/2024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A,B,C </a:t>
            </a:r>
            <a:r>
              <a:rPr lang="en-US" dirty="0" err="1"/>
              <a:t>hoặc</a:t>
            </a:r>
            <a:r>
              <a:rPr lang="en-US" dirty="0"/>
              <a:t> D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a:t>
            </a:r>
          </a:p>
        </p:txBody>
      </p:sp>
      <p:sp>
        <p:nvSpPr>
          <p:cNvPr id="4" name="Slide Number Placeholder 3"/>
          <p:cNvSpPr>
            <a:spLocks noGrp="1"/>
          </p:cNvSpPr>
          <p:nvPr>
            <p:ph type="sldNum" sz="quarter" idx="5"/>
          </p:nvPr>
        </p:nvSpPr>
        <p:spPr/>
        <p:txBody>
          <a:bodyPr/>
          <a:lstStyle/>
          <a:p>
            <a:fld id="{72EA7444-5083-4C6F-A16B-68B68B8A95DA}" type="slidenum">
              <a:rPr lang="en-US" smtClean="0"/>
              <a:t>15</a:t>
            </a:fld>
            <a:endParaRPr lang="en-US"/>
          </a:p>
        </p:txBody>
      </p:sp>
    </p:spTree>
    <p:extLst>
      <p:ext uri="{BB962C8B-B14F-4D97-AF65-F5344CB8AC3E}">
        <p14:creationId xmlns:p14="http://schemas.microsoft.com/office/powerpoint/2010/main" val="2094835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5E2A2-1810-D86D-4451-9B0538C64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80BB7-C66A-A9E8-8279-0F2C97402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FFC8F-F90C-9B3F-F93F-D313385A3646}"/>
              </a:ext>
            </a:extLst>
          </p:cNvPr>
          <p:cNvSpPr>
            <a:spLocks noGrp="1"/>
          </p:cNvSpPr>
          <p:nvPr>
            <p:ph type="body" idx="1"/>
          </p:nvPr>
        </p:nvSpPr>
        <p:spPr/>
        <p:txBody>
          <a:bodyPr/>
          <a:lstStyle/>
          <a:p>
            <a:r>
              <a:rPr lang="en-US" dirty="0"/>
              <a:t>Click </a:t>
            </a:r>
            <a:r>
              <a:rPr lang="en-US" dirty="0" err="1"/>
              <a:t>vào</a:t>
            </a:r>
            <a:r>
              <a:rPr lang="en-US" dirty="0"/>
              <a:t> A,B,C </a:t>
            </a:r>
            <a:r>
              <a:rPr lang="en-US" dirty="0" err="1"/>
              <a:t>hoặc</a:t>
            </a:r>
            <a:r>
              <a:rPr lang="en-US" dirty="0"/>
              <a:t> D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a:t>
            </a:r>
          </a:p>
        </p:txBody>
      </p:sp>
      <p:sp>
        <p:nvSpPr>
          <p:cNvPr id="4" name="Slide Number Placeholder 3">
            <a:extLst>
              <a:ext uri="{FF2B5EF4-FFF2-40B4-BE49-F238E27FC236}">
                <a16:creationId xmlns:a16="http://schemas.microsoft.com/office/drawing/2014/main" id="{836D991F-8594-92E0-462D-785A65100C73}"/>
              </a:ext>
            </a:extLst>
          </p:cNvPr>
          <p:cNvSpPr>
            <a:spLocks noGrp="1"/>
          </p:cNvSpPr>
          <p:nvPr>
            <p:ph type="sldNum" sz="quarter" idx="5"/>
          </p:nvPr>
        </p:nvSpPr>
        <p:spPr/>
        <p:txBody>
          <a:bodyPr/>
          <a:lstStyle/>
          <a:p>
            <a:fld id="{72EA7444-5083-4C6F-A16B-68B68B8A95DA}" type="slidenum">
              <a:rPr lang="en-US" smtClean="0"/>
              <a:t>16</a:t>
            </a:fld>
            <a:endParaRPr lang="en-US"/>
          </a:p>
        </p:txBody>
      </p:sp>
    </p:spTree>
    <p:extLst>
      <p:ext uri="{BB962C8B-B14F-4D97-AF65-F5344CB8AC3E}">
        <p14:creationId xmlns:p14="http://schemas.microsoft.com/office/powerpoint/2010/main" val="911193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13D39-6B10-F0A0-28CC-B595EDDD6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9634D-9584-D322-E9EA-7F051FBB4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71204-B736-B614-54C4-571EE7DA4D4C}"/>
              </a:ext>
            </a:extLst>
          </p:cNvPr>
          <p:cNvSpPr>
            <a:spLocks noGrp="1"/>
          </p:cNvSpPr>
          <p:nvPr>
            <p:ph type="body" idx="1"/>
          </p:nvPr>
        </p:nvSpPr>
        <p:spPr/>
        <p:txBody>
          <a:bodyPr/>
          <a:lstStyle/>
          <a:p>
            <a:r>
              <a:rPr lang="en-US" dirty="0"/>
              <a:t>Click </a:t>
            </a:r>
            <a:r>
              <a:rPr lang="en-US" dirty="0" err="1"/>
              <a:t>vào</a:t>
            </a:r>
            <a:r>
              <a:rPr lang="en-US" dirty="0"/>
              <a:t> A,B,C </a:t>
            </a:r>
            <a:r>
              <a:rPr lang="en-US" dirty="0" err="1"/>
              <a:t>hoặc</a:t>
            </a:r>
            <a:r>
              <a:rPr lang="en-US" dirty="0"/>
              <a:t> D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a:t>
            </a:r>
          </a:p>
        </p:txBody>
      </p:sp>
      <p:sp>
        <p:nvSpPr>
          <p:cNvPr id="4" name="Slide Number Placeholder 3">
            <a:extLst>
              <a:ext uri="{FF2B5EF4-FFF2-40B4-BE49-F238E27FC236}">
                <a16:creationId xmlns:a16="http://schemas.microsoft.com/office/drawing/2014/main" id="{AFDC8188-F8C6-828D-2A18-99A72471B34B}"/>
              </a:ext>
            </a:extLst>
          </p:cNvPr>
          <p:cNvSpPr>
            <a:spLocks noGrp="1"/>
          </p:cNvSpPr>
          <p:nvPr>
            <p:ph type="sldNum" sz="quarter" idx="5"/>
          </p:nvPr>
        </p:nvSpPr>
        <p:spPr/>
        <p:txBody>
          <a:bodyPr/>
          <a:lstStyle/>
          <a:p>
            <a:fld id="{72EA7444-5083-4C6F-A16B-68B68B8A95DA}" type="slidenum">
              <a:rPr lang="en-US" smtClean="0"/>
              <a:t>17</a:t>
            </a:fld>
            <a:endParaRPr lang="en-US"/>
          </a:p>
        </p:txBody>
      </p:sp>
    </p:spTree>
    <p:extLst>
      <p:ext uri="{BB962C8B-B14F-4D97-AF65-F5344CB8AC3E}">
        <p14:creationId xmlns:p14="http://schemas.microsoft.com/office/powerpoint/2010/main" val="461625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FA4AE-372F-33D6-DC16-4E4CD4F89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E62FCF-16AF-BC04-6AD7-0C08ADF9EF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D92752-F37F-D043-6529-43A2242E29A6}"/>
              </a:ext>
            </a:extLst>
          </p:cNvPr>
          <p:cNvSpPr>
            <a:spLocks noGrp="1"/>
          </p:cNvSpPr>
          <p:nvPr>
            <p:ph type="body" idx="1"/>
          </p:nvPr>
        </p:nvSpPr>
        <p:spPr/>
        <p:txBody>
          <a:bodyPr/>
          <a:lstStyle/>
          <a:p>
            <a:r>
              <a:rPr lang="en-US" dirty="0"/>
              <a:t>Click </a:t>
            </a:r>
            <a:r>
              <a:rPr lang="en-US" dirty="0" err="1"/>
              <a:t>vào</a:t>
            </a:r>
            <a:r>
              <a:rPr lang="en-US" dirty="0"/>
              <a:t> A,B,C </a:t>
            </a:r>
            <a:r>
              <a:rPr lang="en-US" dirty="0" err="1"/>
              <a:t>hoặc</a:t>
            </a:r>
            <a:r>
              <a:rPr lang="en-US" dirty="0"/>
              <a:t> D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a:t>
            </a:r>
          </a:p>
        </p:txBody>
      </p:sp>
      <p:sp>
        <p:nvSpPr>
          <p:cNvPr id="4" name="Slide Number Placeholder 3">
            <a:extLst>
              <a:ext uri="{FF2B5EF4-FFF2-40B4-BE49-F238E27FC236}">
                <a16:creationId xmlns:a16="http://schemas.microsoft.com/office/drawing/2014/main" id="{27A68040-8C0E-5E33-8166-4C407F4BC059}"/>
              </a:ext>
            </a:extLst>
          </p:cNvPr>
          <p:cNvSpPr>
            <a:spLocks noGrp="1"/>
          </p:cNvSpPr>
          <p:nvPr>
            <p:ph type="sldNum" sz="quarter" idx="5"/>
          </p:nvPr>
        </p:nvSpPr>
        <p:spPr/>
        <p:txBody>
          <a:bodyPr/>
          <a:lstStyle/>
          <a:p>
            <a:fld id="{72EA7444-5083-4C6F-A16B-68B68B8A95DA}" type="slidenum">
              <a:rPr lang="en-US" smtClean="0"/>
              <a:t>18</a:t>
            </a:fld>
            <a:endParaRPr lang="en-US"/>
          </a:p>
        </p:txBody>
      </p:sp>
    </p:spTree>
    <p:extLst>
      <p:ext uri="{BB962C8B-B14F-4D97-AF65-F5344CB8AC3E}">
        <p14:creationId xmlns:p14="http://schemas.microsoft.com/office/powerpoint/2010/main" val="3016417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9AA15-935A-D3B0-9284-A7552332F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FBCA9-AA61-3C46-DD72-2C517541B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33798-A18E-4365-C1D9-CBDC2B8FE683}"/>
              </a:ext>
            </a:extLst>
          </p:cNvPr>
          <p:cNvSpPr>
            <a:spLocks noGrp="1"/>
          </p:cNvSpPr>
          <p:nvPr>
            <p:ph type="body" idx="1"/>
          </p:nvPr>
        </p:nvSpPr>
        <p:spPr/>
        <p:txBody>
          <a:bodyPr/>
          <a:lstStyle/>
          <a:p>
            <a:r>
              <a:rPr lang="en-US" dirty="0"/>
              <a:t>Click </a:t>
            </a:r>
            <a:r>
              <a:rPr lang="en-US" dirty="0" err="1"/>
              <a:t>vào</a:t>
            </a:r>
            <a:r>
              <a:rPr lang="en-US" dirty="0"/>
              <a:t> A,B,C </a:t>
            </a:r>
            <a:r>
              <a:rPr lang="en-US" dirty="0" err="1"/>
              <a:t>hoặc</a:t>
            </a:r>
            <a:r>
              <a:rPr lang="en-US" dirty="0"/>
              <a:t> D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a:t>
            </a:r>
          </a:p>
        </p:txBody>
      </p:sp>
      <p:sp>
        <p:nvSpPr>
          <p:cNvPr id="4" name="Slide Number Placeholder 3">
            <a:extLst>
              <a:ext uri="{FF2B5EF4-FFF2-40B4-BE49-F238E27FC236}">
                <a16:creationId xmlns:a16="http://schemas.microsoft.com/office/drawing/2014/main" id="{830053EC-2D82-FD4C-7BC2-69B0F9768D48}"/>
              </a:ext>
            </a:extLst>
          </p:cNvPr>
          <p:cNvSpPr>
            <a:spLocks noGrp="1"/>
          </p:cNvSpPr>
          <p:nvPr>
            <p:ph type="sldNum" sz="quarter" idx="5"/>
          </p:nvPr>
        </p:nvSpPr>
        <p:spPr/>
        <p:txBody>
          <a:bodyPr/>
          <a:lstStyle/>
          <a:p>
            <a:fld id="{72EA7444-5083-4C6F-A16B-68B68B8A95DA}" type="slidenum">
              <a:rPr lang="en-US" smtClean="0"/>
              <a:t>19</a:t>
            </a:fld>
            <a:endParaRPr lang="en-US"/>
          </a:p>
        </p:txBody>
      </p:sp>
    </p:spTree>
    <p:extLst>
      <p:ext uri="{BB962C8B-B14F-4D97-AF65-F5344CB8AC3E}">
        <p14:creationId xmlns:p14="http://schemas.microsoft.com/office/powerpoint/2010/main" val="900886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69034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03203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5031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08556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72912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716707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05284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68984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19819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26556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31400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940365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8584641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970020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53259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3124725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2644974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498974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7276875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600009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9545256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4383597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98708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425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6747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85976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91301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231387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32915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69161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34205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29423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82299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95288A55-0BA2-4492-B687-12C53FCEA02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DE325504-3570-42EB-BFDC-4B9CDABB7A1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18921392"/>
      </p:ext>
    </p:extLst>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2/26/2024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30341474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4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2/26/2024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8809707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8-tap-2/1/419/90/"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4.xml"/><Relationship Id="rId5" Type="http://schemas.openxmlformats.org/officeDocument/2006/relationships/image" Target="../media/image7.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oan-8-tap-2/1/419/90/" TargetMode="External"/><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oan-8-tap-2/1/419/93/" TargetMode="External"/><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audio" Target="../media/audio1.wav"/><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audio" Target="../media/audio2.wav"/><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audio" Target="../media/audio2.wav"/><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audio" Target="../media/audio1.wav"/><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2.wav"/><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audio" Target="../media/audio1.wav"/><Relationship Id="rId9"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audio" Target="../media/audio2.wav"/><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audio" Target="../media/audio1.wav"/><Relationship Id="rId9"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audio" Target="../media/audio1.wav"/><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audio" Target="../media/audio2.wav"/><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2.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1.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toan-8-tap-2/1/419/89/" TargetMode="External"/><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4" Type="http://schemas.openxmlformats.org/officeDocument/2006/relationships/image" Target="../media/image54.svg"/></Relationships>
</file>

<file path=ppt/slides/_rels/slide2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8</a:t>
            </a: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209" y="3120941"/>
            <a:ext cx="11292840" cy="267359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Chương</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VIII</a:t>
            </a:r>
          </a:p>
          <a:p>
            <a:pPr lvl="0" algn="ctr" defTabSz="914377">
              <a:lnSpc>
                <a:spcPct val="150000"/>
              </a:lnSpc>
              <a:buClr>
                <a:srgbClr val="000000"/>
              </a:buClr>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10: </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Hình đồng dạng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p>
          <a:p>
            <a:pPr lvl="0" algn="ctr" defTabSz="914377">
              <a:lnSpc>
                <a:spcPct val="150000"/>
              </a:lnSpc>
              <a:buClr>
                <a:srgbClr val="000000"/>
              </a:buClr>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trong thực tiễn</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B2C04FEC-F27E-3D83-2734-8F6C9AE60CD2}"/>
              </a:ext>
            </a:extLst>
          </p:cNvPr>
          <p:cNvPicPr>
            <a:picLocks noChangeAspect="1"/>
          </p:cNvPicPr>
          <p:nvPr/>
        </p:nvPicPr>
        <p:blipFill>
          <a:blip r:embed="rId4"/>
          <a:stretch>
            <a:fillRect/>
          </a:stretch>
        </p:blipFill>
        <p:spPr>
          <a:xfrm>
            <a:off x="4818910" y="2726764"/>
            <a:ext cx="2866614" cy="1900991"/>
          </a:xfrm>
          <a:prstGeom prst="rect">
            <a:avLst/>
          </a:prstGeom>
        </p:spPr>
      </p:pic>
    </p:spTree>
    <p:extLst>
      <p:ext uri="{BB962C8B-B14F-4D97-AF65-F5344CB8AC3E}">
        <p14:creationId xmlns:p14="http://schemas.microsoft.com/office/powerpoint/2010/main" val="8427726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5B8CD4-6408-F3EE-E75E-BA14F07458D1}"/>
              </a:ext>
            </a:extLst>
          </p:cNvPr>
          <p:cNvSpPr/>
          <p:nvPr/>
        </p:nvSpPr>
        <p:spPr>
          <a:xfrm>
            <a:off x="441505" y="1644526"/>
            <a:ext cx="8031415" cy="2922338"/>
          </a:xfrm>
          <a:prstGeom prst="rect">
            <a:avLst/>
          </a:prstGeom>
        </p:spPr>
        <p:txBody>
          <a:bodyPr wrap="square">
            <a:spAutoFit/>
          </a:bodyPr>
          <a:lstStyle/>
          <a:p>
            <a:pPr algn="just">
              <a:lnSpc>
                <a:spcPct val="200000"/>
              </a:lnSpc>
            </a:pPr>
            <a:r>
              <a:rPr lang="vi-VN" sz="2400" b="1" dirty="0">
                <a:latin typeface="UTM Avo" panose="02040603050506020204" pitchFamily="18" charset="0"/>
                <a:cs typeface="Arial" panose="020B0604020202020204" pitchFamily="34" charset="0"/>
              </a:rPr>
              <a:t>1. </a:t>
            </a:r>
            <a:r>
              <a:rPr lang="vi-VN" sz="2400" dirty="0">
                <a:latin typeface="UTM Avo" panose="02040603050506020204" pitchFamily="18" charset="0"/>
                <a:cs typeface="Arial" panose="020B0604020202020204" pitchFamily="34" charset="0"/>
              </a:rPr>
              <a:t>Nêu dấu hiệu đặc biệt nhận biết hai tam giác vuông đồng dạng?</a:t>
            </a:r>
          </a:p>
          <a:p>
            <a:pPr algn="just">
              <a:lnSpc>
                <a:spcPct val="200000"/>
              </a:lnSpc>
            </a:pPr>
            <a:r>
              <a:rPr lang="vi-VN" sz="2400" b="1" dirty="0">
                <a:latin typeface="UTM Avo" panose="02040603050506020204" pitchFamily="18" charset="0"/>
                <a:cs typeface="Arial" panose="020B0604020202020204" pitchFamily="34" charset="0"/>
              </a:rPr>
              <a:t>2. </a:t>
            </a:r>
            <a:r>
              <a:rPr lang="vi-VN" sz="2400" dirty="0">
                <a:latin typeface="UTM Avo" panose="02040603050506020204" pitchFamily="18" charset="0"/>
                <a:cs typeface="Arial" panose="020B0604020202020204" pitchFamily="34" charset="0"/>
              </a:rPr>
              <a:t>Chứng minh rằng: Tỉ số diện tích của hai tam giác đồng dạng bằng bình phương tỉ số đồng dạng?</a:t>
            </a:r>
          </a:p>
        </p:txBody>
      </p:sp>
      <p:pic>
        <p:nvPicPr>
          <p:cNvPr id="2" name="Picture 1">
            <a:extLst>
              <a:ext uri="{FF2B5EF4-FFF2-40B4-BE49-F238E27FC236}">
                <a16:creationId xmlns:a16="http://schemas.microsoft.com/office/drawing/2014/main" id="{8EBF6DFC-EDD2-1EAD-477E-8863FB8DA16A}"/>
              </a:ext>
            </a:extLst>
          </p:cNvPr>
          <p:cNvPicPr>
            <a:picLocks noChangeAspect="1"/>
          </p:cNvPicPr>
          <p:nvPr/>
        </p:nvPicPr>
        <p:blipFill>
          <a:blip r:embed="rId3"/>
          <a:stretch>
            <a:fillRect/>
          </a:stretch>
        </p:blipFill>
        <p:spPr>
          <a:xfrm>
            <a:off x="9051608" y="1813652"/>
            <a:ext cx="1713122" cy="2397048"/>
          </a:xfrm>
          <a:prstGeom prst="rect">
            <a:avLst/>
          </a:prstGeom>
        </p:spPr>
      </p:pic>
    </p:spTree>
    <p:extLst>
      <p:ext uri="{BB962C8B-B14F-4D97-AF65-F5344CB8AC3E}">
        <p14:creationId xmlns:p14="http://schemas.microsoft.com/office/powerpoint/2010/main" val="421023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D876CC-2C17-3CA4-EB89-32DDF15245E7}"/>
            </a:ext>
          </a:extLst>
        </p:cNvPr>
        <p:cNvGrpSpPr/>
        <p:nvPr/>
      </p:nvGrpSpPr>
      <p:grpSpPr>
        <a:xfrm>
          <a:off x="0" y="0"/>
          <a:ext cx="0" cy="0"/>
          <a:chOff x="0" y="0"/>
          <a:chExt cx="0" cy="0"/>
        </a:xfrm>
      </p:grpSpPr>
      <p:grpSp>
        <p:nvGrpSpPr>
          <p:cNvPr id="3" name="Google Shape;462;p37">
            <a:extLst>
              <a:ext uri="{FF2B5EF4-FFF2-40B4-BE49-F238E27FC236}">
                <a16:creationId xmlns:a16="http://schemas.microsoft.com/office/drawing/2014/main" id="{A03AF9FB-A54D-7177-2512-60A4046739FC}"/>
              </a:ext>
            </a:extLst>
          </p:cNvPr>
          <p:cNvGrpSpPr/>
          <p:nvPr/>
        </p:nvGrpSpPr>
        <p:grpSpPr>
          <a:xfrm>
            <a:off x="11371811" y="6060339"/>
            <a:ext cx="583325" cy="797661"/>
            <a:chOff x="5992975" y="3910925"/>
            <a:chExt cx="95350" cy="152675"/>
          </a:xfrm>
        </p:grpSpPr>
        <p:sp>
          <p:nvSpPr>
            <p:cNvPr id="4" name="Google Shape;463;p37">
              <a:extLst>
                <a:ext uri="{FF2B5EF4-FFF2-40B4-BE49-F238E27FC236}">
                  <a16:creationId xmlns:a16="http://schemas.microsoft.com/office/drawing/2014/main" id="{9C94E712-264E-F903-E9B2-1A6ECC3BBA2B}"/>
                </a:ext>
              </a:extLst>
            </p:cNvPr>
            <p:cNvSpPr/>
            <p:nvPr/>
          </p:nvSpPr>
          <p:spPr>
            <a:xfrm>
              <a:off x="6005125" y="3927750"/>
              <a:ext cx="33600" cy="119875"/>
            </a:xfrm>
            <a:custGeom>
              <a:avLst/>
              <a:gdLst/>
              <a:ahLst/>
              <a:cxnLst/>
              <a:rect l="l" t="t" r="r" b="b"/>
              <a:pathLst>
                <a:path w="1344" h="4795" extrusionOk="0">
                  <a:moveTo>
                    <a:pt x="624" y="0"/>
                  </a:moveTo>
                  <a:lnTo>
                    <a:pt x="1" y="95"/>
                  </a:lnTo>
                  <a:lnTo>
                    <a:pt x="721" y="4795"/>
                  </a:lnTo>
                  <a:lnTo>
                    <a:pt x="1344" y="4698"/>
                  </a:lnTo>
                  <a:lnTo>
                    <a:pt x="624" y="0"/>
                  </a:ln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6" name="Google Shape;464;p37">
              <a:extLst>
                <a:ext uri="{FF2B5EF4-FFF2-40B4-BE49-F238E27FC236}">
                  <a16:creationId xmlns:a16="http://schemas.microsoft.com/office/drawing/2014/main" id="{78714C4D-46BC-02B6-F71C-A35D0B44FCFB}"/>
                </a:ext>
              </a:extLst>
            </p:cNvPr>
            <p:cNvSpPr/>
            <p:nvPr/>
          </p:nvSpPr>
          <p:spPr>
            <a:xfrm>
              <a:off x="6005125" y="3911750"/>
              <a:ext cx="15600" cy="18075"/>
            </a:xfrm>
            <a:custGeom>
              <a:avLst/>
              <a:gdLst/>
              <a:ahLst/>
              <a:cxnLst/>
              <a:rect l="l" t="t" r="r" b="b"/>
              <a:pathLst>
                <a:path w="624" h="723" extrusionOk="0">
                  <a:moveTo>
                    <a:pt x="209" y="1"/>
                  </a:moveTo>
                  <a:lnTo>
                    <a:pt x="138" y="247"/>
                  </a:lnTo>
                  <a:lnTo>
                    <a:pt x="1" y="723"/>
                  </a:lnTo>
                  <a:lnTo>
                    <a:pt x="1" y="723"/>
                  </a:lnTo>
                  <a:lnTo>
                    <a:pt x="624" y="628"/>
                  </a:lnTo>
                  <a:lnTo>
                    <a:pt x="351" y="215"/>
                  </a:lnTo>
                  <a:lnTo>
                    <a:pt x="209" y="1"/>
                  </a:lnTo>
                  <a:close/>
                </a:path>
              </a:pathLst>
            </a:custGeom>
            <a:solidFill>
              <a:schemeClr val="accent4"/>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7" name="Google Shape;465;p37">
              <a:extLst>
                <a:ext uri="{FF2B5EF4-FFF2-40B4-BE49-F238E27FC236}">
                  <a16:creationId xmlns:a16="http://schemas.microsoft.com/office/drawing/2014/main" id="{BE6AB2F8-F0BD-F39C-C781-09F1C922A946}"/>
                </a:ext>
              </a:extLst>
            </p:cNvPr>
            <p:cNvSpPr/>
            <p:nvPr/>
          </p:nvSpPr>
          <p:spPr>
            <a:xfrm>
              <a:off x="6021825" y="4036650"/>
              <a:ext cx="16900" cy="10975"/>
            </a:xfrm>
            <a:custGeom>
              <a:avLst/>
              <a:gdLst/>
              <a:ahLst/>
              <a:cxnLst/>
              <a:rect l="l" t="t" r="r" b="b"/>
              <a:pathLst>
                <a:path w="676" h="439" extrusionOk="0">
                  <a:moveTo>
                    <a:pt x="623" y="1"/>
                  </a:moveTo>
                  <a:lnTo>
                    <a:pt x="0" y="97"/>
                  </a:lnTo>
                  <a:lnTo>
                    <a:pt x="53" y="439"/>
                  </a:lnTo>
                  <a:lnTo>
                    <a:pt x="676" y="342"/>
                  </a:lnTo>
                  <a:lnTo>
                    <a:pt x="623" y="1"/>
                  </a:lnTo>
                  <a:close/>
                </a:path>
              </a:pathLst>
            </a:custGeom>
            <a:solidFill>
              <a:srgbClr val="161960"/>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8" name="Google Shape;466;p37">
              <a:extLst>
                <a:ext uri="{FF2B5EF4-FFF2-40B4-BE49-F238E27FC236}">
                  <a16:creationId xmlns:a16="http://schemas.microsoft.com/office/drawing/2014/main" id="{35F26CBF-2470-A085-72DF-2B6E276708F4}"/>
                </a:ext>
              </a:extLst>
            </p:cNvPr>
            <p:cNvSpPr/>
            <p:nvPr/>
          </p:nvSpPr>
          <p:spPr>
            <a:xfrm>
              <a:off x="6023125" y="4044875"/>
              <a:ext cx="16575" cy="9075"/>
            </a:xfrm>
            <a:custGeom>
              <a:avLst/>
              <a:gdLst/>
              <a:ahLst/>
              <a:cxnLst/>
              <a:rect l="l" t="t" r="r" b="b"/>
              <a:pathLst>
                <a:path w="663" h="363" extrusionOk="0">
                  <a:moveTo>
                    <a:pt x="624" y="1"/>
                  </a:moveTo>
                  <a:lnTo>
                    <a:pt x="0" y="97"/>
                  </a:lnTo>
                  <a:lnTo>
                    <a:pt x="35" y="327"/>
                  </a:lnTo>
                  <a:cubicBezTo>
                    <a:pt x="39" y="347"/>
                    <a:pt x="56" y="363"/>
                    <a:pt x="77" y="363"/>
                  </a:cubicBezTo>
                  <a:cubicBezTo>
                    <a:pt x="79" y="363"/>
                    <a:pt x="81" y="362"/>
                    <a:pt x="84" y="362"/>
                  </a:cubicBezTo>
                  <a:lnTo>
                    <a:pt x="624" y="279"/>
                  </a:lnTo>
                  <a:cubicBezTo>
                    <a:pt x="647" y="276"/>
                    <a:pt x="662" y="254"/>
                    <a:pt x="659" y="232"/>
                  </a:cubicBezTo>
                  <a:lnTo>
                    <a:pt x="624" y="1"/>
                  </a:lnTo>
                  <a:close/>
                </a:path>
              </a:pathLst>
            </a:custGeom>
            <a:solidFill>
              <a:srgbClr val="7B57CA"/>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9" name="Google Shape;467;p37">
              <a:extLst>
                <a:ext uri="{FF2B5EF4-FFF2-40B4-BE49-F238E27FC236}">
                  <a16:creationId xmlns:a16="http://schemas.microsoft.com/office/drawing/2014/main" id="{ECAFA63C-F666-3F27-F92A-DE28607B346D}"/>
                </a:ext>
              </a:extLst>
            </p:cNvPr>
            <p:cNvSpPr/>
            <p:nvPr/>
          </p:nvSpPr>
          <p:spPr>
            <a:xfrm>
              <a:off x="6008550" y="3911750"/>
              <a:ext cx="5350" cy="6175"/>
            </a:xfrm>
            <a:custGeom>
              <a:avLst/>
              <a:gdLst/>
              <a:ahLst/>
              <a:cxnLst/>
              <a:rect l="l" t="t" r="r" b="b"/>
              <a:pathLst>
                <a:path w="214" h="247" extrusionOk="0">
                  <a:moveTo>
                    <a:pt x="72" y="1"/>
                  </a:moveTo>
                  <a:lnTo>
                    <a:pt x="1" y="247"/>
                  </a:lnTo>
                  <a:lnTo>
                    <a:pt x="214" y="215"/>
                  </a:lnTo>
                  <a:lnTo>
                    <a:pt x="72" y="1"/>
                  </a:ln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0" name="Google Shape;468;p37">
              <a:extLst>
                <a:ext uri="{FF2B5EF4-FFF2-40B4-BE49-F238E27FC236}">
                  <a16:creationId xmlns:a16="http://schemas.microsoft.com/office/drawing/2014/main" id="{FB9F0882-4B9C-0DE1-65C1-9D34FAF33C7D}"/>
                </a:ext>
              </a:extLst>
            </p:cNvPr>
            <p:cNvSpPr/>
            <p:nvPr/>
          </p:nvSpPr>
          <p:spPr>
            <a:xfrm>
              <a:off x="6021000" y="4030350"/>
              <a:ext cx="16550" cy="8525"/>
            </a:xfrm>
            <a:custGeom>
              <a:avLst/>
              <a:gdLst/>
              <a:ahLst/>
              <a:cxnLst/>
              <a:rect l="l" t="t" r="r" b="b"/>
              <a:pathLst>
                <a:path w="662" h="341" extrusionOk="0">
                  <a:moveTo>
                    <a:pt x="624" y="0"/>
                  </a:moveTo>
                  <a:lnTo>
                    <a:pt x="0" y="96"/>
                  </a:lnTo>
                  <a:lnTo>
                    <a:pt x="37" y="341"/>
                  </a:lnTo>
                  <a:lnTo>
                    <a:pt x="661" y="246"/>
                  </a:lnTo>
                  <a:lnTo>
                    <a:pt x="624" y="0"/>
                  </a:lnTo>
                  <a:close/>
                </a:path>
              </a:pathLst>
            </a:custGeom>
            <a:solidFill>
              <a:srgbClr val="4B1D9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1" name="Google Shape;469;p37">
              <a:extLst>
                <a:ext uri="{FF2B5EF4-FFF2-40B4-BE49-F238E27FC236}">
                  <a16:creationId xmlns:a16="http://schemas.microsoft.com/office/drawing/2014/main" id="{6DE24394-9F7E-8541-6666-18E563C148C1}"/>
                </a:ext>
              </a:extLst>
            </p:cNvPr>
            <p:cNvSpPr/>
            <p:nvPr/>
          </p:nvSpPr>
          <p:spPr>
            <a:xfrm>
              <a:off x="6009800" y="3933625"/>
              <a:ext cx="15925" cy="89425"/>
            </a:xfrm>
            <a:custGeom>
              <a:avLst/>
              <a:gdLst/>
              <a:ahLst/>
              <a:cxnLst/>
              <a:rect l="l" t="t" r="r" b="b"/>
              <a:pathLst>
                <a:path w="637" h="3577" extrusionOk="0">
                  <a:moveTo>
                    <a:pt x="51" y="0"/>
                  </a:moveTo>
                  <a:cubicBezTo>
                    <a:pt x="49" y="0"/>
                    <a:pt x="46" y="1"/>
                    <a:pt x="44" y="1"/>
                  </a:cubicBezTo>
                  <a:cubicBezTo>
                    <a:pt x="18" y="5"/>
                    <a:pt x="0" y="30"/>
                    <a:pt x="4" y="56"/>
                  </a:cubicBezTo>
                  <a:lnTo>
                    <a:pt x="537" y="3535"/>
                  </a:lnTo>
                  <a:cubicBezTo>
                    <a:pt x="541" y="3559"/>
                    <a:pt x="561" y="3576"/>
                    <a:pt x="585" y="3576"/>
                  </a:cubicBezTo>
                  <a:cubicBezTo>
                    <a:pt x="587" y="3576"/>
                    <a:pt x="589" y="3576"/>
                    <a:pt x="592" y="3576"/>
                  </a:cubicBezTo>
                  <a:cubicBezTo>
                    <a:pt x="618" y="3572"/>
                    <a:pt x="636" y="3547"/>
                    <a:pt x="632" y="3521"/>
                  </a:cubicBezTo>
                  <a:lnTo>
                    <a:pt x="100" y="41"/>
                  </a:lnTo>
                  <a:cubicBezTo>
                    <a:pt x="96" y="18"/>
                    <a:pt x="75" y="0"/>
                    <a:pt x="51"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2" name="Google Shape;470;p37">
              <a:extLst>
                <a:ext uri="{FF2B5EF4-FFF2-40B4-BE49-F238E27FC236}">
                  <a16:creationId xmlns:a16="http://schemas.microsoft.com/office/drawing/2014/main" id="{2C7FB4D0-4551-4B20-C8F3-92A656A29CAD}"/>
                </a:ext>
              </a:extLst>
            </p:cNvPr>
            <p:cNvSpPr/>
            <p:nvPr/>
          </p:nvSpPr>
          <p:spPr>
            <a:xfrm>
              <a:off x="6015875" y="3932700"/>
              <a:ext cx="15925" cy="89400"/>
            </a:xfrm>
            <a:custGeom>
              <a:avLst/>
              <a:gdLst/>
              <a:ahLst/>
              <a:cxnLst/>
              <a:rect l="l" t="t" r="r" b="b"/>
              <a:pathLst>
                <a:path w="637" h="3576" extrusionOk="0">
                  <a:moveTo>
                    <a:pt x="53" y="0"/>
                  </a:moveTo>
                  <a:cubicBezTo>
                    <a:pt x="50" y="0"/>
                    <a:pt x="47" y="0"/>
                    <a:pt x="45" y="1"/>
                  </a:cubicBezTo>
                  <a:cubicBezTo>
                    <a:pt x="19" y="5"/>
                    <a:pt x="0" y="29"/>
                    <a:pt x="4" y="56"/>
                  </a:cubicBezTo>
                  <a:lnTo>
                    <a:pt x="537" y="3535"/>
                  </a:lnTo>
                  <a:cubicBezTo>
                    <a:pt x="541" y="3558"/>
                    <a:pt x="562" y="3576"/>
                    <a:pt x="585" y="3576"/>
                  </a:cubicBezTo>
                  <a:cubicBezTo>
                    <a:pt x="587" y="3576"/>
                    <a:pt x="590" y="3576"/>
                    <a:pt x="592" y="3575"/>
                  </a:cubicBezTo>
                  <a:cubicBezTo>
                    <a:pt x="619" y="3571"/>
                    <a:pt x="637" y="3546"/>
                    <a:pt x="632" y="3521"/>
                  </a:cubicBezTo>
                  <a:lnTo>
                    <a:pt x="100" y="41"/>
                  </a:lnTo>
                  <a:cubicBezTo>
                    <a:pt x="96" y="17"/>
                    <a:pt x="76" y="0"/>
                    <a:pt x="53"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3" name="Google Shape;471;p37">
              <a:extLst>
                <a:ext uri="{FF2B5EF4-FFF2-40B4-BE49-F238E27FC236}">
                  <a16:creationId xmlns:a16="http://schemas.microsoft.com/office/drawing/2014/main" id="{3C05C01F-E62B-7CC2-EC72-0AEFEC597314}"/>
                </a:ext>
              </a:extLst>
            </p:cNvPr>
            <p:cNvSpPr/>
            <p:nvPr/>
          </p:nvSpPr>
          <p:spPr>
            <a:xfrm>
              <a:off x="6033150" y="3928000"/>
              <a:ext cx="16175" cy="118900"/>
            </a:xfrm>
            <a:custGeom>
              <a:avLst/>
              <a:gdLst/>
              <a:ahLst/>
              <a:cxnLst/>
              <a:rect l="l" t="t" r="r" b="b"/>
              <a:pathLst>
                <a:path w="647" h="4756" extrusionOk="0">
                  <a:moveTo>
                    <a:pt x="631" y="0"/>
                  </a:moveTo>
                  <a:lnTo>
                    <a:pt x="0" y="2"/>
                  </a:lnTo>
                  <a:lnTo>
                    <a:pt x="16" y="4756"/>
                  </a:lnTo>
                  <a:lnTo>
                    <a:pt x="646" y="4754"/>
                  </a:lnTo>
                  <a:lnTo>
                    <a:pt x="631" y="0"/>
                  </a:ln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4" name="Google Shape;472;p37">
              <a:extLst>
                <a:ext uri="{FF2B5EF4-FFF2-40B4-BE49-F238E27FC236}">
                  <a16:creationId xmlns:a16="http://schemas.microsoft.com/office/drawing/2014/main" id="{3DC2AB1C-8705-197F-F7D2-59125842DEAA}"/>
                </a:ext>
              </a:extLst>
            </p:cNvPr>
            <p:cNvSpPr/>
            <p:nvPr/>
          </p:nvSpPr>
          <p:spPr>
            <a:xfrm>
              <a:off x="6033125" y="3910925"/>
              <a:ext cx="15775" cy="17125"/>
            </a:xfrm>
            <a:custGeom>
              <a:avLst/>
              <a:gdLst/>
              <a:ahLst/>
              <a:cxnLst/>
              <a:rect l="l" t="t" r="r" b="b"/>
              <a:pathLst>
                <a:path w="631" h="685" extrusionOk="0">
                  <a:moveTo>
                    <a:pt x="313" y="1"/>
                  </a:moveTo>
                  <a:lnTo>
                    <a:pt x="206" y="234"/>
                  </a:lnTo>
                  <a:lnTo>
                    <a:pt x="0" y="684"/>
                  </a:lnTo>
                  <a:lnTo>
                    <a:pt x="631" y="682"/>
                  </a:lnTo>
                  <a:lnTo>
                    <a:pt x="422" y="233"/>
                  </a:lnTo>
                  <a:lnTo>
                    <a:pt x="313" y="1"/>
                  </a:lnTo>
                  <a:close/>
                </a:path>
              </a:pathLst>
            </a:custGeom>
            <a:solidFill>
              <a:schemeClr val="accent4"/>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5" name="Google Shape;473;p37">
              <a:extLst>
                <a:ext uri="{FF2B5EF4-FFF2-40B4-BE49-F238E27FC236}">
                  <a16:creationId xmlns:a16="http://schemas.microsoft.com/office/drawing/2014/main" id="{A91B44A1-7975-63FA-2EBC-B20E049B2E7D}"/>
                </a:ext>
              </a:extLst>
            </p:cNvPr>
            <p:cNvSpPr/>
            <p:nvPr/>
          </p:nvSpPr>
          <p:spPr>
            <a:xfrm>
              <a:off x="6033475" y="4038175"/>
              <a:ext cx="15850" cy="8725"/>
            </a:xfrm>
            <a:custGeom>
              <a:avLst/>
              <a:gdLst/>
              <a:ahLst/>
              <a:cxnLst/>
              <a:rect l="l" t="t" r="r" b="b"/>
              <a:pathLst>
                <a:path w="634" h="349" extrusionOk="0">
                  <a:moveTo>
                    <a:pt x="632" y="1"/>
                  </a:moveTo>
                  <a:lnTo>
                    <a:pt x="1" y="3"/>
                  </a:lnTo>
                  <a:lnTo>
                    <a:pt x="3" y="349"/>
                  </a:lnTo>
                  <a:lnTo>
                    <a:pt x="633" y="347"/>
                  </a:lnTo>
                  <a:lnTo>
                    <a:pt x="632" y="1"/>
                  </a:lnTo>
                  <a:close/>
                </a:path>
              </a:pathLst>
            </a:custGeom>
            <a:solidFill>
              <a:srgbClr val="4B1D9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6" name="Google Shape;474;p37">
              <a:extLst>
                <a:ext uri="{FF2B5EF4-FFF2-40B4-BE49-F238E27FC236}">
                  <a16:creationId xmlns:a16="http://schemas.microsoft.com/office/drawing/2014/main" id="{2E26DDFD-D433-4259-37CF-117D7BDCA464}"/>
                </a:ext>
              </a:extLst>
            </p:cNvPr>
            <p:cNvSpPr/>
            <p:nvPr/>
          </p:nvSpPr>
          <p:spPr>
            <a:xfrm>
              <a:off x="6033500" y="4046800"/>
              <a:ext cx="15825" cy="6950"/>
            </a:xfrm>
            <a:custGeom>
              <a:avLst/>
              <a:gdLst/>
              <a:ahLst/>
              <a:cxnLst/>
              <a:rect l="l" t="t" r="r" b="b"/>
              <a:pathLst>
                <a:path w="633" h="278" extrusionOk="0">
                  <a:moveTo>
                    <a:pt x="631" y="1"/>
                  </a:moveTo>
                  <a:lnTo>
                    <a:pt x="1" y="3"/>
                  </a:lnTo>
                  <a:lnTo>
                    <a:pt x="1" y="236"/>
                  </a:lnTo>
                  <a:cubicBezTo>
                    <a:pt x="1" y="259"/>
                    <a:pt x="21" y="278"/>
                    <a:pt x="43" y="278"/>
                  </a:cubicBezTo>
                  <a:lnTo>
                    <a:pt x="590" y="276"/>
                  </a:lnTo>
                  <a:cubicBezTo>
                    <a:pt x="613" y="276"/>
                    <a:pt x="632" y="257"/>
                    <a:pt x="632" y="234"/>
                  </a:cubicBezTo>
                  <a:lnTo>
                    <a:pt x="631" y="1"/>
                  </a:lnTo>
                  <a:close/>
                </a:path>
              </a:pathLst>
            </a:custGeom>
            <a:solidFill>
              <a:srgbClr val="D83985"/>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7" name="Google Shape;475;p37">
              <a:extLst>
                <a:ext uri="{FF2B5EF4-FFF2-40B4-BE49-F238E27FC236}">
                  <a16:creationId xmlns:a16="http://schemas.microsoft.com/office/drawing/2014/main" id="{82327633-3BF2-B9CA-BFBE-211E0C58A8E1}"/>
                </a:ext>
              </a:extLst>
            </p:cNvPr>
            <p:cNvSpPr/>
            <p:nvPr/>
          </p:nvSpPr>
          <p:spPr>
            <a:xfrm>
              <a:off x="6038275" y="3910925"/>
              <a:ext cx="5400" cy="5875"/>
            </a:xfrm>
            <a:custGeom>
              <a:avLst/>
              <a:gdLst/>
              <a:ahLst/>
              <a:cxnLst/>
              <a:rect l="l" t="t" r="r" b="b"/>
              <a:pathLst>
                <a:path w="216" h="235" extrusionOk="0">
                  <a:moveTo>
                    <a:pt x="107" y="1"/>
                  </a:moveTo>
                  <a:lnTo>
                    <a:pt x="0" y="234"/>
                  </a:lnTo>
                  <a:lnTo>
                    <a:pt x="216" y="233"/>
                  </a:lnTo>
                  <a:lnTo>
                    <a:pt x="107" y="1"/>
                  </a:ln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8" name="Google Shape;476;p37">
              <a:extLst>
                <a:ext uri="{FF2B5EF4-FFF2-40B4-BE49-F238E27FC236}">
                  <a16:creationId xmlns:a16="http://schemas.microsoft.com/office/drawing/2014/main" id="{2EA11C4B-397A-A3EC-5EF6-CD298EDA87C6}"/>
                </a:ext>
              </a:extLst>
            </p:cNvPr>
            <p:cNvSpPr/>
            <p:nvPr/>
          </p:nvSpPr>
          <p:spPr>
            <a:xfrm>
              <a:off x="6033475" y="4032000"/>
              <a:ext cx="15825" cy="6275"/>
            </a:xfrm>
            <a:custGeom>
              <a:avLst/>
              <a:gdLst/>
              <a:ahLst/>
              <a:cxnLst/>
              <a:rect l="l" t="t" r="r" b="b"/>
              <a:pathLst>
                <a:path w="633" h="251" extrusionOk="0">
                  <a:moveTo>
                    <a:pt x="631" y="1"/>
                  </a:moveTo>
                  <a:lnTo>
                    <a:pt x="1" y="3"/>
                  </a:lnTo>
                  <a:lnTo>
                    <a:pt x="2" y="250"/>
                  </a:lnTo>
                  <a:lnTo>
                    <a:pt x="632" y="248"/>
                  </a:lnTo>
                  <a:lnTo>
                    <a:pt x="631" y="1"/>
                  </a:lnTo>
                  <a:close/>
                </a:path>
              </a:pathLst>
            </a:custGeom>
            <a:solidFill>
              <a:srgbClr val="D83985"/>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19" name="Google Shape;477;p37">
              <a:extLst>
                <a:ext uri="{FF2B5EF4-FFF2-40B4-BE49-F238E27FC236}">
                  <a16:creationId xmlns:a16="http://schemas.microsoft.com/office/drawing/2014/main" id="{972FE515-7700-5E57-6936-71919B13BD55}"/>
                </a:ext>
              </a:extLst>
            </p:cNvPr>
            <p:cNvSpPr/>
            <p:nvPr/>
          </p:nvSpPr>
          <p:spPr>
            <a:xfrm>
              <a:off x="6037050" y="3932650"/>
              <a:ext cx="2725" cy="90425"/>
            </a:xfrm>
            <a:custGeom>
              <a:avLst/>
              <a:gdLst/>
              <a:ahLst/>
              <a:cxnLst/>
              <a:rect l="l" t="t" r="r" b="b"/>
              <a:pathLst>
                <a:path w="109" h="3617" extrusionOk="0">
                  <a:moveTo>
                    <a:pt x="48" y="1"/>
                  </a:moveTo>
                  <a:cubicBezTo>
                    <a:pt x="22" y="1"/>
                    <a:pt x="1" y="22"/>
                    <a:pt x="1" y="49"/>
                  </a:cubicBezTo>
                  <a:lnTo>
                    <a:pt x="12" y="3569"/>
                  </a:lnTo>
                  <a:cubicBezTo>
                    <a:pt x="12" y="3596"/>
                    <a:pt x="34" y="3617"/>
                    <a:pt x="61" y="3617"/>
                  </a:cubicBezTo>
                  <a:cubicBezTo>
                    <a:pt x="87" y="3617"/>
                    <a:pt x="108" y="3595"/>
                    <a:pt x="108" y="3568"/>
                  </a:cubicBezTo>
                  <a:lnTo>
                    <a:pt x="97" y="48"/>
                  </a:lnTo>
                  <a:cubicBezTo>
                    <a:pt x="97" y="22"/>
                    <a:pt x="75" y="1"/>
                    <a:pt x="48"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0" name="Google Shape;478;p37">
              <a:extLst>
                <a:ext uri="{FF2B5EF4-FFF2-40B4-BE49-F238E27FC236}">
                  <a16:creationId xmlns:a16="http://schemas.microsoft.com/office/drawing/2014/main" id="{45F93C89-4055-0E23-700B-EB229E0447EE}"/>
                </a:ext>
              </a:extLst>
            </p:cNvPr>
            <p:cNvSpPr/>
            <p:nvPr/>
          </p:nvSpPr>
          <p:spPr>
            <a:xfrm>
              <a:off x="6043200" y="3932625"/>
              <a:ext cx="2725" cy="90425"/>
            </a:xfrm>
            <a:custGeom>
              <a:avLst/>
              <a:gdLst/>
              <a:ahLst/>
              <a:cxnLst/>
              <a:rect l="l" t="t" r="r" b="b"/>
              <a:pathLst>
                <a:path w="109" h="3617" extrusionOk="0">
                  <a:moveTo>
                    <a:pt x="49" y="1"/>
                  </a:moveTo>
                  <a:cubicBezTo>
                    <a:pt x="23" y="1"/>
                    <a:pt x="1" y="22"/>
                    <a:pt x="1" y="49"/>
                  </a:cubicBezTo>
                  <a:lnTo>
                    <a:pt x="12" y="3569"/>
                  </a:lnTo>
                  <a:cubicBezTo>
                    <a:pt x="12" y="3596"/>
                    <a:pt x="34" y="3617"/>
                    <a:pt x="61" y="3617"/>
                  </a:cubicBezTo>
                  <a:cubicBezTo>
                    <a:pt x="88" y="3617"/>
                    <a:pt x="109" y="3595"/>
                    <a:pt x="109" y="3568"/>
                  </a:cubicBezTo>
                  <a:lnTo>
                    <a:pt x="97" y="48"/>
                  </a:lnTo>
                  <a:cubicBezTo>
                    <a:pt x="97" y="22"/>
                    <a:pt x="75" y="1"/>
                    <a:pt x="49"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1" name="Google Shape;479;p37">
              <a:extLst>
                <a:ext uri="{FF2B5EF4-FFF2-40B4-BE49-F238E27FC236}">
                  <a16:creationId xmlns:a16="http://schemas.microsoft.com/office/drawing/2014/main" id="{0287729B-4EB6-35F1-0FB5-F73DB8E96191}"/>
                </a:ext>
              </a:extLst>
            </p:cNvPr>
            <p:cNvSpPr/>
            <p:nvPr/>
          </p:nvSpPr>
          <p:spPr>
            <a:xfrm>
              <a:off x="6044075" y="3927325"/>
              <a:ext cx="32350" cy="119925"/>
            </a:xfrm>
            <a:custGeom>
              <a:avLst/>
              <a:gdLst/>
              <a:ahLst/>
              <a:cxnLst/>
              <a:rect l="l" t="t" r="r" b="b"/>
              <a:pathLst>
                <a:path w="1294" h="4797" extrusionOk="0">
                  <a:moveTo>
                    <a:pt x="670" y="0"/>
                  </a:moveTo>
                  <a:lnTo>
                    <a:pt x="0" y="4707"/>
                  </a:lnTo>
                  <a:lnTo>
                    <a:pt x="625" y="4796"/>
                  </a:lnTo>
                  <a:lnTo>
                    <a:pt x="1293" y="89"/>
                  </a:lnTo>
                  <a:lnTo>
                    <a:pt x="670" y="0"/>
                  </a:ln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2" name="Google Shape;480;p37">
              <a:extLst>
                <a:ext uri="{FF2B5EF4-FFF2-40B4-BE49-F238E27FC236}">
                  <a16:creationId xmlns:a16="http://schemas.microsoft.com/office/drawing/2014/main" id="{9F74CEC6-237D-8172-B02B-66D09E5A9A45}"/>
                </a:ext>
              </a:extLst>
            </p:cNvPr>
            <p:cNvSpPr/>
            <p:nvPr/>
          </p:nvSpPr>
          <p:spPr>
            <a:xfrm>
              <a:off x="6060475" y="3911650"/>
              <a:ext cx="15600" cy="18025"/>
            </a:xfrm>
            <a:custGeom>
              <a:avLst/>
              <a:gdLst/>
              <a:ahLst/>
              <a:cxnLst/>
              <a:rect l="l" t="t" r="r" b="b"/>
              <a:pathLst>
                <a:path w="624" h="721" extrusionOk="0">
                  <a:moveTo>
                    <a:pt x="409" y="0"/>
                  </a:moveTo>
                  <a:lnTo>
                    <a:pt x="269" y="216"/>
                  </a:lnTo>
                  <a:lnTo>
                    <a:pt x="0" y="632"/>
                  </a:lnTo>
                  <a:lnTo>
                    <a:pt x="624" y="721"/>
                  </a:lnTo>
                  <a:lnTo>
                    <a:pt x="482" y="246"/>
                  </a:lnTo>
                  <a:lnTo>
                    <a:pt x="409" y="0"/>
                  </a:lnTo>
                  <a:close/>
                </a:path>
              </a:pathLst>
            </a:custGeom>
            <a:solidFill>
              <a:schemeClr val="accent4"/>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3" name="Google Shape;481;p37">
              <a:extLst>
                <a:ext uri="{FF2B5EF4-FFF2-40B4-BE49-F238E27FC236}">
                  <a16:creationId xmlns:a16="http://schemas.microsoft.com/office/drawing/2014/main" id="{0339EEC0-19AF-D180-8193-FB67F95087D4}"/>
                </a:ext>
              </a:extLst>
            </p:cNvPr>
            <p:cNvSpPr/>
            <p:nvPr/>
          </p:nvSpPr>
          <p:spPr>
            <a:xfrm>
              <a:off x="6043825" y="4036850"/>
              <a:ext cx="16850" cy="10800"/>
            </a:xfrm>
            <a:custGeom>
              <a:avLst/>
              <a:gdLst/>
              <a:ahLst/>
              <a:cxnLst/>
              <a:rect l="l" t="t" r="r" b="b"/>
              <a:pathLst>
                <a:path w="674" h="432" extrusionOk="0">
                  <a:moveTo>
                    <a:pt x="49" y="0"/>
                  </a:moveTo>
                  <a:lnTo>
                    <a:pt x="1" y="343"/>
                  </a:lnTo>
                  <a:lnTo>
                    <a:pt x="625" y="432"/>
                  </a:lnTo>
                  <a:lnTo>
                    <a:pt x="673" y="89"/>
                  </a:lnTo>
                  <a:lnTo>
                    <a:pt x="49" y="0"/>
                  </a:lnTo>
                  <a:close/>
                </a:path>
              </a:pathLst>
            </a:custGeom>
            <a:solidFill>
              <a:srgbClr val="161960"/>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4" name="Google Shape;482;p37">
              <a:extLst>
                <a:ext uri="{FF2B5EF4-FFF2-40B4-BE49-F238E27FC236}">
                  <a16:creationId xmlns:a16="http://schemas.microsoft.com/office/drawing/2014/main" id="{20C2F287-BD21-62C4-6370-227BCAA685FE}"/>
                </a:ext>
              </a:extLst>
            </p:cNvPr>
            <p:cNvSpPr/>
            <p:nvPr/>
          </p:nvSpPr>
          <p:spPr>
            <a:xfrm>
              <a:off x="6042850" y="4045075"/>
              <a:ext cx="16525" cy="8925"/>
            </a:xfrm>
            <a:custGeom>
              <a:avLst/>
              <a:gdLst/>
              <a:ahLst/>
              <a:cxnLst/>
              <a:rect l="l" t="t" r="r" b="b"/>
              <a:pathLst>
                <a:path w="661" h="357" extrusionOk="0">
                  <a:moveTo>
                    <a:pt x="37" y="0"/>
                  </a:moveTo>
                  <a:lnTo>
                    <a:pt x="4" y="232"/>
                  </a:lnTo>
                  <a:cubicBezTo>
                    <a:pt x="0" y="255"/>
                    <a:pt x="17" y="275"/>
                    <a:pt x="40" y="280"/>
                  </a:cubicBezTo>
                  <a:lnTo>
                    <a:pt x="581" y="356"/>
                  </a:lnTo>
                  <a:cubicBezTo>
                    <a:pt x="583" y="356"/>
                    <a:pt x="585" y="357"/>
                    <a:pt x="587" y="357"/>
                  </a:cubicBezTo>
                  <a:cubicBezTo>
                    <a:pt x="607" y="357"/>
                    <a:pt x="625" y="342"/>
                    <a:pt x="628" y="320"/>
                  </a:cubicBezTo>
                  <a:lnTo>
                    <a:pt x="661" y="89"/>
                  </a:lnTo>
                  <a:lnTo>
                    <a:pt x="37" y="0"/>
                  </a:lnTo>
                  <a:close/>
                </a:path>
              </a:pathLst>
            </a:custGeom>
            <a:solidFill>
              <a:srgbClr val="CE615F"/>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5" name="Google Shape;483;p37">
              <a:extLst>
                <a:ext uri="{FF2B5EF4-FFF2-40B4-BE49-F238E27FC236}">
                  <a16:creationId xmlns:a16="http://schemas.microsoft.com/office/drawing/2014/main" id="{E6260D3F-B5AF-34DD-99D9-C0C214934E6B}"/>
                </a:ext>
              </a:extLst>
            </p:cNvPr>
            <p:cNvSpPr/>
            <p:nvPr/>
          </p:nvSpPr>
          <p:spPr>
            <a:xfrm>
              <a:off x="6067200" y="3911650"/>
              <a:ext cx="5350" cy="6150"/>
            </a:xfrm>
            <a:custGeom>
              <a:avLst/>
              <a:gdLst/>
              <a:ahLst/>
              <a:cxnLst/>
              <a:rect l="l" t="t" r="r" b="b"/>
              <a:pathLst>
                <a:path w="214" h="246" extrusionOk="0">
                  <a:moveTo>
                    <a:pt x="140" y="0"/>
                  </a:moveTo>
                  <a:lnTo>
                    <a:pt x="0" y="216"/>
                  </a:lnTo>
                  <a:lnTo>
                    <a:pt x="213" y="246"/>
                  </a:lnTo>
                  <a:lnTo>
                    <a:pt x="140" y="0"/>
                  </a:ln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6" name="Google Shape;484;p37">
              <a:extLst>
                <a:ext uri="{FF2B5EF4-FFF2-40B4-BE49-F238E27FC236}">
                  <a16:creationId xmlns:a16="http://schemas.microsoft.com/office/drawing/2014/main" id="{85D31F99-E86D-634F-852C-DDD32517399B}"/>
                </a:ext>
              </a:extLst>
            </p:cNvPr>
            <p:cNvSpPr/>
            <p:nvPr/>
          </p:nvSpPr>
          <p:spPr>
            <a:xfrm>
              <a:off x="6045100" y="4030150"/>
              <a:ext cx="16500" cy="8350"/>
            </a:xfrm>
            <a:custGeom>
              <a:avLst/>
              <a:gdLst/>
              <a:ahLst/>
              <a:cxnLst/>
              <a:rect l="l" t="t" r="r" b="b"/>
              <a:pathLst>
                <a:path w="660" h="334" extrusionOk="0">
                  <a:moveTo>
                    <a:pt x="36" y="0"/>
                  </a:moveTo>
                  <a:lnTo>
                    <a:pt x="0" y="245"/>
                  </a:lnTo>
                  <a:lnTo>
                    <a:pt x="625" y="333"/>
                  </a:lnTo>
                  <a:lnTo>
                    <a:pt x="660" y="88"/>
                  </a:lnTo>
                  <a:lnTo>
                    <a:pt x="36" y="0"/>
                  </a:lnTo>
                  <a:close/>
                </a:path>
              </a:pathLst>
            </a:custGeom>
            <a:solidFill>
              <a:srgbClr val="C4702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7" name="Google Shape;485;p37">
              <a:extLst>
                <a:ext uri="{FF2B5EF4-FFF2-40B4-BE49-F238E27FC236}">
                  <a16:creationId xmlns:a16="http://schemas.microsoft.com/office/drawing/2014/main" id="{3720BA71-CE7B-3931-D670-BB9587EB5B76}"/>
                </a:ext>
              </a:extLst>
            </p:cNvPr>
            <p:cNvSpPr/>
            <p:nvPr/>
          </p:nvSpPr>
          <p:spPr>
            <a:xfrm>
              <a:off x="6051050" y="3932750"/>
              <a:ext cx="14975" cy="89550"/>
            </a:xfrm>
            <a:custGeom>
              <a:avLst/>
              <a:gdLst/>
              <a:ahLst/>
              <a:cxnLst/>
              <a:rect l="l" t="t" r="r" b="b"/>
              <a:pathLst>
                <a:path w="599" h="3582" extrusionOk="0">
                  <a:moveTo>
                    <a:pt x="546" y="0"/>
                  </a:moveTo>
                  <a:cubicBezTo>
                    <a:pt x="523" y="0"/>
                    <a:pt x="503" y="18"/>
                    <a:pt x="499" y="41"/>
                  </a:cubicBezTo>
                  <a:lnTo>
                    <a:pt x="5" y="3527"/>
                  </a:lnTo>
                  <a:cubicBezTo>
                    <a:pt x="0" y="3553"/>
                    <a:pt x="19" y="3578"/>
                    <a:pt x="45" y="3581"/>
                  </a:cubicBezTo>
                  <a:cubicBezTo>
                    <a:pt x="47" y="3581"/>
                    <a:pt x="50" y="3581"/>
                    <a:pt x="52" y="3581"/>
                  </a:cubicBezTo>
                  <a:cubicBezTo>
                    <a:pt x="76" y="3581"/>
                    <a:pt x="96" y="3564"/>
                    <a:pt x="100" y="3540"/>
                  </a:cubicBezTo>
                  <a:lnTo>
                    <a:pt x="594" y="55"/>
                  </a:lnTo>
                  <a:cubicBezTo>
                    <a:pt x="598" y="29"/>
                    <a:pt x="580" y="4"/>
                    <a:pt x="554" y="1"/>
                  </a:cubicBezTo>
                  <a:cubicBezTo>
                    <a:pt x="551" y="0"/>
                    <a:pt x="549" y="0"/>
                    <a:pt x="546"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8" name="Google Shape;486;p37">
              <a:extLst>
                <a:ext uri="{FF2B5EF4-FFF2-40B4-BE49-F238E27FC236}">
                  <a16:creationId xmlns:a16="http://schemas.microsoft.com/office/drawing/2014/main" id="{5EA90EF3-FFBE-A6B2-A7AA-8EAE85482E45}"/>
                </a:ext>
              </a:extLst>
            </p:cNvPr>
            <p:cNvSpPr/>
            <p:nvPr/>
          </p:nvSpPr>
          <p:spPr>
            <a:xfrm>
              <a:off x="6057150" y="3933600"/>
              <a:ext cx="14975" cy="89575"/>
            </a:xfrm>
            <a:custGeom>
              <a:avLst/>
              <a:gdLst/>
              <a:ahLst/>
              <a:cxnLst/>
              <a:rect l="l" t="t" r="r" b="b"/>
              <a:pathLst>
                <a:path w="599" h="3583" extrusionOk="0">
                  <a:moveTo>
                    <a:pt x="548" y="1"/>
                  </a:moveTo>
                  <a:cubicBezTo>
                    <a:pt x="524" y="1"/>
                    <a:pt x="503" y="17"/>
                    <a:pt x="499" y="42"/>
                  </a:cubicBezTo>
                  <a:lnTo>
                    <a:pt x="5" y="3527"/>
                  </a:lnTo>
                  <a:cubicBezTo>
                    <a:pt x="1" y="3554"/>
                    <a:pt x="19" y="3578"/>
                    <a:pt x="45" y="3582"/>
                  </a:cubicBezTo>
                  <a:cubicBezTo>
                    <a:pt x="47" y="3582"/>
                    <a:pt x="49" y="3582"/>
                    <a:pt x="51" y="3582"/>
                  </a:cubicBezTo>
                  <a:cubicBezTo>
                    <a:pt x="76" y="3582"/>
                    <a:pt x="96" y="3565"/>
                    <a:pt x="100" y="3540"/>
                  </a:cubicBezTo>
                  <a:lnTo>
                    <a:pt x="595" y="56"/>
                  </a:lnTo>
                  <a:cubicBezTo>
                    <a:pt x="599" y="29"/>
                    <a:pt x="580" y="5"/>
                    <a:pt x="554" y="1"/>
                  </a:cubicBezTo>
                  <a:cubicBezTo>
                    <a:pt x="552" y="1"/>
                    <a:pt x="550" y="1"/>
                    <a:pt x="548"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29" name="Google Shape;487;p37">
              <a:extLst>
                <a:ext uri="{FF2B5EF4-FFF2-40B4-BE49-F238E27FC236}">
                  <a16:creationId xmlns:a16="http://schemas.microsoft.com/office/drawing/2014/main" id="{AD17384D-31B1-8EC2-B64D-934B38DE18D0}"/>
                </a:ext>
              </a:extLst>
            </p:cNvPr>
            <p:cNvSpPr/>
            <p:nvPr/>
          </p:nvSpPr>
          <p:spPr>
            <a:xfrm>
              <a:off x="5997400" y="3976250"/>
              <a:ext cx="86350" cy="87350"/>
            </a:xfrm>
            <a:custGeom>
              <a:avLst/>
              <a:gdLst/>
              <a:ahLst/>
              <a:cxnLst/>
              <a:rect l="l" t="t" r="r" b="b"/>
              <a:pathLst>
                <a:path w="3454" h="3494" extrusionOk="0">
                  <a:moveTo>
                    <a:pt x="1" y="0"/>
                  </a:moveTo>
                  <a:lnTo>
                    <a:pt x="51" y="458"/>
                  </a:lnTo>
                  <a:lnTo>
                    <a:pt x="107" y="960"/>
                  </a:lnTo>
                  <a:lnTo>
                    <a:pt x="389" y="3494"/>
                  </a:lnTo>
                  <a:lnTo>
                    <a:pt x="3065" y="3494"/>
                  </a:lnTo>
                  <a:lnTo>
                    <a:pt x="3382" y="643"/>
                  </a:lnTo>
                  <a:lnTo>
                    <a:pt x="3402" y="458"/>
                  </a:lnTo>
                  <a:lnTo>
                    <a:pt x="3453" y="0"/>
                  </a:lnTo>
                  <a:close/>
                </a:path>
              </a:pathLst>
            </a:custGeom>
            <a:solidFill>
              <a:schemeClr val="accent4"/>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30" name="Google Shape;488;p37">
              <a:extLst>
                <a:ext uri="{FF2B5EF4-FFF2-40B4-BE49-F238E27FC236}">
                  <a16:creationId xmlns:a16="http://schemas.microsoft.com/office/drawing/2014/main" id="{E0038944-9006-895B-B2B8-EA36697FAEF9}"/>
                </a:ext>
              </a:extLst>
            </p:cNvPr>
            <p:cNvSpPr/>
            <p:nvPr/>
          </p:nvSpPr>
          <p:spPr>
            <a:xfrm>
              <a:off x="5998675" y="3987700"/>
              <a:ext cx="83800" cy="12575"/>
            </a:xfrm>
            <a:custGeom>
              <a:avLst/>
              <a:gdLst/>
              <a:ahLst/>
              <a:cxnLst/>
              <a:rect l="l" t="t" r="r" b="b"/>
              <a:pathLst>
                <a:path w="3352" h="503" extrusionOk="0">
                  <a:moveTo>
                    <a:pt x="0" y="0"/>
                  </a:moveTo>
                  <a:lnTo>
                    <a:pt x="56" y="502"/>
                  </a:lnTo>
                  <a:lnTo>
                    <a:pt x="3331" y="185"/>
                  </a:lnTo>
                  <a:lnTo>
                    <a:pt x="3351" y="0"/>
                  </a:lnTo>
                  <a:close/>
                </a:path>
              </a:pathLst>
            </a:custGeom>
            <a:solidFill>
              <a:schemeClr val="accent3"/>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sp>
          <p:nvSpPr>
            <p:cNvPr id="31" name="Google Shape;489;p37">
              <a:extLst>
                <a:ext uri="{FF2B5EF4-FFF2-40B4-BE49-F238E27FC236}">
                  <a16:creationId xmlns:a16="http://schemas.microsoft.com/office/drawing/2014/main" id="{31D28BFB-2DA9-9DD8-AD05-E6B9F88B7E9A}"/>
                </a:ext>
              </a:extLst>
            </p:cNvPr>
            <p:cNvSpPr/>
            <p:nvPr/>
          </p:nvSpPr>
          <p:spPr>
            <a:xfrm>
              <a:off x="5992975" y="3970925"/>
              <a:ext cx="95350" cy="16800"/>
            </a:xfrm>
            <a:custGeom>
              <a:avLst/>
              <a:gdLst/>
              <a:ahLst/>
              <a:cxnLst/>
              <a:rect l="l" t="t" r="r" b="b"/>
              <a:pathLst>
                <a:path w="3814" h="672" extrusionOk="0">
                  <a:moveTo>
                    <a:pt x="1" y="1"/>
                  </a:moveTo>
                  <a:lnTo>
                    <a:pt x="71" y="671"/>
                  </a:lnTo>
                  <a:lnTo>
                    <a:pt x="3742" y="671"/>
                  </a:lnTo>
                  <a:lnTo>
                    <a:pt x="3813" y="1"/>
                  </a:lnTo>
                  <a:close/>
                </a:path>
              </a:pathLst>
            </a:custGeom>
            <a:solidFill>
              <a:schemeClr val="accent4"/>
            </a:solidFill>
            <a:ln>
              <a:noFill/>
            </a:ln>
          </p:spPr>
          <p:txBody>
            <a:bodyPr spcFirstLastPara="1" wrap="square" lIns="121900" tIns="121900" rIns="121900" bIns="121900" anchor="ctr" anchorCtr="0">
              <a:noAutofit/>
            </a:bodyPr>
            <a:lstStyle/>
            <a:p>
              <a:pPr defTabSz="1219170">
                <a:defRPr/>
              </a:pPr>
              <a:endParaRPr dirty="0">
                <a:latin typeface="UTM Avo" panose="02040603050506020204" pitchFamily="18" charset="0"/>
              </a:endParaRPr>
            </a:p>
          </p:txBody>
        </p:sp>
      </p:grpSp>
      <p:sp>
        <p:nvSpPr>
          <p:cNvPr id="32" name="Rectangle 31">
            <a:extLst>
              <a:ext uri="{FF2B5EF4-FFF2-40B4-BE49-F238E27FC236}">
                <a16:creationId xmlns:a16="http://schemas.microsoft.com/office/drawing/2014/main" id="{E76B762A-C7F3-3DAB-644F-5423AF62A2FC}"/>
              </a:ext>
            </a:extLst>
          </p:cNvPr>
          <p:cNvSpPr/>
          <p:nvPr/>
        </p:nvSpPr>
        <p:spPr>
          <a:xfrm>
            <a:off x="261493" y="1571737"/>
            <a:ext cx="11090448" cy="1675843"/>
          </a:xfrm>
          <a:prstGeom prst="rect">
            <a:avLst/>
          </a:prstGeom>
        </p:spPr>
        <p:txBody>
          <a:bodyPr wrap="square">
            <a:spAutoFit/>
          </a:bodyPr>
          <a:lstStyle/>
          <a:p>
            <a:pPr algn="just">
              <a:lnSpc>
                <a:spcPct val="150000"/>
              </a:lnSpc>
              <a:spcBef>
                <a:spcPts val="400"/>
              </a:spcBef>
              <a:spcAft>
                <a:spcPts val="400"/>
              </a:spcAft>
            </a:pPr>
            <a:r>
              <a:rPr lang="nl-NL" sz="2400" b="1" dirty="0">
                <a:latin typeface="UTM Avo" panose="02040603050506020204" pitchFamily="18" charset="0"/>
                <a:ea typeface="Arial" panose="020B0604020202020204" pitchFamily="34" charset="0"/>
                <a:cs typeface="Times New Roman" panose="02020603050405020304" pitchFamily="18" charset="0"/>
              </a:rPr>
              <a:t>1. </a:t>
            </a:r>
            <a:r>
              <a:rPr lang="nl-NL" sz="2400" dirty="0">
                <a:latin typeface="UTM Avo" panose="02040603050506020204" pitchFamily="18" charset="0"/>
                <a:ea typeface="Arial" panose="020B0604020202020204" pitchFamily="34" charset="0"/>
                <a:cs typeface="Times New Roman" panose="02020603050405020304" pitchFamily="18" charset="0"/>
              </a:rPr>
              <a:t>Nếu cạnh huyền và một cạnh góc vuông của tam giác vuông này tỉ lệ với cạnh huyền và cạnh góc vuông của tam giác vuông kia thì hai tam giác vuông đó đồng dạng. </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sp>
        <p:nvSpPr>
          <p:cNvPr id="33" name="Rectangle 32">
            <a:extLst>
              <a:ext uri="{FF2B5EF4-FFF2-40B4-BE49-F238E27FC236}">
                <a16:creationId xmlns:a16="http://schemas.microsoft.com/office/drawing/2014/main" id="{2BAB6CC9-8A26-608F-3909-CD71BA8F6485}"/>
              </a:ext>
            </a:extLst>
          </p:cNvPr>
          <p:cNvSpPr/>
          <p:nvPr/>
        </p:nvSpPr>
        <p:spPr>
          <a:xfrm>
            <a:off x="282815" y="3204287"/>
            <a:ext cx="3041217" cy="575992"/>
          </a:xfrm>
          <a:prstGeom prst="rect">
            <a:avLst/>
          </a:prstGeom>
        </p:spPr>
        <p:txBody>
          <a:bodyPr wrap="none">
            <a:spAutoFit/>
          </a:bodyPr>
          <a:lstStyle/>
          <a:p>
            <a:pPr algn="just">
              <a:lnSpc>
                <a:spcPct val="150000"/>
              </a:lnSpc>
              <a:spcBef>
                <a:spcPts val="400"/>
              </a:spcBef>
              <a:spcAft>
                <a:spcPts val="400"/>
              </a:spcAft>
            </a:pPr>
            <a:r>
              <a:rPr lang="nl-NL" sz="2400" b="1" dirty="0">
                <a:latin typeface="UTM Avo" panose="02040603050506020204" pitchFamily="18" charset="0"/>
                <a:ea typeface="Arial" panose="020B0604020202020204" pitchFamily="34" charset="0"/>
                <a:cs typeface="Times New Roman" panose="02020603050405020304" pitchFamily="18" charset="0"/>
              </a:rPr>
              <a:t>2.</a:t>
            </a:r>
            <a:r>
              <a:rPr lang="vi-VN" sz="2400" b="1" dirty="0">
                <a:latin typeface="+mn-lt"/>
                <a:ea typeface="Arial" panose="020B0604020202020204" pitchFamily="34" charset="0"/>
                <a:cs typeface="Times New Roman" panose="02020603050405020304" pitchFamily="18" charset="0"/>
              </a:rPr>
              <a:t> </a:t>
            </a:r>
            <a:r>
              <a:rPr lang="vi-VN" sz="2400" dirty="0">
                <a:latin typeface="UTM Avo" panose="02040603050506020204" pitchFamily="18" charset="0"/>
                <a:ea typeface="Arial" panose="020B0604020202020204" pitchFamily="34" charset="0"/>
                <a:cs typeface="Times New Roman" panose="02020603050405020304" pitchFamily="18" charset="0"/>
              </a:rPr>
              <a:t>Xét hai tam giác</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pic>
        <p:nvPicPr>
          <p:cNvPr id="34" name="Picture 33">
            <a:extLst>
              <a:ext uri="{FF2B5EF4-FFF2-40B4-BE49-F238E27FC236}">
                <a16:creationId xmlns:a16="http://schemas.microsoft.com/office/drawing/2014/main" id="{06F02A5E-9ABE-6C0C-6E45-CD33A4C3335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382481" y="3901228"/>
            <a:ext cx="5703705" cy="2496992"/>
          </a:xfrm>
          <a:prstGeom prst="rect">
            <a:avLst/>
          </a:prstGeom>
        </p:spPr>
      </p:pic>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560D57E0-AA4E-3FD9-71EB-56B1EEECE1E0}"/>
                  </a:ext>
                </a:extLst>
              </p:cNvPr>
              <p:cNvSpPr/>
              <p:nvPr/>
            </p:nvSpPr>
            <p:spPr>
              <a:xfrm>
                <a:off x="5909571" y="3618057"/>
                <a:ext cx="4852917" cy="2823017"/>
              </a:xfrm>
              <a:prstGeom prst="rect">
                <a:avLst/>
              </a:prstGeom>
            </p:spPr>
            <p:txBody>
              <a:bodyPr wrap="square">
                <a:spAutoFit/>
              </a:bodyPr>
              <a:lstStyle/>
              <a:p>
                <a:pPr algn="just"/>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ea typeface="Arial" panose="020B0604020202020204" pitchFamily="34" charset="0"/>
                              <a:cs typeface="Times New Roman" panose="02020603050405020304" pitchFamily="18" charset="0"/>
                            </a:rPr>
                          </m:ctrlPr>
                        </m:sSubPr>
                        <m:e>
                          <m:r>
                            <m:rPr>
                              <m:nor/>
                            </m:rPr>
                            <a:rPr lang="nl-NL" sz="2400" i="0">
                              <a:latin typeface="UTM Avo" panose="02040603050506020204" pitchFamily="18" charset="0"/>
                              <a:ea typeface="Arial" panose="020B0604020202020204" pitchFamily="34" charset="0"/>
                              <a:cs typeface="Times New Roman" panose="02020603050405020304" pitchFamily="18" charset="0"/>
                            </a:rPr>
                            <m:t>S</m:t>
                          </m:r>
                        </m:e>
                        <m:sub>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ABC</m:t>
                          </m:r>
                        </m:sub>
                      </m:sSub>
                      <m:r>
                        <a:rPr lang="nl-NL" sz="2400" i="1">
                          <a:latin typeface="Cambria Math" panose="02040503050406030204" pitchFamily="18" charset="0"/>
                          <a:ea typeface="Arial" panose="020B0604020202020204" pitchFamily="34" charset="0"/>
                          <a:cs typeface="Times New Roman" panose="02020603050405020304" pitchFamily="18" charset="0"/>
                        </a:rPr>
                        <m:t>=</m:t>
                      </m:r>
                      <m:f>
                        <m:fPr>
                          <m:ctrlPr>
                            <a:rPr lang="en-US" sz="2400" i="1">
                              <a:latin typeface="Cambria Math" panose="02040503050406030204" pitchFamily="18" charset="0"/>
                              <a:ea typeface="Arial" panose="020B0604020202020204" pitchFamily="34" charset="0"/>
                              <a:cs typeface="Times New Roman" panose="02020603050405020304" pitchFamily="18" charset="0"/>
                            </a:rPr>
                          </m:ctrlPr>
                        </m:fPr>
                        <m:num>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1</m:t>
                          </m:r>
                        </m:num>
                        <m:den>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2</m:t>
                          </m:r>
                        </m:den>
                      </m:f>
                      <m:r>
                        <m:rPr>
                          <m:nor/>
                        </m:rPr>
                        <a:rPr lang="nl-NL" sz="2400" i="0">
                          <a:latin typeface="UTM Avo" panose="02040603050506020204" pitchFamily="18" charset="0"/>
                          <a:ea typeface="Arial" panose="020B0604020202020204" pitchFamily="34" charset="0"/>
                          <a:cs typeface="Times New Roman" panose="02020603050405020304" pitchFamily="18" charset="0"/>
                        </a:rPr>
                        <m:t>BC</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AH</m:t>
                      </m:r>
                    </m:oMath>
                  </m:oMathPara>
                </a14:m>
                <a:endParaRPr lang="en-US" sz="2400" dirty="0">
                  <a:latin typeface="UTM Avo" panose="02040603050506020204" pitchFamily="18" charset="0"/>
                  <a:ea typeface="Arial" panose="020B06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ea typeface="Arial" panose="020B0604020202020204" pitchFamily="34" charset="0"/>
                              <a:cs typeface="Times New Roman" panose="02020603050405020304" pitchFamily="18" charset="0"/>
                            </a:rPr>
                          </m:ctrlPr>
                        </m:sSubPr>
                        <m:e>
                          <m:r>
                            <m:rPr>
                              <m:nor/>
                            </m:rPr>
                            <a:rPr lang="nl-NL" sz="2400" i="0">
                              <a:latin typeface="UTM Avo" panose="02040603050506020204" pitchFamily="18" charset="0"/>
                              <a:ea typeface="Arial" panose="020B0604020202020204" pitchFamily="34" charset="0"/>
                              <a:cs typeface="Times New Roman" panose="02020603050405020304" pitchFamily="18" charset="0"/>
                            </a:rPr>
                            <m:t>S</m:t>
                          </m:r>
                        </m:e>
                        <m:sub>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A</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B</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C</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sub>
                      </m:sSub>
                      <m:r>
                        <a:rPr lang="nl-NL" sz="2400" i="1">
                          <a:latin typeface="Cambria Math" panose="02040503050406030204" pitchFamily="18" charset="0"/>
                          <a:ea typeface="Arial" panose="020B0604020202020204" pitchFamily="34" charset="0"/>
                          <a:cs typeface="Times New Roman" panose="02020603050405020304" pitchFamily="18" charset="0"/>
                        </a:rPr>
                        <m:t>=</m:t>
                      </m:r>
                      <m:f>
                        <m:fPr>
                          <m:ctrlPr>
                            <a:rPr lang="en-US" sz="2400" i="1">
                              <a:latin typeface="Cambria Math" panose="02040503050406030204" pitchFamily="18" charset="0"/>
                              <a:ea typeface="Arial" panose="020B0604020202020204" pitchFamily="34" charset="0"/>
                              <a:cs typeface="Times New Roman" panose="02020603050405020304" pitchFamily="18" charset="0"/>
                            </a:rPr>
                          </m:ctrlPr>
                        </m:fPr>
                        <m:num>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1</m:t>
                          </m:r>
                        </m:num>
                        <m:den>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2</m:t>
                          </m:r>
                        </m:den>
                      </m:f>
                      <m:r>
                        <m:rPr>
                          <m:nor/>
                        </m:rPr>
                        <a:rPr lang="nl-NL" sz="2400" i="0">
                          <a:latin typeface="UTM Avo" panose="02040603050506020204" pitchFamily="18" charset="0"/>
                          <a:ea typeface="Arial" panose="020B0604020202020204" pitchFamily="34" charset="0"/>
                          <a:cs typeface="Times New Roman" panose="02020603050405020304" pitchFamily="18" charset="0"/>
                        </a:rPr>
                        <m:t>B</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C</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A</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H</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oMath>
                  </m:oMathPara>
                </a14:m>
                <a:endParaRPr lang="en-US" sz="2400" dirty="0">
                  <a:latin typeface="UTM Avo" panose="02040603050506020204" pitchFamily="18" charset="0"/>
                  <a:ea typeface="Arial" panose="020B0604020202020204" pitchFamily="34"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m:rPr>
                          <m:nor/>
                        </m:rPr>
                        <a:rPr lang="nl-NL" sz="2400" i="0">
                          <a:latin typeface="UTM Avo" panose="02040603050506020204" pitchFamily="18" charset="0"/>
                          <a:ea typeface="Arial" panose="020B0604020202020204" pitchFamily="34" charset="0"/>
                          <a:cs typeface="Times New Roman" panose="02020603050405020304" pitchFamily="18" charset="0"/>
                        </a:rPr>
                        <m:t>⇒</m:t>
                      </m:r>
                      <m:f>
                        <m:fPr>
                          <m:ctrlPr>
                            <a:rPr lang="en-US" sz="2400" i="1">
                              <a:latin typeface="Cambria Math" panose="02040503050406030204" pitchFamily="18" charset="0"/>
                              <a:ea typeface="Arial" panose="020B0604020202020204" pitchFamily="34" charset="0"/>
                              <a:cs typeface="Times New Roman" panose="02020603050405020304" pitchFamily="18" charset="0"/>
                            </a:rPr>
                          </m:ctrlPr>
                        </m:fPr>
                        <m:num>
                          <m:sSub>
                            <m:sSubPr>
                              <m:ctrlPr>
                                <a:rPr lang="en-US" sz="2400" i="1">
                                  <a:latin typeface="Cambria Math" panose="02040503050406030204" pitchFamily="18" charset="0"/>
                                  <a:ea typeface="Arial" panose="020B0604020202020204" pitchFamily="34" charset="0"/>
                                  <a:cs typeface="Times New Roman" panose="02020603050405020304" pitchFamily="18" charset="0"/>
                                </a:rPr>
                              </m:ctrlPr>
                            </m:sSubPr>
                            <m:e>
                              <m:r>
                                <m:rPr>
                                  <m:nor/>
                                </m:rPr>
                                <a:rPr lang="nl-NL" sz="2400" i="0">
                                  <a:latin typeface="UTM Avo" panose="02040603050506020204" pitchFamily="18" charset="0"/>
                                  <a:ea typeface="Arial" panose="020B0604020202020204" pitchFamily="34" charset="0"/>
                                  <a:cs typeface="Times New Roman" panose="02020603050405020304" pitchFamily="18" charset="0"/>
                                </a:rPr>
                                <m:t>S</m:t>
                              </m:r>
                            </m:e>
                            <m:sub>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ABC</m:t>
                              </m:r>
                            </m:sub>
                          </m:sSub>
                        </m:num>
                        <m:den>
                          <m:sSub>
                            <m:sSubPr>
                              <m:ctrlPr>
                                <a:rPr lang="en-US" sz="2400" i="1">
                                  <a:latin typeface="Cambria Math" panose="02040503050406030204" pitchFamily="18" charset="0"/>
                                  <a:ea typeface="Arial" panose="020B0604020202020204" pitchFamily="34" charset="0"/>
                                  <a:cs typeface="Times New Roman" panose="02020603050405020304" pitchFamily="18" charset="0"/>
                                </a:rPr>
                              </m:ctrlPr>
                            </m:sSubPr>
                            <m:e>
                              <m:r>
                                <m:rPr>
                                  <m:nor/>
                                </m:rPr>
                                <a:rPr lang="nl-NL" sz="2400" i="0">
                                  <a:latin typeface="UTM Avo" panose="02040603050506020204" pitchFamily="18" charset="0"/>
                                  <a:ea typeface="Arial" panose="020B0604020202020204" pitchFamily="34" charset="0"/>
                                  <a:cs typeface="Times New Roman" panose="02020603050405020304" pitchFamily="18" charset="0"/>
                                </a:rPr>
                                <m:t>S</m:t>
                              </m:r>
                            </m:e>
                            <m:sub>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A</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B</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C</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sub>
                          </m:sSub>
                        </m:den>
                      </m:f>
                      <m:r>
                        <a:rPr lang="nl-NL" sz="2400" i="1">
                          <a:latin typeface="Cambria Math" panose="02040503050406030204" pitchFamily="18" charset="0"/>
                          <a:ea typeface="Arial" panose="020B0604020202020204" pitchFamily="34" charset="0"/>
                          <a:cs typeface="Times New Roman" panose="02020603050405020304" pitchFamily="18" charset="0"/>
                        </a:rPr>
                        <m:t>=</m:t>
                      </m:r>
                      <m:f>
                        <m:fPr>
                          <m:ctrlPr>
                            <a:rPr lang="en-US" sz="2400" i="1">
                              <a:latin typeface="Cambria Math" panose="02040503050406030204" pitchFamily="18" charset="0"/>
                              <a:ea typeface="Arial" panose="020B0604020202020204" pitchFamily="34" charset="0"/>
                              <a:cs typeface="Times New Roman" panose="02020603050405020304" pitchFamily="18" charset="0"/>
                            </a:rPr>
                          </m:ctrlPr>
                        </m:fPr>
                        <m:num>
                          <m:f>
                            <m:fPr>
                              <m:ctrlPr>
                                <a:rPr lang="en-US" sz="2400" i="1">
                                  <a:latin typeface="Cambria Math" panose="02040503050406030204" pitchFamily="18" charset="0"/>
                                  <a:ea typeface="Arial" panose="020B0604020202020204" pitchFamily="34" charset="0"/>
                                  <a:cs typeface="Times New Roman" panose="02020603050405020304" pitchFamily="18" charset="0"/>
                                </a:rPr>
                              </m:ctrlPr>
                            </m:fPr>
                            <m:num>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1</m:t>
                              </m:r>
                            </m:num>
                            <m:den>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2</m:t>
                              </m:r>
                            </m:den>
                          </m:f>
                          <m:r>
                            <m:rPr>
                              <m:nor/>
                            </m:rPr>
                            <a:rPr lang="nl-NL" sz="2400" i="0">
                              <a:latin typeface="UTM Avo" panose="02040603050506020204" pitchFamily="18" charset="0"/>
                              <a:ea typeface="Arial" panose="020B0604020202020204" pitchFamily="34" charset="0"/>
                              <a:cs typeface="Times New Roman" panose="02020603050405020304" pitchFamily="18" charset="0"/>
                            </a:rPr>
                            <m:t>BC</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AH</m:t>
                          </m:r>
                        </m:num>
                        <m:den>
                          <m:f>
                            <m:fPr>
                              <m:ctrlPr>
                                <a:rPr lang="en-US" sz="2400" i="1">
                                  <a:latin typeface="Cambria Math" panose="02040503050406030204" pitchFamily="18" charset="0"/>
                                  <a:ea typeface="Arial" panose="020B0604020202020204" pitchFamily="34" charset="0"/>
                                  <a:cs typeface="Times New Roman" panose="02020603050405020304" pitchFamily="18" charset="0"/>
                                </a:rPr>
                              </m:ctrlPr>
                            </m:fPr>
                            <m:num>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1</m:t>
                              </m:r>
                            </m:num>
                            <m:den>
                              <m:r>
                                <m:rPr>
                                  <m:nor/>
                                </m:rPr>
                                <a:rPr lang="nl-NL" sz="2400" i="0">
                                  <a:latin typeface="UTM Avo" panose="02040603050506020204" pitchFamily="18" charset="0"/>
                                  <a:ea typeface="UD Digi Kyokasho N-B" panose="02020700000000000000" pitchFamily="18" charset="-128"/>
                                  <a:cs typeface="Times New Roman" panose="02020603050405020304" pitchFamily="18" charset="0"/>
                                </a:rPr>
                                <m:t>2</m:t>
                              </m:r>
                            </m:den>
                          </m:f>
                          <m:r>
                            <m:rPr>
                              <m:nor/>
                            </m:rPr>
                            <a:rPr lang="nl-NL" sz="2400" i="0">
                              <a:latin typeface="UTM Avo" panose="02040603050506020204" pitchFamily="18" charset="0"/>
                              <a:ea typeface="Arial" panose="020B0604020202020204" pitchFamily="34" charset="0"/>
                              <a:cs typeface="Times New Roman" panose="02020603050405020304" pitchFamily="18" charset="0"/>
                            </a:rPr>
                            <m:t>B</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C</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en-US" sz="2400" b="0" i="0" smtClean="0">
                              <a:latin typeface="UTM Avo" panose="02040603050506020204" pitchFamily="18" charset="0"/>
                              <a:ea typeface="Arial" panose="020B0604020202020204" pitchFamily="34" charset="0"/>
                              <a:cs typeface="Times New Roman" panose="02020603050405020304" pitchFamily="18" charset="0"/>
                            </a:rPr>
                            <m:t> </m:t>
                          </m:r>
                          <m:r>
                            <m:rPr>
                              <m:nor/>
                            </m:rPr>
                            <a:rPr lang="nl-NL" sz="2400" i="0">
                              <a:latin typeface="UTM Avo" panose="02040603050506020204" pitchFamily="18" charset="0"/>
                              <a:ea typeface="Arial" panose="020B0604020202020204" pitchFamily="34" charset="0"/>
                              <a:cs typeface="Times New Roman" panose="02020603050405020304" pitchFamily="18" charset="0"/>
                            </a:rPr>
                            <m:t>A</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r>
                            <m:rPr>
                              <m:nor/>
                            </m:rPr>
                            <a:rPr lang="nl-NL" sz="2400" i="0">
                              <a:latin typeface="UTM Avo" panose="02040603050506020204" pitchFamily="18" charset="0"/>
                              <a:ea typeface="Arial" panose="020B0604020202020204" pitchFamily="34" charset="0"/>
                              <a:cs typeface="Times New Roman" panose="02020603050405020304" pitchFamily="18" charset="0"/>
                            </a:rPr>
                            <m:t>H</m:t>
                          </m:r>
                          <m:r>
                            <m:rPr>
                              <m:nor/>
                            </m:rPr>
                            <a:rPr lang="nl-NL" sz="2400" i="0">
                              <a:latin typeface="UTM Avo" panose="02040603050506020204" pitchFamily="18" charset="0"/>
                              <a:ea typeface="Arial" panose="020B0604020202020204" pitchFamily="34" charset="0"/>
                              <a:cs typeface="Times New Roman" panose="02020603050405020304" pitchFamily="18" charset="0"/>
                            </a:rPr>
                            <m:t>′</m:t>
                          </m:r>
                        </m:den>
                      </m:f>
                    </m:oMath>
                  </m:oMathPara>
                </a14:m>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mc:Choice>
        <mc:Fallback xmlns="">
          <p:sp>
            <p:nvSpPr>
              <p:cNvPr id="35" name="Rectangle 34">
                <a:extLst>
                  <a:ext uri="{FF2B5EF4-FFF2-40B4-BE49-F238E27FC236}">
                    <a16:creationId xmlns:a16="http://schemas.microsoft.com/office/drawing/2014/main" id="{560D57E0-AA4E-3FD9-71EB-56B1EEECE1E0}"/>
                  </a:ext>
                </a:extLst>
              </p:cNvPr>
              <p:cNvSpPr>
                <a:spLocks noRot="1" noChangeAspect="1" noMove="1" noResize="1" noEditPoints="1" noAdjustHandles="1" noChangeArrowheads="1" noChangeShapeType="1" noTextEdit="1"/>
              </p:cNvSpPr>
              <p:nvPr/>
            </p:nvSpPr>
            <p:spPr>
              <a:xfrm>
                <a:off x="5909571" y="3618057"/>
                <a:ext cx="4852917" cy="282301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3456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7" dur="500"/>
                                        <p:tgtEl>
                                          <p:spTgt spid="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up)">
                                      <p:cBhvr>
                                        <p:cTn id="12" dur="500"/>
                                        <p:tgtEl>
                                          <p:spTgt spid="33"/>
                                        </p:tgtEl>
                                      </p:cBhvr>
                                    </p:animEffect>
                                  </p:childTnLst>
                                </p:cTn>
                              </p:par>
                              <p:par>
                                <p:cTn id="13" presetID="22" presetClass="entr" presetSubtype="1"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35">
                                            <p:txEl>
                                              <p:pRg st="0" end="0"/>
                                            </p:txEl>
                                          </p:spTgt>
                                        </p:tgtEl>
                                        <p:attrNameLst>
                                          <p:attrName>style.visibility</p:attrName>
                                        </p:attrNameLst>
                                      </p:cBhvr>
                                      <p:to>
                                        <p:strVal val="visible"/>
                                      </p:to>
                                    </p:set>
                                    <p:animEffect transition="in" filter="wipe(up)">
                                      <p:cBhvr>
                                        <p:cTn id="20" dur="500"/>
                                        <p:tgtEl>
                                          <p:spTgt spid="35">
                                            <p:txEl>
                                              <p:pRg st="0" end="0"/>
                                            </p:txEl>
                                          </p:spTgt>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35">
                                            <p:txEl>
                                              <p:pRg st="1" end="1"/>
                                            </p:txEl>
                                          </p:spTgt>
                                        </p:tgtEl>
                                        <p:attrNameLst>
                                          <p:attrName>style.visibility</p:attrName>
                                        </p:attrNameLst>
                                      </p:cBhvr>
                                      <p:to>
                                        <p:strVal val="visible"/>
                                      </p:to>
                                    </p:set>
                                    <p:animEffect transition="in" filter="wipe(up)">
                                      <p:cBhvr>
                                        <p:cTn id="24" dur="500"/>
                                        <p:tgtEl>
                                          <p:spTgt spid="35">
                                            <p:txEl>
                                              <p:pRg st="1" end="1"/>
                                            </p:txEl>
                                          </p:spTgt>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35">
                                            <p:txEl>
                                              <p:pRg st="2" end="2"/>
                                            </p:txEl>
                                          </p:spTgt>
                                        </p:tgtEl>
                                        <p:attrNameLst>
                                          <p:attrName>style.visibility</p:attrName>
                                        </p:attrNameLst>
                                      </p:cBhvr>
                                      <p:to>
                                        <p:strVal val="visible"/>
                                      </p:to>
                                    </p:set>
                                    <p:animEffect transition="in" filter="wipe(up)">
                                      <p:cBhvr>
                                        <p:cTn id="28"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06AF1BE-F208-E4C7-EBAD-3AB8610E2602}"/>
              </a:ext>
            </a:extLst>
          </p:cNvPr>
          <p:cNvPicPr>
            <a:picLocks noChangeAspect="1"/>
          </p:cNvPicPr>
          <p:nvPr/>
        </p:nvPicPr>
        <p:blipFill>
          <a:blip r:embed="rId4"/>
          <a:stretch>
            <a:fillRect/>
          </a:stretch>
        </p:blipFill>
        <p:spPr>
          <a:xfrm>
            <a:off x="4818910" y="2726764"/>
            <a:ext cx="2866614" cy="1900991"/>
          </a:xfrm>
          <a:prstGeom prst="rect">
            <a:avLst/>
          </a:prstGeom>
        </p:spPr>
      </p:pic>
    </p:spTree>
    <p:extLst>
      <p:ext uri="{BB962C8B-B14F-4D97-AF65-F5344CB8AC3E}">
        <p14:creationId xmlns:p14="http://schemas.microsoft.com/office/powerpoint/2010/main" val="224084844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5"/>
          <p:cNvGrpSpPr/>
          <p:nvPr/>
        </p:nvGrpSpPr>
        <p:grpSpPr>
          <a:xfrm>
            <a:off x="538512" y="1938918"/>
            <a:ext cx="8460522" cy="4517638"/>
            <a:chOff x="0" y="0"/>
            <a:chExt cx="3397046" cy="2085928"/>
          </a:xfrm>
        </p:grpSpPr>
        <p:sp>
          <p:nvSpPr>
            <p:cNvPr id="6" name="Freeform 6"/>
            <p:cNvSpPr/>
            <p:nvPr/>
          </p:nvSpPr>
          <p:spPr>
            <a:xfrm>
              <a:off x="0" y="0"/>
              <a:ext cx="3397046" cy="2085928"/>
            </a:xfrm>
            <a:custGeom>
              <a:avLst/>
              <a:gdLst/>
              <a:ahLst/>
              <a:cxnLst/>
              <a:rect l="l" t="t" r="r" b="b"/>
              <a:pathLst>
                <a:path w="3397046" h="2085928">
                  <a:moveTo>
                    <a:pt x="30612" y="0"/>
                  </a:moveTo>
                  <a:lnTo>
                    <a:pt x="3366434" y="0"/>
                  </a:lnTo>
                  <a:cubicBezTo>
                    <a:pt x="3383341" y="0"/>
                    <a:pt x="3397046" y="13705"/>
                    <a:pt x="3397046" y="30612"/>
                  </a:cubicBezTo>
                  <a:lnTo>
                    <a:pt x="3397046" y="2055316"/>
                  </a:lnTo>
                  <a:cubicBezTo>
                    <a:pt x="3397046" y="2072223"/>
                    <a:pt x="3383341" y="2085928"/>
                    <a:pt x="3366434" y="2085928"/>
                  </a:cubicBezTo>
                  <a:lnTo>
                    <a:pt x="30612" y="2085928"/>
                  </a:lnTo>
                  <a:cubicBezTo>
                    <a:pt x="13705" y="2085928"/>
                    <a:pt x="0" y="2072223"/>
                    <a:pt x="0" y="2055316"/>
                  </a:cubicBezTo>
                  <a:lnTo>
                    <a:pt x="0" y="30612"/>
                  </a:lnTo>
                  <a:cubicBezTo>
                    <a:pt x="0" y="13705"/>
                    <a:pt x="13705" y="0"/>
                    <a:pt x="30612" y="0"/>
                  </a:cubicBezTo>
                  <a:close/>
                </a:path>
              </a:pathLst>
            </a:custGeom>
            <a:solidFill>
              <a:srgbClr val="FFFFFF"/>
            </a:solidFill>
            <a:ln w="28575" cap="rnd">
              <a:solidFill>
                <a:srgbClr val="231F20"/>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38100"/>
              <a:ext cx="3397046" cy="2124028"/>
            </a:xfrm>
            <a:prstGeom prst="rect">
              <a:avLst/>
            </a:prstGeom>
          </p:spPr>
          <p:txBody>
            <a:bodyPr lIns="33867" tIns="33867" rIns="33867" bIns="33867" rtlCol="0" anchor="ctr"/>
            <a:lstStyle/>
            <a:p>
              <a:pPr marL="0" marR="0" lvl="0" indent="0" algn="ctr" defTabSz="609539" rtl="0" eaLnBrk="1" fontAlgn="auto" latinLnBrk="0" hangingPunct="1">
                <a:lnSpc>
                  <a:spcPts val="1773"/>
                </a:lnSpc>
                <a:spcBef>
                  <a:spcPct val="0"/>
                </a:spcBef>
                <a:spcAft>
                  <a:spcPts val="0"/>
                </a:spcAft>
                <a:buClrTx/>
                <a:buSzTx/>
                <a:buFontTx/>
                <a:buNone/>
                <a:tabLst/>
                <a:defRPr/>
              </a:pPr>
              <a:endParaRPr kumimoji="0" sz="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Freeform 11"/>
          <p:cNvSpPr/>
          <p:nvPr/>
        </p:nvSpPr>
        <p:spPr>
          <a:xfrm>
            <a:off x="8965580" y="2182515"/>
            <a:ext cx="2810107" cy="5013514"/>
          </a:xfrm>
          <a:custGeom>
            <a:avLst/>
            <a:gdLst/>
            <a:ahLst/>
            <a:cxnLst/>
            <a:rect l="l" t="t" r="r" b="b"/>
            <a:pathLst>
              <a:path w="4635447" h="8270104">
                <a:moveTo>
                  <a:pt x="0" y="0"/>
                </a:moveTo>
                <a:lnTo>
                  <a:pt x="4635447" y="0"/>
                </a:lnTo>
                <a:lnTo>
                  <a:pt x="4635447" y="8270104"/>
                </a:lnTo>
                <a:lnTo>
                  <a:pt x="0" y="8270104"/>
                </a:lnTo>
                <a:lnTo>
                  <a:pt x="0" y="0"/>
                </a:lnTo>
                <a:close/>
              </a:path>
            </a:pathLst>
          </a:custGeom>
          <a:blipFill>
            <a:blip r:embed="rId3">
              <a:extLst>
                <a:ext uri="{96DAC541-7B7A-43D3-8B79-37D633B846F1}">
                  <asvg:svgBlip xmlns:asvg="http://schemas.microsoft.com/office/drawing/2016/SVG/main" r:embed="rId4"/>
                </a:ext>
              </a:extLst>
            </a:blip>
            <a:stretch>
              <a:fillRect b="-7447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0930672" y="1272060"/>
            <a:ext cx="930410" cy="809429"/>
          </a:xfrm>
          <a:custGeom>
            <a:avLst/>
            <a:gdLst/>
            <a:ahLst/>
            <a:cxnLst/>
            <a:rect l="l" t="t" r="r" b="b"/>
            <a:pathLst>
              <a:path w="1395615" h="1214143">
                <a:moveTo>
                  <a:pt x="0" y="0"/>
                </a:moveTo>
                <a:lnTo>
                  <a:pt x="1395614" y="0"/>
                </a:lnTo>
                <a:lnTo>
                  <a:pt x="1395614" y="1214143"/>
                </a:lnTo>
                <a:lnTo>
                  <a:pt x="0" y="1214143"/>
                </a:lnTo>
                <a:lnTo>
                  <a:pt x="0" y="0"/>
                </a:lnTo>
                <a:close/>
              </a:path>
            </a:pathLst>
          </a:custGeom>
          <a:blipFill>
            <a:blip r:embed="rId5">
              <a:extLst>
                <a:ext uri="{96DAC541-7B7A-43D3-8B79-37D633B846F1}">
                  <asvg:svgBlip xmlns:asvg="http://schemas.microsoft.com/office/drawing/2016/SVG/main" r:embed="rId6"/>
                </a:ext>
              </a:extLst>
            </a:blip>
            <a:stretch>
              <a:fillRect l="-390925" t="-53925" r="-66984" b="-28295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1725178" y="2341756"/>
            <a:ext cx="6088838" cy="631840"/>
          </a:xfrm>
          <a:prstGeom prst="rect">
            <a:avLst/>
          </a:prstGeom>
        </p:spPr>
        <p:txBody>
          <a:bodyPr lIns="0" tIns="0" rIns="0" bIns="0" rtlCol="0" anchor="t">
            <a:spAutoFit/>
          </a:bodyPr>
          <a:lstStyle/>
          <a:p>
            <a:pPr marL="0" marR="0" lvl="0" indent="0" algn="ctr" defTabSz="609539" rtl="0" eaLnBrk="1" fontAlgn="auto" latinLnBrk="0" hangingPunct="1">
              <a:lnSpc>
                <a:spcPts val="5334"/>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NỘI DUNG BÀI HỌC</a:t>
            </a:r>
          </a:p>
        </p:txBody>
      </p:sp>
      <p:grpSp>
        <p:nvGrpSpPr>
          <p:cNvPr id="31" name="Group 31"/>
          <p:cNvGrpSpPr/>
          <p:nvPr/>
        </p:nvGrpSpPr>
        <p:grpSpPr>
          <a:xfrm>
            <a:off x="1091302" y="3192602"/>
            <a:ext cx="765989" cy="1027347"/>
            <a:chOff x="0" y="-33927"/>
            <a:chExt cx="302613" cy="405865"/>
          </a:xfrm>
        </p:grpSpPr>
        <p:sp>
          <p:nvSpPr>
            <p:cNvPr id="32" name="Freeform 32"/>
            <p:cNvSpPr/>
            <p:nvPr/>
          </p:nvSpPr>
          <p:spPr>
            <a:xfrm>
              <a:off x="0" y="0"/>
              <a:ext cx="294640" cy="291565"/>
            </a:xfrm>
            <a:custGeom>
              <a:avLst/>
              <a:gdLst/>
              <a:ahLst/>
              <a:cxnLst/>
              <a:rect l="l" t="t" r="r" b="b"/>
              <a:pathLst>
                <a:path w="294640" h="291565">
                  <a:moveTo>
                    <a:pt x="145783" y="0"/>
                  </a:moveTo>
                  <a:lnTo>
                    <a:pt x="148857" y="0"/>
                  </a:lnTo>
                  <a:cubicBezTo>
                    <a:pt x="229371" y="0"/>
                    <a:pt x="294640" y="65269"/>
                    <a:pt x="294640" y="145783"/>
                  </a:cubicBezTo>
                  <a:lnTo>
                    <a:pt x="294640" y="145783"/>
                  </a:lnTo>
                  <a:cubicBezTo>
                    <a:pt x="294640" y="184447"/>
                    <a:pt x="279281" y="221527"/>
                    <a:pt x="251941" y="248867"/>
                  </a:cubicBezTo>
                  <a:cubicBezTo>
                    <a:pt x="224602" y="276206"/>
                    <a:pt x="187521" y="291565"/>
                    <a:pt x="148857" y="291565"/>
                  </a:cubicBezTo>
                  <a:lnTo>
                    <a:pt x="145783" y="291565"/>
                  </a:lnTo>
                  <a:cubicBezTo>
                    <a:pt x="107119" y="291565"/>
                    <a:pt x="70038" y="276206"/>
                    <a:pt x="42699" y="248867"/>
                  </a:cubicBezTo>
                  <a:cubicBezTo>
                    <a:pt x="15359" y="221527"/>
                    <a:pt x="0" y="184447"/>
                    <a:pt x="0" y="145783"/>
                  </a:cubicBezTo>
                  <a:lnTo>
                    <a:pt x="0" y="145783"/>
                  </a:lnTo>
                  <a:cubicBezTo>
                    <a:pt x="0" y="107119"/>
                    <a:pt x="15359" y="70038"/>
                    <a:pt x="42699" y="42699"/>
                  </a:cubicBezTo>
                  <a:cubicBezTo>
                    <a:pt x="70038" y="15359"/>
                    <a:pt x="107119" y="0"/>
                    <a:pt x="145783" y="0"/>
                  </a:cubicBezTo>
                  <a:close/>
                </a:path>
              </a:pathLst>
            </a:custGeom>
            <a:solidFill>
              <a:srgbClr val="FFE397"/>
            </a:solidFill>
            <a:ln w="28575" cap="rnd">
              <a:solidFill>
                <a:srgbClr val="231F20"/>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3"/>
            <p:cNvSpPr txBox="1"/>
            <p:nvPr/>
          </p:nvSpPr>
          <p:spPr>
            <a:xfrm>
              <a:off x="7973" y="-33927"/>
              <a:ext cx="294640" cy="405865"/>
            </a:xfrm>
            <a:prstGeom prst="rect">
              <a:avLst/>
            </a:prstGeom>
          </p:spPr>
          <p:txBody>
            <a:bodyPr lIns="33867" tIns="33867" rIns="33867" bIns="33867" rtlCol="0" anchor="ctr"/>
            <a:lstStyle/>
            <a:p>
              <a:pPr marL="0" marR="0" lvl="0" indent="0" algn="ctr" defTabSz="609539" rtl="0" eaLnBrk="1" fontAlgn="auto" latinLnBrk="0" hangingPunct="1">
                <a:lnSpc>
                  <a:spcPts val="2613"/>
                </a:lnSpc>
                <a:spcBef>
                  <a:spcPts val="0"/>
                </a:spcBef>
                <a:spcAft>
                  <a:spcPts val="0"/>
                </a:spcAft>
                <a:buClrTx/>
                <a:buSzTx/>
                <a:buFontTx/>
                <a:buNone/>
                <a:tabLst/>
                <a:defRPr/>
              </a:pPr>
              <a:r>
                <a:rPr lang="en-US" sz="3334" b="1" dirty="0">
                  <a:solidFill>
                    <a:srgbClr val="231F20"/>
                  </a:solidFill>
                  <a:latin typeface="UTM Avo" panose="02040603050506020204" pitchFamily="18" charset="0"/>
                  <a:cs typeface="Arial" panose="020B0604020202020204" pitchFamily="34" charset="0"/>
                </a:rPr>
                <a:t>I</a:t>
              </a:r>
              <a:endParaRPr kumimoji="0" lang="en-US" sz="3334" b="1" i="0" u="none" strike="noStrike" kern="1200" cap="none" spc="0" normalizeH="0" baseline="0" noProof="0" dirty="0">
                <a:ln>
                  <a:noFill/>
                </a:ln>
                <a:solidFill>
                  <a:srgbClr val="231F20"/>
                </a:solidFill>
                <a:effectLst/>
                <a:uLnTx/>
                <a:uFillTx/>
                <a:latin typeface="UTM Avo" panose="02040603050506020204" pitchFamily="18" charset="0"/>
                <a:ea typeface="+mn-ea"/>
                <a:cs typeface="Arial" panose="020B0604020202020204" pitchFamily="34" charset="0"/>
              </a:endParaRPr>
            </a:p>
          </p:txBody>
        </p:sp>
      </p:grpSp>
      <p:sp>
        <p:nvSpPr>
          <p:cNvPr id="50" name="Google Shape;2007;p39"/>
          <p:cNvSpPr txBox="1">
            <a:spLocks/>
          </p:cNvSpPr>
          <p:nvPr/>
        </p:nvSpPr>
        <p:spPr>
          <a:xfrm>
            <a:off x="1978205" y="3242602"/>
            <a:ext cx="6953921" cy="6464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2400"/>
              <a:buFont typeface="DM Sans"/>
              <a:buNone/>
              <a:defRPr sz="2000" b="0" i="0" u="none" strike="noStrike" cap="none">
                <a:solidFill>
                  <a:schemeClr val="dk1"/>
                </a:solidFill>
                <a:latin typeface="Maven Pro SemiBold"/>
                <a:ea typeface="Maven Pro SemiBold"/>
                <a:cs typeface="Maven Pro SemiBold"/>
                <a:sym typeface="Maven Pro SemiBold"/>
              </a:defRPr>
            </a:lvl1pPr>
            <a:lvl2pPr marL="914400" marR="0" lvl="1"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2pPr>
            <a:lvl3pPr marL="1371600" marR="0" lvl="2"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3pPr>
            <a:lvl4pPr marL="1828800" marR="0" lvl="3"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4pPr>
            <a:lvl5pPr marL="2286000" marR="0" lvl="4"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5pPr>
            <a:lvl6pPr marL="2743200" marR="0" lvl="5"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6pPr>
            <a:lvl7pPr marL="3200400" marR="0" lvl="6"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7pPr>
            <a:lvl8pPr marL="3657600" marR="0" lvl="7"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8pPr>
            <a:lvl9pPr marL="4114800" marR="0" lvl="8"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9pPr>
          </a:lstStyle>
          <a:p>
            <a:pPr marL="0" lvl="0" indent="0" algn="just" defTabSz="1219261">
              <a:lnSpc>
                <a:spcPct val="100000"/>
              </a:lnSpc>
              <a:buClr>
                <a:srgbClr val="070185"/>
              </a:buClr>
              <a:defRPr/>
            </a:pPr>
            <a:r>
              <a:rPr lang="vi-VN" sz="2400" b="1" kern="0" dirty="0">
                <a:solidFill>
                  <a:prstClr val="black"/>
                </a:solidFill>
                <a:latin typeface="UTM Avo" panose="02040603050506020204" pitchFamily="18" charset="0"/>
              </a:rPr>
              <a:t>Hình đồng dạng trong thế giới tự nhiên</a:t>
            </a:r>
          </a:p>
        </p:txBody>
      </p:sp>
      <p:grpSp>
        <p:nvGrpSpPr>
          <p:cNvPr id="51" name="Group 31"/>
          <p:cNvGrpSpPr/>
          <p:nvPr/>
        </p:nvGrpSpPr>
        <p:grpSpPr>
          <a:xfrm>
            <a:off x="1088273" y="4158543"/>
            <a:ext cx="754201" cy="1027347"/>
            <a:chOff x="-3316" y="-33927"/>
            <a:chExt cx="297956" cy="405865"/>
          </a:xfrm>
        </p:grpSpPr>
        <p:sp>
          <p:nvSpPr>
            <p:cNvPr id="52" name="Freeform 32"/>
            <p:cNvSpPr/>
            <p:nvPr/>
          </p:nvSpPr>
          <p:spPr>
            <a:xfrm>
              <a:off x="0" y="0"/>
              <a:ext cx="294640" cy="291565"/>
            </a:xfrm>
            <a:custGeom>
              <a:avLst/>
              <a:gdLst/>
              <a:ahLst/>
              <a:cxnLst/>
              <a:rect l="l" t="t" r="r" b="b"/>
              <a:pathLst>
                <a:path w="294640" h="291565">
                  <a:moveTo>
                    <a:pt x="145783" y="0"/>
                  </a:moveTo>
                  <a:lnTo>
                    <a:pt x="148857" y="0"/>
                  </a:lnTo>
                  <a:cubicBezTo>
                    <a:pt x="229371" y="0"/>
                    <a:pt x="294640" y="65269"/>
                    <a:pt x="294640" y="145783"/>
                  </a:cubicBezTo>
                  <a:lnTo>
                    <a:pt x="294640" y="145783"/>
                  </a:lnTo>
                  <a:cubicBezTo>
                    <a:pt x="294640" y="184447"/>
                    <a:pt x="279281" y="221527"/>
                    <a:pt x="251941" y="248867"/>
                  </a:cubicBezTo>
                  <a:cubicBezTo>
                    <a:pt x="224602" y="276206"/>
                    <a:pt x="187521" y="291565"/>
                    <a:pt x="148857" y="291565"/>
                  </a:cubicBezTo>
                  <a:lnTo>
                    <a:pt x="145783" y="291565"/>
                  </a:lnTo>
                  <a:cubicBezTo>
                    <a:pt x="107119" y="291565"/>
                    <a:pt x="70038" y="276206"/>
                    <a:pt x="42699" y="248867"/>
                  </a:cubicBezTo>
                  <a:cubicBezTo>
                    <a:pt x="15359" y="221527"/>
                    <a:pt x="0" y="184447"/>
                    <a:pt x="0" y="145783"/>
                  </a:cubicBezTo>
                  <a:lnTo>
                    <a:pt x="0" y="145783"/>
                  </a:lnTo>
                  <a:cubicBezTo>
                    <a:pt x="0" y="107119"/>
                    <a:pt x="15359" y="70038"/>
                    <a:pt x="42699" y="42699"/>
                  </a:cubicBezTo>
                  <a:cubicBezTo>
                    <a:pt x="70038" y="15359"/>
                    <a:pt x="107119" y="0"/>
                    <a:pt x="145783" y="0"/>
                  </a:cubicBezTo>
                  <a:close/>
                </a:path>
              </a:pathLst>
            </a:custGeom>
            <a:solidFill>
              <a:srgbClr val="FFE397"/>
            </a:solidFill>
            <a:ln w="28575" cap="rnd">
              <a:solidFill>
                <a:srgbClr val="231F20"/>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TextBox 33"/>
            <p:cNvSpPr txBox="1"/>
            <p:nvPr/>
          </p:nvSpPr>
          <p:spPr>
            <a:xfrm>
              <a:off x="-3316" y="-33927"/>
              <a:ext cx="294640" cy="405865"/>
            </a:xfrm>
            <a:prstGeom prst="rect">
              <a:avLst/>
            </a:prstGeom>
          </p:spPr>
          <p:txBody>
            <a:bodyPr lIns="33867" tIns="33867" rIns="33867" bIns="33867" rtlCol="0" anchor="ctr"/>
            <a:lstStyle/>
            <a:p>
              <a:pPr marL="0" marR="0" lvl="0" indent="0" algn="ctr" defTabSz="609539" rtl="0" eaLnBrk="1" fontAlgn="auto" latinLnBrk="0" hangingPunct="1">
                <a:lnSpc>
                  <a:spcPts val="2613"/>
                </a:lnSpc>
                <a:spcBef>
                  <a:spcPts val="0"/>
                </a:spcBef>
                <a:spcAft>
                  <a:spcPts val="0"/>
                </a:spcAft>
                <a:buClrTx/>
                <a:buSzTx/>
                <a:buFontTx/>
                <a:buNone/>
                <a:tabLst/>
                <a:defRPr/>
              </a:pPr>
              <a:r>
                <a:rPr kumimoji="0" lang="en-US" sz="3334" b="1" i="0" u="none" strike="noStrike" kern="1200" cap="none" spc="0" normalizeH="0" baseline="0" noProof="0" dirty="0">
                  <a:ln>
                    <a:noFill/>
                  </a:ln>
                  <a:solidFill>
                    <a:srgbClr val="231F20"/>
                  </a:solidFill>
                  <a:effectLst/>
                  <a:uLnTx/>
                  <a:uFillTx/>
                  <a:latin typeface="UTM Avo" panose="02040603050506020204" pitchFamily="18" charset="0"/>
                  <a:ea typeface="+mn-ea"/>
                  <a:cs typeface="Arial" panose="020B0604020202020204" pitchFamily="34" charset="0"/>
                </a:rPr>
                <a:t>II</a:t>
              </a:r>
            </a:p>
          </p:txBody>
        </p:sp>
      </p:grpSp>
      <p:sp>
        <p:nvSpPr>
          <p:cNvPr id="54" name="Google Shape;2007;p39"/>
          <p:cNvSpPr txBox="1">
            <a:spLocks/>
          </p:cNvSpPr>
          <p:nvPr/>
        </p:nvSpPr>
        <p:spPr>
          <a:xfrm>
            <a:off x="2013052" y="4425905"/>
            <a:ext cx="6149641" cy="6464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2400"/>
              <a:buFont typeface="DM Sans"/>
              <a:buNone/>
              <a:defRPr sz="2000" b="0" i="0" u="none" strike="noStrike" cap="none">
                <a:solidFill>
                  <a:schemeClr val="dk1"/>
                </a:solidFill>
                <a:latin typeface="Maven Pro SemiBold"/>
                <a:ea typeface="Maven Pro SemiBold"/>
                <a:cs typeface="Maven Pro SemiBold"/>
                <a:sym typeface="Maven Pro SemiBold"/>
              </a:defRPr>
            </a:lvl1pPr>
            <a:lvl2pPr marL="914400" marR="0" lvl="1"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2pPr>
            <a:lvl3pPr marL="1371600" marR="0" lvl="2"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3pPr>
            <a:lvl4pPr marL="1828800" marR="0" lvl="3"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4pPr>
            <a:lvl5pPr marL="2286000" marR="0" lvl="4"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5pPr>
            <a:lvl6pPr marL="2743200" marR="0" lvl="5"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6pPr>
            <a:lvl7pPr marL="3200400" marR="0" lvl="6"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7pPr>
            <a:lvl8pPr marL="3657600" marR="0" lvl="7"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8pPr>
            <a:lvl9pPr marL="4114800" marR="0" lvl="8"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9pPr>
          </a:lstStyle>
          <a:p>
            <a:pPr marL="0" lvl="0" indent="0" algn="just" defTabSz="1219261">
              <a:lnSpc>
                <a:spcPct val="100000"/>
              </a:lnSpc>
              <a:buClr>
                <a:srgbClr val="070185"/>
              </a:buClr>
              <a:defRPr/>
            </a:pPr>
            <a:r>
              <a:rPr lang="vi-VN" sz="2400" b="1" kern="0" dirty="0">
                <a:solidFill>
                  <a:prstClr val="black"/>
                </a:solidFill>
                <a:latin typeface="UTM Avo" panose="02040603050506020204" pitchFamily="18" charset="0"/>
              </a:rPr>
              <a:t>Hình đồng dạng trong nghệ thuật, kiến trúc</a:t>
            </a:r>
          </a:p>
        </p:txBody>
      </p:sp>
      <p:grpSp>
        <p:nvGrpSpPr>
          <p:cNvPr id="2" name="Group 31">
            <a:extLst>
              <a:ext uri="{FF2B5EF4-FFF2-40B4-BE49-F238E27FC236}">
                <a16:creationId xmlns:a16="http://schemas.microsoft.com/office/drawing/2014/main" id="{5DA4A14D-2E96-FEE0-1024-46BA9E7A188A}"/>
              </a:ext>
            </a:extLst>
          </p:cNvPr>
          <p:cNvGrpSpPr/>
          <p:nvPr/>
        </p:nvGrpSpPr>
        <p:grpSpPr>
          <a:xfrm>
            <a:off x="1088273" y="5139851"/>
            <a:ext cx="754201" cy="1027347"/>
            <a:chOff x="-3316" y="-33927"/>
            <a:chExt cx="297956" cy="405865"/>
          </a:xfrm>
        </p:grpSpPr>
        <p:sp>
          <p:nvSpPr>
            <p:cNvPr id="3" name="Freeform 32">
              <a:extLst>
                <a:ext uri="{FF2B5EF4-FFF2-40B4-BE49-F238E27FC236}">
                  <a16:creationId xmlns:a16="http://schemas.microsoft.com/office/drawing/2014/main" id="{66155AFE-3CF5-BA75-BB16-0D7C071BFB4D}"/>
                </a:ext>
              </a:extLst>
            </p:cNvPr>
            <p:cNvSpPr/>
            <p:nvPr/>
          </p:nvSpPr>
          <p:spPr>
            <a:xfrm>
              <a:off x="0" y="0"/>
              <a:ext cx="294640" cy="291565"/>
            </a:xfrm>
            <a:custGeom>
              <a:avLst/>
              <a:gdLst/>
              <a:ahLst/>
              <a:cxnLst/>
              <a:rect l="l" t="t" r="r" b="b"/>
              <a:pathLst>
                <a:path w="294640" h="291565">
                  <a:moveTo>
                    <a:pt x="145783" y="0"/>
                  </a:moveTo>
                  <a:lnTo>
                    <a:pt x="148857" y="0"/>
                  </a:lnTo>
                  <a:cubicBezTo>
                    <a:pt x="229371" y="0"/>
                    <a:pt x="294640" y="65269"/>
                    <a:pt x="294640" y="145783"/>
                  </a:cubicBezTo>
                  <a:lnTo>
                    <a:pt x="294640" y="145783"/>
                  </a:lnTo>
                  <a:cubicBezTo>
                    <a:pt x="294640" y="184447"/>
                    <a:pt x="279281" y="221527"/>
                    <a:pt x="251941" y="248867"/>
                  </a:cubicBezTo>
                  <a:cubicBezTo>
                    <a:pt x="224602" y="276206"/>
                    <a:pt x="187521" y="291565"/>
                    <a:pt x="148857" y="291565"/>
                  </a:cubicBezTo>
                  <a:lnTo>
                    <a:pt x="145783" y="291565"/>
                  </a:lnTo>
                  <a:cubicBezTo>
                    <a:pt x="107119" y="291565"/>
                    <a:pt x="70038" y="276206"/>
                    <a:pt x="42699" y="248867"/>
                  </a:cubicBezTo>
                  <a:cubicBezTo>
                    <a:pt x="15359" y="221527"/>
                    <a:pt x="0" y="184447"/>
                    <a:pt x="0" y="145783"/>
                  </a:cubicBezTo>
                  <a:lnTo>
                    <a:pt x="0" y="145783"/>
                  </a:lnTo>
                  <a:cubicBezTo>
                    <a:pt x="0" y="107119"/>
                    <a:pt x="15359" y="70038"/>
                    <a:pt x="42699" y="42699"/>
                  </a:cubicBezTo>
                  <a:cubicBezTo>
                    <a:pt x="70038" y="15359"/>
                    <a:pt x="107119" y="0"/>
                    <a:pt x="145783" y="0"/>
                  </a:cubicBezTo>
                  <a:close/>
                </a:path>
              </a:pathLst>
            </a:custGeom>
            <a:solidFill>
              <a:srgbClr val="FFE397"/>
            </a:solidFill>
            <a:ln w="28575" cap="rnd">
              <a:solidFill>
                <a:srgbClr val="231F20"/>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3">
              <a:extLst>
                <a:ext uri="{FF2B5EF4-FFF2-40B4-BE49-F238E27FC236}">
                  <a16:creationId xmlns:a16="http://schemas.microsoft.com/office/drawing/2014/main" id="{3DA06F64-A84D-0EAC-C84E-F7352B32EF3D}"/>
                </a:ext>
              </a:extLst>
            </p:cNvPr>
            <p:cNvSpPr txBox="1"/>
            <p:nvPr/>
          </p:nvSpPr>
          <p:spPr>
            <a:xfrm>
              <a:off x="-3316" y="-33927"/>
              <a:ext cx="294640" cy="405865"/>
            </a:xfrm>
            <a:prstGeom prst="rect">
              <a:avLst/>
            </a:prstGeom>
          </p:spPr>
          <p:txBody>
            <a:bodyPr lIns="33867" tIns="33867" rIns="33867" bIns="33867" rtlCol="0" anchor="ctr"/>
            <a:lstStyle/>
            <a:p>
              <a:pPr marL="0" marR="0" lvl="0" indent="0" algn="ctr" defTabSz="609539" rtl="0" eaLnBrk="1" fontAlgn="auto" latinLnBrk="0" hangingPunct="1">
                <a:lnSpc>
                  <a:spcPts val="2613"/>
                </a:lnSpc>
                <a:spcBef>
                  <a:spcPts val="0"/>
                </a:spcBef>
                <a:spcAft>
                  <a:spcPts val="0"/>
                </a:spcAft>
                <a:buClrTx/>
                <a:buSzTx/>
                <a:buFontTx/>
                <a:buNone/>
                <a:tabLst/>
                <a:defRPr/>
              </a:pPr>
              <a:r>
                <a:rPr kumimoji="0" lang="en-US" sz="3334" b="1" i="0" u="none" strike="noStrike" kern="1200" cap="none" spc="0" normalizeH="0" baseline="0" noProof="0" dirty="0">
                  <a:ln>
                    <a:noFill/>
                  </a:ln>
                  <a:solidFill>
                    <a:srgbClr val="231F20"/>
                  </a:solidFill>
                  <a:effectLst/>
                  <a:uLnTx/>
                  <a:uFillTx/>
                  <a:latin typeface="UTM Avo" panose="02040603050506020204" pitchFamily="18" charset="0"/>
                  <a:ea typeface="+mn-ea"/>
                  <a:cs typeface="Arial" panose="020B0604020202020204" pitchFamily="34" charset="0"/>
                </a:rPr>
                <a:t>III</a:t>
              </a:r>
            </a:p>
          </p:txBody>
        </p:sp>
      </p:grpSp>
      <p:sp>
        <p:nvSpPr>
          <p:cNvPr id="8" name="Google Shape;2007;p39">
            <a:extLst>
              <a:ext uri="{FF2B5EF4-FFF2-40B4-BE49-F238E27FC236}">
                <a16:creationId xmlns:a16="http://schemas.microsoft.com/office/drawing/2014/main" id="{D5BB9617-530E-8155-DD1E-B7D6D9B872FD}"/>
              </a:ext>
            </a:extLst>
          </p:cNvPr>
          <p:cNvSpPr txBox="1">
            <a:spLocks/>
          </p:cNvSpPr>
          <p:nvPr/>
        </p:nvSpPr>
        <p:spPr>
          <a:xfrm>
            <a:off x="2013052" y="5474121"/>
            <a:ext cx="6060431" cy="6464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2400"/>
              <a:buFont typeface="DM Sans"/>
              <a:buNone/>
              <a:defRPr sz="2000" b="0" i="0" u="none" strike="noStrike" cap="none">
                <a:solidFill>
                  <a:schemeClr val="dk1"/>
                </a:solidFill>
                <a:latin typeface="Maven Pro SemiBold"/>
                <a:ea typeface="Maven Pro SemiBold"/>
                <a:cs typeface="Maven Pro SemiBold"/>
                <a:sym typeface="Maven Pro SemiBold"/>
              </a:defRPr>
            </a:lvl1pPr>
            <a:lvl2pPr marL="914400" marR="0" lvl="1"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2pPr>
            <a:lvl3pPr marL="1371600" marR="0" lvl="2"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3pPr>
            <a:lvl4pPr marL="1828800" marR="0" lvl="3"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4pPr>
            <a:lvl5pPr marL="2286000" marR="0" lvl="4"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5pPr>
            <a:lvl6pPr marL="2743200" marR="0" lvl="5"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6pPr>
            <a:lvl7pPr marL="3200400" marR="0" lvl="6"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7pPr>
            <a:lvl8pPr marL="3657600" marR="0" lvl="7"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8pPr>
            <a:lvl9pPr marL="4114800" marR="0" lvl="8" indent="-317500" algn="l" rtl="0">
              <a:lnSpc>
                <a:spcPct val="100000"/>
              </a:lnSpc>
              <a:spcBef>
                <a:spcPts val="0"/>
              </a:spcBef>
              <a:spcAft>
                <a:spcPts val="0"/>
              </a:spcAft>
              <a:buClr>
                <a:schemeClr val="dk1"/>
              </a:buClr>
              <a:buSzPts val="2400"/>
              <a:buFont typeface="DM Sans"/>
              <a:buNone/>
              <a:defRPr sz="2400" b="1" i="0" u="none" strike="noStrike" cap="none">
                <a:solidFill>
                  <a:schemeClr val="dk1"/>
                </a:solidFill>
                <a:latin typeface="DM Sans"/>
                <a:ea typeface="DM Sans"/>
                <a:cs typeface="DM Sans"/>
                <a:sym typeface="DM Sans"/>
              </a:defRPr>
            </a:lvl9pPr>
          </a:lstStyle>
          <a:p>
            <a:pPr marL="0" lvl="0" indent="0" algn="just" defTabSz="1219261">
              <a:lnSpc>
                <a:spcPct val="100000"/>
              </a:lnSpc>
              <a:buClr>
                <a:srgbClr val="070185"/>
              </a:buClr>
              <a:defRPr/>
            </a:pPr>
            <a:r>
              <a:rPr lang="vi-VN" sz="2400" b="1" kern="0" dirty="0">
                <a:solidFill>
                  <a:prstClr val="black"/>
                </a:solidFill>
                <a:latin typeface="UTM Avo" panose="02040603050506020204" pitchFamily="18" charset="0"/>
              </a:rPr>
              <a:t>Hình đồng dạng trong khoa học và công nghệ</a:t>
            </a:r>
          </a:p>
        </p:txBody>
      </p:sp>
    </p:spTree>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up)">
                                      <p:cBhvr>
                                        <p:cTn id="11" dur="500"/>
                                        <p:tgtEl>
                                          <p:spTgt spid="50"/>
                                        </p:tgtEl>
                                      </p:cBhvr>
                                    </p:animEffect>
                                  </p:childTnLst>
                                </p:cTn>
                              </p:par>
                              <p:par>
                                <p:cTn id="12" presetID="22" presetClass="entr" presetSubtype="1"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up)">
                                      <p:cBhvr>
                                        <p:cTn id="14" dur="500"/>
                                        <p:tgtEl>
                                          <p:spTgt spid="31"/>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up)">
                                      <p:cBhvr>
                                        <p:cTn id="18" dur="500"/>
                                        <p:tgtEl>
                                          <p:spTgt spid="54"/>
                                        </p:tgtEl>
                                      </p:cBhvr>
                                    </p:animEffect>
                                  </p:childTnLst>
                                </p:cTn>
                              </p:par>
                              <p:par>
                                <p:cTn id="19" presetID="22" presetClass="entr" presetSubtype="1"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0" grpId="0"/>
      <p:bldP spid="5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F9BF13-29FB-EFDD-283A-4EBB0DD0DE5C}"/>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8D8070F0-777A-0A34-3285-4A90FF3484B2}"/>
              </a:ext>
            </a:extLst>
          </p:cNvPr>
          <p:cNvSpPr txBox="1"/>
          <p:nvPr/>
        </p:nvSpPr>
        <p:spPr>
          <a:xfrm>
            <a:off x="312234" y="1591544"/>
            <a:ext cx="9356451" cy="574387"/>
          </a:xfrm>
          <a:prstGeom prst="rect">
            <a:avLst/>
          </a:prstGeom>
          <a:noFill/>
        </p:spPr>
        <p:txBody>
          <a:bodyPr wrap="square" rtlCol="0">
            <a:spAutoFit/>
          </a:bodyPr>
          <a:lstStyle/>
          <a:p>
            <a:pPr>
              <a:lnSpc>
                <a:spcPct val="150000"/>
              </a:lnSpc>
            </a:pPr>
            <a:r>
              <a:rPr lang="en-US" sz="2400" b="1" dirty="0">
                <a:solidFill>
                  <a:srgbClr val="C00000"/>
                </a:solidFill>
                <a:latin typeface="UTM Avo" panose="02040603050506020204" pitchFamily="18" charset="0"/>
              </a:rPr>
              <a:t>I. </a:t>
            </a:r>
            <a:r>
              <a:rPr lang="en-US" sz="2400" b="1" dirty="0" err="1">
                <a:solidFill>
                  <a:srgbClr val="C00000"/>
                </a:solidFill>
                <a:latin typeface="UTM Avo" panose="02040603050506020204" pitchFamily="18" charset="0"/>
              </a:rPr>
              <a:t>Hình</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đồng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dạng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thế</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giới</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tự</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nhiên</a:t>
            </a:r>
            <a:endParaRPr lang="en-US" sz="2400" b="1" dirty="0">
              <a:solidFill>
                <a:srgbClr val="C00000"/>
              </a:solidFill>
              <a:latin typeface="UTM Avo" panose="02040603050506020204" pitchFamily="18" charset="0"/>
            </a:endParaRPr>
          </a:p>
        </p:txBody>
      </p:sp>
      <p:sp>
        <p:nvSpPr>
          <p:cNvPr id="14" name="Rectangle 13">
            <a:extLst>
              <a:ext uri="{FF2B5EF4-FFF2-40B4-BE49-F238E27FC236}">
                <a16:creationId xmlns:a16="http://schemas.microsoft.com/office/drawing/2014/main" id="{28F4C543-B63F-865E-5C9B-B6E38D8B5B73}"/>
              </a:ext>
            </a:extLst>
          </p:cNvPr>
          <p:cNvSpPr/>
          <p:nvPr/>
        </p:nvSpPr>
        <p:spPr>
          <a:xfrm>
            <a:off x="312234" y="2165931"/>
            <a:ext cx="11141794" cy="3575274"/>
          </a:xfrm>
          <a:prstGeom prst="rect">
            <a:avLst/>
          </a:prstGeom>
        </p:spPr>
        <p:txBody>
          <a:bodyPr wrap="square">
            <a:spAutoFit/>
          </a:bodyPr>
          <a:lstStyle/>
          <a:p>
            <a:pPr marL="457189" indent="-457189" algn="just">
              <a:lnSpc>
                <a:spcPct val="150000"/>
              </a:lnSpc>
              <a:buFontTx/>
              <a:buChar char="-"/>
            </a:pPr>
            <a:r>
              <a:rPr lang="vi-VN" sz="2200" dirty="0">
                <a:latin typeface="UTM Avo" panose="02040603050506020204" pitchFamily="18" charset="0"/>
                <a:ea typeface="Arial" panose="020B0604020202020204" pitchFamily="34" charset="0"/>
                <a:cs typeface="Times New Roman" panose="02020603050405020304" pitchFamily="18" charset="0"/>
              </a:rPr>
              <a:t>Cấu trúc fractal là một cấu trúc hình học có thể chia thành nhiều phần, mỗi phần có dạng thu nhỏ của cấu trúc hoàn chỉnh ban đầu.</a:t>
            </a:r>
          </a:p>
          <a:p>
            <a:pPr marL="457189" indent="-457189" algn="just">
              <a:lnSpc>
                <a:spcPct val="150000"/>
              </a:lnSpc>
              <a:buFontTx/>
              <a:buChar char="-"/>
            </a:pPr>
            <a:r>
              <a:rPr lang="vi-VN" sz="2200" dirty="0">
                <a:latin typeface="UTM Avo" panose="02040603050506020204" pitchFamily="18" charset="0"/>
                <a:ea typeface="Arial" panose="020B0604020202020204" pitchFamily="34" charset="0"/>
                <a:cs typeface="Times New Roman" panose="02020603050405020304" pitchFamily="18" charset="0"/>
              </a:rPr>
              <a:t>Các vật thể tự nhiên có cấu trúc fractal rất phổ biến, chẳng hạn như đám mây, bông tuyết, nhành dương xỉ, dãy núi,...</a:t>
            </a:r>
          </a:p>
          <a:p>
            <a:pPr marL="457189" indent="-457189" algn="just">
              <a:lnSpc>
                <a:spcPct val="150000"/>
              </a:lnSpc>
              <a:buFontTx/>
              <a:buChar char="-"/>
            </a:pPr>
            <a:r>
              <a:rPr lang="vi-VN" sz="2200" dirty="0">
                <a:latin typeface="UTM Avo" panose="02040603050506020204" pitchFamily="18" charset="0"/>
                <a:ea typeface="Arial" panose="020B0604020202020204" pitchFamily="34" charset="0"/>
                <a:cs typeface="Times New Roman" panose="02020603050405020304" pitchFamily="18" charset="0"/>
              </a:rPr>
              <a:t>Hình học fractal là một nhánh của toán học nghiên cứu các cấu trúc fractal.</a:t>
            </a:r>
          </a:p>
          <a:p>
            <a:pPr marL="457189" indent="-457189" algn="just">
              <a:lnSpc>
                <a:spcPct val="150000"/>
              </a:lnSpc>
              <a:buFontTx/>
              <a:buChar char="-"/>
            </a:pPr>
            <a:r>
              <a:rPr lang="vi-VN" sz="2200" dirty="0">
                <a:latin typeface="UTM Avo" panose="02040603050506020204" pitchFamily="18" charset="0"/>
                <a:ea typeface="Arial" panose="020B0604020202020204" pitchFamily="34" charset="0"/>
                <a:cs typeface="Times New Roman" panose="02020603050405020304" pitchFamily="18" charset="0"/>
              </a:rPr>
              <a:t>Các cấu trúc fractal có thể được ứng dụng trong nhiều lĩnh vực khác nhau, chẳng hạn như nghệ thuật, khoa học, kỹ thuật.</a:t>
            </a:r>
          </a:p>
        </p:txBody>
      </p:sp>
    </p:spTree>
    <p:extLst>
      <p:ext uri="{BB962C8B-B14F-4D97-AF65-F5344CB8AC3E}">
        <p14:creationId xmlns:p14="http://schemas.microsoft.com/office/powerpoint/2010/main" val="3415321797"/>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8921F0-2EAC-413D-27C3-6E3CFBECD56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98EDE7C-952C-B30E-8788-19FE44FEC5D5}"/>
              </a:ext>
            </a:extLst>
          </p:cNvPr>
          <p:cNvSpPr/>
          <p:nvPr/>
        </p:nvSpPr>
        <p:spPr>
          <a:xfrm>
            <a:off x="323814" y="1599649"/>
            <a:ext cx="4538118" cy="1128386"/>
          </a:xfrm>
          <a:prstGeom prst="rect">
            <a:avLst/>
          </a:prstGeom>
        </p:spPr>
        <p:txBody>
          <a:bodyPr wrap="square">
            <a:spAutoFit/>
          </a:bodyPr>
          <a:lstStyle/>
          <a:p>
            <a:pPr>
              <a:lnSpc>
                <a:spcPct val="150000"/>
              </a:lnSpc>
            </a:pPr>
            <a:r>
              <a:rPr lang="en-US" sz="2400" b="1" dirty="0">
                <a:latin typeface="UTM Avo" panose="02040603050506020204" pitchFamily="18" charset="0"/>
              </a:rPr>
              <a:t>Một </a:t>
            </a:r>
            <a:r>
              <a:rPr lang="en-US" sz="2400" b="1" dirty="0" err="1">
                <a:latin typeface="UTM Avo" panose="02040603050506020204" pitchFamily="18" charset="0"/>
              </a:rPr>
              <a:t>số</a:t>
            </a:r>
            <a:r>
              <a:rPr lang="en-US" sz="2400" b="1" dirty="0">
                <a:latin typeface="UTM Avo" panose="02040603050506020204" pitchFamily="18" charset="0"/>
              </a:rPr>
              <a:t> </a:t>
            </a:r>
            <a:r>
              <a:rPr lang="en-US" sz="2400" b="1" dirty="0" err="1">
                <a:latin typeface="UTM Avo" panose="02040603050506020204" pitchFamily="18" charset="0"/>
              </a:rPr>
              <a:t>vật</a:t>
            </a:r>
            <a:r>
              <a:rPr lang="en-US" sz="2400" b="1" dirty="0">
                <a:latin typeface="UTM Avo" panose="02040603050506020204" pitchFamily="18" charset="0"/>
              </a:rPr>
              <a:t> </a:t>
            </a:r>
            <a:r>
              <a:rPr lang="en-US" sz="2400" b="1" dirty="0" err="1">
                <a:latin typeface="UTM Avo" panose="02040603050506020204" pitchFamily="18" charset="0"/>
              </a:rPr>
              <a:t>thể</a:t>
            </a:r>
            <a:r>
              <a:rPr lang="en-US" sz="2400" b="1" dirty="0">
                <a:latin typeface="UTM Avo" panose="02040603050506020204" pitchFamily="18" charset="0"/>
              </a:rPr>
              <a:t> </a:t>
            </a:r>
            <a:r>
              <a:rPr lang="en-US" sz="2400" b="1" dirty="0" err="1">
                <a:latin typeface="UTM Avo" panose="02040603050506020204" pitchFamily="18" charset="0"/>
              </a:rPr>
              <a:t>tự</a:t>
            </a:r>
            <a:r>
              <a:rPr lang="en-US" sz="2400" b="1" dirty="0">
                <a:latin typeface="UTM Avo" panose="02040603050506020204" pitchFamily="18" charset="0"/>
              </a:rPr>
              <a:t> </a:t>
            </a:r>
            <a:r>
              <a:rPr lang="en-US" sz="2400" b="1" dirty="0" err="1">
                <a:latin typeface="UTM Avo" panose="02040603050506020204" pitchFamily="18" charset="0"/>
              </a:rPr>
              <a:t>nhiên</a:t>
            </a:r>
            <a:r>
              <a:rPr lang="en-US" sz="2400" b="1" dirty="0">
                <a:latin typeface="UTM Avo" panose="02040603050506020204" pitchFamily="18" charset="0"/>
              </a:rPr>
              <a:t> </a:t>
            </a:r>
            <a:r>
              <a:rPr lang="en-US" sz="2400" b="1" dirty="0" err="1">
                <a:latin typeface="UTM Avo" panose="02040603050506020204" pitchFamily="18" charset="0"/>
              </a:rPr>
              <a:t>có</a:t>
            </a:r>
            <a:r>
              <a:rPr lang="en-US" sz="2400" b="1" dirty="0">
                <a:latin typeface="UTM Avo" panose="02040603050506020204" pitchFamily="18" charset="0"/>
              </a:rPr>
              <a:t> </a:t>
            </a:r>
            <a:r>
              <a:rPr lang="en-US" sz="2400" b="1" dirty="0" err="1">
                <a:latin typeface="UTM Avo" panose="02040603050506020204" pitchFamily="18" charset="0"/>
              </a:rPr>
              <a:t>cấu</a:t>
            </a:r>
            <a:r>
              <a:rPr lang="en-US" sz="2400" b="1" dirty="0">
                <a:latin typeface="UTM Avo" panose="02040603050506020204" pitchFamily="18" charset="0"/>
              </a:rPr>
              <a:t> </a:t>
            </a:r>
            <a:r>
              <a:rPr lang="en-US" sz="2400" b="1" dirty="0" err="1">
                <a:latin typeface="UTM Avo" panose="02040603050506020204" pitchFamily="18" charset="0"/>
              </a:rPr>
              <a:t>trúc</a:t>
            </a:r>
            <a:r>
              <a:rPr lang="en-US" sz="2400" b="1" dirty="0">
                <a:latin typeface="UTM Avo" panose="02040603050506020204" pitchFamily="18" charset="0"/>
              </a:rPr>
              <a:t> fractal:</a:t>
            </a:r>
          </a:p>
        </p:txBody>
      </p:sp>
      <p:pic>
        <p:nvPicPr>
          <p:cNvPr id="3" name="Picture 2">
            <a:extLst>
              <a:ext uri="{FF2B5EF4-FFF2-40B4-BE49-F238E27FC236}">
                <a16:creationId xmlns:a16="http://schemas.microsoft.com/office/drawing/2014/main" id="{1CCBDE0C-7F69-DEF7-8AB6-BCAC54A6477F}"/>
              </a:ext>
            </a:extLst>
          </p:cNvPr>
          <p:cNvPicPr>
            <a:picLocks noChangeAspect="1"/>
          </p:cNvPicPr>
          <p:nvPr/>
        </p:nvPicPr>
        <p:blipFill>
          <a:blip r:embed="rId3"/>
          <a:stretch>
            <a:fillRect/>
          </a:stretch>
        </p:blipFill>
        <p:spPr>
          <a:xfrm>
            <a:off x="5037358" y="810122"/>
            <a:ext cx="7087090" cy="6047878"/>
          </a:xfrm>
          <a:prstGeom prst="rect">
            <a:avLst/>
          </a:prstGeom>
        </p:spPr>
      </p:pic>
    </p:spTree>
    <p:extLst>
      <p:ext uri="{BB962C8B-B14F-4D97-AF65-F5344CB8AC3E}">
        <p14:creationId xmlns:p14="http://schemas.microsoft.com/office/powerpoint/2010/main" val="455904360"/>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FCB2EB-0041-5129-CB09-07B7CA5B0D5B}"/>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E660F9E7-4FD0-E794-B28E-AF657A9062CF}"/>
              </a:ext>
            </a:extLst>
          </p:cNvPr>
          <p:cNvSpPr txBox="1"/>
          <p:nvPr/>
        </p:nvSpPr>
        <p:spPr>
          <a:xfrm>
            <a:off x="312234" y="1591544"/>
            <a:ext cx="9356451" cy="574387"/>
          </a:xfrm>
          <a:prstGeom prst="rect">
            <a:avLst/>
          </a:prstGeom>
          <a:noFill/>
        </p:spPr>
        <p:txBody>
          <a:bodyPr wrap="square" rtlCol="0">
            <a:spAutoFit/>
          </a:bodyPr>
          <a:lstStyle/>
          <a:p>
            <a:pPr>
              <a:lnSpc>
                <a:spcPct val="150000"/>
              </a:lnSpc>
            </a:pPr>
            <a:r>
              <a:rPr lang="en-US" sz="2400" b="1" dirty="0">
                <a:solidFill>
                  <a:srgbClr val="C00000"/>
                </a:solidFill>
                <a:latin typeface="UTM Avo" panose="02040603050506020204" pitchFamily="18" charset="0"/>
              </a:rPr>
              <a:t>II. </a:t>
            </a:r>
            <a:r>
              <a:rPr lang="en-US" sz="2400" b="1" dirty="0" err="1">
                <a:solidFill>
                  <a:srgbClr val="C00000"/>
                </a:solidFill>
                <a:latin typeface="UTM Avo" panose="02040603050506020204" pitchFamily="18" charset="0"/>
              </a:rPr>
              <a:t>Hình</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đồng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dạng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nghệ</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thuật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kiến</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trúc</a:t>
            </a:r>
            <a:endParaRPr lang="en-US" sz="2400" b="1" dirty="0">
              <a:solidFill>
                <a:srgbClr val="C00000"/>
              </a:solidFill>
              <a:latin typeface="UTM Avo" panose="02040603050506020204" pitchFamily="18" charset="0"/>
            </a:endParaRPr>
          </a:p>
        </p:txBody>
      </p:sp>
      <p:sp>
        <p:nvSpPr>
          <p:cNvPr id="14" name="Rectangle 13">
            <a:extLst>
              <a:ext uri="{FF2B5EF4-FFF2-40B4-BE49-F238E27FC236}">
                <a16:creationId xmlns:a16="http://schemas.microsoft.com/office/drawing/2014/main" id="{A1C66900-93AF-46D1-F77B-DD1D941CB23B}"/>
              </a:ext>
            </a:extLst>
          </p:cNvPr>
          <p:cNvSpPr/>
          <p:nvPr/>
        </p:nvSpPr>
        <p:spPr>
          <a:xfrm>
            <a:off x="355113" y="2128626"/>
            <a:ext cx="2466146" cy="574388"/>
          </a:xfrm>
          <a:prstGeom prst="rect">
            <a:avLst/>
          </a:prstGeom>
        </p:spPr>
        <p:txBody>
          <a:bodyPr wrap="square">
            <a:spAutoFit/>
          </a:bodyPr>
          <a:lstStyle/>
          <a:p>
            <a:pPr>
              <a:lnSpc>
                <a:spcPct val="150000"/>
              </a:lnSpc>
            </a:pPr>
            <a:r>
              <a:rPr lang="en-US" sz="2400" b="1" dirty="0">
                <a:latin typeface="UTM Avo" panose="02040603050506020204" pitchFamily="18" charset="0"/>
              </a:rPr>
              <a:t>Một </a:t>
            </a:r>
            <a:r>
              <a:rPr lang="en-US" sz="2400" b="1" dirty="0" err="1">
                <a:latin typeface="UTM Avo" panose="02040603050506020204" pitchFamily="18" charset="0"/>
              </a:rPr>
              <a:t>vài</a:t>
            </a:r>
            <a:r>
              <a:rPr lang="en-US" sz="2400" b="1" dirty="0">
                <a:latin typeface="UTM Avo" panose="02040603050506020204" pitchFamily="18" charset="0"/>
              </a:rPr>
              <a:t> </a:t>
            </a:r>
            <a:r>
              <a:rPr lang="en-US" sz="2400" b="1" dirty="0" err="1">
                <a:latin typeface="UTM Avo" panose="02040603050506020204" pitchFamily="18" charset="0"/>
              </a:rPr>
              <a:t>ví</a:t>
            </a:r>
            <a:r>
              <a:rPr lang="en-US" sz="2400" b="1" dirty="0">
                <a:latin typeface="UTM Avo" panose="02040603050506020204" pitchFamily="18" charset="0"/>
              </a:rPr>
              <a:t> </a:t>
            </a:r>
            <a:r>
              <a:rPr lang="en-US" sz="2400" b="1" dirty="0" err="1">
                <a:latin typeface="UTM Avo" panose="02040603050506020204" pitchFamily="18" charset="0"/>
              </a:rPr>
              <a:t>dụ</a:t>
            </a:r>
            <a:r>
              <a:rPr lang="en-US" sz="2400" b="1" dirty="0">
                <a:latin typeface="UTM Avo" panose="02040603050506020204" pitchFamily="18" charset="0"/>
              </a:rPr>
              <a:t>:</a:t>
            </a:r>
          </a:p>
        </p:txBody>
      </p:sp>
      <p:pic>
        <p:nvPicPr>
          <p:cNvPr id="2" name="Picture 1">
            <a:extLst>
              <a:ext uri="{FF2B5EF4-FFF2-40B4-BE49-F238E27FC236}">
                <a16:creationId xmlns:a16="http://schemas.microsoft.com/office/drawing/2014/main" id="{64A6B587-86C6-4063-0E96-5FF86ADCEA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00205" y="2535795"/>
            <a:ext cx="6289534" cy="4160338"/>
          </a:xfrm>
          <a:prstGeom prst="rect">
            <a:avLst/>
          </a:prstGeom>
        </p:spPr>
      </p:pic>
    </p:spTree>
    <p:extLst>
      <p:ext uri="{BB962C8B-B14F-4D97-AF65-F5344CB8AC3E}">
        <p14:creationId xmlns:p14="http://schemas.microsoft.com/office/powerpoint/2010/main" val="2865593322"/>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885BB10-2F56-978D-F26A-C64341F5D152}"/>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8E0C174C-7C82-6AEA-4387-029FE9DCADA4}"/>
              </a:ext>
            </a:extLst>
          </p:cNvPr>
          <p:cNvSpPr txBox="1"/>
          <p:nvPr/>
        </p:nvSpPr>
        <p:spPr>
          <a:xfrm>
            <a:off x="312234" y="1591544"/>
            <a:ext cx="9356451" cy="574387"/>
          </a:xfrm>
          <a:prstGeom prst="rect">
            <a:avLst/>
          </a:prstGeom>
          <a:noFill/>
        </p:spPr>
        <p:txBody>
          <a:bodyPr wrap="square" rtlCol="0">
            <a:spAutoFit/>
          </a:bodyPr>
          <a:lstStyle/>
          <a:p>
            <a:pPr>
              <a:lnSpc>
                <a:spcPct val="150000"/>
              </a:lnSpc>
            </a:pPr>
            <a:r>
              <a:rPr lang="en-US" sz="2400" b="1" dirty="0">
                <a:solidFill>
                  <a:srgbClr val="C00000"/>
                </a:solidFill>
                <a:latin typeface="UTM Avo" panose="02040603050506020204" pitchFamily="18" charset="0"/>
              </a:rPr>
              <a:t>II. </a:t>
            </a:r>
            <a:r>
              <a:rPr lang="en-US" sz="2400" b="1" dirty="0" err="1">
                <a:solidFill>
                  <a:srgbClr val="C00000"/>
                </a:solidFill>
                <a:latin typeface="UTM Avo" panose="02040603050506020204" pitchFamily="18" charset="0"/>
              </a:rPr>
              <a:t>Hình</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đồng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dạng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nghệ</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thuật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kiến</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trúc</a:t>
            </a:r>
            <a:endParaRPr lang="en-US" sz="2400" b="1" dirty="0">
              <a:solidFill>
                <a:srgbClr val="C00000"/>
              </a:solidFill>
              <a:latin typeface="UTM Avo" panose="02040603050506020204" pitchFamily="18" charset="0"/>
            </a:endParaRPr>
          </a:p>
        </p:txBody>
      </p:sp>
      <p:sp>
        <p:nvSpPr>
          <p:cNvPr id="14" name="Rectangle 13">
            <a:extLst>
              <a:ext uri="{FF2B5EF4-FFF2-40B4-BE49-F238E27FC236}">
                <a16:creationId xmlns:a16="http://schemas.microsoft.com/office/drawing/2014/main" id="{18090653-FB94-5E5E-EAF4-E6DC9B20245D}"/>
              </a:ext>
            </a:extLst>
          </p:cNvPr>
          <p:cNvSpPr/>
          <p:nvPr/>
        </p:nvSpPr>
        <p:spPr>
          <a:xfrm>
            <a:off x="355113" y="2128626"/>
            <a:ext cx="2466146" cy="574388"/>
          </a:xfrm>
          <a:prstGeom prst="rect">
            <a:avLst/>
          </a:prstGeom>
        </p:spPr>
        <p:txBody>
          <a:bodyPr wrap="square">
            <a:spAutoFit/>
          </a:bodyPr>
          <a:lstStyle/>
          <a:p>
            <a:pPr>
              <a:lnSpc>
                <a:spcPct val="150000"/>
              </a:lnSpc>
            </a:pPr>
            <a:r>
              <a:rPr lang="en-US" sz="2400" b="1" dirty="0">
                <a:latin typeface="UTM Avo" panose="02040603050506020204" pitchFamily="18" charset="0"/>
              </a:rPr>
              <a:t>Một </a:t>
            </a:r>
            <a:r>
              <a:rPr lang="en-US" sz="2400" b="1" dirty="0" err="1">
                <a:latin typeface="UTM Avo" panose="02040603050506020204" pitchFamily="18" charset="0"/>
              </a:rPr>
              <a:t>vài</a:t>
            </a:r>
            <a:r>
              <a:rPr lang="en-US" sz="2400" b="1" dirty="0">
                <a:latin typeface="UTM Avo" panose="02040603050506020204" pitchFamily="18" charset="0"/>
              </a:rPr>
              <a:t> </a:t>
            </a:r>
            <a:r>
              <a:rPr lang="en-US" sz="2400" b="1" dirty="0" err="1">
                <a:latin typeface="UTM Avo" panose="02040603050506020204" pitchFamily="18" charset="0"/>
              </a:rPr>
              <a:t>ví</a:t>
            </a:r>
            <a:r>
              <a:rPr lang="en-US" sz="2400" b="1" dirty="0">
                <a:latin typeface="UTM Avo" panose="02040603050506020204" pitchFamily="18" charset="0"/>
              </a:rPr>
              <a:t> </a:t>
            </a:r>
            <a:r>
              <a:rPr lang="en-US" sz="2400" b="1" dirty="0" err="1">
                <a:latin typeface="UTM Avo" panose="02040603050506020204" pitchFamily="18" charset="0"/>
              </a:rPr>
              <a:t>dụ</a:t>
            </a:r>
            <a:r>
              <a:rPr lang="en-US" sz="2400" b="1" dirty="0">
                <a:latin typeface="UTM Avo" panose="02040603050506020204" pitchFamily="18" charset="0"/>
              </a:rPr>
              <a:t>:</a:t>
            </a:r>
          </a:p>
        </p:txBody>
      </p:sp>
      <p:pic>
        <p:nvPicPr>
          <p:cNvPr id="3" name="Picture 2">
            <a:extLst>
              <a:ext uri="{FF2B5EF4-FFF2-40B4-BE49-F238E27FC236}">
                <a16:creationId xmlns:a16="http://schemas.microsoft.com/office/drawing/2014/main" id="{C7699EA9-8433-C1F3-E538-AFE75578B1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39963" y="2899344"/>
            <a:ext cx="8517723" cy="3585452"/>
          </a:xfrm>
          <a:prstGeom prst="rect">
            <a:avLst/>
          </a:prstGeom>
        </p:spPr>
      </p:pic>
    </p:spTree>
    <p:extLst>
      <p:ext uri="{BB962C8B-B14F-4D97-AF65-F5344CB8AC3E}">
        <p14:creationId xmlns:p14="http://schemas.microsoft.com/office/powerpoint/2010/main" val="4174994652"/>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895CE4-AD76-B6C1-FFC2-646C48662AB0}"/>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93BC95B2-4DB6-7CA3-1224-3D3B9CAEE036}"/>
              </a:ext>
            </a:extLst>
          </p:cNvPr>
          <p:cNvSpPr txBox="1"/>
          <p:nvPr/>
        </p:nvSpPr>
        <p:spPr>
          <a:xfrm>
            <a:off x="312234" y="1591544"/>
            <a:ext cx="9356451" cy="574387"/>
          </a:xfrm>
          <a:prstGeom prst="rect">
            <a:avLst/>
          </a:prstGeom>
          <a:noFill/>
        </p:spPr>
        <p:txBody>
          <a:bodyPr wrap="square" rtlCol="0">
            <a:spAutoFit/>
          </a:bodyPr>
          <a:lstStyle/>
          <a:p>
            <a:pPr>
              <a:lnSpc>
                <a:spcPct val="150000"/>
              </a:lnSpc>
            </a:pPr>
            <a:r>
              <a:rPr lang="en-US" sz="2400" b="1" dirty="0">
                <a:solidFill>
                  <a:srgbClr val="C00000"/>
                </a:solidFill>
                <a:latin typeface="UTM Avo" panose="02040603050506020204" pitchFamily="18" charset="0"/>
              </a:rPr>
              <a:t>III. </a:t>
            </a:r>
            <a:r>
              <a:rPr lang="en-US" sz="2400" b="1" dirty="0" err="1">
                <a:solidFill>
                  <a:srgbClr val="C00000"/>
                </a:solidFill>
                <a:latin typeface="UTM Avo" panose="02040603050506020204" pitchFamily="18" charset="0"/>
              </a:rPr>
              <a:t>Hình</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đồng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dạng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khoa </a:t>
            </a:r>
            <a:r>
              <a:rPr lang="en-US" sz="2400" b="1" dirty="0" err="1">
                <a:solidFill>
                  <a:srgbClr val="C00000"/>
                </a:solidFill>
                <a:latin typeface="UTM Avo" panose="02040603050506020204" pitchFamily="18" charset="0"/>
              </a:rPr>
              <a:t>học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và</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công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nghệ</a:t>
            </a:r>
            <a:endParaRPr lang="en-US" sz="2400" b="1" dirty="0">
              <a:solidFill>
                <a:srgbClr val="C00000"/>
              </a:solidFill>
              <a:latin typeface="UTM Avo" panose="02040603050506020204" pitchFamily="18" charset="0"/>
            </a:endParaRPr>
          </a:p>
        </p:txBody>
      </p:sp>
      <p:sp>
        <p:nvSpPr>
          <p:cNvPr id="14" name="Rectangle 13">
            <a:extLst>
              <a:ext uri="{FF2B5EF4-FFF2-40B4-BE49-F238E27FC236}">
                <a16:creationId xmlns:a16="http://schemas.microsoft.com/office/drawing/2014/main" id="{BF8E6677-1C93-7D60-E512-CD941ABBBA6E}"/>
              </a:ext>
            </a:extLst>
          </p:cNvPr>
          <p:cNvSpPr/>
          <p:nvPr/>
        </p:nvSpPr>
        <p:spPr>
          <a:xfrm>
            <a:off x="310508" y="2039416"/>
            <a:ext cx="4517970" cy="574388"/>
          </a:xfrm>
          <a:prstGeom prst="rect">
            <a:avLst/>
          </a:prstGeom>
        </p:spPr>
        <p:txBody>
          <a:bodyPr wrap="square">
            <a:spAutoFit/>
          </a:bodyPr>
          <a:lstStyle/>
          <a:p>
            <a:pPr>
              <a:lnSpc>
                <a:spcPct val="150000"/>
              </a:lnSpc>
            </a:pPr>
            <a:r>
              <a:rPr lang="pl-PL" sz="2400" b="1" dirty="0">
                <a:latin typeface="UTM Avo" panose="02040603050506020204" pitchFamily="18" charset="0"/>
              </a:rPr>
              <a:t>1. Lược đồ Việt Nam</a:t>
            </a:r>
          </a:p>
        </p:txBody>
      </p:sp>
      <p:pic>
        <p:nvPicPr>
          <p:cNvPr id="2" name="Picture 1">
            <a:extLst>
              <a:ext uri="{FF2B5EF4-FFF2-40B4-BE49-F238E27FC236}">
                <a16:creationId xmlns:a16="http://schemas.microsoft.com/office/drawing/2014/main" id="{0D44231A-4441-1EB0-7CE5-F14F1646CC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94903" y="2120900"/>
            <a:ext cx="7924824" cy="4421930"/>
          </a:xfrm>
          <a:prstGeom prst="rect">
            <a:avLst/>
          </a:prstGeom>
        </p:spPr>
      </p:pic>
    </p:spTree>
    <p:extLst>
      <p:ext uri="{BB962C8B-B14F-4D97-AF65-F5344CB8AC3E}">
        <p14:creationId xmlns:p14="http://schemas.microsoft.com/office/powerpoint/2010/main" val="396762273"/>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BDC483-A808-DD60-BCDE-2BC6CE72CF3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B387E6F1-7BB0-4327-085E-46BE1BE4EEB1}"/>
              </a:ext>
            </a:extLst>
          </p:cNvPr>
          <p:cNvSpPr txBox="1"/>
          <p:nvPr/>
        </p:nvSpPr>
        <p:spPr>
          <a:xfrm>
            <a:off x="312234" y="1591544"/>
            <a:ext cx="9356451" cy="574387"/>
          </a:xfrm>
          <a:prstGeom prst="rect">
            <a:avLst/>
          </a:prstGeom>
          <a:noFill/>
        </p:spPr>
        <p:txBody>
          <a:bodyPr wrap="square" rtlCol="0">
            <a:spAutoFit/>
          </a:bodyPr>
          <a:lstStyle/>
          <a:p>
            <a:pPr>
              <a:lnSpc>
                <a:spcPct val="150000"/>
              </a:lnSpc>
            </a:pPr>
            <a:r>
              <a:rPr lang="en-US" sz="2400" b="1" dirty="0">
                <a:solidFill>
                  <a:srgbClr val="C00000"/>
                </a:solidFill>
                <a:latin typeface="UTM Avo" panose="02040603050506020204" pitchFamily="18" charset="0"/>
              </a:rPr>
              <a:t>III. </a:t>
            </a:r>
            <a:r>
              <a:rPr lang="en-US" sz="2400" b="1" dirty="0" err="1">
                <a:solidFill>
                  <a:srgbClr val="C00000"/>
                </a:solidFill>
                <a:latin typeface="UTM Avo" panose="02040603050506020204" pitchFamily="18" charset="0"/>
              </a:rPr>
              <a:t>Hình</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đồng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dạng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khoa </a:t>
            </a:r>
            <a:r>
              <a:rPr lang="en-US" sz="2400" b="1" dirty="0" err="1">
                <a:solidFill>
                  <a:srgbClr val="C00000"/>
                </a:solidFill>
                <a:latin typeface="UTM Avo" panose="02040603050506020204" pitchFamily="18" charset="0"/>
              </a:rPr>
              <a:t>học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và</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công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nghệ</a:t>
            </a:r>
            <a:endParaRPr lang="en-US" sz="2400" b="1" dirty="0">
              <a:solidFill>
                <a:srgbClr val="C00000"/>
              </a:solidFill>
              <a:latin typeface="UTM Avo" panose="02040603050506020204" pitchFamily="18" charset="0"/>
            </a:endParaRPr>
          </a:p>
        </p:txBody>
      </p:sp>
      <p:sp>
        <p:nvSpPr>
          <p:cNvPr id="14" name="Rectangle 13">
            <a:extLst>
              <a:ext uri="{FF2B5EF4-FFF2-40B4-BE49-F238E27FC236}">
                <a16:creationId xmlns:a16="http://schemas.microsoft.com/office/drawing/2014/main" id="{142F9262-F13C-714A-CD1A-EF9BD0BF264D}"/>
              </a:ext>
            </a:extLst>
          </p:cNvPr>
          <p:cNvSpPr/>
          <p:nvPr/>
        </p:nvSpPr>
        <p:spPr>
          <a:xfrm>
            <a:off x="310508" y="2039416"/>
            <a:ext cx="3469755" cy="1682384"/>
          </a:xfrm>
          <a:prstGeom prst="rect">
            <a:avLst/>
          </a:prstGeom>
        </p:spPr>
        <p:txBody>
          <a:bodyPr wrap="square">
            <a:spAutoFit/>
          </a:bodyPr>
          <a:lstStyle/>
          <a:p>
            <a:pPr>
              <a:lnSpc>
                <a:spcPct val="150000"/>
              </a:lnSpc>
            </a:pPr>
            <a:r>
              <a:rPr lang="vi-VN" sz="2400" b="1" dirty="0">
                <a:latin typeface="UTM Avo" panose="02040603050506020204" pitchFamily="18" charset="0"/>
              </a:rPr>
              <a:t>2. Các Tessellations được sử dụng trong thiết kế và trang trí</a:t>
            </a:r>
          </a:p>
        </p:txBody>
      </p:sp>
      <p:pic>
        <p:nvPicPr>
          <p:cNvPr id="3" name="Picture 2">
            <a:extLst>
              <a:ext uri="{FF2B5EF4-FFF2-40B4-BE49-F238E27FC236}">
                <a16:creationId xmlns:a16="http://schemas.microsoft.com/office/drawing/2014/main" id="{FFD2F613-4F4D-A8DF-887B-9B7120072EE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22407" y="2283906"/>
            <a:ext cx="8331574" cy="4020622"/>
          </a:xfrm>
          <a:prstGeom prst="rect">
            <a:avLst/>
          </a:prstGeom>
        </p:spPr>
      </p:pic>
    </p:spTree>
    <p:extLst>
      <p:ext uri="{BB962C8B-B14F-4D97-AF65-F5344CB8AC3E}">
        <p14:creationId xmlns:p14="http://schemas.microsoft.com/office/powerpoint/2010/main" val="986648693"/>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90E8C3-F9EA-A24D-EB0C-7FCD3722C50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02B7D9A2-5BF9-CD36-C743-A65C4281B6F7}"/>
              </a:ext>
            </a:extLst>
          </p:cNvPr>
          <p:cNvSpPr txBox="1"/>
          <p:nvPr/>
        </p:nvSpPr>
        <p:spPr>
          <a:xfrm>
            <a:off x="312234" y="1591544"/>
            <a:ext cx="9356451" cy="574387"/>
          </a:xfrm>
          <a:prstGeom prst="rect">
            <a:avLst/>
          </a:prstGeom>
          <a:noFill/>
        </p:spPr>
        <p:txBody>
          <a:bodyPr wrap="square" rtlCol="0">
            <a:spAutoFit/>
          </a:bodyPr>
          <a:lstStyle/>
          <a:p>
            <a:pPr>
              <a:lnSpc>
                <a:spcPct val="150000"/>
              </a:lnSpc>
            </a:pPr>
            <a:r>
              <a:rPr lang="en-US" sz="2400" b="1" dirty="0">
                <a:solidFill>
                  <a:srgbClr val="C00000"/>
                </a:solidFill>
                <a:latin typeface="UTM Avo" panose="02040603050506020204" pitchFamily="18" charset="0"/>
              </a:rPr>
              <a:t>III. </a:t>
            </a:r>
            <a:r>
              <a:rPr lang="en-US" sz="2400" b="1" dirty="0" err="1">
                <a:solidFill>
                  <a:srgbClr val="C00000"/>
                </a:solidFill>
                <a:latin typeface="UTM Avo" panose="02040603050506020204" pitchFamily="18" charset="0"/>
              </a:rPr>
              <a:t>Hình</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đồng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dạng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khoa </a:t>
            </a:r>
            <a:r>
              <a:rPr lang="en-US" sz="2400" b="1" dirty="0" err="1">
                <a:solidFill>
                  <a:srgbClr val="C00000"/>
                </a:solidFill>
                <a:latin typeface="UTM Avo" panose="02040603050506020204" pitchFamily="18" charset="0"/>
              </a:rPr>
              <a:t>học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và</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công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nghệ</a:t>
            </a:r>
            <a:endParaRPr lang="en-US" sz="2400" b="1" dirty="0">
              <a:solidFill>
                <a:srgbClr val="C00000"/>
              </a:solidFill>
              <a:latin typeface="UTM Avo" panose="02040603050506020204" pitchFamily="18" charset="0"/>
            </a:endParaRPr>
          </a:p>
        </p:txBody>
      </p:sp>
      <p:sp>
        <p:nvSpPr>
          <p:cNvPr id="14" name="Rectangle 13">
            <a:extLst>
              <a:ext uri="{FF2B5EF4-FFF2-40B4-BE49-F238E27FC236}">
                <a16:creationId xmlns:a16="http://schemas.microsoft.com/office/drawing/2014/main" id="{B8217E34-AF8E-7EBA-D7E1-1DE835053F5C}"/>
              </a:ext>
            </a:extLst>
          </p:cNvPr>
          <p:cNvSpPr/>
          <p:nvPr/>
        </p:nvSpPr>
        <p:spPr>
          <a:xfrm>
            <a:off x="310508" y="2039416"/>
            <a:ext cx="9993219" cy="574388"/>
          </a:xfrm>
          <a:prstGeom prst="rect">
            <a:avLst/>
          </a:prstGeom>
        </p:spPr>
        <p:txBody>
          <a:bodyPr wrap="square">
            <a:spAutoFit/>
          </a:bodyPr>
          <a:lstStyle/>
          <a:p>
            <a:pPr algn="just">
              <a:lnSpc>
                <a:spcPct val="150000"/>
              </a:lnSpc>
            </a:pPr>
            <a:r>
              <a:rPr lang="vi-VN" sz="2400" b="1" dirty="0">
                <a:latin typeface="UTM Avo" panose="02040603050506020204" pitchFamily="18" charset="0"/>
              </a:rPr>
              <a:t>3. Một số cấu trúc fractal cơ bản trong Toán học</a:t>
            </a:r>
          </a:p>
        </p:txBody>
      </p:sp>
      <p:pic>
        <p:nvPicPr>
          <p:cNvPr id="2" name="Picture 1">
            <a:extLst>
              <a:ext uri="{FF2B5EF4-FFF2-40B4-BE49-F238E27FC236}">
                <a16:creationId xmlns:a16="http://schemas.microsoft.com/office/drawing/2014/main" id="{2AF31CF5-84FA-FCEE-F142-FC6E2196C15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8890" y="2769759"/>
            <a:ext cx="10166710" cy="3597587"/>
          </a:xfrm>
          <a:prstGeom prst="rect">
            <a:avLst/>
          </a:prstGeom>
        </p:spPr>
      </p:pic>
    </p:spTree>
    <p:extLst>
      <p:ext uri="{BB962C8B-B14F-4D97-AF65-F5344CB8AC3E}">
        <p14:creationId xmlns:p14="http://schemas.microsoft.com/office/powerpoint/2010/main" val="1702370641"/>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98ACDA1E-9883-E9CB-0610-E2F0B9265DE8}"/>
              </a:ext>
            </a:extLst>
          </p:cNvPr>
          <p:cNvPicPr>
            <a:picLocks noChangeAspect="1"/>
          </p:cNvPicPr>
          <p:nvPr/>
        </p:nvPicPr>
        <p:blipFill>
          <a:blip r:embed="rId4"/>
          <a:stretch>
            <a:fillRect/>
          </a:stretch>
        </p:blipFill>
        <p:spPr>
          <a:xfrm>
            <a:off x="4768110" y="2752164"/>
            <a:ext cx="2866614" cy="1900991"/>
          </a:xfrm>
          <a:prstGeom prst="rect">
            <a:avLst/>
          </a:prstGeom>
        </p:spPr>
      </p:pic>
    </p:spTree>
    <p:extLst>
      <p:ext uri="{BB962C8B-B14F-4D97-AF65-F5344CB8AC3E}">
        <p14:creationId xmlns:p14="http://schemas.microsoft.com/office/powerpoint/2010/main" val="394604558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1D996857-FF25-994A-F60C-F0D979021F18}"/>
              </a:ext>
            </a:extLst>
          </p:cNvPr>
          <p:cNvSpPr txBox="1"/>
          <p:nvPr/>
        </p:nvSpPr>
        <p:spPr>
          <a:xfrm>
            <a:off x="6844606" y="1032826"/>
            <a:ext cx="5062741" cy="430887"/>
          </a:xfrm>
          <a:prstGeom prst="rect">
            <a:avLst/>
          </a:prstGeom>
        </p:spPr>
        <p:txBody>
          <a:bodyPr wrap="square" lIns="0" tIns="0" rIns="0" bIns="0" rtlCol="0" anchor="t">
            <a:spAutoFit/>
          </a:bodyPr>
          <a:lstStyle/>
          <a:p>
            <a:pPr algn="ctr">
              <a:buClrTx/>
              <a:buFontTx/>
              <a:buNone/>
              <a:defRPr/>
            </a:pPr>
            <a:r>
              <a:rPr lang="en-US" sz="2800" b="1" kern="1200" dirty="0">
                <a:solidFill>
                  <a:srgbClr val="C00000"/>
                </a:solidFill>
                <a:latin typeface="UTM Avo" panose="02040603050506020204" pitchFamily="18" charset="0"/>
                <a:cs typeface="Arial" panose="020B0604020202020204" pitchFamily="34" charset="0"/>
              </a:rPr>
              <a:t>Câu hỏi trắc nghiệm</a:t>
            </a:r>
          </a:p>
        </p:txBody>
      </p:sp>
      <p:sp>
        <p:nvSpPr>
          <p:cNvPr id="3" name="Rectangle 2">
            <a:extLst>
              <a:ext uri="{FF2B5EF4-FFF2-40B4-BE49-F238E27FC236}">
                <a16:creationId xmlns:a16="http://schemas.microsoft.com/office/drawing/2014/main" id="{8499AB2D-C9EB-462B-DEDD-DE417442B590}"/>
              </a:ext>
            </a:extLst>
          </p:cNvPr>
          <p:cNvSpPr/>
          <p:nvPr/>
        </p:nvSpPr>
        <p:spPr>
          <a:xfrm>
            <a:off x="360470" y="1576453"/>
            <a:ext cx="11050352" cy="1763753"/>
          </a:xfrm>
          <a:prstGeom prst="rect">
            <a:avLst/>
          </a:prstGeom>
        </p:spPr>
        <p:txBody>
          <a:bodyPr wrap="square">
            <a:spAutoFit/>
          </a:bodyPr>
          <a:lstStyle/>
          <a:p>
            <a:pPr algn="just">
              <a:lnSpc>
                <a:spcPct val="150000"/>
              </a:lnSpc>
              <a:buClrTx/>
              <a:buFontTx/>
              <a:buNone/>
            </a:pPr>
            <a:r>
              <a:rPr lang="vi-VN" sz="2533" b="1" dirty="0">
                <a:solidFill>
                  <a:prstClr val="black"/>
                </a:solidFill>
                <a:latin typeface="UTM Avo" panose="02040603050506020204" pitchFamily="18" charset="0"/>
                <a:ea typeface="Times New Roman" panose="02020603050405020304" pitchFamily="18" charset="0"/>
                <a:cs typeface="Arial" panose="020B0604020202020204" pitchFamily="34" charset="0"/>
              </a:rPr>
              <a:t>Câu 1: </a:t>
            </a:r>
            <a:r>
              <a:rPr lang="vi-VN" sz="2533" dirty="0">
                <a:solidFill>
                  <a:prstClr val="black"/>
                </a:solidFill>
                <a:latin typeface="UTM Avo" panose="02040603050506020204" pitchFamily="18" charset="0"/>
                <a:ea typeface="Times New Roman" panose="02020603050405020304" pitchFamily="18" charset="0"/>
                <a:cs typeface="Arial" panose="020B0604020202020204" pitchFamily="34" charset="0"/>
              </a:rPr>
              <a:t>Cấu trúc fractal cơ bản trong toán học là một hình dạng được tạo thành từ nhiều bản sao thu nhỏ của chính nó. Hình dạng nào trong các hình sau là một cấu trúc fractal cơ bản?</a:t>
            </a:r>
          </a:p>
        </p:txBody>
      </p:sp>
      <p:grpSp>
        <p:nvGrpSpPr>
          <p:cNvPr id="1031" name="d">
            <a:extLst>
              <a:ext uri="{FF2B5EF4-FFF2-40B4-BE49-F238E27FC236}">
                <a16:creationId xmlns:a16="http://schemas.microsoft.com/office/drawing/2014/main" id="{274E45DC-7686-1AFF-721A-36FA5F607C17}"/>
              </a:ext>
            </a:extLst>
          </p:cNvPr>
          <p:cNvGrpSpPr/>
          <p:nvPr/>
        </p:nvGrpSpPr>
        <p:grpSpPr>
          <a:xfrm>
            <a:off x="6566430" y="5053384"/>
            <a:ext cx="3771953" cy="1071440"/>
            <a:chOff x="7145164" y="5053384"/>
            <a:chExt cx="3771953" cy="1071440"/>
          </a:xfrm>
        </p:grpSpPr>
        <p:sp>
          <p:nvSpPr>
            <p:cNvPr id="61" name="Flowchart: Terminator 6">
              <a:extLst>
                <a:ext uri="{FF2B5EF4-FFF2-40B4-BE49-F238E27FC236}">
                  <a16:creationId xmlns:a16="http://schemas.microsoft.com/office/drawing/2014/main" id="{05A4C7DA-1173-A128-3201-B2BD7A12CEA4}"/>
                </a:ext>
              </a:extLst>
            </p:cNvPr>
            <p:cNvSpPr/>
            <p:nvPr/>
          </p:nvSpPr>
          <p:spPr>
            <a:xfrm>
              <a:off x="7188048" y="5053384"/>
              <a:ext cx="368618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36C6CE0F-67C4-9350-E7E7-1D17F2C65D55}"/>
                    </a:ext>
                  </a:extLst>
                </p:cNvPr>
                <p:cNvSpPr/>
                <p:nvPr/>
              </p:nvSpPr>
              <p:spPr>
                <a:xfrm>
                  <a:off x="7145164" y="5190037"/>
                  <a:ext cx="3771953" cy="732380"/>
                </a:xfrm>
                <a:prstGeom prst="rect">
                  <a:avLst/>
                </a:prstGeom>
              </p:spPr>
              <p:txBody>
                <a:bodyPr wrap="squar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
                      </m:oMathParaPr>
                      <m:oMath xmlns:m="http://schemas.openxmlformats.org/officeDocument/2006/math">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D</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H</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ì</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nh</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v</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ỏ ố</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c</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62" name="Rectangle 61">
                  <a:extLst>
                    <a:ext uri="{FF2B5EF4-FFF2-40B4-BE49-F238E27FC236}">
                      <a16:creationId xmlns:a16="http://schemas.microsoft.com/office/drawing/2014/main" id="{36C6CE0F-67C4-9350-E7E7-1D17F2C65D55}"/>
                    </a:ext>
                  </a:extLst>
                </p:cNvPr>
                <p:cNvSpPr>
                  <a:spLocks noRot="1" noChangeAspect="1" noMove="1" noResize="1" noEditPoints="1" noAdjustHandles="1" noChangeArrowheads="1" noChangeShapeType="1" noTextEdit="1"/>
                </p:cNvSpPr>
                <p:nvPr/>
              </p:nvSpPr>
              <p:spPr>
                <a:xfrm>
                  <a:off x="7145164" y="5190037"/>
                  <a:ext cx="3771953" cy="732380"/>
                </a:xfrm>
                <a:prstGeom prst="rect">
                  <a:avLst/>
                </a:prstGeom>
                <a:blipFill>
                  <a:blip r:embed="rId6"/>
                  <a:stretch>
                    <a:fillRect/>
                  </a:stretch>
                </a:blipFill>
              </p:spPr>
              <p:txBody>
                <a:bodyPr/>
                <a:lstStyle/>
                <a:p>
                  <a:r>
                    <a:rPr lang="en-US">
                      <a:noFill/>
                    </a:rPr>
                    <a:t> </a:t>
                  </a:r>
                </a:p>
              </p:txBody>
            </p:sp>
          </mc:Fallback>
        </mc:AlternateContent>
      </p:grpSp>
      <p:grpSp>
        <p:nvGrpSpPr>
          <p:cNvPr id="1029" name="cc">
            <a:extLst>
              <a:ext uri="{FF2B5EF4-FFF2-40B4-BE49-F238E27FC236}">
                <a16:creationId xmlns:a16="http://schemas.microsoft.com/office/drawing/2014/main" id="{4416EC01-0AA7-A7CE-E21D-BDED57E72CD8}"/>
              </a:ext>
            </a:extLst>
          </p:cNvPr>
          <p:cNvGrpSpPr/>
          <p:nvPr/>
        </p:nvGrpSpPr>
        <p:grpSpPr>
          <a:xfrm>
            <a:off x="6615447" y="3542085"/>
            <a:ext cx="3686748" cy="1071440"/>
            <a:chOff x="7194181" y="3542085"/>
            <a:chExt cx="3686748" cy="1071440"/>
          </a:xfrm>
        </p:grpSpPr>
        <p:sp>
          <p:nvSpPr>
            <p:cNvPr id="58" name="Flowchart: Terminator 6">
              <a:extLst>
                <a:ext uri="{FF2B5EF4-FFF2-40B4-BE49-F238E27FC236}">
                  <a16:creationId xmlns:a16="http://schemas.microsoft.com/office/drawing/2014/main" id="{073A7A61-B234-EBCB-0175-0D86DC2AFFC9}"/>
                </a:ext>
              </a:extLst>
            </p:cNvPr>
            <p:cNvSpPr/>
            <p:nvPr/>
          </p:nvSpPr>
          <p:spPr>
            <a:xfrm>
              <a:off x="7194181" y="3542085"/>
              <a:ext cx="368674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3CC36786-186D-854B-8F85-D1C6D77B5DCA}"/>
                    </a:ext>
                  </a:extLst>
                </p:cNvPr>
                <p:cNvSpPr/>
                <p:nvPr/>
              </p:nvSpPr>
              <p:spPr>
                <a:xfrm>
                  <a:off x="7617973" y="3729422"/>
                  <a:ext cx="2786019"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C</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 </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H</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ì</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nh</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 </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l</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ụ</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c</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 </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gi</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á</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c</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63" name="Rectangle 62">
                  <a:extLst>
                    <a:ext uri="{FF2B5EF4-FFF2-40B4-BE49-F238E27FC236}">
                      <a16:creationId xmlns:a16="http://schemas.microsoft.com/office/drawing/2014/main" id="{3CC36786-186D-854B-8F85-D1C6D77B5DCA}"/>
                    </a:ext>
                  </a:extLst>
                </p:cNvPr>
                <p:cNvSpPr>
                  <a:spLocks noRot="1" noChangeAspect="1" noMove="1" noResize="1" noEditPoints="1" noAdjustHandles="1" noChangeArrowheads="1" noChangeShapeType="1" noTextEdit="1"/>
                </p:cNvSpPr>
                <p:nvPr/>
              </p:nvSpPr>
              <p:spPr>
                <a:xfrm>
                  <a:off x="7617973" y="3729422"/>
                  <a:ext cx="2786019" cy="702693"/>
                </a:xfrm>
                <a:prstGeom prst="rect">
                  <a:avLst/>
                </a:prstGeom>
                <a:blipFill>
                  <a:blip r:embed="rId7"/>
                  <a:stretch>
                    <a:fillRect/>
                  </a:stretch>
                </a:blipFill>
              </p:spPr>
              <p:txBody>
                <a:bodyPr/>
                <a:lstStyle/>
                <a:p>
                  <a:r>
                    <a:rPr lang="en-US">
                      <a:noFill/>
                    </a:rPr>
                    <a:t> </a:t>
                  </a:r>
                </a:p>
              </p:txBody>
            </p:sp>
          </mc:Fallback>
        </mc:AlternateContent>
      </p:grpSp>
      <p:grpSp>
        <p:nvGrpSpPr>
          <p:cNvPr id="1028" name="A">
            <a:extLst>
              <a:ext uri="{FF2B5EF4-FFF2-40B4-BE49-F238E27FC236}">
                <a16:creationId xmlns:a16="http://schemas.microsoft.com/office/drawing/2014/main" id="{02E23510-F78F-DF96-D1BB-1DBA74D59E3D}"/>
              </a:ext>
            </a:extLst>
          </p:cNvPr>
          <p:cNvGrpSpPr/>
          <p:nvPr/>
        </p:nvGrpSpPr>
        <p:grpSpPr>
          <a:xfrm>
            <a:off x="1483907" y="3542085"/>
            <a:ext cx="3710933" cy="1071440"/>
            <a:chOff x="1194540" y="3542085"/>
            <a:chExt cx="3710933" cy="1071440"/>
          </a:xfrm>
        </p:grpSpPr>
        <p:sp>
          <p:nvSpPr>
            <p:cNvPr id="60" name="Flowchart: Terminator 6">
              <a:extLst>
                <a:ext uri="{FF2B5EF4-FFF2-40B4-BE49-F238E27FC236}">
                  <a16:creationId xmlns:a16="http://schemas.microsoft.com/office/drawing/2014/main" id="{AB39356E-505D-3E4A-4FD3-C55BC4E054FA}"/>
                </a:ext>
              </a:extLst>
            </p:cNvPr>
            <p:cNvSpPr/>
            <p:nvPr/>
          </p:nvSpPr>
          <p:spPr>
            <a:xfrm>
              <a:off x="1195197" y="3542085"/>
              <a:ext cx="3710276"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4" name="Rectangle 1023">
                  <a:extLst>
                    <a:ext uri="{FF2B5EF4-FFF2-40B4-BE49-F238E27FC236}">
                      <a16:creationId xmlns:a16="http://schemas.microsoft.com/office/drawing/2014/main" id="{0623C7EE-9C0A-DD4A-8D31-EEC91648E170}"/>
                    </a:ext>
                  </a:extLst>
                </p:cNvPr>
                <p:cNvSpPr/>
                <p:nvPr/>
              </p:nvSpPr>
              <p:spPr>
                <a:xfrm>
                  <a:off x="1194540" y="3673142"/>
                  <a:ext cx="3648435" cy="745269"/>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A</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H</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ì</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nh</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tam</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gi</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á</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c</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đề</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u</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1024" name="Rectangle 1023">
                  <a:extLst>
                    <a:ext uri="{FF2B5EF4-FFF2-40B4-BE49-F238E27FC236}">
                      <a16:creationId xmlns:a16="http://schemas.microsoft.com/office/drawing/2014/main" id="{0623C7EE-9C0A-DD4A-8D31-EEC91648E170}"/>
                    </a:ext>
                  </a:extLst>
                </p:cNvPr>
                <p:cNvSpPr>
                  <a:spLocks noRot="1" noChangeAspect="1" noMove="1" noResize="1" noEditPoints="1" noAdjustHandles="1" noChangeArrowheads="1" noChangeShapeType="1" noTextEdit="1"/>
                </p:cNvSpPr>
                <p:nvPr/>
              </p:nvSpPr>
              <p:spPr>
                <a:xfrm>
                  <a:off x="1194540" y="3673142"/>
                  <a:ext cx="3648435" cy="745269"/>
                </a:xfrm>
                <a:prstGeom prst="rect">
                  <a:avLst/>
                </a:prstGeom>
                <a:blipFill>
                  <a:blip r:embed="rId8"/>
                  <a:stretch>
                    <a:fillRect/>
                  </a:stretch>
                </a:blipFill>
              </p:spPr>
              <p:txBody>
                <a:bodyPr/>
                <a:lstStyle/>
                <a:p>
                  <a:r>
                    <a:rPr lang="en-US">
                      <a:noFill/>
                    </a:rPr>
                    <a:t> </a:t>
                  </a:r>
                </a:p>
              </p:txBody>
            </p:sp>
          </mc:Fallback>
        </mc:AlternateContent>
      </p:grpSp>
      <p:grpSp>
        <p:nvGrpSpPr>
          <p:cNvPr id="1030" name="B">
            <a:extLst>
              <a:ext uri="{FF2B5EF4-FFF2-40B4-BE49-F238E27FC236}">
                <a16:creationId xmlns:a16="http://schemas.microsoft.com/office/drawing/2014/main" id="{D9A8A648-D74F-AF7C-F57B-6218DABB9115}"/>
              </a:ext>
            </a:extLst>
          </p:cNvPr>
          <p:cNvGrpSpPr/>
          <p:nvPr/>
        </p:nvGrpSpPr>
        <p:grpSpPr>
          <a:xfrm>
            <a:off x="1484564" y="5109206"/>
            <a:ext cx="3686748" cy="1049007"/>
            <a:chOff x="1195197" y="5109206"/>
            <a:chExt cx="3686748" cy="1049007"/>
          </a:xfrm>
        </p:grpSpPr>
        <p:sp>
          <p:nvSpPr>
            <p:cNvPr id="59" name="Flowchart: Terminator 6">
              <a:extLst>
                <a:ext uri="{FF2B5EF4-FFF2-40B4-BE49-F238E27FC236}">
                  <a16:creationId xmlns:a16="http://schemas.microsoft.com/office/drawing/2014/main" id="{B89DCB66-7619-C48C-7721-D5D252FD7023}"/>
                </a:ext>
              </a:extLst>
            </p:cNvPr>
            <p:cNvSpPr/>
            <p:nvPr/>
          </p:nvSpPr>
          <p:spPr>
            <a:xfrm>
              <a:off x="1195197" y="5109206"/>
              <a:ext cx="3686748" cy="104900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5" name="Rectangle 1024">
                  <a:extLst>
                    <a:ext uri="{FF2B5EF4-FFF2-40B4-BE49-F238E27FC236}">
                      <a16:creationId xmlns:a16="http://schemas.microsoft.com/office/drawing/2014/main" id="{51461E8B-66C6-E4C0-A902-98E831BB7AB1}"/>
                    </a:ext>
                  </a:extLst>
                </p:cNvPr>
                <p:cNvSpPr/>
                <p:nvPr/>
              </p:nvSpPr>
              <p:spPr>
                <a:xfrm>
                  <a:off x="1793996" y="5260071"/>
                  <a:ext cx="2439770"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B</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H</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ì</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nh</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vu</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ô</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ng</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1025" name="Rectangle 1024">
                  <a:extLst>
                    <a:ext uri="{FF2B5EF4-FFF2-40B4-BE49-F238E27FC236}">
                      <a16:creationId xmlns:a16="http://schemas.microsoft.com/office/drawing/2014/main" id="{51461E8B-66C6-E4C0-A902-98E831BB7AB1}"/>
                    </a:ext>
                  </a:extLst>
                </p:cNvPr>
                <p:cNvSpPr>
                  <a:spLocks noRot="1" noChangeAspect="1" noMove="1" noResize="1" noEditPoints="1" noAdjustHandles="1" noChangeArrowheads="1" noChangeShapeType="1" noTextEdit="1"/>
                </p:cNvSpPr>
                <p:nvPr/>
              </p:nvSpPr>
              <p:spPr>
                <a:xfrm>
                  <a:off x="1793996" y="5260071"/>
                  <a:ext cx="2439770" cy="702693"/>
                </a:xfrm>
                <a:prstGeom prst="rect">
                  <a:avLst/>
                </a:prstGeom>
                <a:blipFill>
                  <a:blip r:embed="rId9"/>
                  <a:stretch>
                    <a:fillRect/>
                  </a:stretch>
                </a:blipFill>
              </p:spPr>
              <p:txBody>
                <a:bodyPr/>
                <a:lstStyle/>
                <a:p>
                  <a:r>
                    <a:rPr lang="en-US">
                      <a:noFill/>
                    </a:rPr>
                    <a:t> </a:t>
                  </a:r>
                </a:p>
              </p:txBody>
            </p:sp>
          </mc:Fallback>
        </mc:AlternateContent>
      </p:grpSp>
      <p:pic>
        <p:nvPicPr>
          <p:cNvPr id="1032" name="Picture 4">
            <a:extLst>
              <a:ext uri="{FF2B5EF4-FFF2-40B4-BE49-F238E27FC236}">
                <a16:creationId xmlns:a16="http://schemas.microsoft.com/office/drawing/2014/main" id="{87B19751-92C6-BD5A-4D86-6A84280C010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14611" y="4839039"/>
            <a:ext cx="970156" cy="110961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2" descr="Wrong Mark PNGs for Free Download">
            <a:extLst>
              <a:ext uri="{FF2B5EF4-FFF2-40B4-BE49-F238E27FC236}">
                <a16:creationId xmlns:a16="http://schemas.microsoft.com/office/drawing/2014/main" id="{81F6FE40-417E-71E6-4270-FE00ED7C92F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26322" y="330161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2" descr="Wrong Mark PNGs for Free Download">
            <a:extLst>
              <a:ext uri="{FF2B5EF4-FFF2-40B4-BE49-F238E27FC236}">
                <a16:creationId xmlns:a16="http://schemas.microsoft.com/office/drawing/2014/main" id="{A7A3203F-5D6D-C32B-7AC6-CC553E0983E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26322" y="481037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2" descr="Wrong Mark PNGs for Free Download">
            <a:extLst>
              <a:ext uri="{FF2B5EF4-FFF2-40B4-BE49-F238E27FC236}">
                <a16:creationId xmlns:a16="http://schemas.microsoft.com/office/drawing/2014/main" id="{7ACCDCB0-3DF9-4FCE-91B8-7491D3449CB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18412" y="3301616"/>
            <a:ext cx="1512433" cy="151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052913"/>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103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500"/>
                                        <p:tgtEl>
                                          <p:spTgt spid="1032"/>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031"/>
                  </p:tgtEl>
                </p:cond>
              </p:nextCondLst>
            </p:seq>
            <p:seq concurrent="1" nextAc="seek">
              <p:cTn id="8" restart="whenNotActive" fill="hold" evtFilter="cancelBubble" nodeType="interactiveSeq">
                <p:stCondLst>
                  <p:cond evt="onClick" delay="0">
                    <p:tgtEl>
                      <p:spTgt spid="1030"/>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34"/>
                                        </p:tgtEl>
                                        <p:attrNameLst>
                                          <p:attrName>style.visibility</p:attrName>
                                        </p:attrNameLst>
                                      </p:cBhvr>
                                      <p:to>
                                        <p:strVal val="visible"/>
                                      </p:to>
                                    </p:set>
                                    <p:animEffect transition="in" filter="fade">
                                      <p:cBhvr>
                                        <p:cTn id="13" dur="500"/>
                                        <p:tgtEl>
                                          <p:spTgt spid="1034"/>
                                        </p:tgtEl>
                                      </p:cBhvr>
                                    </p:animEffect>
                                  </p:childTnLst>
                                  <p:subTnLst>
                                    <p:audio>
                                      <p:cMediaNode>
                                        <p:cTn display="0" masterRel="sameClick">
                                          <p:stCondLst>
                                            <p:cond evt="begin" delay="0">
                                              <p:tn val="11"/>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1030"/>
                  </p:tgtEl>
                </p:cond>
              </p:nextCondLst>
            </p:seq>
            <p:seq concurrent="1" nextAc="seek">
              <p:cTn id="14" restart="whenNotActive" fill="hold" evtFilter="cancelBubble" nodeType="interactiveSeq">
                <p:stCondLst>
                  <p:cond evt="onClick" delay="0">
                    <p:tgtEl>
                      <p:spTgt spid="1029"/>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35"/>
                                        </p:tgtEl>
                                        <p:attrNameLst>
                                          <p:attrName>style.visibility</p:attrName>
                                        </p:attrNameLst>
                                      </p:cBhvr>
                                      <p:to>
                                        <p:strVal val="visible"/>
                                      </p:to>
                                    </p:set>
                                    <p:animEffect transition="in" filter="fade">
                                      <p:cBhvr>
                                        <p:cTn id="19" dur="500"/>
                                        <p:tgtEl>
                                          <p:spTgt spid="1035"/>
                                        </p:tgtEl>
                                      </p:cBhvr>
                                    </p:animEffect>
                                  </p:childTnLst>
                                  <p:subTnLst>
                                    <p:audio>
                                      <p:cMediaNode>
                                        <p:cTn display="0" masterRel="sameClick">
                                          <p:stCondLst>
                                            <p:cond evt="begin" delay="0">
                                              <p:tn val="17"/>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1029"/>
                  </p:tgtEl>
                </p:cond>
              </p:nextCondLst>
            </p:seq>
            <p:seq concurrent="1" nextAc="seek">
              <p:cTn id="20" restart="whenNotActive" fill="hold" evtFilter="cancelBubble" nodeType="interactiveSeq">
                <p:stCondLst>
                  <p:cond evt="onClick" delay="0">
                    <p:tgtEl>
                      <p:spTgt spid="102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3"/>
                                        </p:tgtEl>
                                        <p:attrNameLst>
                                          <p:attrName>style.visibility</p:attrName>
                                        </p:attrNameLst>
                                      </p:cBhvr>
                                      <p:to>
                                        <p:strVal val="visible"/>
                                      </p:to>
                                    </p:set>
                                    <p:animEffect transition="in" filter="fade">
                                      <p:cBhvr>
                                        <p:cTn id="25" dur="500"/>
                                        <p:tgtEl>
                                          <p:spTgt spid="1033"/>
                                        </p:tgtEl>
                                      </p:cBhvr>
                                    </p:animEffect>
                                  </p:childTnLst>
                                  <p:subTnLst>
                                    <p:audio>
                                      <p:cMediaNode>
                                        <p:cTn display="0" masterRel="sameClick">
                                          <p:stCondLst>
                                            <p:cond evt="begin" delay="0">
                                              <p:tn val="23"/>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102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9BFBA44A-33CE-F417-D023-CEA6AAFABB94}"/>
            </a:ext>
          </a:extLst>
        </p:cNvPr>
        <p:cNvGrpSpPr/>
        <p:nvPr/>
      </p:nvGrpSpPr>
      <p:grpSpPr>
        <a:xfrm>
          <a:off x="0" y="0"/>
          <a:ext cx="0" cy="0"/>
          <a:chOff x="0" y="0"/>
          <a:chExt cx="0" cy="0"/>
        </a:xfrm>
      </p:grpSpPr>
      <p:sp>
        <p:nvSpPr>
          <p:cNvPr id="2" name="TextBox 9">
            <a:extLst>
              <a:ext uri="{FF2B5EF4-FFF2-40B4-BE49-F238E27FC236}">
                <a16:creationId xmlns:a16="http://schemas.microsoft.com/office/drawing/2014/main" id="{7C3141FC-57BB-6CFE-A485-0385427D076A}"/>
              </a:ext>
            </a:extLst>
          </p:cNvPr>
          <p:cNvSpPr txBox="1"/>
          <p:nvPr/>
        </p:nvSpPr>
        <p:spPr>
          <a:xfrm>
            <a:off x="6844606" y="1032826"/>
            <a:ext cx="5062741" cy="430887"/>
          </a:xfrm>
          <a:prstGeom prst="rect">
            <a:avLst/>
          </a:prstGeom>
        </p:spPr>
        <p:txBody>
          <a:bodyPr wrap="square" lIns="0" tIns="0" rIns="0" bIns="0" rtlCol="0" anchor="t">
            <a:spAutoFit/>
          </a:bodyPr>
          <a:lstStyle/>
          <a:p>
            <a:pPr algn="ctr">
              <a:buClrTx/>
              <a:buFontTx/>
              <a:buNone/>
              <a:defRPr/>
            </a:pPr>
            <a:r>
              <a:rPr lang="en-US" sz="2800" b="1" kern="1200" dirty="0">
                <a:solidFill>
                  <a:srgbClr val="C00000"/>
                </a:solidFill>
                <a:latin typeface="UTM Avo" panose="02040603050506020204" pitchFamily="18" charset="0"/>
                <a:cs typeface="Arial" panose="020B0604020202020204" pitchFamily="34" charset="0"/>
              </a:rPr>
              <a:t>Câu hỏi trắc nghiệm</a:t>
            </a:r>
          </a:p>
        </p:txBody>
      </p:sp>
      <p:sp>
        <p:nvSpPr>
          <p:cNvPr id="3" name="Rectangle 2">
            <a:extLst>
              <a:ext uri="{FF2B5EF4-FFF2-40B4-BE49-F238E27FC236}">
                <a16:creationId xmlns:a16="http://schemas.microsoft.com/office/drawing/2014/main" id="{400A1DC6-CC63-9E42-BFDE-2D5539F98480}"/>
              </a:ext>
            </a:extLst>
          </p:cNvPr>
          <p:cNvSpPr/>
          <p:nvPr/>
        </p:nvSpPr>
        <p:spPr>
          <a:xfrm>
            <a:off x="203200" y="1626324"/>
            <a:ext cx="11988799" cy="599972"/>
          </a:xfrm>
          <a:prstGeom prst="rect">
            <a:avLst/>
          </a:prstGeom>
        </p:spPr>
        <p:txBody>
          <a:bodyPr wrap="square">
            <a:spAutoFit/>
          </a:bodyPr>
          <a:lstStyle/>
          <a:p>
            <a:pPr algn="ctr">
              <a:lnSpc>
                <a:spcPct val="150000"/>
              </a:lnSpc>
              <a:buClrTx/>
              <a:buFontTx/>
              <a:buNone/>
            </a:pPr>
            <a:r>
              <a:rPr lang="vi-VN" sz="2533" b="1" dirty="0">
                <a:solidFill>
                  <a:prstClr val="black"/>
                </a:solidFill>
                <a:latin typeface="UTM Avo" panose="02040603050506020204" pitchFamily="18" charset="0"/>
                <a:ea typeface="Times New Roman" panose="02020603050405020304" pitchFamily="18" charset="0"/>
                <a:cs typeface="Arial" panose="020B0604020202020204" pitchFamily="34" charset="0"/>
              </a:rPr>
              <a:t>Câu 2: </a:t>
            </a:r>
            <a:r>
              <a:rPr lang="vi-VN" sz="2533" dirty="0">
                <a:solidFill>
                  <a:prstClr val="black"/>
                </a:solidFill>
                <a:latin typeface="UTM Avo" panose="02040603050506020204" pitchFamily="18" charset="0"/>
                <a:ea typeface="Times New Roman" panose="02020603050405020304" pitchFamily="18" charset="0"/>
                <a:cs typeface="Arial" panose="020B0604020202020204" pitchFamily="34" charset="0"/>
              </a:rPr>
              <a:t>Câu nào sau đây là đúng về sự đồng dạng của bản đồ Việt Nam?</a:t>
            </a:r>
          </a:p>
        </p:txBody>
      </p:sp>
      <p:grpSp>
        <p:nvGrpSpPr>
          <p:cNvPr id="1031" name="d">
            <a:extLst>
              <a:ext uri="{FF2B5EF4-FFF2-40B4-BE49-F238E27FC236}">
                <a16:creationId xmlns:a16="http://schemas.microsoft.com/office/drawing/2014/main" id="{77D67180-8F3C-E4FE-90E8-B3B5D30762D5}"/>
              </a:ext>
            </a:extLst>
          </p:cNvPr>
          <p:cNvGrpSpPr/>
          <p:nvPr/>
        </p:nvGrpSpPr>
        <p:grpSpPr>
          <a:xfrm>
            <a:off x="-126471" y="5066024"/>
            <a:ext cx="11129168" cy="712183"/>
            <a:chOff x="7049134" y="5053293"/>
            <a:chExt cx="3825102" cy="1095443"/>
          </a:xfrm>
        </p:grpSpPr>
        <p:sp>
          <p:nvSpPr>
            <p:cNvPr id="61" name="Flowchart: Terminator 6">
              <a:extLst>
                <a:ext uri="{FF2B5EF4-FFF2-40B4-BE49-F238E27FC236}">
                  <a16:creationId xmlns:a16="http://schemas.microsoft.com/office/drawing/2014/main" id="{3E85BA7F-76D2-1A9A-21A8-C26A7AFD03A6}"/>
                </a:ext>
              </a:extLst>
            </p:cNvPr>
            <p:cNvSpPr/>
            <p:nvPr/>
          </p:nvSpPr>
          <p:spPr>
            <a:xfrm>
              <a:off x="7188048" y="5053384"/>
              <a:ext cx="368618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51F9DE3A-D67B-D824-8949-EE355CEB43A5}"/>
                    </a:ext>
                  </a:extLst>
                </p:cNvPr>
                <p:cNvSpPr/>
                <p:nvPr/>
              </p:nvSpPr>
              <p:spPr>
                <a:xfrm>
                  <a:off x="7049134" y="5053293"/>
                  <a:ext cx="3771953" cy="1095443"/>
                </a:xfrm>
                <a:prstGeom prst="rect">
                  <a:avLst/>
                </a:prstGeom>
              </p:spPr>
              <p:txBody>
                <a:bodyPr wrap="square">
                  <a:spAutoFit/>
                </a:bodyPr>
                <a:lstStyle/>
                <a:p>
                  <a:pPr marR="20319" algn="just">
                    <a:lnSpc>
                      <a:spcPct val="150000"/>
                    </a:lnSpc>
                    <a:spcBef>
                      <a:spcPts val="200"/>
                    </a:spcBef>
                    <a:spcAft>
                      <a:spcPts val="200"/>
                    </a:spcAft>
                    <a:buClrTx/>
                  </a:pPr>
                  <a14:m>
                    <m:oMathPara xmlns:m="http://schemas.openxmlformats.org/officeDocument/2006/math">
                      <m:oMathParaPr>
                        <m:jc m:val="centerGroup"/>
                      </m:oMathParaPr>
                      <m:oMath xmlns:m="http://schemas.openxmlformats.org/officeDocument/2006/math">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ỉ</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à</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ủ</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a</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Vi</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ệ</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Nam</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v</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ị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tr</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í đồ</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v</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ớ</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i</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nhau</m:t>
                        </m:r>
                        <m:r>
                          <m:rPr>
                            <m:nor/>
                          </m:rPr>
                          <a:rPr lang="en-US" sz="2400" b="0" i="0" smtClean="0">
                            <a:solidFill>
                              <a:prstClr val="black"/>
                            </a:solidFill>
                            <a:latin typeface="UTM Avo" panose="02040603050506020204" pitchFamily="18" charset="0"/>
                            <a:ea typeface="Times New Roman" panose="02020603050405020304" pitchFamily="18" charset="0"/>
                            <a:cs typeface="Arial" panose="020B0604020202020204" pitchFamily="34" charset="0"/>
                          </a:rPr>
                          <m:t>.</m:t>
                        </m:r>
                      </m:oMath>
                    </m:oMathPara>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62" name="Rectangle 61">
                  <a:extLst>
                    <a:ext uri="{FF2B5EF4-FFF2-40B4-BE49-F238E27FC236}">
                      <a16:creationId xmlns:a16="http://schemas.microsoft.com/office/drawing/2014/main" id="{51F9DE3A-D67B-D824-8949-EE355CEB43A5}"/>
                    </a:ext>
                  </a:extLst>
                </p:cNvPr>
                <p:cNvSpPr>
                  <a:spLocks noRot="1" noChangeAspect="1" noMove="1" noResize="1" noEditPoints="1" noAdjustHandles="1" noChangeArrowheads="1" noChangeShapeType="1" noTextEdit="1"/>
                </p:cNvSpPr>
                <p:nvPr/>
              </p:nvSpPr>
              <p:spPr>
                <a:xfrm>
                  <a:off x="7049134" y="5053293"/>
                  <a:ext cx="3771953" cy="1095443"/>
                </a:xfrm>
                <a:prstGeom prst="rect">
                  <a:avLst/>
                </a:prstGeom>
                <a:blipFill>
                  <a:blip r:embed="rId6"/>
                  <a:stretch>
                    <a:fillRect/>
                  </a:stretch>
                </a:blipFill>
              </p:spPr>
              <p:txBody>
                <a:bodyPr/>
                <a:lstStyle/>
                <a:p>
                  <a:r>
                    <a:rPr lang="en-US">
                      <a:noFill/>
                    </a:rPr>
                    <a:t> </a:t>
                  </a:r>
                </a:p>
              </p:txBody>
            </p:sp>
          </mc:Fallback>
        </mc:AlternateContent>
      </p:grpSp>
      <p:grpSp>
        <p:nvGrpSpPr>
          <p:cNvPr id="1029" name="cc">
            <a:extLst>
              <a:ext uri="{FF2B5EF4-FFF2-40B4-BE49-F238E27FC236}">
                <a16:creationId xmlns:a16="http://schemas.microsoft.com/office/drawing/2014/main" id="{752FB8FE-BC9D-46BC-67D5-3BA0F044B41F}"/>
              </a:ext>
            </a:extLst>
          </p:cNvPr>
          <p:cNvGrpSpPr/>
          <p:nvPr/>
        </p:nvGrpSpPr>
        <p:grpSpPr>
          <a:xfrm>
            <a:off x="316246" y="4062787"/>
            <a:ext cx="10726627" cy="719677"/>
            <a:chOff x="7194181" y="3542085"/>
            <a:chExt cx="3686748" cy="1106969"/>
          </a:xfrm>
        </p:grpSpPr>
        <p:sp>
          <p:nvSpPr>
            <p:cNvPr id="58" name="Flowchart: Terminator 6">
              <a:extLst>
                <a:ext uri="{FF2B5EF4-FFF2-40B4-BE49-F238E27FC236}">
                  <a16:creationId xmlns:a16="http://schemas.microsoft.com/office/drawing/2014/main" id="{FF791736-4D11-A24F-FC58-092C257FFB92}"/>
                </a:ext>
              </a:extLst>
            </p:cNvPr>
            <p:cNvSpPr/>
            <p:nvPr/>
          </p:nvSpPr>
          <p:spPr>
            <a:xfrm>
              <a:off x="7194181" y="3542085"/>
              <a:ext cx="368674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BBAEA264-9408-4F18-A2FF-5E0034395DED}"/>
                    </a:ext>
                  </a:extLst>
                </p:cNvPr>
                <p:cNvSpPr/>
                <p:nvPr/>
              </p:nvSpPr>
              <p:spPr>
                <a:xfrm>
                  <a:off x="7288434" y="3553612"/>
                  <a:ext cx="3218117" cy="1095442"/>
                </a:xfrm>
                <a:prstGeom prst="rect">
                  <a:avLst/>
                </a:prstGeom>
              </p:spPr>
              <p:txBody>
                <a:bodyPr wrap="none">
                  <a:spAutoFit/>
                </a:bodyPr>
                <a:lstStyle/>
                <a:p>
                  <a:pPr marR="20319" algn="just">
                    <a:lnSpc>
                      <a:spcPct val="150000"/>
                    </a:lnSpc>
                    <a:spcBef>
                      <a:spcPts val="200"/>
                    </a:spcBef>
                    <a:spcAft>
                      <a:spcPts val="200"/>
                    </a:spcAft>
                    <a:buClrTx/>
                  </a:pPr>
                  <a14:m>
                    <m:oMathPara xmlns:m="http://schemas.openxmlformats.org/officeDocument/2006/math">
                      <m:oMathParaPr>
                        <m:jc m:val="centerGroup"/>
                      </m:oMathParaPr>
                      <m:oMath xmlns:m="http://schemas.openxmlformats.org/officeDocument/2006/math">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ỉ</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à</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ủ</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a</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Vi</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ệ</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Nam</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ó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ỉ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l</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ệ đồ</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ng</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d</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ng</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v</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ớ</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i</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nhau</m:t>
                        </m:r>
                        <m:r>
                          <m:rPr>
                            <m:nor/>
                          </m:rPr>
                          <a:rPr lang="en-US" sz="2400" b="0" i="0" smtClean="0">
                            <a:solidFill>
                              <a:prstClr val="black"/>
                            </a:solidFill>
                            <a:latin typeface="UTM Avo" panose="02040603050506020204" pitchFamily="18" charset="0"/>
                            <a:ea typeface="Arial" panose="020B0604020202020204" pitchFamily="34" charset="0"/>
                            <a:cs typeface="Arial" panose="020B0604020202020204" pitchFamily="34" charset="0"/>
                          </a:rPr>
                          <m:t>.</m:t>
                        </m:r>
                      </m:oMath>
                    </m:oMathPara>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63" name="Rectangle 62">
                  <a:extLst>
                    <a:ext uri="{FF2B5EF4-FFF2-40B4-BE49-F238E27FC236}">
                      <a16:creationId xmlns:a16="http://schemas.microsoft.com/office/drawing/2014/main" id="{BBAEA264-9408-4F18-A2FF-5E0034395DED}"/>
                    </a:ext>
                  </a:extLst>
                </p:cNvPr>
                <p:cNvSpPr>
                  <a:spLocks noRot="1" noChangeAspect="1" noMove="1" noResize="1" noEditPoints="1" noAdjustHandles="1" noChangeArrowheads="1" noChangeShapeType="1" noTextEdit="1"/>
                </p:cNvSpPr>
                <p:nvPr/>
              </p:nvSpPr>
              <p:spPr>
                <a:xfrm>
                  <a:off x="7288434" y="3553612"/>
                  <a:ext cx="3218117" cy="1095442"/>
                </a:xfrm>
                <a:prstGeom prst="rect">
                  <a:avLst/>
                </a:prstGeom>
                <a:blipFill>
                  <a:blip r:embed="rId7"/>
                  <a:stretch>
                    <a:fillRect/>
                  </a:stretch>
                </a:blipFill>
              </p:spPr>
              <p:txBody>
                <a:bodyPr/>
                <a:lstStyle/>
                <a:p>
                  <a:r>
                    <a:rPr lang="en-US">
                      <a:noFill/>
                    </a:rPr>
                    <a:t> </a:t>
                  </a:r>
                </a:p>
              </p:txBody>
            </p:sp>
          </mc:Fallback>
        </mc:AlternateContent>
      </p:grpSp>
      <p:grpSp>
        <p:nvGrpSpPr>
          <p:cNvPr id="1028" name="A">
            <a:extLst>
              <a:ext uri="{FF2B5EF4-FFF2-40B4-BE49-F238E27FC236}">
                <a16:creationId xmlns:a16="http://schemas.microsoft.com/office/drawing/2014/main" id="{4D4721D0-E0BC-505D-7C30-DE01983F5251}"/>
              </a:ext>
            </a:extLst>
          </p:cNvPr>
          <p:cNvGrpSpPr/>
          <p:nvPr/>
        </p:nvGrpSpPr>
        <p:grpSpPr>
          <a:xfrm>
            <a:off x="317419" y="2242992"/>
            <a:ext cx="10795081" cy="725675"/>
            <a:chOff x="1195197" y="3497331"/>
            <a:chExt cx="3710276" cy="1116194"/>
          </a:xfrm>
        </p:grpSpPr>
        <p:sp>
          <p:nvSpPr>
            <p:cNvPr id="60" name="Flowchart: Terminator 6">
              <a:extLst>
                <a:ext uri="{FF2B5EF4-FFF2-40B4-BE49-F238E27FC236}">
                  <a16:creationId xmlns:a16="http://schemas.microsoft.com/office/drawing/2014/main" id="{DB76DAA8-98FF-B906-8D58-408C45752E5E}"/>
                </a:ext>
              </a:extLst>
            </p:cNvPr>
            <p:cNvSpPr/>
            <p:nvPr/>
          </p:nvSpPr>
          <p:spPr>
            <a:xfrm>
              <a:off x="1195197" y="3542085"/>
              <a:ext cx="3710276"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4" name="Rectangle 1023">
                  <a:extLst>
                    <a:ext uri="{FF2B5EF4-FFF2-40B4-BE49-F238E27FC236}">
                      <a16:creationId xmlns:a16="http://schemas.microsoft.com/office/drawing/2014/main" id="{D434D56A-9BD5-295C-6419-CB2A56CF62BD}"/>
                    </a:ext>
                  </a:extLst>
                </p:cNvPr>
                <p:cNvSpPr/>
                <p:nvPr/>
              </p:nvSpPr>
              <p:spPr>
                <a:xfrm>
                  <a:off x="1248460" y="3497331"/>
                  <a:ext cx="3558055" cy="1095442"/>
                </a:xfrm>
                <a:prstGeom prst="rect">
                  <a:avLst/>
                </a:prstGeom>
              </p:spPr>
              <p:txBody>
                <a:bodyPr wrap="none">
                  <a:spAutoFit/>
                </a:bodyPr>
                <a:lstStyle/>
                <a:p>
                  <a:pPr marR="20319" algn="just">
                    <a:lnSpc>
                      <a:spcPct val="150000"/>
                    </a:lnSpc>
                    <a:spcBef>
                      <a:spcPts val="200"/>
                    </a:spcBef>
                    <a:spcAft>
                      <a:spcPts val="200"/>
                    </a:spcAft>
                    <a:buClrTx/>
                  </a:pPr>
                  <a14:m>
                    <m:oMathPara xmlns:m="http://schemas.openxmlformats.org/officeDocument/2006/math">
                      <m:oMathParaPr>
                        <m:jc m:val="centerGroup"/>
                      </m:oMathParaPr>
                      <m:oMath xmlns:m="http://schemas.openxmlformats.org/officeDocument/2006/math">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A</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ỉ</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à</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ủ</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a</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Vi</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ệ</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Nam</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ó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ì</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d</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ng</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đồ</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ng</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d</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ng</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v</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ớ</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i</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nhau</m:t>
                        </m:r>
                        <m:r>
                          <m:rPr>
                            <m:nor/>
                          </m:rPr>
                          <a:rPr lang="en-US" sz="2400" b="0" i="0" smtClean="0">
                            <a:solidFill>
                              <a:prstClr val="black"/>
                            </a:solidFill>
                            <a:latin typeface="UTM Avo" panose="02040603050506020204" pitchFamily="18" charset="0"/>
                            <a:ea typeface="Arial" panose="020B0604020202020204" pitchFamily="34" charset="0"/>
                            <a:cs typeface="Arial" panose="020B0604020202020204" pitchFamily="34" charset="0"/>
                          </a:rPr>
                          <m:t>.</m:t>
                        </m:r>
                      </m:oMath>
                    </m:oMathPara>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1024" name="Rectangle 1023">
                  <a:extLst>
                    <a:ext uri="{FF2B5EF4-FFF2-40B4-BE49-F238E27FC236}">
                      <a16:creationId xmlns:a16="http://schemas.microsoft.com/office/drawing/2014/main" id="{D434D56A-9BD5-295C-6419-CB2A56CF62BD}"/>
                    </a:ext>
                  </a:extLst>
                </p:cNvPr>
                <p:cNvSpPr>
                  <a:spLocks noRot="1" noChangeAspect="1" noMove="1" noResize="1" noEditPoints="1" noAdjustHandles="1" noChangeArrowheads="1" noChangeShapeType="1" noTextEdit="1"/>
                </p:cNvSpPr>
                <p:nvPr/>
              </p:nvSpPr>
              <p:spPr>
                <a:xfrm>
                  <a:off x="1248460" y="3497331"/>
                  <a:ext cx="3558055" cy="1095442"/>
                </a:xfrm>
                <a:prstGeom prst="rect">
                  <a:avLst/>
                </a:prstGeom>
                <a:blipFill>
                  <a:blip r:embed="rId8"/>
                  <a:stretch>
                    <a:fillRect/>
                  </a:stretch>
                </a:blipFill>
              </p:spPr>
              <p:txBody>
                <a:bodyPr/>
                <a:lstStyle/>
                <a:p>
                  <a:r>
                    <a:rPr lang="en-US">
                      <a:noFill/>
                    </a:rPr>
                    <a:t> </a:t>
                  </a:r>
                </a:p>
              </p:txBody>
            </p:sp>
          </mc:Fallback>
        </mc:AlternateContent>
      </p:grpSp>
      <p:grpSp>
        <p:nvGrpSpPr>
          <p:cNvPr id="1030" name="B">
            <a:extLst>
              <a:ext uri="{FF2B5EF4-FFF2-40B4-BE49-F238E27FC236}">
                <a16:creationId xmlns:a16="http://schemas.microsoft.com/office/drawing/2014/main" id="{337E2BE6-0D30-87ED-94E5-61000AA703BD}"/>
              </a:ext>
            </a:extLst>
          </p:cNvPr>
          <p:cNvGrpSpPr/>
          <p:nvPr/>
        </p:nvGrpSpPr>
        <p:grpSpPr>
          <a:xfrm>
            <a:off x="303463" y="3124483"/>
            <a:ext cx="10726627" cy="723611"/>
            <a:chOff x="1195197" y="5045191"/>
            <a:chExt cx="3686748" cy="1113022"/>
          </a:xfrm>
        </p:grpSpPr>
        <p:sp>
          <p:nvSpPr>
            <p:cNvPr id="59" name="Flowchart: Terminator 6">
              <a:extLst>
                <a:ext uri="{FF2B5EF4-FFF2-40B4-BE49-F238E27FC236}">
                  <a16:creationId xmlns:a16="http://schemas.microsoft.com/office/drawing/2014/main" id="{BB9B8E89-5E4F-71FD-E7EB-B719E84960B6}"/>
                </a:ext>
              </a:extLst>
            </p:cNvPr>
            <p:cNvSpPr/>
            <p:nvPr/>
          </p:nvSpPr>
          <p:spPr>
            <a:xfrm>
              <a:off x="1195197" y="5109206"/>
              <a:ext cx="3686748" cy="104900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5" name="Rectangle 1024">
                  <a:extLst>
                    <a:ext uri="{FF2B5EF4-FFF2-40B4-BE49-F238E27FC236}">
                      <a16:creationId xmlns:a16="http://schemas.microsoft.com/office/drawing/2014/main" id="{28FC0A16-E61C-2A9C-6366-F08E331EDEC4}"/>
                    </a:ext>
                  </a:extLst>
                </p:cNvPr>
                <p:cNvSpPr/>
                <p:nvPr/>
              </p:nvSpPr>
              <p:spPr>
                <a:xfrm>
                  <a:off x="1295881" y="5045191"/>
                  <a:ext cx="3462189" cy="1095443"/>
                </a:xfrm>
                <a:prstGeom prst="rect">
                  <a:avLst/>
                </a:prstGeom>
              </p:spPr>
              <p:txBody>
                <a:bodyPr wrap="none">
                  <a:spAutoFit/>
                </a:bodyPr>
                <a:lstStyle/>
                <a:p>
                  <a:pPr marR="20319" algn="just">
                    <a:lnSpc>
                      <a:spcPct val="150000"/>
                    </a:lnSpc>
                    <a:spcBef>
                      <a:spcPts val="200"/>
                    </a:spcBef>
                    <a:spcAft>
                      <a:spcPts val="200"/>
                    </a:spcAft>
                    <a:buClrTx/>
                  </a:pPr>
                  <a14:m>
                    <m:oMathPara xmlns:m="http://schemas.openxmlformats.org/officeDocument/2006/math">
                      <m:oMathParaPr>
                        <m:jc m:val="centerGroup"/>
                      </m:oMathParaPr>
                      <m:oMath xmlns:m="http://schemas.openxmlformats.org/officeDocument/2006/math">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B</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ỉ</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à</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ủ</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a</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Vi</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ệ</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Nam</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di</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ệ</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í</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đồ</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v</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ớ</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i</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nhau</m:t>
                        </m:r>
                        <m:r>
                          <m:rPr>
                            <m:nor/>
                          </m:rPr>
                          <a:rPr lang="en-US" sz="2400" b="0" i="0" smtClean="0">
                            <a:solidFill>
                              <a:prstClr val="black"/>
                            </a:solidFill>
                            <a:latin typeface="UTM Avo" panose="02040603050506020204" pitchFamily="18" charset="0"/>
                            <a:ea typeface="Times New Roman" panose="02020603050405020304" pitchFamily="18" charset="0"/>
                            <a:cs typeface="Arial" panose="020B0604020202020204" pitchFamily="34" charset="0"/>
                          </a:rPr>
                          <m:t>.</m:t>
                        </m:r>
                      </m:oMath>
                    </m:oMathPara>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1025" name="Rectangle 1024">
                  <a:extLst>
                    <a:ext uri="{FF2B5EF4-FFF2-40B4-BE49-F238E27FC236}">
                      <a16:creationId xmlns:a16="http://schemas.microsoft.com/office/drawing/2014/main" id="{28FC0A16-E61C-2A9C-6366-F08E331EDEC4}"/>
                    </a:ext>
                  </a:extLst>
                </p:cNvPr>
                <p:cNvSpPr>
                  <a:spLocks noRot="1" noChangeAspect="1" noMove="1" noResize="1" noEditPoints="1" noAdjustHandles="1" noChangeArrowheads="1" noChangeShapeType="1" noTextEdit="1"/>
                </p:cNvSpPr>
                <p:nvPr/>
              </p:nvSpPr>
              <p:spPr>
                <a:xfrm>
                  <a:off x="1295881" y="5045191"/>
                  <a:ext cx="3462189" cy="1095443"/>
                </a:xfrm>
                <a:prstGeom prst="rect">
                  <a:avLst/>
                </a:prstGeom>
                <a:blipFill>
                  <a:blip r:embed="rId9"/>
                  <a:stretch>
                    <a:fillRect/>
                  </a:stretch>
                </a:blipFill>
              </p:spPr>
              <p:txBody>
                <a:bodyPr/>
                <a:lstStyle/>
                <a:p>
                  <a:r>
                    <a:rPr lang="en-US">
                      <a:noFill/>
                    </a:rPr>
                    <a:t> </a:t>
                  </a:r>
                </a:p>
              </p:txBody>
            </p:sp>
          </mc:Fallback>
        </mc:AlternateContent>
      </p:grpSp>
      <p:pic>
        <p:nvPicPr>
          <p:cNvPr id="1032" name="Picture 4">
            <a:extLst>
              <a:ext uri="{FF2B5EF4-FFF2-40B4-BE49-F238E27FC236}">
                <a16:creationId xmlns:a16="http://schemas.microsoft.com/office/drawing/2014/main" id="{B292005F-2FBD-C71A-0BB6-DB8163D5969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98811" y="3581739"/>
            <a:ext cx="970156" cy="110961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2" descr="Wrong Mark PNGs for Free Download">
            <a:extLst>
              <a:ext uri="{FF2B5EF4-FFF2-40B4-BE49-F238E27FC236}">
                <a16:creationId xmlns:a16="http://schemas.microsoft.com/office/drawing/2014/main" id="{91F68F09-69CF-0587-A6E4-3606F9CAE0D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79567" y="179031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2" descr="Wrong Mark PNGs for Free Download">
            <a:extLst>
              <a:ext uri="{FF2B5EF4-FFF2-40B4-BE49-F238E27FC236}">
                <a16:creationId xmlns:a16="http://schemas.microsoft.com/office/drawing/2014/main" id="{5B1B5DAA-2395-BFB7-E4AE-714FC1FAFEA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79567" y="268947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2" descr="Wrong Mark PNGs for Free Download">
            <a:extLst>
              <a:ext uri="{FF2B5EF4-FFF2-40B4-BE49-F238E27FC236}">
                <a16:creationId xmlns:a16="http://schemas.microsoft.com/office/drawing/2014/main" id="{B6A0ECE5-0DCF-2859-2AA7-4B703EDFF8B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39112" y="4635116"/>
            <a:ext cx="1512433" cy="151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489310"/>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103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500"/>
                                        <p:tgtEl>
                                          <p:spTgt spid="1034"/>
                                        </p:tgtEl>
                                      </p:cBhvr>
                                    </p:animEffect>
                                  </p:childTnLst>
                                  <p:subTnLst>
                                    <p:audio>
                                      <p:cMediaNode>
                                        <p:cTn display="0" masterRel="sameClick">
                                          <p:stCondLst>
                                            <p:cond evt="begin" delay="0">
                                              <p:tn val="5"/>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1030"/>
                  </p:tgtEl>
                </p:cond>
              </p:nextCondLst>
            </p:seq>
            <p:seq concurrent="1" nextAc="seek">
              <p:cTn id="8" restart="whenNotActive" fill="hold" evtFilter="cancelBubble" nodeType="interactiveSeq">
                <p:stCondLst>
                  <p:cond evt="onClick" delay="0">
                    <p:tgtEl>
                      <p:spTgt spid="1029"/>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32"/>
                                        </p:tgtEl>
                                        <p:attrNameLst>
                                          <p:attrName>style.visibility</p:attrName>
                                        </p:attrNameLst>
                                      </p:cBhvr>
                                      <p:to>
                                        <p:strVal val="visible"/>
                                      </p:to>
                                    </p:set>
                                    <p:animEffect transition="in" filter="fade">
                                      <p:cBhvr>
                                        <p:cTn id="13" dur="500"/>
                                        <p:tgtEl>
                                          <p:spTgt spid="1032"/>
                                        </p:tgtEl>
                                      </p:cBhvr>
                                    </p:animEffect>
                                  </p:childTnLst>
                                  <p:subTnLst>
                                    <p:audio>
                                      <p:cMediaNode>
                                        <p:cTn display="0" masterRel="sameClick">
                                          <p:stCondLst>
                                            <p:cond evt="begin" delay="0">
                                              <p:tn val="11"/>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029"/>
                  </p:tgtEl>
                </p:cond>
              </p:nextCondLst>
            </p:seq>
            <p:seq concurrent="1" nextAc="seek">
              <p:cTn id="14" restart="whenNotActive" fill="hold" evtFilter="cancelBubble" nodeType="interactiveSeq">
                <p:stCondLst>
                  <p:cond evt="onClick" delay="0">
                    <p:tgtEl>
                      <p:spTgt spid="1028"/>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33"/>
                                        </p:tgtEl>
                                        <p:attrNameLst>
                                          <p:attrName>style.visibility</p:attrName>
                                        </p:attrNameLst>
                                      </p:cBhvr>
                                      <p:to>
                                        <p:strVal val="visible"/>
                                      </p:to>
                                    </p:set>
                                    <p:animEffect transition="in" filter="fade">
                                      <p:cBhvr>
                                        <p:cTn id="19" dur="500"/>
                                        <p:tgtEl>
                                          <p:spTgt spid="1033"/>
                                        </p:tgtEl>
                                      </p:cBhvr>
                                    </p:animEffect>
                                  </p:childTnLst>
                                  <p:subTnLst>
                                    <p:audio>
                                      <p:cMediaNode>
                                        <p:cTn display="0" masterRel="sameClick">
                                          <p:stCondLst>
                                            <p:cond evt="begin" delay="0">
                                              <p:tn val="17"/>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1028"/>
                  </p:tgtEl>
                </p:cond>
              </p:nextCondLst>
            </p:seq>
            <p:seq concurrent="1" nextAc="seek">
              <p:cTn id="20" restart="whenNotActive" fill="hold" evtFilter="cancelBubble" nodeType="interactiveSeq">
                <p:stCondLst>
                  <p:cond evt="onClick" delay="0">
                    <p:tgtEl>
                      <p:spTgt spid="103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5"/>
                                        </p:tgtEl>
                                        <p:attrNameLst>
                                          <p:attrName>style.visibility</p:attrName>
                                        </p:attrNameLst>
                                      </p:cBhvr>
                                      <p:to>
                                        <p:strVal val="visible"/>
                                      </p:to>
                                    </p:set>
                                    <p:animEffect transition="in" filter="fade">
                                      <p:cBhvr>
                                        <p:cTn id="25" dur="500"/>
                                        <p:tgtEl>
                                          <p:spTgt spid="1035"/>
                                        </p:tgtEl>
                                      </p:cBhvr>
                                    </p:animEffect>
                                  </p:childTnLst>
                                  <p:subTnLst>
                                    <p:audio>
                                      <p:cMediaNode>
                                        <p:cTn display="0" masterRel="sameClick">
                                          <p:stCondLst>
                                            <p:cond evt="begin" delay="0">
                                              <p:tn val="23"/>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1031"/>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CDB2BBD0-C3DD-EFAC-5CB3-8E7257EEF29A}"/>
            </a:ext>
          </a:extLst>
        </p:cNvPr>
        <p:cNvGrpSpPr/>
        <p:nvPr/>
      </p:nvGrpSpPr>
      <p:grpSpPr>
        <a:xfrm>
          <a:off x="0" y="0"/>
          <a:ext cx="0" cy="0"/>
          <a:chOff x="0" y="0"/>
          <a:chExt cx="0" cy="0"/>
        </a:xfrm>
      </p:grpSpPr>
      <p:sp>
        <p:nvSpPr>
          <p:cNvPr id="2" name="TextBox 9">
            <a:extLst>
              <a:ext uri="{FF2B5EF4-FFF2-40B4-BE49-F238E27FC236}">
                <a16:creationId xmlns:a16="http://schemas.microsoft.com/office/drawing/2014/main" id="{BB60FF3E-43C2-3CC7-CB33-D9A302089ED6}"/>
              </a:ext>
            </a:extLst>
          </p:cNvPr>
          <p:cNvSpPr txBox="1"/>
          <p:nvPr/>
        </p:nvSpPr>
        <p:spPr>
          <a:xfrm>
            <a:off x="6844606" y="1032826"/>
            <a:ext cx="5062741" cy="430887"/>
          </a:xfrm>
          <a:prstGeom prst="rect">
            <a:avLst/>
          </a:prstGeom>
        </p:spPr>
        <p:txBody>
          <a:bodyPr wrap="square" lIns="0" tIns="0" rIns="0" bIns="0" rtlCol="0" anchor="t">
            <a:spAutoFit/>
          </a:bodyPr>
          <a:lstStyle/>
          <a:p>
            <a:pPr algn="ctr">
              <a:buClrTx/>
              <a:buFontTx/>
              <a:buNone/>
              <a:defRPr/>
            </a:pPr>
            <a:r>
              <a:rPr lang="en-US" sz="2800" b="1" kern="1200" dirty="0">
                <a:solidFill>
                  <a:srgbClr val="C00000"/>
                </a:solidFill>
                <a:latin typeface="UTM Avo" panose="02040603050506020204" pitchFamily="18" charset="0"/>
                <a:cs typeface="Arial" panose="020B0604020202020204" pitchFamily="34" charset="0"/>
              </a:rPr>
              <a:t>Câu hỏi trắc nghiệm</a:t>
            </a:r>
          </a:p>
        </p:txBody>
      </p:sp>
      <p:sp>
        <p:nvSpPr>
          <p:cNvPr id="3" name="Rectangle 2">
            <a:extLst>
              <a:ext uri="{FF2B5EF4-FFF2-40B4-BE49-F238E27FC236}">
                <a16:creationId xmlns:a16="http://schemas.microsoft.com/office/drawing/2014/main" id="{B178DA22-18E6-FAAC-AD8D-E94D0CB6E147}"/>
              </a:ext>
            </a:extLst>
          </p:cNvPr>
          <p:cNvSpPr/>
          <p:nvPr/>
        </p:nvSpPr>
        <p:spPr>
          <a:xfrm>
            <a:off x="322370" y="1703453"/>
            <a:ext cx="11050352" cy="1261692"/>
          </a:xfrm>
          <a:prstGeom prst="rect">
            <a:avLst/>
          </a:prstGeom>
        </p:spPr>
        <p:txBody>
          <a:bodyPr wrap="square">
            <a:spAutoFit/>
          </a:bodyPr>
          <a:lstStyle/>
          <a:p>
            <a:pPr algn="just">
              <a:buClrTx/>
              <a:buFontTx/>
              <a:buNone/>
            </a:pPr>
            <a:r>
              <a:rPr lang="vi-VN" sz="2533" b="1" dirty="0">
                <a:solidFill>
                  <a:prstClr val="black"/>
                </a:solidFill>
                <a:latin typeface="UTM Avo" panose="02040603050506020204" pitchFamily="18" charset="0"/>
                <a:ea typeface="Times New Roman" panose="02020603050405020304" pitchFamily="18" charset="0"/>
                <a:cs typeface="Arial" panose="020B0604020202020204" pitchFamily="34" charset="0"/>
              </a:rPr>
              <a:t>Câu 3: </a:t>
            </a:r>
            <a:r>
              <a:rPr lang="vi-VN" sz="2533" dirty="0">
                <a:solidFill>
                  <a:prstClr val="black"/>
                </a:solidFill>
                <a:latin typeface="UTM Avo" panose="02040603050506020204" pitchFamily="18" charset="0"/>
                <a:ea typeface="Times New Roman" panose="02020603050405020304" pitchFamily="18" charset="0"/>
                <a:cs typeface="Arial" panose="020B0604020202020204" pitchFamily="34" charset="0"/>
              </a:rPr>
              <a:t>Tessellations là các hình dạng được xếp chồng lên nhau để tạo thành một bề mặt liền mạch. Tessellations được sử dụng trong thiết kế và trang trí vì chúng tạo ra các mẫu đẹp mắt và độc đáo.</a:t>
            </a:r>
          </a:p>
        </p:txBody>
      </p:sp>
      <p:grpSp>
        <p:nvGrpSpPr>
          <p:cNvPr id="19" name="d">
            <a:extLst>
              <a:ext uri="{FF2B5EF4-FFF2-40B4-BE49-F238E27FC236}">
                <a16:creationId xmlns:a16="http://schemas.microsoft.com/office/drawing/2014/main" id="{782C6334-9777-1D7E-CE0C-1F9579177C58}"/>
              </a:ext>
            </a:extLst>
          </p:cNvPr>
          <p:cNvGrpSpPr/>
          <p:nvPr/>
        </p:nvGrpSpPr>
        <p:grpSpPr>
          <a:xfrm>
            <a:off x="-126471" y="5878825"/>
            <a:ext cx="11129168" cy="739241"/>
            <a:chOff x="7049134" y="5053293"/>
            <a:chExt cx="3825102" cy="1137062"/>
          </a:xfrm>
        </p:grpSpPr>
        <p:sp>
          <p:nvSpPr>
            <p:cNvPr id="20" name="Flowchart: Terminator 6">
              <a:extLst>
                <a:ext uri="{FF2B5EF4-FFF2-40B4-BE49-F238E27FC236}">
                  <a16:creationId xmlns:a16="http://schemas.microsoft.com/office/drawing/2014/main" id="{E6EFDBC4-78A6-BFE6-CAC2-425E57223A68}"/>
                </a:ext>
              </a:extLst>
            </p:cNvPr>
            <p:cNvSpPr/>
            <p:nvPr/>
          </p:nvSpPr>
          <p:spPr>
            <a:xfrm>
              <a:off x="7188048" y="5053384"/>
              <a:ext cx="368618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7F91AF32-FE9D-923E-D28E-D4382D51B4FB}"/>
                    </a:ext>
                  </a:extLst>
                </p:cNvPr>
                <p:cNvSpPr/>
                <p:nvPr/>
              </p:nvSpPr>
              <p:spPr>
                <a:xfrm>
                  <a:off x="7049134" y="5053293"/>
                  <a:ext cx="3771953" cy="1137062"/>
                </a:xfrm>
                <a:prstGeom prst="rect">
                  <a:avLst/>
                </a:prstGeom>
              </p:spPr>
              <p:txBody>
                <a:bodyPr wrap="square">
                  <a:spAutoFit/>
                </a:bodyPr>
                <a:lstStyle/>
                <a:p>
                  <a:pPr marR="20319" algn="just">
                    <a:lnSpc>
                      <a:spcPct val="150000"/>
                    </a:lnSpc>
                    <a:spcBef>
                      <a:spcPts val="200"/>
                    </a:spcBef>
                    <a:spcAft>
                      <a:spcPts val="200"/>
                    </a:spcAft>
                    <a:buClrTx/>
                  </a:pPr>
                  <a14:m>
                    <m:oMathPara xmlns:m="http://schemas.openxmlformats.org/officeDocument/2006/math">
                      <m:oMathParaPr>
                        <m:jc m:val="centerGroup"/>
                      </m:oMathParaPr>
                      <m:oMath xmlns:m="http://schemas.openxmlformats.org/officeDocument/2006/math">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ì</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trong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tessellations</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ể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ó</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kh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nhau</m:t>
                        </m:r>
                        <m:r>
                          <m:rPr>
                            <m:nor/>
                          </m:rPr>
                          <a:rPr lang="en-US" sz="2400" b="0" i="0" smtClean="0">
                            <a:solidFill>
                              <a:prstClr val="black"/>
                            </a:solidFill>
                            <a:latin typeface="UTM Avo" panose="02040603050506020204" pitchFamily="18" charset="0"/>
                            <a:ea typeface="Times New Roman" panose="02020603050405020304" pitchFamily="18" charset="0"/>
                            <a:cs typeface="Arial" panose="020B0604020202020204" pitchFamily="34" charset="0"/>
                          </a:rPr>
                          <m:t>.</m:t>
                        </m:r>
                      </m:oMath>
                    </m:oMathPara>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21" name="Rectangle 20">
                  <a:extLst>
                    <a:ext uri="{FF2B5EF4-FFF2-40B4-BE49-F238E27FC236}">
                      <a16:creationId xmlns:a16="http://schemas.microsoft.com/office/drawing/2014/main" id="{7F91AF32-FE9D-923E-D28E-D4382D51B4FB}"/>
                    </a:ext>
                  </a:extLst>
                </p:cNvPr>
                <p:cNvSpPr>
                  <a:spLocks noRot="1" noChangeAspect="1" noMove="1" noResize="1" noEditPoints="1" noAdjustHandles="1" noChangeArrowheads="1" noChangeShapeType="1" noTextEdit="1"/>
                </p:cNvSpPr>
                <p:nvPr/>
              </p:nvSpPr>
              <p:spPr>
                <a:xfrm>
                  <a:off x="7049134" y="5053293"/>
                  <a:ext cx="3771953" cy="1137062"/>
                </a:xfrm>
                <a:prstGeom prst="rect">
                  <a:avLst/>
                </a:prstGeom>
                <a:blipFill>
                  <a:blip r:embed="rId6"/>
                  <a:stretch>
                    <a:fillRect/>
                  </a:stretch>
                </a:blipFill>
              </p:spPr>
              <p:txBody>
                <a:bodyPr/>
                <a:lstStyle/>
                <a:p>
                  <a:r>
                    <a:rPr lang="en-US">
                      <a:noFill/>
                    </a:rPr>
                    <a:t> </a:t>
                  </a:r>
                </a:p>
              </p:txBody>
            </p:sp>
          </mc:Fallback>
        </mc:AlternateContent>
      </p:grpSp>
      <p:grpSp>
        <p:nvGrpSpPr>
          <p:cNvPr id="22" name="cc">
            <a:extLst>
              <a:ext uri="{FF2B5EF4-FFF2-40B4-BE49-F238E27FC236}">
                <a16:creationId xmlns:a16="http://schemas.microsoft.com/office/drawing/2014/main" id="{DA9A9006-2604-5ADB-40F3-C55593D6AF49}"/>
              </a:ext>
            </a:extLst>
          </p:cNvPr>
          <p:cNvGrpSpPr/>
          <p:nvPr/>
        </p:nvGrpSpPr>
        <p:grpSpPr>
          <a:xfrm>
            <a:off x="316246" y="4875588"/>
            <a:ext cx="10726627" cy="746736"/>
            <a:chOff x="7194181" y="3542084"/>
            <a:chExt cx="3686748" cy="1148589"/>
          </a:xfrm>
        </p:grpSpPr>
        <p:sp>
          <p:nvSpPr>
            <p:cNvPr id="23" name="Flowchart: Terminator 6">
              <a:extLst>
                <a:ext uri="{FF2B5EF4-FFF2-40B4-BE49-F238E27FC236}">
                  <a16:creationId xmlns:a16="http://schemas.microsoft.com/office/drawing/2014/main" id="{3D164015-51E4-55F9-068B-0243CEB05072}"/>
                </a:ext>
              </a:extLst>
            </p:cNvPr>
            <p:cNvSpPr/>
            <p:nvPr/>
          </p:nvSpPr>
          <p:spPr>
            <a:xfrm>
              <a:off x="7194181" y="3542084"/>
              <a:ext cx="368674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1A99E79F-F1EF-15E4-FA59-86D81605B3C3}"/>
                    </a:ext>
                  </a:extLst>
                </p:cNvPr>
                <p:cNvSpPr/>
                <p:nvPr/>
              </p:nvSpPr>
              <p:spPr>
                <a:xfrm>
                  <a:off x="7260611" y="3553612"/>
                  <a:ext cx="3273763" cy="1137061"/>
                </a:xfrm>
                <a:prstGeom prst="rect">
                  <a:avLst/>
                </a:prstGeom>
              </p:spPr>
              <p:txBody>
                <a:bodyPr wrap="none">
                  <a:spAutoFit/>
                </a:bodyPr>
                <a:lstStyle/>
                <a:p>
                  <a:pPr marR="20319" algn="just">
                    <a:lnSpc>
                      <a:spcPct val="150000"/>
                    </a:lnSpc>
                    <a:spcBef>
                      <a:spcPts val="200"/>
                    </a:spcBef>
                    <a:spcAft>
                      <a:spcPts val="200"/>
                    </a:spcAft>
                    <a:buClrTx/>
                  </a:pPr>
                  <a14:m>
                    <m:oMathPara xmlns:m="http://schemas.openxmlformats.org/officeDocument/2006/math">
                      <m:oMathParaPr>
                        <m:jc m:val="centerGroup"/>
                      </m:oMathParaPr>
                      <m:oMath xmlns:m="http://schemas.openxmlformats.org/officeDocument/2006/math">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ì</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d</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ng</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trong</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tessellations</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ó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ể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ó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t</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ỉ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l</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ệ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kh</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á</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c</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 </m:t>
                        </m:r>
                        <m:r>
                          <m:rPr>
                            <m:nor/>
                          </m:rPr>
                          <a:rPr lang="fr-FR" sz="2400">
                            <a:solidFill>
                              <a:prstClr val="black"/>
                            </a:solidFill>
                            <a:latin typeface="UTM Avo" panose="02040603050506020204" pitchFamily="18" charset="0"/>
                            <a:ea typeface="Arial" panose="020B0604020202020204" pitchFamily="34" charset="0"/>
                            <a:cs typeface="Arial" panose="020B0604020202020204" pitchFamily="34" charset="0"/>
                          </a:rPr>
                          <m:t>nhau</m:t>
                        </m:r>
                        <m:r>
                          <m:rPr>
                            <m:nor/>
                          </m:rPr>
                          <a:rPr lang="en-US" sz="2400" b="0" i="0" smtClean="0">
                            <a:solidFill>
                              <a:prstClr val="black"/>
                            </a:solidFill>
                            <a:latin typeface="UTM Avo" panose="02040603050506020204" pitchFamily="18" charset="0"/>
                            <a:ea typeface="Arial" panose="020B0604020202020204" pitchFamily="34" charset="0"/>
                            <a:cs typeface="Arial" panose="020B0604020202020204" pitchFamily="34" charset="0"/>
                          </a:rPr>
                          <m:t>.</m:t>
                        </m:r>
                      </m:oMath>
                    </m:oMathPara>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24" name="Rectangle 23">
                  <a:extLst>
                    <a:ext uri="{FF2B5EF4-FFF2-40B4-BE49-F238E27FC236}">
                      <a16:creationId xmlns:a16="http://schemas.microsoft.com/office/drawing/2014/main" id="{1A99E79F-F1EF-15E4-FA59-86D81605B3C3}"/>
                    </a:ext>
                  </a:extLst>
                </p:cNvPr>
                <p:cNvSpPr>
                  <a:spLocks noRot="1" noChangeAspect="1" noMove="1" noResize="1" noEditPoints="1" noAdjustHandles="1" noChangeArrowheads="1" noChangeShapeType="1" noTextEdit="1"/>
                </p:cNvSpPr>
                <p:nvPr/>
              </p:nvSpPr>
              <p:spPr>
                <a:xfrm>
                  <a:off x="7260611" y="3553612"/>
                  <a:ext cx="3273763" cy="1137061"/>
                </a:xfrm>
                <a:prstGeom prst="rect">
                  <a:avLst/>
                </a:prstGeom>
                <a:blipFill>
                  <a:blip r:embed="rId7"/>
                  <a:stretch>
                    <a:fillRect/>
                  </a:stretch>
                </a:blipFill>
              </p:spPr>
              <p:txBody>
                <a:bodyPr/>
                <a:lstStyle/>
                <a:p>
                  <a:r>
                    <a:rPr lang="en-US">
                      <a:noFill/>
                    </a:rPr>
                    <a:t> </a:t>
                  </a:r>
                </a:p>
              </p:txBody>
            </p:sp>
          </mc:Fallback>
        </mc:AlternateContent>
      </p:grpSp>
      <p:grpSp>
        <p:nvGrpSpPr>
          <p:cNvPr id="25" name="A">
            <a:extLst>
              <a:ext uri="{FF2B5EF4-FFF2-40B4-BE49-F238E27FC236}">
                <a16:creationId xmlns:a16="http://schemas.microsoft.com/office/drawing/2014/main" id="{F84CBFE2-7D70-EBBC-924F-CCC0F7CE5AD7}"/>
              </a:ext>
            </a:extLst>
          </p:cNvPr>
          <p:cNvGrpSpPr/>
          <p:nvPr/>
        </p:nvGrpSpPr>
        <p:grpSpPr>
          <a:xfrm>
            <a:off x="317419" y="3055792"/>
            <a:ext cx="10795081" cy="725675"/>
            <a:chOff x="1195197" y="3497331"/>
            <a:chExt cx="3710276" cy="1116194"/>
          </a:xfrm>
        </p:grpSpPr>
        <p:sp>
          <p:nvSpPr>
            <p:cNvPr id="26" name="Flowchart: Terminator 6">
              <a:extLst>
                <a:ext uri="{FF2B5EF4-FFF2-40B4-BE49-F238E27FC236}">
                  <a16:creationId xmlns:a16="http://schemas.microsoft.com/office/drawing/2014/main" id="{BE77F58F-5D74-EC82-55EE-F2F4C4846A9F}"/>
                </a:ext>
              </a:extLst>
            </p:cNvPr>
            <p:cNvSpPr/>
            <p:nvPr/>
          </p:nvSpPr>
          <p:spPr>
            <a:xfrm>
              <a:off x="1195197" y="3542085"/>
              <a:ext cx="3710276"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198F8FD5-E762-270F-8073-D83481376084}"/>
                    </a:ext>
                  </a:extLst>
                </p:cNvPr>
                <p:cNvSpPr/>
                <p:nvPr/>
              </p:nvSpPr>
              <p:spPr>
                <a:xfrm>
                  <a:off x="1213199" y="3497331"/>
                  <a:ext cx="3628577" cy="963873"/>
                </a:xfrm>
                <a:prstGeom prst="rect">
                  <a:avLst/>
                </a:prstGeom>
              </p:spPr>
              <p:txBody>
                <a:bodyPr wrap="none">
                  <a:spAutoFit/>
                </a:bodyPr>
                <a:lstStyle/>
                <a:p>
                  <a:pPr marR="20319" algn="just">
                    <a:lnSpc>
                      <a:spcPct val="150000"/>
                    </a:lnSpc>
                    <a:spcBef>
                      <a:spcPts val="200"/>
                    </a:spcBef>
                    <a:spcAft>
                      <a:spcPts val="200"/>
                    </a:spcAft>
                    <a:buClrTx/>
                  </a:pPr>
                  <a14:m>
                    <m:oMath xmlns:m="http://schemas.openxmlformats.org/officeDocument/2006/math">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A</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h</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ì</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ạ</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trong</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tessellations</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th</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ể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k</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í</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ch</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th</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ướ</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kh</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vi-VN" sz="2400">
                          <a:solidFill>
                            <a:prstClr val="black"/>
                          </a:solidFill>
                          <a:latin typeface="UTM Avo" panose="02040603050506020204" pitchFamily="18" charset="0"/>
                          <a:ea typeface="Times New Roman" panose="02020603050405020304" pitchFamily="18" charset="0"/>
                          <a:cs typeface="Arial" panose="020B0604020202020204" pitchFamily="34" charset="0"/>
                        </a:rPr>
                        <m:t>nhau</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p>
              </p:txBody>
            </p:sp>
          </mc:Choice>
          <mc:Fallback xmlns="">
            <p:sp>
              <p:nvSpPr>
                <p:cNvPr id="27" name="Rectangle 26">
                  <a:extLst>
                    <a:ext uri="{FF2B5EF4-FFF2-40B4-BE49-F238E27FC236}">
                      <a16:creationId xmlns:a16="http://schemas.microsoft.com/office/drawing/2014/main" id="{198F8FD5-E762-270F-8073-D83481376084}"/>
                    </a:ext>
                  </a:extLst>
                </p:cNvPr>
                <p:cNvSpPr>
                  <a:spLocks noRot="1" noChangeAspect="1" noMove="1" noResize="1" noEditPoints="1" noAdjustHandles="1" noChangeArrowheads="1" noChangeShapeType="1" noTextEdit="1"/>
                </p:cNvSpPr>
                <p:nvPr/>
              </p:nvSpPr>
              <p:spPr>
                <a:xfrm>
                  <a:off x="1213199" y="3497331"/>
                  <a:ext cx="3628577" cy="963873"/>
                </a:xfrm>
                <a:prstGeom prst="rect">
                  <a:avLst/>
                </a:prstGeom>
                <a:blipFill>
                  <a:blip r:embed="rId8"/>
                  <a:stretch>
                    <a:fillRect b="-20388"/>
                  </a:stretch>
                </a:blipFill>
              </p:spPr>
              <p:txBody>
                <a:bodyPr/>
                <a:lstStyle/>
                <a:p>
                  <a:r>
                    <a:rPr lang="en-US">
                      <a:noFill/>
                    </a:rPr>
                    <a:t> </a:t>
                  </a:r>
                </a:p>
              </p:txBody>
            </p:sp>
          </mc:Fallback>
        </mc:AlternateContent>
      </p:grpSp>
      <p:grpSp>
        <p:nvGrpSpPr>
          <p:cNvPr id="28" name="B">
            <a:extLst>
              <a:ext uri="{FF2B5EF4-FFF2-40B4-BE49-F238E27FC236}">
                <a16:creationId xmlns:a16="http://schemas.microsoft.com/office/drawing/2014/main" id="{E28D3853-143F-BD00-36BB-BDD6BDB20DEE}"/>
              </a:ext>
            </a:extLst>
          </p:cNvPr>
          <p:cNvGrpSpPr/>
          <p:nvPr/>
        </p:nvGrpSpPr>
        <p:grpSpPr>
          <a:xfrm>
            <a:off x="303463" y="3937284"/>
            <a:ext cx="10726627" cy="739241"/>
            <a:chOff x="1195197" y="5045191"/>
            <a:chExt cx="3686748" cy="1137063"/>
          </a:xfrm>
        </p:grpSpPr>
        <p:sp>
          <p:nvSpPr>
            <p:cNvPr id="29" name="Flowchart: Terminator 6">
              <a:extLst>
                <a:ext uri="{FF2B5EF4-FFF2-40B4-BE49-F238E27FC236}">
                  <a16:creationId xmlns:a16="http://schemas.microsoft.com/office/drawing/2014/main" id="{E733A2B6-8412-67E3-A510-6334AF4B4A6E}"/>
                </a:ext>
              </a:extLst>
            </p:cNvPr>
            <p:cNvSpPr/>
            <p:nvPr/>
          </p:nvSpPr>
          <p:spPr>
            <a:xfrm>
              <a:off x="1195197" y="5109206"/>
              <a:ext cx="3686748" cy="104900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C56915A3-686D-2E21-5CA5-46DBC018C3B3}"/>
                    </a:ext>
                  </a:extLst>
                </p:cNvPr>
                <p:cNvSpPr/>
                <p:nvPr/>
              </p:nvSpPr>
              <p:spPr>
                <a:xfrm>
                  <a:off x="1228940" y="5045191"/>
                  <a:ext cx="3596071" cy="1137063"/>
                </a:xfrm>
                <a:prstGeom prst="rect">
                  <a:avLst/>
                </a:prstGeom>
              </p:spPr>
              <p:txBody>
                <a:bodyPr wrap="none">
                  <a:spAutoFit/>
                </a:bodyPr>
                <a:lstStyle/>
                <a:p>
                  <a:pPr marR="20319" algn="just">
                    <a:lnSpc>
                      <a:spcPct val="150000"/>
                    </a:lnSpc>
                    <a:spcBef>
                      <a:spcPts val="200"/>
                    </a:spcBef>
                    <a:spcAft>
                      <a:spcPts val="200"/>
                    </a:spcAft>
                    <a:buClrTx/>
                  </a:pPr>
                  <a14:m>
                    <m:oMathPara xmlns:m="http://schemas.openxmlformats.org/officeDocument/2006/math">
                      <m:oMathParaPr>
                        <m:jc m:val="centerGroup"/>
                      </m:oMathParaPr>
                      <m:oMath xmlns:m="http://schemas.openxmlformats.org/officeDocument/2006/math">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B</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ì</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trong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tessellations</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th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ể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ó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ì</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d</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ng</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kh</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á</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c</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 </m:t>
                        </m:r>
                        <m:r>
                          <m:rPr>
                            <m:nor/>
                          </m:rPr>
                          <a:rPr lang="fr-FR" sz="2400">
                            <a:solidFill>
                              <a:prstClr val="black"/>
                            </a:solidFill>
                            <a:latin typeface="UTM Avo" panose="02040603050506020204" pitchFamily="18" charset="0"/>
                            <a:ea typeface="Times New Roman" panose="02020603050405020304" pitchFamily="18" charset="0"/>
                            <a:cs typeface="Arial" panose="020B0604020202020204" pitchFamily="34" charset="0"/>
                          </a:rPr>
                          <m:t>nhau</m:t>
                        </m:r>
                        <m:r>
                          <m:rPr>
                            <m:nor/>
                          </m:rPr>
                          <a:rPr lang="en-US" sz="2400" b="0" i="0" smtClean="0">
                            <a:solidFill>
                              <a:prstClr val="black"/>
                            </a:solidFill>
                            <a:latin typeface="UTM Avo" panose="02040603050506020204" pitchFamily="18" charset="0"/>
                            <a:ea typeface="Times New Roman" panose="02020603050405020304" pitchFamily="18" charset="0"/>
                            <a:cs typeface="Arial" panose="020B0604020202020204" pitchFamily="34" charset="0"/>
                          </a:rPr>
                          <m:t>.</m:t>
                        </m:r>
                      </m:oMath>
                    </m:oMathPara>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30" name="Rectangle 29">
                  <a:extLst>
                    <a:ext uri="{FF2B5EF4-FFF2-40B4-BE49-F238E27FC236}">
                      <a16:creationId xmlns:a16="http://schemas.microsoft.com/office/drawing/2014/main" id="{C56915A3-686D-2E21-5CA5-46DBC018C3B3}"/>
                    </a:ext>
                  </a:extLst>
                </p:cNvPr>
                <p:cNvSpPr>
                  <a:spLocks noRot="1" noChangeAspect="1" noMove="1" noResize="1" noEditPoints="1" noAdjustHandles="1" noChangeArrowheads="1" noChangeShapeType="1" noTextEdit="1"/>
                </p:cNvSpPr>
                <p:nvPr/>
              </p:nvSpPr>
              <p:spPr>
                <a:xfrm>
                  <a:off x="1228940" y="5045191"/>
                  <a:ext cx="3596071" cy="1137063"/>
                </a:xfrm>
                <a:prstGeom prst="rect">
                  <a:avLst/>
                </a:prstGeom>
                <a:blipFill>
                  <a:blip r:embed="rId9"/>
                  <a:stretch>
                    <a:fillRect/>
                  </a:stretch>
                </a:blipFill>
              </p:spPr>
              <p:txBody>
                <a:bodyPr/>
                <a:lstStyle/>
                <a:p>
                  <a:r>
                    <a:rPr lang="en-US">
                      <a:noFill/>
                    </a:rPr>
                    <a:t> </a:t>
                  </a:r>
                </a:p>
              </p:txBody>
            </p:sp>
          </mc:Fallback>
        </mc:AlternateContent>
      </p:grpSp>
      <p:pic>
        <p:nvPicPr>
          <p:cNvPr id="31" name="Picture 4">
            <a:extLst>
              <a:ext uri="{FF2B5EF4-FFF2-40B4-BE49-F238E27FC236}">
                <a16:creationId xmlns:a16="http://schemas.microsoft.com/office/drawing/2014/main" id="{6C4F0107-6D88-1168-D4E1-AF77ADBE975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21844" y="2565739"/>
            <a:ext cx="970156" cy="110961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Wrong Mark PNGs for Free Download">
            <a:extLst>
              <a:ext uri="{FF2B5EF4-FFF2-40B4-BE49-F238E27FC236}">
                <a16:creationId xmlns:a16="http://schemas.microsoft.com/office/drawing/2014/main" id="{4277073B-D4C4-8C17-77D1-60CB965B8D2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90667" y="441921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Wrong Mark PNGs for Free Download">
            <a:extLst>
              <a:ext uri="{FF2B5EF4-FFF2-40B4-BE49-F238E27FC236}">
                <a16:creationId xmlns:a16="http://schemas.microsoft.com/office/drawing/2014/main" id="{0C5F7658-56F6-80AA-DE99-8411338C9B4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79567" y="350227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Wrong Mark PNGs for Free Download">
            <a:extLst>
              <a:ext uri="{FF2B5EF4-FFF2-40B4-BE49-F238E27FC236}">
                <a16:creationId xmlns:a16="http://schemas.microsoft.com/office/drawing/2014/main" id="{759D6A4B-811A-66C7-5492-948A5696255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39112" y="5447916"/>
            <a:ext cx="1512433" cy="151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288406"/>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subTnLst>
                                    <p:audio>
                                      <p:cMediaNode>
                                        <p:cTn display="0" masterRel="sameClick">
                                          <p:stCondLst>
                                            <p:cond evt="begin" delay="0">
                                              <p:tn val="5"/>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28"/>
                  </p:tgtEl>
                </p:cond>
              </p:nextCondLst>
            </p:seq>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subTnLst>
                                    <p:audio>
                                      <p:cMediaNode>
                                        <p:cTn display="0" masterRel="sameClick">
                                          <p:stCondLst>
                                            <p:cond evt="begin" delay="0">
                                              <p:tn val="11"/>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5"/>
                  </p:tgtEl>
                </p:cond>
              </p:nextCondLst>
            </p:seq>
            <p:seq concurrent="1" nextAc="seek">
              <p:cTn id="14" restart="whenNotActive" fill="hold" evtFilter="cancelBubble" nodeType="interactiveSeq">
                <p:stCondLst>
                  <p:cond evt="onClick" delay="0">
                    <p:tgtEl>
                      <p:spTgt spid="19"/>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subTnLst>
                                    <p:audio>
                                      <p:cMediaNode>
                                        <p:cTn display="0" masterRel="sameClick">
                                          <p:stCondLst>
                                            <p:cond evt="begin" delay="0">
                                              <p:tn val="17"/>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19"/>
                  </p:tgtEl>
                </p:cond>
              </p:nextCondLst>
            </p:seq>
            <p:seq concurrent="1" nextAc="seek">
              <p:cTn id="20" restart="whenNotActive" fill="hold" evtFilter="cancelBubble" nodeType="interactiveSeq">
                <p:stCondLst>
                  <p:cond evt="onClick" delay="0">
                    <p:tgtEl>
                      <p:spTgt spid="2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subTnLst>
                                    <p:audio>
                                      <p:cMediaNode>
                                        <p:cTn display="0" masterRel="sameClick">
                                          <p:stCondLst>
                                            <p:cond evt="begin" delay="0">
                                              <p:tn val="23"/>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2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F3A74500-C915-63AC-1D40-95A78FF24F5B}"/>
            </a:ext>
          </a:extLst>
        </p:cNvPr>
        <p:cNvGrpSpPr/>
        <p:nvPr/>
      </p:nvGrpSpPr>
      <p:grpSpPr>
        <a:xfrm>
          <a:off x="0" y="0"/>
          <a:ext cx="0" cy="0"/>
          <a:chOff x="0" y="0"/>
          <a:chExt cx="0" cy="0"/>
        </a:xfrm>
      </p:grpSpPr>
      <p:sp>
        <p:nvSpPr>
          <p:cNvPr id="2" name="TextBox 9">
            <a:extLst>
              <a:ext uri="{FF2B5EF4-FFF2-40B4-BE49-F238E27FC236}">
                <a16:creationId xmlns:a16="http://schemas.microsoft.com/office/drawing/2014/main" id="{E0B7C7C7-14CC-9F62-8870-6BA01DC3342F}"/>
              </a:ext>
            </a:extLst>
          </p:cNvPr>
          <p:cNvSpPr txBox="1"/>
          <p:nvPr/>
        </p:nvSpPr>
        <p:spPr>
          <a:xfrm>
            <a:off x="6844606" y="1032826"/>
            <a:ext cx="5062741" cy="430887"/>
          </a:xfrm>
          <a:prstGeom prst="rect">
            <a:avLst/>
          </a:prstGeom>
        </p:spPr>
        <p:txBody>
          <a:bodyPr wrap="square" lIns="0" tIns="0" rIns="0" bIns="0" rtlCol="0" anchor="t">
            <a:spAutoFit/>
          </a:bodyPr>
          <a:lstStyle/>
          <a:p>
            <a:pPr algn="ctr">
              <a:buClrTx/>
              <a:buFontTx/>
              <a:buNone/>
              <a:defRPr/>
            </a:pPr>
            <a:r>
              <a:rPr lang="en-US" sz="2800" b="1" kern="1200" dirty="0">
                <a:solidFill>
                  <a:srgbClr val="C00000"/>
                </a:solidFill>
                <a:latin typeface="UTM Avo" panose="02040603050506020204" pitchFamily="18" charset="0"/>
                <a:cs typeface="Arial" panose="020B0604020202020204" pitchFamily="34" charset="0"/>
              </a:rPr>
              <a:t>Câu hỏi trắc nghiệm</a:t>
            </a:r>
          </a:p>
        </p:txBody>
      </p:sp>
      <p:sp>
        <p:nvSpPr>
          <p:cNvPr id="3" name="Rectangle 2">
            <a:extLst>
              <a:ext uri="{FF2B5EF4-FFF2-40B4-BE49-F238E27FC236}">
                <a16:creationId xmlns:a16="http://schemas.microsoft.com/office/drawing/2014/main" id="{C8D700E7-9028-A98A-88BA-CA2229C83855}"/>
              </a:ext>
            </a:extLst>
          </p:cNvPr>
          <p:cNvSpPr/>
          <p:nvPr/>
        </p:nvSpPr>
        <p:spPr>
          <a:xfrm>
            <a:off x="360470" y="1576453"/>
            <a:ext cx="11050352" cy="1185902"/>
          </a:xfrm>
          <a:prstGeom prst="rect">
            <a:avLst/>
          </a:prstGeom>
        </p:spPr>
        <p:txBody>
          <a:bodyPr wrap="square">
            <a:spAutoFit/>
          </a:bodyPr>
          <a:lstStyle/>
          <a:p>
            <a:pPr algn="just">
              <a:lnSpc>
                <a:spcPct val="150000"/>
              </a:lnSpc>
              <a:buClrTx/>
              <a:buFontTx/>
              <a:buNone/>
            </a:pPr>
            <a:r>
              <a:rPr lang="vi-VN" sz="2533" b="1" dirty="0">
                <a:solidFill>
                  <a:prstClr val="black"/>
                </a:solidFill>
                <a:latin typeface="UTM Avo" panose="02040603050506020204" pitchFamily="18" charset="0"/>
                <a:ea typeface="Times New Roman" panose="02020603050405020304" pitchFamily="18" charset="0"/>
                <a:cs typeface="Arial" panose="020B0604020202020204" pitchFamily="34" charset="0"/>
              </a:rPr>
              <a:t>Câu 4: </a:t>
            </a:r>
            <a:r>
              <a:rPr lang="vi-VN" sz="2533" dirty="0">
                <a:solidFill>
                  <a:prstClr val="black"/>
                </a:solidFill>
                <a:latin typeface="UTM Avo" panose="02040603050506020204" pitchFamily="18" charset="0"/>
                <a:ea typeface="Times New Roman" panose="02020603050405020304" pitchFamily="18" charset="0"/>
                <a:cs typeface="Arial" panose="020B0604020202020204" pitchFamily="34" charset="0"/>
              </a:rPr>
              <a:t>Hai tam giác đều ABC và DEF có các cạnh tương ứng tỉ lệ với nhau. Tỉ số đồng dạng của hai tam giác này là bao nhiêu?</a:t>
            </a:r>
          </a:p>
        </p:txBody>
      </p:sp>
      <p:grpSp>
        <p:nvGrpSpPr>
          <p:cNvPr id="1031" name="d">
            <a:extLst>
              <a:ext uri="{FF2B5EF4-FFF2-40B4-BE49-F238E27FC236}">
                <a16:creationId xmlns:a16="http://schemas.microsoft.com/office/drawing/2014/main" id="{2A1BE3AE-6E6A-023D-0BB8-C188D03838C3}"/>
              </a:ext>
            </a:extLst>
          </p:cNvPr>
          <p:cNvGrpSpPr/>
          <p:nvPr/>
        </p:nvGrpSpPr>
        <p:grpSpPr>
          <a:xfrm>
            <a:off x="6198130" y="4532684"/>
            <a:ext cx="3771953" cy="1071440"/>
            <a:chOff x="7145164" y="5053384"/>
            <a:chExt cx="3771953" cy="1071440"/>
          </a:xfrm>
        </p:grpSpPr>
        <p:sp>
          <p:nvSpPr>
            <p:cNvPr id="61" name="Flowchart: Terminator 6">
              <a:extLst>
                <a:ext uri="{FF2B5EF4-FFF2-40B4-BE49-F238E27FC236}">
                  <a16:creationId xmlns:a16="http://schemas.microsoft.com/office/drawing/2014/main" id="{A4F5602A-7488-7185-AEFE-BFFBFE31F5DA}"/>
                </a:ext>
              </a:extLst>
            </p:cNvPr>
            <p:cNvSpPr/>
            <p:nvPr/>
          </p:nvSpPr>
          <p:spPr>
            <a:xfrm>
              <a:off x="7188048" y="5053384"/>
              <a:ext cx="368618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BA63367D-2125-D7F9-7CB9-C353D01514FF}"/>
                    </a:ext>
                  </a:extLst>
                </p:cNvPr>
                <p:cNvSpPr/>
                <p:nvPr/>
              </p:nvSpPr>
              <p:spPr>
                <a:xfrm>
                  <a:off x="7145164" y="5190037"/>
                  <a:ext cx="3771953" cy="702693"/>
                </a:xfrm>
                <a:prstGeom prst="rect">
                  <a:avLst/>
                </a:prstGeom>
              </p:spPr>
              <p:txBody>
                <a:bodyPr wrap="squar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
                      </m:oMathParaPr>
                      <m:oMath xmlns:m="http://schemas.openxmlformats.org/officeDocument/2006/math">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D</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4</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62" name="Rectangle 61">
                  <a:extLst>
                    <a:ext uri="{FF2B5EF4-FFF2-40B4-BE49-F238E27FC236}">
                      <a16:creationId xmlns:a16="http://schemas.microsoft.com/office/drawing/2014/main" id="{BA63367D-2125-D7F9-7CB9-C353D01514FF}"/>
                    </a:ext>
                  </a:extLst>
                </p:cNvPr>
                <p:cNvSpPr>
                  <a:spLocks noRot="1" noChangeAspect="1" noMove="1" noResize="1" noEditPoints="1" noAdjustHandles="1" noChangeArrowheads="1" noChangeShapeType="1" noTextEdit="1"/>
                </p:cNvSpPr>
                <p:nvPr/>
              </p:nvSpPr>
              <p:spPr>
                <a:xfrm>
                  <a:off x="7145164" y="5190037"/>
                  <a:ext cx="3771953" cy="702693"/>
                </a:xfrm>
                <a:prstGeom prst="rect">
                  <a:avLst/>
                </a:prstGeom>
                <a:blipFill>
                  <a:blip r:embed="rId6"/>
                  <a:stretch>
                    <a:fillRect/>
                  </a:stretch>
                </a:blipFill>
              </p:spPr>
              <p:txBody>
                <a:bodyPr/>
                <a:lstStyle/>
                <a:p>
                  <a:r>
                    <a:rPr lang="en-US">
                      <a:noFill/>
                    </a:rPr>
                    <a:t> </a:t>
                  </a:r>
                </a:p>
              </p:txBody>
            </p:sp>
          </mc:Fallback>
        </mc:AlternateContent>
      </p:grpSp>
      <p:grpSp>
        <p:nvGrpSpPr>
          <p:cNvPr id="1029" name="cc">
            <a:extLst>
              <a:ext uri="{FF2B5EF4-FFF2-40B4-BE49-F238E27FC236}">
                <a16:creationId xmlns:a16="http://schemas.microsoft.com/office/drawing/2014/main" id="{4F61FF9C-075B-0D59-CC42-64A0C1F8D3FA}"/>
              </a:ext>
            </a:extLst>
          </p:cNvPr>
          <p:cNvGrpSpPr/>
          <p:nvPr/>
        </p:nvGrpSpPr>
        <p:grpSpPr>
          <a:xfrm>
            <a:off x="6247147" y="3021385"/>
            <a:ext cx="3686748" cy="1071440"/>
            <a:chOff x="7194181" y="3542085"/>
            <a:chExt cx="3686748" cy="1071440"/>
          </a:xfrm>
        </p:grpSpPr>
        <p:sp>
          <p:nvSpPr>
            <p:cNvPr id="58" name="Flowchart: Terminator 6">
              <a:extLst>
                <a:ext uri="{FF2B5EF4-FFF2-40B4-BE49-F238E27FC236}">
                  <a16:creationId xmlns:a16="http://schemas.microsoft.com/office/drawing/2014/main" id="{4FCE8803-DE81-8B44-4EC5-B5C2C29219D3}"/>
                </a:ext>
              </a:extLst>
            </p:cNvPr>
            <p:cNvSpPr/>
            <p:nvPr/>
          </p:nvSpPr>
          <p:spPr>
            <a:xfrm>
              <a:off x="7194181" y="3542085"/>
              <a:ext cx="368674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95484003-2D99-61FE-ADC1-383487E23B0C}"/>
                    </a:ext>
                  </a:extLst>
                </p:cNvPr>
                <p:cNvSpPr/>
                <p:nvPr/>
              </p:nvSpPr>
              <p:spPr>
                <a:xfrm>
                  <a:off x="8551722" y="3729422"/>
                  <a:ext cx="918520"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C</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Arial" panose="020B0604020202020204" pitchFamily="34" charset="0"/>
                            <a:cs typeface="Arial" panose="020B0604020202020204" pitchFamily="34" charset="0"/>
                            <a:sym typeface="Arial"/>
                          </a:rPr>
                          <m:t>3</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63" name="Rectangle 62">
                  <a:extLst>
                    <a:ext uri="{FF2B5EF4-FFF2-40B4-BE49-F238E27FC236}">
                      <a16:creationId xmlns:a16="http://schemas.microsoft.com/office/drawing/2014/main" id="{95484003-2D99-61FE-ADC1-383487E23B0C}"/>
                    </a:ext>
                  </a:extLst>
                </p:cNvPr>
                <p:cNvSpPr>
                  <a:spLocks noRot="1" noChangeAspect="1" noMove="1" noResize="1" noEditPoints="1" noAdjustHandles="1" noChangeArrowheads="1" noChangeShapeType="1" noTextEdit="1"/>
                </p:cNvSpPr>
                <p:nvPr/>
              </p:nvSpPr>
              <p:spPr>
                <a:xfrm>
                  <a:off x="8551722" y="3729422"/>
                  <a:ext cx="918520" cy="702693"/>
                </a:xfrm>
                <a:prstGeom prst="rect">
                  <a:avLst/>
                </a:prstGeom>
                <a:blipFill>
                  <a:blip r:embed="rId7"/>
                  <a:stretch>
                    <a:fillRect/>
                  </a:stretch>
                </a:blipFill>
              </p:spPr>
              <p:txBody>
                <a:bodyPr/>
                <a:lstStyle/>
                <a:p>
                  <a:r>
                    <a:rPr lang="en-US">
                      <a:noFill/>
                    </a:rPr>
                    <a:t> </a:t>
                  </a:r>
                </a:p>
              </p:txBody>
            </p:sp>
          </mc:Fallback>
        </mc:AlternateContent>
      </p:grpSp>
      <p:grpSp>
        <p:nvGrpSpPr>
          <p:cNvPr id="1028" name="A">
            <a:extLst>
              <a:ext uri="{FF2B5EF4-FFF2-40B4-BE49-F238E27FC236}">
                <a16:creationId xmlns:a16="http://schemas.microsoft.com/office/drawing/2014/main" id="{70B4523B-CD10-7067-805C-B14E1B164B08}"/>
              </a:ext>
            </a:extLst>
          </p:cNvPr>
          <p:cNvGrpSpPr/>
          <p:nvPr/>
        </p:nvGrpSpPr>
        <p:grpSpPr>
          <a:xfrm>
            <a:off x="1116264" y="3021385"/>
            <a:ext cx="3710276" cy="1071440"/>
            <a:chOff x="1195197" y="3542085"/>
            <a:chExt cx="3710276" cy="1071440"/>
          </a:xfrm>
        </p:grpSpPr>
        <p:sp>
          <p:nvSpPr>
            <p:cNvPr id="60" name="Flowchart: Terminator 6">
              <a:extLst>
                <a:ext uri="{FF2B5EF4-FFF2-40B4-BE49-F238E27FC236}">
                  <a16:creationId xmlns:a16="http://schemas.microsoft.com/office/drawing/2014/main" id="{B1BEB6E1-3456-8976-342A-058A97A52C59}"/>
                </a:ext>
              </a:extLst>
            </p:cNvPr>
            <p:cNvSpPr/>
            <p:nvPr/>
          </p:nvSpPr>
          <p:spPr>
            <a:xfrm>
              <a:off x="1195197" y="3542085"/>
              <a:ext cx="3710276"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4" name="Rectangle 1023">
                  <a:extLst>
                    <a:ext uri="{FF2B5EF4-FFF2-40B4-BE49-F238E27FC236}">
                      <a16:creationId xmlns:a16="http://schemas.microsoft.com/office/drawing/2014/main" id="{D96A627B-54B0-0A74-A135-C1EB54C65DDF}"/>
                    </a:ext>
                  </a:extLst>
                </p:cNvPr>
                <p:cNvSpPr/>
                <p:nvPr/>
              </p:nvSpPr>
              <p:spPr>
                <a:xfrm>
                  <a:off x="2571519" y="3673142"/>
                  <a:ext cx="894476"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A</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1</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1024" name="Rectangle 1023">
                  <a:extLst>
                    <a:ext uri="{FF2B5EF4-FFF2-40B4-BE49-F238E27FC236}">
                      <a16:creationId xmlns:a16="http://schemas.microsoft.com/office/drawing/2014/main" id="{D96A627B-54B0-0A74-A135-C1EB54C65DDF}"/>
                    </a:ext>
                  </a:extLst>
                </p:cNvPr>
                <p:cNvSpPr>
                  <a:spLocks noRot="1" noChangeAspect="1" noMove="1" noResize="1" noEditPoints="1" noAdjustHandles="1" noChangeArrowheads="1" noChangeShapeType="1" noTextEdit="1"/>
                </p:cNvSpPr>
                <p:nvPr/>
              </p:nvSpPr>
              <p:spPr>
                <a:xfrm>
                  <a:off x="2571519" y="3673142"/>
                  <a:ext cx="894476" cy="702693"/>
                </a:xfrm>
                <a:prstGeom prst="rect">
                  <a:avLst/>
                </a:prstGeom>
                <a:blipFill>
                  <a:blip r:embed="rId8"/>
                  <a:stretch>
                    <a:fillRect/>
                  </a:stretch>
                </a:blipFill>
              </p:spPr>
              <p:txBody>
                <a:bodyPr/>
                <a:lstStyle/>
                <a:p>
                  <a:r>
                    <a:rPr lang="en-US">
                      <a:noFill/>
                    </a:rPr>
                    <a:t> </a:t>
                  </a:r>
                </a:p>
              </p:txBody>
            </p:sp>
          </mc:Fallback>
        </mc:AlternateContent>
      </p:grpSp>
      <p:grpSp>
        <p:nvGrpSpPr>
          <p:cNvPr id="1030" name="B">
            <a:extLst>
              <a:ext uri="{FF2B5EF4-FFF2-40B4-BE49-F238E27FC236}">
                <a16:creationId xmlns:a16="http://schemas.microsoft.com/office/drawing/2014/main" id="{66055913-0B0B-88BE-F5AC-42824A7C3749}"/>
              </a:ext>
            </a:extLst>
          </p:cNvPr>
          <p:cNvGrpSpPr/>
          <p:nvPr/>
        </p:nvGrpSpPr>
        <p:grpSpPr>
          <a:xfrm>
            <a:off x="1116264" y="4588506"/>
            <a:ext cx="3686748" cy="1049007"/>
            <a:chOff x="1195197" y="5109206"/>
            <a:chExt cx="3686748" cy="1049007"/>
          </a:xfrm>
        </p:grpSpPr>
        <p:sp>
          <p:nvSpPr>
            <p:cNvPr id="59" name="Flowchart: Terminator 6">
              <a:extLst>
                <a:ext uri="{FF2B5EF4-FFF2-40B4-BE49-F238E27FC236}">
                  <a16:creationId xmlns:a16="http://schemas.microsoft.com/office/drawing/2014/main" id="{BCDF5C9A-6617-A372-0CDA-7D4D09CCE0C7}"/>
                </a:ext>
              </a:extLst>
            </p:cNvPr>
            <p:cNvSpPr/>
            <p:nvPr/>
          </p:nvSpPr>
          <p:spPr>
            <a:xfrm>
              <a:off x="1195197" y="5109206"/>
              <a:ext cx="3686748" cy="104900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5" name="Rectangle 1024">
                  <a:extLst>
                    <a:ext uri="{FF2B5EF4-FFF2-40B4-BE49-F238E27FC236}">
                      <a16:creationId xmlns:a16="http://schemas.microsoft.com/office/drawing/2014/main" id="{B3411220-BA4D-208F-6371-4AB016C386C9}"/>
                    </a:ext>
                  </a:extLst>
                </p:cNvPr>
                <p:cNvSpPr/>
                <p:nvPr/>
              </p:nvSpPr>
              <p:spPr>
                <a:xfrm>
                  <a:off x="2593894" y="5260071"/>
                  <a:ext cx="839974"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B</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2</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1025" name="Rectangle 1024">
                  <a:extLst>
                    <a:ext uri="{FF2B5EF4-FFF2-40B4-BE49-F238E27FC236}">
                      <a16:creationId xmlns:a16="http://schemas.microsoft.com/office/drawing/2014/main" id="{B3411220-BA4D-208F-6371-4AB016C386C9}"/>
                    </a:ext>
                  </a:extLst>
                </p:cNvPr>
                <p:cNvSpPr>
                  <a:spLocks noRot="1" noChangeAspect="1" noMove="1" noResize="1" noEditPoints="1" noAdjustHandles="1" noChangeArrowheads="1" noChangeShapeType="1" noTextEdit="1"/>
                </p:cNvSpPr>
                <p:nvPr/>
              </p:nvSpPr>
              <p:spPr>
                <a:xfrm>
                  <a:off x="2593894" y="5260071"/>
                  <a:ext cx="839974" cy="702693"/>
                </a:xfrm>
                <a:prstGeom prst="rect">
                  <a:avLst/>
                </a:prstGeom>
                <a:blipFill>
                  <a:blip r:embed="rId9"/>
                  <a:stretch>
                    <a:fillRect/>
                  </a:stretch>
                </a:blipFill>
              </p:spPr>
              <p:txBody>
                <a:bodyPr/>
                <a:lstStyle/>
                <a:p>
                  <a:r>
                    <a:rPr lang="en-US">
                      <a:noFill/>
                    </a:rPr>
                    <a:t> </a:t>
                  </a:r>
                </a:p>
              </p:txBody>
            </p:sp>
          </mc:Fallback>
        </mc:AlternateContent>
      </p:grpSp>
      <p:pic>
        <p:nvPicPr>
          <p:cNvPr id="1032" name="Picture 4">
            <a:extLst>
              <a:ext uri="{FF2B5EF4-FFF2-40B4-BE49-F238E27FC236}">
                <a16:creationId xmlns:a16="http://schemas.microsoft.com/office/drawing/2014/main" id="{1446F35B-3986-E8A5-B2BD-65EDF8671D9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13911" y="2832439"/>
            <a:ext cx="970156" cy="110961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2" descr="Wrong Mark PNGs for Free Download">
            <a:extLst>
              <a:ext uri="{FF2B5EF4-FFF2-40B4-BE49-F238E27FC236}">
                <a16:creationId xmlns:a16="http://schemas.microsoft.com/office/drawing/2014/main" id="{B8B2B487-C56D-96D3-4A81-14C72CFC706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03122" y="438111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2" descr="Wrong Mark PNGs for Free Download">
            <a:extLst>
              <a:ext uri="{FF2B5EF4-FFF2-40B4-BE49-F238E27FC236}">
                <a16:creationId xmlns:a16="http://schemas.microsoft.com/office/drawing/2014/main" id="{CFE73AA5-B344-034B-DBBB-28C059B10ED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58022" y="428967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2" descr="Wrong Mark PNGs for Free Download">
            <a:extLst>
              <a:ext uri="{FF2B5EF4-FFF2-40B4-BE49-F238E27FC236}">
                <a16:creationId xmlns:a16="http://schemas.microsoft.com/office/drawing/2014/main" id="{790ACB03-5DA8-BFFA-F83E-B32F60D4841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50112" y="2780916"/>
            <a:ext cx="1512433" cy="151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094911"/>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103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500"/>
                                        <p:tgtEl>
                                          <p:spTgt spid="1034"/>
                                        </p:tgtEl>
                                      </p:cBhvr>
                                    </p:animEffect>
                                  </p:childTnLst>
                                  <p:subTnLst>
                                    <p:audio>
                                      <p:cMediaNode>
                                        <p:cTn display="0" masterRel="sameClick">
                                          <p:stCondLst>
                                            <p:cond evt="begin" delay="0">
                                              <p:tn val="5"/>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1030"/>
                  </p:tgtEl>
                </p:cond>
              </p:nextCondLst>
            </p:seq>
            <p:seq concurrent="1" nextAc="seek">
              <p:cTn id="8" restart="whenNotActive" fill="hold" evtFilter="cancelBubble" nodeType="interactiveSeq">
                <p:stCondLst>
                  <p:cond evt="onClick" delay="0">
                    <p:tgtEl>
                      <p:spTgt spid="1029"/>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35"/>
                                        </p:tgtEl>
                                        <p:attrNameLst>
                                          <p:attrName>style.visibility</p:attrName>
                                        </p:attrNameLst>
                                      </p:cBhvr>
                                      <p:to>
                                        <p:strVal val="visible"/>
                                      </p:to>
                                    </p:set>
                                    <p:animEffect transition="in" filter="fade">
                                      <p:cBhvr>
                                        <p:cTn id="13" dur="500"/>
                                        <p:tgtEl>
                                          <p:spTgt spid="1035"/>
                                        </p:tgtEl>
                                      </p:cBhvr>
                                    </p:animEffect>
                                  </p:childTnLst>
                                  <p:subTnLst>
                                    <p:audio>
                                      <p:cMediaNode>
                                        <p:cTn display="0" masterRel="sameClick">
                                          <p:stCondLst>
                                            <p:cond evt="begin" delay="0">
                                              <p:tn val="11"/>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1029"/>
                  </p:tgtEl>
                </p:cond>
              </p:nextCondLst>
            </p:seq>
            <p:seq concurrent="1" nextAc="seek">
              <p:cTn id="14" restart="whenNotActive" fill="hold" evtFilter="cancelBubble" nodeType="interactiveSeq">
                <p:stCondLst>
                  <p:cond evt="onClick" delay="0">
                    <p:tgtEl>
                      <p:spTgt spid="1028"/>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Effect transition="in" filter="fade">
                                      <p:cBhvr>
                                        <p:cTn id="19" dur="500"/>
                                        <p:tgtEl>
                                          <p:spTgt spid="1032"/>
                                        </p:tgtEl>
                                      </p:cBhvr>
                                    </p:animEffect>
                                  </p:childTnLst>
                                  <p:subTnLst>
                                    <p:audio>
                                      <p:cMediaNode>
                                        <p:cTn display="0" masterRel="sameClick">
                                          <p:stCondLst>
                                            <p:cond evt="begin" delay="0">
                                              <p:tn val="1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028"/>
                  </p:tgtEl>
                </p:cond>
              </p:nextCondLst>
            </p:seq>
            <p:seq concurrent="1" nextAc="seek">
              <p:cTn id="20" restart="whenNotActive" fill="hold" evtFilter="cancelBubble" nodeType="interactiveSeq">
                <p:stCondLst>
                  <p:cond evt="onClick" delay="0">
                    <p:tgtEl>
                      <p:spTgt spid="1031"/>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3"/>
                                        </p:tgtEl>
                                        <p:attrNameLst>
                                          <p:attrName>style.visibility</p:attrName>
                                        </p:attrNameLst>
                                      </p:cBhvr>
                                      <p:to>
                                        <p:strVal val="visible"/>
                                      </p:to>
                                    </p:set>
                                    <p:animEffect transition="in" filter="fade">
                                      <p:cBhvr>
                                        <p:cTn id="25" dur="500"/>
                                        <p:tgtEl>
                                          <p:spTgt spid="1033"/>
                                        </p:tgtEl>
                                      </p:cBhvr>
                                    </p:animEffect>
                                  </p:childTnLst>
                                  <p:subTnLst>
                                    <p:audio>
                                      <p:cMediaNode>
                                        <p:cTn display="0" masterRel="sameClick">
                                          <p:stCondLst>
                                            <p:cond evt="begin" delay="0">
                                              <p:tn val="23"/>
                                            </p:cond>
                                          </p:stCondLst>
                                          <p:endCondLst>
                                            <p:cond evt="onStopAudio" delay="0">
                                              <p:tgtEl>
                                                <p:sldTgt/>
                                              </p:tgtEl>
                                            </p:cond>
                                          </p:endCondLst>
                                        </p:cTn>
                                        <p:tgtEl>
                                          <p:sndTgt r:embed="rId3" name="explode.wav"/>
                                        </p:tgtEl>
                                      </p:cMediaNode>
                                    </p:audio>
                                  </p:subTnLst>
                                </p:cTn>
                              </p:par>
                            </p:childTnLst>
                          </p:cTn>
                        </p:par>
                      </p:childTnLst>
                    </p:cTn>
                  </p:par>
                </p:childTnLst>
              </p:cTn>
              <p:nextCondLst>
                <p:cond evt="onClick" delay="0">
                  <p:tgtEl>
                    <p:spTgt spid="1031"/>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3DFD451D-1FF1-943C-E4DB-81F5173EC3D4}"/>
            </a:ext>
          </a:extLst>
        </p:cNvPr>
        <p:cNvGrpSpPr/>
        <p:nvPr/>
      </p:nvGrpSpPr>
      <p:grpSpPr>
        <a:xfrm>
          <a:off x="0" y="0"/>
          <a:ext cx="0" cy="0"/>
          <a:chOff x="0" y="0"/>
          <a:chExt cx="0" cy="0"/>
        </a:xfrm>
      </p:grpSpPr>
      <p:sp>
        <p:nvSpPr>
          <p:cNvPr id="2" name="TextBox 9">
            <a:extLst>
              <a:ext uri="{FF2B5EF4-FFF2-40B4-BE49-F238E27FC236}">
                <a16:creationId xmlns:a16="http://schemas.microsoft.com/office/drawing/2014/main" id="{20285FCF-A4ED-5A22-2F07-18097EAE431E}"/>
              </a:ext>
            </a:extLst>
          </p:cNvPr>
          <p:cNvSpPr txBox="1"/>
          <p:nvPr/>
        </p:nvSpPr>
        <p:spPr>
          <a:xfrm>
            <a:off x="6844606" y="1032826"/>
            <a:ext cx="5062741" cy="430887"/>
          </a:xfrm>
          <a:prstGeom prst="rect">
            <a:avLst/>
          </a:prstGeom>
        </p:spPr>
        <p:txBody>
          <a:bodyPr wrap="square" lIns="0" tIns="0" rIns="0" bIns="0" rtlCol="0" anchor="t">
            <a:spAutoFit/>
          </a:bodyPr>
          <a:lstStyle/>
          <a:p>
            <a:pPr algn="ctr">
              <a:buClrTx/>
              <a:buFontTx/>
              <a:buNone/>
              <a:defRPr/>
            </a:pPr>
            <a:r>
              <a:rPr lang="en-US" sz="2800" b="1" kern="1200" dirty="0">
                <a:solidFill>
                  <a:srgbClr val="C00000"/>
                </a:solidFill>
                <a:latin typeface="UTM Avo" panose="02040603050506020204" pitchFamily="18" charset="0"/>
                <a:cs typeface="Arial" panose="020B0604020202020204" pitchFamily="34" charset="0"/>
              </a:rPr>
              <a:t>Câu hỏi trắc nghiệm</a:t>
            </a:r>
          </a:p>
        </p:txBody>
      </p:sp>
      <p:sp>
        <p:nvSpPr>
          <p:cNvPr id="3" name="Rectangle 2">
            <a:extLst>
              <a:ext uri="{FF2B5EF4-FFF2-40B4-BE49-F238E27FC236}">
                <a16:creationId xmlns:a16="http://schemas.microsoft.com/office/drawing/2014/main" id="{68F5C8E1-73B0-A255-D2D3-18FBFDC9F096}"/>
              </a:ext>
            </a:extLst>
          </p:cNvPr>
          <p:cNvSpPr/>
          <p:nvPr/>
        </p:nvSpPr>
        <p:spPr>
          <a:xfrm>
            <a:off x="360470" y="1576453"/>
            <a:ext cx="11050352" cy="1179041"/>
          </a:xfrm>
          <a:prstGeom prst="rect">
            <a:avLst/>
          </a:prstGeom>
        </p:spPr>
        <p:txBody>
          <a:bodyPr wrap="square">
            <a:spAutoFit/>
          </a:bodyPr>
          <a:lstStyle/>
          <a:p>
            <a:pPr algn="just">
              <a:lnSpc>
                <a:spcPct val="150000"/>
              </a:lnSpc>
              <a:buClrTx/>
              <a:buFontTx/>
              <a:buNone/>
            </a:pPr>
            <a:r>
              <a:rPr lang="vi-VN" sz="2533" b="1" dirty="0">
                <a:solidFill>
                  <a:prstClr val="black"/>
                </a:solidFill>
                <a:latin typeface="UTM Avo" panose="02040603050506020204" pitchFamily="18" charset="0"/>
                <a:ea typeface="Times New Roman" panose="02020603050405020304" pitchFamily="18" charset="0"/>
                <a:cs typeface="Arial" panose="020B0604020202020204" pitchFamily="34" charset="0"/>
              </a:rPr>
              <a:t>Câu 5: </a:t>
            </a:r>
            <a:r>
              <a:rPr lang="vi-VN" sz="2533" dirty="0">
                <a:solidFill>
                  <a:prstClr val="black"/>
                </a:solidFill>
                <a:latin typeface="UTM Avo" panose="02040603050506020204" pitchFamily="18" charset="0"/>
                <a:ea typeface="Times New Roman" panose="02020603050405020304" pitchFamily="18" charset="0"/>
                <a:cs typeface="Arial" panose="020B0604020202020204" pitchFamily="34" charset="0"/>
              </a:rPr>
              <a:t>Hai hình vuông ABCD và EFGH có các cạnh tương ứng tỉ lệ với nhau. Tỉ số đồng dạng của hai hình vuông này là bao nhiêu?</a:t>
            </a:r>
          </a:p>
        </p:txBody>
      </p:sp>
      <p:grpSp>
        <p:nvGrpSpPr>
          <p:cNvPr id="1031" name="d">
            <a:extLst>
              <a:ext uri="{FF2B5EF4-FFF2-40B4-BE49-F238E27FC236}">
                <a16:creationId xmlns:a16="http://schemas.microsoft.com/office/drawing/2014/main" id="{A3DA8E9A-59EC-9F5D-CF1F-323011475D06}"/>
              </a:ext>
            </a:extLst>
          </p:cNvPr>
          <p:cNvGrpSpPr/>
          <p:nvPr/>
        </p:nvGrpSpPr>
        <p:grpSpPr>
          <a:xfrm>
            <a:off x="6198130" y="4532684"/>
            <a:ext cx="3771953" cy="1071440"/>
            <a:chOff x="7145164" y="5053384"/>
            <a:chExt cx="3771953" cy="1071440"/>
          </a:xfrm>
        </p:grpSpPr>
        <p:sp>
          <p:nvSpPr>
            <p:cNvPr id="61" name="Flowchart: Terminator 6">
              <a:extLst>
                <a:ext uri="{FF2B5EF4-FFF2-40B4-BE49-F238E27FC236}">
                  <a16:creationId xmlns:a16="http://schemas.microsoft.com/office/drawing/2014/main" id="{9DABCE2E-E854-7872-A98D-ADDCD340102E}"/>
                </a:ext>
              </a:extLst>
            </p:cNvPr>
            <p:cNvSpPr/>
            <p:nvPr/>
          </p:nvSpPr>
          <p:spPr>
            <a:xfrm>
              <a:off x="7188048" y="5053384"/>
              <a:ext cx="368618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2" name="Rectangle 61">
                  <a:extLst>
                    <a:ext uri="{FF2B5EF4-FFF2-40B4-BE49-F238E27FC236}">
                      <a16:creationId xmlns:a16="http://schemas.microsoft.com/office/drawing/2014/main" id="{6B75B37F-9F13-0830-BDE8-A1EE2BA0474A}"/>
                    </a:ext>
                  </a:extLst>
                </p:cNvPr>
                <p:cNvSpPr/>
                <p:nvPr/>
              </p:nvSpPr>
              <p:spPr>
                <a:xfrm>
                  <a:off x="7145164" y="5190037"/>
                  <a:ext cx="3771953" cy="702693"/>
                </a:xfrm>
                <a:prstGeom prst="rect">
                  <a:avLst/>
                </a:prstGeom>
              </p:spPr>
              <p:txBody>
                <a:bodyPr wrap="squar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
                      </m:oMathParaPr>
                      <m:oMath xmlns:m="http://schemas.openxmlformats.org/officeDocument/2006/math">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D</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4</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62" name="Rectangle 61">
                  <a:extLst>
                    <a:ext uri="{FF2B5EF4-FFF2-40B4-BE49-F238E27FC236}">
                      <a16:creationId xmlns:a16="http://schemas.microsoft.com/office/drawing/2014/main" id="{6B75B37F-9F13-0830-BDE8-A1EE2BA0474A}"/>
                    </a:ext>
                  </a:extLst>
                </p:cNvPr>
                <p:cNvSpPr>
                  <a:spLocks noRot="1" noChangeAspect="1" noMove="1" noResize="1" noEditPoints="1" noAdjustHandles="1" noChangeArrowheads="1" noChangeShapeType="1" noTextEdit="1"/>
                </p:cNvSpPr>
                <p:nvPr/>
              </p:nvSpPr>
              <p:spPr>
                <a:xfrm>
                  <a:off x="7145164" y="5190037"/>
                  <a:ext cx="3771953" cy="702693"/>
                </a:xfrm>
                <a:prstGeom prst="rect">
                  <a:avLst/>
                </a:prstGeom>
                <a:blipFill>
                  <a:blip r:embed="rId6"/>
                  <a:stretch>
                    <a:fillRect/>
                  </a:stretch>
                </a:blipFill>
              </p:spPr>
              <p:txBody>
                <a:bodyPr/>
                <a:lstStyle/>
                <a:p>
                  <a:r>
                    <a:rPr lang="en-US">
                      <a:noFill/>
                    </a:rPr>
                    <a:t> </a:t>
                  </a:r>
                </a:p>
              </p:txBody>
            </p:sp>
          </mc:Fallback>
        </mc:AlternateContent>
      </p:grpSp>
      <p:grpSp>
        <p:nvGrpSpPr>
          <p:cNvPr id="1029" name="cc">
            <a:extLst>
              <a:ext uri="{FF2B5EF4-FFF2-40B4-BE49-F238E27FC236}">
                <a16:creationId xmlns:a16="http://schemas.microsoft.com/office/drawing/2014/main" id="{C89CCE66-131F-1A46-1C4A-C2B584F777ED}"/>
              </a:ext>
            </a:extLst>
          </p:cNvPr>
          <p:cNvGrpSpPr/>
          <p:nvPr/>
        </p:nvGrpSpPr>
        <p:grpSpPr>
          <a:xfrm>
            <a:off x="6247147" y="3021385"/>
            <a:ext cx="3686748" cy="1071440"/>
            <a:chOff x="7194181" y="3542085"/>
            <a:chExt cx="3686748" cy="1071440"/>
          </a:xfrm>
        </p:grpSpPr>
        <p:sp>
          <p:nvSpPr>
            <p:cNvPr id="58" name="Flowchart: Terminator 6">
              <a:extLst>
                <a:ext uri="{FF2B5EF4-FFF2-40B4-BE49-F238E27FC236}">
                  <a16:creationId xmlns:a16="http://schemas.microsoft.com/office/drawing/2014/main" id="{3978216E-B2B9-A6DC-1816-180A9E2B6D5E}"/>
                </a:ext>
              </a:extLst>
            </p:cNvPr>
            <p:cNvSpPr/>
            <p:nvPr/>
          </p:nvSpPr>
          <p:spPr>
            <a:xfrm>
              <a:off x="7194181" y="3542085"/>
              <a:ext cx="3686748"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991AAD05-7E1E-4E18-884C-A05DB671B179}"/>
                    </a:ext>
                  </a:extLst>
                </p:cNvPr>
                <p:cNvSpPr/>
                <p:nvPr/>
              </p:nvSpPr>
              <p:spPr>
                <a:xfrm>
                  <a:off x="8551722" y="3729422"/>
                  <a:ext cx="918520"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C</m:t>
                        </m:r>
                        <m:r>
                          <m:rPr>
                            <m:nor/>
                          </m:rPr>
                          <a:rPr lang="fr-FR" sz="2533">
                            <a:solidFill>
                              <a:prstClr val="black"/>
                            </a:solidFill>
                            <a:latin typeface="UTM Avo" panose="02040603050506020204" pitchFamily="18" charset="0"/>
                            <a:ea typeface="Arial" panose="020B0604020202020204" pitchFamily="34"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Arial" panose="020B0604020202020204" pitchFamily="34" charset="0"/>
                            <a:cs typeface="Arial" panose="020B0604020202020204" pitchFamily="34" charset="0"/>
                            <a:sym typeface="Arial"/>
                          </a:rPr>
                          <m:t>3</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63" name="Rectangle 62">
                  <a:extLst>
                    <a:ext uri="{FF2B5EF4-FFF2-40B4-BE49-F238E27FC236}">
                      <a16:creationId xmlns:a16="http://schemas.microsoft.com/office/drawing/2014/main" id="{991AAD05-7E1E-4E18-884C-A05DB671B179}"/>
                    </a:ext>
                  </a:extLst>
                </p:cNvPr>
                <p:cNvSpPr>
                  <a:spLocks noRot="1" noChangeAspect="1" noMove="1" noResize="1" noEditPoints="1" noAdjustHandles="1" noChangeArrowheads="1" noChangeShapeType="1" noTextEdit="1"/>
                </p:cNvSpPr>
                <p:nvPr/>
              </p:nvSpPr>
              <p:spPr>
                <a:xfrm>
                  <a:off x="8551722" y="3729422"/>
                  <a:ext cx="918520" cy="702693"/>
                </a:xfrm>
                <a:prstGeom prst="rect">
                  <a:avLst/>
                </a:prstGeom>
                <a:blipFill>
                  <a:blip r:embed="rId7"/>
                  <a:stretch>
                    <a:fillRect/>
                  </a:stretch>
                </a:blipFill>
              </p:spPr>
              <p:txBody>
                <a:bodyPr/>
                <a:lstStyle/>
                <a:p>
                  <a:r>
                    <a:rPr lang="en-US">
                      <a:noFill/>
                    </a:rPr>
                    <a:t> </a:t>
                  </a:r>
                </a:p>
              </p:txBody>
            </p:sp>
          </mc:Fallback>
        </mc:AlternateContent>
      </p:grpSp>
      <p:grpSp>
        <p:nvGrpSpPr>
          <p:cNvPr id="1028" name="A">
            <a:extLst>
              <a:ext uri="{FF2B5EF4-FFF2-40B4-BE49-F238E27FC236}">
                <a16:creationId xmlns:a16="http://schemas.microsoft.com/office/drawing/2014/main" id="{4651828B-DE49-9F67-8771-EA43B9DF70EC}"/>
              </a:ext>
            </a:extLst>
          </p:cNvPr>
          <p:cNvGrpSpPr/>
          <p:nvPr/>
        </p:nvGrpSpPr>
        <p:grpSpPr>
          <a:xfrm>
            <a:off x="1116264" y="3021385"/>
            <a:ext cx="3710276" cy="1071440"/>
            <a:chOff x="1195197" y="3542085"/>
            <a:chExt cx="3710276" cy="1071440"/>
          </a:xfrm>
        </p:grpSpPr>
        <p:sp>
          <p:nvSpPr>
            <p:cNvPr id="60" name="Flowchart: Terminator 6">
              <a:extLst>
                <a:ext uri="{FF2B5EF4-FFF2-40B4-BE49-F238E27FC236}">
                  <a16:creationId xmlns:a16="http://schemas.microsoft.com/office/drawing/2014/main" id="{93B021A7-BC44-24FE-9CA6-AAF4CC53375C}"/>
                </a:ext>
              </a:extLst>
            </p:cNvPr>
            <p:cNvSpPr/>
            <p:nvPr/>
          </p:nvSpPr>
          <p:spPr>
            <a:xfrm>
              <a:off x="1195197" y="3542085"/>
              <a:ext cx="3710276" cy="1071440"/>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4" name="Rectangle 1023">
                  <a:extLst>
                    <a:ext uri="{FF2B5EF4-FFF2-40B4-BE49-F238E27FC236}">
                      <a16:creationId xmlns:a16="http://schemas.microsoft.com/office/drawing/2014/main" id="{B89E5A33-69D0-94D0-24E7-67179D14087A}"/>
                    </a:ext>
                  </a:extLst>
                </p:cNvPr>
                <p:cNvSpPr/>
                <p:nvPr/>
              </p:nvSpPr>
              <p:spPr>
                <a:xfrm>
                  <a:off x="2571519" y="3673142"/>
                  <a:ext cx="894476"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A</m:t>
                        </m:r>
                        <m:r>
                          <m:rPr>
                            <m:nor/>
                          </m:rPr>
                          <a:rPr lang="pl-PL"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1</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1024" name="Rectangle 1023">
                  <a:extLst>
                    <a:ext uri="{FF2B5EF4-FFF2-40B4-BE49-F238E27FC236}">
                      <a16:creationId xmlns:a16="http://schemas.microsoft.com/office/drawing/2014/main" id="{B89E5A33-69D0-94D0-24E7-67179D14087A}"/>
                    </a:ext>
                  </a:extLst>
                </p:cNvPr>
                <p:cNvSpPr>
                  <a:spLocks noRot="1" noChangeAspect="1" noMove="1" noResize="1" noEditPoints="1" noAdjustHandles="1" noChangeArrowheads="1" noChangeShapeType="1" noTextEdit="1"/>
                </p:cNvSpPr>
                <p:nvPr/>
              </p:nvSpPr>
              <p:spPr>
                <a:xfrm>
                  <a:off x="2571519" y="3673142"/>
                  <a:ext cx="894476" cy="702693"/>
                </a:xfrm>
                <a:prstGeom prst="rect">
                  <a:avLst/>
                </a:prstGeom>
                <a:blipFill>
                  <a:blip r:embed="rId8"/>
                  <a:stretch>
                    <a:fillRect/>
                  </a:stretch>
                </a:blipFill>
              </p:spPr>
              <p:txBody>
                <a:bodyPr/>
                <a:lstStyle/>
                <a:p>
                  <a:r>
                    <a:rPr lang="en-US">
                      <a:noFill/>
                    </a:rPr>
                    <a:t> </a:t>
                  </a:r>
                </a:p>
              </p:txBody>
            </p:sp>
          </mc:Fallback>
        </mc:AlternateContent>
      </p:grpSp>
      <p:grpSp>
        <p:nvGrpSpPr>
          <p:cNvPr id="1030" name="B">
            <a:extLst>
              <a:ext uri="{FF2B5EF4-FFF2-40B4-BE49-F238E27FC236}">
                <a16:creationId xmlns:a16="http://schemas.microsoft.com/office/drawing/2014/main" id="{3E7ADC20-D0A6-85CA-DDD8-DF15B422A8B8}"/>
              </a:ext>
            </a:extLst>
          </p:cNvPr>
          <p:cNvGrpSpPr/>
          <p:nvPr/>
        </p:nvGrpSpPr>
        <p:grpSpPr>
          <a:xfrm>
            <a:off x="1116264" y="4588506"/>
            <a:ext cx="3686748" cy="1049007"/>
            <a:chOff x="1195197" y="5109206"/>
            <a:chExt cx="3686748" cy="1049007"/>
          </a:xfrm>
        </p:grpSpPr>
        <p:sp>
          <p:nvSpPr>
            <p:cNvPr id="59" name="Flowchart: Terminator 6">
              <a:extLst>
                <a:ext uri="{FF2B5EF4-FFF2-40B4-BE49-F238E27FC236}">
                  <a16:creationId xmlns:a16="http://schemas.microsoft.com/office/drawing/2014/main" id="{DB0B30BC-79CA-1AAF-CC3B-7FAED16FAB8A}"/>
                </a:ext>
              </a:extLst>
            </p:cNvPr>
            <p:cNvSpPr/>
            <p:nvPr/>
          </p:nvSpPr>
          <p:spPr>
            <a:xfrm>
              <a:off x="1195197" y="5109206"/>
              <a:ext cx="3686748" cy="104900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3475 w 20057"/>
                <a:gd name="connsiteY0" fmla="*/ 0 h 21600"/>
                <a:gd name="connsiteX1" fmla="*/ 18125 w 20057"/>
                <a:gd name="connsiteY1" fmla="*/ 0 h 21600"/>
                <a:gd name="connsiteX2" fmla="*/ 20057 w 20057"/>
                <a:gd name="connsiteY2" fmla="*/ 10055 h 21600"/>
                <a:gd name="connsiteX3" fmla="*/ 18125 w 20057"/>
                <a:gd name="connsiteY3" fmla="*/ 21600 h 21600"/>
                <a:gd name="connsiteX4" fmla="*/ 3475 w 20057"/>
                <a:gd name="connsiteY4" fmla="*/ 21600 h 21600"/>
                <a:gd name="connsiteX5" fmla="*/ 0 w 20057"/>
                <a:gd name="connsiteY5" fmla="*/ 10800 h 21600"/>
                <a:gd name="connsiteX6" fmla="*/ 3475 w 20057"/>
                <a:gd name="connsiteY6" fmla="*/ 0 h 21600"/>
                <a:gd name="connsiteX0" fmla="*/ 1847 w 18429"/>
                <a:gd name="connsiteY0" fmla="*/ 0 h 21600"/>
                <a:gd name="connsiteX1" fmla="*/ 16497 w 18429"/>
                <a:gd name="connsiteY1" fmla="*/ 0 h 21600"/>
                <a:gd name="connsiteX2" fmla="*/ 18429 w 18429"/>
                <a:gd name="connsiteY2" fmla="*/ 10055 h 21600"/>
                <a:gd name="connsiteX3" fmla="*/ 16497 w 18429"/>
                <a:gd name="connsiteY3" fmla="*/ 21600 h 21600"/>
                <a:gd name="connsiteX4" fmla="*/ 1847 w 18429"/>
                <a:gd name="connsiteY4" fmla="*/ 21600 h 21600"/>
                <a:gd name="connsiteX5" fmla="*/ 1 w 18429"/>
                <a:gd name="connsiteY5" fmla="*/ 11545 h 21600"/>
                <a:gd name="connsiteX6" fmla="*/ 1847 w 18429"/>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29" h="21600">
                  <a:moveTo>
                    <a:pt x="1847" y="0"/>
                  </a:moveTo>
                  <a:lnTo>
                    <a:pt x="16497" y="0"/>
                  </a:lnTo>
                  <a:cubicBezTo>
                    <a:pt x="18416" y="0"/>
                    <a:pt x="18429" y="4090"/>
                    <a:pt x="18429" y="10055"/>
                  </a:cubicBezTo>
                  <a:cubicBezTo>
                    <a:pt x="18429" y="16020"/>
                    <a:pt x="18416" y="21600"/>
                    <a:pt x="16497" y="21600"/>
                  </a:cubicBezTo>
                  <a:lnTo>
                    <a:pt x="1847" y="21600"/>
                  </a:lnTo>
                  <a:cubicBezTo>
                    <a:pt x="-72" y="21600"/>
                    <a:pt x="1" y="17510"/>
                    <a:pt x="1" y="11545"/>
                  </a:cubicBezTo>
                  <a:cubicBezTo>
                    <a:pt x="1" y="5580"/>
                    <a:pt x="-72" y="0"/>
                    <a:pt x="1847" y="0"/>
                  </a:cubicBezTo>
                  <a:close/>
                </a:path>
              </a:pathLst>
            </a:custGeom>
            <a:gradFill rotWithShape="1">
              <a:gsLst>
                <a:gs pos="0">
                  <a:srgbClr val="F2D491">
                    <a:tint val="100000"/>
                    <a:shade val="100000"/>
                    <a:satMod val="130000"/>
                  </a:srgbClr>
                </a:gs>
                <a:gs pos="100000">
                  <a:srgbClr val="F2D491">
                    <a:tint val="50000"/>
                    <a:shade val="100000"/>
                    <a:satMod val="350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377" eaLnBrk="1" fontAlgn="auto" latinLnBrk="0" hangingPunct="1">
                <a:lnSpc>
                  <a:spcPct val="100000"/>
                </a:lnSpc>
                <a:spcBef>
                  <a:spcPts val="0"/>
                </a:spcBef>
                <a:spcAft>
                  <a:spcPts val="0"/>
                </a:spcAft>
                <a:buClrTx/>
                <a:buSzTx/>
                <a:buFont typeface="Arial"/>
                <a:buNone/>
                <a:tabLst/>
                <a:defRPr/>
              </a:pPr>
              <a:endParaRPr kumimoji="0" lang="vi-VN" sz="1800" b="0" i="0" u="none" strike="noStrike" kern="0" cap="none" spc="0" normalizeH="0" baseline="0" noProof="0" dirty="0">
                <a:ln>
                  <a:noFill/>
                </a:ln>
                <a:solidFill>
                  <a:prstClr val="white"/>
                </a:solidFill>
                <a:effectLst/>
                <a:uLnTx/>
                <a:uFillTx/>
                <a:latin typeface="Arial" panose="020B0604020202020204" pitchFamily="34" charset="0"/>
                <a:ea typeface="+mn-ea"/>
                <a:cs typeface="+mn-cs"/>
                <a:sym typeface="Arial"/>
              </a:endParaRPr>
            </a:p>
          </p:txBody>
        </p:sp>
        <mc:AlternateContent xmlns:mc="http://schemas.openxmlformats.org/markup-compatibility/2006" xmlns:a14="http://schemas.microsoft.com/office/drawing/2010/main">
          <mc:Choice Requires="a14">
            <p:sp>
              <p:nvSpPr>
                <p:cNvPr id="1025" name="Rectangle 1024">
                  <a:extLst>
                    <a:ext uri="{FF2B5EF4-FFF2-40B4-BE49-F238E27FC236}">
                      <a16:creationId xmlns:a16="http://schemas.microsoft.com/office/drawing/2014/main" id="{575A691F-B69C-A859-6DDA-4B5B997B2E6C}"/>
                    </a:ext>
                  </a:extLst>
                </p:cNvPr>
                <p:cNvSpPr/>
                <p:nvPr/>
              </p:nvSpPr>
              <p:spPr>
                <a:xfrm>
                  <a:off x="2593894" y="5260071"/>
                  <a:ext cx="839974" cy="702693"/>
                </a:xfrm>
                <a:prstGeom prst="rect">
                  <a:avLst/>
                </a:prstGeom>
              </p:spPr>
              <p:txBody>
                <a:bodyPr wrap="none">
                  <a:spAutoFit/>
                </a:bodyPr>
                <a:lstStyle/>
                <a:p>
                  <a:pPr marR="20319" algn="just">
                    <a:lnSpc>
                      <a:spcPct val="150000"/>
                    </a:lnSpc>
                    <a:spcBef>
                      <a:spcPts val="200"/>
                    </a:spcBef>
                    <a:spcAft>
                      <a:spcPts val="200"/>
                    </a:spcAft>
                    <a:buFont typeface="Arial"/>
                    <a:buNone/>
                  </a:pPr>
                  <a14:m>
                    <m:oMathPara xmlns:m="http://schemas.openxmlformats.org/officeDocument/2006/math">
                      <m:oMathParaPr>
                        <m:jc m:val="centerGroup"/>
                      </m:oMathParaPr>
                      <m:oMath xmlns:m="http://schemas.openxmlformats.org/officeDocument/2006/math">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B</m:t>
                        </m:r>
                        <m:r>
                          <m:rPr>
                            <m:nor/>
                          </m:rPr>
                          <a:rPr lang="vi-VN" sz="2533">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 </m:t>
                        </m:r>
                        <m:r>
                          <m:rPr>
                            <m:nor/>
                          </m:rPr>
                          <a:rPr lang="en-US" sz="2533" b="0" i="0" smtClean="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m:t>2</m:t>
                        </m:r>
                      </m:oMath>
                    </m:oMathPara>
                  </a14:m>
                  <a:endParaRPr lang="en-US" sz="2533"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endParaRPr>
                </a:p>
              </p:txBody>
            </p:sp>
          </mc:Choice>
          <mc:Fallback xmlns="">
            <p:sp>
              <p:nvSpPr>
                <p:cNvPr id="1025" name="Rectangle 1024">
                  <a:extLst>
                    <a:ext uri="{FF2B5EF4-FFF2-40B4-BE49-F238E27FC236}">
                      <a16:creationId xmlns:a16="http://schemas.microsoft.com/office/drawing/2014/main" id="{575A691F-B69C-A859-6DDA-4B5B997B2E6C}"/>
                    </a:ext>
                  </a:extLst>
                </p:cNvPr>
                <p:cNvSpPr>
                  <a:spLocks noRot="1" noChangeAspect="1" noMove="1" noResize="1" noEditPoints="1" noAdjustHandles="1" noChangeArrowheads="1" noChangeShapeType="1" noTextEdit="1"/>
                </p:cNvSpPr>
                <p:nvPr/>
              </p:nvSpPr>
              <p:spPr>
                <a:xfrm>
                  <a:off x="2593894" y="5260071"/>
                  <a:ext cx="839974" cy="702693"/>
                </a:xfrm>
                <a:prstGeom prst="rect">
                  <a:avLst/>
                </a:prstGeom>
                <a:blipFill>
                  <a:blip r:embed="rId9"/>
                  <a:stretch>
                    <a:fillRect/>
                  </a:stretch>
                </a:blipFill>
              </p:spPr>
              <p:txBody>
                <a:bodyPr/>
                <a:lstStyle/>
                <a:p>
                  <a:r>
                    <a:rPr lang="en-US">
                      <a:noFill/>
                    </a:rPr>
                    <a:t> </a:t>
                  </a:r>
                </a:p>
              </p:txBody>
            </p:sp>
          </mc:Fallback>
        </mc:AlternateContent>
      </p:grpSp>
      <p:pic>
        <p:nvPicPr>
          <p:cNvPr id="1032" name="Picture 4">
            <a:extLst>
              <a:ext uri="{FF2B5EF4-FFF2-40B4-BE49-F238E27FC236}">
                <a16:creationId xmlns:a16="http://schemas.microsoft.com/office/drawing/2014/main" id="{14D45F55-F784-8CC0-2748-7A8A421E5A1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5811" y="4343739"/>
            <a:ext cx="970156" cy="1109616"/>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2" descr="Wrong Mark PNGs for Free Download">
            <a:extLst>
              <a:ext uri="{FF2B5EF4-FFF2-40B4-BE49-F238E27FC236}">
                <a16:creationId xmlns:a16="http://schemas.microsoft.com/office/drawing/2014/main" id="{40760C81-2C18-2FC9-403A-4787ECA7747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03122" y="438111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2" descr="Wrong Mark PNGs for Free Download">
            <a:extLst>
              <a:ext uri="{FF2B5EF4-FFF2-40B4-BE49-F238E27FC236}">
                <a16:creationId xmlns:a16="http://schemas.microsoft.com/office/drawing/2014/main" id="{58098CED-885B-BA89-6391-0D1F4DF0924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83422" y="2803776"/>
            <a:ext cx="1512433" cy="1512433"/>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2" descr="Wrong Mark PNGs for Free Download">
            <a:extLst>
              <a:ext uri="{FF2B5EF4-FFF2-40B4-BE49-F238E27FC236}">
                <a16:creationId xmlns:a16="http://schemas.microsoft.com/office/drawing/2014/main" id="{29835801-5FEF-FE4A-CF49-AB880FD14FB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50112" y="2780916"/>
            <a:ext cx="1512433" cy="151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439007"/>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1030"/>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500"/>
                                        <p:tgtEl>
                                          <p:spTgt spid="1032"/>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030"/>
                  </p:tgtEl>
                </p:cond>
              </p:nextCondLst>
            </p:seq>
            <p:seq concurrent="1" nextAc="seek">
              <p:cTn id="8" restart="whenNotActive" fill="hold" evtFilter="cancelBubble" nodeType="interactiveSeq">
                <p:stCondLst>
                  <p:cond evt="onClick" delay="0">
                    <p:tgtEl>
                      <p:spTgt spid="1029"/>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35"/>
                                        </p:tgtEl>
                                        <p:attrNameLst>
                                          <p:attrName>style.visibility</p:attrName>
                                        </p:attrNameLst>
                                      </p:cBhvr>
                                      <p:to>
                                        <p:strVal val="visible"/>
                                      </p:to>
                                    </p:set>
                                    <p:animEffect transition="in" filter="fade">
                                      <p:cBhvr>
                                        <p:cTn id="13" dur="500"/>
                                        <p:tgtEl>
                                          <p:spTgt spid="1035"/>
                                        </p:tgtEl>
                                      </p:cBhvr>
                                    </p:animEffect>
                                  </p:childTnLst>
                                  <p:subTnLst>
                                    <p:audio>
                                      <p:cMediaNode>
                                        <p:cTn display="0" masterRel="sameClick">
                                          <p:stCondLst>
                                            <p:cond evt="begin" delay="0">
                                              <p:tn val="11"/>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1029"/>
                  </p:tgtEl>
                </p:cond>
              </p:nextCondLst>
            </p:seq>
            <p:seq concurrent="1" nextAc="seek">
              <p:cTn id="14" restart="whenNotActive" fill="hold" evtFilter="cancelBubble" nodeType="interactiveSeq">
                <p:stCondLst>
                  <p:cond evt="onClick" delay="0">
                    <p:tgtEl>
                      <p:spTgt spid="1031"/>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33"/>
                                        </p:tgtEl>
                                        <p:attrNameLst>
                                          <p:attrName>style.visibility</p:attrName>
                                        </p:attrNameLst>
                                      </p:cBhvr>
                                      <p:to>
                                        <p:strVal val="visible"/>
                                      </p:to>
                                    </p:set>
                                    <p:animEffect transition="in" filter="fade">
                                      <p:cBhvr>
                                        <p:cTn id="19" dur="500"/>
                                        <p:tgtEl>
                                          <p:spTgt spid="1033"/>
                                        </p:tgtEl>
                                      </p:cBhvr>
                                    </p:animEffect>
                                  </p:childTnLst>
                                  <p:subTnLst>
                                    <p:audio>
                                      <p:cMediaNode>
                                        <p:cTn display="0" masterRel="sameClick">
                                          <p:stCondLst>
                                            <p:cond evt="begin" delay="0">
                                              <p:tn val="17"/>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1031"/>
                  </p:tgtEl>
                </p:cond>
              </p:nextCondLst>
            </p:seq>
            <p:seq concurrent="1" nextAc="seek">
              <p:cTn id="20" restart="whenNotActive" fill="hold" evtFilter="cancelBubble" nodeType="interactiveSeq">
                <p:stCondLst>
                  <p:cond evt="onClick" delay="0">
                    <p:tgtEl>
                      <p:spTgt spid="102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4"/>
                                        </p:tgtEl>
                                        <p:attrNameLst>
                                          <p:attrName>style.visibility</p:attrName>
                                        </p:attrNameLst>
                                      </p:cBhvr>
                                      <p:to>
                                        <p:strVal val="visible"/>
                                      </p:to>
                                    </p:set>
                                    <p:animEffect transition="in" filter="fade">
                                      <p:cBhvr>
                                        <p:cTn id="25" dur="500"/>
                                        <p:tgtEl>
                                          <p:spTgt spid="1034"/>
                                        </p:tgtEl>
                                      </p:cBhvr>
                                    </p:animEffect>
                                  </p:childTnLst>
                                  <p:subTnLst>
                                    <p:audio>
                                      <p:cMediaNode>
                                        <p:cTn display="0" masterRel="sameClick">
                                          <p:stCondLst>
                                            <p:cond evt="begin" delay="0">
                                              <p:tn val="23"/>
                                            </p:cond>
                                          </p:stCondLst>
                                          <p:endCondLst>
                                            <p:cond evt="onStopAudio" delay="0">
                                              <p:tgtEl>
                                                <p:sldTgt/>
                                              </p:tgtEl>
                                            </p:cond>
                                          </p:endCondLst>
                                        </p:cTn>
                                        <p:tgtEl>
                                          <p:sndTgt r:embed="rId4" name="explode.wav"/>
                                        </p:tgtEl>
                                      </p:cMediaNode>
                                    </p:audio>
                                  </p:subTnLst>
                                </p:cTn>
                              </p:par>
                            </p:childTnLst>
                          </p:cTn>
                        </p:par>
                      </p:childTnLst>
                    </p:cTn>
                  </p:par>
                </p:childTnLst>
              </p:cTn>
              <p:nextCondLst>
                <p:cond evt="onClick" delay="0">
                  <p:tgtEl>
                    <p:spTgt spid="1028"/>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213CF20-5AC4-0E40-82A0-F6F5A74AC02E}"/>
            </a:ext>
          </a:extLst>
        </p:cNvPr>
        <p:cNvGrpSpPr/>
        <p:nvPr/>
      </p:nvGrpSpPr>
      <p:grpSpPr>
        <a:xfrm>
          <a:off x="0" y="0"/>
          <a:ext cx="0" cy="0"/>
          <a:chOff x="0" y="0"/>
          <a:chExt cx="0" cy="0"/>
        </a:xfrm>
      </p:grpSpPr>
      <p:sp>
        <p:nvSpPr>
          <p:cNvPr id="10" name="Hộp Văn bản 8">
            <a:extLst>
              <a:ext uri="{FF2B5EF4-FFF2-40B4-BE49-F238E27FC236}">
                <a16:creationId xmlns:a16="http://schemas.microsoft.com/office/drawing/2014/main" id="{0D46B77E-77E1-EEB0-EC25-58A0DB2EC4B7}"/>
              </a:ext>
            </a:extLst>
          </p:cNvPr>
          <p:cNvSpPr txBox="1"/>
          <p:nvPr/>
        </p:nvSpPr>
        <p:spPr>
          <a:xfrm>
            <a:off x="328451" y="1653690"/>
            <a:ext cx="11520649" cy="960263"/>
          </a:xfrm>
          <a:prstGeom prst="rect">
            <a:avLst/>
          </a:prstGeom>
          <a:noFill/>
        </p:spPr>
        <p:txBody>
          <a:bodyPr wrap="square" rtlCol="0">
            <a:spAutoFit/>
          </a:bodyPr>
          <a:lstStyle/>
          <a:p>
            <a:pPr algn="just">
              <a:lnSpc>
                <a:spcPct val="125000"/>
              </a:lnSpc>
              <a:spcBef>
                <a:spcPts val="400"/>
              </a:spcBef>
              <a:spcAft>
                <a:spcPts val="400"/>
              </a:spcAft>
            </a:pPr>
            <a:r>
              <a:rPr lang="en-US" sz="2400" dirty="0">
                <a:latin typeface="UTM Avo" panose="02040603050506020204" pitchFamily="18" charset="0"/>
                <a:ea typeface="Calibri" panose="020F0502020204030204" pitchFamily="34" charset="0"/>
                <a:cs typeface="Arial" panose="020B0604020202020204" pitchFamily="34" charset="0"/>
              </a:rPr>
              <a:t>          Tìm </a:t>
            </a:r>
            <a:r>
              <a:rPr lang="en-US" sz="2400" dirty="0" err="1">
                <a:latin typeface="UTM Avo" panose="02040603050506020204" pitchFamily="18" charset="0"/>
                <a:ea typeface="Calibri" panose="020F0502020204030204" pitchFamily="34" charset="0"/>
                <a:cs typeface="Arial" panose="020B0604020202020204" pitchFamily="34" charset="0"/>
              </a:rPr>
              <a:t>hiểu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thêm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về</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những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dạng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tự</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nhiên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với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vật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chất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cây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cối</a:t>
            </a:r>
            <a:r>
              <a:rPr lang="en-US" sz="2400" dirty="0">
                <a:latin typeface="UTM Avo" panose="02040603050506020204" pitchFamily="18" charset="0"/>
                <a:ea typeface="Calibri" panose="020F0502020204030204" pitchFamily="34" charset="0"/>
                <a:cs typeface="Arial" panose="020B0604020202020204" pitchFamily="34" charset="0"/>
              </a:rPr>
              <a:t>, ...),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nghệ</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thuật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trang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trí</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thiết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kế</a:t>
            </a:r>
            <a:r>
              <a:rPr lang="en-US" sz="2400" dirty="0">
                <a:latin typeface="UTM Avo" panose="02040603050506020204" pitchFamily="18" charset="0"/>
                <a:ea typeface="Calibri" panose="020F0502020204030204" pitchFamily="34" charset="0"/>
                <a:cs typeface="Arial" panose="020B0604020202020204" pitchFamily="34" charset="0"/>
              </a:rPr>
              <a:t>, ...</a:t>
            </a:r>
          </a:p>
        </p:txBody>
      </p:sp>
      <p:sp>
        <p:nvSpPr>
          <p:cNvPr id="6" name="Rectangle: Rounded Corners 5">
            <a:extLst>
              <a:ext uri="{FF2B5EF4-FFF2-40B4-BE49-F238E27FC236}">
                <a16:creationId xmlns:a16="http://schemas.microsoft.com/office/drawing/2014/main" id="{518FACC5-D79D-3775-38FF-9FAB358F07C4}"/>
              </a:ext>
            </a:extLst>
          </p:cNvPr>
          <p:cNvSpPr/>
          <p:nvPr/>
        </p:nvSpPr>
        <p:spPr>
          <a:xfrm>
            <a:off x="433754" y="1758462"/>
            <a:ext cx="644769" cy="410307"/>
          </a:xfrm>
          <a:prstGeom prst="roundRect">
            <a:avLst/>
          </a:prstGeom>
          <a:solidFill>
            <a:schemeClr val="accent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cs typeface="Arial" panose="020B0604020202020204" pitchFamily="34" charset="0"/>
              </a:rPr>
              <a:t>0</a:t>
            </a:r>
            <a:r>
              <a:rPr lang="en-US" sz="2400" b="1" dirty="0">
                <a:solidFill>
                  <a:schemeClr val="tx1"/>
                </a:solidFill>
                <a:latin typeface="UTM Avo" panose="02040603050506020204" pitchFamily="18" charset="0"/>
                <a:cs typeface="Arial" panose="020B0604020202020204" pitchFamily="34" charset="0"/>
              </a:rPr>
              <a:t>1</a:t>
            </a:r>
            <a:endParaRPr lang="en-US" sz="2400" b="1" dirty="0">
              <a:solidFill>
                <a:schemeClr val="tx1"/>
              </a:solidFill>
              <a:latin typeface="UTM Avo" panose="02040603050506020204" pitchFamily="18" charset="0"/>
            </a:endParaRPr>
          </a:p>
        </p:txBody>
      </p:sp>
      <p:sp>
        <p:nvSpPr>
          <p:cNvPr id="5" name="Rectangle 4">
            <a:extLst>
              <a:ext uri="{FF2B5EF4-FFF2-40B4-BE49-F238E27FC236}">
                <a16:creationId xmlns:a16="http://schemas.microsoft.com/office/drawing/2014/main" id="{C7114C21-3F93-368D-5DFE-8E2FF625ADAC}"/>
              </a:ext>
            </a:extLst>
          </p:cNvPr>
          <p:cNvSpPr/>
          <p:nvPr/>
        </p:nvSpPr>
        <p:spPr>
          <a:xfrm>
            <a:off x="362416" y="2700543"/>
            <a:ext cx="840294" cy="461665"/>
          </a:xfrm>
          <a:prstGeom prst="rect">
            <a:avLst/>
          </a:prstGeom>
        </p:spPr>
        <p:txBody>
          <a:bodyPr wrap="none">
            <a:spAutoFit/>
          </a:bodyPr>
          <a:lstStyle/>
          <a:p>
            <a:pPr algn="ctr" defTabSz="2438339">
              <a:buClrTx/>
              <a:defRPr/>
            </a:pPr>
            <a:r>
              <a:rPr lang="en-US" sz="2400" b="1" kern="1200" dirty="0" err="1">
                <a:solidFill>
                  <a:srgbClr val="C00000"/>
                </a:solidFill>
                <a:latin typeface="UTM Avo" panose="02040603050506020204" pitchFamily="18" charset="0"/>
                <a:ea typeface="+mn-ea"/>
              </a:rPr>
              <a:t>Giải</a:t>
            </a:r>
            <a:endParaRPr lang="en-US" sz="2400" b="1" kern="1200" dirty="0">
              <a:solidFill>
                <a:srgbClr val="C00000"/>
              </a:solidFill>
              <a:latin typeface="Calibri"/>
              <a:ea typeface="+mn-ea"/>
            </a:endParaRPr>
          </a:p>
        </p:txBody>
      </p:sp>
      <p:sp>
        <p:nvSpPr>
          <p:cNvPr id="7" name="Rectangle 6">
            <a:extLst>
              <a:ext uri="{FF2B5EF4-FFF2-40B4-BE49-F238E27FC236}">
                <a16:creationId xmlns:a16="http://schemas.microsoft.com/office/drawing/2014/main" id="{046AFF2D-6840-DD28-33FE-E162FDDAC86B}"/>
              </a:ext>
            </a:extLst>
          </p:cNvPr>
          <p:cNvSpPr/>
          <p:nvPr/>
        </p:nvSpPr>
        <p:spPr>
          <a:xfrm>
            <a:off x="393775" y="3082217"/>
            <a:ext cx="4787825" cy="1121846"/>
          </a:xfrm>
          <a:prstGeom prst="rect">
            <a:avLst/>
          </a:prstGeom>
        </p:spPr>
        <p:txBody>
          <a:bodyPr wrap="square">
            <a:spAutoFit/>
          </a:bodyPr>
          <a:lstStyle/>
          <a:p>
            <a:pPr algn="just">
              <a:lnSpc>
                <a:spcPct val="150000"/>
              </a:lnSpc>
              <a:spcBef>
                <a:spcPts val="400"/>
              </a:spcBef>
              <a:spcAft>
                <a:spcPts val="400"/>
              </a:spcAft>
            </a:pP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Búp</a:t>
            </a:r>
            <a:r>
              <a:rPr lang="fr-FR" sz="2400" dirty="0">
                <a:latin typeface="UTM Avo" panose="02040603050506020204" pitchFamily="18" charset="0"/>
                <a:ea typeface="Calibri" panose="020F0502020204030204" pitchFamily="34" charset="0"/>
                <a:cs typeface="Times New Roman" panose="02020603050405020304" pitchFamily="18" charset="0"/>
              </a:rPr>
              <a:t> bê </a:t>
            </a:r>
            <a:r>
              <a:rPr lang="fr-FR" sz="2400" dirty="0" err="1">
                <a:latin typeface="UTM Avo" panose="02040603050506020204" pitchFamily="18" charset="0"/>
                <a:ea typeface="Calibri" panose="020F0502020204030204" pitchFamily="34" charset="0"/>
                <a:cs typeface="Times New Roman" panose="02020603050405020304" pitchFamily="18" charset="0"/>
              </a:rPr>
              <a:t>Nga</a:t>
            </a:r>
            <a:r>
              <a:rPr lang="fr-FR" sz="2400" dirty="0">
                <a:latin typeface="UTM Avo" panose="02040603050506020204" pitchFamily="18" charset="0"/>
                <a:ea typeface="Calibri" panose="020F0502020204030204" pitchFamily="34" charset="0"/>
                <a:cs typeface="Times New Roman" panose="02020603050405020304" pitchFamily="18" charset="0"/>
              </a:rPr>
              <a:t> là </a:t>
            </a:r>
            <a:r>
              <a:rPr lang="fr-FR" sz="2400" dirty="0" err="1">
                <a:latin typeface="UTM Avo" panose="02040603050506020204" pitchFamily="18" charset="0"/>
                <a:ea typeface="Calibri" panose="020F0502020204030204" pitchFamily="34" charset="0"/>
                <a:cs typeface="Times New Roman" panose="02020603050405020304" pitchFamily="18" charset="0"/>
              </a:rPr>
              <a:t>ví</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dụ</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tiêu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biểu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những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đồng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dạng</a:t>
            </a:r>
            <a:r>
              <a:rPr lang="fr-FR" sz="2400" dirty="0">
                <a:latin typeface="UTM Avo" panose="02040603050506020204" pitchFamily="18" charset="0"/>
                <a:ea typeface="Calibri" panose="020F0502020204030204" pitchFamily="34" charset="0"/>
                <a:cs typeface="Times New Roman" panose="02020603050405020304" pitchFamily="18" charset="0"/>
              </a:rPr>
              <a:t>.</a:t>
            </a:r>
          </a:p>
        </p:txBody>
      </p:sp>
      <p:pic>
        <p:nvPicPr>
          <p:cNvPr id="8" name="Picture 7">
            <a:extLst>
              <a:ext uri="{FF2B5EF4-FFF2-40B4-BE49-F238E27FC236}">
                <a16:creationId xmlns:a16="http://schemas.microsoft.com/office/drawing/2014/main" id="{03977683-790E-B1FE-5812-A6C1A9D7B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0500" y="3041357"/>
            <a:ext cx="6424073" cy="3380669"/>
          </a:xfrm>
          <a:prstGeom prst="rect">
            <a:avLst/>
          </a:prstGeom>
        </p:spPr>
      </p:pic>
    </p:spTree>
    <p:extLst>
      <p:ext uri="{BB962C8B-B14F-4D97-AF65-F5344CB8AC3E}">
        <p14:creationId xmlns:p14="http://schemas.microsoft.com/office/powerpoint/2010/main" val="31734203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16" presetClass="entr" presetSubtype="21"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animBg="1"/>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94F6CF-C3AF-AD29-83E0-FCE63DF26893}"/>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B7C6CD9-1A74-EA2E-BC74-FCB0D9971733}"/>
              </a:ext>
            </a:extLst>
          </p:cNvPr>
          <p:cNvSpPr/>
          <p:nvPr/>
        </p:nvSpPr>
        <p:spPr>
          <a:xfrm>
            <a:off x="433754" y="1758462"/>
            <a:ext cx="644769" cy="410307"/>
          </a:xfrm>
          <a:prstGeom prst="roundRect">
            <a:avLst/>
          </a:prstGeom>
          <a:solidFill>
            <a:schemeClr val="accent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cs typeface="Arial" panose="020B0604020202020204" pitchFamily="34" charset="0"/>
              </a:rPr>
              <a:t>0</a:t>
            </a:r>
            <a:r>
              <a:rPr lang="en-US" sz="2400" b="1" dirty="0">
                <a:solidFill>
                  <a:schemeClr val="tx1"/>
                </a:solidFill>
                <a:latin typeface="UTM Avo" panose="02040603050506020204" pitchFamily="18" charset="0"/>
                <a:cs typeface="Arial" panose="020B0604020202020204" pitchFamily="34" charset="0"/>
              </a:rPr>
              <a:t>1</a:t>
            </a:r>
            <a:endParaRPr lang="en-US" sz="2400" b="1"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0646AEFB-30CD-B962-2AFC-97D023790058}"/>
              </a:ext>
            </a:extLst>
          </p:cNvPr>
          <p:cNvSpPr/>
          <p:nvPr/>
        </p:nvSpPr>
        <p:spPr>
          <a:xfrm>
            <a:off x="1206575" y="1621717"/>
            <a:ext cx="5092625" cy="2229841"/>
          </a:xfrm>
          <a:prstGeom prst="rect">
            <a:avLst/>
          </a:prstGeom>
        </p:spPr>
        <p:txBody>
          <a:bodyPr wrap="square">
            <a:spAutoFit/>
          </a:bodyPr>
          <a:lstStyle/>
          <a:p>
            <a:pPr algn="just">
              <a:lnSpc>
                <a:spcPct val="150000"/>
              </a:lnSpc>
              <a:spcBef>
                <a:spcPts val="400"/>
              </a:spcBef>
              <a:spcAft>
                <a:spcPts val="400"/>
              </a:spcAft>
            </a:pPr>
            <a:r>
              <a:rPr lang="vi-VN" sz="2400" dirty="0">
                <a:latin typeface="UTM Avo" panose="02040603050506020204" pitchFamily="18" charset="0"/>
                <a:ea typeface="Calibri" panose="020F0502020204030204" pitchFamily="34" charset="0"/>
                <a:cs typeface="Times New Roman" panose="02020603050405020304" pitchFamily="18" charset="0"/>
              </a:rPr>
              <a:t>Ngoài ra, ví dụ hình đồng dạng trong tự nhiên có thể kể đến như các kim tự tháp ở Ai Cập; các mô hình mô phỏng vật thật</a:t>
            </a:r>
            <a:r>
              <a:rPr lang="en-US" sz="2400" dirty="0">
                <a:latin typeface="UTM Avo" panose="02040603050506020204" pitchFamily="18" charset="0"/>
                <a:ea typeface="Calibri" panose="020F0502020204030204" pitchFamily="34" charset="0"/>
                <a:cs typeface="Times New Roman" panose="02020603050405020304" pitchFamily="18" charset="0"/>
              </a:rPr>
              <a:t>.</a:t>
            </a:r>
            <a:endParaRPr lang="vi-VN" sz="24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CB776308-F591-4889-8310-8405FC2F1B23}"/>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tretch>
            <a:fillRect/>
          </a:stretch>
        </p:blipFill>
        <p:spPr>
          <a:xfrm>
            <a:off x="6604001" y="1660945"/>
            <a:ext cx="5298034" cy="2072856"/>
          </a:xfrm>
          <a:prstGeom prst="rect">
            <a:avLst/>
          </a:prstGeom>
        </p:spPr>
      </p:pic>
      <p:pic>
        <p:nvPicPr>
          <p:cNvPr id="3" name="Picture 2">
            <a:extLst>
              <a:ext uri="{FF2B5EF4-FFF2-40B4-BE49-F238E27FC236}">
                <a16:creationId xmlns:a16="http://schemas.microsoft.com/office/drawing/2014/main" id="{B51FBB97-64E6-44D9-963A-1E9022299EF0}"/>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257969" y="3886077"/>
            <a:ext cx="9638631" cy="2578333"/>
          </a:xfrm>
          <a:prstGeom prst="rect">
            <a:avLst/>
          </a:prstGeom>
        </p:spPr>
      </p:pic>
    </p:spTree>
    <p:extLst>
      <p:ext uri="{BB962C8B-B14F-4D97-AF65-F5344CB8AC3E}">
        <p14:creationId xmlns:p14="http://schemas.microsoft.com/office/powerpoint/2010/main" val="1000335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42"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B4495F7-D541-FB8E-D4F7-89BB93395FDC}"/>
            </a:ext>
          </a:extLst>
        </p:cNvPr>
        <p:cNvGrpSpPr/>
        <p:nvPr/>
      </p:nvGrpSpPr>
      <p:grpSpPr>
        <a:xfrm>
          <a:off x="0" y="0"/>
          <a:ext cx="0" cy="0"/>
          <a:chOff x="0" y="0"/>
          <a:chExt cx="0" cy="0"/>
        </a:xfrm>
      </p:grpSpPr>
      <p:sp>
        <p:nvSpPr>
          <p:cNvPr id="10" name="Hộp Văn bản 8">
            <a:extLst>
              <a:ext uri="{FF2B5EF4-FFF2-40B4-BE49-F238E27FC236}">
                <a16:creationId xmlns:a16="http://schemas.microsoft.com/office/drawing/2014/main" id="{DAB08400-2D8B-314B-4712-243253ED2E88}"/>
              </a:ext>
            </a:extLst>
          </p:cNvPr>
          <p:cNvSpPr txBox="1"/>
          <p:nvPr/>
        </p:nvSpPr>
        <p:spPr>
          <a:xfrm>
            <a:off x="328451" y="1653690"/>
            <a:ext cx="6097749" cy="1421928"/>
          </a:xfrm>
          <a:prstGeom prst="rect">
            <a:avLst/>
          </a:prstGeom>
          <a:noFill/>
        </p:spPr>
        <p:txBody>
          <a:bodyPr wrap="square" rtlCol="0">
            <a:spAutoFit/>
          </a:bodyPr>
          <a:lstStyle/>
          <a:p>
            <a:pPr algn="just">
              <a:lnSpc>
                <a:spcPct val="125000"/>
              </a:lnSpc>
              <a:spcBef>
                <a:spcPts val="400"/>
              </a:spcBef>
              <a:spcAft>
                <a:spcPts val="400"/>
              </a:spcAft>
            </a:pP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Gấp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cắt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giấy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thành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những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chữ</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cái</a:t>
            </a:r>
            <a:r>
              <a:rPr lang="en-US" sz="2400" dirty="0">
                <a:latin typeface="UTM Avo" panose="02040603050506020204" pitchFamily="18" charset="0"/>
                <a:ea typeface="Calibri" panose="020F0502020204030204" pitchFamily="34" charset="0"/>
                <a:cs typeface="Arial" panose="020B0604020202020204" pitchFamily="34" charset="0"/>
              </a:rPr>
              <a:t> in </a:t>
            </a:r>
            <a:r>
              <a:rPr lang="en-US" sz="2400" dirty="0" err="1">
                <a:latin typeface="UTM Avo" panose="02040603050506020204" pitchFamily="18" charset="0"/>
                <a:ea typeface="Calibri" panose="020F0502020204030204" pitchFamily="34" charset="0"/>
                <a:cs typeface="Arial" panose="020B0604020202020204" pitchFamily="34" charset="0"/>
              </a:rPr>
              <a:t>hoa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dạng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với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nhau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theo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mẫu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99,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100) </a:t>
            </a:r>
            <a:r>
              <a:rPr lang="en-US" sz="2400" dirty="0" err="1">
                <a:latin typeface="UTM Avo" panose="02040603050506020204" pitchFamily="18" charset="0"/>
                <a:ea typeface="Calibri" panose="020F0502020204030204" pitchFamily="34" charset="0"/>
                <a:cs typeface="Arial" panose="020B0604020202020204" pitchFamily="34" charset="0"/>
              </a:rPr>
              <a:t>sau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đây</a:t>
            </a:r>
            <a:r>
              <a:rPr lang="en-US" sz="2400" dirty="0">
                <a:latin typeface="UTM Avo" panose="02040603050506020204" pitchFamily="18" charset="0"/>
                <a:ea typeface="Calibri" panose="020F0502020204030204" pitchFamily="34" charset="0"/>
                <a:cs typeface="Arial" panose="020B0604020202020204" pitchFamily="34" charset="0"/>
              </a:rPr>
              <a:t>:</a:t>
            </a:r>
          </a:p>
        </p:txBody>
      </p:sp>
      <p:sp>
        <p:nvSpPr>
          <p:cNvPr id="6" name="Rectangle: Rounded Corners 5">
            <a:extLst>
              <a:ext uri="{FF2B5EF4-FFF2-40B4-BE49-F238E27FC236}">
                <a16:creationId xmlns:a16="http://schemas.microsoft.com/office/drawing/2014/main" id="{98862D3A-FE4F-E460-BC24-C4E3821EEE24}"/>
              </a:ext>
            </a:extLst>
          </p:cNvPr>
          <p:cNvSpPr/>
          <p:nvPr/>
        </p:nvSpPr>
        <p:spPr>
          <a:xfrm>
            <a:off x="433754" y="1758462"/>
            <a:ext cx="644769" cy="410307"/>
          </a:xfrm>
          <a:prstGeom prst="roundRect">
            <a:avLst/>
          </a:prstGeom>
          <a:solidFill>
            <a:schemeClr val="accent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cs typeface="Arial" panose="020B0604020202020204" pitchFamily="34" charset="0"/>
              </a:rPr>
              <a:t>0</a:t>
            </a:r>
            <a:r>
              <a:rPr lang="en-US" sz="2400" b="1" dirty="0">
                <a:solidFill>
                  <a:schemeClr val="tx1"/>
                </a:solidFill>
                <a:latin typeface="UTM Avo" panose="02040603050506020204" pitchFamily="18" charset="0"/>
                <a:cs typeface="Arial" panose="020B0604020202020204" pitchFamily="34" charset="0"/>
              </a:rPr>
              <a:t>2</a:t>
            </a:r>
            <a:endParaRPr lang="en-US" sz="2400" b="1" dirty="0">
              <a:solidFill>
                <a:schemeClr val="tx1"/>
              </a:solidFill>
              <a:latin typeface="UTM Avo" panose="02040603050506020204" pitchFamily="18" charset="0"/>
            </a:endParaRPr>
          </a:p>
        </p:txBody>
      </p:sp>
      <p:sp>
        <p:nvSpPr>
          <p:cNvPr id="5" name="Rectangle 4">
            <a:extLst>
              <a:ext uri="{FF2B5EF4-FFF2-40B4-BE49-F238E27FC236}">
                <a16:creationId xmlns:a16="http://schemas.microsoft.com/office/drawing/2014/main" id="{4AA510FC-D048-1172-9B8B-B46E46F74E98}"/>
              </a:ext>
            </a:extLst>
          </p:cNvPr>
          <p:cNvSpPr/>
          <p:nvPr/>
        </p:nvSpPr>
        <p:spPr>
          <a:xfrm>
            <a:off x="362416" y="3653043"/>
            <a:ext cx="840294" cy="461665"/>
          </a:xfrm>
          <a:prstGeom prst="rect">
            <a:avLst/>
          </a:prstGeom>
        </p:spPr>
        <p:txBody>
          <a:bodyPr wrap="none">
            <a:spAutoFit/>
          </a:bodyPr>
          <a:lstStyle/>
          <a:p>
            <a:pPr algn="ctr" defTabSz="2438339">
              <a:buClrTx/>
              <a:defRPr/>
            </a:pPr>
            <a:r>
              <a:rPr lang="en-US" sz="2400" b="1" kern="1200" dirty="0" err="1">
                <a:solidFill>
                  <a:srgbClr val="C00000"/>
                </a:solidFill>
                <a:latin typeface="UTM Avo" panose="02040603050506020204" pitchFamily="18" charset="0"/>
                <a:ea typeface="+mn-ea"/>
              </a:rPr>
              <a:t>Giải</a:t>
            </a:r>
            <a:endParaRPr lang="en-US" sz="2400" b="1" kern="1200" dirty="0">
              <a:solidFill>
                <a:srgbClr val="C00000"/>
              </a:solidFill>
              <a:latin typeface="Calibri"/>
              <a:ea typeface="+mn-ea"/>
            </a:endParaRPr>
          </a:p>
        </p:txBody>
      </p:sp>
      <p:pic>
        <p:nvPicPr>
          <p:cNvPr id="2" name="Picture 1">
            <a:extLst>
              <a:ext uri="{FF2B5EF4-FFF2-40B4-BE49-F238E27FC236}">
                <a16:creationId xmlns:a16="http://schemas.microsoft.com/office/drawing/2014/main" id="{0BE70997-F8EB-EB61-D857-815037099CAE}"/>
              </a:ext>
            </a:extLst>
          </p:cNvPr>
          <p:cNvPicPr>
            <a:picLocks noChangeAspect="1"/>
          </p:cNvPicPr>
          <p:nvPr/>
        </p:nvPicPr>
        <p:blipFill rotWithShape="1">
          <a:blip r:embed="rId3">
            <a:extLst>
              <a:ext uri="{28A0092B-C50C-407E-A947-70E740481C1C}">
                <a14:useLocalDpi xmlns:a14="http://schemas.microsoft.com/office/drawing/2010/main" val="0"/>
              </a:ext>
            </a:extLst>
          </a:blip>
          <a:srcRect l="-562" t="-618" r="68806" b="618"/>
          <a:stretch/>
        </p:blipFill>
        <p:spPr>
          <a:xfrm>
            <a:off x="6863717" y="1379462"/>
            <a:ext cx="2127883" cy="2055349"/>
          </a:xfrm>
          <a:prstGeom prst="rect">
            <a:avLst/>
          </a:prstGeom>
        </p:spPr>
      </p:pic>
      <p:pic>
        <p:nvPicPr>
          <p:cNvPr id="4" name="Picture 3">
            <a:extLst>
              <a:ext uri="{FF2B5EF4-FFF2-40B4-BE49-F238E27FC236}">
                <a16:creationId xmlns:a16="http://schemas.microsoft.com/office/drawing/2014/main" id="{D2E47F06-CCFE-A4B4-B94B-0FF04CA6827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1340106" y="4185514"/>
            <a:ext cx="9192060" cy="2000909"/>
          </a:xfrm>
          <a:prstGeom prst="rect">
            <a:avLst/>
          </a:prstGeom>
        </p:spPr>
      </p:pic>
      <p:pic>
        <p:nvPicPr>
          <p:cNvPr id="9" name="Picture 8">
            <a:extLst>
              <a:ext uri="{FF2B5EF4-FFF2-40B4-BE49-F238E27FC236}">
                <a16:creationId xmlns:a16="http://schemas.microsoft.com/office/drawing/2014/main" id="{BDC1B75F-6D52-AD38-3374-8974DA9F44C1}"/>
              </a:ext>
            </a:extLst>
          </p:cNvPr>
          <p:cNvPicPr>
            <a:picLocks noChangeAspect="1"/>
          </p:cNvPicPr>
          <p:nvPr/>
        </p:nvPicPr>
        <p:blipFill rotWithShape="1">
          <a:blip r:embed="rId3">
            <a:extLst>
              <a:ext uri="{28A0092B-C50C-407E-A947-70E740481C1C}">
                <a14:useLocalDpi xmlns:a14="http://schemas.microsoft.com/office/drawing/2010/main" val="0"/>
              </a:ext>
            </a:extLst>
          </a:blip>
          <a:srcRect l="62363" t="-618" r="764" b="618"/>
          <a:stretch/>
        </p:blipFill>
        <p:spPr>
          <a:xfrm>
            <a:off x="9035417" y="1379462"/>
            <a:ext cx="2470783" cy="2055349"/>
          </a:xfrm>
          <a:prstGeom prst="rect">
            <a:avLst/>
          </a:prstGeom>
        </p:spPr>
      </p:pic>
    </p:spTree>
    <p:extLst>
      <p:ext uri="{BB962C8B-B14F-4D97-AF65-F5344CB8AC3E}">
        <p14:creationId xmlns:p14="http://schemas.microsoft.com/office/powerpoint/2010/main" val="2306176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3D0C08-364F-AB55-ECB3-53785F6BA68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D706A5B0-74EB-F2A2-14C5-8363C5AA806D}"/>
                  </a:ext>
                </a:extLst>
              </p:cNvPr>
              <p:cNvSpPr txBox="1"/>
              <p:nvPr/>
            </p:nvSpPr>
            <p:spPr>
              <a:xfrm>
                <a:off x="505206" y="2082259"/>
                <a:ext cx="11686794" cy="1178079"/>
              </a:xfrm>
              <a:prstGeom prst="rect">
                <a:avLst/>
              </a:prstGeom>
              <a:noFill/>
            </p:spPr>
            <p:txBody>
              <a:bodyPr wrap="square">
                <a:spAutoFit/>
              </a:bodyPr>
              <a:lstStyle/>
              <a:p>
                <a:pPr>
                  <a:lnSpc>
                    <a:spcPct val="120000"/>
                  </a:lnSpc>
                </a:pPr>
                <a:r>
                  <a:rPr lang="en-US" sz="2100" b="0" i="0" dirty="0">
                    <a:solidFill>
                      <a:srgbClr val="242021"/>
                    </a:solidFill>
                    <a:effectLst/>
                    <a:latin typeface="UTM Avo" panose="02040603050506020204" pitchFamily="18" charset="0"/>
                  </a:rPr>
                  <a:t>Ở </a:t>
                </a:r>
                <a:r>
                  <a:rPr lang="en-US" sz="2100" dirty="0" err="1">
                    <a:solidFill>
                      <a:srgbClr val="242021"/>
                    </a:solidFill>
                    <a:latin typeface="UTM Avo" panose="02040603050506020204" pitchFamily="18" charset="0"/>
                  </a:rPr>
                  <a:t>Bài</a:t>
                </a:r>
                <a:r>
                  <a:rPr lang="en-US" sz="2100" dirty="0">
                    <a:solidFill>
                      <a:srgbClr val="242021"/>
                    </a:solidFill>
                    <a:latin typeface="UTM Avo" panose="02040603050506020204" pitchFamily="18" charset="0"/>
                  </a:rPr>
                  <a:t> 5 </a:t>
                </a:r>
                <a:r>
                  <a:rPr lang="en-US" sz="2100" dirty="0" err="1">
                    <a:solidFill>
                      <a:srgbClr val="242021"/>
                    </a:solidFill>
                    <a:latin typeface="UTM Avo" panose="02040603050506020204" pitchFamily="18" charset="0"/>
                  </a:rPr>
                  <a:t>trang</a:t>
                </a:r>
                <a:r>
                  <a:rPr lang="en-US" sz="2100" dirty="0">
                    <a:solidFill>
                      <a:srgbClr val="242021"/>
                    </a:solidFill>
                    <a:latin typeface="UTM Avo" panose="02040603050506020204" pitchFamily="18" charset="0"/>
                  </a:rPr>
                  <a:t> 70, ta </a:t>
                </a:r>
                <a:r>
                  <a:rPr lang="en-US" sz="2100" dirty="0" err="1">
                    <a:solidFill>
                      <a:srgbClr val="242021"/>
                    </a:solidFill>
                    <a:latin typeface="UTM Avo" panose="02040603050506020204" pitchFamily="18" charset="0"/>
                  </a:rPr>
                  <a:t>đã</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định</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nghĩa</a:t>
                </a:r>
                <a:r>
                  <a:rPr lang="en-US" sz="2100" dirty="0">
                    <a:solidFill>
                      <a:srgbClr val="242021"/>
                    </a:solidFill>
                    <a:latin typeface="UTM Avo" panose="02040603050506020204" pitchFamily="18" charset="0"/>
                  </a:rPr>
                  <a:t> tam </a:t>
                </a:r>
                <a:r>
                  <a:rPr lang="en-US" sz="2100" dirty="0" err="1">
                    <a:solidFill>
                      <a:srgbClr val="242021"/>
                    </a:solidFill>
                    <a:latin typeface="UTM Avo" panose="02040603050506020204" pitchFamily="18" charset="0"/>
                  </a:rPr>
                  <a:t>giác</a:t>
                </a:r>
                <a:r>
                  <a:rPr lang="en-US" sz="2100" dirty="0">
                    <a:solidFill>
                      <a:srgbClr val="242021"/>
                    </a:solidFill>
                    <a:latin typeface="UTM Avo" panose="02040603050506020204" pitchFamily="18" charset="0"/>
                  </a:rPr>
                  <a:t> A’B’C’ </a:t>
                </a:r>
                <a:r>
                  <a:rPr lang="en-US" sz="2100" dirty="0" err="1">
                    <a:solidFill>
                      <a:srgbClr val="242021"/>
                    </a:solidFill>
                    <a:latin typeface="UTM Avo" panose="02040603050506020204" pitchFamily="18" charset="0"/>
                  </a:rPr>
                  <a:t>là</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đồng</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dạng</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với</a:t>
                </a:r>
                <a:r>
                  <a:rPr lang="en-US" sz="2100" dirty="0">
                    <a:solidFill>
                      <a:srgbClr val="242021"/>
                    </a:solidFill>
                    <a:latin typeface="UTM Avo" panose="02040603050506020204" pitchFamily="18" charset="0"/>
                  </a:rPr>
                  <a:t> tam </a:t>
                </a:r>
                <a:r>
                  <a:rPr lang="en-US" sz="2100" dirty="0" err="1">
                    <a:solidFill>
                      <a:srgbClr val="242021"/>
                    </a:solidFill>
                    <a:latin typeface="UTM Avo" panose="02040603050506020204" pitchFamily="18" charset="0"/>
                  </a:rPr>
                  <a:t>giác</a:t>
                </a:r>
                <a:r>
                  <a:rPr lang="en-US" sz="2100" dirty="0">
                    <a:solidFill>
                      <a:srgbClr val="242021"/>
                    </a:solidFill>
                    <a:latin typeface="UTM Avo" panose="02040603050506020204" pitchFamily="18" charset="0"/>
                  </a:rPr>
                  <a:t> ABC </a:t>
                </a:r>
                <a:r>
                  <a:rPr lang="en-US" sz="2100" dirty="0" err="1">
                    <a:solidFill>
                      <a:srgbClr val="242021"/>
                    </a:solidFill>
                    <a:latin typeface="UTM Avo" panose="02040603050506020204" pitchFamily="18" charset="0"/>
                  </a:rPr>
                  <a:t>nếu</a:t>
                </a:r>
                <a:r>
                  <a:rPr lang="en-US" sz="2100" dirty="0">
                    <a:solidFill>
                      <a:srgbClr val="242021"/>
                    </a:solidFill>
                    <a:latin typeface="UTM Avo" panose="02040603050506020204" pitchFamily="18" charset="0"/>
                  </a:rPr>
                  <a:t>:</a:t>
                </a:r>
                <a:br>
                  <a:rPr lang="pt-BR" sz="2100" dirty="0">
                    <a:solidFill>
                      <a:srgbClr val="242021"/>
                    </a:solidFill>
                    <a:latin typeface="UTM Avo" panose="02040603050506020204" pitchFamily="18" charset="0"/>
                  </a:rPr>
                </a:br>
                <a14:m>
                  <m:oMath xmlns:m="http://schemas.openxmlformats.org/officeDocument/2006/math">
                    <m:acc>
                      <m:accPr>
                        <m:chr m:val="̂"/>
                        <m:ctrlPr>
                          <a:rPr lang="en-US" sz="2100">
                            <a:solidFill>
                              <a:srgbClr val="242021"/>
                            </a:solidFill>
                            <a:latin typeface="UTM Avo" panose="02040603050506020204" pitchFamily="18" charset="0"/>
                          </a:rPr>
                        </m:ctrlPr>
                      </m:accPr>
                      <m:e>
                        <m:r>
                          <m:rPr>
                            <m:nor/>
                          </m:rPr>
                          <a:rPr lang="en-US"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m:t>
                        </m:r>
                      </m:e>
                    </m:acc>
                    <m:r>
                      <a:rPr lang="vi-VN" sz="2100" i="1">
                        <a:solidFill>
                          <a:srgbClr val="242021"/>
                        </a:solidFill>
                        <a:latin typeface="UTM Avo" panose="02040603050506020204" pitchFamily="18" charset="0"/>
                      </a:rPr>
                      <m:t>=</m:t>
                    </m:r>
                    <m:acc>
                      <m:accPr>
                        <m:chr m:val="̂"/>
                        <m:ctrlPr>
                          <a:rPr lang="en-US" sz="2100">
                            <a:solidFill>
                              <a:srgbClr val="242021"/>
                            </a:solidFill>
                            <a:latin typeface="UTM Avo" panose="02040603050506020204" pitchFamily="18" charset="0"/>
                          </a:rPr>
                        </m:ctrlPr>
                      </m:accPr>
                      <m:e>
                        <m:r>
                          <m:rPr>
                            <m:nor/>
                          </m:rPr>
                          <a:rPr lang="en-US" sz="2100">
                            <a:solidFill>
                              <a:srgbClr val="242021"/>
                            </a:solidFill>
                            <a:latin typeface="UTM Avo" panose="02040603050506020204" pitchFamily="18" charset="0"/>
                          </a:rPr>
                          <m:t>A</m:t>
                        </m:r>
                      </m:e>
                    </m:acc>
                  </m:oMath>
                </a14:m>
                <a:r>
                  <a:rPr lang="en-US" sz="2100" dirty="0">
                    <a:solidFill>
                      <a:srgbClr val="242021"/>
                    </a:solidFill>
                    <a:latin typeface="UTM Avo" panose="02040603050506020204" pitchFamily="18" charset="0"/>
                  </a:rPr>
                  <a:t>; </a:t>
                </a:r>
                <a14:m>
                  <m:oMath xmlns:m="http://schemas.openxmlformats.org/officeDocument/2006/math">
                    <m:acc>
                      <m:accPr>
                        <m:chr m:val="̂"/>
                        <m:ctrlPr>
                          <a:rPr lang="en-US" sz="2100">
                            <a:solidFill>
                              <a:srgbClr val="242021"/>
                            </a:solidFill>
                            <a:latin typeface="UTM Avo" panose="02040603050506020204" pitchFamily="18" charset="0"/>
                          </a:rPr>
                        </m:ctrlPr>
                      </m:accPr>
                      <m:e>
                        <m:r>
                          <m:rPr>
                            <m:nor/>
                          </m:rPr>
                          <a:rPr lang="en-US"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e>
                    </m:acc>
                    <m:r>
                      <a:rPr lang="vi-VN" sz="2100" i="1">
                        <a:solidFill>
                          <a:srgbClr val="242021"/>
                        </a:solidFill>
                        <a:latin typeface="UTM Avo" panose="02040603050506020204" pitchFamily="18" charset="0"/>
                      </a:rPr>
                      <m:t>=</m:t>
                    </m:r>
                    <m:acc>
                      <m:accPr>
                        <m:chr m:val="̂"/>
                        <m:ctrlPr>
                          <a:rPr lang="en-US" sz="2100">
                            <a:solidFill>
                              <a:srgbClr val="242021"/>
                            </a:solidFill>
                            <a:latin typeface="UTM Avo" panose="02040603050506020204" pitchFamily="18" charset="0"/>
                          </a:rPr>
                        </m:ctrlPr>
                      </m:accPr>
                      <m:e>
                        <m:r>
                          <m:rPr>
                            <m:nor/>
                          </m:rPr>
                          <a:rPr lang="en-US" sz="2100">
                            <a:solidFill>
                              <a:srgbClr val="242021"/>
                            </a:solidFill>
                            <a:latin typeface="UTM Avo" panose="02040603050506020204" pitchFamily="18" charset="0"/>
                          </a:rPr>
                          <m:t>B</m:t>
                        </m:r>
                      </m:e>
                    </m:acc>
                  </m:oMath>
                </a14:m>
                <a:r>
                  <a:rPr lang="en-US" sz="2100" dirty="0">
                    <a:solidFill>
                      <a:srgbClr val="242021"/>
                    </a:solidFill>
                    <a:latin typeface="UTM Avo" panose="02040603050506020204" pitchFamily="18" charset="0"/>
                  </a:rPr>
                  <a:t>; </a:t>
                </a:r>
                <a14:m>
                  <m:oMath xmlns:m="http://schemas.openxmlformats.org/officeDocument/2006/math">
                    <m:acc>
                      <m:accPr>
                        <m:chr m:val="̂"/>
                        <m:ctrlPr>
                          <a:rPr lang="en-US" sz="2100">
                            <a:solidFill>
                              <a:srgbClr val="242021"/>
                            </a:solidFill>
                            <a:latin typeface="UTM Avo" panose="02040603050506020204" pitchFamily="18" charset="0"/>
                          </a:rPr>
                        </m:ctrlPr>
                      </m:accPr>
                      <m:e>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e>
                    </m:acc>
                    <m:r>
                      <a:rPr lang="vi-VN" sz="2100" i="1">
                        <a:solidFill>
                          <a:srgbClr val="242021"/>
                        </a:solidFill>
                        <a:latin typeface="UTM Avo" panose="02040603050506020204" pitchFamily="18" charset="0"/>
                      </a:rPr>
                      <m:t>=</m:t>
                    </m:r>
                    <m:acc>
                      <m:accPr>
                        <m:chr m:val="̂"/>
                        <m:ctrlPr>
                          <a:rPr lang="en-US" sz="2100">
                            <a:solidFill>
                              <a:srgbClr val="242021"/>
                            </a:solidFill>
                            <a:latin typeface="UTM Avo" panose="02040603050506020204" pitchFamily="18" charset="0"/>
                          </a:rPr>
                        </m:ctrlPr>
                      </m:accPr>
                      <m:e>
                        <m:r>
                          <m:rPr>
                            <m:nor/>
                          </m:rPr>
                          <a:rPr lang="en-US" sz="2100">
                            <a:solidFill>
                              <a:srgbClr val="242021"/>
                            </a:solidFill>
                            <a:latin typeface="UTM Avo" panose="02040603050506020204" pitchFamily="18" charset="0"/>
                          </a:rPr>
                          <m:t>C</m:t>
                        </m:r>
                      </m:e>
                    </m:acc>
                    <m:r>
                      <m:rPr>
                        <m:nor/>
                      </m:rPr>
                      <a:rPr lang="en-US" sz="2100">
                        <a:solidFill>
                          <a:srgbClr val="242021"/>
                        </a:solidFill>
                        <a:latin typeface="UTM Avo" panose="02040603050506020204" pitchFamily="18" charset="0"/>
                      </a:rPr>
                      <m:t>;</m:t>
                    </m:r>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m:t>
                        </m:r>
                        <m:r>
                          <m:rPr>
                            <m:nor/>
                          </m:rPr>
                          <a:rPr lang="en-US"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AB</m:t>
                        </m:r>
                      </m:den>
                    </m:f>
                    <m:r>
                      <a:rPr lang="vi-VN" sz="2100" i="1">
                        <a:solidFill>
                          <a:srgbClr val="242021"/>
                        </a:solidFill>
                        <a:latin typeface="UTM Avo" panose="02040603050506020204" pitchFamily="18" charset="0"/>
                      </a:rPr>
                      <m:t>=</m:t>
                    </m:r>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BC</m:t>
                        </m:r>
                      </m:den>
                    </m:f>
                  </m:oMath>
                </a14:m>
                <a:r>
                  <a:rPr lang="vi-VN" sz="2100" dirty="0">
                    <a:solidFill>
                      <a:srgbClr val="242021"/>
                    </a:solidFill>
                    <a:latin typeface="UTM Avo" panose="02040603050506020204" pitchFamily="18" charset="0"/>
                  </a:rPr>
                  <a:t> </a:t>
                </a:r>
                <a14:m>
                  <m:oMath xmlns:m="http://schemas.openxmlformats.org/officeDocument/2006/math">
                    <m:r>
                      <a:rPr lang="vi-VN" sz="2100" i="1">
                        <a:solidFill>
                          <a:srgbClr val="242021"/>
                        </a:solidFill>
                        <a:latin typeface="UTM Avo" panose="02040603050506020204" pitchFamily="18" charset="0"/>
                      </a:rPr>
                      <m:t>=</m:t>
                    </m:r>
                    <m:f>
                      <m:fPr>
                        <m:ctrlPr>
                          <a:rPr lang="en-US" sz="2100">
                            <a:solidFill>
                              <a:srgbClr val="242021"/>
                            </a:solidFill>
                            <a:latin typeface="UTM Avo" panose="02040603050506020204" pitchFamily="18" charset="0"/>
                          </a:rPr>
                        </m:ctrlPr>
                      </m:fPr>
                      <m:num>
                        <m:sSup>
                          <m:sSupPr>
                            <m:ctrlPr>
                              <a:rPr lang="en-US" sz="2100">
                                <a:solidFill>
                                  <a:srgbClr val="242021"/>
                                </a:solidFill>
                                <a:latin typeface="UTM Avo" panose="02040603050506020204" pitchFamily="18" charset="0"/>
                              </a:rPr>
                            </m:ctrlPr>
                          </m:sSupPr>
                          <m:e>
                            <m:r>
                              <m:rPr>
                                <m:nor/>
                              </m:rPr>
                              <a:rPr lang="en-US" sz="2100">
                                <a:solidFill>
                                  <a:srgbClr val="242021"/>
                                </a:solidFill>
                                <a:latin typeface="UTM Avo" panose="02040603050506020204" pitchFamily="18" charset="0"/>
                              </a:rPr>
                              <m:t>C</m:t>
                            </m:r>
                          </m:e>
                          <m:sup>
                            <m:r>
                              <m:rPr>
                                <m:nor/>
                              </m:rPr>
                              <a:rPr lang="en-US" sz="2100">
                                <a:solidFill>
                                  <a:srgbClr val="242021"/>
                                </a:solidFill>
                                <a:latin typeface="UTM Avo" panose="02040603050506020204" pitchFamily="18" charset="0"/>
                              </a:rPr>
                              <m:t>′</m:t>
                            </m:r>
                          </m:sup>
                        </m:sSup>
                        <m:r>
                          <m:rPr>
                            <m:nor/>
                          </m:rPr>
                          <a:rPr lang="en-US"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CA</m:t>
                        </m:r>
                      </m:den>
                    </m:f>
                  </m:oMath>
                </a14:m>
                <a:r>
                  <a:rPr lang="vi-VN" sz="2100" dirty="0">
                    <a:solidFill>
                      <a:srgbClr val="242021"/>
                    </a:solidFill>
                  </a:rPr>
                  <a:t> </a:t>
                </a:r>
                <a14:m>
                  <m:oMath xmlns:m="http://schemas.openxmlformats.org/officeDocument/2006/math">
                    <m:r>
                      <a:rPr lang="vi-VN" sz="2100" i="1">
                        <a:solidFill>
                          <a:srgbClr val="242021"/>
                        </a:solidFill>
                        <a:latin typeface="Cambria Math" panose="02040503050406030204" pitchFamily="18" charset="0"/>
                      </a:rPr>
                      <m:t>= </m:t>
                    </m:r>
                  </m:oMath>
                </a14:m>
                <a:r>
                  <a:rPr lang="en-US" sz="2100" dirty="0">
                    <a:solidFill>
                      <a:srgbClr val="242021"/>
                    </a:solidFill>
                    <a:latin typeface="UTM Avo" panose="02040603050506020204" pitchFamily="18" charset="0"/>
                  </a:rPr>
                  <a:t>k (*)</a:t>
                </a:r>
              </a:p>
            </p:txBody>
          </p:sp>
        </mc:Choice>
        <mc:Fallback>
          <p:sp>
            <p:nvSpPr>
              <p:cNvPr id="4" name="TextBox 3">
                <a:extLst>
                  <a:ext uri="{FF2B5EF4-FFF2-40B4-BE49-F238E27FC236}">
                    <a16:creationId xmlns:a16="http://schemas.microsoft.com/office/drawing/2014/main" id="{D706A5B0-74EB-F2A2-14C5-8363C5AA806D}"/>
                  </a:ext>
                </a:extLst>
              </p:cNvPr>
              <p:cNvSpPr txBox="1">
                <a:spLocks noRot="1" noChangeAspect="1" noMove="1" noResize="1" noEditPoints="1" noAdjustHandles="1" noChangeArrowheads="1" noChangeShapeType="1" noTextEdit="1"/>
              </p:cNvSpPr>
              <p:nvPr/>
            </p:nvSpPr>
            <p:spPr>
              <a:xfrm>
                <a:off x="505206" y="2082259"/>
                <a:ext cx="11686794" cy="1178079"/>
              </a:xfrm>
              <a:prstGeom prst="rect">
                <a:avLst/>
              </a:prstGeom>
              <a:blipFill>
                <a:blip r:embed="rId3"/>
                <a:stretch>
                  <a:fillRect l="-626" t="-2073" r="-52" b="-51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F2F78E4B-2915-4AE2-6B8B-6D1B9D65EA2D}"/>
              </a:ext>
            </a:extLst>
          </p:cNvPr>
          <p:cNvSpPr txBox="1"/>
          <p:nvPr/>
        </p:nvSpPr>
        <p:spPr>
          <a:xfrm>
            <a:off x="2249424" y="1644366"/>
            <a:ext cx="9582912" cy="769441"/>
          </a:xfrm>
          <a:prstGeom prst="rect">
            <a:avLst/>
          </a:prstGeom>
          <a:noFill/>
        </p:spPr>
        <p:txBody>
          <a:bodyPr wrap="square">
            <a:spAutoFit/>
          </a:bodyPr>
          <a:lstStyle/>
          <a:p>
            <a:r>
              <a:rPr lang="en-US" sz="2200" b="1" i="0" dirty="0">
                <a:solidFill>
                  <a:srgbClr val="015BAA"/>
                </a:solidFill>
                <a:effectLst/>
                <a:latin typeface="UTM Avo" panose="02040603050506020204" pitchFamily="18" charset="0"/>
              </a:rPr>
              <a:t>Hai tam </a:t>
            </a:r>
            <a:r>
              <a:rPr lang="en-US" sz="2200" b="1" i="0" dirty="0" err="1">
                <a:solidFill>
                  <a:srgbClr val="015BAA"/>
                </a:solidFill>
                <a:effectLst/>
                <a:latin typeface="UTM Avo" panose="02040603050506020204" pitchFamily="18" charset="0"/>
              </a:rPr>
              <a:t>giác</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đồng</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dạng</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có</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là</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hai</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hình</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đồng</a:t>
            </a:r>
            <a:r>
              <a:rPr lang="en-US" sz="2200" b="1" i="0" dirty="0">
                <a:solidFill>
                  <a:srgbClr val="015BAA"/>
                </a:solidFill>
                <a:effectLst/>
                <a:latin typeface="UTM Avo" panose="02040603050506020204" pitchFamily="18" charset="0"/>
              </a:rPr>
              <a:t> </a:t>
            </a:r>
            <a:r>
              <a:rPr lang="en-US" sz="2200" b="1" i="0" dirty="0" err="1">
                <a:solidFill>
                  <a:srgbClr val="015BAA"/>
                </a:solidFill>
                <a:effectLst/>
                <a:latin typeface="UTM Avo" panose="02040603050506020204" pitchFamily="18" charset="0"/>
              </a:rPr>
              <a:t>dạng</a:t>
            </a:r>
            <a:r>
              <a:rPr lang="en-US" sz="2200" b="1" i="0" dirty="0">
                <a:solidFill>
                  <a:srgbClr val="015BAA"/>
                </a:solidFill>
                <a:effectLst/>
                <a:latin typeface="UTM Avo" panose="02040603050506020204" pitchFamily="18" charset="0"/>
              </a:rPr>
              <a:t> hay </a:t>
            </a:r>
            <a:r>
              <a:rPr lang="en-US" sz="2200" b="1" i="0" dirty="0" err="1">
                <a:solidFill>
                  <a:srgbClr val="015BAA"/>
                </a:solidFill>
                <a:effectLst/>
                <a:latin typeface="UTM Avo" panose="02040603050506020204" pitchFamily="18" charset="0"/>
              </a:rPr>
              <a:t>không</a:t>
            </a:r>
            <a:r>
              <a:rPr lang="en-US" sz="2200" b="1" i="0" dirty="0">
                <a:solidFill>
                  <a:srgbClr val="015BAA"/>
                </a:solidFill>
                <a:effectLst/>
                <a:latin typeface="UTM Avo" panose="02040603050506020204" pitchFamily="18" charset="0"/>
              </a:rPr>
              <a:t>?</a:t>
            </a:r>
            <a:r>
              <a:rPr lang="en-US" sz="2200" b="1" dirty="0">
                <a:latin typeface="UTM Avo" panose="02040603050506020204" pitchFamily="18" charset="0"/>
              </a:rPr>
              <a:t> </a:t>
            </a:r>
            <a:br>
              <a:rPr lang="en-US" sz="2200" b="1" dirty="0"/>
            </a:br>
            <a:endParaRPr lang="en-US" sz="2200" b="1" dirty="0"/>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42A44D03-FEB9-2AFE-422A-1DE9F274B965}"/>
                  </a:ext>
                </a:extLst>
              </p:cNvPr>
              <p:cNvSpPr txBox="1"/>
              <p:nvPr/>
            </p:nvSpPr>
            <p:spPr>
              <a:xfrm>
                <a:off x="432054" y="3235803"/>
                <a:ext cx="9781794" cy="1506374"/>
              </a:xfrm>
              <a:prstGeom prst="rect">
                <a:avLst/>
              </a:prstGeom>
              <a:noFill/>
            </p:spPr>
            <p:txBody>
              <a:bodyPr wrap="square">
                <a:spAutoFit/>
              </a:bodyPr>
              <a:lstStyle/>
              <a:p>
                <a:pPr>
                  <a:lnSpc>
                    <a:spcPct val="120000"/>
                  </a:lnSpc>
                </a:pPr>
                <a:r>
                  <a:rPr lang="vi-VN" sz="2100" dirty="0">
                    <a:solidFill>
                      <a:srgbClr val="242021"/>
                    </a:solidFill>
                    <a:latin typeface="UTM Avo" panose="02040603050506020204" pitchFamily="18" charset="0"/>
                  </a:rPr>
                  <a:t>Xét k ≠ 1. Trên các tia AB, AC, ta lần lượt lấy các điểm </a:t>
                </a:r>
                <a:r>
                  <a:rPr lang="en-US" sz="2100" dirty="0">
                    <a:solidFill>
                      <a:srgbClr val="242021"/>
                    </a:solidFill>
                    <a:latin typeface="UTM Avo" panose="02040603050506020204" pitchFamily="18" charset="0"/>
                  </a:rPr>
                  <a:t>B”</a:t>
                </a:r>
                <a:r>
                  <a:rPr lang="vi-VN" sz="2100" dirty="0">
                    <a:solidFill>
                      <a:srgbClr val="242021"/>
                    </a:solidFill>
                    <a:latin typeface="UTM Avo" panose="02040603050506020204" pitchFamily="18" charset="0"/>
                  </a:rPr>
                  <a:t>, </a:t>
                </a:r>
                <a:r>
                  <a:rPr lang="en-US" sz="2100" dirty="0">
                    <a:solidFill>
                      <a:srgbClr val="242021"/>
                    </a:solidFill>
                    <a:latin typeface="UTM Avo" panose="02040603050506020204" pitchFamily="18" charset="0"/>
                  </a:rPr>
                  <a:t>C”</a:t>
                </a:r>
                <a:br>
                  <a:rPr lang="vi-VN" sz="2100" dirty="0">
                    <a:solidFill>
                      <a:srgbClr val="242021"/>
                    </a:solidFill>
                    <a:latin typeface="UTM Avo" panose="02040603050506020204" pitchFamily="18" charset="0"/>
                  </a:rPr>
                </a:br>
                <a:r>
                  <a:rPr lang="vi-VN" sz="2100" dirty="0">
                    <a:solidFill>
                      <a:srgbClr val="242021"/>
                    </a:solidFill>
                    <a:latin typeface="UTM Avo" panose="02040603050506020204" pitchFamily="18" charset="0"/>
                  </a:rPr>
                  <a:t>sao cho AB” </a:t>
                </a:r>
                <a14:m>
                  <m:oMath xmlns:m="http://schemas.openxmlformats.org/officeDocument/2006/math">
                    <m:r>
                      <a:rPr lang="vi-VN" sz="2100" i="1">
                        <a:solidFill>
                          <a:srgbClr val="242021"/>
                        </a:solidFill>
                        <a:latin typeface="Cambria Math" panose="02040503050406030204" pitchFamily="18" charset="0"/>
                      </a:rPr>
                      <m:t>=</m:t>
                    </m:r>
                  </m:oMath>
                </a14:m>
                <a:r>
                  <a:rPr lang="vi-VN" sz="2100" dirty="0">
                    <a:solidFill>
                      <a:srgbClr val="242021"/>
                    </a:solidFill>
                    <a:latin typeface="UTM Avo" panose="02040603050506020204" pitchFamily="18" charset="0"/>
                  </a:rPr>
                  <a:t> A’B’; AC” </a:t>
                </a:r>
                <a14:m>
                  <m:oMath xmlns:m="http://schemas.openxmlformats.org/officeDocument/2006/math">
                    <m:r>
                      <a:rPr lang="vi-VN" sz="2100" i="1">
                        <a:solidFill>
                          <a:srgbClr val="242021"/>
                        </a:solidFill>
                        <a:latin typeface="Cambria Math" panose="02040503050406030204" pitchFamily="18" charset="0"/>
                      </a:rPr>
                      <m:t>=</m:t>
                    </m:r>
                  </m:oMath>
                </a14:m>
                <a:r>
                  <a:rPr lang="vi-VN" sz="2100" dirty="0">
                    <a:solidFill>
                      <a:srgbClr val="242021"/>
                    </a:solidFill>
                    <a:latin typeface="UTM Avo" panose="02040603050506020204" pitchFamily="18" charset="0"/>
                  </a:rPr>
                  <a:t> A’C’ (</a:t>
                </a:r>
                <a:r>
                  <a:rPr lang="vi-VN" sz="2100" i="1" dirty="0">
                    <a:solidFill>
                      <a:srgbClr val="242021"/>
                    </a:solidFill>
                    <a:latin typeface="UTM Avo" panose="02040603050506020204" pitchFamily="18" charset="0"/>
                  </a:rPr>
                  <a:t>Hình 101</a:t>
                </a:r>
                <a:r>
                  <a:rPr lang="vi-VN" sz="2100" dirty="0">
                    <a:solidFill>
                      <a:srgbClr val="242021"/>
                    </a:solidFill>
                    <a:latin typeface="UTM Avo" panose="02040603050506020204" pitchFamily="18" charset="0"/>
                  </a:rPr>
                  <a:t>)</a:t>
                </a:r>
                <a:r>
                  <a:rPr lang="en-US" sz="2100" dirty="0">
                    <a:solidFill>
                      <a:srgbClr val="242021"/>
                    </a:solidFill>
                    <a:latin typeface="UTM Avo" panose="02040603050506020204" pitchFamily="18" charset="0"/>
                  </a:rPr>
                  <a:t>.</a:t>
                </a:r>
                <a:br>
                  <a:rPr lang="vi-VN" sz="2100" dirty="0">
                    <a:solidFill>
                      <a:srgbClr val="242021"/>
                    </a:solidFill>
                    <a:latin typeface="UTM Avo" panose="02040603050506020204" pitchFamily="18" charset="0"/>
                  </a:rPr>
                </a:br>
                <a:r>
                  <a:rPr lang="en-US" sz="2100" dirty="0">
                    <a:solidFill>
                      <a:srgbClr val="242021"/>
                    </a:solidFill>
                    <a:latin typeface="UTM Avo" panose="02040603050506020204" pitchFamily="18" charset="0"/>
                  </a:rPr>
                  <a:t>Ta </a:t>
                </a:r>
                <a:r>
                  <a:rPr lang="en-US" sz="2100" dirty="0" err="1">
                    <a:solidFill>
                      <a:srgbClr val="242021"/>
                    </a:solidFill>
                    <a:latin typeface="UTM Avo" panose="02040603050506020204" pitchFamily="18" charset="0"/>
                  </a:rPr>
                  <a:t>có</a:t>
                </a:r>
                <a:r>
                  <a:rPr lang="en-US" sz="2100" dirty="0">
                    <a:solidFill>
                      <a:srgbClr val="242021"/>
                    </a:solidFill>
                    <a:latin typeface="UTM Avo" panose="02040603050506020204" pitchFamily="18" charset="0"/>
                  </a:rPr>
                  <a:t>: </a:t>
                </a:r>
                <a14:m>
                  <m:oMath xmlns:m="http://schemas.openxmlformats.org/officeDocument/2006/math">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AB</m:t>
                        </m:r>
                      </m:den>
                    </m:f>
                    <m:r>
                      <a:rPr lang="vi-VN" sz="2100" i="1">
                        <a:solidFill>
                          <a:srgbClr val="242021"/>
                        </a:solidFill>
                        <a:latin typeface="Cambria Math" panose="02040503050406030204" pitchFamily="18" charset="0"/>
                      </a:rPr>
                      <m:t>=</m:t>
                    </m:r>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m:t>
                        </m:r>
                        <m:r>
                          <m:rPr>
                            <m:nor/>
                          </m:rPr>
                          <a:rPr lang="en-US"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AB</m:t>
                        </m:r>
                      </m:den>
                    </m:f>
                    <m:r>
                      <a:rPr lang="vi-VN" sz="2100" i="1">
                        <a:solidFill>
                          <a:srgbClr val="242021"/>
                        </a:solidFill>
                        <a:latin typeface="Cambria Math" panose="02040503050406030204" pitchFamily="18" charset="0"/>
                      </a:rPr>
                      <m:t>=</m:t>
                    </m:r>
                    <m:r>
                      <a:rPr lang="en-US" sz="2100" b="0" i="1" smtClean="0">
                        <a:solidFill>
                          <a:srgbClr val="242021"/>
                        </a:solidFill>
                        <a:latin typeface="Cambria Math" panose="02040503050406030204" pitchFamily="18" charset="0"/>
                      </a:rPr>
                      <m:t> </m:t>
                    </m:r>
                  </m:oMath>
                </a14:m>
                <a:r>
                  <a:rPr lang="en-US" sz="2100" dirty="0">
                    <a:solidFill>
                      <a:srgbClr val="242021"/>
                    </a:solidFill>
                    <a:latin typeface="UTM Avo" panose="02040603050506020204" pitchFamily="18" charset="0"/>
                  </a:rPr>
                  <a:t>k;  </a:t>
                </a:r>
                <a14:m>
                  <m:oMath xmlns:m="http://schemas.openxmlformats.org/officeDocument/2006/math">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C</m:t>
                        </m:r>
                      </m:den>
                    </m:f>
                    <m:r>
                      <a:rPr lang="vi-VN" sz="2100" i="1">
                        <a:solidFill>
                          <a:srgbClr val="242021"/>
                        </a:solidFill>
                        <a:latin typeface="Cambria Math" panose="02040503050406030204" pitchFamily="18" charset="0"/>
                      </a:rPr>
                      <m:t>=</m:t>
                    </m:r>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C</m:t>
                        </m:r>
                      </m:den>
                    </m:f>
                    <m:r>
                      <a:rPr lang="vi-VN" sz="2100" i="1">
                        <a:solidFill>
                          <a:srgbClr val="242021"/>
                        </a:solidFill>
                        <a:latin typeface="Cambria Math" panose="02040503050406030204" pitchFamily="18" charset="0"/>
                      </a:rPr>
                      <m:t>=</m:t>
                    </m:r>
                  </m:oMath>
                </a14:m>
                <a:r>
                  <a:rPr lang="en-US" sz="2100" dirty="0">
                    <a:solidFill>
                      <a:srgbClr val="242021"/>
                    </a:solidFill>
                    <a:latin typeface="UTM Avo" panose="02040603050506020204" pitchFamily="18" charset="0"/>
                  </a:rPr>
                  <a:t> k. </a:t>
                </a:r>
                <a:r>
                  <a:rPr lang="en-US" sz="2100" dirty="0" err="1">
                    <a:solidFill>
                      <a:srgbClr val="242021"/>
                    </a:solidFill>
                    <a:latin typeface="UTM Avo" panose="02040603050506020204" pitchFamily="18" charset="0"/>
                  </a:rPr>
                  <a:t>Suy</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ra</a:t>
                </a:r>
                <a:r>
                  <a:rPr lang="en-US" sz="2100" dirty="0">
                    <a:solidFill>
                      <a:srgbClr val="242021"/>
                    </a:solidFill>
                    <a:latin typeface="UTM Avo" panose="02040603050506020204" pitchFamily="18" charset="0"/>
                  </a:rPr>
                  <a:t> </a:t>
                </a:r>
                <a14:m>
                  <m:oMath xmlns:m="http://schemas.openxmlformats.org/officeDocument/2006/math">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AB</m:t>
                        </m:r>
                      </m:den>
                    </m:f>
                    <m:r>
                      <a:rPr lang="vi-VN" sz="2100" i="1">
                        <a:solidFill>
                          <a:srgbClr val="242021"/>
                        </a:solidFill>
                        <a:latin typeface="Cambria Math" panose="02040503050406030204" pitchFamily="18" charset="0"/>
                      </a:rPr>
                      <m:t>=</m:t>
                    </m:r>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AC</m:t>
                        </m:r>
                      </m:den>
                    </m:f>
                  </m:oMath>
                </a14:m>
                <a:r>
                  <a:rPr lang="en-US" sz="2100" dirty="0">
                    <a:solidFill>
                      <a:srgbClr val="242021"/>
                    </a:solidFill>
                    <a:latin typeface="UTM Avo" panose="02040603050506020204" pitchFamily="18" charset="0"/>
                  </a:rPr>
                  <a:t>.</a:t>
                </a:r>
              </a:p>
            </p:txBody>
          </p:sp>
        </mc:Choice>
        <mc:Fallback>
          <p:sp>
            <p:nvSpPr>
              <p:cNvPr id="9" name="TextBox 8">
                <a:extLst>
                  <a:ext uri="{FF2B5EF4-FFF2-40B4-BE49-F238E27FC236}">
                    <a16:creationId xmlns:a16="http://schemas.microsoft.com/office/drawing/2014/main" id="{42A44D03-FEB9-2AFE-422A-1DE9F274B965}"/>
                  </a:ext>
                </a:extLst>
              </p:cNvPr>
              <p:cNvSpPr txBox="1">
                <a:spLocks noRot="1" noChangeAspect="1" noMove="1" noResize="1" noEditPoints="1" noAdjustHandles="1" noChangeArrowheads="1" noChangeShapeType="1" noTextEdit="1"/>
              </p:cNvSpPr>
              <p:nvPr/>
            </p:nvSpPr>
            <p:spPr>
              <a:xfrm>
                <a:off x="432054" y="3235803"/>
                <a:ext cx="9781794" cy="1506374"/>
              </a:xfrm>
              <a:prstGeom prst="rect">
                <a:avLst/>
              </a:prstGeom>
              <a:blipFill>
                <a:blip r:embed="rId4"/>
                <a:stretch>
                  <a:fillRect l="-748" t="-121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CEF85D0B-0054-A399-A32A-58C94D189054}"/>
                  </a:ext>
                </a:extLst>
              </p:cNvPr>
              <p:cNvSpPr txBox="1"/>
              <p:nvPr/>
            </p:nvSpPr>
            <p:spPr>
              <a:xfrm>
                <a:off x="432054" y="4656921"/>
                <a:ext cx="9781794" cy="2164503"/>
              </a:xfrm>
              <a:prstGeom prst="rect">
                <a:avLst/>
              </a:prstGeom>
              <a:noFill/>
            </p:spPr>
            <p:txBody>
              <a:bodyPr wrap="square">
                <a:spAutoFit/>
              </a:bodyPr>
              <a:lstStyle/>
              <a:p>
                <a:pPr>
                  <a:lnSpc>
                    <a:spcPct val="120000"/>
                  </a:lnSpc>
                </a:pPr>
                <a:r>
                  <a:rPr lang="en-US" sz="2100" dirty="0">
                    <a:solidFill>
                      <a:srgbClr val="242021"/>
                    </a:solidFill>
                    <a:latin typeface="UTM Avo" panose="02040603050506020204" pitchFamily="18" charset="0"/>
                  </a:rPr>
                  <a:t>Theo </a:t>
                </a:r>
                <a:r>
                  <a:rPr lang="en-US" sz="2100" dirty="0" err="1">
                    <a:solidFill>
                      <a:srgbClr val="242021"/>
                    </a:solidFill>
                    <a:latin typeface="UTM Avo" panose="02040603050506020204" pitchFamily="18" charset="0"/>
                  </a:rPr>
                  <a:t>định</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lí</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Thalès</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đảo</a:t>
                </a:r>
                <a:r>
                  <a:rPr lang="en-US" sz="2100" dirty="0">
                    <a:solidFill>
                      <a:srgbClr val="242021"/>
                    </a:solidFill>
                    <a:latin typeface="UTM Avo" panose="02040603050506020204" pitchFamily="18" charset="0"/>
                  </a:rPr>
                  <a:t>, ta </a:t>
                </a:r>
                <a:r>
                  <a:rPr lang="en-US" sz="2100" dirty="0" err="1">
                    <a:solidFill>
                      <a:srgbClr val="242021"/>
                    </a:solidFill>
                    <a:latin typeface="UTM Avo" panose="02040603050506020204" pitchFamily="18" charset="0"/>
                  </a:rPr>
                  <a:t>có</a:t>
                </a:r>
                <a:r>
                  <a:rPr lang="en-US" sz="2100" dirty="0">
                    <a:solidFill>
                      <a:srgbClr val="242021"/>
                    </a:solidFill>
                    <a:latin typeface="UTM Avo" panose="02040603050506020204" pitchFamily="18" charset="0"/>
                  </a:rPr>
                  <a:t> </a:t>
                </a:r>
                <a14:m>
                  <m:oMath xmlns:m="http://schemas.openxmlformats.org/officeDocument/2006/math">
                    <m:r>
                      <m:rPr>
                        <m:nor/>
                      </m:rPr>
                      <a:rPr lang="en-US"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r>
                      <a:rPr lang="en-US" sz="2100" i="1">
                        <a:solidFill>
                          <a:srgbClr val="242021"/>
                        </a:solidFill>
                        <a:latin typeface="UTM Avo" panose="02040603050506020204" pitchFamily="18" charset="0"/>
                      </a:rPr>
                      <m:t> </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r>
                      <a:rPr lang="en-US" sz="2100" i="1">
                        <a:solidFill>
                          <a:srgbClr val="242021"/>
                        </a:solidFill>
                        <a:latin typeface="UTM Avo" panose="02040603050506020204" pitchFamily="18" charset="0"/>
                      </a:rPr>
                      <m:t> </m:t>
                    </m:r>
                  </m:oMath>
                </a14:m>
                <a:r>
                  <a:rPr lang="en-US" sz="2100" dirty="0">
                    <a:solidFill>
                      <a:srgbClr val="242021"/>
                    </a:solidFill>
                    <a:latin typeface="UTM Avo" panose="02040603050506020204" pitchFamily="18" charset="0"/>
                  </a:rPr>
                  <a:t>// BC.</a:t>
                </a:r>
              </a:p>
              <a:p>
                <a:pPr>
                  <a:lnSpc>
                    <a:spcPct val="120000"/>
                  </a:lnSpc>
                </a:pPr>
                <a:r>
                  <a:rPr lang="en-US" sz="2100" dirty="0">
                    <a:solidFill>
                      <a:srgbClr val="242021"/>
                    </a:solidFill>
                    <a:latin typeface="UTM Avo" panose="02040603050506020204" pitchFamily="18" charset="0"/>
                  </a:rPr>
                  <a:t>Suy </a:t>
                </a:r>
                <a:r>
                  <a:rPr lang="en-US" sz="2100" dirty="0" err="1">
                    <a:solidFill>
                      <a:srgbClr val="242021"/>
                    </a:solidFill>
                    <a:latin typeface="UTM Avo" panose="02040603050506020204" pitchFamily="18" charset="0"/>
                  </a:rPr>
                  <a:t>ra</a:t>
                </a:r>
                <a:r>
                  <a:rPr lang="en-US" sz="2100" dirty="0">
                    <a:solidFill>
                      <a:srgbClr val="242021"/>
                    </a:solidFill>
                    <a:latin typeface="UTM Avo" panose="02040603050506020204" pitchFamily="18" charset="0"/>
                  </a:rPr>
                  <a:t> </a:t>
                </a:r>
                <a14:m>
                  <m:oMath xmlns:m="http://schemas.openxmlformats.org/officeDocument/2006/math">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AB</m:t>
                        </m:r>
                      </m:den>
                    </m:f>
                    <m:r>
                      <a:rPr lang="vi-VN" sz="2100" i="1">
                        <a:solidFill>
                          <a:srgbClr val="242021"/>
                        </a:solidFill>
                        <a:latin typeface="Cambria Math" panose="02040503050406030204" pitchFamily="18" charset="0"/>
                      </a:rPr>
                      <m:t>=</m:t>
                    </m:r>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A</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AC</m:t>
                        </m:r>
                      </m:den>
                    </m:f>
                  </m:oMath>
                </a14:m>
                <a:r>
                  <a:rPr lang="vi-VN" sz="2100" dirty="0">
                    <a:solidFill>
                      <a:srgbClr val="242021"/>
                    </a:solidFill>
                  </a:rPr>
                  <a:t> </a:t>
                </a:r>
                <a14:m>
                  <m:oMath xmlns:m="http://schemas.openxmlformats.org/officeDocument/2006/math">
                    <m:r>
                      <a:rPr lang="vi-VN" sz="2100" i="1">
                        <a:solidFill>
                          <a:srgbClr val="242021"/>
                        </a:solidFill>
                        <a:latin typeface="Cambria Math" panose="02040503050406030204" pitchFamily="18" charset="0"/>
                      </a:rPr>
                      <m:t>= </m:t>
                    </m:r>
                  </m:oMath>
                </a14:m>
                <a:r>
                  <a:rPr lang="en-US" sz="2100" dirty="0">
                    <a:solidFill>
                      <a:srgbClr val="242021"/>
                    </a:solidFill>
                    <a:latin typeface="UTM Avo" panose="02040603050506020204" pitchFamily="18" charset="0"/>
                  </a:rPr>
                  <a:t>k (</a:t>
                </a:r>
                <a:r>
                  <a:rPr lang="en-US" sz="2100" dirty="0" err="1">
                    <a:solidFill>
                      <a:srgbClr val="242021"/>
                    </a:solidFill>
                    <a:latin typeface="UTM Avo" panose="02040603050506020204" pitchFamily="18" charset="0"/>
                  </a:rPr>
                  <a:t>hệ</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quả</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của</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định</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lí</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Thalès</a:t>
                </a:r>
                <a:r>
                  <a:rPr lang="en-US" sz="2100" dirty="0">
                    <a:solidFill>
                      <a:srgbClr val="242021"/>
                    </a:solidFill>
                    <a:latin typeface="UTM Avo" panose="02040603050506020204" pitchFamily="18" charset="0"/>
                  </a:rPr>
                  <a:t> ).</a:t>
                </a:r>
              </a:p>
              <a:p>
                <a:pPr>
                  <a:lnSpc>
                    <a:spcPct val="120000"/>
                  </a:lnSpc>
                </a:pPr>
                <a:r>
                  <a:rPr lang="en-US" sz="2100" dirty="0" err="1">
                    <a:solidFill>
                      <a:srgbClr val="242021"/>
                    </a:solidFill>
                    <a:latin typeface="UTM Avo" panose="02040603050506020204" pitchFamily="18" charset="0"/>
                  </a:rPr>
                  <a:t>Vì</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thế</a:t>
                </a:r>
                <a:r>
                  <a:rPr lang="en-US" sz="2100" dirty="0">
                    <a:solidFill>
                      <a:srgbClr val="242021"/>
                    </a:solidFill>
                    <a:latin typeface="UTM Avo" panose="02040603050506020204" pitchFamily="18" charset="0"/>
                  </a:rPr>
                  <a:t>, ta </a:t>
                </a:r>
                <a:r>
                  <a:rPr lang="en-US" sz="2100" dirty="0" err="1">
                    <a:solidFill>
                      <a:srgbClr val="242021"/>
                    </a:solidFill>
                    <a:latin typeface="UTM Avo" panose="02040603050506020204" pitchFamily="18" charset="0"/>
                  </a:rPr>
                  <a:t>có</a:t>
                </a:r>
                <a:r>
                  <a:rPr lang="en-US" sz="2100" dirty="0">
                    <a:solidFill>
                      <a:srgbClr val="242021"/>
                    </a:solidFill>
                    <a:latin typeface="UTM Avo" panose="02040603050506020204" pitchFamily="18" charset="0"/>
                  </a:rPr>
                  <a:t>: </a:t>
                </a:r>
                <a14:m>
                  <m:oMath xmlns:m="http://schemas.openxmlformats.org/officeDocument/2006/math">
                    <m:f>
                      <m:fPr>
                        <m:ctrlPr>
                          <a:rPr lang="en-US" sz="2100">
                            <a:solidFill>
                              <a:srgbClr val="242021"/>
                            </a:solidFill>
                            <a:latin typeface="UTM Avo" panose="02040603050506020204" pitchFamily="18" charset="0"/>
                          </a:rPr>
                        </m:ctrlPr>
                      </m:fPr>
                      <m:num>
                        <m:r>
                          <m:rPr>
                            <m:nor/>
                          </m:rPr>
                          <a:rPr lang="vi-VN" sz="2100">
                            <a:solidFill>
                              <a:srgbClr val="242021"/>
                            </a:solidFill>
                            <a:latin typeface="UTM Avo" panose="02040603050506020204" pitchFamily="18" charset="0"/>
                          </a:rPr>
                          <m:t>B</m:t>
                        </m:r>
                        <m:r>
                          <m:rPr>
                            <m:nor/>
                          </m:rPr>
                          <a:rPr lang="en-US" sz="2100">
                            <a:solidFill>
                              <a:srgbClr val="242021"/>
                            </a:solidFill>
                            <a:latin typeface="UTM Avo" panose="02040603050506020204" pitchFamily="18" charset="0"/>
                          </a:rPr>
                          <m:t>′</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BC</m:t>
                        </m:r>
                      </m:den>
                    </m:f>
                  </m:oMath>
                </a14:m>
                <a:r>
                  <a:rPr lang="vi-VN" sz="2100" dirty="0">
                    <a:solidFill>
                      <a:srgbClr val="242021"/>
                    </a:solidFill>
                    <a:latin typeface="UTM Avo" panose="02040603050506020204" pitchFamily="18" charset="0"/>
                  </a:rPr>
                  <a:t> </a:t>
                </a:r>
                <a14:m>
                  <m:oMath xmlns:m="http://schemas.openxmlformats.org/officeDocument/2006/math">
                    <m:r>
                      <a:rPr lang="vi-VN" sz="2100" i="1">
                        <a:solidFill>
                          <a:srgbClr val="242021"/>
                        </a:solidFill>
                        <a:latin typeface="Cambria Math" panose="02040503050406030204" pitchFamily="18" charset="0"/>
                      </a:rPr>
                      <m:t>=</m:t>
                    </m:r>
                  </m:oMath>
                </a14:m>
                <a:r>
                  <a:rPr lang="en-US" sz="2100" dirty="0">
                    <a:solidFill>
                      <a:srgbClr val="242021"/>
                    </a:solidFill>
                    <a:latin typeface="UTM Avo" panose="02040603050506020204" pitchFamily="18" charset="0"/>
                  </a:rPr>
                  <a:t> </a:t>
                </a:r>
                <a14:m>
                  <m:oMath xmlns:m="http://schemas.openxmlformats.org/officeDocument/2006/math">
                    <m:f>
                      <m:fPr>
                        <m:ctrlPr>
                          <a:rPr lang="en-US" sz="2100">
                            <a:solidFill>
                              <a:srgbClr val="242021"/>
                            </a:solidFill>
                            <a:latin typeface="UTM Avo" panose="02040603050506020204" pitchFamily="18" charset="0"/>
                          </a:rPr>
                        </m:ctrlPr>
                      </m:fPr>
                      <m:num>
                        <m:r>
                          <m:rPr>
                            <m:nor/>
                          </m:rPr>
                          <a:rPr lang="en-US" sz="2100" b="0" i="0" dirty="0" smtClean="0">
                            <a:solidFill>
                              <a:srgbClr val="242021"/>
                            </a:solidFill>
                            <a:latin typeface="UTM Avo" panose="02040603050506020204" pitchFamily="18" charset="0"/>
                          </a:rPr>
                          <m:t>B</m:t>
                        </m:r>
                        <m:r>
                          <m:rPr>
                            <m:nor/>
                          </m:rPr>
                          <a:rPr lang="en-US" sz="2100" dirty="0">
                            <a:solidFill>
                              <a:srgbClr val="242021"/>
                            </a:solidFill>
                            <a:latin typeface="UTM Avo" panose="02040603050506020204" pitchFamily="18" charset="0"/>
                          </a:rPr>
                          <m:t>”</m:t>
                        </m:r>
                        <m:r>
                          <m:rPr>
                            <m:nor/>
                          </m:rPr>
                          <a:rPr lang="en-US" sz="2100">
                            <a:solidFill>
                              <a:srgbClr val="242021"/>
                            </a:solidFill>
                            <a:latin typeface="UTM Avo" panose="02040603050506020204" pitchFamily="18" charset="0"/>
                          </a:rPr>
                          <m:t>C</m:t>
                        </m:r>
                        <m:r>
                          <m:rPr>
                            <m:nor/>
                          </m:rPr>
                          <a:rPr lang="en-US" sz="2100">
                            <a:solidFill>
                              <a:srgbClr val="242021"/>
                            </a:solidFill>
                            <a:latin typeface="UTM Avo" panose="02040603050506020204" pitchFamily="18" charset="0"/>
                          </a:rPr>
                          <m:t>′′</m:t>
                        </m:r>
                      </m:num>
                      <m:den>
                        <m:r>
                          <m:rPr>
                            <m:nor/>
                          </m:rPr>
                          <a:rPr lang="en-US" sz="2100">
                            <a:solidFill>
                              <a:srgbClr val="242021"/>
                            </a:solidFill>
                            <a:latin typeface="UTM Avo" panose="02040603050506020204" pitchFamily="18" charset="0"/>
                          </a:rPr>
                          <m:t>BC</m:t>
                        </m:r>
                      </m:den>
                    </m:f>
                  </m:oMath>
                </a14:m>
                <a:r>
                  <a:rPr lang="vi-VN" sz="2100" dirty="0">
                    <a:solidFill>
                      <a:srgbClr val="242021"/>
                    </a:solidFill>
                    <a:latin typeface="UTM Avo" panose="02040603050506020204" pitchFamily="18" charset="0"/>
                  </a:rPr>
                  <a:t> </a:t>
                </a:r>
                <a:r>
                  <a:rPr lang="en-US" sz="2100" dirty="0">
                    <a:solidFill>
                      <a:srgbClr val="242021"/>
                    </a:solidFill>
                    <a:latin typeface="UTM Avo" panose="02040603050506020204" pitchFamily="18" charset="0"/>
                  </a:rPr>
                  <a:t>. Do </a:t>
                </a:r>
                <a:r>
                  <a:rPr lang="en-US" sz="2100" dirty="0" err="1">
                    <a:solidFill>
                      <a:srgbClr val="242021"/>
                    </a:solidFill>
                    <a:latin typeface="UTM Avo" panose="02040603050506020204" pitchFamily="18" charset="0"/>
                  </a:rPr>
                  <a:t>đó</a:t>
                </a:r>
                <a:r>
                  <a:rPr lang="en-US" sz="2100" dirty="0">
                    <a:solidFill>
                      <a:srgbClr val="242021"/>
                    </a:solidFill>
                    <a:latin typeface="UTM Avo" panose="02040603050506020204" pitchFamily="18" charset="0"/>
                  </a:rPr>
                  <a:t> B”C” </a:t>
                </a:r>
                <a14:m>
                  <m:oMath xmlns:m="http://schemas.openxmlformats.org/officeDocument/2006/math">
                    <m:r>
                      <a:rPr lang="vi-VN" sz="2100" i="1">
                        <a:solidFill>
                          <a:srgbClr val="242021"/>
                        </a:solidFill>
                        <a:latin typeface="Cambria Math" panose="02040503050406030204" pitchFamily="18" charset="0"/>
                      </a:rPr>
                      <m:t>=</m:t>
                    </m:r>
                  </m:oMath>
                </a14:m>
                <a:r>
                  <a:rPr lang="en-US" sz="2100" dirty="0">
                    <a:solidFill>
                      <a:srgbClr val="242021"/>
                    </a:solidFill>
                    <a:latin typeface="UTM Avo" panose="02040603050506020204" pitchFamily="18" charset="0"/>
                  </a:rPr>
                  <a:t> B’C’ </a:t>
                </a:r>
                <a:br>
                  <a:rPr lang="en-US" sz="2100" dirty="0"/>
                </a:br>
                <a:r>
                  <a:rPr lang="en-US" sz="2100" dirty="0" err="1">
                    <a:solidFill>
                      <a:srgbClr val="242021"/>
                    </a:solidFill>
                    <a:latin typeface="UTM Avo" panose="02040603050506020204" pitchFamily="18" charset="0"/>
                  </a:rPr>
                  <a:t>Suy</a:t>
                </a:r>
                <a:r>
                  <a:rPr lang="en-US" sz="2100" dirty="0">
                    <a:solidFill>
                      <a:srgbClr val="242021"/>
                    </a:solidFill>
                    <a:latin typeface="UTM Avo" panose="02040603050506020204" pitchFamily="18" charset="0"/>
                  </a:rPr>
                  <a:t> </a:t>
                </a:r>
                <a:r>
                  <a:rPr lang="en-US" sz="2100" dirty="0" err="1">
                    <a:solidFill>
                      <a:srgbClr val="242021"/>
                    </a:solidFill>
                    <a:latin typeface="UTM Avo" panose="02040603050506020204" pitchFamily="18" charset="0"/>
                  </a:rPr>
                  <a:t>ra</a:t>
                </a:r>
                <a:r>
                  <a:rPr lang="en-US" sz="2100" dirty="0">
                    <a:solidFill>
                      <a:srgbClr val="242021"/>
                    </a:solidFill>
                    <a:latin typeface="UTM Avo" panose="02040603050506020204" pitchFamily="18" charset="0"/>
                  </a:rPr>
                  <a:t> ∆A’B’C’ </a:t>
                </a:r>
                <a14:m>
                  <m:oMath xmlns:m="http://schemas.openxmlformats.org/officeDocument/2006/math">
                    <m:r>
                      <a:rPr lang="vi-VN" sz="2100" i="1">
                        <a:solidFill>
                          <a:srgbClr val="242021"/>
                        </a:solidFill>
                        <a:latin typeface="Cambria Math" panose="02040503050406030204" pitchFamily="18" charset="0"/>
                      </a:rPr>
                      <m:t>=</m:t>
                    </m:r>
                  </m:oMath>
                </a14:m>
                <a:r>
                  <a:rPr lang="en-US" sz="2100" dirty="0">
                    <a:solidFill>
                      <a:srgbClr val="242021"/>
                    </a:solidFill>
                    <a:latin typeface="UTM Avo" panose="02040603050506020204" pitchFamily="18" charset="0"/>
                  </a:rPr>
                  <a:t> ∆AB”C” (</a:t>
                </a:r>
                <a:r>
                  <a:rPr lang="en-US" sz="2100" dirty="0" err="1">
                    <a:solidFill>
                      <a:srgbClr val="242021"/>
                    </a:solidFill>
                    <a:latin typeface="UTM Avo" panose="02040603050506020204" pitchFamily="18" charset="0"/>
                  </a:rPr>
                  <a:t>c.c.c</a:t>
                </a:r>
                <a:r>
                  <a:rPr lang="en-US" sz="2100" dirty="0">
                    <a:solidFill>
                      <a:srgbClr val="242021"/>
                    </a:solidFill>
                    <a:latin typeface="UTM Avo" panose="02040603050506020204" pitchFamily="18" charset="0"/>
                  </a:rPr>
                  <a:t>). </a:t>
                </a:r>
              </a:p>
            </p:txBody>
          </p:sp>
        </mc:Choice>
        <mc:Fallback>
          <p:sp>
            <p:nvSpPr>
              <p:cNvPr id="10" name="TextBox 9">
                <a:extLst>
                  <a:ext uri="{FF2B5EF4-FFF2-40B4-BE49-F238E27FC236}">
                    <a16:creationId xmlns:a16="http://schemas.microsoft.com/office/drawing/2014/main" id="{CEF85D0B-0054-A399-A32A-58C94D189054}"/>
                  </a:ext>
                </a:extLst>
              </p:cNvPr>
              <p:cNvSpPr txBox="1">
                <a:spLocks noRot="1" noChangeAspect="1" noMove="1" noResize="1" noEditPoints="1" noAdjustHandles="1" noChangeArrowheads="1" noChangeShapeType="1" noTextEdit="1"/>
              </p:cNvSpPr>
              <p:nvPr/>
            </p:nvSpPr>
            <p:spPr>
              <a:xfrm>
                <a:off x="432054" y="4656921"/>
                <a:ext cx="9781794" cy="2164503"/>
              </a:xfrm>
              <a:prstGeom prst="rect">
                <a:avLst/>
              </a:prstGeom>
              <a:blipFill>
                <a:blip r:embed="rId5"/>
                <a:stretch>
                  <a:fillRect l="-748" t="-845" b="-4789"/>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B6C4C80E-0229-705A-DBD2-06F5C77B9476}"/>
              </a:ext>
            </a:extLst>
          </p:cNvPr>
          <p:cNvPicPr>
            <a:picLocks noChangeAspect="1"/>
          </p:cNvPicPr>
          <p:nvPr/>
        </p:nvPicPr>
        <p:blipFill>
          <a:blip r:embed="rId6"/>
          <a:stretch>
            <a:fillRect/>
          </a:stretch>
        </p:blipFill>
        <p:spPr>
          <a:xfrm>
            <a:off x="8874009" y="2512397"/>
            <a:ext cx="2825982" cy="4362199"/>
          </a:xfrm>
          <a:prstGeom prst="rect">
            <a:avLst/>
          </a:prstGeom>
        </p:spPr>
      </p:pic>
    </p:spTree>
    <p:extLst>
      <p:ext uri="{BB962C8B-B14F-4D97-AF65-F5344CB8AC3E}">
        <p14:creationId xmlns:p14="http://schemas.microsoft.com/office/powerpoint/2010/main" val="2458501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9FEAB3-B428-348D-4610-6A3C185815D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A105966-5651-D974-66BC-F5A9074B2FFA}"/>
              </a:ext>
            </a:extLst>
          </p:cNvPr>
          <p:cNvPicPr>
            <a:picLocks noChangeAspect="1"/>
          </p:cNvPicPr>
          <p:nvPr/>
        </p:nvPicPr>
        <p:blipFill>
          <a:blip r:embed="rId3"/>
          <a:stretch>
            <a:fillRect/>
          </a:stretch>
        </p:blipFill>
        <p:spPr>
          <a:xfrm>
            <a:off x="9047745" y="1247900"/>
            <a:ext cx="2825982" cy="4362199"/>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36683431-15F3-9426-5639-FDE9C0743762}"/>
                  </a:ext>
                </a:extLst>
              </p:cNvPr>
              <p:cNvSpPr txBox="1"/>
              <p:nvPr/>
            </p:nvSpPr>
            <p:spPr>
              <a:xfrm>
                <a:off x="779526" y="1610559"/>
                <a:ext cx="8268219" cy="1923988"/>
              </a:xfrm>
              <a:prstGeom prst="rect">
                <a:avLst/>
              </a:prstGeom>
              <a:noFill/>
            </p:spPr>
            <p:txBody>
              <a:bodyPr wrap="square">
                <a:spAutoFit/>
              </a:bodyPr>
              <a:lstStyle/>
              <a:p>
                <a:pPr>
                  <a:lnSpc>
                    <a:spcPct val="150000"/>
                  </a:lnSpc>
                </a:pPr>
                <a:r>
                  <a:rPr lang="en-US" sz="2200" b="0" dirty="0" err="1">
                    <a:solidFill>
                      <a:srgbClr val="242021"/>
                    </a:solidFill>
                    <a:effectLst/>
                    <a:latin typeface="UTM Avo" panose="02040603050506020204" pitchFamily="18" charset="0"/>
                  </a:rPr>
                  <a:t>Mặt</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khác</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vì</a:t>
                </a:r>
                <a:r>
                  <a:rPr lang="en-US" sz="2200" b="0" dirty="0">
                    <a:solidFill>
                      <a:srgbClr val="242021"/>
                    </a:solidFill>
                    <a:effectLst/>
                    <a:latin typeface="UTM Avo" panose="02040603050506020204" pitchFamily="18" charset="0"/>
                  </a:rPr>
                  <a:t> </a:t>
                </a:r>
                <a14:m>
                  <m:oMath xmlns:m="http://schemas.openxmlformats.org/officeDocument/2006/math">
                    <m:f>
                      <m:fPr>
                        <m:ctrlPr>
                          <a:rPr lang="en-US" sz="2200" smtClean="0">
                            <a:solidFill>
                              <a:srgbClr val="242021"/>
                            </a:solidFill>
                            <a:latin typeface="Cambria Math" panose="02040503050406030204" pitchFamily="18" charset="0"/>
                          </a:rPr>
                        </m:ctrlPr>
                      </m:fPr>
                      <m:num>
                        <m:r>
                          <m:rPr>
                            <m:nor/>
                          </m:rPr>
                          <a:rPr lang="vi-VN" sz="2200">
                            <a:solidFill>
                              <a:srgbClr val="242021"/>
                            </a:solidFill>
                            <a:latin typeface="UTM Avo" panose="02040603050506020204" pitchFamily="18" charset="0"/>
                          </a:rPr>
                          <m:t>A</m:t>
                        </m:r>
                        <m:r>
                          <m:rPr>
                            <m:nor/>
                          </m:rPr>
                          <a:rPr lang="en-US" sz="2200">
                            <a:solidFill>
                              <a:srgbClr val="242021"/>
                            </a:solidFill>
                            <a:latin typeface="UTM Avo" panose="02040603050506020204" pitchFamily="18" charset="0"/>
                          </a:rPr>
                          <m:t>B</m:t>
                        </m:r>
                        <m:r>
                          <m:rPr>
                            <m:nor/>
                          </m:rPr>
                          <a:rPr lang="en-US" sz="2200">
                            <a:solidFill>
                              <a:srgbClr val="242021"/>
                            </a:solidFill>
                            <a:latin typeface="UTM Avo" panose="02040603050506020204" pitchFamily="18" charset="0"/>
                          </a:rPr>
                          <m:t>′′</m:t>
                        </m:r>
                      </m:num>
                      <m:den>
                        <m:r>
                          <m:rPr>
                            <m:nor/>
                          </m:rPr>
                          <a:rPr lang="en-US" sz="2200">
                            <a:solidFill>
                              <a:srgbClr val="242021"/>
                            </a:solidFill>
                            <a:latin typeface="UTM Avo" panose="02040603050506020204" pitchFamily="18" charset="0"/>
                          </a:rPr>
                          <m:t>AB</m:t>
                        </m:r>
                      </m:den>
                    </m:f>
                    <m:r>
                      <m:rPr>
                        <m:nor/>
                      </m:rPr>
                      <a:rPr lang="vi-VN" sz="2200">
                        <a:solidFill>
                          <a:srgbClr val="242021"/>
                        </a:solidFill>
                        <a:latin typeface="Cambria Math" panose="02040503050406030204" pitchFamily="18" charset="0"/>
                      </a:rPr>
                      <m:t>=</m:t>
                    </m:r>
                    <m:f>
                      <m:fPr>
                        <m:ctrlPr>
                          <a:rPr lang="en-US" sz="2200">
                            <a:solidFill>
                              <a:srgbClr val="242021"/>
                            </a:solidFill>
                            <a:latin typeface="Cambria Math" panose="02040503050406030204" pitchFamily="18" charset="0"/>
                          </a:rPr>
                        </m:ctrlPr>
                      </m:fPr>
                      <m:num>
                        <m:r>
                          <m:rPr>
                            <m:nor/>
                          </m:rPr>
                          <a:rPr lang="vi-VN" sz="2200">
                            <a:solidFill>
                              <a:srgbClr val="242021"/>
                            </a:solidFill>
                            <a:latin typeface="UTM Avo" panose="02040603050506020204" pitchFamily="18" charset="0"/>
                          </a:rPr>
                          <m:t>A</m:t>
                        </m:r>
                        <m:r>
                          <m:rPr>
                            <m:nor/>
                          </m:rPr>
                          <a:rPr lang="en-US" sz="2200">
                            <a:solidFill>
                              <a:srgbClr val="242021"/>
                            </a:solidFill>
                            <a:latin typeface="UTM Avo" panose="02040603050506020204" pitchFamily="18" charset="0"/>
                          </a:rPr>
                          <m:t>C</m:t>
                        </m:r>
                        <m:r>
                          <m:rPr>
                            <m:nor/>
                          </m:rPr>
                          <a:rPr lang="en-US" sz="2200">
                            <a:solidFill>
                              <a:srgbClr val="242021"/>
                            </a:solidFill>
                            <a:latin typeface="UTM Avo" panose="02040603050506020204" pitchFamily="18" charset="0"/>
                          </a:rPr>
                          <m:t>′′</m:t>
                        </m:r>
                      </m:num>
                      <m:den>
                        <m:r>
                          <m:rPr>
                            <m:nor/>
                          </m:rPr>
                          <a:rPr lang="en-US" sz="2200">
                            <a:solidFill>
                              <a:srgbClr val="242021"/>
                            </a:solidFill>
                            <a:latin typeface="UTM Avo" panose="02040603050506020204" pitchFamily="18" charset="0"/>
                          </a:rPr>
                          <m:t>AC</m:t>
                        </m:r>
                      </m:den>
                    </m:f>
                    <m:r>
                      <m:rPr>
                        <m:nor/>
                      </m:rPr>
                      <a:rPr lang="en-US" sz="2200">
                        <a:solidFill>
                          <a:srgbClr val="242021"/>
                        </a:solidFill>
                        <a:latin typeface="UTM Avo" panose="02040603050506020204" pitchFamily="18" charset="0"/>
                      </a:rPr>
                      <m:t> </m:t>
                    </m:r>
                  </m:oMath>
                </a14:m>
                <a:r>
                  <a:rPr lang="en-US" sz="2200" b="0" dirty="0" err="1">
                    <a:solidFill>
                      <a:srgbClr val="242021"/>
                    </a:solidFill>
                    <a:effectLst/>
                    <a:latin typeface="UTM Avo" panose="02040603050506020204" pitchFamily="18" charset="0"/>
                  </a:rPr>
                  <a:t>nên</a:t>
                </a:r>
                <a:r>
                  <a:rPr lang="en-US" sz="2200" b="0" dirty="0">
                    <a:solidFill>
                      <a:srgbClr val="242021"/>
                    </a:solidFill>
                    <a:effectLst/>
                    <a:latin typeface="UTM Avo" panose="02040603050506020204" pitchFamily="18" charset="0"/>
                  </a:rPr>
                  <a:t> tam </a:t>
                </a:r>
                <a:r>
                  <a:rPr lang="en-US" sz="2200" b="0" dirty="0" err="1">
                    <a:solidFill>
                      <a:srgbClr val="242021"/>
                    </a:solidFill>
                    <a:effectLst/>
                    <a:latin typeface="UTM Avo" panose="02040603050506020204" pitchFamily="18" charset="0"/>
                  </a:rPr>
                  <a:t>giác</a:t>
                </a:r>
                <a:r>
                  <a:rPr lang="en-US" sz="2200" b="0" dirty="0">
                    <a:solidFill>
                      <a:srgbClr val="242021"/>
                    </a:solidFill>
                    <a:effectLst/>
                    <a:latin typeface="UTM Avo" panose="02040603050506020204" pitchFamily="18" charset="0"/>
                  </a:rPr>
                  <a:t> AB”C” </a:t>
                </a:r>
                <a:r>
                  <a:rPr lang="en-US" sz="2200" b="0" dirty="0" err="1">
                    <a:solidFill>
                      <a:srgbClr val="242021"/>
                    </a:solidFill>
                    <a:effectLst/>
                    <a:latin typeface="UTM Avo" panose="02040603050506020204" pitchFamily="18" charset="0"/>
                  </a:rPr>
                  <a:t>đồng</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dạng</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phối</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cảnh</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với</a:t>
                </a:r>
                <a:r>
                  <a:rPr lang="en-US" sz="2200" b="0" dirty="0">
                    <a:solidFill>
                      <a:srgbClr val="242021"/>
                    </a:solidFill>
                    <a:effectLst/>
                    <a:latin typeface="UTM Avo" panose="02040603050506020204" pitchFamily="18" charset="0"/>
                  </a:rPr>
                  <a:t> tam </a:t>
                </a:r>
                <a:r>
                  <a:rPr lang="en-US" sz="2200" b="0" dirty="0" err="1">
                    <a:solidFill>
                      <a:srgbClr val="242021"/>
                    </a:solidFill>
                    <a:effectLst/>
                    <a:latin typeface="UTM Avo" panose="02040603050506020204" pitchFamily="18" charset="0"/>
                  </a:rPr>
                  <a:t>giác</a:t>
                </a:r>
                <a:r>
                  <a:rPr lang="en-US" sz="2200" b="0" dirty="0">
                    <a:solidFill>
                      <a:srgbClr val="242021"/>
                    </a:solidFill>
                    <a:effectLst/>
                    <a:latin typeface="UTM Avo" panose="02040603050506020204" pitchFamily="18" charset="0"/>
                  </a:rPr>
                  <a:t> ABC.</a:t>
                </a:r>
                <a:br>
                  <a:rPr lang="en-US" sz="2200" b="0" dirty="0">
                    <a:solidFill>
                      <a:srgbClr val="242021"/>
                    </a:solidFill>
                    <a:effectLst/>
                    <a:latin typeface="UTM Avo" panose="02040603050506020204" pitchFamily="18" charset="0"/>
                  </a:rPr>
                </a:br>
                <a:r>
                  <a:rPr lang="en-US" sz="2200" b="0" dirty="0" err="1">
                    <a:solidFill>
                      <a:srgbClr val="242021"/>
                    </a:solidFill>
                    <a:effectLst/>
                    <a:latin typeface="UTM Avo" panose="02040603050506020204" pitchFamily="18" charset="0"/>
                  </a:rPr>
                  <a:t>Vậy</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hai</a:t>
                </a:r>
                <a:r>
                  <a:rPr lang="en-US" sz="2200" b="0" dirty="0">
                    <a:solidFill>
                      <a:srgbClr val="242021"/>
                    </a:solidFill>
                    <a:effectLst/>
                    <a:latin typeface="UTM Avo" panose="02040603050506020204" pitchFamily="18" charset="0"/>
                  </a:rPr>
                  <a:t> tam </a:t>
                </a:r>
                <a:r>
                  <a:rPr lang="en-US" sz="2200" b="0" dirty="0" err="1">
                    <a:solidFill>
                      <a:srgbClr val="242021"/>
                    </a:solidFill>
                    <a:effectLst/>
                    <a:latin typeface="UTM Avo" panose="02040603050506020204" pitchFamily="18" charset="0"/>
                  </a:rPr>
                  <a:t>giác</a:t>
                </a:r>
                <a:r>
                  <a:rPr lang="en-US" sz="2200" b="0" dirty="0">
                    <a:solidFill>
                      <a:srgbClr val="242021"/>
                    </a:solidFill>
                    <a:effectLst/>
                    <a:latin typeface="UTM Avo" panose="02040603050506020204" pitchFamily="18" charset="0"/>
                  </a:rPr>
                  <a:t> A’B’C’ </a:t>
                </a:r>
                <a:r>
                  <a:rPr lang="en-US" sz="2200" b="0" dirty="0" err="1">
                    <a:solidFill>
                      <a:srgbClr val="242021"/>
                    </a:solidFill>
                    <a:effectLst/>
                    <a:latin typeface="UTM Avo" panose="02040603050506020204" pitchFamily="18" charset="0"/>
                  </a:rPr>
                  <a:t>và</a:t>
                </a:r>
                <a:r>
                  <a:rPr lang="en-US" sz="2200" b="0" dirty="0">
                    <a:solidFill>
                      <a:srgbClr val="242021"/>
                    </a:solidFill>
                    <a:effectLst/>
                    <a:latin typeface="UTM Avo" panose="02040603050506020204" pitchFamily="18" charset="0"/>
                  </a:rPr>
                  <a:t> ABC </a:t>
                </a:r>
                <a:r>
                  <a:rPr lang="en-US" sz="2200" b="0" dirty="0" err="1">
                    <a:solidFill>
                      <a:srgbClr val="242021"/>
                    </a:solidFill>
                    <a:effectLst/>
                    <a:latin typeface="UTM Avo" panose="02040603050506020204" pitchFamily="18" charset="0"/>
                  </a:rPr>
                  <a:t>là</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hai</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hình</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đồng</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dạng</a:t>
                </a:r>
                <a:r>
                  <a:rPr lang="en-US" sz="2200" b="0" dirty="0">
                    <a:solidFill>
                      <a:srgbClr val="242021"/>
                    </a:solidFill>
                    <a:effectLst/>
                    <a:latin typeface="ArialMT"/>
                  </a:rPr>
                  <a:t>.</a:t>
                </a:r>
                <a:endParaRPr lang="en-US" sz="2200" dirty="0"/>
              </a:p>
            </p:txBody>
          </p:sp>
        </mc:Choice>
        <mc:Fallback>
          <p:sp>
            <p:nvSpPr>
              <p:cNvPr id="4" name="TextBox 3">
                <a:extLst>
                  <a:ext uri="{FF2B5EF4-FFF2-40B4-BE49-F238E27FC236}">
                    <a16:creationId xmlns:a16="http://schemas.microsoft.com/office/drawing/2014/main" id="{36683431-15F3-9426-5639-FDE9C0743762}"/>
                  </a:ext>
                </a:extLst>
              </p:cNvPr>
              <p:cNvSpPr txBox="1">
                <a:spLocks noRot="1" noChangeAspect="1" noMove="1" noResize="1" noEditPoints="1" noAdjustHandles="1" noChangeArrowheads="1" noChangeShapeType="1" noTextEdit="1"/>
              </p:cNvSpPr>
              <p:nvPr/>
            </p:nvSpPr>
            <p:spPr>
              <a:xfrm>
                <a:off x="779526" y="1610559"/>
                <a:ext cx="8268219" cy="1923988"/>
              </a:xfrm>
              <a:prstGeom prst="rect">
                <a:avLst/>
              </a:prstGeom>
              <a:blipFill>
                <a:blip r:embed="rId4"/>
                <a:stretch>
                  <a:fillRect l="-959" b="-5380"/>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DE8618A2-8A0F-11E4-152B-AE70C97FFEF4}"/>
              </a:ext>
            </a:extLst>
          </p:cNvPr>
          <p:cNvSpPr txBox="1"/>
          <p:nvPr/>
        </p:nvSpPr>
        <p:spPr>
          <a:xfrm>
            <a:off x="779526" y="3703492"/>
            <a:ext cx="8035290" cy="1543949"/>
          </a:xfrm>
          <a:prstGeom prst="rect">
            <a:avLst/>
          </a:prstGeom>
          <a:noFill/>
        </p:spPr>
        <p:txBody>
          <a:bodyPr wrap="square">
            <a:spAutoFit/>
          </a:bodyPr>
          <a:lstStyle/>
          <a:p>
            <a:pPr>
              <a:lnSpc>
                <a:spcPct val="150000"/>
              </a:lnSpc>
            </a:pPr>
            <a:r>
              <a:rPr lang="en-US" sz="2200" b="1" dirty="0" err="1">
                <a:solidFill>
                  <a:srgbClr val="015BAA"/>
                </a:solidFill>
                <a:effectLst/>
                <a:latin typeface="UTM Avo" panose="02040603050506020204" pitchFamily="18" charset="0"/>
              </a:rPr>
              <a:t>Nhận</a:t>
            </a:r>
            <a:r>
              <a:rPr lang="en-US" sz="2200" b="1" dirty="0">
                <a:solidFill>
                  <a:srgbClr val="015BAA"/>
                </a:solidFill>
                <a:effectLst/>
                <a:latin typeface="UTM Avo" panose="02040603050506020204" pitchFamily="18" charset="0"/>
              </a:rPr>
              <a:t> </a:t>
            </a:r>
            <a:r>
              <a:rPr lang="en-US" sz="2200" b="1" dirty="0" err="1">
                <a:solidFill>
                  <a:srgbClr val="015BAA"/>
                </a:solidFill>
                <a:effectLst/>
                <a:latin typeface="UTM Avo" panose="02040603050506020204" pitchFamily="18" charset="0"/>
              </a:rPr>
              <a:t>xét</a:t>
            </a:r>
            <a:r>
              <a:rPr lang="en-US" sz="2200" b="1" dirty="0">
                <a:solidFill>
                  <a:srgbClr val="015BAA"/>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Định</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nghĩa</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hai</a:t>
            </a:r>
            <a:r>
              <a:rPr lang="en-US" sz="2200" b="0" dirty="0">
                <a:solidFill>
                  <a:srgbClr val="242021"/>
                </a:solidFill>
                <a:effectLst/>
                <a:latin typeface="UTM Avo" panose="02040603050506020204" pitchFamily="18" charset="0"/>
              </a:rPr>
              <a:t> tam </a:t>
            </a:r>
            <a:r>
              <a:rPr lang="en-US" sz="2200" b="0" dirty="0" err="1">
                <a:solidFill>
                  <a:srgbClr val="242021"/>
                </a:solidFill>
                <a:effectLst/>
                <a:latin typeface="UTM Avo" panose="02040603050506020204" pitchFamily="18" charset="0"/>
              </a:rPr>
              <a:t>giác</a:t>
            </a:r>
            <a:r>
              <a:rPr lang="en-US" sz="2200" b="0" dirty="0">
                <a:solidFill>
                  <a:srgbClr val="242021"/>
                </a:solidFill>
                <a:effectLst/>
                <a:latin typeface="UTM Avo" panose="02040603050506020204" pitchFamily="18" charset="0"/>
              </a:rPr>
              <a:t> A’B’C’ </a:t>
            </a:r>
            <a:r>
              <a:rPr lang="en-US" sz="2200" b="0" dirty="0" err="1">
                <a:solidFill>
                  <a:srgbClr val="242021"/>
                </a:solidFill>
                <a:effectLst/>
                <a:latin typeface="UTM Avo" panose="02040603050506020204" pitchFamily="18" charset="0"/>
              </a:rPr>
              <a:t>và</a:t>
            </a:r>
            <a:r>
              <a:rPr lang="en-US" sz="2200" b="0" dirty="0">
                <a:solidFill>
                  <a:srgbClr val="242021"/>
                </a:solidFill>
                <a:effectLst/>
                <a:latin typeface="UTM Avo" panose="02040603050506020204" pitchFamily="18" charset="0"/>
              </a:rPr>
              <a:t> ABC </a:t>
            </a:r>
            <a:r>
              <a:rPr lang="en-US" sz="2200" b="0" dirty="0" err="1">
                <a:solidFill>
                  <a:srgbClr val="242021"/>
                </a:solidFill>
                <a:effectLst/>
                <a:latin typeface="UTM Avo" panose="02040603050506020204" pitchFamily="18" charset="0"/>
              </a:rPr>
              <a:t>đồng</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dạng</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bằng</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điều</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kiện</a:t>
            </a:r>
            <a:r>
              <a:rPr lang="en-US" sz="2200" b="0" dirty="0">
                <a:solidFill>
                  <a:srgbClr val="242021"/>
                </a:solidFill>
                <a:effectLst/>
                <a:latin typeface="UTM Avo" panose="02040603050506020204" pitchFamily="18" charset="0"/>
              </a:rPr>
              <a:t> (*) </a:t>
            </a:r>
            <a:r>
              <a:rPr lang="en-US" sz="2200" b="0" dirty="0" err="1">
                <a:solidFill>
                  <a:srgbClr val="242021"/>
                </a:solidFill>
                <a:effectLst/>
                <a:latin typeface="UTM Avo" panose="02040603050506020204" pitchFamily="18" charset="0"/>
              </a:rPr>
              <a:t>thực</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chất</a:t>
            </a:r>
            <a:r>
              <a:rPr lang="en-US" sz="2200" dirty="0">
                <a:solidFill>
                  <a:srgbClr val="242021"/>
                </a:solidFill>
                <a:latin typeface="UTM Avo" panose="02040603050506020204" pitchFamily="18" charset="0"/>
              </a:rPr>
              <a:t> </a:t>
            </a:r>
            <a:r>
              <a:rPr lang="en-US" sz="2200" b="0" dirty="0" err="1">
                <a:solidFill>
                  <a:srgbClr val="242021"/>
                </a:solidFill>
                <a:effectLst/>
                <a:latin typeface="UTM Avo" panose="02040603050506020204" pitchFamily="18" charset="0"/>
              </a:rPr>
              <a:t>là</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dấu</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hiệu</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để</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nhận</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ra</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hai</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hình</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đó</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đồng</a:t>
            </a:r>
            <a:r>
              <a:rPr lang="en-US" sz="2200" b="0" dirty="0">
                <a:solidFill>
                  <a:srgbClr val="242021"/>
                </a:solidFill>
                <a:effectLst/>
                <a:latin typeface="UTM Avo" panose="02040603050506020204" pitchFamily="18" charset="0"/>
              </a:rPr>
              <a:t> </a:t>
            </a:r>
            <a:r>
              <a:rPr lang="en-US" sz="2200" b="0" dirty="0" err="1">
                <a:solidFill>
                  <a:srgbClr val="242021"/>
                </a:solidFill>
                <a:effectLst/>
                <a:latin typeface="UTM Avo" panose="02040603050506020204" pitchFamily="18" charset="0"/>
              </a:rPr>
              <a:t>dạng</a:t>
            </a:r>
            <a:r>
              <a:rPr lang="en-US" sz="2200" b="0" dirty="0">
                <a:solidFill>
                  <a:srgbClr val="242021"/>
                </a:solidFill>
                <a:effectLst/>
                <a:latin typeface="UTM Avo" panose="02040603050506020204" pitchFamily="18" charset="0"/>
              </a:rPr>
              <a:t>.</a:t>
            </a:r>
            <a:endParaRPr lang="en-US" sz="2200" dirty="0">
              <a:latin typeface="UTM Avo" panose="02040603050506020204" pitchFamily="18" charset="0"/>
            </a:endParaRPr>
          </a:p>
        </p:txBody>
      </p:sp>
    </p:spTree>
    <p:extLst>
      <p:ext uri="{BB962C8B-B14F-4D97-AF65-F5344CB8AC3E}">
        <p14:creationId xmlns:p14="http://schemas.microsoft.com/office/powerpoint/2010/main" val="1561557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4E864B0-4D33-B5AC-9610-CEABF676A93F}"/>
              </a:ext>
            </a:extLst>
          </p:cNvPr>
          <p:cNvPicPr>
            <a:picLocks noChangeAspect="1"/>
          </p:cNvPicPr>
          <p:nvPr/>
        </p:nvPicPr>
        <p:blipFill>
          <a:blip r:embed="rId4"/>
          <a:stretch>
            <a:fillRect/>
          </a:stretch>
        </p:blipFill>
        <p:spPr>
          <a:xfrm>
            <a:off x="4818910" y="2726764"/>
            <a:ext cx="2866614" cy="1900991"/>
          </a:xfrm>
          <a:prstGeom prst="rect">
            <a:avLst/>
          </a:prstGeom>
        </p:spPr>
      </p:pic>
    </p:spTree>
    <p:extLst>
      <p:ext uri="{BB962C8B-B14F-4D97-AF65-F5344CB8AC3E}">
        <p14:creationId xmlns:p14="http://schemas.microsoft.com/office/powerpoint/2010/main" val="284369611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7">
            <a:extLst>
              <a:ext uri="{FF2B5EF4-FFF2-40B4-BE49-F238E27FC236}">
                <a16:creationId xmlns:a16="http://schemas.microsoft.com/office/drawing/2014/main" id="{8824690F-D5E3-4C55-9D9A-7CCEC3DAC7C5}"/>
              </a:ext>
            </a:extLst>
          </p:cNvPr>
          <p:cNvSpPr txBox="1"/>
          <p:nvPr/>
        </p:nvSpPr>
        <p:spPr>
          <a:xfrm>
            <a:off x="988645" y="3420559"/>
            <a:ext cx="2893219" cy="1236557"/>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Ghi nhớ kiến thức trong bài</a:t>
            </a:r>
            <a:endParaRPr lang="en-US" sz="2667" dirty="0">
              <a:latin typeface="UTM Avo" panose="02040603050506020204" pitchFamily="18" charset="0"/>
              <a:cs typeface="Arial" panose="020B0604020202020204" pitchFamily="34" charset="0"/>
            </a:endParaRPr>
          </a:p>
        </p:txBody>
      </p:sp>
      <p:sp>
        <p:nvSpPr>
          <p:cNvPr id="3" name="Hộp Văn bản 12">
            <a:extLst>
              <a:ext uri="{FF2B5EF4-FFF2-40B4-BE49-F238E27FC236}">
                <a16:creationId xmlns:a16="http://schemas.microsoft.com/office/drawing/2014/main" id="{7D91DFB1-338A-4D56-9FD3-CD0C38C7B7C9}"/>
              </a:ext>
            </a:extLst>
          </p:cNvPr>
          <p:cNvSpPr txBox="1"/>
          <p:nvPr/>
        </p:nvSpPr>
        <p:spPr>
          <a:xfrm>
            <a:off x="4251665" y="3454011"/>
            <a:ext cx="2994819" cy="1236557"/>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Hoàn thành bài tập trong SBT</a:t>
            </a:r>
            <a:endParaRPr lang="en-US" sz="2667" dirty="0">
              <a:latin typeface="UTM Avo" panose="02040603050506020204" pitchFamily="18" charset="0"/>
              <a:cs typeface="Arial" panose="020B0604020202020204" pitchFamily="34" charset="0"/>
            </a:endParaRPr>
          </a:p>
        </p:txBody>
      </p:sp>
      <p:sp>
        <p:nvSpPr>
          <p:cNvPr id="4" name="Hộp Văn bản 17">
            <a:extLst>
              <a:ext uri="{FF2B5EF4-FFF2-40B4-BE49-F238E27FC236}">
                <a16:creationId xmlns:a16="http://schemas.microsoft.com/office/drawing/2014/main" id="{50810A03-B501-42AF-B1BE-4D522AB34BF9}"/>
              </a:ext>
            </a:extLst>
          </p:cNvPr>
          <p:cNvSpPr txBox="1"/>
          <p:nvPr/>
        </p:nvSpPr>
        <p:spPr>
          <a:xfrm>
            <a:off x="7516541" y="3458910"/>
            <a:ext cx="3378926" cy="1248803"/>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Chuẩn bị </a:t>
            </a:r>
            <a:r>
              <a:rPr lang="vi-VN" sz="2667" b="1" dirty="0">
                <a:latin typeface="UTM Avo" panose="02040603050506020204" pitchFamily="18" charset="0"/>
                <a:ea typeface="Calibri" panose="020F0502020204030204" pitchFamily="34" charset="0"/>
                <a:cs typeface="Arial" panose="020B0604020202020204" pitchFamily="34" charset="0"/>
              </a:rPr>
              <a:t>Bài tập cuối chương VII </a:t>
            </a:r>
          </a:p>
        </p:txBody>
      </p:sp>
      <p:pic>
        <p:nvPicPr>
          <p:cNvPr id="5" name="Đồ họa 19" descr="Backpack outline">
            <a:extLst>
              <a:ext uri="{FF2B5EF4-FFF2-40B4-BE49-F238E27FC236}">
                <a16:creationId xmlns:a16="http://schemas.microsoft.com/office/drawing/2014/main" id="{502A3A19-F558-47DE-8C0A-997FCF4115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90577" y="1864808"/>
            <a:ext cx="1574800" cy="1574800"/>
          </a:xfrm>
          <a:prstGeom prst="rect">
            <a:avLst/>
          </a:prstGeom>
        </p:spPr>
      </p:pic>
      <p:pic>
        <p:nvPicPr>
          <p:cNvPr id="6" name="Đồ họa 20" descr="Backpack outline">
            <a:extLst>
              <a:ext uri="{FF2B5EF4-FFF2-40B4-BE49-F238E27FC236}">
                <a16:creationId xmlns:a16="http://schemas.microsoft.com/office/drawing/2014/main" id="{438A96F8-3E21-4CFB-A70A-3355B8DFDC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01583" y="1873888"/>
            <a:ext cx="1574800" cy="1574800"/>
          </a:xfrm>
          <a:prstGeom prst="rect">
            <a:avLst/>
          </a:prstGeom>
        </p:spPr>
      </p:pic>
      <p:pic>
        <p:nvPicPr>
          <p:cNvPr id="7" name="Đồ họa 21" descr="Backpack outline">
            <a:extLst>
              <a:ext uri="{FF2B5EF4-FFF2-40B4-BE49-F238E27FC236}">
                <a16:creationId xmlns:a16="http://schemas.microsoft.com/office/drawing/2014/main" id="{D5E17234-BECE-4242-80AF-9C8021AC9A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27893" y="1940796"/>
            <a:ext cx="1574800" cy="1574800"/>
          </a:xfrm>
          <a:prstGeom prst="rect">
            <a:avLst/>
          </a:prstGeom>
        </p:spPr>
      </p:pic>
    </p:spTree>
    <p:extLst>
      <p:ext uri="{BB962C8B-B14F-4D97-AF65-F5344CB8AC3E}">
        <p14:creationId xmlns:p14="http://schemas.microsoft.com/office/powerpoint/2010/main" val="1841269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anim calcmode="lin" valueType="num">
                                      <p:cBhvr>
                                        <p:cTn id="32" dur="500" fill="hold"/>
                                        <p:tgtEl>
                                          <p:spTgt spid="7"/>
                                        </p:tgtEl>
                                        <p:attrNameLst>
                                          <p:attrName>ppt_x</p:attrName>
                                        </p:attrNameLst>
                                      </p:cBhvr>
                                      <p:tavLst>
                                        <p:tav tm="0">
                                          <p:val>
                                            <p:strVal val="#ppt_x"/>
                                          </p:val>
                                        </p:tav>
                                        <p:tav tm="100000">
                                          <p:val>
                                            <p:strVal val="#ppt_x"/>
                                          </p:val>
                                        </p:tav>
                                      </p:tavLst>
                                    </p:anim>
                                    <p:anim calcmode="lin" valueType="num">
                                      <p:cBhvr>
                                        <p:cTn id="33" dur="5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17"/>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41" name="Google Shape;241;p17"/>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Like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fanpage</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Hoc10 -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Học</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1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biết</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10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để</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nhận</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thêm</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nhiều</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tài</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liệu</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giảng</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dạy</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theo</a:t>
            </a:r>
            <a:r>
              <a:rPr kumimoji="0" lang="en-US" sz="2000" b="0"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charset="0"/>
                <a:ea typeface="Arial"/>
                <a:cs typeface="Arial"/>
                <a:sym typeface="Arial"/>
              </a:rPr>
              <a:t>đường</a:t>
            </a:r>
            <a:r>
              <a:rPr kumimoji="0" lang="en-US" sz="2000" b="0" i="0" u="none" strike="noStrike" kern="0" cap="none" spc="0" normalizeH="0" baseline="0" noProof="0" dirty="0">
                <a:ln>
                  <a:noFill/>
                </a:ln>
                <a:solidFill>
                  <a:srgbClr val="833C0B"/>
                </a:solidFill>
                <a:effectLst/>
                <a:uLnTx/>
                <a:uFillTx/>
                <a:latin typeface="UTM Avo" panose="02040603050506020204" pitchFamily="18" charset="0"/>
                <a:ea typeface="Arial"/>
                <a:cs typeface="Arial"/>
                <a:sym typeface="Arial"/>
              </a:rPr>
              <a:t> link:  </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2" name="Google Shape;242;p17"/>
          <p:cNvSpPr/>
          <p:nvPr/>
        </p:nvSpPr>
        <p:spPr>
          <a:xfrm>
            <a:off x="2441908" y="2000034"/>
            <a:ext cx="7407478" cy="461665"/>
          </a:xfrm>
          <a:prstGeom prst="roundRect">
            <a:avLst>
              <a:gd name="adj" fmla="val 16667"/>
            </a:avLst>
          </a:prstGeom>
          <a:solidFill>
            <a:srgbClr val="FBE4D4"/>
          </a:solidFill>
          <a:ln w="254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Arial"/>
              <a:cs typeface="Arial"/>
              <a:sym typeface="Arial"/>
            </a:endParaRPr>
          </a:p>
        </p:txBody>
      </p:sp>
      <p:sp>
        <p:nvSpPr>
          <p:cNvPr id="243" name="Google Shape;243;p17">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43C0C"/>
                </a:solidFill>
                <a:effectLst/>
                <a:uLnTx/>
                <a:uFillTx/>
                <a:latin typeface="UTM Avo" panose="02040603050506020204" pitchFamily="18" charset="0"/>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kumimoji="0" sz="2400" b="1" i="0" u="sng" strike="noStrike" kern="0" cap="none" spc="0" normalizeH="0" baseline="0" noProof="0">
              <a:ln>
                <a:noFill/>
              </a:ln>
              <a:solidFill>
                <a:srgbClr val="843C0C"/>
              </a:solidFill>
              <a:effectLst/>
              <a:uLnTx/>
              <a:uFillTx/>
              <a:latin typeface="UTM Avo" panose="02040603050506020204" pitchFamily="18" charset="0"/>
              <a:ea typeface="Arial"/>
              <a:cs typeface="Arial"/>
              <a:sym typeface="Arial"/>
            </a:endParaRPr>
          </a:p>
        </p:txBody>
      </p:sp>
      <p:sp>
        <p:nvSpPr>
          <p:cNvPr id="244" name="Google Shape;244;p17"/>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ea typeface="Arial"/>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245" name="Google Shape;245;p17"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46" name="Google Shape;246;p17"/>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460</TotalTime>
  <Words>1233</Words>
  <Application>Microsoft Office PowerPoint</Application>
  <PresentationFormat>Widescreen</PresentationFormat>
  <Paragraphs>99</Paragraphs>
  <Slides>28</Slides>
  <Notes>8</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28</vt:i4>
      </vt:variant>
    </vt:vector>
  </HeadingPairs>
  <TitlesOfParts>
    <vt:vector size="39" baseType="lpstr">
      <vt:lpstr>Calibri</vt:lpstr>
      <vt:lpstr>Cambria Math</vt:lpstr>
      <vt:lpstr>ArialMT</vt:lpstr>
      <vt:lpstr>UTM Avo</vt:lpstr>
      <vt:lpstr>Arial</vt:lpstr>
      <vt:lpstr>Calibri Light</vt:lpstr>
      <vt:lpstr>Office Theme</vt:lpstr>
      <vt:lpstr>1_Office Theme</vt:lpstr>
      <vt:lpstr>2_Office Theme</vt:lpstr>
      <vt:lpstr>4_Office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admin</cp:lastModifiedBy>
  <cp:revision>38</cp:revision>
  <dcterms:created xsi:type="dcterms:W3CDTF">2023-11-28T09:31:40Z</dcterms:created>
  <dcterms:modified xsi:type="dcterms:W3CDTF">2024-02-26T08:14:32Z</dcterms:modified>
  <cp:category>9Slide.vn</cp:category>
</cp:coreProperties>
</file>