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726" r:id="rId3"/>
    <p:sldMasterId id="2147483738" r:id="rId4"/>
    <p:sldMasterId id="2147483750" r:id="rId5"/>
  </p:sldMasterIdLst>
  <p:notesMasterIdLst>
    <p:notesMasterId r:id="rId27"/>
  </p:notesMasterIdLst>
  <p:sldIdLst>
    <p:sldId id="266" r:id="rId6"/>
    <p:sldId id="256" r:id="rId7"/>
    <p:sldId id="268" r:id="rId8"/>
    <p:sldId id="258" r:id="rId9"/>
    <p:sldId id="395" r:id="rId10"/>
    <p:sldId id="304" r:id="rId11"/>
    <p:sldId id="380" r:id="rId12"/>
    <p:sldId id="381" r:id="rId13"/>
    <p:sldId id="396" r:id="rId14"/>
    <p:sldId id="397" r:id="rId15"/>
    <p:sldId id="398" r:id="rId16"/>
    <p:sldId id="399" r:id="rId17"/>
    <p:sldId id="382" r:id="rId18"/>
    <p:sldId id="400" r:id="rId19"/>
    <p:sldId id="401" r:id="rId20"/>
    <p:sldId id="402" r:id="rId21"/>
    <p:sldId id="383" r:id="rId22"/>
    <p:sldId id="263" r:id="rId23"/>
    <p:sldId id="272" r:id="rId24"/>
    <p:sldId id="267" r:id="rId25"/>
    <p:sldId id="335" r:id="rId26"/>
  </p:sldIdLst>
  <p:sldSz cx="12192000" cy="6858000"/>
  <p:notesSz cx="6858000" cy="9144000"/>
  <p:embeddedFontLst>
    <p:embeddedFont>
      <p:font typeface="Cambria Math" panose="02040503050406030204" pitchFamily="18" charset="0"/>
      <p:regular r:id="rId28"/>
    </p:embeddedFont>
    <p:embeddedFont>
      <p:font typeface="UTM Avo" panose="02040603050506020204" pitchFamily="18" charset="0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93" autoAdjust="0"/>
    <p:restoredTop sz="95380" autoAdjust="0"/>
  </p:normalViewPr>
  <p:slideViewPr>
    <p:cSldViewPr snapToGrid="0">
      <p:cViewPr varScale="1">
        <p:scale>
          <a:sx n="105" d="100"/>
          <a:sy n="105" d="100"/>
        </p:scale>
        <p:origin x="78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1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28T16:32:41.516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90340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0320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0311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85568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72912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16707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05284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68984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19819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626556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14003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657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4641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00208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91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725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4974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974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6875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009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2568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5973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87083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54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4798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5976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1301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3873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915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9161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42051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9423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29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95288A55-0BA2-4492-B687-12C53FCEA02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DE325504-3570-42EB-BFDC-4B9CDABB7A1F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89213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2/26/2024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41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4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097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8-tap-2/1/419/9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omments" Target="../comments/commen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8-tap-2/1/419/97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3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8-tap-2/1/419/100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0" y="3344633"/>
            <a:ext cx="12124944" cy="2673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Hoạt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động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thực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hành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và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trải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nghiệm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  <a:p>
            <a:pPr lvl="0" algn="ctr" defTabSz="914377">
              <a:lnSpc>
                <a:spcPct val="150000"/>
              </a:lnSpc>
              <a:buClr>
                <a:srgbClr val="000000"/>
              </a:buClr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Chủ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đề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3: </a:t>
            </a: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Thực hành đo 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  <a:p>
            <a:pPr lvl="0" algn="ctr" defTabSz="914377">
              <a:lnSpc>
                <a:spcPct val="150000"/>
              </a:lnSpc>
              <a:buClr>
                <a:srgbClr val="000000"/>
              </a:buClr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chiều cao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B2C04FEC-F27E-3D83-2734-8F6C9AE60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4"/>
            <a:ext cx="2866614" cy="190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75B8CD4-6408-F3EE-E75E-BA14F07458D1}"/>
              </a:ext>
            </a:extLst>
          </p:cNvPr>
          <p:cNvSpPr/>
          <p:nvPr/>
        </p:nvSpPr>
        <p:spPr>
          <a:xfrm>
            <a:off x="1937776" y="1913270"/>
            <a:ext cx="8031415" cy="1301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latin typeface="UTM Avo" panose="02040603050506020204" pitchFamily="18" charset="0"/>
                <a:cs typeface="Arial" panose="020B0604020202020204" pitchFamily="34" charset="0"/>
              </a:rPr>
              <a:t>Nhắc lại định lí Thalès và các trường hợp đồng dạng của hai tam giác.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AB79CD-854C-8370-CED5-8F5B1026E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119" y="3631328"/>
            <a:ext cx="2066428" cy="2167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3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93A69B3-0635-A2C9-6D78-D79566A34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4"/>
            <a:ext cx="2866614" cy="190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4844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2AF4FC-873A-4F44-C883-05C2D97D3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65397019-7765-BFE8-2BE3-FED50AC23B72}"/>
              </a:ext>
            </a:extLst>
          </p:cNvPr>
          <p:cNvGrpSpPr/>
          <p:nvPr/>
        </p:nvGrpSpPr>
        <p:grpSpPr>
          <a:xfrm>
            <a:off x="538512" y="1938918"/>
            <a:ext cx="8460522" cy="3424819"/>
            <a:chOff x="0" y="0"/>
            <a:chExt cx="3397046" cy="208592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9E16665-E5F6-5CAA-4308-BB2BF079F722}"/>
                </a:ext>
              </a:extLst>
            </p:cNvPr>
            <p:cNvSpPr/>
            <p:nvPr/>
          </p:nvSpPr>
          <p:spPr>
            <a:xfrm>
              <a:off x="0" y="0"/>
              <a:ext cx="3397046" cy="2085928"/>
            </a:xfrm>
            <a:custGeom>
              <a:avLst/>
              <a:gdLst/>
              <a:ahLst/>
              <a:cxnLst/>
              <a:rect l="l" t="t" r="r" b="b"/>
              <a:pathLst>
                <a:path w="3397046" h="2085928">
                  <a:moveTo>
                    <a:pt x="30612" y="0"/>
                  </a:moveTo>
                  <a:lnTo>
                    <a:pt x="3366434" y="0"/>
                  </a:lnTo>
                  <a:cubicBezTo>
                    <a:pt x="3383341" y="0"/>
                    <a:pt x="3397046" y="13705"/>
                    <a:pt x="3397046" y="30612"/>
                  </a:cubicBezTo>
                  <a:lnTo>
                    <a:pt x="3397046" y="2055316"/>
                  </a:lnTo>
                  <a:cubicBezTo>
                    <a:pt x="3397046" y="2072223"/>
                    <a:pt x="3383341" y="2085928"/>
                    <a:pt x="3366434" y="2085928"/>
                  </a:cubicBezTo>
                  <a:lnTo>
                    <a:pt x="30612" y="2085928"/>
                  </a:lnTo>
                  <a:cubicBezTo>
                    <a:pt x="13705" y="2085928"/>
                    <a:pt x="0" y="2072223"/>
                    <a:pt x="0" y="2055316"/>
                  </a:cubicBezTo>
                  <a:lnTo>
                    <a:pt x="0" y="30612"/>
                  </a:lnTo>
                  <a:cubicBezTo>
                    <a:pt x="0" y="13705"/>
                    <a:pt x="13705" y="0"/>
                    <a:pt x="30612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7640D95-D871-0E44-CB6B-A1E780AC16EB}"/>
                </a:ext>
              </a:extLst>
            </p:cNvPr>
            <p:cNvSpPr txBox="1"/>
            <p:nvPr/>
          </p:nvSpPr>
          <p:spPr>
            <a:xfrm>
              <a:off x="0" y="-38100"/>
              <a:ext cx="3397046" cy="212402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539" rtl="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26A479EB-5911-817F-72F7-11A94058E11F}"/>
              </a:ext>
            </a:extLst>
          </p:cNvPr>
          <p:cNvSpPr/>
          <p:nvPr/>
        </p:nvSpPr>
        <p:spPr>
          <a:xfrm>
            <a:off x="8965580" y="2182515"/>
            <a:ext cx="2810107" cy="5013514"/>
          </a:xfrm>
          <a:custGeom>
            <a:avLst/>
            <a:gdLst/>
            <a:ahLst/>
            <a:cxnLst/>
            <a:rect l="l" t="t" r="r" b="b"/>
            <a:pathLst>
              <a:path w="4635447" h="8270104">
                <a:moveTo>
                  <a:pt x="0" y="0"/>
                </a:moveTo>
                <a:lnTo>
                  <a:pt x="4635447" y="0"/>
                </a:lnTo>
                <a:lnTo>
                  <a:pt x="4635447" y="8270104"/>
                </a:lnTo>
                <a:lnTo>
                  <a:pt x="0" y="82701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74476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A5873964-8E6A-C785-1125-C4A29D89E3F0}"/>
              </a:ext>
            </a:extLst>
          </p:cNvPr>
          <p:cNvSpPr/>
          <p:nvPr/>
        </p:nvSpPr>
        <p:spPr>
          <a:xfrm>
            <a:off x="10930672" y="1272060"/>
            <a:ext cx="930410" cy="809429"/>
          </a:xfrm>
          <a:custGeom>
            <a:avLst/>
            <a:gdLst/>
            <a:ahLst/>
            <a:cxnLst/>
            <a:rect l="l" t="t" r="r" b="b"/>
            <a:pathLst>
              <a:path w="1395615" h="1214143">
                <a:moveTo>
                  <a:pt x="0" y="0"/>
                </a:moveTo>
                <a:lnTo>
                  <a:pt x="1395614" y="0"/>
                </a:lnTo>
                <a:lnTo>
                  <a:pt x="1395614" y="1214143"/>
                </a:lnTo>
                <a:lnTo>
                  <a:pt x="0" y="121414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90925" t="-53925" r="-66984" b="-282959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D7947A54-ABD3-CA27-656C-84918CC4D2E1}"/>
              </a:ext>
            </a:extLst>
          </p:cNvPr>
          <p:cNvSpPr txBox="1"/>
          <p:nvPr/>
        </p:nvSpPr>
        <p:spPr>
          <a:xfrm>
            <a:off x="1725178" y="2341756"/>
            <a:ext cx="6088838" cy="631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539" rtl="0" eaLnBrk="1" fontAlgn="auto" latinLnBrk="0" hangingPunct="1">
              <a:lnSpc>
                <a:spcPts val="53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NỘI DUNG BÀI HỌC</a:t>
            </a:r>
          </a:p>
        </p:txBody>
      </p:sp>
      <p:grpSp>
        <p:nvGrpSpPr>
          <p:cNvPr id="31" name="Group 31">
            <a:extLst>
              <a:ext uri="{FF2B5EF4-FFF2-40B4-BE49-F238E27FC236}">
                <a16:creationId xmlns:a16="http://schemas.microsoft.com/office/drawing/2014/main" id="{32002DC5-264C-8AE5-2375-09A9E3815A83}"/>
              </a:ext>
            </a:extLst>
          </p:cNvPr>
          <p:cNvGrpSpPr/>
          <p:nvPr/>
        </p:nvGrpSpPr>
        <p:grpSpPr>
          <a:xfrm>
            <a:off x="1091302" y="3192602"/>
            <a:ext cx="765989" cy="1027347"/>
            <a:chOff x="0" y="-33927"/>
            <a:chExt cx="302613" cy="405865"/>
          </a:xfrm>
        </p:grpSpPr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DE549AD1-2E9F-ED03-E328-8B872C677B14}"/>
                </a:ext>
              </a:extLst>
            </p:cNvPr>
            <p:cNvSpPr/>
            <p:nvPr/>
          </p:nvSpPr>
          <p:spPr>
            <a:xfrm>
              <a:off x="0" y="0"/>
              <a:ext cx="294640" cy="291565"/>
            </a:xfrm>
            <a:custGeom>
              <a:avLst/>
              <a:gdLst/>
              <a:ahLst/>
              <a:cxnLst/>
              <a:rect l="l" t="t" r="r" b="b"/>
              <a:pathLst>
                <a:path w="294640" h="291565">
                  <a:moveTo>
                    <a:pt x="145783" y="0"/>
                  </a:moveTo>
                  <a:lnTo>
                    <a:pt x="148857" y="0"/>
                  </a:lnTo>
                  <a:cubicBezTo>
                    <a:pt x="229371" y="0"/>
                    <a:pt x="294640" y="65269"/>
                    <a:pt x="294640" y="145783"/>
                  </a:cubicBezTo>
                  <a:lnTo>
                    <a:pt x="294640" y="145783"/>
                  </a:lnTo>
                  <a:cubicBezTo>
                    <a:pt x="294640" y="184447"/>
                    <a:pt x="279281" y="221527"/>
                    <a:pt x="251941" y="248867"/>
                  </a:cubicBezTo>
                  <a:cubicBezTo>
                    <a:pt x="224602" y="276206"/>
                    <a:pt x="187521" y="291565"/>
                    <a:pt x="148857" y="291565"/>
                  </a:cubicBezTo>
                  <a:lnTo>
                    <a:pt x="145783" y="291565"/>
                  </a:lnTo>
                  <a:cubicBezTo>
                    <a:pt x="107119" y="291565"/>
                    <a:pt x="70038" y="276206"/>
                    <a:pt x="42699" y="248867"/>
                  </a:cubicBezTo>
                  <a:cubicBezTo>
                    <a:pt x="15359" y="221527"/>
                    <a:pt x="0" y="184447"/>
                    <a:pt x="0" y="145783"/>
                  </a:cubicBezTo>
                  <a:lnTo>
                    <a:pt x="0" y="145783"/>
                  </a:lnTo>
                  <a:cubicBezTo>
                    <a:pt x="0" y="107119"/>
                    <a:pt x="15359" y="70038"/>
                    <a:pt x="42699" y="42699"/>
                  </a:cubicBezTo>
                  <a:cubicBezTo>
                    <a:pt x="70038" y="15359"/>
                    <a:pt x="107119" y="0"/>
                    <a:pt x="145783" y="0"/>
                  </a:cubicBezTo>
                  <a:close/>
                </a:path>
              </a:pathLst>
            </a:custGeom>
            <a:solidFill>
              <a:srgbClr val="FFE397"/>
            </a:solidFill>
            <a:ln w="28575" cap="rnd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TextBox 33">
              <a:extLst>
                <a:ext uri="{FF2B5EF4-FFF2-40B4-BE49-F238E27FC236}">
                  <a16:creationId xmlns:a16="http://schemas.microsoft.com/office/drawing/2014/main" id="{6760836C-8794-6817-B013-1FB67B11E067}"/>
                </a:ext>
              </a:extLst>
            </p:cNvPr>
            <p:cNvSpPr txBox="1"/>
            <p:nvPr/>
          </p:nvSpPr>
          <p:spPr>
            <a:xfrm>
              <a:off x="7973" y="-33927"/>
              <a:ext cx="294640" cy="40586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539" rtl="0" eaLnBrk="1" fontAlgn="auto" latinLnBrk="0" hangingPunct="1">
                <a:lnSpc>
                  <a:spcPts val="26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334" b="1" dirty="0">
                  <a:solidFill>
                    <a:srgbClr val="231F2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I</a:t>
              </a:r>
              <a:endParaRPr kumimoji="0" lang="en-US" sz="3334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50" name="Google Shape;2007;p39">
            <a:extLst>
              <a:ext uri="{FF2B5EF4-FFF2-40B4-BE49-F238E27FC236}">
                <a16:creationId xmlns:a16="http://schemas.microsoft.com/office/drawing/2014/main" id="{121962AE-4A77-E9DD-4D22-CC8C86AFF3F7}"/>
              </a:ext>
            </a:extLst>
          </p:cNvPr>
          <p:cNvSpPr txBox="1">
            <a:spLocks/>
          </p:cNvSpPr>
          <p:nvPr/>
        </p:nvSpPr>
        <p:spPr>
          <a:xfrm>
            <a:off x="1978205" y="3309509"/>
            <a:ext cx="6953921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000" b="0" i="0" u="none" strike="noStrike" cap="none">
                <a:solidFill>
                  <a:schemeClr val="dk1"/>
                </a:solidFill>
                <a:latin typeface="Maven Pro SemiBold"/>
                <a:ea typeface="Maven Pro SemiBold"/>
                <a:cs typeface="Maven Pro SemiBold"/>
                <a:sym typeface="Maven Pro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just" defTabSz="1219261">
              <a:lnSpc>
                <a:spcPct val="100000"/>
              </a:lnSpc>
              <a:buClr>
                <a:srgbClr val="070185"/>
              </a:buClr>
              <a:defRPr/>
            </a:pPr>
            <a:r>
              <a:rPr lang="vi-VN" sz="2400" b="1" kern="0" dirty="0">
                <a:solidFill>
                  <a:prstClr val="black"/>
                </a:solidFill>
                <a:latin typeface="UTM Avo" panose="02040603050506020204" pitchFamily="18" charset="0"/>
              </a:rPr>
              <a:t>NỘI DUNG CHÍNH CỦA CHỦ ĐỀ</a:t>
            </a:r>
          </a:p>
        </p:txBody>
      </p:sp>
      <p:grpSp>
        <p:nvGrpSpPr>
          <p:cNvPr id="51" name="Group 31">
            <a:extLst>
              <a:ext uri="{FF2B5EF4-FFF2-40B4-BE49-F238E27FC236}">
                <a16:creationId xmlns:a16="http://schemas.microsoft.com/office/drawing/2014/main" id="{2A4DFA89-97BC-1827-5CBA-1FA32E6C6E66}"/>
              </a:ext>
            </a:extLst>
          </p:cNvPr>
          <p:cNvGrpSpPr/>
          <p:nvPr/>
        </p:nvGrpSpPr>
        <p:grpSpPr>
          <a:xfrm>
            <a:off x="1088273" y="4158543"/>
            <a:ext cx="754201" cy="1027347"/>
            <a:chOff x="-3316" y="-33927"/>
            <a:chExt cx="297956" cy="405865"/>
          </a:xfrm>
        </p:grpSpPr>
        <p:sp>
          <p:nvSpPr>
            <p:cNvPr id="52" name="Freeform 32">
              <a:extLst>
                <a:ext uri="{FF2B5EF4-FFF2-40B4-BE49-F238E27FC236}">
                  <a16:creationId xmlns:a16="http://schemas.microsoft.com/office/drawing/2014/main" id="{6A36BDE9-D0E3-C563-A623-14DA5BC0D27E}"/>
                </a:ext>
              </a:extLst>
            </p:cNvPr>
            <p:cNvSpPr/>
            <p:nvPr/>
          </p:nvSpPr>
          <p:spPr>
            <a:xfrm>
              <a:off x="0" y="0"/>
              <a:ext cx="294640" cy="291565"/>
            </a:xfrm>
            <a:custGeom>
              <a:avLst/>
              <a:gdLst/>
              <a:ahLst/>
              <a:cxnLst/>
              <a:rect l="l" t="t" r="r" b="b"/>
              <a:pathLst>
                <a:path w="294640" h="291565">
                  <a:moveTo>
                    <a:pt x="145783" y="0"/>
                  </a:moveTo>
                  <a:lnTo>
                    <a:pt x="148857" y="0"/>
                  </a:lnTo>
                  <a:cubicBezTo>
                    <a:pt x="229371" y="0"/>
                    <a:pt x="294640" y="65269"/>
                    <a:pt x="294640" y="145783"/>
                  </a:cubicBezTo>
                  <a:lnTo>
                    <a:pt x="294640" y="145783"/>
                  </a:lnTo>
                  <a:cubicBezTo>
                    <a:pt x="294640" y="184447"/>
                    <a:pt x="279281" y="221527"/>
                    <a:pt x="251941" y="248867"/>
                  </a:cubicBezTo>
                  <a:cubicBezTo>
                    <a:pt x="224602" y="276206"/>
                    <a:pt x="187521" y="291565"/>
                    <a:pt x="148857" y="291565"/>
                  </a:cubicBezTo>
                  <a:lnTo>
                    <a:pt x="145783" y="291565"/>
                  </a:lnTo>
                  <a:cubicBezTo>
                    <a:pt x="107119" y="291565"/>
                    <a:pt x="70038" y="276206"/>
                    <a:pt x="42699" y="248867"/>
                  </a:cubicBezTo>
                  <a:cubicBezTo>
                    <a:pt x="15359" y="221527"/>
                    <a:pt x="0" y="184447"/>
                    <a:pt x="0" y="145783"/>
                  </a:cubicBezTo>
                  <a:lnTo>
                    <a:pt x="0" y="145783"/>
                  </a:lnTo>
                  <a:cubicBezTo>
                    <a:pt x="0" y="107119"/>
                    <a:pt x="15359" y="70038"/>
                    <a:pt x="42699" y="42699"/>
                  </a:cubicBezTo>
                  <a:cubicBezTo>
                    <a:pt x="70038" y="15359"/>
                    <a:pt x="107119" y="0"/>
                    <a:pt x="145783" y="0"/>
                  </a:cubicBezTo>
                  <a:close/>
                </a:path>
              </a:pathLst>
            </a:custGeom>
            <a:solidFill>
              <a:srgbClr val="FFE397"/>
            </a:solidFill>
            <a:ln w="28575" cap="rnd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TextBox 33">
              <a:extLst>
                <a:ext uri="{FF2B5EF4-FFF2-40B4-BE49-F238E27FC236}">
                  <a16:creationId xmlns:a16="http://schemas.microsoft.com/office/drawing/2014/main" id="{52FCA323-C915-0794-C30F-6AAD5BD64C86}"/>
                </a:ext>
              </a:extLst>
            </p:cNvPr>
            <p:cNvSpPr txBox="1"/>
            <p:nvPr/>
          </p:nvSpPr>
          <p:spPr>
            <a:xfrm>
              <a:off x="-3316" y="-33927"/>
              <a:ext cx="294640" cy="40586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539" rtl="0" eaLnBrk="1" fontAlgn="auto" latinLnBrk="0" hangingPunct="1">
                <a:lnSpc>
                  <a:spcPts val="261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334" b="1" i="0" u="none" strike="noStrike" kern="1200" cap="none" spc="0" normalizeH="0" baseline="0" noProof="0" dirty="0">
                  <a:ln>
                    <a:noFill/>
                  </a:ln>
                  <a:solidFill>
                    <a:srgbClr val="231F2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II</a:t>
              </a:r>
            </a:p>
          </p:txBody>
        </p:sp>
      </p:grpSp>
      <p:sp>
        <p:nvSpPr>
          <p:cNvPr id="54" name="Google Shape;2007;p39">
            <a:extLst>
              <a:ext uri="{FF2B5EF4-FFF2-40B4-BE49-F238E27FC236}">
                <a16:creationId xmlns:a16="http://schemas.microsoft.com/office/drawing/2014/main" id="{47C3D579-BE81-6674-9E10-FDD2E32C5F2F}"/>
              </a:ext>
            </a:extLst>
          </p:cNvPr>
          <p:cNvSpPr txBox="1">
            <a:spLocks/>
          </p:cNvSpPr>
          <p:nvPr/>
        </p:nvSpPr>
        <p:spPr>
          <a:xfrm>
            <a:off x="2013052" y="4225183"/>
            <a:ext cx="6149641" cy="6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000" b="0" i="0" u="none" strike="noStrike" cap="none">
                <a:solidFill>
                  <a:schemeClr val="dk1"/>
                </a:solidFill>
                <a:latin typeface="Maven Pro SemiBold"/>
                <a:ea typeface="Maven Pro SemiBold"/>
                <a:cs typeface="Maven Pro SemiBold"/>
                <a:sym typeface="Maven Pro SemiBol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DM Sans"/>
              <a:buNone/>
              <a:defRPr sz="2400" b="1" i="0" u="none" strike="noStrike" cap="non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just" defTabSz="1219261">
              <a:lnSpc>
                <a:spcPct val="100000"/>
              </a:lnSpc>
              <a:buClr>
                <a:srgbClr val="070185"/>
              </a:buClr>
              <a:defRPr/>
            </a:pPr>
            <a:r>
              <a:rPr lang="vi-VN" sz="2400" b="1" kern="0" dirty="0">
                <a:solidFill>
                  <a:prstClr val="black"/>
                </a:solidFill>
                <a:latin typeface="UTM Avo" panose="02040603050506020204" pitchFamily="18" charset="0"/>
              </a:rPr>
              <a:t>TỔ CHỨC HOẠT ĐỘNG</a:t>
            </a:r>
          </a:p>
        </p:txBody>
      </p:sp>
    </p:spTree>
    <p:extLst>
      <p:ext uri="{BB962C8B-B14F-4D97-AF65-F5344CB8AC3E}">
        <p14:creationId xmlns:p14="http://schemas.microsoft.com/office/powerpoint/2010/main" val="1760838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0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013201" y="1806498"/>
            <a:ext cx="7803055" cy="2430965"/>
            <a:chOff x="0" y="0"/>
            <a:chExt cx="2725844" cy="151030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25844" cy="1510305"/>
            </a:xfrm>
            <a:custGeom>
              <a:avLst/>
              <a:gdLst/>
              <a:ahLst/>
              <a:cxnLst/>
              <a:rect l="l" t="t" r="r" b="b"/>
              <a:pathLst>
                <a:path w="2725844" h="1510305">
                  <a:moveTo>
                    <a:pt x="38150" y="0"/>
                  </a:moveTo>
                  <a:lnTo>
                    <a:pt x="2687694" y="0"/>
                  </a:lnTo>
                  <a:cubicBezTo>
                    <a:pt x="2708764" y="0"/>
                    <a:pt x="2725844" y="17080"/>
                    <a:pt x="2725844" y="38150"/>
                  </a:cubicBezTo>
                  <a:lnTo>
                    <a:pt x="2725844" y="1472155"/>
                  </a:lnTo>
                  <a:cubicBezTo>
                    <a:pt x="2725844" y="1493225"/>
                    <a:pt x="2708764" y="1510305"/>
                    <a:pt x="2687694" y="1510305"/>
                  </a:cubicBezTo>
                  <a:lnTo>
                    <a:pt x="38150" y="1510305"/>
                  </a:lnTo>
                  <a:cubicBezTo>
                    <a:pt x="17080" y="1510305"/>
                    <a:pt x="0" y="1493225"/>
                    <a:pt x="0" y="1472155"/>
                  </a:cubicBezTo>
                  <a:lnTo>
                    <a:pt x="0" y="38150"/>
                  </a:lnTo>
                  <a:cubicBezTo>
                    <a:pt x="0" y="17080"/>
                    <a:pt x="17080" y="0"/>
                    <a:pt x="38150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25844" cy="15484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539" rtl="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/>
          <p:cNvSpPr/>
          <p:nvPr/>
        </p:nvSpPr>
        <p:spPr>
          <a:xfrm flipH="1">
            <a:off x="412765" y="2544101"/>
            <a:ext cx="4073510" cy="6091231"/>
          </a:xfrm>
          <a:custGeom>
            <a:avLst/>
            <a:gdLst/>
            <a:ahLst/>
            <a:cxnLst/>
            <a:rect l="l" t="t" r="r" b="b"/>
            <a:pathLst>
              <a:path w="7381853" h="11038285">
                <a:moveTo>
                  <a:pt x="7381853" y="0"/>
                </a:moveTo>
                <a:lnTo>
                  <a:pt x="0" y="0"/>
                </a:lnTo>
                <a:lnTo>
                  <a:pt x="0" y="11038285"/>
                </a:lnTo>
                <a:lnTo>
                  <a:pt x="7381853" y="11038285"/>
                </a:lnTo>
                <a:lnTo>
                  <a:pt x="738185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145285" y="2221292"/>
            <a:ext cx="75388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85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I. </a:t>
            </a:r>
            <a:r>
              <a:rPr kumimoji="0" lang="vi-VN" sz="4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NỘI DUNG CHÍNH CỦA CHỦ ĐỀ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F9BF13-29FB-EFDD-283A-4EBB0DD0D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D8070F0-777A-0A34-3285-4A90FF3484B2}"/>
              </a:ext>
            </a:extLst>
          </p:cNvPr>
          <p:cNvSpPr txBox="1"/>
          <p:nvPr/>
        </p:nvSpPr>
        <p:spPr>
          <a:xfrm>
            <a:off x="312234" y="1591544"/>
            <a:ext cx="9356451" cy="574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1.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Giới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thiệu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đo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đạc</a:t>
            </a:r>
            <a:endParaRPr lang="en-US" sz="2400" b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CF6586-C35A-EBBB-8B9C-574D9FB8E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2416" y="2243736"/>
            <a:ext cx="2392018" cy="2670139"/>
          </a:xfrm>
          <a:prstGeom prst="rect">
            <a:avLst/>
          </a:prstGeom>
          <a:noFill/>
        </p:spPr>
      </p:pic>
      <p:pic>
        <p:nvPicPr>
          <p:cNvPr id="3" name="Picture 2" descr="A tree in a field&#10;&#10;Description automatically generated">
            <a:extLst>
              <a:ext uri="{FF2B5EF4-FFF2-40B4-BE49-F238E27FC236}">
                <a16:creationId xmlns:a16="http://schemas.microsoft.com/office/drawing/2014/main" id="{97D7A396-DBE3-E7A8-3312-57F1906766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0172" y="2687443"/>
            <a:ext cx="2123722" cy="2181827"/>
          </a:xfrm>
          <a:prstGeom prst="rect">
            <a:avLst/>
          </a:prstGeom>
          <a:noFill/>
        </p:spPr>
      </p:pic>
      <p:pic>
        <p:nvPicPr>
          <p:cNvPr id="4" name="Picture 3" descr="A red line on a black background&#10;&#10;Description automatically generated">
            <a:extLst>
              <a:ext uri="{FF2B5EF4-FFF2-40B4-BE49-F238E27FC236}">
                <a16:creationId xmlns:a16="http://schemas.microsoft.com/office/drawing/2014/main" id="{2C2B702E-4076-4BD6-1B62-61B8C08545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077" y="1259332"/>
            <a:ext cx="1166979" cy="3669506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345128-BA32-DE49-7C15-29CA016E32B4}"/>
              </a:ext>
            </a:extLst>
          </p:cNvPr>
          <p:cNvSpPr txBox="1"/>
          <p:nvPr/>
        </p:nvSpPr>
        <p:spPr>
          <a:xfrm>
            <a:off x="1389231" y="5041551"/>
            <a:ext cx="9765939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Làm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thế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nào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đo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khoảng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hai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bên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bờ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sông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đo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chiều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cây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tòa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cao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tầng</a:t>
            </a:r>
            <a:r>
              <a:rPr lang="en-US" sz="2400" i="1" dirty="0"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en-US" sz="2400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17">
            <a:extLst>
              <a:ext uri="{FF2B5EF4-FFF2-40B4-BE49-F238E27FC236}">
                <a16:creationId xmlns:a16="http://schemas.microsoft.com/office/drawing/2014/main" id="{4442C745-AFAD-AB0D-2213-E0422974997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31746" y="5003514"/>
            <a:ext cx="957035" cy="118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32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8921F0-2EAC-413D-27C3-6E3CFBECD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735;p18">
            <a:extLst>
              <a:ext uri="{FF2B5EF4-FFF2-40B4-BE49-F238E27FC236}">
                <a16:creationId xmlns:a16="http://schemas.microsoft.com/office/drawing/2014/main" id="{9CEE06D2-3370-40E5-3BE4-212EB5554D36}"/>
              </a:ext>
            </a:extLst>
          </p:cNvPr>
          <p:cNvSpPr txBox="1">
            <a:spLocks/>
          </p:cNvSpPr>
          <p:nvPr/>
        </p:nvSpPr>
        <p:spPr>
          <a:xfrm>
            <a:off x="3185780" y="1774145"/>
            <a:ext cx="5370845" cy="5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100"/>
              <a:buFont typeface="Pangolin"/>
              <a:buNone/>
              <a:defRPr sz="3067" b="0" i="0" u="none" strike="noStrike" cap="none">
                <a:solidFill>
                  <a:schemeClr val="accent3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Nunito Medium"/>
                <a:ea typeface="Nunito Medium"/>
                <a:cs typeface="Nunito Medium"/>
                <a:sym typeface="Nunito Medium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491"/>
              </a:buClr>
              <a:buSzPts val="1100"/>
              <a:buFont typeface="Pangolin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7491">
                    <a:lumMod val="75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sym typeface="Nunito Medium"/>
              </a:rPr>
              <a:t>KẾT LUẬN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9F6A3C7-7650-411E-7933-026735563917}"/>
              </a:ext>
            </a:extLst>
          </p:cNvPr>
          <p:cNvSpPr/>
          <p:nvPr/>
        </p:nvSpPr>
        <p:spPr>
          <a:xfrm>
            <a:off x="1737986" y="2561637"/>
            <a:ext cx="8712484" cy="3083601"/>
          </a:xfrm>
          <a:prstGeom prst="rect">
            <a:avLst/>
          </a:prstGeom>
          <a:solidFill>
            <a:srgbClr val="FFFFFF"/>
          </a:solidFill>
          <a:ln>
            <a:solidFill>
              <a:srgbClr val="00B050"/>
            </a:solidFill>
            <a:prstDash val="lgDash"/>
          </a:ln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Việc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đo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đạc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thực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địa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nghiên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cứu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địa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hình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đóng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vai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trò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quan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trọng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trong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cuộc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sống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,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giúp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nhà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quản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lí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xây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dựng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hệ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thống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kê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,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đập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,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cảng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,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bến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neo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đậu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hợp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lí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,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xây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dựng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hệ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thống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phao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tiêu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,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hải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đăng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bảo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hộ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phù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hợp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Times New Roman" panose="02020603050405020304" pitchFamily="18" charset="0"/>
                <a:cs typeface="Arial"/>
                <a:sym typeface="Arial"/>
              </a:rPr>
              <a:t>.</a:t>
            </a:r>
            <a:endParaRPr kumimoji="0" lang="en-US" sz="26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7ECFC68-F6B8-ABCA-A110-A73F3A633F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67770">
            <a:off x="9985225" y="5089752"/>
            <a:ext cx="1716341" cy="1157889"/>
          </a:xfrm>
          <a:prstGeom prst="rect">
            <a:avLst/>
          </a:prstGeom>
        </p:spPr>
      </p:pic>
      <p:grpSp>
        <p:nvGrpSpPr>
          <p:cNvPr id="12" name="Google Shape;3228;p52">
            <a:extLst>
              <a:ext uri="{FF2B5EF4-FFF2-40B4-BE49-F238E27FC236}">
                <a16:creationId xmlns:a16="http://schemas.microsoft.com/office/drawing/2014/main" id="{526CC9A6-2ED2-7946-E7B0-4C286A2AB266}"/>
              </a:ext>
            </a:extLst>
          </p:cNvPr>
          <p:cNvGrpSpPr/>
          <p:nvPr/>
        </p:nvGrpSpPr>
        <p:grpSpPr>
          <a:xfrm rot="6651524">
            <a:off x="361802" y="1714064"/>
            <a:ext cx="1959276" cy="1814220"/>
            <a:chOff x="3699225" y="2360850"/>
            <a:chExt cx="1759321" cy="1629069"/>
          </a:xfrm>
        </p:grpSpPr>
        <p:sp>
          <p:nvSpPr>
            <p:cNvPr id="13" name="Google Shape;3229;p52">
              <a:extLst>
                <a:ext uri="{FF2B5EF4-FFF2-40B4-BE49-F238E27FC236}">
                  <a16:creationId xmlns:a16="http://schemas.microsoft.com/office/drawing/2014/main" id="{56963BDC-3225-4873-2C1B-C553711DE20F}"/>
                </a:ext>
              </a:extLst>
            </p:cNvPr>
            <p:cNvSpPr/>
            <p:nvPr/>
          </p:nvSpPr>
          <p:spPr>
            <a:xfrm>
              <a:off x="3699225" y="2360914"/>
              <a:ext cx="1759129" cy="1629006"/>
            </a:xfrm>
            <a:custGeom>
              <a:avLst/>
              <a:gdLst/>
              <a:ahLst/>
              <a:cxnLst/>
              <a:rect l="l" t="t" r="r" b="b"/>
              <a:pathLst>
                <a:path w="27565" h="25526" extrusionOk="0">
                  <a:moveTo>
                    <a:pt x="5887" y="6823"/>
                  </a:moveTo>
                  <a:lnTo>
                    <a:pt x="5752" y="7822"/>
                  </a:lnTo>
                  <a:lnTo>
                    <a:pt x="19115" y="15118"/>
                  </a:lnTo>
                  <a:lnTo>
                    <a:pt x="19860" y="14489"/>
                  </a:lnTo>
                  <a:lnTo>
                    <a:pt x="5887" y="6823"/>
                  </a:lnTo>
                  <a:close/>
                  <a:moveTo>
                    <a:pt x="257" y="1"/>
                  </a:moveTo>
                  <a:lnTo>
                    <a:pt x="1" y="490"/>
                  </a:lnTo>
                  <a:lnTo>
                    <a:pt x="8324" y="25525"/>
                  </a:lnTo>
                  <a:lnTo>
                    <a:pt x="27404" y="15674"/>
                  </a:lnTo>
                  <a:lnTo>
                    <a:pt x="27565" y="14853"/>
                  </a:lnTo>
                  <a:lnTo>
                    <a:pt x="27565" y="14853"/>
                  </a:lnTo>
                  <a:lnTo>
                    <a:pt x="8364" y="24471"/>
                  </a:lnTo>
                  <a:lnTo>
                    <a:pt x="257" y="1"/>
                  </a:lnTo>
                  <a:close/>
                </a:path>
              </a:pathLst>
            </a:custGeom>
            <a:solidFill>
              <a:srgbClr val="37A78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3230;p52">
              <a:extLst>
                <a:ext uri="{FF2B5EF4-FFF2-40B4-BE49-F238E27FC236}">
                  <a16:creationId xmlns:a16="http://schemas.microsoft.com/office/drawing/2014/main" id="{3C5B7DDE-B8BE-BEF3-4C5A-F9B2FCEB9326}"/>
                </a:ext>
              </a:extLst>
            </p:cNvPr>
            <p:cNvSpPr/>
            <p:nvPr/>
          </p:nvSpPr>
          <p:spPr>
            <a:xfrm>
              <a:off x="3715563" y="2360850"/>
              <a:ext cx="1742984" cy="1561742"/>
            </a:xfrm>
            <a:custGeom>
              <a:avLst/>
              <a:gdLst/>
              <a:ahLst/>
              <a:cxnLst/>
              <a:rect l="l" t="t" r="r" b="b"/>
              <a:pathLst>
                <a:path w="27312" h="24472" extrusionOk="0">
                  <a:moveTo>
                    <a:pt x="5913" y="7397"/>
                  </a:moveTo>
                  <a:lnTo>
                    <a:pt x="8355" y="8740"/>
                  </a:lnTo>
                  <a:lnTo>
                    <a:pt x="9847" y="9560"/>
                  </a:lnTo>
                  <a:lnTo>
                    <a:pt x="14473" y="12105"/>
                  </a:lnTo>
                  <a:lnTo>
                    <a:pt x="15961" y="12920"/>
                  </a:lnTo>
                  <a:lnTo>
                    <a:pt x="19034" y="14609"/>
                  </a:lnTo>
                  <a:lnTo>
                    <a:pt x="15820" y="16356"/>
                  </a:lnTo>
                  <a:lnTo>
                    <a:pt x="14286" y="17189"/>
                  </a:lnTo>
                  <a:lnTo>
                    <a:pt x="10867" y="19047"/>
                  </a:lnTo>
                  <a:lnTo>
                    <a:pt x="9585" y="16032"/>
                  </a:lnTo>
                  <a:lnTo>
                    <a:pt x="8204" y="12786"/>
                  </a:lnTo>
                  <a:lnTo>
                    <a:pt x="8204" y="12784"/>
                  </a:lnTo>
                  <a:lnTo>
                    <a:pt x="5913" y="7397"/>
                  </a:lnTo>
                  <a:close/>
                  <a:moveTo>
                    <a:pt x="1" y="0"/>
                  </a:moveTo>
                  <a:lnTo>
                    <a:pt x="2516" y="7597"/>
                  </a:lnTo>
                  <a:lnTo>
                    <a:pt x="3883" y="11719"/>
                  </a:lnTo>
                  <a:lnTo>
                    <a:pt x="7806" y="23560"/>
                  </a:lnTo>
                  <a:lnTo>
                    <a:pt x="7806" y="23563"/>
                  </a:lnTo>
                  <a:lnTo>
                    <a:pt x="8108" y="24472"/>
                  </a:lnTo>
                  <a:lnTo>
                    <a:pt x="9270" y="23892"/>
                  </a:lnTo>
                  <a:lnTo>
                    <a:pt x="14129" y="21456"/>
                  </a:lnTo>
                  <a:lnTo>
                    <a:pt x="15646" y="20697"/>
                  </a:lnTo>
                  <a:lnTo>
                    <a:pt x="27312" y="14856"/>
                  </a:lnTo>
                  <a:lnTo>
                    <a:pt x="16127" y="8772"/>
                  </a:lnTo>
                  <a:lnTo>
                    <a:pt x="14628" y="7957"/>
                  </a:lnTo>
                  <a:lnTo>
                    <a:pt x="10012" y="5446"/>
                  </a:lnTo>
                  <a:lnTo>
                    <a:pt x="8507" y="4628"/>
                  </a:lnTo>
                  <a:lnTo>
                    <a:pt x="4508" y="2454"/>
                  </a:lnTo>
                  <a:lnTo>
                    <a:pt x="2892" y="157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B5B5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3231;p52">
              <a:extLst>
                <a:ext uri="{FF2B5EF4-FFF2-40B4-BE49-F238E27FC236}">
                  <a16:creationId xmlns:a16="http://schemas.microsoft.com/office/drawing/2014/main" id="{1847F876-EC92-BD89-1D38-677141715B90}"/>
                </a:ext>
              </a:extLst>
            </p:cNvPr>
            <p:cNvSpPr/>
            <p:nvPr/>
          </p:nvSpPr>
          <p:spPr>
            <a:xfrm>
              <a:off x="3876130" y="2461237"/>
              <a:ext cx="868684" cy="1461357"/>
            </a:xfrm>
            <a:custGeom>
              <a:avLst/>
              <a:gdLst/>
              <a:ahLst/>
              <a:cxnLst/>
              <a:rect l="l" t="t" r="r" b="b"/>
              <a:pathLst>
                <a:path w="13612" h="22899" extrusionOk="0">
                  <a:moveTo>
                    <a:pt x="5991" y="3055"/>
                  </a:moveTo>
                  <a:cubicBezTo>
                    <a:pt x="5943" y="4340"/>
                    <a:pt x="5892" y="5730"/>
                    <a:pt x="5839" y="7167"/>
                  </a:cubicBezTo>
                  <a:lnTo>
                    <a:pt x="7331" y="7987"/>
                  </a:lnTo>
                  <a:lnTo>
                    <a:pt x="7496" y="3873"/>
                  </a:lnTo>
                  <a:lnTo>
                    <a:pt x="5991" y="3055"/>
                  </a:lnTo>
                  <a:close/>
                  <a:moveTo>
                    <a:pt x="376" y="1"/>
                  </a:moveTo>
                  <a:cubicBezTo>
                    <a:pt x="268" y="1738"/>
                    <a:pt x="134" y="3887"/>
                    <a:pt x="0" y="6024"/>
                  </a:cubicBezTo>
                  <a:lnTo>
                    <a:pt x="1367" y="10146"/>
                  </a:lnTo>
                  <a:lnTo>
                    <a:pt x="1992" y="881"/>
                  </a:lnTo>
                  <a:lnTo>
                    <a:pt x="376" y="1"/>
                  </a:lnTo>
                  <a:close/>
                  <a:moveTo>
                    <a:pt x="12112" y="6384"/>
                  </a:moveTo>
                  <a:cubicBezTo>
                    <a:pt x="12063" y="7714"/>
                    <a:pt x="12011" y="9113"/>
                    <a:pt x="11959" y="10532"/>
                  </a:cubicBezTo>
                  <a:lnTo>
                    <a:pt x="13445" y="11347"/>
                  </a:lnTo>
                  <a:lnTo>
                    <a:pt x="13611" y="7199"/>
                  </a:lnTo>
                  <a:lnTo>
                    <a:pt x="12112" y="6384"/>
                  </a:lnTo>
                  <a:close/>
                  <a:moveTo>
                    <a:pt x="13304" y="14783"/>
                  </a:moveTo>
                  <a:lnTo>
                    <a:pt x="11770" y="15616"/>
                  </a:lnTo>
                  <a:cubicBezTo>
                    <a:pt x="11714" y="17115"/>
                    <a:pt x="11660" y="18559"/>
                    <a:pt x="11613" y="19883"/>
                  </a:cubicBezTo>
                  <a:lnTo>
                    <a:pt x="11613" y="19884"/>
                  </a:lnTo>
                  <a:lnTo>
                    <a:pt x="13130" y="19124"/>
                  </a:lnTo>
                  <a:lnTo>
                    <a:pt x="13304" y="14783"/>
                  </a:lnTo>
                  <a:close/>
                  <a:moveTo>
                    <a:pt x="5690" y="11213"/>
                  </a:moveTo>
                  <a:cubicBezTo>
                    <a:pt x="5538" y="15278"/>
                    <a:pt x="5390" y="19281"/>
                    <a:pt x="5290" y="21987"/>
                  </a:cubicBezTo>
                  <a:lnTo>
                    <a:pt x="5290" y="21990"/>
                  </a:lnTo>
                  <a:lnTo>
                    <a:pt x="5592" y="22899"/>
                  </a:lnTo>
                  <a:lnTo>
                    <a:pt x="6754" y="22319"/>
                  </a:lnTo>
                  <a:lnTo>
                    <a:pt x="7070" y="14459"/>
                  </a:lnTo>
                  <a:lnTo>
                    <a:pt x="5690" y="11213"/>
                  </a:lnTo>
                  <a:close/>
                </a:path>
              </a:pathLst>
            </a:custGeom>
            <a:solidFill>
              <a:srgbClr val="DD942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3232;p52">
              <a:extLst>
                <a:ext uri="{FF2B5EF4-FFF2-40B4-BE49-F238E27FC236}">
                  <a16:creationId xmlns:a16="http://schemas.microsoft.com/office/drawing/2014/main" id="{F119BD85-D692-F693-05E9-737E11D20B57}"/>
                </a:ext>
              </a:extLst>
            </p:cNvPr>
            <p:cNvSpPr/>
            <p:nvPr/>
          </p:nvSpPr>
          <p:spPr>
            <a:xfrm>
              <a:off x="3822203" y="2565708"/>
              <a:ext cx="479142" cy="1209980"/>
            </a:xfrm>
            <a:custGeom>
              <a:avLst/>
              <a:gdLst/>
              <a:ahLst/>
              <a:cxnLst/>
              <a:rect l="l" t="t" r="r" b="b"/>
              <a:pathLst>
                <a:path w="7508" h="18960" extrusionOk="0">
                  <a:moveTo>
                    <a:pt x="1049" y="1"/>
                  </a:moveTo>
                  <a:lnTo>
                    <a:pt x="1" y="482"/>
                  </a:lnTo>
                  <a:lnTo>
                    <a:pt x="74" y="672"/>
                  </a:lnTo>
                  <a:lnTo>
                    <a:pt x="1123" y="191"/>
                  </a:lnTo>
                  <a:lnTo>
                    <a:pt x="1049" y="1"/>
                  </a:lnTo>
                  <a:close/>
                  <a:moveTo>
                    <a:pt x="1581" y="1524"/>
                  </a:moveTo>
                  <a:lnTo>
                    <a:pt x="531" y="2005"/>
                  </a:lnTo>
                  <a:lnTo>
                    <a:pt x="605" y="2195"/>
                  </a:lnTo>
                  <a:lnTo>
                    <a:pt x="1655" y="1714"/>
                  </a:lnTo>
                  <a:lnTo>
                    <a:pt x="1581" y="1524"/>
                  </a:lnTo>
                  <a:close/>
                  <a:moveTo>
                    <a:pt x="2113" y="3048"/>
                  </a:moveTo>
                  <a:lnTo>
                    <a:pt x="1065" y="3530"/>
                  </a:lnTo>
                  <a:lnTo>
                    <a:pt x="1138" y="3720"/>
                  </a:lnTo>
                  <a:lnTo>
                    <a:pt x="2187" y="3238"/>
                  </a:lnTo>
                  <a:lnTo>
                    <a:pt x="2113" y="3048"/>
                  </a:lnTo>
                  <a:close/>
                  <a:moveTo>
                    <a:pt x="2646" y="4573"/>
                  </a:moveTo>
                  <a:lnTo>
                    <a:pt x="1597" y="5054"/>
                  </a:lnTo>
                  <a:lnTo>
                    <a:pt x="1670" y="5244"/>
                  </a:lnTo>
                  <a:lnTo>
                    <a:pt x="2719" y="4763"/>
                  </a:lnTo>
                  <a:lnTo>
                    <a:pt x="2646" y="4573"/>
                  </a:lnTo>
                  <a:close/>
                  <a:moveTo>
                    <a:pt x="3178" y="6097"/>
                  </a:moveTo>
                  <a:lnTo>
                    <a:pt x="2129" y="6577"/>
                  </a:lnTo>
                  <a:lnTo>
                    <a:pt x="2202" y="6767"/>
                  </a:lnTo>
                  <a:lnTo>
                    <a:pt x="3251" y="6286"/>
                  </a:lnTo>
                  <a:lnTo>
                    <a:pt x="3178" y="6097"/>
                  </a:lnTo>
                  <a:close/>
                  <a:moveTo>
                    <a:pt x="3710" y="7620"/>
                  </a:moveTo>
                  <a:lnTo>
                    <a:pt x="2661" y="8101"/>
                  </a:lnTo>
                  <a:lnTo>
                    <a:pt x="2734" y="8291"/>
                  </a:lnTo>
                  <a:lnTo>
                    <a:pt x="3783" y="7810"/>
                  </a:lnTo>
                  <a:lnTo>
                    <a:pt x="3710" y="7620"/>
                  </a:lnTo>
                  <a:close/>
                  <a:moveTo>
                    <a:pt x="4242" y="9144"/>
                  </a:moveTo>
                  <a:lnTo>
                    <a:pt x="3193" y="9626"/>
                  </a:lnTo>
                  <a:lnTo>
                    <a:pt x="3266" y="9816"/>
                  </a:lnTo>
                  <a:lnTo>
                    <a:pt x="4315" y="9334"/>
                  </a:lnTo>
                  <a:lnTo>
                    <a:pt x="4242" y="9144"/>
                  </a:lnTo>
                  <a:close/>
                  <a:moveTo>
                    <a:pt x="4775" y="10669"/>
                  </a:moveTo>
                  <a:lnTo>
                    <a:pt x="3725" y="11150"/>
                  </a:lnTo>
                  <a:lnTo>
                    <a:pt x="3798" y="11339"/>
                  </a:lnTo>
                  <a:lnTo>
                    <a:pt x="4847" y="10859"/>
                  </a:lnTo>
                  <a:lnTo>
                    <a:pt x="4775" y="10669"/>
                  </a:lnTo>
                  <a:close/>
                  <a:moveTo>
                    <a:pt x="5307" y="12192"/>
                  </a:moveTo>
                  <a:lnTo>
                    <a:pt x="4259" y="12673"/>
                  </a:lnTo>
                  <a:lnTo>
                    <a:pt x="4330" y="12863"/>
                  </a:lnTo>
                  <a:lnTo>
                    <a:pt x="5379" y="12382"/>
                  </a:lnTo>
                  <a:lnTo>
                    <a:pt x="5307" y="12192"/>
                  </a:lnTo>
                  <a:close/>
                  <a:moveTo>
                    <a:pt x="5839" y="13716"/>
                  </a:moveTo>
                  <a:lnTo>
                    <a:pt x="4789" y="14199"/>
                  </a:lnTo>
                  <a:lnTo>
                    <a:pt x="4861" y="14387"/>
                  </a:lnTo>
                  <a:lnTo>
                    <a:pt x="5911" y="13906"/>
                  </a:lnTo>
                  <a:lnTo>
                    <a:pt x="5839" y="13716"/>
                  </a:lnTo>
                  <a:close/>
                  <a:moveTo>
                    <a:pt x="6370" y="15240"/>
                  </a:moveTo>
                  <a:lnTo>
                    <a:pt x="5321" y="15722"/>
                  </a:lnTo>
                  <a:lnTo>
                    <a:pt x="5393" y="15912"/>
                  </a:lnTo>
                  <a:lnTo>
                    <a:pt x="6443" y="15430"/>
                  </a:lnTo>
                  <a:lnTo>
                    <a:pt x="6370" y="15240"/>
                  </a:lnTo>
                  <a:close/>
                  <a:moveTo>
                    <a:pt x="6902" y="16763"/>
                  </a:moveTo>
                  <a:lnTo>
                    <a:pt x="5853" y="17245"/>
                  </a:lnTo>
                  <a:lnTo>
                    <a:pt x="5927" y="17435"/>
                  </a:lnTo>
                  <a:lnTo>
                    <a:pt x="6975" y="16953"/>
                  </a:lnTo>
                  <a:lnTo>
                    <a:pt x="6902" y="16763"/>
                  </a:lnTo>
                  <a:close/>
                  <a:moveTo>
                    <a:pt x="7434" y="18288"/>
                  </a:moveTo>
                  <a:lnTo>
                    <a:pt x="6385" y="18769"/>
                  </a:lnTo>
                  <a:lnTo>
                    <a:pt x="6459" y="18959"/>
                  </a:lnTo>
                  <a:lnTo>
                    <a:pt x="7507" y="18478"/>
                  </a:lnTo>
                  <a:lnTo>
                    <a:pt x="7434" y="182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121917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590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77ED3E-C757-5192-4ADD-F7C03E779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D9E9849-EF15-B36E-69D2-168EAD4BFED0}"/>
              </a:ext>
            </a:extLst>
          </p:cNvPr>
          <p:cNvSpPr txBox="1"/>
          <p:nvPr/>
        </p:nvSpPr>
        <p:spPr>
          <a:xfrm>
            <a:off x="312234" y="1591544"/>
            <a:ext cx="9356451" cy="574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2.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Kiến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thức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toán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học</a:t>
            </a:r>
            <a:endParaRPr lang="en-US" sz="2400" b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A7C2037-51BB-F78F-5A2F-F2EEAC7E3431}"/>
                  </a:ext>
                </a:extLst>
              </p:cNvPr>
              <p:cNvSpPr/>
              <p:nvPr/>
            </p:nvSpPr>
            <p:spPr>
              <a:xfrm>
                <a:off x="353766" y="2045032"/>
                <a:ext cx="11100539" cy="9677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vi-VN" sz="24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:r>
                  <a:rPr lang="vi-VN" sz="2400" dirty="0">
                    <a:latin typeface="UTM Avo" panose="02040603050506020204" pitchFamily="18" charset="0"/>
                  </a:rPr>
                  <a:t>Nếu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</a:rPr>
                      <m:t>∆</m:t>
                    </m:r>
                    <m:sSup>
                      <m:sSupPr>
                        <m:ctrlPr>
                          <a:rPr lang="en-US" sz="2400">
                            <a:latin typeface="UTM Avo" panose="0204060305050602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400">
                            <a:latin typeface="UTM Avo" panose="0204060305050602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400">
                            <a:latin typeface="UTM Avo" panose="0204060305050602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400">
                            <a:latin typeface="UTM Avo" panose="0204060305050602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400">
                            <a:latin typeface="UTM Avo" panose="02040603050506020204" pitchFamily="18" charset="0"/>
                          </a:rPr>
                          <m:t>B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400">
                            <a:latin typeface="UTM Avo" panose="0204060305050602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400">
                            <a:latin typeface="UTM Avo" panose="0204060305050602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vi-VN" sz="2400">
                            <a:latin typeface="UTM Avo" panose="02040603050506020204" pitchFamily="18" charset="0"/>
                          </a:rPr>
                          <m:t>C</m:t>
                        </m:r>
                      </m:e>
                      <m:sup>
                        <m:r>
                          <m:rPr>
                            <m:nor/>
                          </m:rPr>
                          <a:rPr lang="vi-VN" sz="2400">
                            <a:latin typeface="UTM Avo" panose="020406030505060202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nor/>
                      </m:rPr>
                      <a:rPr lang="iu-Cans-CA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ᔕ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</a:rPr>
                      <m:t>ABC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</a:rPr>
                  <a:t> thì ta có</a:t>
                </a:r>
                <a:r>
                  <a:rPr lang="en-US" sz="2400" dirty="0">
                    <a:latin typeface="UTM Avo" panose="020406030505060202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′</m:t>
                        </m:r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′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AB</m:t>
                        </m:r>
                      </m:den>
                    </m:f>
                    <m:r>
                      <a:rPr lang="nl-NL" sz="2400" i="1">
                        <a:latin typeface="UTM Avo" panose="0204060305050602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′</m:t>
                        </m:r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′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BC</m:t>
                        </m:r>
                      </m:den>
                    </m:f>
                    <m:r>
                      <a:rPr lang="nl-NL" sz="2400" i="1">
                        <a:latin typeface="UTM Avo" panose="0204060305050602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′</m:t>
                        </m:r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C</m:t>
                        </m:r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′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400" i="0">
                            <a:latin typeface="UTM Avo" panose="02040603050506020204" pitchFamily="18" charset="0"/>
                          </a:rPr>
                          <m:t>AC</m:t>
                        </m:r>
                      </m:den>
                    </m:f>
                    <m:r>
                      <m:rPr>
                        <m:nor/>
                      </m:rPr>
                      <a:rPr lang="en-US" sz="2400" dirty="0">
                        <a:latin typeface="UTM Avo" panose="02040603050506020204" pitchFamily="18" charset="0"/>
                      </a:rPr>
                      <m:t>(1)</m:t>
                    </m:r>
                  </m:oMath>
                </a14:m>
                <a:endParaRPr lang="en-US" sz="2400" dirty="0">
                  <a:latin typeface="UTM Avo" panose="02040603050506020204" pitchFamily="18" charset="0"/>
                </a:endParaRP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A7C2037-51BB-F78F-5A2F-F2EEAC7E34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66" y="2045032"/>
                <a:ext cx="11100539" cy="967765"/>
              </a:xfrm>
              <a:prstGeom prst="rect">
                <a:avLst/>
              </a:prstGeom>
              <a:blipFill>
                <a:blip r:embed="rId3"/>
                <a:stretch>
                  <a:fillRect l="-824" b="-25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CF91619-AD2C-B353-E4AF-1BDB2D0DC010}"/>
                  </a:ext>
                </a:extLst>
              </p:cNvPr>
              <p:cNvSpPr/>
              <p:nvPr/>
            </p:nvSpPr>
            <p:spPr>
              <a:xfrm>
                <a:off x="469822" y="2900816"/>
                <a:ext cx="10868425" cy="27229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1219170">
                  <a:lnSpc>
                    <a:spcPct val="150000"/>
                  </a:lnSpc>
                  <a:defRPr/>
                </a:pPr>
                <a:r>
                  <a:rPr lang="en-US" sz="2400" b="1" dirty="0">
                    <a:solidFill>
                      <a:srgbClr val="0070C0"/>
                    </a:solidFill>
                    <a:latin typeface="UTM Avo" panose="02040603050506020204" pitchFamily="18" charset="0"/>
                  </a:rPr>
                  <a:t>Nhận </a:t>
                </a:r>
                <a:r>
                  <a:rPr lang="en-US" sz="2400" b="1" dirty="0" err="1">
                    <a:solidFill>
                      <a:srgbClr val="0070C0"/>
                    </a:solidFill>
                    <a:latin typeface="UTM Avo" panose="02040603050506020204" pitchFamily="18" charset="0"/>
                  </a:rPr>
                  <a:t>xét</a:t>
                </a:r>
                <a:r>
                  <a:rPr lang="en-US" sz="2400" b="1" dirty="0">
                    <a:solidFill>
                      <a:srgbClr val="0070C0"/>
                    </a:solidFill>
                    <a:latin typeface="UTM Avo" panose="02040603050506020204" pitchFamily="18" charset="0"/>
                  </a:rPr>
                  <a:t>: </a:t>
                </a:r>
                <a:r>
                  <a:rPr lang="en-US" sz="2400" dirty="0" err="1">
                    <a:latin typeface="UTM Avo" panose="02040603050506020204" pitchFamily="18" charset="0"/>
                  </a:rPr>
                  <a:t>Xét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hệ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thức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B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</a:rPr>
                          <m:t>AB</m:t>
                        </m:r>
                      </m:den>
                    </m:f>
                    <m:r>
                      <a:rPr lang="en-US" sz="2400" i="1">
                        <a:latin typeface="UTM Avo" panose="0204060305050602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′</m:t>
                            </m:r>
                          </m:sup>
                        </m:sSup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C</m:t>
                            </m:r>
                          </m:e>
                          <m:sup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</a:rPr>
                          <m:t>AC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trong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dãy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tỉ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số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bằng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nhau</a:t>
                </a:r>
                <a:r>
                  <a:rPr lang="en-US" sz="2400" dirty="0">
                    <a:latin typeface="UTM Avo" panose="02040603050506020204" pitchFamily="18" charset="0"/>
                  </a:rPr>
                  <a:t> (1). </a:t>
                </a:r>
                <a:r>
                  <a:rPr lang="en-US" sz="2400" dirty="0" err="1">
                    <a:latin typeface="UTM Avo" panose="02040603050506020204" pitchFamily="18" charset="0"/>
                  </a:rPr>
                  <a:t>Nếu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biết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độ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dài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ba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đoạn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thẳng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thì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chúng</a:t>
                </a:r>
                <a:r>
                  <a:rPr lang="en-US" sz="2400" dirty="0">
                    <a:latin typeface="UTM Avo" panose="02040603050506020204" pitchFamily="18" charset="0"/>
                  </a:rPr>
                  <a:t> ta </a:t>
                </a:r>
                <a:r>
                  <a:rPr lang="en-US" sz="2400" dirty="0" err="1">
                    <a:latin typeface="UTM Avo" panose="02040603050506020204" pitchFamily="18" charset="0"/>
                  </a:rPr>
                  <a:t>sẽ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tính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được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độ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dài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đoạn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thẳng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còn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lại</a:t>
                </a:r>
                <a:r>
                  <a:rPr lang="en-US" sz="2400" dirty="0">
                    <a:latin typeface="UTM Avo" panose="02040603050506020204" pitchFamily="18" charset="0"/>
                  </a:rPr>
                  <a:t>.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Chúng</a:t>
                </a:r>
                <a:r>
                  <a:rPr lang="en-US" sz="2400" dirty="0">
                    <a:latin typeface="UTM Avo" panose="02040603050506020204" pitchFamily="18" charset="0"/>
                  </a:rPr>
                  <a:t> ta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thể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áp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dụng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tính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chất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đó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để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tính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độ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dài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đoạn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thẳng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mà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không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đo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được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trực</a:t>
                </a:r>
                <a:r>
                  <a:rPr lang="en-US" sz="2400" dirty="0">
                    <a:latin typeface="UTM Avo" panose="020406030505060202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</a:rPr>
                  <a:t>tiếp</a:t>
                </a:r>
                <a:r>
                  <a:rPr lang="en-US" sz="2400" dirty="0">
                    <a:latin typeface="UTM Avo" panose="02040603050506020204" pitchFamily="18" charset="0"/>
                  </a:rPr>
                  <a:t>. </a:t>
                </a: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3CF91619-AD2C-B353-E4AF-1BDB2D0DC0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822" y="2900816"/>
                <a:ext cx="10868425" cy="2722990"/>
              </a:xfrm>
              <a:prstGeom prst="rect">
                <a:avLst/>
              </a:prstGeom>
              <a:blipFill>
                <a:blip r:embed="rId4"/>
                <a:stretch>
                  <a:fillRect l="-841" r="-897" b="-4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1407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511239-34BF-4366-D3C4-F0D0D2EEB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1D7F420-2F79-1468-9561-7439382162D3}"/>
              </a:ext>
            </a:extLst>
          </p:cNvPr>
          <p:cNvSpPr txBox="1"/>
          <p:nvPr/>
        </p:nvSpPr>
        <p:spPr>
          <a:xfrm>
            <a:off x="312234" y="1591544"/>
            <a:ext cx="9356451" cy="574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Phiếu</a:t>
            </a:r>
            <a:r>
              <a:rPr lang="en-US" sz="24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học</a:t>
            </a:r>
            <a:r>
              <a:rPr lang="en-US" sz="24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tập</a:t>
            </a:r>
            <a:r>
              <a:rPr lang="en-US" sz="24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số</a:t>
            </a:r>
            <a:r>
              <a:rPr lang="en-US" sz="2400" b="1" dirty="0">
                <a:solidFill>
                  <a:srgbClr val="0070C0"/>
                </a:solidFill>
                <a:latin typeface="UTM Avo" panose="02040603050506020204" pitchFamily="18" charset="0"/>
              </a:rPr>
              <a:t> 1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1E751AD-9EE2-4E40-0041-859272C697D7}"/>
                  </a:ext>
                </a:extLst>
              </p:cNvPr>
              <p:cNvSpPr txBox="1"/>
              <p:nvPr/>
            </p:nvSpPr>
            <p:spPr>
              <a:xfrm>
                <a:off x="312234" y="2115055"/>
                <a:ext cx="11639719" cy="1084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vi-VN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Cho hình thang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AB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có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AB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// 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Hai điểm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F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lần lượt nằm trên hai cạnh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AD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BK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sao cho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EF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//</m:t>
                    </m:r>
                    <m:r>
                      <m:rPr>
                        <m:nor/>
                      </m:rPr>
                      <a:rPr lang="vi-VN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AB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nl-NL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Giả</a:t>
                </a:r>
                <a:r>
                  <a:rPr lang="nl-NL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nl-NL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sử</a:t>
                </a:r>
                <a:r>
                  <a:rPr lang="nl-NL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DE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A</m:t>
                        </m:r>
                      </m:den>
                    </m:f>
                    <m:r>
                      <a:rPr lang="nl-NL" sz="2400" i="1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</m:oMath>
                </a14:m>
                <a:r>
                  <a:rPr lang="nl-NL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Chứng </a:t>
                </a:r>
                <a:r>
                  <a:rPr lang="nl-NL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minh</a:t>
                </a:r>
                <a:r>
                  <a:rPr lang="nl-NL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nl-NL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rằng</a:t>
                </a:r>
                <a:r>
                  <a:rPr lang="nl-NL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: 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AB</m:t>
                    </m:r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nl-NL" sz="2400" i="1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US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k</m:t>
                        </m:r>
                        <m:r>
                          <a:rPr lang="nl-NL" sz="2400" i="1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nl-NL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k</m:t>
                        </m:r>
                      </m:den>
                    </m:f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EF</m:t>
                    </m:r>
                    <m:r>
                      <a:rPr lang="nl-NL" sz="2400" i="1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k</m:t>
                        </m:r>
                      </m:den>
                    </m:f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1E751AD-9EE2-4E40-0041-859272C69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34" y="2115055"/>
                <a:ext cx="11639719" cy="1084849"/>
              </a:xfrm>
              <a:prstGeom prst="rect">
                <a:avLst/>
              </a:prstGeom>
              <a:blipFill>
                <a:blip r:embed="rId3"/>
                <a:stretch>
                  <a:fillRect l="-785" t="-5056" r="-785" b="-2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2B64DA5E-D555-7563-57C1-DA961FC463E3}"/>
              </a:ext>
            </a:extLst>
          </p:cNvPr>
          <p:cNvSpPr/>
          <p:nvPr/>
        </p:nvSpPr>
        <p:spPr>
          <a:xfrm>
            <a:off x="312234" y="3125898"/>
            <a:ext cx="8402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9170">
              <a:buClrTx/>
              <a:defRPr/>
            </a:pPr>
            <a:r>
              <a:rPr lang="en-US" sz="24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</a:rPr>
              <a:t>Giải</a:t>
            </a:r>
            <a:endParaRPr lang="en-US" sz="2400" b="1" kern="1200" dirty="0">
              <a:solidFill>
                <a:srgbClr val="C00000"/>
              </a:solidFill>
              <a:latin typeface="Calibri"/>
              <a:ea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EADF5AA-4A84-F05B-97C1-C81BCE990F1E}"/>
                  </a:ext>
                </a:extLst>
              </p:cNvPr>
              <p:cNvSpPr/>
              <p:nvPr/>
            </p:nvSpPr>
            <p:spPr>
              <a:xfrm>
                <a:off x="312234" y="3429000"/>
                <a:ext cx="7303657" cy="340240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Hình thang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có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AB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// 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Hai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điểm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F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lần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lượt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nằm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trên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cạnh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AD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sao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cho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EF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//</m:t>
                    </m:r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AB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Giả sử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nl-NL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DE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A</m:t>
                        </m:r>
                      </m:den>
                    </m:f>
                    <m:r>
                      <a:rPr lang="pt-BR" sz="2400" i="1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pt-BR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Ta có: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AB</m:t>
                    </m:r>
                    <m:r>
                      <a:rPr lang="pt-BR" sz="2400" i="1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400" i="1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pt-BR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k</m:t>
                        </m:r>
                      </m:den>
                    </m:f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EF</m:t>
                    </m:r>
                    <m:r>
                      <a:rPr lang="pt-BR" sz="2400" i="1" smtClean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pt-BR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4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k</m:t>
                        </m:r>
                      </m:den>
                    </m:f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  <m:r>
                      <m:rPr>
                        <m:nor/>
                      </m:rPr>
                      <a:rPr lang="nl-NL" sz="240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EADF5AA-4A84-F05B-97C1-C81BCE990F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234" y="3429000"/>
                <a:ext cx="7303657" cy="3402406"/>
              </a:xfrm>
              <a:prstGeom prst="rect">
                <a:avLst/>
              </a:prstGeom>
              <a:blipFill>
                <a:blip r:embed="rId4"/>
                <a:stretch>
                  <a:fillRect l="-1252" r="-13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EF41E53E-3785-5FFF-E2CB-BCDEC33A2DA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318561" y="3510741"/>
            <a:ext cx="3247500" cy="261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41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09FA53-6961-A507-5C09-B63B16354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072BF26-8920-E887-983D-C5E0001CB49A}"/>
              </a:ext>
            </a:extLst>
          </p:cNvPr>
          <p:cNvSpPr/>
          <p:nvPr/>
        </p:nvSpPr>
        <p:spPr>
          <a:xfrm>
            <a:off x="263522" y="1655714"/>
            <a:ext cx="78418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219170">
              <a:buClrTx/>
              <a:defRPr/>
            </a:pPr>
            <a:r>
              <a:rPr lang="en-US" sz="2200" b="1" kern="1200" dirty="0" err="1">
                <a:solidFill>
                  <a:srgbClr val="C00000"/>
                </a:solidFill>
                <a:latin typeface="UTM Avo" panose="02040603050506020204" pitchFamily="18" charset="0"/>
                <a:ea typeface="+mn-ea"/>
              </a:rPr>
              <a:t>Giải</a:t>
            </a:r>
            <a:endParaRPr lang="en-US" sz="2200" b="1" kern="1200" dirty="0">
              <a:solidFill>
                <a:srgbClr val="C00000"/>
              </a:solidFill>
              <a:latin typeface="Calibri"/>
              <a:ea typeface="+mn-ea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8342846-5779-A96A-0CD0-AC6FC7FCF75D}"/>
                  </a:ext>
                </a:extLst>
              </p:cNvPr>
              <p:cNvSpPr/>
              <p:nvPr/>
            </p:nvSpPr>
            <p:spPr>
              <a:xfrm>
                <a:off x="246554" y="2098565"/>
                <a:ext cx="7871534" cy="44348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Thật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vậy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theo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hệ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quả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lí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Thalès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trong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tam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giác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ADB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ta </a:t>
                </a: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AB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EI</m:t>
                        </m:r>
                      </m:den>
                    </m:f>
                    <m:r>
                      <a:rPr lang="en-US" sz="2200" i="1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DA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DE</m:t>
                        </m:r>
                      </m:den>
                    </m:f>
                    <m:r>
                      <a:rPr lang="en-US" sz="2200" i="1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DE</m:t>
                        </m:r>
                        <m:r>
                          <a:rPr lang="en-US" sz="2200" i="1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EA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DE</m:t>
                        </m:r>
                      </m:den>
                    </m:f>
                    <m:r>
                      <a:rPr lang="en-US" sz="2200" i="1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i="0" smtClean="0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sz="2200" i="1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k</m:t>
                        </m:r>
                      </m:den>
                    </m:f>
                    <m:r>
                      <a:rPr lang="en-US" sz="2200" i="1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k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200" i="1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k</m:t>
                        </m:r>
                      </m:den>
                    </m:f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ra</a:t>
                </a:r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EI</m:t>
                    </m:r>
                    <m:r>
                      <a:rPr lang="en-US" sz="2200" i="1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k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k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200" i="1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AB</m:t>
                    </m:r>
                  </m:oMath>
                </a14:m>
                <a:endParaRPr lang="en-US" sz="2200" dirty="0">
                  <a:latin typeface="UTM Avo" panose="02040603050506020204" pitchFamily="18" charset="0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Cũng</a:t>
                </a:r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theo</a:t>
                </a:r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hệ</a:t>
                </a:r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quả</a:t>
                </a:r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lí</a:t>
                </a:r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Thalès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trong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tam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giác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ADB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ta </a:t>
                </a: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có</a:t>
                </a:r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IF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KD</m:t>
                        </m:r>
                      </m:den>
                    </m:f>
                    <m:r>
                      <a:rPr lang="en-US" sz="2200" i="1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BI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BD</m:t>
                        </m:r>
                      </m:den>
                    </m:f>
                    <m:r>
                      <a:rPr lang="en-US" sz="2200" i="1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AE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AD</m:t>
                        </m:r>
                      </m:den>
                    </m:f>
                    <m:r>
                      <a:rPr lang="en-US" sz="2200" i="1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k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200" i="1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</a:t>
                </a:r>
              </a:p>
              <a:p>
                <a:pPr algn="just"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Suy</a:t>
                </a:r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ra</a:t>
                </a:r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IF</m:t>
                    </m:r>
                    <m:r>
                      <a:rPr lang="en-US" sz="2200" i="1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k</m:t>
                        </m:r>
                        <m:r>
                          <a:rPr lang="en-US" sz="2200" i="1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KD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. Do </a:t>
                </a: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đó</a:t>
                </a:r>
                <a:r>
                  <a:rPr lang="en-US" sz="2200" dirty="0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EF</m:t>
                    </m:r>
                    <m:r>
                      <a:rPr lang="en-US" sz="2200" i="1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EI</m:t>
                    </m:r>
                    <m:r>
                      <a:rPr lang="en-US" sz="2200" i="1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IF</m:t>
                    </m:r>
                    <m:r>
                      <a:rPr lang="en-US" sz="2200" i="1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k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k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200" i="1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AB</m:t>
                    </m:r>
                    <m:r>
                      <a:rPr lang="en-US" sz="2200" i="1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k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200" i="1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Arial" panose="020B060402020202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rPr>
                      <m:t>KD</m:t>
                    </m:r>
                  </m:oMath>
                </a14:m>
                <a:endParaRPr lang="en-US" sz="2200" dirty="0">
                  <a:latin typeface="UTM Avo" panose="02040603050506020204" pitchFamily="18" charset="0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dirty="0" err="1">
                    <a:latin typeface="UTM Avo" panose="02040603050506020204" pitchFamily="18" charset="0"/>
                    <a:ea typeface="Arial" panose="020B0604020202020204" pitchFamily="34" charset="0"/>
                    <a:cs typeface="Times New Roman" panose="02020603050405020304" pitchFamily="18" charset="0"/>
                  </a:rPr>
                  <a:t>Vậy</a:t>
                </a:r>
                <a:r>
                  <a:rPr lang="nl-NL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nl-NL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AB</m:t>
                    </m:r>
                    <m:r>
                      <a:rPr lang="pt-BR" sz="2200" i="1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nl-NL" sz="22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k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pt-BR" sz="2200" i="1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pt-BR" sz="22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2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k</m:t>
                        </m:r>
                      </m:den>
                    </m:f>
                    <m:r>
                      <m:rPr>
                        <m:nor/>
                      </m:rPr>
                      <a:rPr lang="nl-NL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EF</m:t>
                    </m:r>
                    <m:r>
                      <a:rPr lang="pt-BR" sz="2200" i="1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pt-BR" sz="22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nl-NL" sz="22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k</m:t>
                        </m:r>
                      </m:den>
                    </m:f>
                    <m:r>
                      <m:rPr>
                        <m:nor/>
                      </m:rPr>
                      <a:rPr lang="nl-NL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CD</m:t>
                    </m:r>
                  </m:oMath>
                </a14:m>
                <a:endParaRPr lang="en-US" sz="2200" dirty="0">
                  <a:latin typeface="UTM Avo" panose="02040603050506020204" pitchFamily="18" charset="0"/>
                  <a:ea typeface="Arial" panose="020B06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F8342846-5779-A96A-0CD0-AC6FC7FCF7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54" y="2098565"/>
                <a:ext cx="7871534" cy="4434868"/>
              </a:xfrm>
              <a:prstGeom prst="rect">
                <a:avLst/>
              </a:prstGeom>
              <a:blipFill>
                <a:blip r:embed="rId3"/>
                <a:stretch>
                  <a:fillRect l="-1006" t="-824" r="-929" b="-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C6DCDC9E-BC95-07BB-B0BA-A02724214CF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461116" y="2129084"/>
            <a:ext cx="3180757" cy="25656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FAD831-D61C-3737-281A-304228F839C7}"/>
              </a:ext>
            </a:extLst>
          </p:cNvPr>
          <p:cNvSpPr/>
          <p:nvPr/>
        </p:nvSpPr>
        <p:spPr>
          <a:xfrm>
            <a:off x="963751" y="1537237"/>
            <a:ext cx="8626437" cy="528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800"/>
              </a:spcAft>
            </a:pP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tham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khảo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200" dirty="0">
              <a:latin typeface="UTM Avo" panose="020406030505060202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75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1D16B8-4872-9196-84A1-6E0EDE97D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4CA7EDAB-2F61-7369-F302-6EFBC481DA09}"/>
              </a:ext>
            </a:extLst>
          </p:cNvPr>
          <p:cNvSpPr txBox="1"/>
          <p:nvPr/>
        </p:nvSpPr>
        <p:spPr>
          <a:xfrm>
            <a:off x="312234" y="1558091"/>
            <a:ext cx="9356451" cy="574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3. Một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số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cách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đo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chiều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cao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trong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thực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tiễn</a:t>
            </a:r>
            <a:endParaRPr lang="en-US" sz="2400" b="1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97331F9-2D54-BA4F-ABB3-5282BAD4B6E0}"/>
                  </a:ext>
                </a:extLst>
              </p:cNvPr>
              <p:cNvSpPr txBox="1"/>
              <p:nvPr/>
            </p:nvSpPr>
            <p:spPr>
              <a:xfrm>
                <a:off x="377220" y="2031143"/>
                <a:ext cx="11666097" cy="2059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defTabSz="609585">
                  <a:lnSpc>
                    <a:spcPct val="150000"/>
                  </a:lnSpc>
                  <a:buClrTx/>
                  <a:defRPr/>
                </a:pPr>
                <a:r>
                  <a:rPr lang="en-US" sz="2200" kern="1200" dirty="0"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- </a:t>
                </a:r>
                <a:r>
                  <a:rPr lang="en-US" sz="2200" kern="1200" dirty="0" err="1"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Chẳng</a:t>
                </a:r>
                <a:r>
                  <a:rPr lang="en-US" sz="2200" kern="1200" dirty="0"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200" kern="1200" dirty="0" err="1"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hạn</a:t>
                </a:r>
                <a:r>
                  <a:rPr lang="en-US" sz="2200" kern="1200" dirty="0"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ta </a:t>
                </a:r>
                <a:r>
                  <a:rPr lang="en-US" sz="2200" kern="1200" dirty="0" err="1"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cần</a:t>
                </a:r>
                <a:r>
                  <a:rPr lang="en-US" sz="2200" kern="1200" dirty="0"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đo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chiều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cao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một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cái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cây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mà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thể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đo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trực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tiếp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just" defTabSz="609585">
                  <a:lnSpc>
                    <a:spcPct val="150000"/>
                  </a:lnSpc>
                  <a:buClrTx/>
                  <a:defRPr/>
                </a:pP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-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Giả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sử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cây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có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đỉnh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cao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nhất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;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chiếu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lên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mặt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đất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;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bóng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nắng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điểm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. Khi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chiều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cao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cây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dài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đoạn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thẳng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dài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bóng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nắng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cây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độ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dài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đoạn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thẳng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AC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  <a:endParaRPr lang="vi-VN" sz="22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97331F9-2D54-BA4F-ABB3-5282BAD4B6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220" y="2031143"/>
                <a:ext cx="11666097" cy="2059218"/>
              </a:xfrm>
              <a:prstGeom prst="rect">
                <a:avLst/>
              </a:prstGeom>
              <a:blipFill>
                <a:blip r:embed="rId3"/>
                <a:stretch>
                  <a:fillRect l="-679" r="-679" b="-47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56AE4E61-2053-6B9B-ABC8-720B299163AD}"/>
              </a:ext>
            </a:extLst>
          </p:cNvPr>
          <p:cNvGrpSpPr/>
          <p:nvPr/>
        </p:nvGrpSpPr>
        <p:grpSpPr>
          <a:xfrm>
            <a:off x="1491850" y="3982349"/>
            <a:ext cx="9023751" cy="2718344"/>
            <a:chOff x="570947" y="2826048"/>
            <a:chExt cx="7132839" cy="214871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15AE44A-05C7-A495-C5A8-610D1A863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>
              <a:off x="570947" y="2900009"/>
              <a:ext cx="1918795" cy="2066195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E28048B-AD3B-BD1A-3F67-E6AE45E05F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6558976" y="2827918"/>
              <a:ext cx="1144810" cy="214684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0118D63-3501-0A3B-1AED-6F266AE75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3599608" y="2826048"/>
              <a:ext cx="1458034" cy="21468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068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FCB2EB-0041-5129-CB09-07B7CA5B0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660F9E7-4FD0-E794-B28E-AF657A9062CF}"/>
              </a:ext>
            </a:extLst>
          </p:cNvPr>
          <p:cNvSpPr txBox="1"/>
          <p:nvPr/>
        </p:nvSpPr>
        <p:spPr>
          <a:xfrm>
            <a:off x="1248936" y="1591544"/>
            <a:ext cx="9356451" cy="574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Ta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có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thể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thực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hiện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đo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theo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một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trong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các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cách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sau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đây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C3D025F-8473-2D59-36F6-2A0E41E09818}"/>
                  </a:ext>
                </a:extLst>
              </p:cNvPr>
              <p:cNvSpPr/>
              <p:nvPr/>
            </p:nvSpPr>
            <p:spPr>
              <a:xfrm>
                <a:off x="531550" y="2165931"/>
                <a:ext cx="6417890" cy="45449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* </a:t>
                </a:r>
                <a:r>
                  <a:rPr lang="en-US" sz="2200" b="1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Cách</a:t>
                </a:r>
                <a:r>
                  <a:rPr lang="en-US" sz="22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b="1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thứ</a:t>
                </a:r>
                <a:r>
                  <a:rPr lang="en-US" sz="22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b="1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nhất</a:t>
                </a:r>
                <a:endParaRPr lang="en-US" sz="2200" b="1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vi-VN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+ Đo độ dài bóng nắng của cây.</a:t>
                </a:r>
                <a:endParaRPr lang="en-US" sz="22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vi-VN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+ Đặt một cọc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DK</m:t>
                    </m:r>
                  </m:oMath>
                </a14:m>
                <a:r>
                  <a:rPr lang="vi-VN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vuông góc với mặt đất, đo độ dài cọc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DK</m:t>
                    </m:r>
                  </m:oMath>
                </a14:m>
                <a:r>
                  <a:rPr lang="vi-VN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và độ dài bóng nắng của cọc.</a:t>
                </a:r>
                <a:endParaRPr lang="en-US" sz="22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vi-VN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+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DKE</m:t>
                    </m:r>
                  </m:oMath>
                </a14:m>
                <a:r>
                  <a:rPr lang="vi-VN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đồng dạng với tam giác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</m:t>
                    </m:r>
                  </m:oMath>
                </a14:m>
                <a:r>
                  <a:rPr lang="vi-VN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S</a:t>
                </a:r>
                <a:r>
                  <a:rPr lang="vi-VN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uy ra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vi-VN" sz="220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</m:t>
                    </m:r>
                    <m:r>
                      <a:rPr lang="vi-VN" sz="2200" i="1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US" sz="22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2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AC</m:t>
                        </m:r>
                        <m:r>
                          <m:rPr>
                            <m:nor/>
                          </m:rPr>
                          <a:rPr lang="en-US" sz="22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vi-VN" sz="22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en-US" sz="22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vi-VN" sz="22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DK</m:t>
                        </m:r>
                      </m:num>
                      <m:den>
                        <m:r>
                          <m:rPr>
                            <m:nor/>
                          </m:rPr>
                          <a:rPr lang="vi-VN" sz="22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DE</m:t>
                        </m:r>
                      </m:den>
                    </m:f>
                  </m:oMath>
                </a14:m>
                <a:endParaRPr lang="en-US" sz="22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C3D025F-8473-2D59-36F6-2A0E41E098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550" y="2165931"/>
                <a:ext cx="6417890" cy="4544962"/>
              </a:xfrm>
              <a:prstGeom prst="rect">
                <a:avLst/>
              </a:prstGeom>
              <a:blipFill>
                <a:blip r:embed="rId3"/>
                <a:stretch>
                  <a:fillRect l="-1235" r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DD1195B-E8F8-5629-B9D4-28545FA52F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85835" y="2372695"/>
            <a:ext cx="3453768" cy="371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9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8D5AF9-C10B-216F-F741-30BDAC00B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71FECCC-3156-19C9-7A56-0A95F07A7CC9}"/>
              </a:ext>
            </a:extLst>
          </p:cNvPr>
          <p:cNvSpPr txBox="1"/>
          <p:nvPr/>
        </p:nvSpPr>
        <p:spPr>
          <a:xfrm>
            <a:off x="1248936" y="1523784"/>
            <a:ext cx="9356451" cy="574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Ta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có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thể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thực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hiện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đo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theo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một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trong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các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cách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sau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đây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87B51F5-7A6A-6672-1743-98E3C9A8A86E}"/>
                  </a:ext>
                </a:extLst>
              </p:cNvPr>
              <p:cNvSpPr/>
              <p:nvPr/>
            </p:nvSpPr>
            <p:spPr>
              <a:xfrm>
                <a:off x="502920" y="2235331"/>
                <a:ext cx="8362676" cy="42519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b="1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* </a:t>
                </a:r>
                <a:r>
                  <a:rPr lang="en-US" sz="2200" b="1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Cách</a:t>
                </a:r>
                <a:r>
                  <a:rPr lang="en-US" sz="2200" b="1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b="1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thứ</a:t>
                </a:r>
                <a:r>
                  <a:rPr lang="en-US" sz="2200" b="1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b="1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hai</a:t>
                </a:r>
                <a:endParaRPr lang="en-US" sz="2200" b="1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Cắm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cọc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DK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cố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vuông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góc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với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mặt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đất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Điều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chỉnh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DF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sao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cho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thẳng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hàng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Xác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điểm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trên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mặt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đất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sao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cho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thẳng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hàng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Đo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độ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dài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DK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và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các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khoảng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cách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CD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CA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∆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CDK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∼ ∆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CAB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suy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ra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AB</m:t>
                    </m:r>
                    <m:r>
                      <a:rPr lang="en-US" sz="2200" i="1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DK</m:t>
                        </m:r>
                        <m:r>
                          <m:rPr>
                            <m:nor/>
                          </m:rPr>
                          <a:rPr lang="en-US" sz="22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.</m:t>
                        </m:r>
                        <m:r>
                          <m:rPr>
                            <m:nor/>
                          </m:rPr>
                          <a:rPr lang="en-US" sz="2200" b="0" i="0" smtClean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CA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CD</m:t>
                        </m:r>
                      </m:den>
                    </m:f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887B51F5-7A6A-6672-1743-98E3C9A8A8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" y="2235331"/>
                <a:ext cx="8362676" cy="4251998"/>
              </a:xfrm>
              <a:prstGeom prst="rect">
                <a:avLst/>
              </a:prstGeom>
              <a:blipFill>
                <a:blip r:embed="rId3"/>
                <a:stretch>
                  <a:fillRect l="-948" r="-9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0A81547B-91DB-3191-F853-B68DC0CBBF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865596" y="2235331"/>
            <a:ext cx="2841359" cy="4183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0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137724-4E7E-970E-8D14-97D6A1DE7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828B4AF-3E9B-559C-D77D-B7A9511EBA86}"/>
              </a:ext>
            </a:extLst>
          </p:cNvPr>
          <p:cNvSpPr txBox="1"/>
          <p:nvPr/>
        </p:nvSpPr>
        <p:spPr>
          <a:xfrm>
            <a:off x="1248936" y="1591544"/>
            <a:ext cx="9356451" cy="574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Ta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có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thể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thực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hiện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đo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theo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một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trong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các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cách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sau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 charset="0"/>
              </a:rPr>
              <a:t>đây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C36FCA2-A99E-2B0B-DCE7-8EBC34FED720}"/>
                  </a:ext>
                </a:extLst>
              </p:cNvPr>
              <p:cNvSpPr/>
              <p:nvPr/>
            </p:nvSpPr>
            <p:spPr>
              <a:xfrm>
                <a:off x="632134" y="2165931"/>
                <a:ext cx="7101014" cy="41351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b="1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* </a:t>
                </a:r>
                <a:r>
                  <a:rPr lang="en-US" sz="2200" b="1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Cách</a:t>
                </a:r>
                <a:r>
                  <a:rPr lang="en-US" sz="2200" b="1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b="1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thứ</a:t>
                </a:r>
                <a:r>
                  <a:rPr lang="en-US" sz="2200" b="1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b="1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ba</a:t>
                </a:r>
                <a:endParaRPr lang="en-US" sz="2200" b="1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Cắm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cọc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DC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cố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định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vuông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góc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với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mặt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đất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Điều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chỉnh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cọc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EF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lên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hoặc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xuống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sao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cho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F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thẳng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hàng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  <a:spcBef>
                    <a:spcPts val="800"/>
                  </a:spcBef>
                  <a:spcAft>
                    <a:spcPts val="800"/>
                  </a:spcAft>
                </a:pP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Đo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khoảng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cách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DE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EA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DK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EF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+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Tính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tỉ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22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DE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DK</m:t>
                        </m:r>
                      </m:den>
                    </m:f>
                    <m:r>
                      <a:rPr lang="en-US" sz="2200" i="1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; 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AB</m:t>
                    </m:r>
                    <m:r>
                      <a:rPr lang="en-US" sz="2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sz="22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lang="en-US" sz="2200" b="0" i="0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2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 i="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k</m:t>
                        </m:r>
                      </m:den>
                    </m:f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EF</m:t>
                    </m:r>
                    <m:r>
                      <a:rPr lang="en-US" sz="2200" i="1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f>
                      <m:fPr>
                        <m:ctrlPr>
                          <a:rPr lang="en-US" sz="22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2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200">
                            <a:latin typeface="UTM Avo" panose="0204060305050602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</m:den>
                    </m:f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KD</m:t>
                    </m:r>
                  </m:oMath>
                </a14:m>
                <a:endPara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C36FCA2-A99E-2B0B-DCE7-8EBC34FED7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34" y="2165931"/>
                <a:ext cx="7101014" cy="4135171"/>
              </a:xfrm>
              <a:prstGeom prst="rect">
                <a:avLst/>
              </a:prstGeom>
              <a:blipFill>
                <a:blip r:embed="rId3"/>
                <a:stretch>
                  <a:fillRect l="-1116" r="-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D8D24CF-93A0-EC25-5AB4-87154AD54D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7233" y="2272860"/>
            <a:ext cx="2272587" cy="4261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35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58C072-EEE6-E12F-24A2-7011CA9C3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>
            <a:extLst>
              <a:ext uri="{FF2B5EF4-FFF2-40B4-BE49-F238E27FC236}">
                <a16:creationId xmlns:a16="http://schemas.microsoft.com/office/drawing/2014/main" id="{028EB06F-06D8-62F0-C85A-F2BF395B7C4F}"/>
              </a:ext>
            </a:extLst>
          </p:cNvPr>
          <p:cNvGrpSpPr/>
          <p:nvPr/>
        </p:nvGrpSpPr>
        <p:grpSpPr>
          <a:xfrm>
            <a:off x="4013201" y="1806498"/>
            <a:ext cx="7803055" cy="2430965"/>
            <a:chOff x="0" y="0"/>
            <a:chExt cx="2725844" cy="151030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54C54C0E-6390-6086-049F-4F1BF19E1FFB}"/>
                </a:ext>
              </a:extLst>
            </p:cNvPr>
            <p:cNvSpPr/>
            <p:nvPr/>
          </p:nvSpPr>
          <p:spPr>
            <a:xfrm>
              <a:off x="0" y="0"/>
              <a:ext cx="2725844" cy="1510305"/>
            </a:xfrm>
            <a:custGeom>
              <a:avLst/>
              <a:gdLst/>
              <a:ahLst/>
              <a:cxnLst/>
              <a:rect l="l" t="t" r="r" b="b"/>
              <a:pathLst>
                <a:path w="2725844" h="1510305">
                  <a:moveTo>
                    <a:pt x="38150" y="0"/>
                  </a:moveTo>
                  <a:lnTo>
                    <a:pt x="2687694" y="0"/>
                  </a:lnTo>
                  <a:cubicBezTo>
                    <a:pt x="2708764" y="0"/>
                    <a:pt x="2725844" y="17080"/>
                    <a:pt x="2725844" y="38150"/>
                  </a:cubicBezTo>
                  <a:lnTo>
                    <a:pt x="2725844" y="1472155"/>
                  </a:lnTo>
                  <a:cubicBezTo>
                    <a:pt x="2725844" y="1493225"/>
                    <a:pt x="2708764" y="1510305"/>
                    <a:pt x="2687694" y="1510305"/>
                  </a:cubicBezTo>
                  <a:lnTo>
                    <a:pt x="38150" y="1510305"/>
                  </a:lnTo>
                  <a:cubicBezTo>
                    <a:pt x="17080" y="1510305"/>
                    <a:pt x="0" y="1493225"/>
                    <a:pt x="0" y="1472155"/>
                  </a:cubicBezTo>
                  <a:lnTo>
                    <a:pt x="0" y="38150"/>
                  </a:lnTo>
                  <a:cubicBezTo>
                    <a:pt x="0" y="17080"/>
                    <a:pt x="17080" y="0"/>
                    <a:pt x="38150" y="0"/>
                  </a:cubicBezTo>
                  <a:close/>
                </a:path>
              </a:pathLst>
            </a:custGeom>
            <a:solidFill>
              <a:srgbClr val="FFFFFF"/>
            </a:solidFill>
            <a:ln w="28575" cap="rnd">
              <a:solidFill>
                <a:srgbClr val="231F20"/>
              </a:solidFill>
              <a:prstDash val="solid"/>
              <a:rou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7822650F-1BED-AB4A-8470-8CBC6E69ADDB}"/>
                </a:ext>
              </a:extLst>
            </p:cNvPr>
            <p:cNvSpPr txBox="1"/>
            <p:nvPr/>
          </p:nvSpPr>
          <p:spPr>
            <a:xfrm>
              <a:off x="0" y="-38100"/>
              <a:ext cx="2725844" cy="154840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539" rtl="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FEF51CC7-13A0-0B69-80CD-EACF8BE80F5F}"/>
              </a:ext>
            </a:extLst>
          </p:cNvPr>
          <p:cNvSpPr/>
          <p:nvPr/>
        </p:nvSpPr>
        <p:spPr>
          <a:xfrm flipH="1">
            <a:off x="412765" y="2544101"/>
            <a:ext cx="4073510" cy="6091231"/>
          </a:xfrm>
          <a:custGeom>
            <a:avLst/>
            <a:gdLst/>
            <a:ahLst/>
            <a:cxnLst/>
            <a:rect l="l" t="t" r="r" b="b"/>
            <a:pathLst>
              <a:path w="7381853" h="11038285">
                <a:moveTo>
                  <a:pt x="7381853" y="0"/>
                </a:moveTo>
                <a:lnTo>
                  <a:pt x="0" y="0"/>
                </a:lnTo>
                <a:lnTo>
                  <a:pt x="0" y="11038285"/>
                </a:lnTo>
                <a:lnTo>
                  <a:pt x="7381853" y="11038285"/>
                </a:lnTo>
                <a:lnTo>
                  <a:pt x="7381853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9CEEBC-A339-E6AF-3939-46E78FF444E6}"/>
              </a:ext>
            </a:extLst>
          </p:cNvPr>
          <p:cNvSpPr/>
          <p:nvPr/>
        </p:nvSpPr>
        <p:spPr>
          <a:xfrm>
            <a:off x="5327315" y="2232443"/>
            <a:ext cx="5377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12192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0185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II. TỔ CHỨC HOẠT ĐỘNG</a:t>
            </a:r>
          </a:p>
        </p:txBody>
      </p:sp>
    </p:spTree>
    <p:extLst>
      <p:ext uri="{BB962C8B-B14F-4D97-AF65-F5344CB8AC3E}">
        <p14:creationId xmlns:p14="http://schemas.microsoft.com/office/powerpoint/2010/main" val="895902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85BB10-2F56-978D-F26A-C64341F5D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955998B-C0EA-C102-7838-8B5D379C02EC}"/>
              </a:ext>
            </a:extLst>
          </p:cNvPr>
          <p:cNvGrpSpPr/>
          <p:nvPr/>
        </p:nvGrpSpPr>
        <p:grpSpPr>
          <a:xfrm>
            <a:off x="418728" y="1503601"/>
            <a:ext cx="11202850" cy="3850798"/>
            <a:chOff x="2042441" y="2265712"/>
            <a:chExt cx="13533044" cy="28880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347BA53-3059-F2F3-425C-F0AC2B1F1475}"/>
                </a:ext>
              </a:extLst>
            </p:cNvPr>
            <p:cNvSpPr/>
            <p:nvPr/>
          </p:nvSpPr>
          <p:spPr>
            <a:xfrm>
              <a:off x="2778345" y="2265712"/>
              <a:ext cx="12797140" cy="2888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Chia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lớp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thành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từ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3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đến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5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sinh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mỗi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học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sinh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chuẩn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bị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cọc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dây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thước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thẳng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đo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độ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</a:rPr>
                <a:t>dài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+)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Lựa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chọn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vật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thể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đo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chiều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cao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khi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không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thể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đo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trực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tiếp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(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cây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cột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cờ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trong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sân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trường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).</a:t>
              </a:r>
              <a:endParaRPr lang="en-US" sz="2400" dirty="0">
                <a:latin typeface="UTM Avo" panose="02040603050506020204" pitchFamily="18" charset="0"/>
                <a:ea typeface="Arial" panose="020B0604020202020204" pitchFamily="34" charset="0"/>
                <a:cs typeface="Times New Roman" panose="02020603050405020304" pitchFamily="18" charset="0"/>
              </a:endParaRPr>
            </a:p>
            <a:p>
              <a:pPr algn="just"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+)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Xây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dựng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cách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thức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đo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chiều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cao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của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vât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thể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đó</a:t>
              </a: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  <a:p>
              <a:pPr algn="just"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</a:pPr>
              <a:r>
                <a:rPr lang="en-US" alt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+) </a:t>
              </a:r>
              <a:r>
                <a:rPr lang="en-US" alt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Báo</a:t>
              </a:r>
              <a:r>
                <a:rPr lang="en-US" alt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cáo</a:t>
              </a:r>
              <a:r>
                <a:rPr lang="en-US" alt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kết</a:t>
              </a:r>
              <a:r>
                <a:rPr lang="en-US" alt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quả</a:t>
              </a:r>
              <a:r>
                <a:rPr lang="en-US" alt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theo</a:t>
              </a:r>
              <a:r>
                <a:rPr lang="en-US" alt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n-US" altLang="en-US" sz="2400" dirty="0" err="1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mẫu</a:t>
              </a:r>
              <a:r>
                <a:rPr lang="en-US" altLang="en-US" sz="2400" dirty="0">
                  <a:latin typeface="UTM Avo" panose="020406030505060202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: </a:t>
              </a:r>
              <a:endParaRPr lang="en-US" altLang="en-US"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1721971-1B2B-1EAA-7802-313697C76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441" y="2551188"/>
              <a:ext cx="582828" cy="496996"/>
            </a:xfrm>
            <a:prstGeom prst="rect">
              <a:avLst/>
            </a:prstGeom>
          </p:spPr>
        </p:pic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95299DB-E93C-B0E0-7FAB-2CD01EFBEC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140103"/>
              </p:ext>
            </p:extLst>
          </p:nvPr>
        </p:nvGraphicFramePr>
        <p:xfrm>
          <a:off x="1202324" y="5425654"/>
          <a:ext cx="9327012" cy="1312038"/>
        </p:xfrm>
        <a:graphic>
          <a:graphicData uri="http://schemas.openxmlformats.org/drawingml/2006/table">
            <a:tbl>
              <a:tblPr firstRow="1" firstCol="1" bandRow="1"/>
              <a:tblGrid>
                <a:gridCol w="5796559">
                  <a:extLst>
                    <a:ext uri="{9D8B030D-6E8A-4147-A177-3AD203B41FA5}">
                      <a16:colId xmlns:a16="http://schemas.microsoft.com/office/drawing/2014/main" val="3826533517"/>
                    </a:ext>
                  </a:extLst>
                </a:gridCol>
                <a:gridCol w="3530453">
                  <a:extLst>
                    <a:ext uri="{9D8B030D-6E8A-4147-A177-3AD203B41FA5}">
                      <a16:colId xmlns:a16="http://schemas.microsoft.com/office/drawing/2014/main" val="2229089229"/>
                    </a:ext>
                  </a:extLst>
                </a:gridCol>
              </a:tblGrid>
              <a:tr h="7887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Độ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dài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các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đoạn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thẳng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đo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được</a:t>
                      </a:r>
                      <a:endParaRPr lang="en-US" sz="2400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Chiều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cao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cần</a:t>
                      </a: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tính</a:t>
                      </a:r>
                      <a:endParaRPr lang="en-US" sz="2400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982954"/>
                  </a:ext>
                </a:extLst>
              </a:tr>
              <a:tr h="5233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................</a:t>
                      </a:r>
                      <a:r>
                        <a:rPr lang="en-US" sz="24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Arial"/>
                        </a:rPr>
                        <a:t>....................................</a:t>
                      </a:r>
                      <a:endParaRPr lang="en-US" sz="2400" b="0" i="0" u="none" strike="noStrike" cap="none" dirty="0">
                        <a:solidFill>
                          <a:schemeClr val="tx1"/>
                        </a:solidFill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  <a:sym typeface="Arial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4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...............................</a:t>
                      </a:r>
                      <a:endParaRPr lang="en-US" sz="2400" dirty="0">
                        <a:effectLst/>
                        <a:latin typeface="UTM Avo" panose="02040603050506020204" pitchFamily="18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1577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99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4E864B0-4D33-B5AC-9610-CEABF676A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910" y="2726764"/>
            <a:ext cx="2866614" cy="190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7">
            <a:extLst>
              <a:ext uri="{FF2B5EF4-FFF2-40B4-BE49-F238E27FC236}">
                <a16:creationId xmlns:a16="http://schemas.microsoft.com/office/drawing/2014/main" id="{8824690F-D5E3-4C55-9D9A-7CCEC3DAC7C5}"/>
              </a:ext>
            </a:extLst>
          </p:cNvPr>
          <p:cNvSpPr txBox="1"/>
          <p:nvPr/>
        </p:nvSpPr>
        <p:spPr>
          <a:xfrm>
            <a:off x="988645" y="3420559"/>
            <a:ext cx="2893219" cy="1236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6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Ghi nhớ kiến thức trong bài</a:t>
            </a:r>
            <a:endParaRPr lang="en-US" sz="2667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Hộp Văn bản 12">
            <a:extLst>
              <a:ext uri="{FF2B5EF4-FFF2-40B4-BE49-F238E27FC236}">
                <a16:creationId xmlns:a16="http://schemas.microsoft.com/office/drawing/2014/main" id="{7D91DFB1-338A-4D56-9FD3-CD0C38C7B7C9}"/>
              </a:ext>
            </a:extLst>
          </p:cNvPr>
          <p:cNvSpPr txBox="1"/>
          <p:nvPr/>
        </p:nvSpPr>
        <p:spPr>
          <a:xfrm>
            <a:off x="4251665" y="3454011"/>
            <a:ext cx="2994819" cy="1236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6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Hoàn thành bài tập trong SBT</a:t>
            </a:r>
            <a:endParaRPr lang="en-US" sz="2667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Hộp Văn bản 17">
            <a:extLst>
              <a:ext uri="{FF2B5EF4-FFF2-40B4-BE49-F238E27FC236}">
                <a16:creationId xmlns:a16="http://schemas.microsoft.com/office/drawing/2014/main" id="{50810A03-B501-42AF-B1BE-4D522AB34BF9}"/>
              </a:ext>
            </a:extLst>
          </p:cNvPr>
          <p:cNvSpPr txBox="1"/>
          <p:nvPr/>
        </p:nvSpPr>
        <p:spPr>
          <a:xfrm>
            <a:off x="7516541" y="3458910"/>
            <a:ext cx="3378926" cy="1859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6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Chuẩn bị </a:t>
            </a:r>
            <a:r>
              <a:rPr lang="vi-VN" sz="2667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vi-VN" sz="2667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Thực hành một số phần mềm</a:t>
            </a:r>
          </a:p>
        </p:txBody>
      </p:sp>
      <p:pic>
        <p:nvPicPr>
          <p:cNvPr id="5" name="Đồ họa 19" descr="Backpack outline">
            <a:extLst>
              <a:ext uri="{FF2B5EF4-FFF2-40B4-BE49-F238E27FC236}">
                <a16:creationId xmlns:a16="http://schemas.microsoft.com/office/drawing/2014/main" id="{502A3A19-F558-47DE-8C0A-997FCF411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90577" y="1864808"/>
            <a:ext cx="1574800" cy="1574800"/>
          </a:xfrm>
          <a:prstGeom prst="rect">
            <a:avLst/>
          </a:prstGeom>
        </p:spPr>
      </p:pic>
      <p:pic>
        <p:nvPicPr>
          <p:cNvPr id="6" name="Đồ họa 20" descr="Backpack outline">
            <a:extLst>
              <a:ext uri="{FF2B5EF4-FFF2-40B4-BE49-F238E27FC236}">
                <a16:creationId xmlns:a16="http://schemas.microsoft.com/office/drawing/2014/main" id="{438A96F8-3E21-4CFB-A70A-3355B8DFDC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1583" y="1873888"/>
            <a:ext cx="1574800" cy="1574800"/>
          </a:xfrm>
          <a:prstGeom prst="rect">
            <a:avLst/>
          </a:prstGeom>
        </p:spPr>
      </p:pic>
      <p:pic>
        <p:nvPicPr>
          <p:cNvPr id="7" name="Đồ họa 21" descr="Backpack outline">
            <a:extLst>
              <a:ext uri="{FF2B5EF4-FFF2-40B4-BE49-F238E27FC236}">
                <a16:creationId xmlns:a16="http://schemas.microsoft.com/office/drawing/2014/main" id="{D5E17234-BECE-4242-80AF-9C8021AC9A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27893" y="1940796"/>
            <a:ext cx="15748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69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7"/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7"/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Like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fanpage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Hoc10 -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1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biết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10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để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nhận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thêm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nhiều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tài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liệu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giảng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dạy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theo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đường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link: 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42" name="Google Shape;242;p17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25400" cap="flat" cmpd="sng">
            <a:solidFill>
              <a:srgbClr val="C55A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7">
            <a:hlinkClick r:id="rId4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sz="2400" b="1" i="0" u="sng" strike="noStrike" kern="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7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245" name="Google Shape;245;p17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453</TotalTime>
  <Words>890</Words>
  <Application>Microsoft Office PowerPoint</Application>
  <PresentationFormat>Widescreen</PresentationFormat>
  <Paragraphs>69</Paragraphs>
  <Slides>21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Cambria Math</vt:lpstr>
      <vt:lpstr>Arial</vt:lpstr>
      <vt:lpstr>Pangolin</vt:lpstr>
      <vt:lpstr>Calibri Light</vt:lpstr>
      <vt:lpstr>Times New Roman</vt:lpstr>
      <vt:lpstr>UTM Avo</vt:lpstr>
      <vt:lpstr>Calibri</vt:lpstr>
      <vt:lpstr>Office Theme</vt:lpstr>
      <vt:lpstr>1_Office Theme</vt:lpstr>
      <vt:lpstr>2_Office Theme</vt:lpstr>
      <vt:lpstr>4_Office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admin</cp:lastModifiedBy>
  <cp:revision>39</cp:revision>
  <dcterms:created xsi:type="dcterms:W3CDTF">2023-11-28T09:31:40Z</dcterms:created>
  <dcterms:modified xsi:type="dcterms:W3CDTF">2024-02-26T03:08:01Z</dcterms:modified>
  <cp:category>9Slide.vn</cp:category>
</cp:coreProperties>
</file>