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 id="2147483660" r:id="rId2"/>
  </p:sldMasterIdLst>
  <p:notesMasterIdLst>
    <p:notesMasterId r:id="rId45"/>
  </p:notesMasterIdLst>
  <p:sldIdLst>
    <p:sldId id="256" r:id="rId3"/>
    <p:sldId id="257" r:id="rId4"/>
    <p:sldId id="258" r:id="rId5"/>
    <p:sldId id="259" r:id="rId6"/>
    <p:sldId id="260" r:id="rId7"/>
    <p:sldId id="321" r:id="rId8"/>
    <p:sldId id="322" r:id="rId9"/>
    <p:sldId id="323" r:id="rId10"/>
    <p:sldId id="326" r:id="rId11"/>
    <p:sldId id="324" r:id="rId12"/>
    <p:sldId id="325" r:id="rId13"/>
    <p:sldId id="327" r:id="rId14"/>
    <p:sldId id="328" r:id="rId15"/>
    <p:sldId id="277" r:id="rId16"/>
    <p:sldId id="283" r:id="rId17"/>
    <p:sldId id="272" r:id="rId18"/>
    <p:sldId id="285" r:id="rId19"/>
    <p:sldId id="344" r:id="rId20"/>
    <p:sldId id="331" r:id="rId21"/>
    <p:sldId id="332" r:id="rId22"/>
    <p:sldId id="333" r:id="rId23"/>
    <p:sldId id="334" r:id="rId24"/>
    <p:sldId id="345" r:id="rId25"/>
    <p:sldId id="329" r:id="rId26"/>
    <p:sldId id="335" r:id="rId27"/>
    <p:sldId id="336" r:id="rId28"/>
    <p:sldId id="330" r:id="rId29"/>
    <p:sldId id="337" r:id="rId30"/>
    <p:sldId id="338" r:id="rId31"/>
    <p:sldId id="339" r:id="rId32"/>
    <p:sldId id="340" r:id="rId33"/>
    <p:sldId id="274" r:id="rId34"/>
    <p:sldId id="275" r:id="rId35"/>
    <p:sldId id="342" r:id="rId36"/>
    <p:sldId id="341" r:id="rId37"/>
    <p:sldId id="261" r:id="rId38"/>
    <p:sldId id="262" r:id="rId39"/>
    <p:sldId id="343" r:id="rId40"/>
    <p:sldId id="294" r:id="rId41"/>
    <p:sldId id="320" r:id="rId42"/>
    <p:sldId id="267" r:id="rId43"/>
    <p:sldId id="299" r:id="rId44"/>
  </p:sldIdLst>
  <p:sldSz cx="12192000" cy="6858000"/>
  <p:notesSz cx="6858000" cy="9144000"/>
  <p:embeddedFontLst>
    <p:embeddedFont>
      <p:font typeface="UTM Avo" panose="02040603050506020204" pitchFamily="18"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8120"/>
    <a:srgbClr val="FFF9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397"/>
    <p:restoredTop sz="94615"/>
  </p:normalViewPr>
  <p:slideViewPr>
    <p:cSldViewPr snapToGrid="0">
      <p:cViewPr varScale="1">
        <p:scale>
          <a:sx n="104" d="100"/>
          <a:sy n="104" d="100"/>
        </p:scale>
        <p:origin x="48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1.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3"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4.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3.fntdata"/><Relationship Id="rId8" Type="http://schemas.openxmlformats.org/officeDocument/2006/relationships/slide" Target="slides/slide6.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64880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717716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29259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25765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48456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548903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21354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318917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800753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82344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VN" dirty="0"/>
          </a:p>
        </p:txBody>
      </p:sp>
    </p:spTree>
    <p:extLst>
      <p:ext uri="{BB962C8B-B14F-4D97-AF65-F5344CB8AC3E}">
        <p14:creationId xmlns:p14="http://schemas.microsoft.com/office/powerpoint/2010/main" val="23852348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VN" dirty="0"/>
          </a:p>
        </p:txBody>
      </p:sp>
    </p:spTree>
    <p:extLst>
      <p:ext uri="{BB962C8B-B14F-4D97-AF65-F5344CB8AC3E}">
        <p14:creationId xmlns:p14="http://schemas.microsoft.com/office/powerpoint/2010/main" val="9419069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VN" dirty="0"/>
          </a:p>
        </p:txBody>
      </p:sp>
    </p:spTree>
    <p:extLst>
      <p:ext uri="{BB962C8B-B14F-4D97-AF65-F5344CB8AC3E}">
        <p14:creationId xmlns:p14="http://schemas.microsoft.com/office/powerpoint/2010/main" val="40094263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745817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259878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876646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021248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712249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69682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08099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338016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57555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485362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035797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478147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56318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17080729"/>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mi-thuat-4/1/406/69/"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mi-thuat-4/1/406/69/"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7.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4.png"/><Relationship Id="rId5" Type="http://schemas.openxmlformats.org/officeDocument/2006/relationships/image" Target="../media/image9.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hyperlink" Target="https://hoc10.vn/doc-sach/mi-thuat-4/1/406/70/" TargetMode="External"/><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hyperlink" Target="https://youtu.be/X5Hwx_5ZK-A?list=PLC241y2KW0ZeBZlnO85D6QcpJ_teKMp_8"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youtu.be/ZYGVWgM_-SA?list=PLC241y2KW0ZeBZlnO85D6QcpJ_teKMp_8" TargetMode="External"/><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eg"/></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hyperlink" Target="https://hoc10.vn/doc-sach/mi-thuat-4/1/406/72/" TargetMode="External"/><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mi-thuat-4/1/406/72/"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39.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8.png"/><Relationship Id="rId7" Type="http://schemas.openxmlformats.org/officeDocument/2006/relationships/image" Target="../media/image5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25.png"/><Relationship Id="rId9" Type="http://schemas.openxmlformats.org/officeDocument/2006/relationships/image" Target="../media/image55.png"/></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52.png"/><Relationship Id="rId2" Type="http://schemas.openxmlformats.org/officeDocument/2006/relationships/image" Target="../media/image56.jp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8.svg"/><Relationship Id="rId4" Type="http://schemas.openxmlformats.org/officeDocument/2006/relationships/image" Target="../media/image57.png"/></Relationships>
</file>

<file path=ppt/slides/_rels/slide4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4" name="TextBox 3">
            <a:extLst>
              <a:ext uri="{FF2B5EF4-FFF2-40B4-BE49-F238E27FC236}">
                <a16:creationId xmlns:a16="http://schemas.microsoft.com/office/drawing/2014/main" id="{1052F71D-72B1-0D7A-86A7-E05819034F48}"/>
              </a:ext>
            </a:extLst>
          </p:cNvPr>
          <p:cNvSpPr txBox="1"/>
          <p:nvPr/>
        </p:nvSpPr>
        <p:spPr>
          <a:xfrm>
            <a:off x="9431045" y="209464"/>
            <a:ext cx="2681056" cy="584775"/>
          </a:xfrm>
          <a:prstGeom prst="rect">
            <a:avLst/>
          </a:prstGeom>
          <a:noFill/>
        </p:spPr>
        <p:txBody>
          <a:bodyPr wrap="square" rtlCol="0">
            <a:spAutoFit/>
          </a:bodyPr>
          <a:lstStyle/>
          <a:p>
            <a:pPr algn="ct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Mĩ</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thuật</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4</a:t>
            </a:r>
          </a:p>
        </p:txBody>
      </p:sp>
      <p:sp>
        <p:nvSpPr>
          <p:cNvPr id="5" name="Google Shape;54;p1">
            <a:extLst>
              <a:ext uri="{FF2B5EF4-FFF2-40B4-BE49-F238E27FC236}">
                <a16:creationId xmlns:a16="http://schemas.microsoft.com/office/drawing/2014/main" id="{5DE1855C-2210-3E4F-D111-100FE39D280F}"/>
              </a:ext>
            </a:extLst>
          </p:cNvPr>
          <p:cNvSpPr txBox="1">
            <a:spLocks/>
          </p:cNvSpPr>
          <p:nvPr/>
        </p:nvSpPr>
        <p:spPr>
          <a:xfrm>
            <a:off x="657487" y="1791093"/>
            <a:ext cx="10820462" cy="20874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25000"/>
              </a:lnSpc>
              <a:buSzPts val="990"/>
              <a:buFont typeface="Arial"/>
              <a:buNone/>
            </a:pPr>
            <a:r>
              <a:rPr lang="en-US" sz="5400" b="1" dirty="0" err="1">
                <a:solidFill>
                  <a:srgbClr val="002060"/>
                </a:solidFill>
                <a:latin typeface="UTM Avo" panose="02040603050506020204" pitchFamily="18" charset="0"/>
              </a:rPr>
              <a:t>Chủ</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đề</a:t>
            </a:r>
            <a:r>
              <a:rPr lang="en-US" sz="5400" b="1" dirty="0">
                <a:solidFill>
                  <a:srgbClr val="002060"/>
                </a:solidFill>
                <a:latin typeface="UTM Avo" panose="02040603050506020204" pitchFamily="18" charset="0"/>
              </a:rPr>
              <a:t> 7</a:t>
            </a:r>
          </a:p>
          <a:p>
            <a:pPr algn="ctr">
              <a:lnSpc>
                <a:spcPct val="125000"/>
              </a:lnSpc>
              <a:buSzPts val="990"/>
              <a:buFont typeface="Arial"/>
              <a:buNone/>
            </a:pPr>
            <a:r>
              <a:rPr lang="en-US" sz="5400" b="1" dirty="0" err="1">
                <a:solidFill>
                  <a:srgbClr val="002060"/>
                </a:solidFill>
                <a:latin typeface="UTM Avo" panose="02040603050506020204" pitchFamily="18" charset="0"/>
              </a:rPr>
              <a:t>Việt</a:t>
            </a:r>
            <a:r>
              <a:rPr lang="en-US" sz="5400" b="1" dirty="0">
                <a:solidFill>
                  <a:srgbClr val="002060"/>
                </a:solidFill>
                <a:latin typeface="UTM Avo" panose="02040603050506020204" pitchFamily="18" charset="0"/>
              </a:rPr>
              <a:t> Nam </a:t>
            </a:r>
            <a:r>
              <a:rPr lang="en-US" sz="5400" b="1" dirty="0" err="1">
                <a:solidFill>
                  <a:srgbClr val="002060"/>
                </a:solidFill>
                <a:latin typeface="UTM Avo" panose="02040603050506020204" pitchFamily="18" charset="0"/>
              </a:rPr>
              <a:t>quê</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hương</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em</a:t>
            </a:r>
            <a:endParaRPr lang="en-US" sz="5400" b="1" dirty="0">
              <a:solidFill>
                <a:srgbClr val="002060"/>
              </a:solidFill>
              <a:latin typeface="UTM Avo" panose="02040603050506020204" pitchFamily="18" charset="0"/>
            </a:endParaRPr>
          </a:p>
        </p:txBody>
      </p:sp>
      <p:sp>
        <p:nvSpPr>
          <p:cNvPr id="6" name="Google Shape;54;p1">
            <a:extLst>
              <a:ext uri="{FF2B5EF4-FFF2-40B4-BE49-F238E27FC236}">
                <a16:creationId xmlns:a16="http://schemas.microsoft.com/office/drawing/2014/main" id="{B442FFC7-9925-FDAB-2DCE-173820064145}"/>
              </a:ext>
            </a:extLst>
          </p:cNvPr>
          <p:cNvSpPr txBox="1">
            <a:spLocks/>
          </p:cNvSpPr>
          <p:nvPr/>
        </p:nvSpPr>
        <p:spPr>
          <a:xfrm>
            <a:off x="602870" y="4372274"/>
            <a:ext cx="10986259"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00000"/>
              </a:lnSpc>
              <a:buSzPts val="990"/>
              <a:buFont typeface="Arial"/>
              <a:buNone/>
            </a:pPr>
            <a:r>
              <a:rPr lang="en-US" sz="6000" b="1" dirty="0" err="1">
                <a:solidFill>
                  <a:srgbClr val="FF0000"/>
                </a:solidFill>
                <a:latin typeface="UTM Avo" panose="02040603050506020204" pitchFamily="18" charset="0"/>
                <a:cs typeface="Arial" panose="020B0604020202020204" pitchFamily="34" charset="0"/>
              </a:rPr>
              <a:t>Bài</a:t>
            </a:r>
            <a:r>
              <a:rPr lang="en-US" sz="6000" b="1" dirty="0">
                <a:solidFill>
                  <a:srgbClr val="FF0000"/>
                </a:solidFill>
                <a:latin typeface="UTM Avo" panose="02040603050506020204" pitchFamily="18" charset="0"/>
                <a:cs typeface="Arial" panose="020B0604020202020204" pitchFamily="34" charset="0"/>
              </a:rPr>
              <a:t> 15: </a:t>
            </a:r>
            <a:r>
              <a:rPr lang="pt-BR" sz="6000" b="1" dirty="0">
                <a:solidFill>
                  <a:srgbClr val="FF0000"/>
                </a:solidFill>
                <a:latin typeface="UTM Avo" panose="02040603050506020204" pitchFamily="18" charset="0"/>
                <a:cs typeface="Arial" panose="020B0604020202020204" pitchFamily="34" charset="0"/>
              </a:rPr>
              <a:t>Cảnh đẹp quê hương Việt Nam</a:t>
            </a:r>
            <a:endParaRPr lang="en-US" sz="6000" b="1" dirty="0">
              <a:solidFill>
                <a:srgbClr val="FF0000"/>
              </a:solidFill>
              <a:latin typeface="UTM Avo" panose="02040603050506020204" pitchFamily="18"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pic>
        <p:nvPicPr>
          <p:cNvPr id="4" name="Picture 3">
            <a:hlinkClick r:id="rId4"/>
            <a:extLst>
              <a:ext uri="{FF2B5EF4-FFF2-40B4-BE49-F238E27FC236}">
                <a16:creationId xmlns:a16="http://schemas.microsoft.com/office/drawing/2014/main" id="{5B93926B-1D3A-2177-29F5-D10B35F3855A}"/>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93"/>
        <p:cNvGrpSpPr/>
        <p:nvPr/>
      </p:nvGrpSpPr>
      <p:grpSpPr>
        <a:xfrm>
          <a:off x="0" y="0"/>
          <a:ext cx="0" cy="0"/>
          <a:chOff x="0" y="0"/>
          <a:chExt cx="0" cy="0"/>
        </a:xfrm>
      </p:grpSpPr>
      <p:sp>
        <p:nvSpPr>
          <p:cNvPr id="12" name="Rectangle 11">
            <a:extLst>
              <a:ext uri="{FF2B5EF4-FFF2-40B4-BE49-F238E27FC236}">
                <a16:creationId xmlns:a16="http://schemas.microsoft.com/office/drawing/2014/main" id="{2C434E5D-A272-D656-D902-E4ADB0F878D4}"/>
              </a:ext>
            </a:extLst>
          </p:cNvPr>
          <p:cNvSpPr/>
          <p:nvPr/>
        </p:nvSpPr>
        <p:spPr>
          <a:xfrm>
            <a:off x="6095999" y="1620707"/>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2" name="Picture 2">
            <a:extLst>
              <a:ext uri="{FF2B5EF4-FFF2-40B4-BE49-F238E27FC236}">
                <a16:creationId xmlns:a16="http://schemas.microsoft.com/office/drawing/2014/main" id="{77E1AC3C-2AC4-2096-479D-9FDCB7F604DD}"/>
              </a:ext>
            </a:extLst>
          </p:cNvPr>
          <p:cNvPicPr>
            <a:picLocks noChangeAspect="1"/>
          </p:cNvPicPr>
          <p:nvPr/>
        </p:nvPicPr>
        <p:blipFill>
          <a:blip r:embed="rId6"/>
          <a:srcRect/>
          <a:stretch>
            <a:fillRect/>
          </a:stretch>
        </p:blipFill>
        <p:spPr>
          <a:xfrm>
            <a:off x="-282179" y="6135303"/>
            <a:ext cx="12756353" cy="2375871"/>
          </a:xfrm>
          <a:prstGeom prst="rect">
            <a:avLst/>
          </a:prstGeom>
        </p:spPr>
      </p:pic>
      <p:pic>
        <p:nvPicPr>
          <p:cNvPr id="13" name="Picture 8">
            <a:extLst>
              <a:ext uri="{FF2B5EF4-FFF2-40B4-BE49-F238E27FC236}">
                <a16:creationId xmlns:a16="http://schemas.microsoft.com/office/drawing/2014/main" id="{ABD4E83A-D515-AB64-FFE9-4A7D7AB704B6}"/>
              </a:ext>
            </a:extLst>
          </p:cNvPr>
          <p:cNvPicPr>
            <a:picLocks noChangeAspect="1"/>
          </p:cNvPicPr>
          <p:nvPr/>
        </p:nvPicPr>
        <p:blipFill>
          <a:blip r:embed="rId7"/>
          <a:srcRect/>
          <a:stretch>
            <a:fillRect/>
          </a:stretch>
        </p:blipFill>
        <p:spPr>
          <a:xfrm rot="1454821">
            <a:off x="11143936" y="6195662"/>
            <a:ext cx="619857" cy="1412781"/>
          </a:xfrm>
          <a:prstGeom prst="rect">
            <a:avLst/>
          </a:prstGeom>
        </p:spPr>
      </p:pic>
      <p:sp>
        <p:nvSpPr>
          <p:cNvPr id="39" name="Rectangle: Rounded Corners 1">
            <a:extLst>
              <a:ext uri="{FF2B5EF4-FFF2-40B4-BE49-F238E27FC236}">
                <a16:creationId xmlns:a16="http://schemas.microsoft.com/office/drawing/2014/main" id="{558E9DEF-8AE4-F1B4-69CC-FBBA304428EF}"/>
              </a:ext>
            </a:extLst>
          </p:cNvPr>
          <p:cNvSpPr/>
          <p:nvPr/>
        </p:nvSpPr>
        <p:spPr>
          <a:xfrm>
            <a:off x="1231444" y="5053400"/>
            <a:ext cx="9725928" cy="725757"/>
          </a:xfrm>
          <a:prstGeom prst="roundRect">
            <a:avLst>
              <a:gd name="adj" fmla="val 50000"/>
            </a:avLst>
          </a:prstGeom>
          <a:solidFill>
            <a:srgbClr val="FFFFFF"/>
          </a:solidFill>
          <a:ln>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200" b="1" dirty="0">
                <a:latin typeface="UTM Avo" panose="02040603050506020204" pitchFamily="18"/>
                <a:cs typeface="Arial" panose="020B0604020202020204" pitchFamily="34" charset="0"/>
              </a:rPr>
              <a:t>HOẠT ĐỘNG THEO NHÓM</a:t>
            </a:r>
          </a:p>
        </p:txBody>
      </p:sp>
      <p:sp>
        <p:nvSpPr>
          <p:cNvPr id="45" name="TextBox 44">
            <a:extLst>
              <a:ext uri="{FF2B5EF4-FFF2-40B4-BE49-F238E27FC236}">
                <a16:creationId xmlns:a16="http://schemas.microsoft.com/office/drawing/2014/main" id="{E4536931-C909-6C54-CBD7-CD2329548810}"/>
              </a:ext>
            </a:extLst>
          </p:cNvPr>
          <p:cNvSpPr txBox="1"/>
          <p:nvPr/>
        </p:nvSpPr>
        <p:spPr>
          <a:xfrm>
            <a:off x="1307635" y="5216786"/>
            <a:ext cx="9573547" cy="455317"/>
          </a:xfrm>
          <a:prstGeom prst="rect">
            <a:avLst/>
          </a:prstGeom>
          <a:noFill/>
        </p:spPr>
        <p:txBody>
          <a:bodyPr wrap="square">
            <a:spAutoFit/>
          </a:bodyPr>
          <a:lstStyle/>
          <a:p>
            <a:pPr marL="309582" indent="-309582" algn="ctr">
              <a:lnSpc>
                <a:spcPct val="107000"/>
              </a:lnSpc>
              <a:buFont typeface="Wingdings" panose="05000000000000000000" pitchFamily="2" charset="2"/>
              <a:buChar char="Ø"/>
            </a:pPr>
            <a:r>
              <a:rPr lang="vi-VN" sz="2400" b="1" dirty="0">
                <a:solidFill>
                  <a:schemeClr val="tx1"/>
                </a:solidFill>
                <a:latin typeface="UTM Avo" panose="02040603050506020204" pitchFamily="18"/>
                <a:ea typeface="+mn-ea"/>
                <a:cs typeface="Arial" panose="020B0604020202020204" pitchFamily="34" charset="0"/>
              </a:rPr>
              <a:t>Lắng nghe bài hát “</a:t>
            </a:r>
            <a:r>
              <a:rPr lang="en-US" sz="2400" b="1" dirty="0" err="1">
                <a:solidFill>
                  <a:schemeClr val="tx1"/>
                </a:solidFill>
                <a:latin typeface="UTM Avo" panose="02040603050506020204" pitchFamily="18"/>
                <a:ea typeface="+mn-ea"/>
                <a:cs typeface="Arial" panose="020B0604020202020204" pitchFamily="34" charset="0"/>
              </a:rPr>
              <a:t>Một</a:t>
            </a:r>
            <a:r>
              <a:rPr lang="en-US" sz="2400" b="1" dirty="0">
                <a:solidFill>
                  <a:schemeClr val="tx1"/>
                </a:solidFill>
                <a:latin typeface="UTM Avo" panose="02040603050506020204" pitchFamily="18"/>
                <a:ea typeface="+mn-ea"/>
                <a:cs typeface="Arial" panose="020B0604020202020204" pitchFamily="34" charset="0"/>
              </a:rPr>
              <a:t> </a:t>
            </a:r>
            <a:r>
              <a:rPr lang="en-US" sz="2400" b="1" dirty="0" err="1">
                <a:solidFill>
                  <a:schemeClr val="tx1"/>
                </a:solidFill>
                <a:latin typeface="UTM Avo" panose="02040603050506020204" pitchFamily="18"/>
                <a:ea typeface="+mn-ea"/>
                <a:cs typeface="Arial" panose="020B0604020202020204" pitchFamily="34" charset="0"/>
              </a:rPr>
              <a:t>vòng</a:t>
            </a:r>
            <a:r>
              <a:rPr lang="en-US" sz="2400" b="1" dirty="0">
                <a:solidFill>
                  <a:schemeClr val="tx1"/>
                </a:solidFill>
                <a:latin typeface="UTM Avo" panose="02040603050506020204" pitchFamily="18"/>
                <a:ea typeface="+mn-ea"/>
                <a:cs typeface="Arial" panose="020B0604020202020204" pitchFamily="34" charset="0"/>
              </a:rPr>
              <a:t> </a:t>
            </a:r>
            <a:r>
              <a:rPr lang="en-US" sz="2400" b="1" dirty="0" err="1">
                <a:solidFill>
                  <a:schemeClr val="tx1"/>
                </a:solidFill>
                <a:latin typeface="UTM Avo" panose="02040603050506020204" pitchFamily="18"/>
                <a:ea typeface="+mn-ea"/>
                <a:cs typeface="Arial" panose="020B0604020202020204" pitchFamily="34" charset="0"/>
              </a:rPr>
              <a:t>Việt</a:t>
            </a:r>
            <a:r>
              <a:rPr lang="en-US" sz="2400" b="1" dirty="0">
                <a:solidFill>
                  <a:schemeClr val="tx1"/>
                </a:solidFill>
                <a:latin typeface="UTM Avo" panose="02040603050506020204" pitchFamily="18"/>
                <a:ea typeface="+mn-ea"/>
                <a:cs typeface="Arial" panose="020B0604020202020204" pitchFamily="34" charset="0"/>
              </a:rPr>
              <a:t> Nam”.</a:t>
            </a:r>
            <a:endParaRPr lang="vi-VN" sz="2400" b="1" dirty="0">
              <a:solidFill>
                <a:schemeClr val="tx1"/>
              </a:solidFill>
              <a:latin typeface="UTM Avo" panose="02040603050506020204" pitchFamily="18"/>
              <a:ea typeface="+mn-ea"/>
              <a:cs typeface="Arial" panose="020B0604020202020204" pitchFamily="34" charset="0"/>
            </a:endParaRPr>
          </a:p>
        </p:txBody>
      </p:sp>
      <p:pic>
        <p:nvPicPr>
          <p:cNvPr id="3" name="MỘT VÒNG VIỆT NAM ( AROUND VIỆT NAM ) - NGỌC MAI">
            <a:hlinkClick r:id="" action="ppaction://media"/>
            <a:extLst>
              <a:ext uri="{FF2B5EF4-FFF2-40B4-BE49-F238E27FC236}">
                <a16:creationId xmlns:a16="http://schemas.microsoft.com/office/drawing/2014/main" id="{9FCB1270-CDF6-FFB5-38F3-6E1D0FC0E6B5}"/>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3499762" y="1804600"/>
            <a:ext cx="5189291" cy="291897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3473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2" fill="hold" display="0">
                  <p:stCondLst>
                    <p:cond delay="indefinite"/>
                  </p:stCondLst>
                </p:cTn>
                <p:tgtEl>
                  <p:spTgt spid="3"/>
                </p:tgtEl>
              </p:cMediaNode>
            </p:video>
            <p:seq concurrent="1" nextAc="seek">
              <p:cTn id="13" restart="whenNotActive" fill="hold" evtFilter="cancelBubble" nodeType="interactiveSeq">
                <p:stCondLst>
                  <p:cond evt="onClick" delay="0">
                    <p:tgtEl>
                      <p:spTgt spid="3"/>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3"/>
                                        </p:tgtEl>
                                      </p:cBhvr>
                                    </p:cmd>
                                  </p:childTnLst>
                                </p:cTn>
                              </p:par>
                            </p:childTnLst>
                          </p:cTn>
                        </p:par>
                      </p:childTnLst>
                    </p:cTn>
                  </p:par>
                </p:childTnLst>
              </p:cTn>
              <p:nextCondLst>
                <p:cond evt="onClick" delay="0">
                  <p:tgtEl>
                    <p:spTgt spid="3"/>
                  </p:tgtEl>
                </p:cond>
              </p:nextCondLst>
            </p:seq>
          </p:childTnLst>
        </p:cTn>
      </p:par>
    </p:tnLst>
    <p:bldLst>
      <p:bldP spid="4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E36A5866-17B1-C60F-A126-3D5819B64714}"/>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12" name="Arrow: Pentagon 20">
            <a:extLst>
              <a:ext uri="{FF2B5EF4-FFF2-40B4-BE49-F238E27FC236}">
                <a16:creationId xmlns:a16="http://schemas.microsoft.com/office/drawing/2014/main" id="{14EF054A-4E85-FE88-276B-EE9166348DC5}"/>
              </a:ext>
            </a:extLst>
          </p:cNvPr>
          <p:cNvSpPr/>
          <p:nvPr/>
        </p:nvSpPr>
        <p:spPr>
          <a:xfrm>
            <a:off x="0" y="1811923"/>
            <a:ext cx="8213725" cy="606425"/>
          </a:xfrm>
          <a:prstGeom prst="homePlat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vi-VN" sz="2600" b="1" dirty="0">
                <a:solidFill>
                  <a:schemeClr val="tx1"/>
                </a:solidFill>
                <a:latin typeface="UTM Avo" panose="02040603050506020204" pitchFamily="18"/>
                <a:cs typeface="Arial" panose="020B0604020202020204" pitchFamily="34" charset="0"/>
              </a:rPr>
              <a:t>Quan sát các hình 1, 2, 3, 4 (trang 69 SGK)</a:t>
            </a:r>
          </a:p>
        </p:txBody>
      </p:sp>
      <p:pic>
        <p:nvPicPr>
          <p:cNvPr id="13" name="Picture 12">
            <a:extLst>
              <a:ext uri="{FF2B5EF4-FFF2-40B4-BE49-F238E27FC236}">
                <a16:creationId xmlns:a16="http://schemas.microsoft.com/office/drawing/2014/main" id="{E9DB0358-51B0-344D-C06F-18DFB2A090B3}"/>
              </a:ext>
            </a:extLst>
          </p:cNvPr>
          <p:cNvPicPr>
            <a:picLocks noChangeAspect="1"/>
          </p:cNvPicPr>
          <p:nvPr/>
        </p:nvPicPr>
        <p:blipFill rotWithShape="1">
          <a:blip r:embed="rId4">
            <a:extLst>
              <a:ext uri="{28A0092B-C50C-407E-A947-70E740481C1C}">
                <a14:useLocalDpi xmlns:a14="http://schemas.microsoft.com/office/drawing/2010/main" val="0"/>
              </a:ext>
            </a:extLst>
          </a:blip>
          <a:srcRect l="3483" t="1541" r="1930" b="15316"/>
          <a:stretch/>
        </p:blipFill>
        <p:spPr>
          <a:xfrm>
            <a:off x="5250420" y="4804425"/>
            <a:ext cx="2393950" cy="18556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028DAA74-C2D2-07B3-F3E3-3CD814029244}"/>
              </a:ext>
            </a:extLst>
          </p:cNvPr>
          <p:cNvPicPr>
            <a:picLocks noChangeAspect="1"/>
          </p:cNvPicPr>
          <p:nvPr/>
        </p:nvPicPr>
        <p:blipFill rotWithShape="1">
          <a:blip r:embed="rId5">
            <a:extLst>
              <a:ext uri="{28A0092B-C50C-407E-A947-70E740481C1C}">
                <a14:useLocalDpi xmlns:a14="http://schemas.microsoft.com/office/drawing/2010/main" val="0"/>
              </a:ext>
            </a:extLst>
          </a:blip>
          <a:srcRect l="2923" r="2055" b="15316"/>
          <a:stretch/>
        </p:blipFill>
        <p:spPr>
          <a:xfrm>
            <a:off x="4288756" y="2624104"/>
            <a:ext cx="3363869" cy="19411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14">
            <a:extLst>
              <a:ext uri="{FF2B5EF4-FFF2-40B4-BE49-F238E27FC236}">
                <a16:creationId xmlns:a16="http://schemas.microsoft.com/office/drawing/2014/main" id="{CB2795B3-AFB1-379D-9778-E4C7F5253AA4}"/>
              </a:ext>
            </a:extLst>
          </p:cNvPr>
          <p:cNvPicPr>
            <a:picLocks noChangeAspect="1"/>
          </p:cNvPicPr>
          <p:nvPr/>
        </p:nvPicPr>
        <p:blipFill rotWithShape="1">
          <a:blip r:embed="rId6">
            <a:extLst>
              <a:ext uri="{28A0092B-C50C-407E-A947-70E740481C1C}">
                <a14:useLocalDpi xmlns:a14="http://schemas.microsoft.com/office/drawing/2010/main" val="0"/>
              </a:ext>
            </a:extLst>
          </a:blip>
          <a:srcRect l="1338" r="2285" b="12944"/>
          <a:stretch/>
        </p:blipFill>
        <p:spPr>
          <a:xfrm>
            <a:off x="1069012" y="4804425"/>
            <a:ext cx="3715044" cy="18463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5">
            <a:extLst>
              <a:ext uri="{FF2B5EF4-FFF2-40B4-BE49-F238E27FC236}">
                <a16:creationId xmlns:a16="http://schemas.microsoft.com/office/drawing/2014/main" id="{B3DFBD2F-1BEC-4C0E-9A02-5B9E21B64697}"/>
              </a:ext>
            </a:extLst>
          </p:cNvPr>
          <p:cNvPicPr>
            <a:picLocks noChangeAspect="1"/>
          </p:cNvPicPr>
          <p:nvPr/>
        </p:nvPicPr>
        <p:blipFill rotWithShape="1">
          <a:blip r:embed="rId7">
            <a:extLst>
              <a:ext uri="{28A0092B-C50C-407E-A947-70E740481C1C}">
                <a14:useLocalDpi xmlns:a14="http://schemas.microsoft.com/office/drawing/2010/main" val="0"/>
              </a:ext>
            </a:extLst>
          </a:blip>
          <a:srcRect l="2853" r="2331" b="17742"/>
          <a:stretch/>
        </p:blipFill>
        <p:spPr>
          <a:xfrm>
            <a:off x="1069012" y="2624105"/>
            <a:ext cx="2930819" cy="19411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4" name="Freeform 10">
            <a:extLst>
              <a:ext uri="{FF2B5EF4-FFF2-40B4-BE49-F238E27FC236}">
                <a16:creationId xmlns:a16="http://schemas.microsoft.com/office/drawing/2014/main" id="{704D0DE3-3149-926D-19FF-C270EF9C9474}"/>
              </a:ext>
            </a:extLst>
          </p:cNvPr>
          <p:cNvSpPr/>
          <p:nvPr/>
        </p:nvSpPr>
        <p:spPr>
          <a:xfrm>
            <a:off x="9397999" y="3749573"/>
            <a:ext cx="2628050" cy="3116263"/>
          </a:xfrm>
          <a:custGeom>
            <a:avLst/>
            <a:gdLst/>
            <a:ahLst/>
            <a:cxnLst/>
            <a:rect l="l" t="t" r="r" b="b"/>
            <a:pathLst>
              <a:path w="933274" h="1106649">
                <a:moveTo>
                  <a:pt x="0" y="0"/>
                </a:moveTo>
                <a:lnTo>
                  <a:pt x="933274" y="0"/>
                </a:lnTo>
                <a:lnTo>
                  <a:pt x="933274" y="1106649"/>
                </a:lnTo>
                <a:lnTo>
                  <a:pt x="0" y="1106649"/>
                </a:lnTo>
                <a:lnTo>
                  <a:pt x="0" y="0"/>
                </a:lnTo>
                <a:close/>
              </a:path>
            </a:pathLst>
          </a:custGeom>
          <a:blipFill>
            <a:blip r:embed="rId8"/>
            <a:stretch>
              <a:fillRect/>
            </a:stretch>
          </a:blipFill>
        </p:spPr>
        <p:txBody>
          <a:bodyPr/>
          <a:lstStyle/>
          <a:p>
            <a:endParaRPr lang="vi-VN" sz="650">
              <a:latin typeface="UTM Avo" panose="02040603050506020204" pitchFamily="1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par>
                                <p:cTn id="13" presetID="16" presetClass="entr" presetSubtype="21"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inVertical)">
                                      <p:cBhvr>
                                        <p:cTn id="15" dur="500"/>
                                        <p:tgtEl>
                                          <p:spTgt spid="14"/>
                                        </p:tgtEl>
                                      </p:cBhvr>
                                    </p:animEffect>
                                  </p:childTnLst>
                                </p:cTn>
                              </p:par>
                              <p:par>
                                <p:cTn id="16" presetID="16" presetClass="entr" presetSubtype="21"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arn(inVertical)">
                                      <p:cBhvr>
                                        <p:cTn id="18" dur="500"/>
                                        <p:tgtEl>
                                          <p:spTgt spid="15"/>
                                        </p:tgtEl>
                                      </p:cBhvr>
                                    </p:animEffect>
                                  </p:childTnLst>
                                </p:cTn>
                              </p:par>
                              <p:par>
                                <p:cTn id="19" presetID="16" presetClass="entr" presetSubtype="21"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barn(inVertical)">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2" name="Arrow: Pentagon 20">
            <a:extLst>
              <a:ext uri="{FF2B5EF4-FFF2-40B4-BE49-F238E27FC236}">
                <a16:creationId xmlns:a16="http://schemas.microsoft.com/office/drawing/2014/main" id="{2CC27AD6-935B-6C5B-7C30-2F80273BB385}"/>
              </a:ext>
            </a:extLst>
          </p:cNvPr>
          <p:cNvSpPr/>
          <p:nvPr/>
        </p:nvSpPr>
        <p:spPr>
          <a:xfrm>
            <a:off x="0" y="1751765"/>
            <a:ext cx="4044950" cy="742950"/>
          </a:xfrm>
          <a:prstGeom prst="homePlat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709" b="1">
                <a:solidFill>
                  <a:schemeClr val="tx1"/>
                </a:solidFill>
                <a:latin typeface="UTM Avo" panose="02040603050506020204" pitchFamily="18"/>
                <a:cs typeface="Arial" panose="020B0604020202020204" pitchFamily="34" charset="0"/>
              </a:rPr>
              <a:t>Trả lời câu hỏi</a:t>
            </a:r>
            <a:endParaRPr lang="vi-VN" sz="2709" b="1" dirty="0">
              <a:solidFill>
                <a:schemeClr val="tx1"/>
              </a:solidFill>
              <a:latin typeface="UTM Avo" panose="02040603050506020204" pitchFamily="18"/>
              <a:cs typeface="Arial" panose="020B0604020202020204" pitchFamily="34" charset="0"/>
            </a:endParaRPr>
          </a:p>
        </p:txBody>
      </p:sp>
      <p:pic>
        <p:nvPicPr>
          <p:cNvPr id="3" name="Picture 2">
            <a:extLst>
              <a:ext uri="{FF2B5EF4-FFF2-40B4-BE49-F238E27FC236}">
                <a16:creationId xmlns:a16="http://schemas.microsoft.com/office/drawing/2014/main" id="{18498FF2-592F-1923-47D8-528E155CF2AD}"/>
              </a:ext>
            </a:extLst>
          </p:cNvPr>
          <p:cNvPicPr>
            <a:picLocks noChangeAspect="1"/>
          </p:cNvPicPr>
          <p:nvPr/>
        </p:nvPicPr>
        <p:blipFill rotWithShape="1">
          <a:blip r:embed="rId4">
            <a:extLst>
              <a:ext uri="{28A0092B-C50C-407E-A947-70E740481C1C}">
                <a14:useLocalDpi xmlns:a14="http://schemas.microsoft.com/office/drawing/2010/main" val="0"/>
              </a:ext>
            </a:extLst>
          </a:blip>
          <a:srcRect l="3483" t="1541" r="1930" b="15316"/>
          <a:stretch/>
        </p:blipFill>
        <p:spPr>
          <a:xfrm>
            <a:off x="9285967" y="2772751"/>
            <a:ext cx="1960435" cy="17175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10A3EB60-56D0-7812-A77E-EF2913CA9507}"/>
              </a:ext>
            </a:extLst>
          </p:cNvPr>
          <p:cNvPicPr>
            <a:picLocks noChangeAspect="1"/>
          </p:cNvPicPr>
          <p:nvPr/>
        </p:nvPicPr>
        <p:blipFill rotWithShape="1">
          <a:blip r:embed="rId5">
            <a:extLst>
              <a:ext uri="{28A0092B-C50C-407E-A947-70E740481C1C}">
                <a14:useLocalDpi xmlns:a14="http://schemas.microsoft.com/office/drawing/2010/main" val="0"/>
              </a:ext>
            </a:extLst>
          </a:blip>
          <a:srcRect l="2923" r="2055" b="15316"/>
          <a:stretch/>
        </p:blipFill>
        <p:spPr>
          <a:xfrm>
            <a:off x="6589186" y="2758240"/>
            <a:ext cx="2611079" cy="17029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D3DFC33C-336B-98D7-CFBB-60EBBF6AAD19}"/>
              </a:ext>
            </a:extLst>
          </p:cNvPr>
          <p:cNvPicPr>
            <a:picLocks noChangeAspect="1"/>
          </p:cNvPicPr>
          <p:nvPr/>
        </p:nvPicPr>
        <p:blipFill rotWithShape="1">
          <a:blip r:embed="rId6">
            <a:extLst>
              <a:ext uri="{28A0092B-C50C-407E-A947-70E740481C1C}">
                <a14:useLocalDpi xmlns:a14="http://schemas.microsoft.com/office/drawing/2010/main" val="0"/>
              </a:ext>
            </a:extLst>
          </a:blip>
          <a:srcRect l="1338" r="2285" b="12944"/>
          <a:stretch/>
        </p:blipFill>
        <p:spPr>
          <a:xfrm>
            <a:off x="3273591" y="2758240"/>
            <a:ext cx="3229893" cy="17175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DBF5C864-F300-C056-AC3F-F264B0453A9A}"/>
              </a:ext>
            </a:extLst>
          </p:cNvPr>
          <p:cNvPicPr>
            <a:picLocks noChangeAspect="1"/>
          </p:cNvPicPr>
          <p:nvPr/>
        </p:nvPicPr>
        <p:blipFill rotWithShape="1">
          <a:blip r:embed="rId7">
            <a:extLst>
              <a:ext uri="{28A0092B-C50C-407E-A947-70E740481C1C}">
                <a14:useLocalDpi xmlns:a14="http://schemas.microsoft.com/office/drawing/2010/main" val="0"/>
              </a:ext>
            </a:extLst>
          </a:blip>
          <a:srcRect l="2853" r="2331" b="17742"/>
          <a:stretch/>
        </p:blipFill>
        <p:spPr>
          <a:xfrm>
            <a:off x="912949" y="2772751"/>
            <a:ext cx="2274940" cy="17029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peech Bubble: Rectangle 1">
            <a:extLst>
              <a:ext uri="{FF2B5EF4-FFF2-40B4-BE49-F238E27FC236}">
                <a16:creationId xmlns:a16="http://schemas.microsoft.com/office/drawing/2014/main" id="{21276726-D5CC-E67E-8A31-69C1B714CA7C}"/>
              </a:ext>
            </a:extLst>
          </p:cNvPr>
          <p:cNvSpPr/>
          <p:nvPr/>
        </p:nvSpPr>
        <p:spPr>
          <a:xfrm>
            <a:off x="1414543" y="4740442"/>
            <a:ext cx="4515686" cy="1505296"/>
          </a:xfrm>
          <a:prstGeom prst="wedgeRectCallou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bIns="97500" rtlCol="0" anchor="ctr"/>
          <a:lstStyle/>
          <a:p>
            <a:pPr algn="ctr">
              <a:lnSpc>
                <a:spcPct val="150000"/>
              </a:lnSpc>
            </a:pPr>
            <a:r>
              <a:rPr lang="vi-VN" sz="2400" dirty="0">
                <a:solidFill>
                  <a:schemeClr val="tx1"/>
                </a:solidFill>
                <a:latin typeface="UTM Avo" panose="02040603050506020204" pitchFamily="18"/>
                <a:cs typeface="Arial" panose="020B0604020202020204" pitchFamily="34" charset="0"/>
              </a:rPr>
              <a:t>Cảnh đẹp đó có hình ảnh, màu sắc nào nổi bật?</a:t>
            </a:r>
          </a:p>
        </p:txBody>
      </p:sp>
      <p:sp>
        <p:nvSpPr>
          <p:cNvPr id="8" name="Speech Bubble: Rectangle 2">
            <a:extLst>
              <a:ext uri="{FF2B5EF4-FFF2-40B4-BE49-F238E27FC236}">
                <a16:creationId xmlns:a16="http://schemas.microsoft.com/office/drawing/2014/main" id="{F8761C78-65AF-451B-1479-DFD1F51746BA}"/>
              </a:ext>
            </a:extLst>
          </p:cNvPr>
          <p:cNvSpPr/>
          <p:nvPr/>
        </p:nvSpPr>
        <p:spPr>
          <a:xfrm>
            <a:off x="6190580" y="4740442"/>
            <a:ext cx="4515686" cy="1505296"/>
          </a:xfrm>
          <a:prstGeom prst="wedgeRectCallou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bIns="97500" rtlCol="0" anchor="ctr"/>
          <a:lstStyle/>
          <a:p>
            <a:pPr algn="ctr">
              <a:lnSpc>
                <a:spcPct val="150000"/>
              </a:lnSpc>
            </a:pPr>
            <a:r>
              <a:rPr lang="vi-VN" sz="2400" dirty="0">
                <a:solidFill>
                  <a:schemeClr val="tx1"/>
                </a:solidFill>
                <a:latin typeface="UTM Avo" panose="02040603050506020204" pitchFamily="18"/>
                <a:cs typeface="Arial" panose="020B0604020202020204" pitchFamily="34" charset="0"/>
              </a:rPr>
              <a:t>Em đã từng đến tham quan những nơi này chưa?</a:t>
            </a:r>
          </a:p>
        </p:txBody>
      </p:sp>
    </p:spTree>
    <p:extLst>
      <p:ext uri="{BB962C8B-B14F-4D97-AF65-F5344CB8AC3E}">
        <p14:creationId xmlns:p14="http://schemas.microsoft.com/office/powerpoint/2010/main" val="3632458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par>
                                <p:cTn id="13" presetID="9"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par>
                                <p:cTn id="16" presetID="9"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dissolve">
                                      <p:cBhvr>
                                        <p:cTn id="18" dur="500"/>
                                        <p:tgtEl>
                                          <p:spTgt spid="4"/>
                                        </p:tgtEl>
                                      </p:cBhvr>
                                    </p:animEffect>
                                  </p:childTnLst>
                                </p:cTn>
                              </p:par>
                              <p:par>
                                <p:cTn id="19" presetID="9"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dissolve">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down)">
                                      <p:cBhvr>
                                        <p:cTn id="26" dur="500"/>
                                        <p:tgtEl>
                                          <p:spTgt spid="7"/>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down)">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10" name="Picture 9">
            <a:extLst>
              <a:ext uri="{FF2B5EF4-FFF2-40B4-BE49-F238E27FC236}">
                <a16:creationId xmlns:a16="http://schemas.microsoft.com/office/drawing/2014/main" id="{2E17FC9B-62D3-5354-BB02-4D222149011B}"/>
              </a:ext>
            </a:extLst>
          </p:cNvPr>
          <p:cNvPicPr>
            <a:picLocks noChangeAspect="1"/>
          </p:cNvPicPr>
          <p:nvPr/>
        </p:nvPicPr>
        <p:blipFill rotWithShape="1">
          <a:blip r:embed="rId4">
            <a:extLst>
              <a:ext uri="{28A0092B-C50C-407E-A947-70E740481C1C}">
                <a14:useLocalDpi xmlns:a14="http://schemas.microsoft.com/office/drawing/2010/main" val="0"/>
              </a:ext>
            </a:extLst>
          </a:blip>
          <a:srcRect l="3483" t="1541" r="1930" b="15316"/>
          <a:stretch/>
        </p:blipFill>
        <p:spPr>
          <a:xfrm>
            <a:off x="5176393" y="4064357"/>
            <a:ext cx="2393950" cy="18556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a:extLst>
              <a:ext uri="{FF2B5EF4-FFF2-40B4-BE49-F238E27FC236}">
                <a16:creationId xmlns:a16="http://schemas.microsoft.com/office/drawing/2014/main" id="{8E8C4789-59CE-3B72-7207-296D4AF054DE}"/>
              </a:ext>
            </a:extLst>
          </p:cNvPr>
          <p:cNvPicPr>
            <a:picLocks noChangeAspect="1"/>
          </p:cNvPicPr>
          <p:nvPr/>
        </p:nvPicPr>
        <p:blipFill rotWithShape="1">
          <a:blip r:embed="rId5">
            <a:extLst>
              <a:ext uri="{28A0092B-C50C-407E-A947-70E740481C1C}">
                <a14:useLocalDpi xmlns:a14="http://schemas.microsoft.com/office/drawing/2010/main" val="0"/>
              </a:ext>
            </a:extLst>
          </a:blip>
          <a:srcRect l="2923" r="2055" b="15316"/>
          <a:stretch/>
        </p:blipFill>
        <p:spPr>
          <a:xfrm>
            <a:off x="4206474" y="1962067"/>
            <a:ext cx="3363869" cy="19411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0C25278F-771C-97C9-CA57-158B8E7DEAD1}"/>
              </a:ext>
            </a:extLst>
          </p:cNvPr>
          <p:cNvPicPr>
            <a:picLocks noChangeAspect="1"/>
          </p:cNvPicPr>
          <p:nvPr/>
        </p:nvPicPr>
        <p:blipFill rotWithShape="1">
          <a:blip r:embed="rId6">
            <a:extLst>
              <a:ext uri="{28A0092B-C50C-407E-A947-70E740481C1C}">
                <a14:useLocalDpi xmlns:a14="http://schemas.microsoft.com/office/drawing/2010/main" val="0"/>
              </a:ext>
            </a:extLst>
          </a:blip>
          <a:srcRect l="1338" r="2285" b="12944"/>
          <a:stretch/>
        </p:blipFill>
        <p:spPr>
          <a:xfrm>
            <a:off x="1106470" y="4064357"/>
            <a:ext cx="3715044" cy="18463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a:extLst>
              <a:ext uri="{FF2B5EF4-FFF2-40B4-BE49-F238E27FC236}">
                <a16:creationId xmlns:a16="http://schemas.microsoft.com/office/drawing/2014/main" id="{179C1136-094E-504A-4ED6-F43BC1D8063D}"/>
              </a:ext>
            </a:extLst>
          </p:cNvPr>
          <p:cNvPicPr>
            <a:picLocks noChangeAspect="1"/>
          </p:cNvPicPr>
          <p:nvPr/>
        </p:nvPicPr>
        <p:blipFill rotWithShape="1">
          <a:blip r:embed="rId7">
            <a:extLst>
              <a:ext uri="{28A0092B-C50C-407E-A947-70E740481C1C}">
                <a14:useLocalDpi xmlns:a14="http://schemas.microsoft.com/office/drawing/2010/main" val="0"/>
              </a:ext>
            </a:extLst>
          </a:blip>
          <a:srcRect l="2853" r="2331" b="17742"/>
          <a:stretch/>
        </p:blipFill>
        <p:spPr>
          <a:xfrm>
            <a:off x="1106470" y="1962068"/>
            <a:ext cx="2930819" cy="19411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Speech Bubble: Rectangle 1">
            <a:extLst>
              <a:ext uri="{FF2B5EF4-FFF2-40B4-BE49-F238E27FC236}">
                <a16:creationId xmlns:a16="http://schemas.microsoft.com/office/drawing/2014/main" id="{42D9C81E-E9B2-5C10-B932-226AACF2C4EA}"/>
              </a:ext>
            </a:extLst>
          </p:cNvPr>
          <p:cNvSpPr/>
          <p:nvPr/>
        </p:nvSpPr>
        <p:spPr>
          <a:xfrm>
            <a:off x="7838795" y="1962067"/>
            <a:ext cx="3246735" cy="3957944"/>
          </a:xfrm>
          <a:prstGeom prst="wedgeRectCallou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bIns="97500" rtlCol="0" anchor="ctr"/>
          <a:lstStyle/>
          <a:p>
            <a:pPr algn="just">
              <a:lnSpc>
                <a:spcPct val="150000"/>
              </a:lnSpc>
            </a:pPr>
            <a:r>
              <a:rPr lang="vi-VN" sz="2200" dirty="0">
                <a:solidFill>
                  <a:schemeClr val="tx1"/>
                </a:solidFill>
                <a:latin typeface="UTM Avo" panose="02040603050506020204" pitchFamily="18"/>
                <a:cs typeface="Arial" panose="020B0604020202020204" pitchFamily="34" charset="0"/>
              </a:rPr>
              <a:t>Các cảnh đẹp đến từ nhiều vùng miền của tổ quốc: </a:t>
            </a:r>
            <a:r>
              <a:rPr lang="vi-VN" sz="2200" i="1" dirty="0">
                <a:solidFill>
                  <a:schemeClr val="tx1"/>
                </a:solidFill>
                <a:latin typeface="UTM Avo" panose="02040603050506020204" pitchFamily="18"/>
                <a:cs typeface="Arial" panose="020B0604020202020204" pitchFamily="34" charset="0"/>
              </a:rPr>
              <a:t>ruộng bậc thang, Chùa Cầu, Chợ nổi Cái Răng ở Cần Thơ, Chùa </a:t>
            </a:r>
            <a:r>
              <a:rPr lang="en-US" sz="2200" i="1" dirty="0">
                <a:solidFill>
                  <a:schemeClr val="tx1"/>
                </a:solidFill>
                <a:latin typeface="UTM Avo" panose="02040603050506020204" pitchFamily="18"/>
                <a:cs typeface="Arial" panose="020B0604020202020204" pitchFamily="34" charset="0"/>
              </a:rPr>
              <a:t>M</a:t>
            </a:r>
            <a:r>
              <a:rPr lang="vi-VN" sz="2200" i="1" dirty="0">
                <a:solidFill>
                  <a:schemeClr val="tx1"/>
                </a:solidFill>
                <a:latin typeface="UTM Avo" panose="02040603050506020204" pitchFamily="18"/>
                <a:cs typeface="Arial" panose="020B0604020202020204" pitchFamily="34" charset="0"/>
              </a:rPr>
              <a:t>ột </a:t>
            </a:r>
            <a:r>
              <a:rPr lang="en-US" sz="2200" i="1" dirty="0">
                <a:solidFill>
                  <a:schemeClr val="tx1"/>
                </a:solidFill>
                <a:latin typeface="UTM Avo" panose="02040603050506020204" pitchFamily="18"/>
                <a:cs typeface="Arial" panose="020B0604020202020204" pitchFamily="34" charset="0"/>
              </a:rPr>
              <a:t>C</a:t>
            </a:r>
            <a:r>
              <a:rPr lang="vi-VN" sz="2200" i="1" dirty="0">
                <a:solidFill>
                  <a:schemeClr val="tx1"/>
                </a:solidFill>
                <a:latin typeface="UTM Avo" panose="02040603050506020204" pitchFamily="18"/>
                <a:cs typeface="Arial" panose="020B0604020202020204" pitchFamily="34" charset="0"/>
              </a:rPr>
              <a:t>ột ở Hà Nội,...</a:t>
            </a:r>
          </a:p>
        </p:txBody>
      </p:sp>
    </p:spTree>
    <p:extLst>
      <p:ext uri="{BB962C8B-B14F-4D97-AF65-F5344CB8AC3E}">
        <p14:creationId xmlns:p14="http://schemas.microsoft.com/office/powerpoint/2010/main" val="1272762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2" name="Arrow: Pentagon 20">
            <a:extLst>
              <a:ext uri="{FF2B5EF4-FFF2-40B4-BE49-F238E27FC236}">
                <a16:creationId xmlns:a16="http://schemas.microsoft.com/office/drawing/2014/main" id="{9064EB8F-B28A-3B1C-ABC6-696D0CC1B8AE}"/>
              </a:ext>
            </a:extLst>
          </p:cNvPr>
          <p:cNvSpPr/>
          <p:nvPr/>
        </p:nvSpPr>
        <p:spPr>
          <a:xfrm>
            <a:off x="0" y="1751765"/>
            <a:ext cx="7173618" cy="645980"/>
          </a:xfrm>
          <a:prstGeom prst="homePlat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vi-VN" sz="2600" b="1" dirty="0">
                <a:solidFill>
                  <a:schemeClr val="tx1"/>
                </a:solidFill>
                <a:latin typeface="UTM Avo" panose="02040603050506020204" pitchFamily="18"/>
                <a:cs typeface="Arial" panose="020B0604020202020204" pitchFamily="34" charset="0"/>
              </a:rPr>
              <a:t>Quan sát các hình 1</a:t>
            </a:r>
            <a:r>
              <a:rPr lang="vi-VN" sz="2600" b="1">
                <a:solidFill>
                  <a:schemeClr val="tx1"/>
                </a:solidFill>
                <a:latin typeface="UTM Avo" panose="02040603050506020204" pitchFamily="18"/>
                <a:cs typeface="Arial" panose="020B0604020202020204" pitchFamily="34" charset="0"/>
              </a:rPr>
              <a:t>, 2 (trang 70 </a:t>
            </a:r>
            <a:r>
              <a:rPr lang="vi-VN" sz="2600" b="1" dirty="0">
                <a:solidFill>
                  <a:schemeClr val="tx1"/>
                </a:solidFill>
                <a:latin typeface="UTM Avo" panose="02040603050506020204" pitchFamily="18"/>
                <a:cs typeface="Arial" panose="020B0604020202020204" pitchFamily="34" charset="0"/>
              </a:rPr>
              <a:t>SGK)</a:t>
            </a:r>
          </a:p>
        </p:txBody>
      </p:sp>
      <p:pic>
        <p:nvPicPr>
          <p:cNvPr id="3" name="Picture 2">
            <a:extLst>
              <a:ext uri="{FF2B5EF4-FFF2-40B4-BE49-F238E27FC236}">
                <a16:creationId xmlns:a16="http://schemas.microsoft.com/office/drawing/2014/main" id="{5FE0790B-C244-BE0F-C81B-ED28E9B979B4}"/>
              </a:ext>
            </a:extLst>
          </p:cNvPr>
          <p:cNvPicPr>
            <a:picLocks noChangeAspect="1"/>
          </p:cNvPicPr>
          <p:nvPr/>
        </p:nvPicPr>
        <p:blipFill rotWithShape="1">
          <a:blip r:embed="rId4">
            <a:extLst>
              <a:ext uri="{28A0092B-C50C-407E-A947-70E740481C1C}">
                <a14:useLocalDpi xmlns:a14="http://schemas.microsoft.com/office/drawing/2010/main" val="0"/>
              </a:ext>
            </a:extLst>
          </a:blip>
          <a:srcRect l="8670" t="3462" r="4115" b="12769"/>
          <a:stretch/>
        </p:blipFill>
        <p:spPr>
          <a:xfrm>
            <a:off x="5279881" y="2598055"/>
            <a:ext cx="2352676" cy="2327856"/>
          </a:xfrm>
          <a:prstGeom prst="flowChartConnector">
            <a:avLst/>
          </a:prstGeom>
          <a:effectLst>
            <a:outerShdw blurRad="50800" dist="38100" dir="5400000" algn="t" rotWithShape="0">
              <a:prstClr val="black">
                <a:alpha val="40000"/>
              </a:prstClr>
            </a:outerShdw>
          </a:effectLst>
        </p:spPr>
      </p:pic>
      <p:pic>
        <p:nvPicPr>
          <p:cNvPr id="4" name="Picture 3">
            <a:extLst>
              <a:ext uri="{FF2B5EF4-FFF2-40B4-BE49-F238E27FC236}">
                <a16:creationId xmlns:a16="http://schemas.microsoft.com/office/drawing/2014/main" id="{FE4ACE5F-DB70-AECF-CF92-CB9397808193}"/>
              </a:ext>
            </a:extLst>
          </p:cNvPr>
          <p:cNvPicPr>
            <a:picLocks noChangeAspect="1"/>
          </p:cNvPicPr>
          <p:nvPr/>
        </p:nvPicPr>
        <p:blipFill rotWithShape="1">
          <a:blip r:embed="rId5">
            <a:extLst>
              <a:ext uri="{28A0092B-C50C-407E-A947-70E740481C1C}">
                <a14:useLocalDpi xmlns:a14="http://schemas.microsoft.com/office/drawing/2010/main" val="0"/>
              </a:ext>
            </a:extLst>
          </a:blip>
          <a:srcRect l="2724" t="3668" r="2724" b="10234"/>
          <a:stretch/>
        </p:blipFill>
        <p:spPr>
          <a:xfrm>
            <a:off x="1303325" y="2598055"/>
            <a:ext cx="3465284" cy="23278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Speech Bubble: Rectangle 1">
            <a:extLst>
              <a:ext uri="{FF2B5EF4-FFF2-40B4-BE49-F238E27FC236}">
                <a16:creationId xmlns:a16="http://schemas.microsoft.com/office/drawing/2014/main" id="{4C1BD88E-7796-D63D-DA24-95A7C6FEB04C}"/>
              </a:ext>
            </a:extLst>
          </p:cNvPr>
          <p:cNvSpPr/>
          <p:nvPr/>
        </p:nvSpPr>
        <p:spPr>
          <a:xfrm>
            <a:off x="957260" y="5245820"/>
            <a:ext cx="3145507" cy="1155700"/>
          </a:xfrm>
          <a:prstGeom prst="wedgeRectCallou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bIns="97500" rtlCol="0" anchor="ctr"/>
          <a:lstStyle/>
          <a:p>
            <a:pPr algn="ctr">
              <a:lnSpc>
                <a:spcPct val="150000"/>
              </a:lnSpc>
            </a:pPr>
            <a:r>
              <a:rPr lang="vi-VN" sz="2167" dirty="0">
                <a:solidFill>
                  <a:srgbClr val="000000"/>
                </a:solidFill>
                <a:latin typeface="UTM Avo" panose="02040603050506020204" pitchFamily="18"/>
                <a:cs typeface="Arial" panose="020B0604020202020204" pitchFamily="34" charset="0"/>
              </a:rPr>
              <a:t>Hình thức thực hành của mỗi sản phẩm.</a:t>
            </a:r>
            <a:endParaRPr lang="vi-VN" sz="2167" dirty="0">
              <a:latin typeface="UTM Avo" panose="02040603050506020204" pitchFamily="18"/>
              <a:cs typeface="Arial" panose="020B0604020202020204" pitchFamily="34" charset="0"/>
            </a:endParaRPr>
          </a:p>
        </p:txBody>
      </p:sp>
      <p:sp>
        <p:nvSpPr>
          <p:cNvPr id="6" name="Speech Bubble: Rectangle 3">
            <a:extLst>
              <a:ext uri="{FF2B5EF4-FFF2-40B4-BE49-F238E27FC236}">
                <a16:creationId xmlns:a16="http://schemas.microsoft.com/office/drawing/2014/main" id="{19ED3FFF-ECB3-375B-781B-6B9AE2241E06}"/>
              </a:ext>
            </a:extLst>
          </p:cNvPr>
          <p:cNvSpPr/>
          <p:nvPr/>
        </p:nvSpPr>
        <p:spPr>
          <a:xfrm>
            <a:off x="4264888" y="5232441"/>
            <a:ext cx="3662222" cy="1155700"/>
          </a:xfrm>
          <a:prstGeom prst="wedgeRectCallou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bIns="97500" rtlCol="0" anchor="ctr"/>
          <a:lstStyle/>
          <a:p>
            <a:pPr algn="ctr">
              <a:lnSpc>
                <a:spcPct val="150000"/>
              </a:lnSpc>
            </a:pPr>
            <a:r>
              <a:rPr lang="vi-VN" sz="2167" dirty="0">
                <a:solidFill>
                  <a:srgbClr val="000000"/>
                </a:solidFill>
                <a:latin typeface="UTM Avo" panose="02040603050506020204" pitchFamily="18"/>
                <a:cs typeface="Arial" panose="020B0604020202020204" pitchFamily="34" charset="0"/>
              </a:rPr>
              <a:t>Hình ảnh chính, hình ảnh phụ trên mỗi sản phẩm.</a:t>
            </a:r>
            <a:endParaRPr lang="vi-VN" sz="2167" dirty="0">
              <a:latin typeface="UTM Avo" panose="02040603050506020204" pitchFamily="18"/>
              <a:cs typeface="Arial" panose="020B0604020202020204" pitchFamily="34" charset="0"/>
            </a:endParaRPr>
          </a:p>
        </p:txBody>
      </p:sp>
      <p:sp>
        <p:nvSpPr>
          <p:cNvPr id="7" name="Speech Bubble: Rectangle 5">
            <a:extLst>
              <a:ext uri="{FF2B5EF4-FFF2-40B4-BE49-F238E27FC236}">
                <a16:creationId xmlns:a16="http://schemas.microsoft.com/office/drawing/2014/main" id="{7F2B2891-7AF5-7327-AF79-4C5FBDF02A00}"/>
              </a:ext>
            </a:extLst>
          </p:cNvPr>
          <p:cNvSpPr/>
          <p:nvPr/>
        </p:nvSpPr>
        <p:spPr>
          <a:xfrm>
            <a:off x="8093595" y="5231145"/>
            <a:ext cx="3145507" cy="1155700"/>
          </a:xfrm>
          <a:prstGeom prst="wedgeRectCallou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bIns="97500" rtlCol="0" anchor="ctr"/>
          <a:lstStyle/>
          <a:p>
            <a:pPr algn="ctr">
              <a:lnSpc>
                <a:spcPct val="150000"/>
              </a:lnSpc>
            </a:pPr>
            <a:r>
              <a:rPr lang="vi-VN" sz="2167" dirty="0">
                <a:solidFill>
                  <a:srgbClr val="000000"/>
                </a:solidFill>
                <a:latin typeface="UTM Avo" panose="02040603050506020204" pitchFamily="18"/>
                <a:cs typeface="Arial" panose="020B0604020202020204" pitchFamily="34" charset="0"/>
              </a:rPr>
              <a:t>Mỗi sản phẩm có những màu sắc nào?</a:t>
            </a:r>
            <a:endParaRPr lang="vi-VN" sz="2167" dirty="0">
              <a:latin typeface="UTM Avo" panose="02040603050506020204" pitchFamily="18"/>
              <a:cs typeface="Arial" panose="020B0604020202020204" pitchFamily="34" charset="0"/>
            </a:endParaRPr>
          </a:p>
        </p:txBody>
      </p:sp>
      <p:sp>
        <p:nvSpPr>
          <p:cNvPr id="8" name="Speech Bubble: Rectangle 6">
            <a:extLst>
              <a:ext uri="{FF2B5EF4-FFF2-40B4-BE49-F238E27FC236}">
                <a16:creationId xmlns:a16="http://schemas.microsoft.com/office/drawing/2014/main" id="{AD6E1EAE-551C-5215-A65C-B37EDF50A025}"/>
              </a:ext>
            </a:extLst>
          </p:cNvPr>
          <p:cNvSpPr/>
          <p:nvPr/>
        </p:nvSpPr>
        <p:spPr>
          <a:xfrm>
            <a:off x="8448675" y="2695026"/>
            <a:ext cx="2435349" cy="2133914"/>
          </a:xfrm>
          <a:prstGeom prst="wedgeRectCallou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bIns="97500" rtlCol="0" anchor="ctr"/>
          <a:lstStyle/>
          <a:p>
            <a:pPr algn="ctr">
              <a:lnSpc>
                <a:spcPct val="150000"/>
              </a:lnSpc>
            </a:pPr>
            <a:r>
              <a:rPr lang="vi-VN" sz="2167" dirty="0">
                <a:solidFill>
                  <a:srgbClr val="000000"/>
                </a:solidFill>
                <a:latin typeface="UTM Avo" panose="02040603050506020204" pitchFamily="18"/>
                <a:cs typeface="Arial" panose="020B0604020202020204" pitchFamily="34" charset="0"/>
              </a:rPr>
              <a:t>Em hãy giới thiệu cảnh đẹp </a:t>
            </a:r>
          </a:p>
          <a:p>
            <a:pPr algn="ctr">
              <a:lnSpc>
                <a:spcPct val="150000"/>
              </a:lnSpc>
            </a:pPr>
            <a:r>
              <a:rPr lang="vi-VN" sz="2167" dirty="0">
                <a:solidFill>
                  <a:srgbClr val="000000"/>
                </a:solidFill>
                <a:latin typeface="UTM Avo" panose="02040603050506020204" pitchFamily="18"/>
                <a:cs typeface="Arial" panose="020B0604020202020204" pitchFamily="34" charset="0"/>
              </a:rPr>
              <a:t>ở quê hương </a:t>
            </a:r>
          </a:p>
          <a:p>
            <a:pPr algn="ctr">
              <a:lnSpc>
                <a:spcPct val="150000"/>
              </a:lnSpc>
            </a:pPr>
            <a:r>
              <a:rPr lang="vi-VN" sz="2167" dirty="0">
                <a:solidFill>
                  <a:srgbClr val="000000"/>
                </a:solidFill>
                <a:latin typeface="UTM Avo" panose="02040603050506020204" pitchFamily="18"/>
                <a:cs typeface="Arial" panose="020B0604020202020204" pitchFamily="34" charset="0"/>
              </a:rPr>
              <a:t>mà em thích.</a:t>
            </a:r>
            <a:endParaRPr lang="vi-VN" sz="2167"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649907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par>
                                <p:cTn id="13" presetID="16" presetClass="entr" presetSubtype="21"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down)">
                                      <p:cBhvr>
                                        <p:cTn id="26" dur="500"/>
                                        <p:tgtEl>
                                          <p:spTgt spid="7"/>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down)">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2" name="Arrow: Pentagon 20">
            <a:extLst>
              <a:ext uri="{FF2B5EF4-FFF2-40B4-BE49-F238E27FC236}">
                <a16:creationId xmlns:a16="http://schemas.microsoft.com/office/drawing/2014/main" id="{9064EB8F-B28A-3B1C-ABC6-696D0CC1B8AE}"/>
              </a:ext>
            </a:extLst>
          </p:cNvPr>
          <p:cNvSpPr/>
          <p:nvPr/>
        </p:nvSpPr>
        <p:spPr>
          <a:xfrm>
            <a:off x="0" y="1751765"/>
            <a:ext cx="7173618" cy="645980"/>
          </a:xfrm>
          <a:prstGeom prst="homePlat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vi-VN" sz="2600" b="1" dirty="0">
                <a:solidFill>
                  <a:schemeClr val="tx1"/>
                </a:solidFill>
                <a:latin typeface="UTM Avo" panose="02040603050506020204" pitchFamily="18"/>
                <a:cs typeface="Arial" panose="020B0604020202020204" pitchFamily="34" charset="0"/>
              </a:rPr>
              <a:t>Quan sát các hình 1</a:t>
            </a:r>
            <a:r>
              <a:rPr lang="vi-VN" sz="2600" b="1">
                <a:solidFill>
                  <a:schemeClr val="tx1"/>
                </a:solidFill>
                <a:latin typeface="UTM Avo" panose="02040603050506020204" pitchFamily="18"/>
                <a:cs typeface="Arial" panose="020B0604020202020204" pitchFamily="34" charset="0"/>
              </a:rPr>
              <a:t>, 2 (trang 70 </a:t>
            </a:r>
            <a:r>
              <a:rPr lang="vi-VN" sz="2600" b="1" dirty="0">
                <a:solidFill>
                  <a:schemeClr val="tx1"/>
                </a:solidFill>
                <a:latin typeface="UTM Avo" panose="02040603050506020204" pitchFamily="18"/>
                <a:cs typeface="Arial" panose="020B0604020202020204" pitchFamily="34" charset="0"/>
              </a:rPr>
              <a:t>SGK)</a:t>
            </a:r>
          </a:p>
        </p:txBody>
      </p:sp>
      <p:pic>
        <p:nvPicPr>
          <p:cNvPr id="3" name="Picture 2">
            <a:extLst>
              <a:ext uri="{FF2B5EF4-FFF2-40B4-BE49-F238E27FC236}">
                <a16:creationId xmlns:a16="http://schemas.microsoft.com/office/drawing/2014/main" id="{5FE0790B-C244-BE0F-C81B-ED28E9B979B4}"/>
              </a:ext>
            </a:extLst>
          </p:cNvPr>
          <p:cNvPicPr>
            <a:picLocks noChangeAspect="1"/>
          </p:cNvPicPr>
          <p:nvPr/>
        </p:nvPicPr>
        <p:blipFill rotWithShape="1">
          <a:blip r:embed="rId4">
            <a:extLst>
              <a:ext uri="{28A0092B-C50C-407E-A947-70E740481C1C}">
                <a14:useLocalDpi xmlns:a14="http://schemas.microsoft.com/office/drawing/2010/main" val="0"/>
              </a:ext>
            </a:extLst>
          </a:blip>
          <a:srcRect l="8670" t="3462" r="4115" b="12769"/>
          <a:stretch/>
        </p:blipFill>
        <p:spPr>
          <a:xfrm>
            <a:off x="5279881" y="2598055"/>
            <a:ext cx="2352676" cy="2327856"/>
          </a:xfrm>
          <a:prstGeom prst="flowChartConnector">
            <a:avLst/>
          </a:prstGeom>
          <a:effectLst>
            <a:outerShdw blurRad="50800" dist="38100" dir="5400000" algn="t" rotWithShape="0">
              <a:prstClr val="black">
                <a:alpha val="40000"/>
              </a:prstClr>
            </a:outerShdw>
          </a:effectLst>
        </p:spPr>
      </p:pic>
      <p:pic>
        <p:nvPicPr>
          <p:cNvPr id="4" name="Picture 3">
            <a:extLst>
              <a:ext uri="{FF2B5EF4-FFF2-40B4-BE49-F238E27FC236}">
                <a16:creationId xmlns:a16="http://schemas.microsoft.com/office/drawing/2014/main" id="{FE4ACE5F-DB70-AECF-CF92-CB9397808193}"/>
              </a:ext>
            </a:extLst>
          </p:cNvPr>
          <p:cNvPicPr>
            <a:picLocks noChangeAspect="1"/>
          </p:cNvPicPr>
          <p:nvPr/>
        </p:nvPicPr>
        <p:blipFill rotWithShape="1">
          <a:blip r:embed="rId5">
            <a:extLst>
              <a:ext uri="{28A0092B-C50C-407E-A947-70E740481C1C}">
                <a14:useLocalDpi xmlns:a14="http://schemas.microsoft.com/office/drawing/2010/main" val="0"/>
              </a:ext>
            </a:extLst>
          </a:blip>
          <a:srcRect l="2724" t="3668" r="2724" b="10234"/>
          <a:stretch/>
        </p:blipFill>
        <p:spPr>
          <a:xfrm>
            <a:off x="1303325" y="2598055"/>
            <a:ext cx="3465284" cy="23278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Speech Bubble: Rectangle 1">
            <a:extLst>
              <a:ext uri="{FF2B5EF4-FFF2-40B4-BE49-F238E27FC236}">
                <a16:creationId xmlns:a16="http://schemas.microsoft.com/office/drawing/2014/main" id="{A302EC7C-225B-62A6-46BA-6378C2260A14}"/>
              </a:ext>
            </a:extLst>
          </p:cNvPr>
          <p:cNvSpPr/>
          <p:nvPr/>
        </p:nvSpPr>
        <p:spPr>
          <a:xfrm>
            <a:off x="1366444" y="5280391"/>
            <a:ext cx="2541028" cy="1073150"/>
          </a:xfrm>
          <a:prstGeom prst="wedgeRectCallout">
            <a:avLst>
              <a:gd name="adj1" fmla="val -20833"/>
              <a:gd name="adj2" fmla="val -65192"/>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bIns="97500" rtlCol="0" anchor="ctr"/>
          <a:lstStyle/>
          <a:p>
            <a:pPr algn="ctr">
              <a:lnSpc>
                <a:spcPct val="150000"/>
              </a:lnSpc>
            </a:pPr>
            <a:r>
              <a:rPr lang="vi-VN" sz="2100" dirty="0">
                <a:solidFill>
                  <a:schemeClr val="tx1"/>
                </a:solidFill>
                <a:latin typeface="UTM Avo" panose="02040603050506020204" pitchFamily="18"/>
                <a:cs typeface="Arial" panose="020B0604020202020204" pitchFamily="34" charset="0"/>
              </a:rPr>
              <a:t>Hình ảnh chính: </a:t>
            </a:r>
          </a:p>
          <a:p>
            <a:pPr algn="ctr">
              <a:lnSpc>
                <a:spcPct val="150000"/>
              </a:lnSpc>
            </a:pPr>
            <a:r>
              <a:rPr lang="vi-VN" sz="2100" dirty="0">
                <a:solidFill>
                  <a:schemeClr val="tx1"/>
                </a:solidFill>
                <a:latin typeface="UTM Avo" panose="02040603050506020204" pitchFamily="18"/>
                <a:cs typeface="Arial" panose="020B0604020202020204" pitchFamily="34" charset="0"/>
              </a:rPr>
              <a:t>Tháp ở giữa hồ</a:t>
            </a:r>
            <a:endParaRPr lang="vi-VN" sz="2100" i="1" dirty="0">
              <a:solidFill>
                <a:schemeClr val="tx1"/>
              </a:solidFill>
              <a:latin typeface="UTM Avo" panose="02040603050506020204" pitchFamily="18"/>
              <a:cs typeface="Arial" panose="020B0604020202020204" pitchFamily="34" charset="0"/>
            </a:endParaRPr>
          </a:p>
        </p:txBody>
      </p:sp>
      <p:sp>
        <p:nvSpPr>
          <p:cNvPr id="11" name="Speech Bubble: Rectangle 4">
            <a:extLst>
              <a:ext uri="{FF2B5EF4-FFF2-40B4-BE49-F238E27FC236}">
                <a16:creationId xmlns:a16="http://schemas.microsoft.com/office/drawing/2014/main" id="{4F67C4CD-EB26-04F7-ADEF-21142FB2DE8D}"/>
              </a:ext>
            </a:extLst>
          </p:cNvPr>
          <p:cNvSpPr/>
          <p:nvPr/>
        </p:nvSpPr>
        <p:spPr>
          <a:xfrm>
            <a:off x="4697128" y="5280391"/>
            <a:ext cx="2783005" cy="1073150"/>
          </a:xfrm>
          <a:prstGeom prst="wedgeRectCallout">
            <a:avLst>
              <a:gd name="adj1" fmla="val -16622"/>
              <a:gd name="adj2" fmla="val -70577"/>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bIns="97500" rtlCol="0" anchor="ctr"/>
          <a:lstStyle/>
          <a:p>
            <a:pPr algn="ctr">
              <a:lnSpc>
                <a:spcPct val="150000"/>
              </a:lnSpc>
            </a:pPr>
            <a:r>
              <a:rPr lang="vi-VN" sz="2100" dirty="0">
                <a:solidFill>
                  <a:schemeClr val="tx1"/>
                </a:solidFill>
                <a:latin typeface="UTM Avo" panose="02040603050506020204" pitchFamily="18"/>
                <a:cs typeface="Arial" panose="020B0604020202020204" pitchFamily="34" charset="0"/>
              </a:rPr>
              <a:t>Hình ảnh chính: </a:t>
            </a:r>
          </a:p>
          <a:p>
            <a:pPr algn="ctr">
              <a:lnSpc>
                <a:spcPct val="150000"/>
              </a:lnSpc>
            </a:pPr>
            <a:r>
              <a:rPr lang="vi-VN" sz="2100" dirty="0">
                <a:solidFill>
                  <a:schemeClr val="tx1"/>
                </a:solidFill>
                <a:latin typeface="UTM Avo" panose="02040603050506020204" pitchFamily="18"/>
                <a:cs typeface="Arial" panose="020B0604020202020204" pitchFamily="34" charset="0"/>
              </a:rPr>
              <a:t>Ruộng bậc thang</a:t>
            </a:r>
          </a:p>
        </p:txBody>
      </p:sp>
      <p:sp>
        <p:nvSpPr>
          <p:cNvPr id="12" name="Speech Bubble: Rectangle 5">
            <a:extLst>
              <a:ext uri="{FF2B5EF4-FFF2-40B4-BE49-F238E27FC236}">
                <a16:creationId xmlns:a16="http://schemas.microsoft.com/office/drawing/2014/main" id="{3E41C3AB-1334-E8C0-CF59-9234C81D3CEC}"/>
              </a:ext>
            </a:extLst>
          </p:cNvPr>
          <p:cNvSpPr/>
          <p:nvPr/>
        </p:nvSpPr>
        <p:spPr>
          <a:xfrm>
            <a:off x="8143829" y="2732172"/>
            <a:ext cx="2783005" cy="2193739"/>
          </a:xfrm>
          <a:prstGeom prst="wedgeRectCallout">
            <a:avLst>
              <a:gd name="adj1" fmla="val -20833"/>
              <a:gd name="adj2" fmla="val 61244"/>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bIns="97500" rtlCol="0" anchor="ctr"/>
          <a:lstStyle/>
          <a:p>
            <a:pPr algn="ctr">
              <a:lnSpc>
                <a:spcPct val="150000"/>
              </a:lnSpc>
            </a:pPr>
            <a:r>
              <a:rPr lang="vi-VN" sz="2100" dirty="0">
                <a:solidFill>
                  <a:schemeClr val="tx1"/>
                </a:solidFill>
                <a:latin typeface="UTM Avo" panose="02040603050506020204" pitchFamily="18"/>
                <a:cs typeface="Arial" panose="020B0604020202020204" pitchFamily="34" charset="0"/>
              </a:rPr>
              <a:t>Sản phẩm được thực hiện bởi nhiều cách thức như: </a:t>
            </a:r>
            <a:r>
              <a:rPr lang="vi-VN" sz="2100" i="1" dirty="0">
                <a:solidFill>
                  <a:schemeClr val="tx1"/>
                </a:solidFill>
                <a:latin typeface="UTM Avo" panose="02040603050506020204" pitchFamily="18"/>
                <a:cs typeface="Arial" panose="020B0604020202020204" pitchFamily="34" charset="0"/>
              </a:rPr>
              <a:t>cắt, xé, dán, vẽ...</a:t>
            </a:r>
          </a:p>
        </p:txBody>
      </p:sp>
      <p:sp>
        <p:nvSpPr>
          <p:cNvPr id="13" name="Speech Bubble: Rectangle 6">
            <a:extLst>
              <a:ext uri="{FF2B5EF4-FFF2-40B4-BE49-F238E27FC236}">
                <a16:creationId xmlns:a16="http://schemas.microsoft.com/office/drawing/2014/main" id="{B31A4A02-3D97-00F3-B574-17DB1DCA7C31}"/>
              </a:ext>
            </a:extLst>
          </p:cNvPr>
          <p:cNvSpPr/>
          <p:nvPr/>
        </p:nvSpPr>
        <p:spPr>
          <a:xfrm>
            <a:off x="8143828" y="5281127"/>
            <a:ext cx="2783005" cy="1073150"/>
          </a:xfrm>
          <a:prstGeom prst="wedgeRectCallout">
            <a:avLst>
              <a:gd name="adj1" fmla="val -20833"/>
              <a:gd name="adj2" fmla="val 61244"/>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bIns="97500" rtlCol="0" anchor="ctr"/>
          <a:lstStyle/>
          <a:p>
            <a:pPr algn="ctr">
              <a:lnSpc>
                <a:spcPct val="150000"/>
              </a:lnSpc>
            </a:pPr>
            <a:r>
              <a:rPr lang="vi-VN" sz="2100" dirty="0">
                <a:solidFill>
                  <a:schemeClr val="tx1"/>
                </a:solidFill>
                <a:latin typeface="UTM Avo" panose="02040603050506020204" pitchFamily="18"/>
                <a:cs typeface="Arial" panose="020B0604020202020204" pitchFamily="34" charset="0"/>
              </a:rPr>
              <a:t>Màu sắc chủ đạo: cam, vàng, xanh</a:t>
            </a:r>
            <a:endParaRPr lang="vi-VN" sz="2100" i="1"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415687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up)">
                                      <p:cBhvr>
                                        <p:cTn id="10" dur="500"/>
                                        <p:tgtEl>
                                          <p:spTgt spid="11"/>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500"/>
                                        <p:tgtEl>
                                          <p:spTgt spid="13"/>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up)">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2" name="Arrow: Pentagon 20">
            <a:extLst>
              <a:ext uri="{FF2B5EF4-FFF2-40B4-BE49-F238E27FC236}">
                <a16:creationId xmlns:a16="http://schemas.microsoft.com/office/drawing/2014/main" id="{14A517A1-C747-7539-8F0B-6F623ED3F942}"/>
              </a:ext>
            </a:extLst>
          </p:cNvPr>
          <p:cNvSpPr/>
          <p:nvPr/>
        </p:nvSpPr>
        <p:spPr>
          <a:xfrm>
            <a:off x="0" y="1799891"/>
            <a:ext cx="9264316" cy="742950"/>
          </a:xfrm>
          <a:prstGeom prst="homePlate">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vi-VN" sz="2600" b="1" dirty="0">
                <a:solidFill>
                  <a:schemeClr val="tx1"/>
                </a:solidFill>
                <a:latin typeface="UTM Avo" panose="02040603050506020204" pitchFamily="18"/>
                <a:cs typeface="Arial" panose="020B0604020202020204" pitchFamily="34" charset="0"/>
              </a:rPr>
              <a:t>Quan sát một số cảnh đẹp khác trên đất nước ta</a:t>
            </a:r>
          </a:p>
        </p:txBody>
      </p:sp>
      <p:sp>
        <p:nvSpPr>
          <p:cNvPr id="3" name="Freeform 10">
            <a:extLst>
              <a:ext uri="{FF2B5EF4-FFF2-40B4-BE49-F238E27FC236}">
                <a16:creationId xmlns:a16="http://schemas.microsoft.com/office/drawing/2014/main" id="{A2E5D901-D4D7-A819-8E61-D39503132578}"/>
              </a:ext>
            </a:extLst>
          </p:cNvPr>
          <p:cNvSpPr/>
          <p:nvPr/>
        </p:nvSpPr>
        <p:spPr>
          <a:xfrm>
            <a:off x="8788240" y="3749573"/>
            <a:ext cx="2628050" cy="3116263"/>
          </a:xfrm>
          <a:custGeom>
            <a:avLst/>
            <a:gdLst/>
            <a:ahLst/>
            <a:cxnLst/>
            <a:rect l="l" t="t" r="r" b="b"/>
            <a:pathLst>
              <a:path w="933274" h="1106649">
                <a:moveTo>
                  <a:pt x="0" y="0"/>
                </a:moveTo>
                <a:lnTo>
                  <a:pt x="933274" y="0"/>
                </a:lnTo>
                <a:lnTo>
                  <a:pt x="933274" y="1106649"/>
                </a:lnTo>
                <a:lnTo>
                  <a:pt x="0" y="1106649"/>
                </a:lnTo>
                <a:lnTo>
                  <a:pt x="0" y="0"/>
                </a:lnTo>
                <a:close/>
              </a:path>
            </a:pathLst>
          </a:custGeom>
          <a:blipFill>
            <a:blip r:embed="rId6"/>
            <a:stretch>
              <a:fillRect/>
            </a:stretch>
          </a:blipFill>
        </p:spPr>
        <p:txBody>
          <a:bodyPr/>
          <a:lstStyle/>
          <a:p>
            <a:endParaRPr lang="vi-VN" sz="2600">
              <a:solidFill>
                <a:schemeClr val="tx1"/>
              </a:solidFill>
              <a:latin typeface="UTM Avo" panose="02040603050506020204" pitchFamily="18"/>
            </a:endParaRPr>
          </a:p>
        </p:txBody>
      </p:sp>
      <p:pic>
        <p:nvPicPr>
          <p:cNvPr id="4" name="yt1s.com - XIN CHAO VIET NAM  DU LỊCH XUYEN VIET  PHIÊN BẢN FLYCAM  HELLO VIET NAM_720p">
            <a:hlinkClick r:id="" action="ppaction://media"/>
            <a:extLst>
              <a:ext uri="{FF2B5EF4-FFF2-40B4-BE49-F238E27FC236}">
                <a16:creationId xmlns:a16="http://schemas.microsoft.com/office/drawing/2014/main" id="{D403CDEC-CD5D-66E5-EFD6-2101BA190459}"/>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183407" y="2855992"/>
            <a:ext cx="6571155" cy="3696692"/>
          </a:xfrm>
          <a:prstGeom prst="rect">
            <a:avLst/>
          </a:prstGeom>
        </p:spPr>
      </p:pic>
    </p:spTree>
    <p:extLst>
      <p:ext uri="{BB962C8B-B14F-4D97-AF65-F5344CB8AC3E}">
        <p14:creationId xmlns:p14="http://schemas.microsoft.com/office/powerpoint/2010/main" val="1466671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28117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4"/>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4"/>
                                        </p:tgtEl>
                                      </p:cBhvr>
                                    </p:cmd>
                                  </p:childTnLst>
                                </p:cTn>
                              </p:par>
                            </p:childTnLst>
                          </p:cTn>
                        </p:par>
                      </p:childTnLst>
                    </p:cTn>
                  </p:par>
                </p:childTnLst>
              </p:cTn>
              <p:nextCondLst>
                <p:cond evt="onClick" delay="0">
                  <p:tgtEl>
                    <p:spTgt spid="4"/>
                  </p:tgtEl>
                </p:cond>
              </p:nextCondLst>
            </p:seq>
            <p:video fullScrn="1">
              <p:cMediaNode vol="80000">
                <p:cTn id="22" fill="hold" display="0">
                  <p:stCondLst>
                    <p:cond delay="indefinite"/>
                  </p:stCondLst>
                </p:cTn>
                <p:tgtEl>
                  <p:spTgt spid="4"/>
                </p:tgtEl>
              </p:cMediaNode>
            </p:video>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2" name="Arrow: Pentagon 20">
            <a:extLst>
              <a:ext uri="{FF2B5EF4-FFF2-40B4-BE49-F238E27FC236}">
                <a16:creationId xmlns:a16="http://schemas.microsoft.com/office/drawing/2014/main" id="{62D6E807-0562-C459-C994-998E4F44A597}"/>
              </a:ext>
            </a:extLst>
          </p:cNvPr>
          <p:cNvSpPr/>
          <p:nvPr/>
        </p:nvSpPr>
        <p:spPr>
          <a:xfrm>
            <a:off x="0" y="1751765"/>
            <a:ext cx="8750300" cy="742950"/>
          </a:xfrm>
          <a:prstGeom prst="homePlat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709" b="1" dirty="0">
                <a:solidFill>
                  <a:schemeClr val="tx1"/>
                </a:solidFill>
                <a:latin typeface="UTM Avo" panose="02040603050506020204" pitchFamily="18"/>
                <a:cs typeface="Arial" panose="020B0604020202020204" pitchFamily="34" charset="0"/>
              </a:rPr>
              <a:t>Quan sát một số bức tranh phong cảnh khác</a:t>
            </a:r>
          </a:p>
        </p:txBody>
      </p:sp>
      <p:pic>
        <p:nvPicPr>
          <p:cNvPr id="3" name="Picture 2" descr="Dưới chân đồi - Tranh Sơn Dầu">
            <a:extLst>
              <a:ext uri="{FF2B5EF4-FFF2-40B4-BE49-F238E27FC236}">
                <a16:creationId xmlns:a16="http://schemas.microsoft.com/office/drawing/2014/main" id="{A30735DB-64C9-43F6-73A9-136BCA5A92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0332" y="2745953"/>
            <a:ext cx="4333875" cy="32248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4" descr="Nắng - Tranh Nghệ Thuật">
            <a:extLst>
              <a:ext uri="{FF2B5EF4-FFF2-40B4-BE49-F238E27FC236}">
                <a16:creationId xmlns:a16="http://schemas.microsoft.com/office/drawing/2014/main" id="{34704E19-5BD9-EAB3-5414-00AD169BF2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9507" y="2755790"/>
            <a:ext cx="4013994" cy="32149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A8B5EE40-D630-E35B-96EE-38F46DC79866}"/>
              </a:ext>
            </a:extLst>
          </p:cNvPr>
          <p:cNvSpPr txBox="1"/>
          <p:nvPr/>
        </p:nvSpPr>
        <p:spPr>
          <a:xfrm>
            <a:off x="2744120" y="6194483"/>
            <a:ext cx="2146300" cy="423193"/>
          </a:xfrm>
          <a:prstGeom prst="rect">
            <a:avLst/>
          </a:prstGeom>
          <a:noFill/>
        </p:spPr>
        <p:txBody>
          <a:bodyPr wrap="square">
            <a:spAutoFit/>
          </a:bodyPr>
          <a:lstStyle/>
          <a:p>
            <a:pPr algn="ctr">
              <a:lnSpc>
                <a:spcPct val="107000"/>
              </a:lnSpc>
            </a:pPr>
            <a:r>
              <a:rPr lang="vi-VN" sz="2167" i="1" dirty="0">
                <a:solidFill>
                  <a:schemeClr val="tx1"/>
                </a:solidFill>
                <a:latin typeface="UTM Avo" panose="02040603050506020204" pitchFamily="18"/>
                <a:cs typeface="Arial" panose="020B0604020202020204" pitchFamily="34" charset="0"/>
              </a:rPr>
              <a:t>Dưới chân đồi</a:t>
            </a:r>
          </a:p>
        </p:txBody>
      </p:sp>
      <p:sp>
        <p:nvSpPr>
          <p:cNvPr id="6" name="TextBox 5">
            <a:extLst>
              <a:ext uri="{FF2B5EF4-FFF2-40B4-BE49-F238E27FC236}">
                <a16:creationId xmlns:a16="http://schemas.microsoft.com/office/drawing/2014/main" id="{10558F0B-5D7D-D3BF-9654-2A047939848C}"/>
              </a:ext>
            </a:extLst>
          </p:cNvPr>
          <p:cNvSpPr txBox="1"/>
          <p:nvPr/>
        </p:nvSpPr>
        <p:spPr>
          <a:xfrm>
            <a:off x="7851901" y="6194483"/>
            <a:ext cx="1269206" cy="423193"/>
          </a:xfrm>
          <a:prstGeom prst="rect">
            <a:avLst/>
          </a:prstGeom>
          <a:noFill/>
        </p:spPr>
        <p:txBody>
          <a:bodyPr wrap="square">
            <a:spAutoFit/>
          </a:bodyPr>
          <a:lstStyle/>
          <a:p>
            <a:pPr algn="ctr">
              <a:lnSpc>
                <a:spcPct val="107000"/>
              </a:lnSpc>
            </a:pPr>
            <a:r>
              <a:rPr lang="vi-VN" sz="2167" i="1">
                <a:solidFill>
                  <a:schemeClr val="tx1"/>
                </a:solidFill>
                <a:latin typeface="UTM Avo" panose="02040603050506020204" pitchFamily="18"/>
                <a:cs typeface="Arial" panose="020B0604020202020204" pitchFamily="34" charset="0"/>
              </a:rPr>
              <a:t>Nắng</a:t>
            </a:r>
            <a:endParaRPr lang="vi-VN" sz="2167" i="1"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811866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ppt_y</p:attrName>
                                        </p:attrNameLst>
                                      </p:cBhvr>
                                      <p:tavLst>
                                        <p:tav tm="0">
                                          <p:val>
                                            <p:strVal val="#ppt_y+#ppt_h*1.125000"/>
                                          </p:val>
                                        </p:tav>
                                        <p:tav tm="100000">
                                          <p:val>
                                            <p:strVal val="#ppt_y"/>
                                          </p:val>
                                        </p:tav>
                                      </p:tavLst>
                                    </p:anim>
                                    <p:animEffect transition="in" filter="wipe(up)">
                                      <p:cBhvr>
                                        <p:cTn id="13" dur="500"/>
                                        <p:tgtEl>
                                          <p:spTgt spid="3"/>
                                        </p:tgtEl>
                                      </p:cBhvr>
                                    </p:animEffect>
                                  </p:childTnLst>
                                </p:cTn>
                              </p:par>
                              <p:par>
                                <p:cTn id="14" presetID="12" presetClass="entr" presetSubtype="4"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p:tgtEl>
                                          <p:spTgt spid="4"/>
                                        </p:tgtEl>
                                        <p:attrNameLst>
                                          <p:attrName>ppt_y</p:attrName>
                                        </p:attrNameLst>
                                      </p:cBhvr>
                                      <p:tavLst>
                                        <p:tav tm="0">
                                          <p:val>
                                            <p:strVal val="#ppt_y+#ppt_h*1.125000"/>
                                          </p:val>
                                        </p:tav>
                                        <p:tav tm="100000">
                                          <p:val>
                                            <p:strVal val="#ppt_y"/>
                                          </p:val>
                                        </p:tav>
                                      </p:tavLst>
                                    </p:anim>
                                    <p:animEffect transition="in" filter="wipe(up)">
                                      <p:cBhvr>
                                        <p:cTn id="17" dur="500"/>
                                        <p:tgtEl>
                                          <p:spTgt spid="4"/>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p:tgtEl>
                                          <p:spTgt spid="5"/>
                                        </p:tgtEl>
                                        <p:attrNameLst>
                                          <p:attrName>ppt_y</p:attrName>
                                        </p:attrNameLst>
                                      </p:cBhvr>
                                      <p:tavLst>
                                        <p:tav tm="0">
                                          <p:val>
                                            <p:strVal val="#ppt_y+#ppt_h*1.125000"/>
                                          </p:val>
                                        </p:tav>
                                        <p:tav tm="100000">
                                          <p:val>
                                            <p:strVal val="#ppt_y"/>
                                          </p:val>
                                        </p:tav>
                                      </p:tavLst>
                                    </p:anim>
                                    <p:animEffect transition="in" filter="wipe(up)">
                                      <p:cBhvr>
                                        <p:cTn id="21" dur="500"/>
                                        <p:tgtEl>
                                          <p:spTgt spid="5"/>
                                        </p:tgtEl>
                                      </p:cBhvr>
                                    </p:animEffect>
                                  </p:childTnLst>
                                </p:cTn>
                              </p:par>
                              <p:par>
                                <p:cTn id="22" presetID="12" presetClass="entr" presetSubtype="4"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p:tgtEl>
                                          <p:spTgt spid="6"/>
                                        </p:tgtEl>
                                        <p:attrNameLst>
                                          <p:attrName>ppt_y</p:attrName>
                                        </p:attrNameLst>
                                      </p:cBhvr>
                                      <p:tavLst>
                                        <p:tav tm="0">
                                          <p:val>
                                            <p:strVal val="#ppt_y+#ppt_h*1.125000"/>
                                          </p:val>
                                        </p:tav>
                                        <p:tav tm="100000">
                                          <p:val>
                                            <p:strVal val="#ppt_y"/>
                                          </p:val>
                                        </p:tav>
                                      </p:tavLst>
                                    </p:anim>
                                    <p:animEffect transition="in" filter="wipe(up)">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2" name="Arrow: Pentagon 20">
            <a:extLst>
              <a:ext uri="{FF2B5EF4-FFF2-40B4-BE49-F238E27FC236}">
                <a16:creationId xmlns:a16="http://schemas.microsoft.com/office/drawing/2014/main" id="{62D6E807-0562-C459-C994-998E4F44A597}"/>
              </a:ext>
            </a:extLst>
          </p:cNvPr>
          <p:cNvSpPr/>
          <p:nvPr/>
        </p:nvSpPr>
        <p:spPr>
          <a:xfrm>
            <a:off x="0" y="1751765"/>
            <a:ext cx="8750300" cy="742950"/>
          </a:xfrm>
          <a:prstGeom prst="homePlat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709" b="1" dirty="0">
                <a:solidFill>
                  <a:schemeClr val="tx1"/>
                </a:solidFill>
                <a:latin typeface="UTM Avo" panose="02040603050506020204" pitchFamily="18"/>
                <a:cs typeface="Arial" panose="020B0604020202020204" pitchFamily="34" charset="0"/>
              </a:rPr>
              <a:t>Quan sát một số bức tranh phong cảnh khác</a:t>
            </a:r>
          </a:p>
        </p:txBody>
      </p:sp>
      <p:sp>
        <p:nvSpPr>
          <p:cNvPr id="7" name="TextBox 6">
            <a:extLst>
              <a:ext uri="{FF2B5EF4-FFF2-40B4-BE49-F238E27FC236}">
                <a16:creationId xmlns:a16="http://schemas.microsoft.com/office/drawing/2014/main" id="{55C14250-C2D1-48DD-C006-A876D903E8C1}"/>
              </a:ext>
            </a:extLst>
          </p:cNvPr>
          <p:cNvSpPr txBox="1"/>
          <p:nvPr/>
        </p:nvSpPr>
        <p:spPr>
          <a:xfrm>
            <a:off x="2789757" y="6252651"/>
            <a:ext cx="2146300" cy="423193"/>
          </a:xfrm>
          <a:prstGeom prst="rect">
            <a:avLst/>
          </a:prstGeom>
          <a:noFill/>
        </p:spPr>
        <p:txBody>
          <a:bodyPr wrap="square">
            <a:spAutoFit/>
          </a:bodyPr>
          <a:lstStyle/>
          <a:p>
            <a:pPr algn="ctr">
              <a:lnSpc>
                <a:spcPct val="107000"/>
              </a:lnSpc>
            </a:pPr>
            <a:r>
              <a:rPr lang="vi-VN" sz="2167" i="1" dirty="0">
                <a:latin typeface="UTM Avo" panose="02040603050506020204" pitchFamily="18"/>
                <a:cs typeface="Arial" panose="020B0604020202020204" pitchFamily="34" charset="0"/>
              </a:rPr>
              <a:t>Mùa lúa chín</a:t>
            </a:r>
          </a:p>
        </p:txBody>
      </p:sp>
      <p:sp>
        <p:nvSpPr>
          <p:cNvPr id="8" name="TextBox 7">
            <a:extLst>
              <a:ext uri="{FF2B5EF4-FFF2-40B4-BE49-F238E27FC236}">
                <a16:creationId xmlns:a16="http://schemas.microsoft.com/office/drawing/2014/main" id="{5350AE17-B00C-2E7D-188E-E1991CF068AF}"/>
              </a:ext>
            </a:extLst>
          </p:cNvPr>
          <p:cNvSpPr txBox="1"/>
          <p:nvPr/>
        </p:nvSpPr>
        <p:spPr>
          <a:xfrm>
            <a:off x="7458075" y="6252651"/>
            <a:ext cx="2259806" cy="423193"/>
          </a:xfrm>
          <a:prstGeom prst="rect">
            <a:avLst/>
          </a:prstGeom>
          <a:noFill/>
        </p:spPr>
        <p:txBody>
          <a:bodyPr wrap="square">
            <a:spAutoFit/>
          </a:bodyPr>
          <a:lstStyle/>
          <a:p>
            <a:pPr algn="ctr">
              <a:lnSpc>
                <a:spcPct val="107000"/>
              </a:lnSpc>
            </a:pPr>
            <a:r>
              <a:rPr lang="vi-VN" sz="2167" i="1">
                <a:latin typeface="UTM Avo" panose="02040603050506020204" pitchFamily="18"/>
                <a:cs typeface="Arial" panose="020B0604020202020204" pitchFamily="34" charset="0"/>
              </a:rPr>
              <a:t>Chùa Một Cột</a:t>
            </a:r>
            <a:endParaRPr lang="vi-VN" sz="2167" i="1" dirty="0">
              <a:latin typeface="UTM Avo" panose="02040603050506020204" pitchFamily="18"/>
              <a:cs typeface="Arial" panose="020B0604020202020204" pitchFamily="34" charset="0"/>
            </a:endParaRPr>
          </a:p>
        </p:txBody>
      </p:sp>
      <p:pic>
        <p:nvPicPr>
          <p:cNvPr id="10" name="Picture 2" descr="Mùa lúa chín">
            <a:extLst>
              <a:ext uri="{FF2B5EF4-FFF2-40B4-BE49-F238E27FC236}">
                <a16:creationId xmlns:a16="http://schemas.microsoft.com/office/drawing/2014/main" id="{07AF7ED0-315C-C558-D988-01B2044402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3200" y="2765169"/>
            <a:ext cx="4779414" cy="31962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4" descr="Tranh sứ Bát Tràng vẽ phong cảnh chùa một cột 95x55cm">
            <a:extLst>
              <a:ext uri="{FF2B5EF4-FFF2-40B4-BE49-F238E27FC236}">
                <a16:creationId xmlns:a16="http://schemas.microsoft.com/office/drawing/2014/main" id="{1091209A-4C6A-568A-5328-8E518F52B3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57156" y="2765169"/>
            <a:ext cx="4261644" cy="31962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75580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p:tgtEl>
                                          <p:spTgt spid="8"/>
                                        </p:tgtEl>
                                        <p:attrNameLst>
                                          <p:attrName>ppt_y</p:attrName>
                                        </p:attrNameLst>
                                      </p:cBhvr>
                                      <p:tavLst>
                                        <p:tav tm="0">
                                          <p:val>
                                            <p:strVal val="#ppt_y+#ppt_h*1.125000"/>
                                          </p:val>
                                        </p:tav>
                                        <p:tav tm="100000">
                                          <p:val>
                                            <p:strVal val="#ppt_y"/>
                                          </p:val>
                                        </p:tav>
                                      </p:tavLst>
                                    </p:anim>
                                    <p:animEffect transition="in" filter="wipe(up)">
                                      <p:cBhvr>
                                        <p:cTn id="12" dur="500"/>
                                        <p:tgtEl>
                                          <p:spTgt spid="8"/>
                                        </p:tgtEl>
                                      </p:cBhvr>
                                    </p:animEffect>
                                  </p:childTnLst>
                                </p:cTn>
                              </p:par>
                              <p:par>
                                <p:cTn id="13" presetID="1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ppt_y</p:attrName>
                                        </p:attrNameLst>
                                      </p:cBhvr>
                                      <p:tavLst>
                                        <p:tav tm="0">
                                          <p:val>
                                            <p:strVal val="#ppt_y+#ppt_h*1.125000"/>
                                          </p:val>
                                        </p:tav>
                                        <p:tav tm="100000">
                                          <p:val>
                                            <p:strVal val="#ppt_y"/>
                                          </p:val>
                                        </p:tav>
                                      </p:tavLst>
                                    </p:anim>
                                    <p:animEffect transition="in" filter="wipe(up)">
                                      <p:cBhvr>
                                        <p:cTn id="16" dur="500"/>
                                        <p:tgtEl>
                                          <p:spTgt spid="10"/>
                                        </p:tgtEl>
                                      </p:cBhvr>
                                    </p:animEffect>
                                  </p:childTnLst>
                                </p:cTn>
                              </p:par>
                              <p:par>
                                <p:cTn id="17" presetID="12" presetClass="entr" presetSubtype="4"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p:tgtEl>
                                          <p:spTgt spid="11"/>
                                        </p:tgtEl>
                                        <p:attrNameLst>
                                          <p:attrName>ppt_y</p:attrName>
                                        </p:attrNameLst>
                                      </p:cBhvr>
                                      <p:tavLst>
                                        <p:tav tm="0">
                                          <p:val>
                                            <p:strVal val="#ppt_y+#ppt_h*1.125000"/>
                                          </p:val>
                                        </p:tav>
                                        <p:tav tm="100000">
                                          <p:val>
                                            <p:strVal val="#ppt_y"/>
                                          </p:val>
                                        </p:tav>
                                      </p:tavLst>
                                    </p:anim>
                                    <p:animEffect transition="in" filter="wipe(up)">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2" name="Arrow: Pentagon 20">
            <a:extLst>
              <a:ext uri="{FF2B5EF4-FFF2-40B4-BE49-F238E27FC236}">
                <a16:creationId xmlns:a16="http://schemas.microsoft.com/office/drawing/2014/main" id="{62D6E807-0562-C459-C994-998E4F44A597}"/>
              </a:ext>
            </a:extLst>
          </p:cNvPr>
          <p:cNvSpPr/>
          <p:nvPr/>
        </p:nvSpPr>
        <p:spPr>
          <a:xfrm>
            <a:off x="0" y="1751765"/>
            <a:ext cx="8750300" cy="742950"/>
          </a:xfrm>
          <a:prstGeom prst="homePlat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709" b="1" dirty="0">
                <a:solidFill>
                  <a:schemeClr val="tx1"/>
                </a:solidFill>
                <a:latin typeface="UTM Avo" panose="02040603050506020204" pitchFamily="18"/>
                <a:cs typeface="Arial" panose="020B0604020202020204" pitchFamily="34" charset="0"/>
              </a:rPr>
              <a:t>Quan sát một số bức tranh phong cảnh khác</a:t>
            </a:r>
          </a:p>
        </p:txBody>
      </p:sp>
      <p:sp>
        <p:nvSpPr>
          <p:cNvPr id="3" name="TextBox 2">
            <a:extLst>
              <a:ext uri="{FF2B5EF4-FFF2-40B4-BE49-F238E27FC236}">
                <a16:creationId xmlns:a16="http://schemas.microsoft.com/office/drawing/2014/main" id="{5F62E9E8-515B-D573-D987-461228A74387}"/>
              </a:ext>
            </a:extLst>
          </p:cNvPr>
          <p:cNvSpPr txBox="1"/>
          <p:nvPr/>
        </p:nvSpPr>
        <p:spPr>
          <a:xfrm>
            <a:off x="2579370" y="6184570"/>
            <a:ext cx="2146300" cy="423193"/>
          </a:xfrm>
          <a:prstGeom prst="rect">
            <a:avLst/>
          </a:prstGeom>
          <a:noFill/>
        </p:spPr>
        <p:txBody>
          <a:bodyPr wrap="square">
            <a:spAutoFit/>
          </a:bodyPr>
          <a:lstStyle/>
          <a:p>
            <a:pPr algn="ctr">
              <a:lnSpc>
                <a:spcPct val="107000"/>
              </a:lnSpc>
            </a:pPr>
            <a:r>
              <a:rPr lang="vi-VN" sz="2167" i="1" dirty="0">
                <a:latin typeface="UTM Avo" panose="02040603050506020204" pitchFamily="18"/>
                <a:cs typeface="Arial" panose="020B0604020202020204" pitchFamily="34" charset="0"/>
              </a:rPr>
              <a:t>Vịnh Hạ Long</a:t>
            </a:r>
          </a:p>
        </p:txBody>
      </p:sp>
      <p:sp>
        <p:nvSpPr>
          <p:cNvPr id="4" name="TextBox 3">
            <a:extLst>
              <a:ext uri="{FF2B5EF4-FFF2-40B4-BE49-F238E27FC236}">
                <a16:creationId xmlns:a16="http://schemas.microsoft.com/office/drawing/2014/main" id="{B34496D4-6F7C-6D86-A779-020BD775E0DF}"/>
              </a:ext>
            </a:extLst>
          </p:cNvPr>
          <p:cNvSpPr txBox="1"/>
          <p:nvPr/>
        </p:nvSpPr>
        <p:spPr>
          <a:xfrm>
            <a:off x="7290414" y="6198057"/>
            <a:ext cx="2259806" cy="423193"/>
          </a:xfrm>
          <a:prstGeom prst="rect">
            <a:avLst/>
          </a:prstGeom>
          <a:noFill/>
        </p:spPr>
        <p:txBody>
          <a:bodyPr wrap="square">
            <a:spAutoFit/>
          </a:bodyPr>
          <a:lstStyle/>
          <a:p>
            <a:pPr algn="ctr">
              <a:lnSpc>
                <a:spcPct val="107000"/>
              </a:lnSpc>
            </a:pPr>
            <a:r>
              <a:rPr lang="vi-VN" sz="2167" i="1" dirty="0">
                <a:latin typeface="UTM Avo" panose="02040603050506020204" pitchFamily="18"/>
                <a:cs typeface="Arial" panose="020B0604020202020204" pitchFamily="34" charset="0"/>
              </a:rPr>
              <a:t>Đồng quê Việt</a:t>
            </a:r>
          </a:p>
        </p:txBody>
      </p:sp>
      <p:pic>
        <p:nvPicPr>
          <p:cNvPr id="5" name="Picture 2" descr="LÊ SÂM . vẽ tranh sơn dầu: Vịnh Hạ Long. tranh phong cảnh Việt Nam.">
            <a:extLst>
              <a:ext uri="{FF2B5EF4-FFF2-40B4-BE49-F238E27FC236}">
                <a16:creationId xmlns:a16="http://schemas.microsoft.com/office/drawing/2014/main" id="{5441C37C-329B-6ADE-C2B7-3B084EF40C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0323" y="2739301"/>
            <a:ext cx="4350709" cy="30455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6">
            <a:extLst>
              <a:ext uri="{FF2B5EF4-FFF2-40B4-BE49-F238E27FC236}">
                <a16:creationId xmlns:a16="http://schemas.microsoft.com/office/drawing/2014/main" id="{C54E0E65-F77B-F19C-AE40-F442D3B044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5999" y="2740416"/>
            <a:ext cx="4648636" cy="30444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86464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ppt_y</p:attrName>
                                        </p:attrNameLst>
                                      </p:cBhvr>
                                      <p:tavLst>
                                        <p:tav tm="0">
                                          <p:val>
                                            <p:strVal val="#ppt_y+#ppt_h*1.125000"/>
                                          </p:val>
                                        </p:tav>
                                        <p:tav tm="100000">
                                          <p:val>
                                            <p:strVal val="#ppt_y"/>
                                          </p:val>
                                        </p:tav>
                                      </p:tavLst>
                                    </p:anim>
                                    <p:animEffect transition="in" filter="wipe(up)">
                                      <p:cBhvr>
                                        <p:cTn id="12" dur="500"/>
                                        <p:tgtEl>
                                          <p:spTgt spid="4"/>
                                        </p:tgtEl>
                                      </p:cBhvr>
                                    </p:animEffect>
                                  </p:childTnLst>
                                </p:cTn>
                              </p:par>
                              <p:par>
                                <p:cTn id="13" presetID="1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p:tgtEl>
                                          <p:spTgt spid="5"/>
                                        </p:tgtEl>
                                        <p:attrNameLst>
                                          <p:attrName>ppt_y</p:attrName>
                                        </p:attrNameLst>
                                      </p:cBhvr>
                                      <p:tavLst>
                                        <p:tav tm="0">
                                          <p:val>
                                            <p:strVal val="#ppt_y+#ppt_h*1.125000"/>
                                          </p:val>
                                        </p:tav>
                                        <p:tav tm="100000">
                                          <p:val>
                                            <p:strVal val="#ppt_y"/>
                                          </p:val>
                                        </p:tav>
                                      </p:tavLst>
                                    </p:anim>
                                    <p:animEffect transition="in" filter="wipe(up)">
                                      <p:cBhvr>
                                        <p:cTn id="16" dur="500"/>
                                        <p:tgtEl>
                                          <p:spTgt spid="5"/>
                                        </p:tgtEl>
                                      </p:cBhvr>
                                    </p:animEffect>
                                  </p:childTnLst>
                                </p:cTn>
                              </p:par>
                              <p:par>
                                <p:cTn id="17" presetID="12" presetClass="entr" presetSubtype="4"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ppt_y</p:attrName>
                                        </p:attrNameLst>
                                      </p:cBhvr>
                                      <p:tavLst>
                                        <p:tav tm="0">
                                          <p:val>
                                            <p:strVal val="#ppt_y+#ppt_h*1.125000"/>
                                          </p:val>
                                        </p:tav>
                                        <p:tav tm="100000">
                                          <p:val>
                                            <p:strVal val="#ppt_y"/>
                                          </p:val>
                                        </p:tav>
                                      </p:tavLst>
                                    </p:anim>
                                    <p:animEffect transition="in" filter="wipe(up)">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33" name="TextBox 32">
            <a:extLst>
              <a:ext uri="{FF2B5EF4-FFF2-40B4-BE49-F238E27FC236}">
                <a16:creationId xmlns:a16="http://schemas.microsoft.com/office/drawing/2014/main" id="{49E3B49F-83F8-0DAF-2D82-638AFD49ADE7}"/>
              </a:ext>
            </a:extLst>
          </p:cNvPr>
          <p:cNvSpPr txBox="1"/>
          <p:nvPr/>
        </p:nvSpPr>
        <p:spPr>
          <a:xfrm>
            <a:off x="4533813" y="6302184"/>
            <a:ext cx="3124369" cy="414216"/>
          </a:xfrm>
          <a:prstGeom prst="rect">
            <a:avLst/>
          </a:prstGeom>
          <a:noFill/>
        </p:spPr>
        <p:txBody>
          <a:bodyPr wrap="square">
            <a:spAutoFit/>
          </a:bodyPr>
          <a:lstStyle/>
          <a:p>
            <a:pPr algn="ctr">
              <a:lnSpc>
                <a:spcPct val="107000"/>
              </a:lnSpc>
            </a:pPr>
            <a:r>
              <a:rPr lang="vi-VN" sz="2167" i="1" dirty="0">
                <a:latin typeface="UTM Avo" panose="02040603050506020204" pitchFamily="18"/>
                <a:cs typeface="Arial" panose="020B0604020202020204" pitchFamily="34" charset="0"/>
              </a:rPr>
              <a:t>Làng quê Việt Nam</a:t>
            </a:r>
          </a:p>
        </p:txBody>
      </p:sp>
      <p:pic>
        <p:nvPicPr>
          <p:cNvPr id="34" name="Picture 4">
            <a:extLst>
              <a:ext uri="{FF2B5EF4-FFF2-40B4-BE49-F238E27FC236}">
                <a16:creationId xmlns:a16="http://schemas.microsoft.com/office/drawing/2014/main" id="{4548B3EE-F8DF-49F4-3424-D7C91A4435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511" y="1820906"/>
            <a:ext cx="7800975" cy="43318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95237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p:tgtEl>
                                          <p:spTgt spid="33"/>
                                        </p:tgtEl>
                                        <p:attrNameLst>
                                          <p:attrName>ppt_y</p:attrName>
                                        </p:attrNameLst>
                                      </p:cBhvr>
                                      <p:tavLst>
                                        <p:tav tm="0">
                                          <p:val>
                                            <p:strVal val="#ppt_y+#ppt_h*1.125000"/>
                                          </p:val>
                                        </p:tav>
                                        <p:tav tm="100000">
                                          <p:val>
                                            <p:strVal val="#ppt_y"/>
                                          </p:val>
                                        </p:tav>
                                      </p:tavLst>
                                    </p:anim>
                                    <p:animEffect transition="in" filter="wipe(up)">
                                      <p:cBhvr>
                                        <p:cTn id="8" dur="500"/>
                                        <p:tgtEl>
                                          <p:spTgt spid="33"/>
                                        </p:tgtEl>
                                      </p:cBhvr>
                                    </p:animEffect>
                                  </p:childTnLst>
                                </p:cTn>
                              </p:par>
                              <p:par>
                                <p:cTn id="9" presetID="12" presetClass="entr" presetSubtype="4"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p:tgtEl>
                                          <p:spTgt spid="34"/>
                                        </p:tgtEl>
                                        <p:attrNameLst>
                                          <p:attrName>ppt_y</p:attrName>
                                        </p:attrNameLst>
                                      </p:cBhvr>
                                      <p:tavLst>
                                        <p:tav tm="0">
                                          <p:val>
                                            <p:strVal val="#ppt_y+#ppt_h*1.125000"/>
                                          </p:val>
                                        </p:tav>
                                        <p:tav tm="100000">
                                          <p:val>
                                            <p:strVal val="#ppt_y"/>
                                          </p:val>
                                        </p:tav>
                                      </p:tavLst>
                                    </p:anim>
                                    <p:animEffect transition="in" filter="wipe(up)">
                                      <p:cBhvr>
                                        <p:cTn id="1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8" y="1728790"/>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6" name="Picture 3">
            <a:extLst>
              <a:ext uri="{FF2B5EF4-FFF2-40B4-BE49-F238E27FC236}">
                <a16:creationId xmlns:a16="http://schemas.microsoft.com/office/drawing/2014/main" id="{F1B0D9A2-669F-6EE5-4665-60B814F8145A}"/>
              </a:ext>
            </a:extLst>
          </p:cNvPr>
          <p:cNvPicPr>
            <a:picLocks noChangeAspect="1"/>
          </p:cNvPicPr>
          <p:nvPr/>
        </p:nvPicPr>
        <p:blipFill>
          <a:blip r:embed="rId4"/>
          <a:srcRect/>
          <a:stretch>
            <a:fillRect/>
          </a:stretch>
        </p:blipFill>
        <p:spPr>
          <a:xfrm>
            <a:off x="-195035" y="3801582"/>
            <a:ext cx="12582068" cy="3328589"/>
          </a:xfrm>
          <a:prstGeom prst="rect">
            <a:avLst/>
          </a:prstGeom>
        </p:spPr>
      </p:pic>
      <p:grpSp>
        <p:nvGrpSpPr>
          <p:cNvPr id="13" name="Group 12">
            <a:extLst>
              <a:ext uri="{FF2B5EF4-FFF2-40B4-BE49-F238E27FC236}">
                <a16:creationId xmlns:a16="http://schemas.microsoft.com/office/drawing/2014/main" id="{339B8BB8-11E9-C01E-3A51-0E8BF9761491}"/>
              </a:ext>
            </a:extLst>
          </p:cNvPr>
          <p:cNvGrpSpPr/>
          <p:nvPr/>
        </p:nvGrpSpPr>
        <p:grpSpPr>
          <a:xfrm>
            <a:off x="2154779" y="2025877"/>
            <a:ext cx="7882439" cy="3384550"/>
            <a:chOff x="1867902" y="2019300"/>
            <a:chExt cx="14552195" cy="6248400"/>
          </a:xfrm>
          <a:effectLst>
            <a:glow rad="228600">
              <a:schemeClr val="accent6">
                <a:satMod val="175000"/>
                <a:alpha val="40000"/>
              </a:schemeClr>
            </a:glow>
          </a:effectLst>
        </p:grpSpPr>
        <p:sp>
          <p:nvSpPr>
            <p:cNvPr id="14" name="Rectangle 13">
              <a:extLst>
                <a:ext uri="{FF2B5EF4-FFF2-40B4-BE49-F238E27FC236}">
                  <a16:creationId xmlns:a16="http://schemas.microsoft.com/office/drawing/2014/main" id="{7519131C-57F8-BA50-23C1-E67EF32D745C}"/>
                </a:ext>
              </a:extLst>
            </p:cNvPr>
            <p:cNvSpPr/>
            <p:nvPr/>
          </p:nvSpPr>
          <p:spPr>
            <a:xfrm>
              <a:off x="1867902" y="2019300"/>
              <a:ext cx="14552195" cy="6248400"/>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4334" b="1">
                <a:solidFill>
                  <a:schemeClr val="tx1"/>
                </a:solidFill>
                <a:latin typeface="UTM Avo" panose="02040603050506020204" pitchFamily="18"/>
                <a:cs typeface="Arial" panose="020B0604020202020204" pitchFamily="34" charset="0"/>
              </a:endParaRPr>
            </a:p>
          </p:txBody>
        </p:sp>
        <p:sp>
          <p:nvSpPr>
            <p:cNvPr id="19" name="TextBox 12">
              <a:extLst>
                <a:ext uri="{FF2B5EF4-FFF2-40B4-BE49-F238E27FC236}">
                  <a16:creationId xmlns:a16="http://schemas.microsoft.com/office/drawing/2014/main" id="{B02C333B-9400-86BA-10AA-9F153D9624EE}"/>
                </a:ext>
              </a:extLst>
            </p:cNvPr>
            <p:cNvSpPr txBox="1"/>
            <p:nvPr/>
          </p:nvSpPr>
          <p:spPr>
            <a:xfrm>
              <a:off x="2699725" y="2463416"/>
              <a:ext cx="12888546" cy="5360167"/>
            </a:xfrm>
            <a:prstGeom prst="rect">
              <a:avLst/>
            </a:prstGeom>
          </p:spPr>
          <p:txBody>
            <a:bodyPr wrap="square" lIns="0" tIns="0" rIns="0" bIns="0" rtlCol="0" anchor="t">
              <a:spAutoFit/>
            </a:bodyPr>
            <a:lstStyle/>
            <a:p>
              <a:pPr algn="ctr">
                <a:lnSpc>
                  <a:spcPct val="150000"/>
                </a:lnSpc>
                <a:spcBef>
                  <a:spcPct val="0"/>
                </a:spcBef>
              </a:pPr>
              <a:r>
                <a:rPr lang="vi-VN" sz="3250" b="1" i="1" dirty="0">
                  <a:solidFill>
                    <a:schemeClr val="tx1"/>
                  </a:solidFill>
                  <a:latin typeface="UTM Avo" panose="02040603050506020204" pitchFamily="18"/>
                  <a:cs typeface="Arial" panose="020B0604020202020204" pitchFamily="34" charset="0"/>
                </a:rPr>
                <a:t>Mỗi danh lam thắng cảnh thường mang nét đặc trưng về hình ảnh, màu sắc và giá trị </a:t>
              </a:r>
            </a:p>
            <a:p>
              <a:pPr algn="ctr">
                <a:lnSpc>
                  <a:spcPct val="150000"/>
                </a:lnSpc>
                <a:spcBef>
                  <a:spcPct val="0"/>
                </a:spcBef>
              </a:pPr>
              <a:r>
                <a:rPr lang="vi-VN" sz="3250" b="1" i="1" dirty="0">
                  <a:solidFill>
                    <a:schemeClr val="tx1"/>
                  </a:solidFill>
                  <a:latin typeface="UTM Avo" panose="02040603050506020204" pitchFamily="18"/>
                  <a:cs typeface="Arial" panose="020B0604020202020204" pitchFamily="34" charset="0"/>
                </a:rPr>
                <a:t>lịch sử, văn hóa.</a:t>
              </a:r>
              <a:endParaRPr lang="en-US" sz="3250" b="1" i="1" dirty="0">
                <a:solidFill>
                  <a:schemeClr val="tx1"/>
                </a:solidFill>
                <a:latin typeface="UTM Avo" panose="02040603050506020204" pitchFamily="18"/>
                <a:cs typeface="Arial" panose="020B0604020202020204" pitchFamily="34" charset="0"/>
              </a:endParaRPr>
            </a:p>
          </p:txBody>
        </p:sp>
      </p:grpSp>
    </p:spTree>
    <p:extLst>
      <p:ext uri="{BB962C8B-B14F-4D97-AF65-F5344CB8AC3E}">
        <p14:creationId xmlns:p14="http://schemas.microsoft.com/office/powerpoint/2010/main" val="3278804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5D9D859C-E941-EDAD-8A67-FC21682016E6}"/>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9698869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4242FC-0617-0A68-DA3D-6624EA51B16F}"/>
              </a:ext>
            </a:extLst>
          </p:cNvPr>
          <p:cNvSpPr/>
          <p:nvPr/>
        </p:nvSpPr>
        <p:spPr>
          <a:xfrm>
            <a:off x="6096000" y="1155469"/>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20" name="TextBox 19">
            <a:extLst>
              <a:ext uri="{FF2B5EF4-FFF2-40B4-BE49-F238E27FC236}">
                <a16:creationId xmlns:a16="http://schemas.microsoft.com/office/drawing/2014/main" id="{21516123-9CE4-55EF-D9F6-41CD261B317C}"/>
              </a:ext>
            </a:extLst>
          </p:cNvPr>
          <p:cNvSpPr txBox="1"/>
          <p:nvPr/>
        </p:nvSpPr>
        <p:spPr>
          <a:xfrm>
            <a:off x="2709462" y="1517075"/>
            <a:ext cx="6851650" cy="461665"/>
          </a:xfrm>
          <a:prstGeom prst="rect">
            <a:avLst/>
          </a:prstGeom>
          <a:noFill/>
        </p:spPr>
        <p:txBody>
          <a:bodyPr wrap="square">
            <a:spAutoFit/>
          </a:bodyPr>
          <a:lstStyle/>
          <a:p>
            <a:pPr marL="185749" indent="-185749" algn="ctr">
              <a:buFont typeface="Times New Roman" panose="02020603050405020304" pitchFamily="18" charset="0"/>
              <a:buAutoNum type="arabicPeriod"/>
            </a:pPr>
            <a:r>
              <a:rPr lang="vi-VN" sz="2400" b="1" dirty="0">
                <a:solidFill>
                  <a:schemeClr val="tx1"/>
                </a:solidFill>
                <a:latin typeface="UTM Avo" panose="02040603050506020204" pitchFamily="18"/>
                <a:cs typeface="Arial" panose="020B0604020202020204" pitchFamily="34" charset="0"/>
              </a:rPr>
              <a:t> Sáng tạo sản phẩm về Hồ Gươm</a:t>
            </a:r>
          </a:p>
        </p:txBody>
      </p:sp>
      <p:pic>
        <p:nvPicPr>
          <p:cNvPr id="21" name="Picture 20">
            <a:extLst>
              <a:ext uri="{FF2B5EF4-FFF2-40B4-BE49-F238E27FC236}">
                <a16:creationId xmlns:a16="http://schemas.microsoft.com/office/drawing/2014/main" id="{A7335B21-39DC-16FC-2CE2-ABE0E9695B6E}"/>
              </a:ext>
            </a:extLst>
          </p:cNvPr>
          <p:cNvPicPr>
            <a:picLocks noChangeAspect="1"/>
          </p:cNvPicPr>
          <p:nvPr/>
        </p:nvPicPr>
        <p:blipFill rotWithShape="1">
          <a:blip r:embed="rId3">
            <a:extLst>
              <a:ext uri="{28A0092B-C50C-407E-A947-70E740481C1C}">
                <a14:useLocalDpi xmlns:a14="http://schemas.microsoft.com/office/drawing/2010/main" val="0"/>
              </a:ext>
            </a:extLst>
          </a:blip>
          <a:srcRect l="6314" t="15757" r="6314"/>
          <a:stretch/>
        </p:blipFill>
        <p:spPr>
          <a:xfrm>
            <a:off x="2748750" y="2104117"/>
            <a:ext cx="6773074" cy="4628506"/>
          </a:xfrm>
          <a:prstGeom prst="rect">
            <a:avLst/>
          </a:prstGeom>
        </p:spPr>
      </p:pic>
      <p:grpSp>
        <p:nvGrpSpPr>
          <p:cNvPr id="23" name="Group 22">
            <a:extLst>
              <a:ext uri="{FF2B5EF4-FFF2-40B4-BE49-F238E27FC236}">
                <a16:creationId xmlns:a16="http://schemas.microsoft.com/office/drawing/2014/main" id="{E4DC9535-219D-6B2C-716A-3A0BA7532429}"/>
              </a:ext>
            </a:extLst>
          </p:cNvPr>
          <p:cNvGrpSpPr/>
          <p:nvPr/>
        </p:nvGrpSpPr>
        <p:grpSpPr>
          <a:xfrm>
            <a:off x="10439401" y="765933"/>
            <a:ext cx="1752600" cy="1401728"/>
            <a:chOff x="9772053" y="889125"/>
            <a:chExt cx="2374289" cy="1319846"/>
          </a:xfrm>
        </p:grpSpPr>
        <p:pic>
          <p:nvPicPr>
            <p:cNvPr id="24" name="Picture 23">
              <a:hlinkClick r:id="rId4"/>
              <a:extLst>
                <a:ext uri="{FF2B5EF4-FFF2-40B4-BE49-F238E27FC236}">
                  <a16:creationId xmlns:a16="http://schemas.microsoft.com/office/drawing/2014/main" id="{A7A05899-3322-BDB1-6E31-806B026EF22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03939" y="889125"/>
              <a:ext cx="1310519" cy="746942"/>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E0A831DE-6C5B-F6CB-C0C5-C1C48FE35612}"/>
                </a:ext>
              </a:extLst>
            </p:cNvPr>
            <p:cNvSpPr txBox="1"/>
            <p:nvPr/>
          </p:nvSpPr>
          <p:spPr>
            <a:xfrm>
              <a:off x="9772053" y="1658356"/>
              <a:ext cx="2374289" cy="550615"/>
            </a:xfrm>
            <a:prstGeom prst="rect">
              <a:avLst/>
            </a:prstGeom>
            <a:noFill/>
          </p:spPr>
          <p:txBody>
            <a:bodyPr wrap="square">
              <a:spAutoFit/>
            </a:bodyPr>
            <a:lstStyle/>
            <a:p>
              <a:pPr algn="ctr"/>
              <a:r>
                <a:rPr lang="en-US" sz="1600" dirty="0" err="1">
                  <a:solidFill>
                    <a:schemeClr val="tx1"/>
                  </a:solidFill>
                  <a:latin typeface="UTM Avo" panose="02040603050506020204" pitchFamily="18"/>
                  <a:cs typeface="Arial" panose="020B0604020202020204" pitchFamily="34" charset="0"/>
                </a:rPr>
                <a:t>Ấn</a:t>
              </a:r>
              <a:r>
                <a:rPr lang="en-US" sz="1600" dirty="0">
                  <a:solidFill>
                    <a:schemeClr val="tx1"/>
                  </a:solidFill>
                  <a:latin typeface="UTM Avo" panose="02040603050506020204" pitchFamily="18"/>
                  <a:cs typeface="Arial" panose="020B0604020202020204" pitchFamily="34" charset="0"/>
                </a:rPr>
                <a:t> </a:t>
              </a:r>
              <a:r>
                <a:rPr lang="en-US" sz="1600" dirty="0" err="1">
                  <a:solidFill>
                    <a:schemeClr val="tx1"/>
                  </a:solidFill>
                  <a:latin typeface="UTM Avo" panose="02040603050506020204" pitchFamily="18"/>
                  <a:cs typeface="Arial" panose="020B0604020202020204" pitchFamily="34" charset="0"/>
                </a:rPr>
                <a:t>vào</a:t>
              </a:r>
              <a:r>
                <a:rPr lang="en-US" sz="1600" dirty="0">
                  <a:solidFill>
                    <a:schemeClr val="tx1"/>
                  </a:solidFill>
                  <a:latin typeface="UTM Avo" panose="02040603050506020204" pitchFamily="18"/>
                  <a:cs typeface="Arial" panose="020B0604020202020204" pitchFamily="34" charset="0"/>
                </a:rPr>
                <a:t> </a:t>
              </a:r>
              <a:r>
                <a:rPr lang="en-US" sz="1600" dirty="0" err="1">
                  <a:solidFill>
                    <a:schemeClr val="tx1"/>
                  </a:solidFill>
                  <a:latin typeface="UTM Avo" panose="02040603050506020204" pitchFamily="18"/>
                  <a:cs typeface="Arial" panose="020B0604020202020204" pitchFamily="34" charset="0"/>
                </a:rPr>
                <a:t>để</a:t>
              </a:r>
              <a:endParaRPr lang="en-US" sz="1600" dirty="0">
                <a:solidFill>
                  <a:schemeClr val="tx1"/>
                </a:solidFill>
                <a:latin typeface="UTM Avo" panose="02040603050506020204" pitchFamily="18"/>
                <a:cs typeface="Arial" panose="020B0604020202020204" pitchFamily="34" charset="0"/>
              </a:endParaRPr>
            </a:p>
            <a:p>
              <a:pPr algn="ctr"/>
              <a:r>
                <a:rPr lang="vi-VN" sz="1600" b="1" dirty="0">
                  <a:solidFill>
                    <a:schemeClr val="tx1"/>
                  </a:solidFill>
                  <a:latin typeface="UTM Avo" panose="02040603050506020204" pitchFamily="18"/>
                  <a:cs typeface="Arial" panose="020B0604020202020204" pitchFamily="34" charset="0"/>
                </a:rPr>
                <a:t>xem </a:t>
              </a:r>
              <a:r>
                <a:rPr lang="en-US" sz="1600" b="1" dirty="0">
                  <a:solidFill>
                    <a:schemeClr val="tx1"/>
                  </a:solidFill>
                  <a:latin typeface="UTM Avo" panose="02040603050506020204" pitchFamily="18"/>
                  <a:cs typeface="Arial" panose="020B0604020202020204" pitchFamily="34" charset="0"/>
                </a:rPr>
                <a:t>video</a:t>
              </a:r>
              <a:endParaRPr lang="en-US" sz="1600" b="1" dirty="0">
                <a:solidFill>
                  <a:schemeClr val="tx1"/>
                </a:solidFill>
                <a:latin typeface="UTM Avo" panose="02040603050506020204" pitchFamily="18"/>
              </a:endParaRPr>
            </a:p>
          </p:txBody>
        </p:sp>
      </p:grpSp>
    </p:spTree>
    <p:extLst>
      <p:ext uri="{BB962C8B-B14F-4D97-AF65-F5344CB8AC3E}">
        <p14:creationId xmlns:p14="http://schemas.microsoft.com/office/powerpoint/2010/main" val="3883702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arn(inVertical)">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F05FA3F-85A5-D0AC-6D1C-68778B4CE8DD}"/>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7D2F9C3-8238-A32A-40AE-79D763B7147F}"/>
              </a:ext>
            </a:extLst>
          </p:cNvPr>
          <p:cNvSpPr/>
          <p:nvPr/>
        </p:nvSpPr>
        <p:spPr>
          <a:xfrm>
            <a:off x="6096000" y="1155469"/>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19" name="Arrow: Pentagon 20">
            <a:extLst>
              <a:ext uri="{FF2B5EF4-FFF2-40B4-BE49-F238E27FC236}">
                <a16:creationId xmlns:a16="http://schemas.microsoft.com/office/drawing/2014/main" id="{1461D49C-4806-8220-CC3C-43042B61578E}"/>
              </a:ext>
            </a:extLst>
          </p:cNvPr>
          <p:cNvSpPr/>
          <p:nvPr/>
        </p:nvSpPr>
        <p:spPr>
          <a:xfrm>
            <a:off x="0" y="1857659"/>
            <a:ext cx="4812632" cy="742950"/>
          </a:xfrm>
          <a:prstGeom prst="homePlate">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vi-VN" sz="2200" b="1" dirty="0">
                <a:solidFill>
                  <a:schemeClr val="tx1"/>
                </a:solidFill>
                <a:latin typeface="UTM Avo" panose="02040603050506020204" pitchFamily="18"/>
                <a:cs typeface="Arial" panose="020B0604020202020204" pitchFamily="34" charset="0"/>
              </a:rPr>
              <a:t>Quan sát hình ảnh SGK, tr.70</a:t>
            </a:r>
          </a:p>
        </p:txBody>
      </p:sp>
      <p:pic>
        <p:nvPicPr>
          <p:cNvPr id="21" name="Picture 20">
            <a:extLst>
              <a:ext uri="{FF2B5EF4-FFF2-40B4-BE49-F238E27FC236}">
                <a16:creationId xmlns:a16="http://schemas.microsoft.com/office/drawing/2014/main" id="{DAD6EB03-1748-D6BA-093A-3405EAA003A2}"/>
              </a:ext>
            </a:extLst>
          </p:cNvPr>
          <p:cNvPicPr>
            <a:picLocks noChangeAspect="1"/>
          </p:cNvPicPr>
          <p:nvPr/>
        </p:nvPicPr>
        <p:blipFill rotWithShape="1">
          <a:blip r:embed="rId3">
            <a:extLst>
              <a:ext uri="{28A0092B-C50C-407E-A947-70E740481C1C}">
                <a14:useLocalDpi xmlns:a14="http://schemas.microsoft.com/office/drawing/2010/main" val="0"/>
              </a:ext>
            </a:extLst>
          </a:blip>
          <a:srcRect l="6314" t="15757" r="6314"/>
          <a:stretch/>
        </p:blipFill>
        <p:spPr>
          <a:xfrm>
            <a:off x="475451" y="2982801"/>
            <a:ext cx="4457700" cy="3046252"/>
          </a:xfrm>
          <a:prstGeom prst="rect">
            <a:avLst/>
          </a:prstGeom>
        </p:spPr>
      </p:pic>
      <p:sp>
        <p:nvSpPr>
          <p:cNvPr id="22" name="TextBox 21">
            <a:extLst>
              <a:ext uri="{FF2B5EF4-FFF2-40B4-BE49-F238E27FC236}">
                <a16:creationId xmlns:a16="http://schemas.microsoft.com/office/drawing/2014/main" id="{27AEA33D-41AC-5137-D54C-EEF5135C4A22}"/>
              </a:ext>
            </a:extLst>
          </p:cNvPr>
          <p:cNvSpPr txBox="1"/>
          <p:nvPr/>
        </p:nvSpPr>
        <p:spPr>
          <a:xfrm>
            <a:off x="5320767" y="1955935"/>
            <a:ext cx="6189579" cy="4443589"/>
          </a:xfrm>
          <a:prstGeom prst="rect">
            <a:avLst/>
          </a:prstGeom>
          <a:noFill/>
        </p:spPr>
        <p:txBody>
          <a:bodyPr wrap="square">
            <a:spAutoFit/>
          </a:bodyPr>
          <a:lstStyle/>
          <a:p>
            <a:pPr marL="154791" indent="-154791" algn="just">
              <a:lnSpc>
                <a:spcPct val="130000"/>
              </a:lnSpc>
              <a:buFont typeface="Arial" panose="020B0604020202020204" pitchFamily="34" charset="0"/>
              <a:buChar char="•"/>
            </a:pPr>
            <a:r>
              <a:rPr lang="vi-VN" sz="2000" dirty="0">
                <a:solidFill>
                  <a:schemeClr val="tx1"/>
                </a:solidFill>
                <a:latin typeface="UTM Avo" panose="02040603050506020204" pitchFamily="18"/>
                <a:cs typeface="Arial" panose="020B0604020202020204" pitchFamily="34" charset="0"/>
              </a:rPr>
              <a:t>Kể tên những hình ảnh, chi tiết có trên sản phẩm tranh về Hồ Gươm.</a:t>
            </a:r>
          </a:p>
          <a:p>
            <a:pPr marL="154791" indent="-154791" algn="just">
              <a:lnSpc>
                <a:spcPct val="130000"/>
              </a:lnSpc>
              <a:buFont typeface="Arial" panose="020B0604020202020204" pitchFamily="34" charset="0"/>
              <a:buChar char="•"/>
            </a:pPr>
            <a:r>
              <a:rPr lang="vi-VN" sz="2000" dirty="0">
                <a:solidFill>
                  <a:schemeClr val="tx1"/>
                </a:solidFill>
                <a:latin typeface="UTM Avo" panose="02040603050506020204" pitchFamily="18"/>
                <a:cs typeface="Arial" panose="020B0604020202020204" pitchFamily="34" charset="0"/>
              </a:rPr>
              <a:t>Chỉ ra hình ảnh chính, hình ảnh phụ trên sản phẩm tranh về Hồ Gươm.</a:t>
            </a:r>
          </a:p>
          <a:p>
            <a:pPr marL="154791" indent="-154791" algn="just">
              <a:lnSpc>
                <a:spcPct val="130000"/>
              </a:lnSpc>
              <a:buFont typeface="Arial" panose="020B0604020202020204" pitchFamily="34" charset="0"/>
              <a:buChar char="•"/>
            </a:pPr>
            <a:r>
              <a:rPr lang="vi-VN" sz="2000" dirty="0">
                <a:solidFill>
                  <a:schemeClr val="tx1"/>
                </a:solidFill>
                <a:latin typeface="UTM Avo" panose="02040603050506020204" pitchFamily="18"/>
                <a:cs typeface="Arial" panose="020B0604020202020204" pitchFamily="34" charset="0"/>
              </a:rPr>
              <a:t>Các hình ảnh chính, phụ được sắp xếp ở những vị trí nào trên sản phẩm?</a:t>
            </a:r>
          </a:p>
          <a:p>
            <a:pPr marL="154791" indent="-154791" algn="just">
              <a:lnSpc>
                <a:spcPct val="130000"/>
              </a:lnSpc>
              <a:buFont typeface="Arial" panose="020B0604020202020204" pitchFamily="34" charset="0"/>
              <a:buChar char="•"/>
            </a:pPr>
            <a:r>
              <a:rPr lang="vi-VN" sz="2000" dirty="0">
                <a:solidFill>
                  <a:schemeClr val="tx1"/>
                </a:solidFill>
                <a:latin typeface="UTM Avo" panose="02040603050506020204" pitchFamily="18"/>
                <a:cs typeface="Arial" panose="020B0604020202020204" pitchFamily="34" charset="0"/>
              </a:rPr>
              <a:t>Hình ảnh, chi tiết nào thể hiện rõ nhất đặc điểm của Hồ Gươm?</a:t>
            </a:r>
          </a:p>
          <a:p>
            <a:pPr marL="154791" indent="-154791" algn="just">
              <a:lnSpc>
                <a:spcPct val="130000"/>
              </a:lnSpc>
              <a:buFont typeface="Arial" panose="020B0604020202020204" pitchFamily="34" charset="0"/>
              <a:buChar char="•"/>
            </a:pPr>
            <a:r>
              <a:rPr lang="vi-VN" sz="2000" dirty="0">
                <a:solidFill>
                  <a:schemeClr val="tx1"/>
                </a:solidFill>
                <a:latin typeface="UTM Avo" panose="02040603050506020204" pitchFamily="18"/>
                <a:cs typeface="Arial" panose="020B0604020202020204" pitchFamily="34" charset="0"/>
              </a:rPr>
              <a:t>Hình ảnh nào ở gần, hình ảnh nào ở xa?</a:t>
            </a:r>
          </a:p>
          <a:p>
            <a:pPr marL="154791" indent="-154791" algn="just">
              <a:lnSpc>
                <a:spcPct val="130000"/>
              </a:lnSpc>
              <a:buFont typeface="Arial" panose="020B0604020202020204" pitchFamily="34" charset="0"/>
              <a:buChar char="•"/>
            </a:pPr>
            <a:r>
              <a:rPr lang="vi-VN" sz="2000" dirty="0">
                <a:solidFill>
                  <a:schemeClr val="tx1"/>
                </a:solidFill>
                <a:latin typeface="UTM Avo" panose="02040603050506020204" pitchFamily="18"/>
                <a:cs typeface="Arial" panose="020B0604020202020204" pitchFamily="34" charset="0"/>
              </a:rPr>
              <a:t>Em hãy nêu cách thực hành tạo nên sản phẩm về Hồ Gươm.</a:t>
            </a:r>
          </a:p>
        </p:txBody>
      </p:sp>
    </p:spTree>
    <p:extLst>
      <p:ext uri="{BB962C8B-B14F-4D97-AF65-F5344CB8AC3E}">
        <p14:creationId xmlns:p14="http://schemas.microsoft.com/office/powerpoint/2010/main" val="957333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arn(inVertical)">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Arrow: Pentagon 20">
            <a:extLst>
              <a:ext uri="{FF2B5EF4-FFF2-40B4-BE49-F238E27FC236}">
                <a16:creationId xmlns:a16="http://schemas.microsoft.com/office/drawing/2014/main" id="{C6806331-1DB4-39C8-820C-BFC6EDB97ABD}"/>
              </a:ext>
            </a:extLst>
          </p:cNvPr>
          <p:cNvSpPr/>
          <p:nvPr/>
        </p:nvSpPr>
        <p:spPr>
          <a:xfrm>
            <a:off x="0" y="1703514"/>
            <a:ext cx="4812632" cy="742950"/>
          </a:xfrm>
          <a:prstGeom prst="homePlate">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vi-VN" sz="2200" b="1" dirty="0">
                <a:solidFill>
                  <a:schemeClr val="tx1"/>
                </a:solidFill>
                <a:latin typeface="UTM Avo" panose="02040603050506020204" pitchFamily="18"/>
                <a:cs typeface="Arial" panose="020B0604020202020204" pitchFamily="34" charset="0"/>
              </a:rPr>
              <a:t>Nhận xét hình ảnh SGK, tr.70</a:t>
            </a:r>
          </a:p>
        </p:txBody>
      </p:sp>
      <p:pic>
        <p:nvPicPr>
          <p:cNvPr id="2" name="Picture 1">
            <a:extLst>
              <a:ext uri="{FF2B5EF4-FFF2-40B4-BE49-F238E27FC236}">
                <a16:creationId xmlns:a16="http://schemas.microsoft.com/office/drawing/2014/main" id="{01AA17F9-2550-C587-34F2-F0208106E306}"/>
              </a:ext>
            </a:extLst>
          </p:cNvPr>
          <p:cNvPicPr>
            <a:picLocks noChangeAspect="1"/>
          </p:cNvPicPr>
          <p:nvPr/>
        </p:nvPicPr>
        <p:blipFill rotWithShape="1">
          <a:blip r:embed="rId3">
            <a:extLst>
              <a:ext uri="{28A0092B-C50C-407E-A947-70E740481C1C}">
                <a14:useLocalDpi xmlns:a14="http://schemas.microsoft.com/office/drawing/2010/main" val="0"/>
              </a:ext>
            </a:extLst>
          </a:blip>
          <a:srcRect l="6314" t="15757" r="6314"/>
          <a:stretch/>
        </p:blipFill>
        <p:spPr>
          <a:xfrm>
            <a:off x="3554947" y="2641909"/>
            <a:ext cx="4913659" cy="3357839"/>
          </a:xfrm>
          <a:prstGeom prst="rect">
            <a:avLst/>
          </a:prstGeom>
        </p:spPr>
      </p:pic>
      <p:sp>
        <p:nvSpPr>
          <p:cNvPr id="3" name="Rectangle 2">
            <a:extLst>
              <a:ext uri="{FF2B5EF4-FFF2-40B4-BE49-F238E27FC236}">
                <a16:creationId xmlns:a16="http://schemas.microsoft.com/office/drawing/2014/main" id="{C79236E9-3B16-F06C-057D-8850F6753201}"/>
              </a:ext>
            </a:extLst>
          </p:cNvPr>
          <p:cNvSpPr/>
          <p:nvPr/>
        </p:nvSpPr>
        <p:spPr>
          <a:xfrm>
            <a:off x="1455320" y="3061940"/>
            <a:ext cx="1733550" cy="2476500"/>
          </a:xfrm>
          <a:prstGeom prst="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000" b="1" dirty="0">
                <a:solidFill>
                  <a:srgbClr val="000000"/>
                </a:solidFill>
                <a:latin typeface="UTM Avo" panose="02040603050506020204" pitchFamily="18"/>
                <a:cs typeface="Arial" panose="020B0604020202020204" pitchFamily="34" charset="0"/>
              </a:rPr>
              <a:t>Chi tiết:</a:t>
            </a:r>
            <a:r>
              <a:rPr lang="vi-VN" sz="2000" b="1" dirty="0">
                <a:latin typeface="UTM Avo" panose="02040603050506020204" pitchFamily="18"/>
                <a:cs typeface="Arial" panose="020B0604020202020204" pitchFamily="34" charset="0"/>
              </a:rPr>
              <a:t> </a:t>
            </a:r>
          </a:p>
          <a:p>
            <a:pPr algn="ctr">
              <a:lnSpc>
                <a:spcPct val="150000"/>
              </a:lnSpc>
            </a:pPr>
            <a:r>
              <a:rPr lang="vi-VN" sz="2000" dirty="0">
                <a:solidFill>
                  <a:srgbClr val="000000"/>
                </a:solidFill>
                <a:latin typeface="UTM Avo" panose="02040603050506020204" pitchFamily="18"/>
                <a:cs typeface="Arial" panose="020B0604020202020204" pitchFamily="34" charset="0"/>
              </a:rPr>
              <a:t>Cây cối, nước, tháp Rùa, rùa.</a:t>
            </a:r>
            <a:endParaRPr lang="vi-VN" sz="2000" dirty="0">
              <a:latin typeface="UTM Avo" panose="02040603050506020204" pitchFamily="18"/>
              <a:cs typeface="Arial" panose="020B0604020202020204" pitchFamily="34" charset="0"/>
            </a:endParaRPr>
          </a:p>
        </p:txBody>
      </p:sp>
      <p:sp>
        <p:nvSpPr>
          <p:cNvPr id="4" name="Rectangle 3">
            <a:extLst>
              <a:ext uri="{FF2B5EF4-FFF2-40B4-BE49-F238E27FC236}">
                <a16:creationId xmlns:a16="http://schemas.microsoft.com/office/drawing/2014/main" id="{AFA4B7A1-F6AF-5ECB-373C-C7429AF2D7EA}"/>
              </a:ext>
            </a:extLst>
          </p:cNvPr>
          <p:cNvSpPr/>
          <p:nvPr/>
        </p:nvSpPr>
        <p:spPr>
          <a:xfrm>
            <a:off x="8777203" y="3061940"/>
            <a:ext cx="2148234" cy="2517775"/>
          </a:xfrm>
          <a:prstGeom prst="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000" b="1" dirty="0">
                <a:solidFill>
                  <a:srgbClr val="000000"/>
                </a:solidFill>
                <a:latin typeface="UTM Avo" panose="02040603050506020204" pitchFamily="18"/>
                <a:cs typeface="Arial" panose="020B0604020202020204" pitchFamily="34" charset="0"/>
              </a:rPr>
              <a:t>Hình ảnh phụ: </a:t>
            </a:r>
            <a:r>
              <a:rPr lang="vi-VN" sz="2000" dirty="0">
                <a:solidFill>
                  <a:srgbClr val="000000"/>
                </a:solidFill>
                <a:latin typeface="UTM Avo" panose="02040603050506020204" pitchFamily="18"/>
                <a:cs typeface="Arial" panose="020B0604020202020204" pitchFamily="34" charset="0"/>
              </a:rPr>
              <a:t>cây cối, nước,...để </a:t>
            </a:r>
          </a:p>
          <a:p>
            <a:pPr algn="ctr">
              <a:lnSpc>
                <a:spcPct val="150000"/>
              </a:lnSpc>
            </a:pPr>
            <a:r>
              <a:rPr lang="vi-VN" sz="2000" dirty="0">
                <a:solidFill>
                  <a:srgbClr val="000000"/>
                </a:solidFill>
                <a:latin typeface="UTM Avo" panose="02040603050506020204" pitchFamily="18"/>
                <a:cs typeface="Arial" panose="020B0604020202020204" pitchFamily="34" charset="0"/>
              </a:rPr>
              <a:t>ở mép ngoài và phía sau.</a:t>
            </a:r>
            <a:endParaRPr lang="vi-VN" sz="2000" dirty="0">
              <a:latin typeface="UTM Avo" panose="02040603050506020204" pitchFamily="18"/>
              <a:cs typeface="Arial" panose="020B0604020202020204" pitchFamily="34" charset="0"/>
            </a:endParaRPr>
          </a:p>
        </p:txBody>
      </p:sp>
      <p:sp>
        <p:nvSpPr>
          <p:cNvPr id="5" name="Rectangle 4">
            <a:extLst>
              <a:ext uri="{FF2B5EF4-FFF2-40B4-BE49-F238E27FC236}">
                <a16:creationId xmlns:a16="http://schemas.microsoft.com/office/drawing/2014/main" id="{23056E12-3989-8E29-79D9-9B012DC8FE01}"/>
              </a:ext>
            </a:extLst>
          </p:cNvPr>
          <p:cNvSpPr/>
          <p:nvPr/>
        </p:nvSpPr>
        <p:spPr>
          <a:xfrm>
            <a:off x="3709245" y="5999748"/>
            <a:ext cx="4913659" cy="563439"/>
          </a:xfrm>
          <a:prstGeom prst="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b="1" dirty="0">
                <a:solidFill>
                  <a:srgbClr val="000000"/>
                </a:solidFill>
                <a:latin typeface="UTM Avo" panose="02040603050506020204" pitchFamily="18"/>
                <a:cs typeface="Arial" panose="020B0604020202020204" pitchFamily="34" charset="0"/>
              </a:rPr>
              <a:t>Hình ảnh chính: </a:t>
            </a:r>
            <a:r>
              <a:rPr lang="vi-VN" sz="2000" dirty="0">
                <a:solidFill>
                  <a:srgbClr val="000000"/>
                </a:solidFill>
                <a:latin typeface="UTM Avo" panose="02040603050506020204" pitchFamily="18"/>
                <a:cs typeface="Arial" panose="020B0604020202020204" pitchFamily="34" charset="0"/>
              </a:rPr>
              <a:t>Tháp Rùa giữa hồ.</a:t>
            </a:r>
            <a:endParaRPr lang="vi-VN" sz="2000"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70974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up)">
                                      <p:cBhvr>
                                        <p:cTn id="17" dur="500"/>
                                        <p:tgtEl>
                                          <p:spTgt spid="3"/>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up)">
                                      <p:cBhvr>
                                        <p:cTn id="20" dur="500"/>
                                        <p:tgtEl>
                                          <p:spTgt spid="5"/>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3" grpId="0" animBg="1"/>
      <p:bldP spid="4" grpId="0" animBg="1"/>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4242FC-0617-0A68-DA3D-6624EA51B16F}"/>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19" name="Arrow: Pentagon 20">
            <a:extLst>
              <a:ext uri="{FF2B5EF4-FFF2-40B4-BE49-F238E27FC236}">
                <a16:creationId xmlns:a16="http://schemas.microsoft.com/office/drawing/2014/main" id="{C6806331-1DB4-39C8-820C-BFC6EDB97ABD}"/>
              </a:ext>
            </a:extLst>
          </p:cNvPr>
          <p:cNvSpPr/>
          <p:nvPr/>
        </p:nvSpPr>
        <p:spPr>
          <a:xfrm>
            <a:off x="0" y="1744907"/>
            <a:ext cx="6725653" cy="742950"/>
          </a:xfrm>
          <a:prstGeom prst="homePlate">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vi-VN" sz="2200" b="1" dirty="0">
                <a:solidFill>
                  <a:schemeClr val="tx1"/>
                </a:solidFill>
                <a:latin typeface="UTM Avo" panose="02040603050506020204" pitchFamily="18"/>
                <a:cs typeface="Arial" panose="020B0604020202020204" pitchFamily="34" charset="0"/>
              </a:rPr>
              <a:t>Các bước sáng tạo sản phẩm về Hồ Gươm</a:t>
            </a:r>
          </a:p>
        </p:txBody>
      </p:sp>
      <p:pic>
        <p:nvPicPr>
          <p:cNvPr id="6" name="Picture 5">
            <a:extLst>
              <a:ext uri="{FF2B5EF4-FFF2-40B4-BE49-F238E27FC236}">
                <a16:creationId xmlns:a16="http://schemas.microsoft.com/office/drawing/2014/main" id="{BBDD7C5A-81A1-61F5-E444-2531CEDFF785}"/>
              </a:ext>
            </a:extLst>
          </p:cNvPr>
          <p:cNvPicPr>
            <a:picLocks noChangeAspect="1"/>
          </p:cNvPicPr>
          <p:nvPr/>
        </p:nvPicPr>
        <p:blipFill rotWithShape="1">
          <a:blip r:embed="rId3">
            <a:extLst>
              <a:ext uri="{28A0092B-C50C-407E-A947-70E740481C1C}">
                <a14:useLocalDpi xmlns:a14="http://schemas.microsoft.com/office/drawing/2010/main" val="0"/>
              </a:ext>
            </a:extLst>
          </a:blip>
          <a:srcRect l="15749" t="22390" r="54701" b="41555"/>
          <a:stretch/>
        </p:blipFill>
        <p:spPr>
          <a:xfrm>
            <a:off x="1827362" y="2698586"/>
            <a:ext cx="2141881" cy="18521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6">
            <a:extLst>
              <a:ext uri="{FF2B5EF4-FFF2-40B4-BE49-F238E27FC236}">
                <a16:creationId xmlns:a16="http://schemas.microsoft.com/office/drawing/2014/main" id="{39242EA2-368F-CD73-E2DD-09711B5984F2}"/>
              </a:ext>
            </a:extLst>
          </p:cNvPr>
          <p:cNvSpPr/>
          <p:nvPr/>
        </p:nvSpPr>
        <p:spPr>
          <a:xfrm>
            <a:off x="4551512" y="2686204"/>
            <a:ext cx="5952056" cy="1864581"/>
          </a:xfrm>
          <a:prstGeom prst="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167" b="1" dirty="0">
                <a:solidFill>
                  <a:srgbClr val="000000"/>
                </a:solidFill>
                <a:latin typeface="UTM Avo" panose="02040603050506020204" pitchFamily="18"/>
                <a:cs typeface="Arial" panose="020B0604020202020204" pitchFamily="34" charset="0"/>
              </a:rPr>
              <a:t>Bước 1: </a:t>
            </a:r>
          </a:p>
          <a:p>
            <a:pPr lvl="0" algn="ctr">
              <a:lnSpc>
                <a:spcPct val="150000"/>
              </a:lnSpc>
            </a:pPr>
            <a:r>
              <a:rPr lang="vi-VN" sz="2167" dirty="0">
                <a:solidFill>
                  <a:srgbClr val="000000"/>
                </a:solidFill>
                <a:latin typeface="UTM Avo" panose="02040603050506020204" pitchFamily="18"/>
                <a:cs typeface="Arial" panose="020B0604020202020204" pitchFamily="34" charset="0"/>
              </a:rPr>
              <a:t>Chuẩn bị các dụng cụ bao gồm: </a:t>
            </a:r>
          </a:p>
          <a:p>
            <a:pPr lvl="0" algn="ctr">
              <a:lnSpc>
                <a:spcPct val="150000"/>
              </a:lnSpc>
            </a:pPr>
            <a:r>
              <a:rPr lang="vi-VN" sz="2167" i="1" dirty="0">
                <a:solidFill>
                  <a:srgbClr val="000000"/>
                </a:solidFill>
                <a:latin typeface="UTM Avo" panose="02040603050506020204" pitchFamily="18"/>
                <a:cs typeface="Arial" panose="020B0604020202020204" pitchFamily="34" charset="0"/>
              </a:rPr>
              <a:t>giấy thủ công, bút chì, dao nhựa, đất nặn</a:t>
            </a:r>
            <a:r>
              <a:rPr lang="vi-VN" sz="2167" dirty="0">
                <a:solidFill>
                  <a:srgbClr val="000000"/>
                </a:solidFill>
                <a:latin typeface="UTM Avo" panose="02040603050506020204" pitchFamily="18"/>
                <a:cs typeface="Arial" panose="020B0604020202020204" pitchFamily="34" charset="0"/>
              </a:rPr>
              <a:t>. </a:t>
            </a:r>
            <a:endParaRPr lang="vi-VN" sz="2167" dirty="0">
              <a:latin typeface="UTM Avo" panose="02040603050506020204" pitchFamily="18"/>
              <a:cs typeface="Arial" panose="020B0604020202020204" pitchFamily="34" charset="0"/>
            </a:endParaRPr>
          </a:p>
        </p:txBody>
      </p:sp>
      <p:pic>
        <p:nvPicPr>
          <p:cNvPr id="8" name="Picture 7">
            <a:extLst>
              <a:ext uri="{FF2B5EF4-FFF2-40B4-BE49-F238E27FC236}">
                <a16:creationId xmlns:a16="http://schemas.microsoft.com/office/drawing/2014/main" id="{0B29B148-6732-6DEB-5979-E0D34C613B1A}"/>
              </a:ext>
            </a:extLst>
          </p:cNvPr>
          <p:cNvPicPr>
            <a:picLocks noChangeAspect="1"/>
          </p:cNvPicPr>
          <p:nvPr/>
        </p:nvPicPr>
        <p:blipFill rotWithShape="1">
          <a:blip r:embed="rId3">
            <a:extLst>
              <a:ext uri="{28A0092B-C50C-407E-A947-70E740481C1C}">
                <a14:useLocalDpi xmlns:a14="http://schemas.microsoft.com/office/drawing/2010/main" val="0"/>
              </a:ext>
            </a:extLst>
          </a:blip>
          <a:srcRect l="53087" t="23300" r="18554" b="47775"/>
          <a:stretch/>
        </p:blipFill>
        <p:spPr>
          <a:xfrm>
            <a:off x="1827362" y="4761514"/>
            <a:ext cx="2141881" cy="18521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Rectangle 8">
            <a:extLst>
              <a:ext uri="{FF2B5EF4-FFF2-40B4-BE49-F238E27FC236}">
                <a16:creationId xmlns:a16="http://schemas.microsoft.com/office/drawing/2014/main" id="{F7B09B1E-D5E4-0811-CD2B-C05D20204944}"/>
              </a:ext>
            </a:extLst>
          </p:cNvPr>
          <p:cNvSpPr/>
          <p:nvPr/>
        </p:nvSpPr>
        <p:spPr>
          <a:xfrm>
            <a:off x="4551512" y="4761514"/>
            <a:ext cx="5952056" cy="1864581"/>
          </a:xfrm>
          <a:prstGeom prst="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167" b="1" dirty="0">
                <a:solidFill>
                  <a:srgbClr val="000000"/>
                </a:solidFill>
                <a:latin typeface="UTM Avo" panose="02040603050506020204" pitchFamily="18"/>
                <a:cs typeface="Arial" panose="020B0604020202020204" pitchFamily="34" charset="0"/>
              </a:rPr>
              <a:t>Bước 2: </a:t>
            </a:r>
          </a:p>
          <a:p>
            <a:pPr lvl="0" algn="ctr">
              <a:lnSpc>
                <a:spcPct val="150000"/>
              </a:lnSpc>
            </a:pPr>
            <a:r>
              <a:rPr lang="vi-VN" sz="2167" dirty="0">
                <a:solidFill>
                  <a:srgbClr val="000000"/>
                </a:solidFill>
                <a:latin typeface="UTM Avo" panose="02040603050506020204" pitchFamily="18"/>
                <a:cs typeface="Arial" panose="020B0604020202020204" pitchFamily="34" charset="0"/>
              </a:rPr>
              <a:t>Vẽ tạo hình bố cục khái quát bao gồm: </a:t>
            </a:r>
            <a:r>
              <a:rPr lang="vi-VN" sz="2167" i="1" dirty="0">
                <a:solidFill>
                  <a:srgbClr val="000000"/>
                </a:solidFill>
                <a:latin typeface="UTM Avo" panose="02040603050506020204" pitchFamily="18"/>
                <a:cs typeface="Arial" panose="020B0604020202020204" pitchFamily="34" charset="0"/>
              </a:rPr>
              <a:t>tháp Rùa và phân chia mảng nền</a:t>
            </a:r>
            <a:r>
              <a:rPr lang="vi-VN" sz="2167" dirty="0">
                <a:solidFill>
                  <a:srgbClr val="000000"/>
                </a:solidFill>
                <a:latin typeface="UTM Avo" panose="02040603050506020204" pitchFamily="18"/>
                <a:cs typeface="Arial" panose="020B0604020202020204" pitchFamily="34" charset="0"/>
              </a:rPr>
              <a:t>.</a:t>
            </a:r>
            <a:endParaRPr lang="vi-VN" sz="2167"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387275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7"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4242FC-0617-0A68-DA3D-6624EA51B16F}"/>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19" name="Arrow: Pentagon 20">
            <a:extLst>
              <a:ext uri="{FF2B5EF4-FFF2-40B4-BE49-F238E27FC236}">
                <a16:creationId xmlns:a16="http://schemas.microsoft.com/office/drawing/2014/main" id="{C6806331-1DB4-39C8-820C-BFC6EDB97ABD}"/>
              </a:ext>
            </a:extLst>
          </p:cNvPr>
          <p:cNvSpPr/>
          <p:nvPr/>
        </p:nvSpPr>
        <p:spPr>
          <a:xfrm>
            <a:off x="0" y="1744907"/>
            <a:ext cx="6725653" cy="742950"/>
          </a:xfrm>
          <a:prstGeom prst="homePlate">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vi-VN" sz="2200" b="1" dirty="0">
                <a:solidFill>
                  <a:schemeClr val="tx1"/>
                </a:solidFill>
                <a:latin typeface="UTM Avo" panose="02040603050506020204" pitchFamily="18"/>
                <a:cs typeface="Arial" panose="020B0604020202020204" pitchFamily="34" charset="0"/>
              </a:rPr>
              <a:t>Các bước sáng tạo sản phẩm về Hồ Gươm</a:t>
            </a:r>
          </a:p>
        </p:txBody>
      </p:sp>
      <p:pic>
        <p:nvPicPr>
          <p:cNvPr id="2" name="Picture 1">
            <a:extLst>
              <a:ext uri="{FF2B5EF4-FFF2-40B4-BE49-F238E27FC236}">
                <a16:creationId xmlns:a16="http://schemas.microsoft.com/office/drawing/2014/main" id="{654394C3-8325-A080-C57A-42796195C787}"/>
              </a:ext>
            </a:extLst>
          </p:cNvPr>
          <p:cNvPicPr>
            <a:picLocks noChangeAspect="1"/>
          </p:cNvPicPr>
          <p:nvPr/>
        </p:nvPicPr>
        <p:blipFill rotWithShape="1">
          <a:blip r:embed="rId3">
            <a:extLst>
              <a:ext uri="{28A0092B-C50C-407E-A947-70E740481C1C}">
                <a14:useLocalDpi xmlns:a14="http://schemas.microsoft.com/office/drawing/2010/main" val="0"/>
              </a:ext>
            </a:extLst>
          </a:blip>
          <a:srcRect l="12702" t="61694" r="57748" b="9763"/>
          <a:stretch/>
        </p:blipFill>
        <p:spPr>
          <a:xfrm>
            <a:off x="2039780" y="2651783"/>
            <a:ext cx="2398369" cy="18769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Rectangle 2">
            <a:extLst>
              <a:ext uri="{FF2B5EF4-FFF2-40B4-BE49-F238E27FC236}">
                <a16:creationId xmlns:a16="http://schemas.microsoft.com/office/drawing/2014/main" id="{E820E9EF-9A1C-C2F9-896A-2EA664E8275E}"/>
              </a:ext>
            </a:extLst>
          </p:cNvPr>
          <p:cNvSpPr/>
          <p:nvPr/>
        </p:nvSpPr>
        <p:spPr>
          <a:xfrm>
            <a:off x="4892174" y="2651783"/>
            <a:ext cx="5251087" cy="1864581"/>
          </a:xfrm>
          <a:prstGeom prst="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167" b="1" dirty="0">
                <a:solidFill>
                  <a:srgbClr val="000000"/>
                </a:solidFill>
                <a:latin typeface="UTM Avo" panose="02040603050506020204" pitchFamily="18"/>
                <a:cs typeface="Arial" panose="020B0604020202020204" pitchFamily="34" charset="0"/>
              </a:rPr>
              <a:t>Bước 3: </a:t>
            </a:r>
          </a:p>
          <a:p>
            <a:pPr lvl="0" algn="ctr">
              <a:lnSpc>
                <a:spcPct val="150000"/>
              </a:lnSpc>
            </a:pPr>
            <a:r>
              <a:rPr lang="vi-VN" sz="2167" dirty="0">
                <a:solidFill>
                  <a:srgbClr val="000000"/>
                </a:solidFill>
                <a:latin typeface="UTM Avo" panose="02040603050506020204" pitchFamily="18"/>
                <a:cs typeface="Arial" panose="020B0604020202020204" pitchFamily="34" charset="0"/>
              </a:rPr>
              <a:t>Dùng đất nặn in màu. </a:t>
            </a:r>
            <a:endParaRPr lang="vi-VN" sz="2167" dirty="0">
              <a:latin typeface="UTM Avo" panose="02040603050506020204" pitchFamily="18"/>
              <a:cs typeface="Arial" panose="020B0604020202020204" pitchFamily="34" charset="0"/>
            </a:endParaRPr>
          </a:p>
        </p:txBody>
      </p:sp>
      <p:pic>
        <p:nvPicPr>
          <p:cNvPr id="4" name="Picture 3">
            <a:extLst>
              <a:ext uri="{FF2B5EF4-FFF2-40B4-BE49-F238E27FC236}">
                <a16:creationId xmlns:a16="http://schemas.microsoft.com/office/drawing/2014/main" id="{6A0B9D33-51F9-F460-6AD5-BAD712344D78}"/>
              </a:ext>
            </a:extLst>
          </p:cNvPr>
          <p:cNvPicPr>
            <a:picLocks noChangeAspect="1"/>
          </p:cNvPicPr>
          <p:nvPr/>
        </p:nvPicPr>
        <p:blipFill rotWithShape="1">
          <a:blip r:embed="rId3">
            <a:extLst>
              <a:ext uri="{28A0092B-C50C-407E-A947-70E740481C1C}">
                <a14:useLocalDpi xmlns:a14="http://schemas.microsoft.com/office/drawing/2010/main" val="0"/>
              </a:ext>
            </a:extLst>
          </a:blip>
          <a:srcRect l="47321" t="57351" r="13999" b="6537"/>
          <a:stretch/>
        </p:blipFill>
        <p:spPr>
          <a:xfrm>
            <a:off x="2039780" y="4837329"/>
            <a:ext cx="2414879" cy="18439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4">
            <a:extLst>
              <a:ext uri="{FF2B5EF4-FFF2-40B4-BE49-F238E27FC236}">
                <a16:creationId xmlns:a16="http://schemas.microsoft.com/office/drawing/2014/main" id="{121C8630-BCFF-2A1B-59A0-5DFA0D5087F5}"/>
              </a:ext>
            </a:extLst>
          </p:cNvPr>
          <p:cNvSpPr/>
          <p:nvPr/>
        </p:nvSpPr>
        <p:spPr>
          <a:xfrm>
            <a:off x="4900429" y="4837329"/>
            <a:ext cx="5251087" cy="1864581"/>
          </a:xfrm>
          <a:prstGeom prst="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167" b="1" dirty="0">
                <a:solidFill>
                  <a:schemeClr val="tx1"/>
                </a:solidFill>
                <a:latin typeface="UTM Avo" panose="02040603050506020204" pitchFamily="18"/>
                <a:cs typeface="Arial" panose="020B0604020202020204" pitchFamily="34" charset="0"/>
              </a:rPr>
              <a:t>Bước 4: </a:t>
            </a:r>
          </a:p>
          <a:p>
            <a:pPr lvl="0" algn="ctr">
              <a:lnSpc>
                <a:spcPct val="150000"/>
              </a:lnSpc>
            </a:pPr>
            <a:r>
              <a:rPr lang="vi-VN" sz="2167" dirty="0">
                <a:solidFill>
                  <a:schemeClr val="tx1"/>
                </a:solidFill>
                <a:latin typeface="UTM Avo" panose="02040603050506020204" pitchFamily="18"/>
                <a:cs typeface="Arial" panose="020B0604020202020204" pitchFamily="34" charset="0"/>
              </a:rPr>
              <a:t>Trang trí thêm các chi tiết.</a:t>
            </a:r>
          </a:p>
        </p:txBody>
      </p:sp>
    </p:spTree>
    <p:extLst>
      <p:ext uri="{BB962C8B-B14F-4D97-AF65-F5344CB8AC3E}">
        <p14:creationId xmlns:p14="http://schemas.microsoft.com/office/powerpoint/2010/main" val="2663933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4242FC-0617-0A68-DA3D-6624EA51B16F}"/>
              </a:ext>
            </a:extLst>
          </p:cNvPr>
          <p:cNvSpPr/>
          <p:nvPr/>
        </p:nvSpPr>
        <p:spPr>
          <a:xfrm>
            <a:off x="6095999" y="1155469"/>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9" name="TextBox 8">
            <a:extLst>
              <a:ext uri="{FF2B5EF4-FFF2-40B4-BE49-F238E27FC236}">
                <a16:creationId xmlns:a16="http://schemas.microsoft.com/office/drawing/2014/main" id="{3CAEFB34-1C09-2370-5A83-737470B56CD9}"/>
              </a:ext>
            </a:extLst>
          </p:cNvPr>
          <p:cNvSpPr txBox="1"/>
          <p:nvPr/>
        </p:nvSpPr>
        <p:spPr>
          <a:xfrm>
            <a:off x="2756375" y="771993"/>
            <a:ext cx="6851650" cy="461665"/>
          </a:xfrm>
          <a:prstGeom prst="rect">
            <a:avLst/>
          </a:prstGeom>
          <a:noFill/>
        </p:spPr>
        <p:txBody>
          <a:bodyPr wrap="square">
            <a:spAutoFit/>
          </a:bodyPr>
          <a:lstStyle/>
          <a:p>
            <a:pPr lvl="0" algn="ctr"/>
            <a:r>
              <a:rPr lang="vi-VN" sz="2400" b="1" dirty="0">
                <a:solidFill>
                  <a:schemeClr val="tx1"/>
                </a:solidFill>
                <a:latin typeface="UTM Avo" panose="02040603050506020204" pitchFamily="18"/>
                <a:cs typeface="Arial" panose="020B0604020202020204" pitchFamily="34" charset="0"/>
              </a:rPr>
              <a:t>2. Sáng tạo sản phẩm về chợ nổi</a:t>
            </a:r>
          </a:p>
        </p:txBody>
      </p:sp>
      <p:grpSp>
        <p:nvGrpSpPr>
          <p:cNvPr id="13" name="Group 12">
            <a:extLst>
              <a:ext uri="{FF2B5EF4-FFF2-40B4-BE49-F238E27FC236}">
                <a16:creationId xmlns:a16="http://schemas.microsoft.com/office/drawing/2014/main" id="{79009172-39D8-C1AC-A786-06806AB37DD0}"/>
              </a:ext>
            </a:extLst>
          </p:cNvPr>
          <p:cNvGrpSpPr/>
          <p:nvPr/>
        </p:nvGrpSpPr>
        <p:grpSpPr>
          <a:xfrm>
            <a:off x="10334625" y="771993"/>
            <a:ext cx="1857375" cy="1420667"/>
            <a:chOff x="9772053" y="889125"/>
            <a:chExt cx="2374289" cy="1411301"/>
          </a:xfrm>
        </p:grpSpPr>
        <p:pic>
          <p:nvPicPr>
            <p:cNvPr id="14" name="Picture 13">
              <a:hlinkClick r:id="rId3"/>
              <a:extLst>
                <a:ext uri="{FF2B5EF4-FFF2-40B4-BE49-F238E27FC236}">
                  <a16:creationId xmlns:a16="http://schemas.microsoft.com/office/drawing/2014/main" id="{04FE0E55-D1BA-8F54-21F8-3A848ADED5D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03939" y="889125"/>
              <a:ext cx="1310519" cy="746942"/>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FBEF9CF5-D59B-D64E-2B44-10EA9F68CCEE}"/>
                </a:ext>
              </a:extLst>
            </p:cNvPr>
            <p:cNvSpPr txBox="1"/>
            <p:nvPr/>
          </p:nvSpPr>
          <p:spPr>
            <a:xfrm>
              <a:off x="9772053" y="1658356"/>
              <a:ext cx="2374289" cy="642070"/>
            </a:xfrm>
            <a:prstGeom prst="rect">
              <a:avLst/>
            </a:prstGeom>
            <a:noFill/>
          </p:spPr>
          <p:txBody>
            <a:bodyPr wrap="square">
              <a:spAutoFit/>
            </a:bodyPr>
            <a:lstStyle/>
            <a:p>
              <a:pPr algn="ctr"/>
              <a:r>
                <a:rPr lang="en-US" sz="1800" dirty="0" err="1">
                  <a:solidFill>
                    <a:schemeClr val="tx1"/>
                  </a:solidFill>
                  <a:latin typeface="UTM Avo" panose="02040603050506020204" pitchFamily="18"/>
                  <a:cs typeface="Arial" panose="020B0604020202020204" pitchFamily="34" charset="0"/>
                </a:rPr>
                <a:t>Ấn</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vào</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để</a:t>
              </a:r>
              <a:endParaRPr lang="en-US" sz="1800" dirty="0">
                <a:solidFill>
                  <a:schemeClr val="tx1"/>
                </a:solidFill>
                <a:latin typeface="UTM Avo" panose="02040603050506020204" pitchFamily="18"/>
                <a:cs typeface="Arial" panose="020B0604020202020204" pitchFamily="34" charset="0"/>
              </a:endParaRPr>
            </a:p>
            <a:p>
              <a:pPr algn="ctr"/>
              <a:r>
                <a:rPr lang="vi-VN" sz="1800" b="1" dirty="0">
                  <a:solidFill>
                    <a:schemeClr val="tx1"/>
                  </a:solidFill>
                  <a:latin typeface="UTM Avo" panose="02040603050506020204" pitchFamily="18"/>
                  <a:cs typeface="Arial" panose="020B0604020202020204" pitchFamily="34" charset="0"/>
                </a:rPr>
                <a:t>xem </a:t>
              </a:r>
              <a:r>
                <a:rPr lang="en-US" sz="1800" b="1" dirty="0">
                  <a:solidFill>
                    <a:schemeClr val="tx1"/>
                  </a:solidFill>
                  <a:latin typeface="UTM Avo" panose="02040603050506020204" pitchFamily="18"/>
                  <a:cs typeface="Arial" panose="020B0604020202020204" pitchFamily="34" charset="0"/>
                </a:rPr>
                <a:t>video</a:t>
              </a:r>
              <a:endParaRPr lang="en-US" sz="1800" b="1" dirty="0">
                <a:solidFill>
                  <a:schemeClr val="tx1"/>
                </a:solidFill>
                <a:latin typeface="UTM Avo" panose="02040603050506020204" pitchFamily="18"/>
              </a:endParaRPr>
            </a:p>
          </p:txBody>
        </p:sp>
      </p:grpSp>
      <p:pic>
        <p:nvPicPr>
          <p:cNvPr id="3" name="Picture 2" descr="A poster of a drawing&#10;&#10;Description automatically generated with medium confidence">
            <a:extLst>
              <a:ext uri="{FF2B5EF4-FFF2-40B4-BE49-F238E27FC236}">
                <a16:creationId xmlns:a16="http://schemas.microsoft.com/office/drawing/2014/main" id="{0BE558D1-B2A3-239A-DD4A-D3CDBBCFE8F0}"/>
              </a:ext>
            </a:extLst>
          </p:cNvPr>
          <p:cNvPicPr>
            <a:picLocks noChangeAspect="1"/>
          </p:cNvPicPr>
          <p:nvPr/>
        </p:nvPicPr>
        <p:blipFill>
          <a:blip r:embed="rId5"/>
          <a:stretch>
            <a:fillRect/>
          </a:stretch>
        </p:blipFill>
        <p:spPr>
          <a:xfrm>
            <a:off x="3958704" y="1233658"/>
            <a:ext cx="4464651" cy="5643991"/>
          </a:xfrm>
          <a:prstGeom prst="rect">
            <a:avLst/>
          </a:prstGeom>
        </p:spPr>
      </p:pic>
    </p:spTree>
    <p:extLst>
      <p:ext uri="{BB962C8B-B14F-4D97-AF65-F5344CB8AC3E}">
        <p14:creationId xmlns:p14="http://schemas.microsoft.com/office/powerpoint/2010/main" val="1344768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5BC6234-91AD-747C-782B-CC3D0EC456E5}"/>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7CE51A3B-5542-239F-2A7A-9BF171FF24D4}"/>
              </a:ext>
            </a:extLst>
          </p:cNvPr>
          <p:cNvSpPr/>
          <p:nvPr/>
        </p:nvSpPr>
        <p:spPr>
          <a:xfrm>
            <a:off x="6095999" y="1155469"/>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19" name="Arrow: Pentagon 20">
            <a:extLst>
              <a:ext uri="{FF2B5EF4-FFF2-40B4-BE49-F238E27FC236}">
                <a16:creationId xmlns:a16="http://schemas.microsoft.com/office/drawing/2014/main" id="{E8669A23-AFE4-45F4-8E98-EBD6FB834CB7}"/>
              </a:ext>
            </a:extLst>
          </p:cNvPr>
          <p:cNvSpPr/>
          <p:nvPr/>
        </p:nvSpPr>
        <p:spPr>
          <a:xfrm>
            <a:off x="0" y="1852572"/>
            <a:ext cx="4812632" cy="742950"/>
          </a:xfrm>
          <a:prstGeom prst="homePlate">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vi-VN" sz="2200" b="1" dirty="0">
                <a:solidFill>
                  <a:schemeClr val="tx1"/>
                </a:solidFill>
                <a:latin typeface="UTM Avo" panose="02040603050506020204" pitchFamily="18"/>
                <a:cs typeface="Arial" panose="020B0604020202020204" pitchFamily="34" charset="0"/>
              </a:rPr>
              <a:t>Quan sát hình ảnh SGK, tr.71</a:t>
            </a:r>
          </a:p>
        </p:txBody>
      </p:sp>
      <p:sp>
        <p:nvSpPr>
          <p:cNvPr id="11" name="TextBox 10">
            <a:extLst>
              <a:ext uri="{FF2B5EF4-FFF2-40B4-BE49-F238E27FC236}">
                <a16:creationId xmlns:a16="http://schemas.microsoft.com/office/drawing/2014/main" id="{85F85E09-E6DD-DD7E-96CB-CDD99A93704B}"/>
              </a:ext>
            </a:extLst>
          </p:cNvPr>
          <p:cNvSpPr txBox="1"/>
          <p:nvPr/>
        </p:nvSpPr>
        <p:spPr>
          <a:xfrm>
            <a:off x="5018004" y="2001285"/>
            <a:ext cx="6440905" cy="4443589"/>
          </a:xfrm>
          <a:prstGeom prst="rect">
            <a:avLst/>
          </a:prstGeom>
          <a:noFill/>
        </p:spPr>
        <p:txBody>
          <a:bodyPr wrap="square">
            <a:spAutoFit/>
          </a:bodyPr>
          <a:lstStyle/>
          <a:p>
            <a:pPr marL="154791" indent="-154791" algn="just">
              <a:lnSpc>
                <a:spcPct val="130000"/>
              </a:lnSpc>
              <a:buFont typeface="Arial" panose="020B0604020202020204" pitchFamily="34" charset="0"/>
              <a:buChar char="•"/>
            </a:pPr>
            <a:r>
              <a:rPr lang="vi-VN" sz="2000" dirty="0">
                <a:solidFill>
                  <a:schemeClr val="tx1"/>
                </a:solidFill>
                <a:latin typeface="UTM Avo" panose="02040603050506020204" pitchFamily="18"/>
                <a:cs typeface="Arial" panose="020B0604020202020204" pitchFamily="34" charset="0"/>
              </a:rPr>
              <a:t>Kể tên những hình ảnh, chi tiết có trên sản phẩm tranh về chợ nổi.</a:t>
            </a:r>
          </a:p>
          <a:p>
            <a:pPr marL="154791" indent="-154791" algn="just">
              <a:lnSpc>
                <a:spcPct val="130000"/>
              </a:lnSpc>
              <a:buFont typeface="Arial" panose="020B0604020202020204" pitchFamily="34" charset="0"/>
              <a:buChar char="•"/>
            </a:pPr>
            <a:r>
              <a:rPr lang="vi-VN" sz="2000" dirty="0">
                <a:solidFill>
                  <a:schemeClr val="tx1"/>
                </a:solidFill>
                <a:latin typeface="UTM Avo" panose="02040603050506020204" pitchFamily="18"/>
                <a:cs typeface="Arial" panose="020B0604020202020204" pitchFamily="34" charset="0"/>
              </a:rPr>
              <a:t>Chỉ ra hình ảnh chính, hình ảnh phụ trên sản phẩm tranh về chợ nổi.</a:t>
            </a:r>
          </a:p>
          <a:p>
            <a:pPr marL="154791" indent="-154791" algn="just">
              <a:lnSpc>
                <a:spcPct val="130000"/>
              </a:lnSpc>
              <a:buFont typeface="Arial" panose="020B0604020202020204" pitchFamily="34" charset="0"/>
              <a:buChar char="•"/>
            </a:pPr>
            <a:r>
              <a:rPr lang="vi-VN" sz="2000" dirty="0">
                <a:solidFill>
                  <a:schemeClr val="tx1"/>
                </a:solidFill>
                <a:latin typeface="UTM Avo" panose="02040603050506020204" pitchFamily="18"/>
                <a:cs typeface="Arial" panose="020B0604020202020204" pitchFamily="34" charset="0"/>
              </a:rPr>
              <a:t>Các hình ảnh chính, phụ được sắp xếp ở những vị trí nào trên sản phẩm?</a:t>
            </a:r>
          </a:p>
          <a:p>
            <a:pPr marL="154791" indent="-154791" algn="just">
              <a:lnSpc>
                <a:spcPct val="130000"/>
              </a:lnSpc>
              <a:buFont typeface="Arial" panose="020B0604020202020204" pitchFamily="34" charset="0"/>
              <a:buChar char="•"/>
            </a:pPr>
            <a:r>
              <a:rPr lang="vi-VN" sz="2000" dirty="0">
                <a:solidFill>
                  <a:schemeClr val="tx1"/>
                </a:solidFill>
                <a:latin typeface="UTM Avo" panose="02040603050506020204" pitchFamily="18"/>
                <a:cs typeface="Arial" panose="020B0604020202020204" pitchFamily="34" charset="0"/>
              </a:rPr>
              <a:t>Hình ảnh, chi tiết nào thể hiện rõ nhất đặc điểm của chợ nổi?</a:t>
            </a:r>
          </a:p>
          <a:p>
            <a:pPr marL="154791" indent="-154791" algn="just">
              <a:lnSpc>
                <a:spcPct val="130000"/>
              </a:lnSpc>
              <a:buFont typeface="Arial" panose="020B0604020202020204" pitchFamily="34" charset="0"/>
              <a:buChar char="•"/>
            </a:pPr>
            <a:r>
              <a:rPr lang="vi-VN" sz="2000" dirty="0">
                <a:solidFill>
                  <a:schemeClr val="tx1"/>
                </a:solidFill>
                <a:latin typeface="UTM Avo" panose="02040603050506020204" pitchFamily="18"/>
                <a:cs typeface="Arial" panose="020B0604020202020204" pitchFamily="34" charset="0"/>
              </a:rPr>
              <a:t>Hình ảnh nào ở gần, hình ảnh nào ở xa?</a:t>
            </a:r>
          </a:p>
          <a:p>
            <a:pPr marL="154791" indent="-154791" algn="just">
              <a:lnSpc>
                <a:spcPct val="130000"/>
              </a:lnSpc>
              <a:buFont typeface="Arial" panose="020B0604020202020204" pitchFamily="34" charset="0"/>
              <a:buChar char="•"/>
            </a:pPr>
            <a:r>
              <a:rPr lang="vi-VN" sz="2000" dirty="0">
                <a:solidFill>
                  <a:schemeClr val="tx1"/>
                </a:solidFill>
                <a:latin typeface="UTM Avo" panose="02040603050506020204" pitchFamily="18"/>
                <a:cs typeface="Arial" panose="020B0604020202020204" pitchFamily="34" charset="0"/>
              </a:rPr>
              <a:t>Em hãy nêu cách thực hành tạo nên sản phẩm về chợ nổi.</a:t>
            </a:r>
          </a:p>
        </p:txBody>
      </p:sp>
      <p:pic>
        <p:nvPicPr>
          <p:cNvPr id="3" name="Picture 2" descr="A poster of a drawing&#10;&#10;Description automatically generated with medium confidence">
            <a:extLst>
              <a:ext uri="{FF2B5EF4-FFF2-40B4-BE49-F238E27FC236}">
                <a16:creationId xmlns:a16="http://schemas.microsoft.com/office/drawing/2014/main" id="{C6CA4079-95E0-62BE-7118-0CBA95A8ABF4}"/>
              </a:ext>
            </a:extLst>
          </p:cNvPr>
          <p:cNvPicPr>
            <a:picLocks noChangeAspect="1"/>
          </p:cNvPicPr>
          <p:nvPr/>
        </p:nvPicPr>
        <p:blipFill>
          <a:blip r:embed="rId3"/>
          <a:stretch>
            <a:fillRect/>
          </a:stretch>
        </p:blipFill>
        <p:spPr>
          <a:xfrm>
            <a:off x="810711" y="2747423"/>
            <a:ext cx="3191209" cy="4034169"/>
          </a:xfrm>
          <a:prstGeom prst="rect">
            <a:avLst/>
          </a:prstGeom>
        </p:spPr>
      </p:pic>
    </p:spTree>
    <p:extLst>
      <p:ext uri="{BB962C8B-B14F-4D97-AF65-F5344CB8AC3E}">
        <p14:creationId xmlns:p14="http://schemas.microsoft.com/office/powerpoint/2010/main" val="1710690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par>
                                <p:cTn id="11" presetID="22" presetClass="entr" presetSubtype="4"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4242FC-0617-0A68-DA3D-6624EA51B16F}"/>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4" name="Rectangle 3">
            <a:extLst>
              <a:ext uri="{FF2B5EF4-FFF2-40B4-BE49-F238E27FC236}">
                <a16:creationId xmlns:a16="http://schemas.microsoft.com/office/drawing/2014/main" id="{9A605CA3-DA6B-AAA7-86A9-83CD72D6F85A}"/>
              </a:ext>
            </a:extLst>
          </p:cNvPr>
          <p:cNvSpPr/>
          <p:nvPr/>
        </p:nvSpPr>
        <p:spPr>
          <a:xfrm>
            <a:off x="1184274" y="2718302"/>
            <a:ext cx="4911725" cy="1031875"/>
          </a:xfrm>
          <a:prstGeom prst="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lIns="195000" rIns="195000" bIns="97500" rtlCol="0" anchor="ctr"/>
          <a:lstStyle/>
          <a:p>
            <a:pPr algn="just">
              <a:lnSpc>
                <a:spcPct val="150000"/>
              </a:lnSpc>
            </a:pPr>
            <a:r>
              <a:rPr lang="vi-VN" sz="2000" b="1" dirty="0">
                <a:solidFill>
                  <a:srgbClr val="000000"/>
                </a:solidFill>
                <a:latin typeface="UTM Avo" panose="02040603050506020204" pitchFamily="18"/>
                <a:cs typeface="Arial" panose="020B0604020202020204" pitchFamily="34" charset="0"/>
              </a:rPr>
              <a:t>Chi tiết: </a:t>
            </a:r>
            <a:r>
              <a:rPr lang="vi-VN" sz="2000" i="1" dirty="0">
                <a:solidFill>
                  <a:srgbClr val="000000"/>
                </a:solidFill>
                <a:latin typeface="UTM Avo" panose="02040603050506020204" pitchFamily="18"/>
                <a:cs typeface="Arial" panose="020B0604020202020204" pitchFamily="34" charset="0"/>
              </a:rPr>
              <a:t>cây cối, nhà cửa, thuyền chở hàng, nước.</a:t>
            </a:r>
            <a:endParaRPr lang="vi-VN" sz="2000" i="1" dirty="0">
              <a:latin typeface="UTM Avo" panose="02040603050506020204" pitchFamily="18"/>
              <a:cs typeface="Arial" panose="020B0604020202020204" pitchFamily="34" charset="0"/>
            </a:endParaRPr>
          </a:p>
        </p:txBody>
      </p:sp>
      <p:sp>
        <p:nvSpPr>
          <p:cNvPr id="5" name="Rectangle 4">
            <a:extLst>
              <a:ext uri="{FF2B5EF4-FFF2-40B4-BE49-F238E27FC236}">
                <a16:creationId xmlns:a16="http://schemas.microsoft.com/office/drawing/2014/main" id="{3ECD84BB-897F-4EFF-C43B-D2ADB36EF430}"/>
              </a:ext>
            </a:extLst>
          </p:cNvPr>
          <p:cNvSpPr/>
          <p:nvPr/>
        </p:nvSpPr>
        <p:spPr>
          <a:xfrm>
            <a:off x="1184274" y="4084505"/>
            <a:ext cx="4911725" cy="1031875"/>
          </a:xfrm>
          <a:prstGeom prst="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lIns="195000" rIns="195000" bIns="97500" rtlCol="0" anchor="ctr"/>
          <a:lstStyle/>
          <a:p>
            <a:pPr algn="just">
              <a:lnSpc>
                <a:spcPct val="150000"/>
              </a:lnSpc>
            </a:pPr>
            <a:r>
              <a:rPr lang="vi-VN" sz="2000" b="1" dirty="0">
                <a:solidFill>
                  <a:srgbClr val="000000"/>
                </a:solidFill>
                <a:latin typeface="UTM Avo" panose="02040603050506020204" pitchFamily="18"/>
                <a:cs typeface="Arial" panose="020B0604020202020204" pitchFamily="34" charset="0"/>
              </a:rPr>
              <a:t>Hình ảnh chính: </a:t>
            </a:r>
            <a:r>
              <a:rPr lang="vi-VN" sz="2000" i="1" dirty="0">
                <a:solidFill>
                  <a:srgbClr val="000000"/>
                </a:solidFill>
                <a:latin typeface="UTM Avo" panose="02040603050506020204" pitchFamily="18"/>
                <a:cs typeface="Arial" panose="020B0604020202020204" pitchFamily="34" charset="0"/>
              </a:rPr>
              <a:t>Thuyền chở hàng được để ở giữa và phía trên.</a:t>
            </a:r>
            <a:endParaRPr lang="vi-VN" sz="2000" i="1" dirty="0">
              <a:latin typeface="UTM Avo" panose="02040603050506020204" pitchFamily="18"/>
              <a:cs typeface="Arial" panose="020B0604020202020204" pitchFamily="34" charset="0"/>
            </a:endParaRPr>
          </a:p>
        </p:txBody>
      </p:sp>
      <p:sp>
        <p:nvSpPr>
          <p:cNvPr id="6" name="Rectangle 5">
            <a:extLst>
              <a:ext uri="{FF2B5EF4-FFF2-40B4-BE49-F238E27FC236}">
                <a16:creationId xmlns:a16="http://schemas.microsoft.com/office/drawing/2014/main" id="{273F25B4-A67D-8140-32D2-F26C74D1CB4C}"/>
              </a:ext>
            </a:extLst>
          </p:cNvPr>
          <p:cNvSpPr/>
          <p:nvPr/>
        </p:nvSpPr>
        <p:spPr>
          <a:xfrm>
            <a:off x="1184274" y="5483727"/>
            <a:ext cx="4911725" cy="1031875"/>
          </a:xfrm>
          <a:prstGeom prst="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lIns="195000" rIns="195000" bIns="97500" rtlCol="0" anchor="ctr"/>
          <a:lstStyle/>
          <a:p>
            <a:pPr algn="just">
              <a:lnSpc>
                <a:spcPct val="150000"/>
              </a:lnSpc>
            </a:pPr>
            <a:r>
              <a:rPr lang="vi-VN" sz="2000" b="1" dirty="0">
                <a:solidFill>
                  <a:srgbClr val="000000"/>
                </a:solidFill>
                <a:latin typeface="UTM Avo" panose="02040603050506020204" pitchFamily="18"/>
                <a:cs typeface="Arial" panose="020B0604020202020204" pitchFamily="34" charset="0"/>
              </a:rPr>
              <a:t>Hình ảnh phụ: </a:t>
            </a:r>
            <a:r>
              <a:rPr lang="vi-VN" sz="2000" i="1" dirty="0">
                <a:solidFill>
                  <a:srgbClr val="000000"/>
                </a:solidFill>
                <a:latin typeface="UTM Avo" panose="02040603050506020204" pitchFamily="18"/>
                <a:cs typeface="Arial" panose="020B0604020202020204" pitchFamily="34" charset="0"/>
              </a:rPr>
              <a:t>cây cối, nước, nhà cửa,...để ở mép ngoài và phía sau. </a:t>
            </a:r>
            <a:endParaRPr lang="vi-VN" sz="2000" i="1" dirty="0">
              <a:latin typeface="UTM Avo" panose="02040603050506020204" pitchFamily="18"/>
              <a:cs typeface="Arial" panose="020B0604020202020204" pitchFamily="34" charset="0"/>
            </a:endParaRPr>
          </a:p>
        </p:txBody>
      </p:sp>
      <p:sp>
        <p:nvSpPr>
          <p:cNvPr id="7" name="Arrow: Pentagon 20">
            <a:extLst>
              <a:ext uri="{FF2B5EF4-FFF2-40B4-BE49-F238E27FC236}">
                <a16:creationId xmlns:a16="http://schemas.microsoft.com/office/drawing/2014/main" id="{35C76BD7-7CAA-A707-E1B8-00844188BC5D}"/>
              </a:ext>
            </a:extLst>
          </p:cNvPr>
          <p:cNvSpPr/>
          <p:nvPr/>
        </p:nvSpPr>
        <p:spPr>
          <a:xfrm>
            <a:off x="0" y="1808188"/>
            <a:ext cx="4812632" cy="742950"/>
          </a:xfrm>
          <a:prstGeom prst="homePlate">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vi-VN" sz="2200" b="1" dirty="0">
                <a:solidFill>
                  <a:schemeClr val="tx1"/>
                </a:solidFill>
                <a:latin typeface="UTM Avo" panose="02040603050506020204" pitchFamily="18"/>
                <a:cs typeface="Arial" panose="020B0604020202020204" pitchFamily="34" charset="0"/>
              </a:rPr>
              <a:t>Nhận xét hình ảnh SGK, tr.71</a:t>
            </a:r>
          </a:p>
        </p:txBody>
      </p:sp>
      <p:pic>
        <p:nvPicPr>
          <p:cNvPr id="2" name="Picture 1" descr="A poster of a drawing&#10;&#10;Description automatically generated with medium confidence">
            <a:extLst>
              <a:ext uri="{FF2B5EF4-FFF2-40B4-BE49-F238E27FC236}">
                <a16:creationId xmlns:a16="http://schemas.microsoft.com/office/drawing/2014/main" id="{16914C7D-135D-BF99-CE67-CCD509D150A5}"/>
              </a:ext>
            </a:extLst>
          </p:cNvPr>
          <p:cNvPicPr>
            <a:picLocks noChangeAspect="1"/>
          </p:cNvPicPr>
          <p:nvPr/>
        </p:nvPicPr>
        <p:blipFill>
          <a:blip r:embed="rId3"/>
          <a:stretch>
            <a:fillRect/>
          </a:stretch>
        </p:blipFill>
        <p:spPr>
          <a:xfrm>
            <a:off x="6840036" y="656676"/>
            <a:ext cx="4911725" cy="6209160"/>
          </a:xfrm>
          <a:prstGeom prst="rect">
            <a:avLst/>
          </a:prstGeom>
        </p:spPr>
      </p:pic>
    </p:spTree>
    <p:extLst>
      <p:ext uri="{BB962C8B-B14F-4D97-AF65-F5344CB8AC3E}">
        <p14:creationId xmlns:p14="http://schemas.microsoft.com/office/powerpoint/2010/main" val="1957586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up)">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4242FC-0617-0A68-DA3D-6624EA51B16F}"/>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7" name="Arrow: Pentagon 20">
            <a:extLst>
              <a:ext uri="{FF2B5EF4-FFF2-40B4-BE49-F238E27FC236}">
                <a16:creationId xmlns:a16="http://schemas.microsoft.com/office/drawing/2014/main" id="{35C76BD7-7CAA-A707-E1B8-00844188BC5D}"/>
              </a:ext>
            </a:extLst>
          </p:cNvPr>
          <p:cNvSpPr/>
          <p:nvPr/>
        </p:nvSpPr>
        <p:spPr>
          <a:xfrm>
            <a:off x="0" y="1808188"/>
            <a:ext cx="6340142" cy="742950"/>
          </a:xfrm>
          <a:prstGeom prst="homePlate">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vi-VN" sz="2200" b="1" dirty="0">
                <a:solidFill>
                  <a:schemeClr val="tx1"/>
                </a:solidFill>
                <a:latin typeface="UTM Avo" panose="02040603050506020204" pitchFamily="18"/>
                <a:cs typeface="Arial" panose="020B0604020202020204" pitchFamily="34" charset="0"/>
              </a:rPr>
              <a:t>Các bước sáng tạo sản phẩm về chợ nổi</a:t>
            </a:r>
          </a:p>
        </p:txBody>
      </p:sp>
      <p:pic>
        <p:nvPicPr>
          <p:cNvPr id="8" name="Picture 7">
            <a:extLst>
              <a:ext uri="{FF2B5EF4-FFF2-40B4-BE49-F238E27FC236}">
                <a16:creationId xmlns:a16="http://schemas.microsoft.com/office/drawing/2014/main" id="{596EC903-4319-F95A-1B81-BBA3E7C7122C}"/>
              </a:ext>
            </a:extLst>
          </p:cNvPr>
          <p:cNvPicPr>
            <a:picLocks noChangeAspect="1"/>
          </p:cNvPicPr>
          <p:nvPr/>
        </p:nvPicPr>
        <p:blipFill rotWithShape="1">
          <a:blip r:embed="rId3">
            <a:extLst>
              <a:ext uri="{28A0092B-C50C-407E-A947-70E740481C1C}">
                <a14:useLocalDpi xmlns:a14="http://schemas.microsoft.com/office/drawing/2010/main" val="0"/>
              </a:ext>
            </a:extLst>
          </a:blip>
          <a:srcRect l="-3" t="2591" r="64222" b="78891"/>
          <a:stretch/>
        </p:blipFill>
        <p:spPr>
          <a:xfrm>
            <a:off x="1798771" y="2764298"/>
            <a:ext cx="2704008" cy="17333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Rectangle 8">
            <a:extLst>
              <a:ext uri="{FF2B5EF4-FFF2-40B4-BE49-F238E27FC236}">
                <a16:creationId xmlns:a16="http://schemas.microsoft.com/office/drawing/2014/main" id="{F062E91A-EEDC-7DAF-AA75-E739EC90262E}"/>
              </a:ext>
            </a:extLst>
          </p:cNvPr>
          <p:cNvSpPr/>
          <p:nvPr/>
        </p:nvSpPr>
        <p:spPr>
          <a:xfrm>
            <a:off x="1617128" y="4773155"/>
            <a:ext cx="3067295" cy="1864581"/>
          </a:xfrm>
          <a:prstGeom prst="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lIns="97500" rIns="97500" bIns="97500" rtlCol="0" anchor="ctr"/>
          <a:lstStyle/>
          <a:p>
            <a:pPr lvl="0" algn="ctr">
              <a:lnSpc>
                <a:spcPct val="150000"/>
              </a:lnSpc>
            </a:pPr>
            <a:r>
              <a:rPr lang="vi-VN" sz="1950" b="1" dirty="0">
                <a:solidFill>
                  <a:srgbClr val="000000"/>
                </a:solidFill>
                <a:latin typeface="UTM Avo" panose="02040603050506020204" pitchFamily="18"/>
                <a:cs typeface="Arial" panose="020B0604020202020204" pitchFamily="34" charset="0"/>
              </a:rPr>
              <a:t>Bước 1: </a:t>
            </a:r>
          </a:p>
          <a:p>
            <a:pPr lvl="0" algn="ctr">
              <a:lnSpc>
                <a:spcPct val="150000"/>
              </a:lnSpc>
            </a:pPr>
            <a:r>
              <a:rPr lang="vi-VN" sz="1950" dirty="0">
                <a:solidFill>
                  <a:srgbClr val="000000"/>
                </a:solidFill>
                <a:latin typeface="UTM Avo" panose="02040603050506020204" pitchFamily="18"/>
                <a:cs typeface="Arial" panose="020B0604020202020204" pitchFamily="34" charset="0"/>
              </a:rPr>
              <a:t>Chuẩn bị giấy thủ công, bút chì, bìa, kéo, màu, băng dính. </a:t>
            </a:r>
            <a:endParaRPr lang="vi-VN" sz="1950" dirty="0">
              <a:latin typeface="UTM Avo" panose="02040603050506020204" pitchFamily="18"/>
              <a:cs typeface="Arial" panose="020B0604020202020204" pitchFamily="34" charset="0"/>
            </a:endParaRPr>
          </a:p>
        </p:txBody>
      </p:sp>
      <p:pic>
        <p:nvPicPr>
          <p:cNvPr id="11" name="Picture 10">
            <a:extLst>
              <a:ext uri="{FF2B5EF4-FFF2-40B4-BE49-F238E27FC236}">
                <a16:creationId xmlns:a16="http://schemas.microsoft.com/office/drawing/2014/main" id="{4DAEBD4A-0AA5-982C-BC7A-275144D1BF2F}"/>
              </a:ext>
            </a:extLst>
          </p:cNvPr>
          <p:cNvPicPr>
            <a:picLocks noChangeAspect="1"/>
          </p:cNvPicPr>
          <p:nvPr/>
        </p:nvPicPr>
        <p:blipFill rotWithShape="1">
          <a:blip r:embed="rId3">
            <a:extLst>
              <a:ext uri="{28A0092B-C50C-407E-A947-70E740481C1C}">
                <a14:useLocalDpi xmlns:a14="http://schemas.microsoft.com/office/drawing/2010/main" val="0"/>
              </a:ext>
            </a:extLst>
          </a:blip>
          <a:srcRect l="37686" t="4802" r="8242" b="75796"/>
          <a:stretch/>
        </p:blipFill>
        <p:spPr>
          <a:xfrm>
            <a:off x="6340141" y="2741926"/>
            <a:ext cx="3879849" cy="17333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Rectangle 11">
            <a:extLst>
              <a:ext uri="{FF2B5EF4-FFF2-40B4-BE49-F238E27FC236}">
                <a16:creationId xmlns:a16="http://schemas.microsoft.com/office/drawing/2014/main" id="{B69C099A-F347-6986-A5A9-DE47574C9742}"/>
              </a:ext>
            </a:extLst>
          </p:cNvPr>
          <p:cNvSpPr/>
          <p:nvPr/>
        </p:nvSpPr>
        <p:spPr>
          <a:xfrm>
            <a:off x="5803566" y="4774846"/>
            <a:ext cx="4953000" cy="1864581"/>
          </a:xfrm>
          <a:prstGeom prst="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lIns="97500" rIns="97500" bIns="97500" rtlCol="0" anchor="ctr"/>
          <a:lstStyle/>
          <a:p>
            <a:pPr lvl="0" algn="ctr">
              <a:lnSpc>
                <a:spcPct val="150000"/>
              </a:lnSpc>
            </a:pPr>
            <a:r>
              <a:rPr lang="vi-VN" sz="1950" b="1" dirty="0">
                <a:solidFill>
                  <a:srgbClr val="000000"/>
                </a:solidFill>
                <a:latin typeface="UTM Avo" panose="02040603050506020204" pitchFamily="18"/>
                <a:cs typeface="Arial" panose="020B0604020202020204" pitchFamily="34" charset="0"/>
              </a:rPr>
              <a:t>Bước 2: </a:t>
            </a:r>
          </a:p>
          <a:p>
            <a:pPr lvl="0" algn="ctr">
              <a:lnSpc>
                <a:spcPct val="150000"/>
              </a:lnSpc>
            </a:pPr>
            <a:r>
              <a:rPr lang="vi-VN" sz="1950" dirty="0">
                <a:solidFill>
                  <a:srgbClr val="000000"/>
                </a:solidFill>
                <a:latin typeface="UTM Avo" panose="02040603050506020204" pitchFamily="18"/>
                <a:cs typeface="Arial" panose="020B0604020202020204" pitchFamily="34" charset="0"/>
              </a:rPr>
              <a:t>Gập giấy thủ công để tạo mặt đứng rồi dán lên bìa cứng. Cắt những sợi nhỏ tạo thành dòng nước. </a:t>
            </a:r>
            <a:endParaRPr lang="vi-VN" sz="1950"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160730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4242FC-0617-0A68-DA3D-6624EA51B16F}"/>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7" name="Arrow: Pentagon 20">
            <a:extLst>
              <a:ext uri="{FF2B5EF4-FFF2-40B4-BE49-F238E27FC236}">
                <a16:creationId xmlns:a16="http://schemas.microsoft.com/office/drawing/2014/main" id="{35C76BD7-7CAA-A707-E1B8-00844188BC5D}"/>
              </a:ext>
            </a:extLst>
          </p:cNvPr>
          <p:cNvSpPr/>
          <p:nvPr/>
        </p:nvSpPr>
        <p:spPr>
          <a:xfrm>
            <a:off x="0" y="1808188"/>
            <a:ext cx="6340142" cy="742950"/>
          </a:xfrm>
          <a:prstGeom prst="homePlate">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vi-VN" sz="2200" b="1" dirty="0">
                <a:solidFill>
                  <a:schemeClr val="tx1"/>
                </a:solidFill>
                <a:latin typeface="UTM Avo" panose="02040603050506020204" pitchFamily="18"/>
                <a:cs typeface="Arial" panose="020B0604020202020204" pitchFamily="34" charset="0"/>
              </a:rPr>
              <a:t>Các bước sáng tạo sản phẩm về chợ nổi</a:t>
            </a:r>
          </a:p>
        </p:txBody>
      </p:sp>
      <p:pic>
        <p:nvPicPr>
          <p:cNvPr id="2" name="Picture 1">
            <a:extLst>
              <a:ext uri="{FF2B5EF4-FFF2-40B4-BE49-F238E27FC236}">
                <a16:creationId xmlns:a16="http://schemas.microsoft.com/office/drawing/2014/main" id="{0EF011E5-E574-606A-01ED-284CD1F535CF}"/>
              </a:ext>
            </a:extLst>
          </p:cNvPr>
          <p:cNvPicPr>
            <a:picLocks noChangeAspect="1"/>
          </p:cNvPicPr>
          <p:nvPr/>
        </p:nvPicPr>
        <p:blipFill rotWithShape="1">
          <a:blip r:embed="rId3">
            <a:extLst>
              <a:ext uri="{28A0092B-C50C-407E-A947-70E740481C1C}">
                <a14:useLocalDpi xmlns:a14="http://schemas.microsoft.com/office/drawing/2010/main" val="0"/>
              </a:ext>
            </a:extLst>
          </a:blip>
          <a:srcRect l="6554" t="19843" r="49206" b="54581"/>
          <a:stretch/>
        </p:blipFill>
        <p:spPr>
          <a:xfrm>
            <a:off x="2807291" y="2698787"/>
            <a:ext cx="2695753" cy="18619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Rectangle 2">
            <a:extLst>
              <a:ext uri="{FF2B5EF4-FFF2-40B4-BE49-F238E27FC236}">
                <a16:creationId xmlns:a16="http://schemas.microsoft.com/office/drawing/2014/main" id="{8F282F4A-CE7A-C324-7A6D-C49143B72DEB}"/>
              </a:ext>
            </a:extLst>
          </p:cNvPr>
          <p:cNvSpPr/>
          <p:nvPr/>
        </p:nvSpPr>
        <p:spPr>
          <a:xfrm>
            <a:off x="2167617" y="4853604"/>
            <a:ext cx="3975100" cy="1864581"/>
          </a:xfrm>
          <a:prstGeom prst="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lIns="97500" rIns="97500" bIns="97500" rtlCol="0" anchor="ctr"/>
          <a:lstStyle/>
          <a:p>
            <a:pPr lvl="0" algn="ctr">
              <a:lnSpc>
                <a:spcPct val="150000"/>
              </a:lnSpc>
            </a:pPr>
            <a:r>
              <a:rPr lang="vi-VN" sz="1950" b="1" dirty="0">
                <a:solidFill>
                  <a:srgbClr val="000000"/>
                </a:solidFill>
                <a:latin typeface="UTM Avo" panose="02040603050506020204" pitchFamily="18"/>
                <a:cs typeface="Arial" panose="020B0604020202020204" pitchFamily="34" charset="0"/>
              </a:rPr>
              <a:t>Bước 3: </a:t>
            </a:r>
          </a:p>
          <a:p>
            <a:pPr lvl="0" algn="ctr">
              <a:lnSpc>
                <a:spcPct val="150000"/>
              </a:lnSpc>
            </a:pPr>
            <a:r>
              <a:rPr lang="vi-VN" sz="1950" dirty="0">
                <a:solidFill>
                  <a:srgbClr val="000000"/>
                </a:solidFill>
                <a:latin typeface="UTM Avo" panose="02040603050506020204" pitchFamily="18"/>
                <a:cs typeface="Arial" panose="020B0604020202020204" pitchFamily="34" charset="0"/>
              </a:rPr>
              <a:t>Vẽ và tạo hình các chi tiết như nhà cửa, thuyền hàng rồi cắt ra theo mẫu. </a:t>
            </a:r>
            <a:endParaRPr lang="vi-VN" sz="1950" dirty="0">
              <a:latin typeface="UTM Avo" panose="02040603050506020204" pitchFamily="18"/>
              <a:cs typeface="Arial" panose="020B0604020202020204" pitchFamily="34" charset="0"/>
            </a:endParaRPr>
          </a:p>
        </p:txBody>
      </p:sp>
      <p:pic>
        <p:nvPicPr>
          <p:cNvPr id="4" name="Picture 3">
            <a:extLst>
              <a:ext uri="{FF2B5EF4-FFF2-40B4-BE49-F238E27FC236}">
                <a16:creationId xmlns:a16="http://schemas.microsoft.com/office/drawing/2014/main" id="{6AE4732F-FF10-B04A-6B88-1A360A36C215}"/>
              </a:ext>
            </a:extLst>
          </p:cNvPr>
          <p:cNvPicPr>
            <a:picLocks noChangeAspect="1"/>
          </p:cNvPicPr>
          <p:nvPr/>
        </p:nvPicPr>
        <p:blipFill rotWithShape="1">
          <a:blip r:embed="rId3">
            <a:extLst>
              <a:ext uri="{28A0092B-C50C-407E-A947-70E740481C1C}">
                <a14:useLocalDpi xmlns:a14="http://schemas.microsoft.com/office/drawing/2010/main" val="0"/>
              </a:ext>
            </a:extLst>
          </a:blip>
          <a:srcRect l="57682" t="23813" r="12129" b="60600"/>
          <a:stretch/>
        </p:blipFill>
        <p:spPr>
          <a:xfrm>
            <a:off x="6963058" y="2698787"/>
            <a:ext cx="2896383" cy="18619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4">
            <a:extLst>
              <a:ext uri="{FF2B5EF4-FFF2-40B4-BE49-F238E27FC236}">
                <a16:creationId xmlns:a16="http://schemas.microsoft.com/office/drawing/2014/main" id="{F0D2606E-ECE7-68C0-E33B-5156BE8B1AC2}"/>
              </a:ext>
            </a:extLst>
          </p:cNvPr>
          <p:cNvSpPr/>
          <p:nvPr/>
        </p:nvSpPr>
        <p:spPr>
          <a:xfrm>
            <a:off x="7121024" y="4853605"/>
            <a:ext cx="2738416" cy="1864581"/>
          </a:xfrm>
          <a:prstGeom prst="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lIns="97500" rIns="97500" bIns="97500" rtlCol="0" anchor="ctr"/>
          <a:lstStyle/>
          <a:p>
            <a:pPr lvl="0" algn="ctr">
              <a:lnSpc>
                <a:spcPct val="150000"/>
              </a:lnSpc>
            </a:pPr>
            <a:r>
              <a:rPr lang="vi-VN" sz="1950" b="1" dirty="0">
                <a:solidFill>
                  <a:srgbClr val="000000"/>
                </a:solidFill>
                <a:latin typeface="UTM Avo" panose="02040603050506020204" pitchFamily="18"/>
                <a:cs typeface="Arial" panose="020B0604020202020204" pitchFamily="34" charset="0"/>
              </a:rPr>
              <a:t>Bước 4: </a:t>
            </a:r>
          </a:p>
          <a:p>
            <a:pPr lvl="0" algn="ctr">
              <a:lnSpc>
                <a:spcPct val="150000"/>
              </a:lnSpc>
            </a:pPr>
            <a:r>
              <a:rPr lang="vi-VN" sz="1950" dirty="0">
                <a:solidFill>
                  <a:srgbClr val="000000"/>
                </a:solidFill>
                <a:latin typeface="UTM Avo" panose="02040603050506020204" pitchFamily="18"/>
                <a:cs typeface="Arial" panose="020B0604020202020204" pitchFamily="34" charset="0"/>
              </a:rPr>
              <a:t>Dán và trang trí </a:t>
            </a:r>
          </a:p>
          <a:p>
            <a:pPr lvl="0" algn="ctr">
              <a:lnSpc>
                <a:spcPct val="150000"/>
              </a:lnSpc>
            </a:pPr>
            <a:r>
              <a:rPr lang="vi-VN" sz="1950" dirty="0">
                <a:solidFill>
                  <a:srgbClr val="000000"/>
                </a:solidFill>
                <a:latin typeface="UTM Avo" panose="02040603050506020204" pitchFamily="18"/>
                <a:cs typeface="Arial" panose="020B0604020202020204" pitchFamily="34" charset="0"/>
              </a:rPr>
              <a:t>bức tranh. </a:t>
            </a:r>
            <a:endParaRPr lang="vi-VN" sz="1950"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916423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4242FC-0617-0A68-DA3D-6624EA51B16F}"/>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2" name="TextBox 19">
            <a:extLst>
              <a:ext uri="{FF2B5EF4-FFF2-40B4-BE49-F238E27FC236}">
                <a16:creationId xmlns:a16="http://schemas.microsoft.com/office/drawing/2014/main" id="{BE521E72-F712-4C0A-2620-DE93680D3879}"/>
              </a:ext>
            </a:extLst>
          </p:cNvPr>
          <p:cNvSpPr txBox="1"/>
          <p:nvPr/>
        </p:nvSpPr>
        <p:spPr>
          <a:xfrm>
            <a:off x="3289299" y="1617569"/>
            <a:ext cx="5613400" cy="566117"/>
          </a:xfrm>
          <a:prstGeom prst="rect">
            <a:avLst/>
          </a:prstGeom>
        </p:spPr>
        <p:txBody>
          <a:bodyPr wrap="square" lIns="0" tIns="0" rIns="0" bIns="0" rtlCol="0" anchor="t">
            <a:spAutoFit/>
          </a:bodyPr>
          <a:lstStyle/>
          <a:p>
            <a:pPr algn="ctr">
              <a:lnSpc>
                <a:spcPts val="4875"/>
              </a:lnSpc>
              <a:spcBef>
                <a:spcPct val="0"/>
              </a:spcBef>
            </a:pPr>
            <a:r>
              <a:rPr lang="vi-VN" sz="3000" b="1" spc="81" dirty="0">
                <a:solidFill>
                  <a:schemeClr val="tx1"/>
                </a:solidFill>
                <a:latin typeface="UTM Avo" panose="02040603050506020204" pitchFamily="18"/>
                <a:cs typeface="Arial" panose="020B0604020202020204" pitchFamily="34" charset="0"/>
              </a:rPr>
              <a:t>THỰC HÀNH, SÁNG TẠO</a:t>
            </a:r>
            <a:endParaRPr lang="en-US" sz="3000" b="1" spc="81" dirty="0">
              <a:solidFill>
                <a:schemeClr val="tx1"/>
              </a:solidFill>
              <a:latin typeface="UTM Avo" panose="02040603050506020204" pitchFamily="18"/>
              <a:cs typeface="Arial" panose="020B0604020202020204" pitchFamily="34" charset="0"/>
            </a:endParaRPr>
          </a:p>
        </p:txBody>
      </p:sp>
      <p:sp>
        <p:nvSpPr>
          <p:cNvPr id="3" name="Rectangle 2">
            <a:extLst>
              <a:ext uri="{FF2B5EF4-FFF2-40B4-BE49-F238E27FC236}">
                <a16:creationId xmlns:a16="http://schemas.microsoft.com/office/drawing/2014/main" id="{07F9D960-CAE7-4748-348C-0D3A9B34ADC1}"/>
              </a:ext>
            </a:extLst>
          </p:cNvPr>
          <p:cNvSpPr/>
          <p:nvPr/>
        </p:nvSpPr>
        <p:spPr>
          <a:xfrm>
            <a:off x="1114739" y="2317627"/>
            <a:ext cx="9962519" cy="1369281"/>
          </a:xfrm>
          <a:prstGeom prst="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lIns="97500" rIns="97500" bIns="97500" rtlCol="0" anchor="ctr"/>
          <a:lstStyle/>
          <a:p>
            <a:pPr lvl="0" algn="ctr">
              <a:lnSpc>
                <a:spcPct val="150000"/>
              </a:lnSpc>
            </a:pPr>
            <a:endParaRPr lang="vi-VN" sz="1950" dirty="0">
              <a:solidFill>
                <a:schemeClr val="tx1"/>
              </a:solidFill>
              <a:latin typeface="UTM Avo" panose="02040603050506020204" pitchFamily="18"/>
              <a:cs typeface="Arial" panose="020B0604020202020204" pitchFamily="34" charset="0"/>
            </a:endParaRPr>
          </a:p>
        </p:txBody>
      </p:sp>
      <p:sp>
        <p:nvSpPr>
          <p:cNvPr id="4" name="TextBox 3">
            <a:extLst>
              <a:ext uri="{FF2B5EF4-FFF2-40B4-BE49-F238E27FC236}">
                <a16:creationId xmlns:a16="http://schemas.microsoft.com/office/drawing/2014/main" id="{1CA7629D-0167-A552-41DE-A31FD2475F99}"/>
              </a:ext>
            </a:extLst>
          </p:cNvPr>
          <p:cNvSpPr txBox="1"/>
          <p:nvPr/>
        </p:nvSpPr>
        <p:spPr>
          <a:xfrm>
            <a:off x="1634170" y="2378442"/>
            <a:ext cx="8923655" cy="1121846"/>
          </a:xfrm>
          <a:prstGeom prst="rect">
            <a:avLst/>
          </a:prstGeom>
          <a:noFill/>
        </p:spPr>
        <p:txBody>
          <a:bodyPr wrap="square">
            <a:spAutoFit/>
          </a:bodyPr>
          <a:lstStyle/>
          <a:p>
            <a:pPr marL="309582" indent="-309582" algn="just">
              <a:lnSpc>
                <a:spcPct val="150000"/>
              </a:lnSpc>
              <a:buFont typeface="Wingdings" panose="05000000000000000000" pitchFamily="2" charset="2"/>
              <a:buChar char="Ø"/>
            </a:pPr>
            <a:r>
              <a:rPr lang="vi-VN" sz="2400" dirty="0">
                <a:solidFill>
                  <a:schemeClr val="tx1"/>
                </a:solidFill>
                <a:latin typeface="UTM Avo" panose="02040603050506020204" pitchFamily="18"/>
                <a:cs typeface="Arial" panose="020B0604020202020204" pitchFamily="34" charset="0"/>
              </a:rPr>
              <a:t>Em hãy sử dụng vật liệu theo ý thích để sáng tạo sản phẩm về đề tài cảnh đẹp quê hương Việt Nam.</a:t>
            </a:r>
          </a:p>
        </p:txBody>
      </p:sp>
      <p:sp>
        <p:nvSpPr>
          <p:cNvPr id="5" name="Freeform 11">
            <a:extLst>
              <a:ext uri="{FF2B5EF4-FFF2-40B4-BE49-F238E27FC236}">
                <a16:creationId xmlns:a16="http://schemas.microsoft.com/office/drawing/2014/main" id="{D14C4F7D-628C-B2E6-0ADD-9CD389021819}"/>
              </a:ext>
            </a:extLst>
          </p:cNvPr>
          <p:cNvSpPr/>
          <p:nvPr/>
        </p:nvSpPr>
        <p:spPr>
          <a:xfrm>
            <a:off x="1114739" y="4080845"/>
            <a:ext cx="3130334" cy="2319171"/>
          </a:xfrm>
          <a:custGeom>
            <a:avLst/>
            <a:gdLst/>
            <a:ahLst/>
            <a:cxnLst/>
            <a:rect l="l" t="t" r="r" b="b"/>
            <a:pathLst>
              <a:path w="3179719" h="2118487">
                <a:moveTo>
                  <a:pt x="0" y="0"/>
                </a:moveTo>
                <a:lnTo>
                  <a:pt x="3179719" y="0"/>
                </a:lnTo>
                <a:lnTo>
                  <a:pt x="3179719" y="2118488"/>
                </a:lnTo>
                <a:lnTo>
                  <a:pt x="0" y="2118488"/>
                </a:lnTo>
                <a:lnTo>
                  <a:pt x="0" y="0"/>
                </a:lnTo>
                <a:close/>
              </a:path>
            </a:pathLst>
          </a:custGeom>
          <a:blipFill>
            <a:blip r:embed="rId3"/>
            <a:stretch>
              <a:fillRect l="-12460"/>
            </a:stretch>
          </a:blipFill>
          <a:effectLst>
            <a:outerShdw blurRad="50800" dist="38100" dir="5400000" algn="t" rotWithShape="0">
              <a:prstClr val="black">
                <a:alpha val="40000"/>
              </a:prstClr>
            </a:outerShdw>
          </a:effectLst>
        </p:spPr>
        <p:txBody>
          <a:bodyPr/>
          <a:lstStyle/>
          <a:p>
            <a:endParaRPr lang="vi-VN" sz="572" dirty="0">
              <a:solidFill>
                <a:schemeClr val="tx1"/>
              </a:solidFill>
              <a:latin typeface="UTM Avo" panose="02040603050506020204" pitchFamily="18"/>
            </a:endParaRPr>
          </a:p>
        </p:txBody>
      </p:sp>
      <p:sp>
        <p:nvSpPr>
          <p:cNvPr id="6" name="Freeform 15">
            <a:extLst>
              <a:ext uri="{FF2B5EF4-FFF2-40B4-BE49-F238E27FC236}">
                <a16:creationId xmlns:a16="http://schemas.microsoft.com/office/drawing/2014/main" id="{67D37C15-0CC7-D4B6-5D62-CAC266426F49}"/>
              </a:ext>
            </a:extLst>
          </p:cNvPr>
          <p:cNvSpPr/>
          <p:nvPr/>
        </p:nvSpPr>
        <p:spPr>
          <a:xfrm>
            <a:off x="4433162" y="4080843"/>
            <a:ext cx="3513767" cy="2319171"/>
          </a:xfrm>
          <a:custGeom>
            <a:avLst/>
            <a:gdLst/>
            <a:ahLst/>
            <a:cxnLst/>
            <a:rect l="l" t="t" r="r" b="b"/>
            <a:pathLst>
              <a:path w="2316752" h="1546432">
                <a:moveTo>
                  <a:pt x="0" y="0"/>
                </a:moveTo>
                <a:lnTo>
                  <a:pt x="2316752" y="0"/>
                </a:lnTo>
                <a:lnTo>
                  <a:pt x="2316752" y="1546432"/>
                </a:lnTo>
                <a:lnTo>
                  <a:pt x="0" y="1546432"/>
                </a:lnTo>
                <a:lnTo>
                  <a:pt x="0" y="0"/>
                </a:lnTo>
                <a:close/>
              </a:path>
            </a:pathLst>
          </a:custGeom>
          <a:blipFill>
            <a:blip r:embed="rId4"/>
            <a:stretch>
              <a:fillRect/>
            </a:stretch>
          </a:blipFill>
          <a:effectLst>
            <a:outerShdw blurRad="50800" dist="38100" dir="5400000" algn="t" rotWithShape="0">
              <a:prstClr val="black">
                <a:alpha val="40000"/>
              </a:prstClr>
            </a:outerShdw>
          </a:effectLst>
        </p:spPr>
        <p:txBody>
          <a:bodyPr/>
          <a:lstStyle/>
          <a:p>
            <a:endParaRPr lang="en-US" sz="572">
              <a:solidFill>
                <a:schemeClr val="tx1"/>
              </a:solidFill>
              <a:latin typeface="UTM Avo" panose="02040603050506020204" pitchFamily="18"/>
            </a:endParaRPr>
          </a:p>
        </p:txBody>
      </p:sp>
      <p:sp>
        <p:nvSpPr>
          <p:cNvPr id="7" name="Freeform 23">
            <a:extLst>
              <a:ext uri="{FF2B5EF4-FFF2-40B4-BE49-F238E27FC236}">
                <a16:creationId xmlns:a16="http://schemas.microsoft.com/office/drawing/2014/main" id="{5C2E667C-7F3F-63A5-7088-923DDCF86E89}"/>
              </a:ext>
            </a:extLst>
          </p:cNvPr>
          <p:cNvSpPr/>
          <p:nvPr/>
        </p:nvSpPr>
        <p:spPr>
          <a:xfrm>
            <a:off x="8126897" y="4080844"/>
            <a:ext cx="2950361" cy="2319171"/>
          </a:xfrm>
          <a:custGeom>
            <a:avLst/>
            <a:gdLst/>
            <a:ahLst/>
            <a:cxnLst/>
            <a:rect l="l" t="t" r="r" b="b"/>
            <a:pathLst>
              <a:path w="2894432" h="1736659">
                <a:moveTo>
                  <a:pt x="0" y="0"/>
                </a:moveTo>
                <a:lnTo>
                  <a:pt x="2894433" y="0"/>
                </a:lnTo>
                <a:lnTo>
                  <a:pt x="2894433" y="1736660"/>
                </a:lnTo>
                <a:lnTo>
                  <a:pt x="0" y="1736660"/>
                </a:lnTo>
                <a:lnTo>
                  <a:pt x="0" y="0"/>
                </a:lnTo>
                <a:close/>
              </a:path>
            </a:pathLst>
          </a:custGeom>
          <a:blipFill>
            <a:blip r:embed="rId5"/>
            <a:stretch>
              <a:fillRect l="-32494"/>
            </a:stretch>
          </a:blipFill>
          <a:effectLst>
            <a:outerShdw blurRad="50800" dist="38100" dir="5400000" algn="t" rotWithShape="0">
              <a:prstClr val="black">
                <a:alpha val="40000"/>
              </a:prstClr>
            </a:outerShdw>
          </a:effectLst>
        </p:spPr>
        <p:txBody>
          <a:bodyPr/>
          <a:lstStyle/>
          <a:p>
            <a:endParaRPr lang="vi-VN" sz="572" dirty="0">
              <a:solidFill>
                <a:schemeClr val="tx1"/>
              </a:solidFill>
              <a:latin typeface="UTM Avo" panose="02040603050506020204" pitchFamily="18"/>
            </a:endParaRPr>
          </a:p>
        </p:txBody>
      </p:sp>
    </p:spTree>
    <p:extLst>
      <p:ext uri="{BB962C8B-B14F-4D97-AF65-F5344CB8AC3E}">
        <p14:creationId xmlns:p14="http://schemas.microsoft.com/office/powerpoint/2010/main" val="650739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dissolve">
                                      <p:cBhvr>
                                        <p:cTn id="20" dur="500"/>
                                        <p:tgtEl>
                                          <p:spTgt spid="5"/>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dissolve">
                                      <p:cBhvr>
                                        <p:cTn id="23" dur="500"/>
                                        <p:tgtEl>
                                          <p:spTgt spid="6"/>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dissolv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animBg="1"/>
      <p:bldP spid="6"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4242FC-0617-0A68-DA3D-6624EA51B16F}"/>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7" name="Arrow: Pentagon 20">
            <a:extLst>
              <a:ext uri="{FF2B5EF4-FFF2-40B4-BE49-F238E27FC236}">
                <a16:creationId xmlns:a16="http://schemas.microsoft.com/office/drawing/2014/main" id="{35C76BD7-7CAA-A707-E1B8-00844188BC5D}"/>
              </a:ext>
            </a:extLst>
          </p:cNvPr>
          <p:cNvSpPr/>
          <p:nvPr/>
        </p:nvSpPr>
        <p:spPr>
          <a:xfrm>
            <a:off x="-1" y="1808188"/>
            <a:ext cx="6773779" cy="742950"/>
          </a:xfrm>
          <a:prstGeom prst="homePlate">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vi-VN" sz="2200" b="1" dirty="0">
                <a:solidFill>
                  <a:schemeClr val="tx1"/>
                </a:solidFill>
                <a:latin typeface="UTM Avo" panose="02040603050506020204" pitchFamily="18"/>
                <a:cs typeface="Arial" panose="020B0604020202020204" pitchFamily="34" charset="0"/>
              </a:rPr>
              <a:t>Tham khảo một số sản phẩm của học sinh</a:t>
            </a:r>
          </a:p>
        </p:txBody>
      </p:sp>
      <p:pic>
        <p:nvPicPr>
          <p:cNvPr id="6" name="Picture 5">
            <a:extLst>
              <a:ext uri="{FF2B5EF4-FFF2-40B4-BE49-F238E27FC236}">
                <a16:creationId xmlns:a16="http://schemas.microsoft.com/office/drawing/2014/main" id="{1C72CA29-E8B2-C493-E97E-08800D871EAD}"/>
              </a:ext>
            </a:extLst>
          </p:cNvPr>
          <p:cNvPicPr>
            <a:picLocks noChangeAspect="1"/>
          </p:cNvPicPr>
          <p:nvPr/>
        </p:nvPicPr>
        <p:blipFill rotWithShape="1">
          <a:blip r:embed="rId3">
            <a:extLst>
              <a:ext uri="{28A0092B-C50C-407E-A947-70E740481C1C}">
                <a14:useLocalDpi xmlns:a14="http://schemas.microsoft.com/office/drawing/2010/main" val="0"/>
              </a:ext>
            </a:extLst>
          </a:blip>
          <a:srcRect l="5050" r="5050" b="16087"/>
          <a:stretch/>
        </p:blipFill>
        <p:spPr>
          <a:xfrm>
            <a:off x="6773778" y="3003766"/>
            <a:ext cx="3085832" cy="2887834"/>
          </a:xfrm>
          <a:prstGeom prst="rect">
            <a:avLst/>
          </a:prstGeom>
        </p:spPr>
      </p:pic>
      <p:pic>
        <p:nvPicPr>
          <p:cNvPr id="8" name="Picture 7">
            <a:extLst>
              <a:ext uri="{FF2B5EF4-FFF2-40B4-BE49-F238E27FC236}">
                <a16:creationId xmlns:a16="http://schemas.microsoft.com/office/drawing/2014/main" id="{59E001E9-67EA-81BC-BA40-E9C2779C1930}"/>
              </a:ext>
            </a:extLst>
          </p:cNvPr>
          <p:cNvPicPr>
            <a:picLocks noChangeAspect="1"/>
          </p:cNvPicPr>
          <p:nvPr/>
        </p:nvPicPr>
        <p:blipFill rotWithShape="1">
          <a:blip r:embed="rId4">
            <a:extLst>
              <a:ext uri="{28A0092B-C50C-407E-A947-70E740481C1C}">
                <a14:useLocalDpi xmlns:a14="http://schemas.microsoft.com/office/drawing/2010/main" val="0"/>
              </a:ext>
            </a:extLst>
          </a:blip>
          <a:srcRect l="4562" r="4562" b="16087"/>
          <a:stretch/>
        </p:blipFill>
        <p:spPr>
          <a:xfrm>
            <a:off x="2330061" y="3003766"/>
            <a:ext cx="3298210" cy="2887834"/>
          </a:xfrm>
          <a:prstGeom prst="rect">
            <a:avLst/>
          </a:prstGeom>
        </p:spPr>
      </p:pic>
      <p:sp>
        <p:nvSpPr>
          <p:cNvPr id="9" name="TextBox 8">
            <a:extLst>
              <a:ext uri="{FF2B5EF4-FFF2-40B4-BE49-F238E27FC236}">
                <a16:creationId xmlns:a16="http://schemas.microsoft.com/office/drawing/2014/main" id="{076DE685-3455-4B4D-2038-EC087ECB5C6E}"/>
              </a:ext>
            </a:extLst>
          </p:cNvPr>
          <p:cNvSpPr txBox="1"/>
          <p:nvPr/>
        </p:nvSpPr>
        <p:spPr>
          <a:xfrm>
            <a:off x="2330061" y="5891600"/>
            <a:ext cx="3298210" cy="478721"/>
          </a:xfrm>
          <a:prstGeom prst="rect">
            <a:avLst/>
          </a:prstGeom>
          <a:noFill/>
        </p:spPr>
        <p:txBody>
          <a:bodyPr wrap="square">
            <a:spAutoFit/>
          </a:bodyPr>
          <a:lstStyle/>
          <a:p>
            <a:pPr algn="ctr">
              <a:lnSpc>
                <a:spcPct val="150000"/>
              </a:lnSpc>
            </a:pPr>
            <a:r>
              <a:rPr lang="vi-VN" sz="1950" i="1" dirty="0">
                <a:solidFill>
                  <a:srgbClr val="000000"/>
                </a:solidFill>
                <a:latin typeface="UTM Avo" panose="02040603050506020204" pitchFamily="18"/>
                <a:cs typeface="Arial" panose="020B0604020202020204" pitchFamily="34" charset="0"/>
              </a:rPr>
              <a:t>Tháp Rùa </a:t>
            </a:r>
            <a:r>
              <a:rPr lang="vi-VN" sz="1950" dirty="0">
                <a:solidFill>
                  <a:srgbClr val="000000"/>
                </a:solidFill>
                <a:latin typeface="UTM Avo" panose="02040603050506020204" pitchFamily="18"/>
                <a:cs typeface="Arial" panose="020B0604020202020204" pitchFamily="34" charset="0"/>
              </a:rPr>
              <a:t>Hải Nam</a:t>
            </a:r>
            <a:endParaRPr lang="vi-VN" sz="1950" dirty="0">
              <a:latin typeface="UTM Avo" panose="02040603050506020204" pitchFamily="18"/>
              <a:cs typeface="Arial" panose="020B0604020202020204" pitchFamily="34" charset="0"/>
            </a:endParaRPr>
          </a:p>
        </p:txBody>
      </p:sp>
      <p:sp>
        <p:nvSpPr>
          <p:cNvPr id="11" name="TextBox 10">
            <a:extLst>
              <a:ext uri="{FF2B5EF4-FFF2-40B4-BE49-F238E27FC236}">
                <a16:creationId xmlns:a16="http://schemas.microsoft.com/office/drawing/2014/main" id="{627FDDBE-2443-C332-3F01-1B47F806D944}"/>
              </a:ext>
            </a:extLst>
          </p:cNvPr>
          <p:cNvSpPr txBox="1"/>
          <p:nvPr/>
        </p:nvSpPr>
        <p:spPr>
          <a:xfrm>
            <a:off x="6667589" y="5934486"/>
            <a:ext cx="3298210" cy="478721"/>
          </a:xfrm>
          <a:prstGeom prst="rect">
            <a:avLst/>
          </a:prstGeom>
          <a:noFill/>
        </p:spPr>
        <p:txBody>
          <a:bodyPr wrap="square">
            <a:spAutoFit/>
          </a:bodyPr>
          <a:lstStyle/>
          <a:p>
            <a:pPr algn="ctr">
              <a:lnSpc>
                <a:spcPct val="150000"/>
              </a:lnSpc>
            </a:pPr>
            <a:r>
              <a:rPr lang="vi-VN" sz="1950" i="1" dirty="0">
                <a:solidFill>
                  <a:srgbClr val="000000"/>
                </a:solidFill>
                <a:latin typeface="UTM Avo" panose="02040603050506020204" pitchFamily="18"/>
                <a:cs typeface="Arial" panose="020B0604020202020204" pitchFamily="34" charset="0"/>
              </a:rPr>
              <a:t>Cầu tre </a:t>
            </a:r>
            <a:r>
              <a:rPr lang="vi-VN" sz="1950" dirty="0">
                <a:solidFill>
                  <a:srgbClr val="000000"/>
                </a:solidFill>
                <a:latin typeface="UTM Avo" panose="02040603050506020204" pitchFamily="18"/>
                <a:cs typeface="Arial" panose="020B0604020202020204" pitchFamily="34" charset="0"/>
              </a:rPr>
              <a:t>Thu Hằng</a:t>
            </a:r>
            <a:endParaRPr lang="vi-VN" sz="1950"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07599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p:tgtEl>
                                          <p:spTgt spid="9"/>
                                        </p:tgtEl>
                                        <p:attrNameLst>
                                          <p:attrName>ppt_y</p:attrName>
                                        </p:attrNameLst>
                                      </p:cBhvr>
                                      <p:tavLst>
                                        <p:tav tm="0">
                                          <p:val>
                                            <p:strVal val="#ppt_y+#ppt_h*1.125000"/>
                                          </p:val>
                                        </p:tav>
                                        <p:tav tm="100000">
                                          <p:val>
                                            <p:strVal val="#ppt_y"/>
                                          </p:val>
                                        </p:tav>
                                      </p:tavLst>
                                    </p:anim>
                                    <p:animEffect transition="in" filter="wipe(up)">
                                      <p:cBhvr>
                                        <p:cTn id="13" dur="500"/>
                                        <p:tgtEl>
                                          <p:spTgt spid="9"/>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p:tgtEl>
                                          <p:spTgt spid="11"/>
                                        </p:tgtEl>
                                        <p:attrNameLst>
                                          <p:attrName>ppt_y</p:attrName>
                                        </p:attrNameLst>
                                      </p:cBhvr>
                                      <p:tavLst>
                                        <p:tav tm="0">
                                          <p:val>
                                            <p:strVal val="#ppt_y+#ppt_h*1.125000"/>
                                          </p:val>
                                        </p:tav>
                                        <p:tav tm="100000">
                                          <p:val>
                                            <p:strVal val="#ppt_y"/>
                                          </p:val>
                                        </p:tav>
                                      </p:tavLst>
                                    </p:anim>
                                    <p:animEffect transition="in" filter="wipe(up)">
                                      <p:cBhvr>
                                        <p:cTn id="17" dur="500"/>
                                        <p:tgtEl>
                                          <p:spTgt spid="11"/>
                                        </p:tgtEl>
                                      </p:cBhvr>
                                    </p:animEffect>
                                  </p:childTnLst>
                                </p:cTn>
                              </p:par>
                              <p:par>
                                <p:cTn id="18" presetID="12" presetClass="entr" presetSubtype="4"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p:tgtEl>
                                          <p:spTgt spid="8"/>
                                        </p:tgtEl>
                                        <p:attrNameLst>
                                          <p:attrName>ppt_y</p:attrName>
                                        </p:attrNameLst>
                                      </p:cBhvr>
                                      <p:tavLst>
                                        <p:tav tm="0">
                                          <p:val>
                                            <p:strVal val="#ppt_y+#ppt_h*1.125000"/>
                                          </p:val>
                                        </p:tav>
                                        <p:tav tm="100000">
                                          <p:val>
                                            <p:strVal val="#ppt_y"/>
                                          </p:val>
                                        </p:tav>
                                      </p:tavLst>
                                    </p:anim>
                                    <p:animEffect transition="in" filter="wipe(up)">
                                      <p:cBhvr>
                                        <p:cTn id="21" dur="500"/>
                                        <p:tgtEl>
                                          <p:spTgt spid="8"/>
                                        </p:tgtEl>
                                      </p:cBhvr>
                                    </p:animEffect>
                                  </p:childTnLst>
                                </p:cTn>
                              </p:par>
                              <p:par>
                                <p:cTn id="22" presetID="12" presetClass="entr" presetSubtype="4"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p:tgtEl>
                                          <p:spTgt spid="6"/>
                                        </p:tgtEl>
                                        <p:attrNameLst>
                                          <p:attrName>ppt_y</p:attrName>
                                        </p:attrNameLst>
                                      </p:cBhvr>
                                      <p:tavLst>
                                        <p:tav tm="0">
                                          <p:val>
                                            <p:strVal val="#ppt_y+#ppt_h*1.125000"/>
                                          </p:val>
                                        </p:tav>
                                        <p:tav tm="100000">
                                          <p:val>
                                            <p:strVal val="#ppt_y"/>
                                          </p:val>
                                        </p:tav>
                                      </p:tavLst>
                                    </p:anim>
                                    <p:animEffect transition="in" filter="wipe(up)">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4242FC-0617-0A68-DA3D-6624EA51B16F}"/>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7" name="Arrow: Pentagon 20">
            <a:extLst>
              <a:ext uri="{FF2B5EF4-FFF2-40B4-BE49-F238E27FC236}">
                <a16:creationId xmlns:a16="http://schemas.microsoft.com/office/drawing/2014/main" id="{35C76BD7-7CAA-A707-E1B8-00844188BC5D}"/>
              </a:ext>
            </a:extLst>
          </p:cNvPr>
          <p:cNvSpPr/>
          <p:nvPr/>
        </p:nvSpPr>
        <p:spPr>
          <a:xfrm>
            <a:off x="0" y="1808188"/>
            <a:ext cx="5354054" cy="742950"/>
          </a:xfrm>
          <a:prstGeom prst="homePlate">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vi-VN" sz="2500" b="1" dirty="0">
                <a:solidFill>
                  <a:schemeClr val="tx1"/>
                </a:solidFill>
                <a:latin typeface="UTM Avo" panose="02040603050506020204" pitchFamily="18"/>
                <a:cs typeface="Arial" panose="020B0604020202020204" pitchFamily="34" charset="0"/>
              </a:rPr>
              <a:t>Gợi ý ý tưởng thực hành</a:t>
            </a:r>
          </a:p>
        </p:txBody>
      </p:sp>
      <p:sp>
        <p:nvSpPr>
          <p:cNvPr id="2" name="TextBox 1">
            <a:extLst>
              <a:ext uri="{FF2B5EF4-FFF2-40B4-BE49-F238E27FC236}">
                <a16:creationId xmlns:a16="http://schemas.microsoft.com/office/drawing/2014/main" id="{B87D1C99-DB50-341C-312C-20F4C40877FE}"/>
              </a:ext>
            </a:extLst>
          </p:cNvPr>
          <p:cNvSpPr txBox="1"/>
          <p:nvPr/>
        </p:nvSpPr>
        <p:spPr>
          <a:xfrm>
            <a:off x="2325411" y="5908284"/>
            <a:ext cx="2497789" cy="548099"/>
          </a:xfrm>
          <a:prstGeom prst="rect">
            <a:avLst/>
          </a:prstGeom>
          <a:noFill/>
        </p:spPr>
        <p:txBody>
          <a:bodyPr wrap="square">
            <a:spAutoFit/>
          </a:bodyPr>
          <a:lstStyle/>
          <a:p>
            <a:pPr algn="ctr">
              <a:lnSpc>
                <a:spcPct val="150000"/>
              </a:lnSpc>
            </a:pPr>
            <a:r>
              <a:rPr lang="vi-VN" sz="2300" i="1" dirty="0">
                <a:solidFill>
                  <a:srgbClr val="000000"/>
                </a:solidFill>
                <a:latin typeface="UTM Avo" panose="02040603050506020204" pitchFamily="18"/>
                <a:cs typeface="Arial" panose="020B0604020202020204" pitchFamily="34" charset="0"/>
              </a:rPr>
              <a:t>Làng quê Việt</a:t>
            </a:r>
            <a:endParaRPr lang="vi-VN" sz="2300" dirty="0">
              <a:latin typeface="UTM Avo" panose="02040603050506020204" pitchFamily="18"/>
              <a:cs typeface="Arial" panose="020B0604020202020204" pitchFamily="34" charset="0"/>
            </a:endParaRPr>
          </a:p>
        </p:txBody>
      </p:sp>
      <p:pic>
        <p:nvPicPr>
          <p:cNvPr id="3" name="Picture 2" descr="Hướng dẫn vẽ tranh phong cảnh quê hương của học sinh cực đẹp">
            <a:extLst>
              <a:ext uri="{FF2B5EF4-FFF2-40B4-BE49-F238E27FC236}">
                <a16:creationId xmlns:a16="http://schemas.microsoft.com/office/drawing/2014/main" id="{6DA56E31-CD78-9B07-103F-CAE7EDADC2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912" y="2913831"/>
            <a:ext cx="5354054" cy="30116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4" descr="Tranh Bình yên chiều quê - Tranh Sơn Dầu">
            <a:extLst>
              <a:ext uri="{FF2B5EF4-FFF2-40B4-BE49-F238E27FC236}">
                <a16:creationId xmlns:a16="http://schemas.microsoft.com/office/drawing/2014/main" id="{A11723F3-9CE4-5F18-5279-EBD15E8285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9710" y="2913832"/>
            <a:ext cx="4699501" cy="30060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8F6758C7-766B-C0A6-0649-E61B9713F894}"/>
              </a:ext>
            </a:extLst>
          </p:cNvPr>
          <p:cNvSpPr txBox="1"/>
          <p:nvPr/>
        </p:nvSpPr>
        <p:spPr>
          <a:xfrm>
            <a:off x="7530565" y="5919861"/>
            <a:ext cx="2497789" cy="548099"/>
          </a:xfrm>
          <a:prstGeom prst="rect">
            <a:avLst/>
          </a:prstGeom>
          <a:noFill/>
        </p:spPr>
        <p:txBody>
          <a:bodyPr wrap="square">
            <a:spAutoFit/>
          </a:bodyPr>
          <a:lstStyle/>
          <a:p>
            <a:pPr algn="ctr">
              <a:lnSpc>
                <a:spcPct val="150000"/>
              </a:lnSpc>
            </a:pPr>
            <a:r>
              <a:rPr lang="vi-VN" sz="2300" i="1" dirty="0">
                <a:solidFill>
                  <a:srgbClr val="000000"/>
                </a:solidFill>
                <a:latin typeface="UTM Avo" panose="02040603050506020204" pitchFamily="18"/>
                <a:cs typeface="Arial" panose="020B0604020202020204" pitchFamily="34" charset="0"/>
              </a:rPr>
              <a:t>Chiều quê</a:t>
            </a:r>
            <a:endParaRPr lang="vi-VN" sz="2300"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425607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ppt_y</p:attrName>
                                        </p:attrNameLst>
                                      </p:cBhvr>
                                      <p:tavLst>
                                        <p:tav tm="0">
                                          <p:val>
                                            <p:strVal val="#ppt_y+#ppt_h*1.125000"/>
                                          </p:val>
                                        </p:tav>
                                        <p:tav tm="100000">
                                          <p:val>
                                            <p:strVal val="#ppt_y"/>
                                          </p:val>
                                        </p:tav>
                                      </p:tavLst>
                                    </p:anim>
                                    <p:animEffect transition="in" filter="wipe(up)">
                                      <p:cBhvr>
                                        <p:cTn id="13" dur="500"/>
                                        <p:tgtEl>
                                          <p:spTgt spid="3"/>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ppt_y</p:attrName>
                                        </p:attrNameLst>
                                      </p:cBhvr>
                                      <p:tavLst>
                                        <p:tav tm="0">
                                          <p:val>
                                            <p:strVal val="#ppt_y+#ppt_h*1.125000"/>
                                          </p:val>
                                        </p:tav>
                                        <p:tav tm="100000">
                                          <p:val>
                                            <p:strVal val="#ppt_y"/>
                                          </p:val>
                                        </p:tav>
                                      </p:tavLst>
                                    </p:anim>
                                    <p:animEffect transition="in" filter="wipe(up)">
                                      <p:cBhvr>
                                        <p:cTn id="17" dur="500"/>
                                        <p:tgtEl>
                                          <p:spTgt spid="2"/>
                                        </p:tgtEl>
                                      </p:cBhvr>
                                    </p:animEffect>
                                  </p:childTnLst>
                                </p:cTn>
                              </p:par>
                              <p:par>
                                <p:cTn id="18" presetID="12" presetClass="entr" presetSubtype="4"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p:tgtEl>
                                          <p:spTgt spid="4"/>
                                        </p:tgtEl>
                                        <p:attrNameLst>
                                          <p:attrName>ppt_y</p:attrName>
                                        </p:attrNameLst>
                                      </p:cBhvr>
                                      <p:tavLst>
                                        <p:tav tm="0">
                                          <p:val>
                                            <p:strVal val="#ppt_y+#ppt_h*1.125000"/>
                                          </p:val>
                                        </p:tav>
                                        <p:tav tm="100000">
                                          <p:val>
                                            <p:strVal val="#ppt_y"/>
                                          </p:val>
                                        </p:tav>
                                      </p:tavLst>
                                    </p:anim>
                                    <p:animEffect transition="in" filter="wipe(up)">
                                      <p:cBhvr>
                                        <p:cTn id="21" dur="500"/>
                                        <p:tgtEl>
                                          <p:spTgt spid="4"/>
                                        </p:tgtEl>
                                      </p:cBhvr>
                                    </p:animEffect>
                                  </p:childTnLst>
                                </p:cTn>
                              </p:par>
                              <p:par>
                                <p:cTn id="22" presetID="12" presetClass="entr" presetSubtype="4"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p:tgtEl>
                                          <p:spTgt spid="5"/>
                                        </p:tgtEl>
                                        <p:attrNameLst>
                                          <p:attrName>ppt_y</p:attrName>
                                        </p:attrNameLst>
                                      </p:cBhvr>
                                      <p:tavLst>
                                        <p:tav tm="0">
                                          <p:val>
                                            <p:strVal val="#ppt_y+#ppt_h*1.125000"/>
                                          </p:val>
                                        </p:tav>
                                        <p:tav tm="100000">
                                          <p:val>
                                            <p:strVal val="#ppt_y"/>
                                          </p:val>
                                        </p:tav>
                                      </p:tavLst>
                                    </p:anim>
                                    <p:animEffect transition="in" filter="wipe(up)">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4242FC-0617-0A68-DA3D-6624EA51B16F}"/>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12" name="TextBox 11">
            <a:extLst>
              <a:ext uri="{FF2B5EF4-FFF2-40B4-BE49-F238E27FC236}">
                <a16:creationId xmlns:a16="http://schemas.microsoft.com/office/drawing/2014/main" id="{20AA78B2-B973-D12F-C71F-F907CC44BDFE}"/>
              </a:ext>
            </a:extLst>
          </p:cNvPr>
          <p:cNvSpPr txBox="1"/>
          <p:nvPr/>
        </p:nvSpPr>
        <p:spPr>
          <a:xfrm>
            <a:off x="3213433" y="6042040"/>
            <a:ext cx="2048465" cy="567848"/>
          </a:xfrm>
          <a:prstGeom prst="rect">
            <a:avLst/>
          </a:prstGeom>
          <a:noFill/>
        </p:spPr>
        <p:txBody>
          <a:bodyPr wrap="square">
            <a:spAutoFit/>
          </a:bodyPr>
          <a:lstStyle/>
          <a:p>
            <a:pPr algn="ctr">
              <a:lnSpc>
                <a:spcPct val="150000"/>
              </a:lnSpc>
            </a:pPr>
            <a:r>
              <a:rPr lang="vi-VN" sz="2400" i="1" dirty="0">
                <a:solidFill>
                  <a:srgbClr val="000000"/>
                </a:solidFill>
                <a:latin typeface="UTM Avo" panose="02040603050506020204" pitchFamily="18"/>
                <a:cs typeface="Arial" panose="020B0604020202020204" pitchFamily="34" charset="0"/>
              </a:rPr>
              <a:t>Nắng thu I</a:t>
            </a:r>
            <a:endParaRPr lang="vi-VN" sz="2400" dirty="0">
              <a:latin typeface="UTM Avo" panose="02040603050506020204" pitchFamily="18"/>
              <a:cs typeface="Arial" panose="020B0604020202020204" pitchFamily="34" charset="0"/>
            </a:endParaRPr>
          </a:p>
        </p:txBody>
      </p:sp>
      <p:sp>
        <p:nvSpPr>
          <p:cNvPr id="13" name="TextBox 12">
            <a:extLst>
              <a:ext uri="{FF2B5EF4-FFF2-40B4-BE49-F238E27FC236}">
                <a16:creationId xmlns:a16="http://schemas.microsoft.com/office/drawing/2014/main" id="{CBE48808-7888-C0DB-2E9F-2E1D420F1849}"/>
              </a:ext>
            </a:extLst>
          </p:cNvPr>
          <p:cNvSpPr txBox="1"/>
          <p:nvPr/>
        </p:nvSpPr>
        <p:spPr>
          <a:xfrm>
            <a:off x="7303987" y="6042040"/>
            <a:ext cx="3034695" cy="567848"/>
          </a:xfrm>
          <a:prstGeom prst="rect">
            <a:avLst/>
          </a:prstGeom>
          <a:noFill/>
        </p:spPr>
        <p:txBody>
          <a:bodyPr wrap="square">
            <a:spAutoFit/>
          </a:bodyPr>
          <a:lstStyle/>
          <a:p>
            <a:pPr algn="ctr">
              <a:lnSpc>
                <a:spcPct val="150000"/>
              </a:lnSpc>
            </a:pPr>
            <a:r>
              <a:rPr lang="vi-VN" sz="2400" i="1" dirty="0">
                <a:solidFill>
                  <a:srgbClr val="000000"/>
                </a:solidFill>
                <a:latin typeface="UTM Avo" panose="02040603050506020204" pitchFamily="18"/>
                <a:cs typeface="Arial" panose="020B0604020202020204" pitchFamily="34" charset="0"/>
              </a:rPr>
              <a:t>Hướng nắng mới</a:t>
            </a:r>
            <a:endParaRPr lang="vi-VN" sz="2400" dirty="0">
              <a:latin typeface="UTM Avo" panose="02040603050506020204" pitchFamily="18"/>
              <a:cs typeface="Arial" panose="020B0604020202020204" pitchFamily="34" charset="0"/>
            </a:endParaRPr>
          </a:p>
        </p:txBody>
      </p:sp>
      <p:pic>
        <p:nvPicPr>
          <p:cNvPr id="14" name="Picture 4" descr="Nắng Thu I - Quà Tặng Tranh Sơn Dầu của Họa Sĩ Đặng Đình Ngỡ">
            <a:extLst>
              <a:ext uri="{FF2B5EF4-FFF2-40B4-BE49-F238E27FC236}">
                <a16:creationId xmlns:a16="http://schemas.microsoft.com/office/drawing/2014/main" id="{3DBAEC74-DF2F-81FE-F1AE-4EBE9E1C3C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8992" y="1825722"/>
            <a:ext cx="4877349" cy="41618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6">
            <a:extLst>
              <a:ext uri="{FF2B5EF4-FFF2-40B4-BE49-F238E27FC236}">
                <a16:creationId xmlns:a16="http://schemas.microsoft.com/office/drawing/2014/main" id="{5567CDD6-586D-D192-C84D-E6974748F3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0187" y="1825722"/>
            <a:ext cx="3034695" cy="41618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17264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ppt_y</p:attrName>
                                        </p:attrNameLst>
                                      </p:cBhvr>
                                      <p:tavLst>
                                        <p:tav tm="0">
                                          <p:val>
                                            <p:strVal val="#ppt_y+#ppt_h*1.125000"/>
                                          </p:val>
                                        </p:tav>
                                        <p:tav tm="100000">
                                          <p:val>
                                            <p:strVal val="#ppt_y"/>
                                          </p:val>
                                        </p:tav>
                                      </p:tavLst>
                                    </p:anim>
                                    <p:animEffect transition="in" filter="wipe(up)">
                                      <p:cBhvr>
                                        <p:cTn id="8" dur="500"/>
                                        <p:tgtEl>
                                          <p:spTgt spid="12"/>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p:tgtEl>
                                          <p:spTgt spid="13"/>
                                        </p:tgtEl>
                                        <p:attrNameLst>
                                          <p:attrName>ppt_y</p:attrName>
                                        </p:attrNameLst>
                                      </p:cBhvr>
                                      <p:tavLst>
                                        <p:tav tm="0">
                                          <p:val>
                                            <p:strVal val="#ppt_y+#ppt_h*1.125000"/>
                                          </p:val>
                                        </p:tav>
                                        <p:tav tm="100000">
                                          <p:val>
                                            <p:strVal val="#ppt_y"/>
                                          </p:val>
                                        </p:tav>
                                      </p:tavLst>
                                    </p:anim>
                                    <p:animEffect transition="in" filter="wipe(up)">
                                      <p:cBhvr>
                                        <p:cTn id="12" dur="500"/>
                                        <p:tgtEl>
                                          <p:spTgt spid="13"/>
                                        </p:tgtEl>
                                      </p:cBhvr>
                                    </p:animEffect>
                                  </p:childTnLst>
                                </p:cTn>
                              </p:par>
                              <p:par>
                                <p:cTn id="13" presetID="12" presetClass="entr" presetSubtype="4"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p:tgtEl>
                                          <p:spTgt spid="14"/>
                                        </p:tgtEl>
                                        <p:attrNameLst>
                                          <p:attrName>ppt_y</p:attrName>
                                        </p:attrNameLst>
                                      </p:cBhvr>
                                      <p:tavLst>
                                        <p:tav tm="0">
                                          <p:val>
                                            <p:strVal val="#ppt_y+#ppt_h*1.125000"/>
                                          </p:val>
                                        </p:tav>
                                        <p:tav tm="100000">
                                          <p:val>
                                            <p:strVal val="#ppt_y"/>
                                          </p:val>
                                        </p:tav>
                                      </p:tavLst>
                                    </p:anim>
                                    <p:animEffect transition="in" filter="wipe(up)">
                                      <p:cBhvr>
                                        <p:cTn id="16" dur="500"/>
                                        <p:tgtEl>
                                          <p:spTgt spid="14"/>
                                        </p:tgtEl>
                                      </p:cBhvr>
                                    </p:animEffect>
                                  </p:childTnLst>
                                </p:cTn>
                              </p:par>
                              <p:par>
                                <p:cTn id="17" presetID="12" presetClass="entr" presetSubtype="4"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ppt_y</p:attrName>
                                        </p:attrNameLst>
                                      </p:cBhvr>
                                      <p:tavLst>
                                        <p:tav tm="0">
                                          <p:val>
                                            <p:strVal val="#ppt_y+#ppt_h*1.125000"/>
                                          </p:val>
                                        </p:tav>
                                        <p:tav tm="100000">
                                          <p:val>
                                            <p:strVal val="#ppt_y"/>
                                          </p:val>
                                        </p:tav>
                                      </p:tavLst>
                                    </p:anim>
                                    <p:animEffect transition="in" filter="wipe(up)">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4242FC-0617-0A68-DA3D-6624EA51B16F}"/>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7" name="Arrow: Pentagon 20">
            <a:extLst>
              <a:ext uri="{FF2B5EF4-FFF2-40B4-BE49-F238E27FC236}">
                <a16:creationId xmlns:a16="http://schemas.microsoft.com/office/drawing/2014/main" id="{35C76BD7-7CAA-A707-E1B8-00844188BC5D}"/>
              </a:ext>
            </a:extLst>
          </p:cNvPr>
          <p:cNvSpPr/>
          <p:nvPr/>
        </p:nvSpPr>
        <p:spPr>
          <a:xfrm>
            <a:off x="0" y="1808188"/>
            <a:ext cx="8169442" cy="742950"/>
          </a:xfrm>
          <a:prstGeom prst="homePlate">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vi-VN" sz="2500" b="1" dirty="0">
                <a:solidFill>
                  <a:schemeClr val="tx1"/>
                </a:solidFill>
                <a:latin typeface="UTM Avo" panose="02040603050506020204" pitchFamily="18"/>
                <a:cs typeface="Arial" panose="020B0604020202020204" pitchFamily="34" charset="0"/>
              </a:rPr>
              <a:t>Tham khảo cách sáng tạo sản phẩm mỹ thuật</a:t>
            </a:r>
          </a:p>
        </p:txBody>
      </p:sp>
      <p:pic>
        <p:nvPicPr>
          <p:cNvPr id="6" name="Hướng dẫn vẽ Chùa Một cột _ Vẽ tranh phong cảnh quê hương Việt Nam">
            <a:hlinkClick r:id="" action="ppaction://media"/>
            <a:extLst>
              <a:ext uri="{FF2B5EF4-FFF2-40B4-BE49-F238E27FC236}">
                <a16:creationId xmlns:a16="http://schemas.microsoft.com/office/drawing/2014/main" id="{ED5C5C2C-8517-984F-4D29-E4D7160AFD4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127460" y="2852487"/>
            <a:ext cx="6191249" cy="3482972"/>
          </a:xfrm>
          <a:prstGeom prst="rect">
            <a:avLst/>
          </a:prstGeom>
        </p:spPr>
      </p:pic>
      <p:sp>
        <p:nvSpPr>
          <p:cNvPr id="8" name="Freeform 7">
            <a:extLst>
              <a:ext uri="{FF2B5EF4-FFF2-40B4-BE49-F238E27FC236}">
                <a16:creationId xmlns:a16="http://schemas.microsoft.com/office/drawing/2014/main" id="{6E12147F-84A3-0DBA-66C2-C7614DE199A5}"/>
              </a:ext>
            </a:extLst>
          </p:cNvPr>
          <p:cNvSpPr/>
          <p:nvPr/>
        </p:nvSpPr>
        <p:spPr>
          <a:xfrm>
            <a:off x="8354585" y="2852567"/>
            <a:ext cx="2709955" cy="3482892"/>
          </a:xfrm>
          <a:custGeom>
            <a:avLst/>
            <a:gdLst/>
            <a:ahLst/>
            <a:cxnLst/>
            <a:rect l="l" t="t" r="r" b="b"/>
            <a:pathLst>
              <a:path w="3293896" h="2198675">
                <a:moveTo>
                  <a:pt x="0" y="0"/>
                </a:moveTo>
                <a:lnTo>
                  <a:pt x="3293896" y="0"/>
                </a:lnTo>
                <a:lnTo>
                  <a:pt x="3293896" y="2198676"/>
                </a:lnTo>
                <a:lnTo>
                  <a:pt x="0" y="2198676"/>
                </a:lnTo>
                <a:lnTo>
                  <a:pt x="0" y="0"/>
                </a:lnTo>
                <a:close/>
              </a:path>
            </a:pathLst>
          </a:custGeom>
          <a:blipFill>
            <a:blip r:embed="rId6"/>
            <a:stretch>
              <a:fillRect l="-46272" r="-46272"/>
            </a:stretch>
          </a:blipFill>
          <a:effectLst>
            <a:outerShdw blurRad="50800" dist="38100" dir="5400000" algn="t" rotWithShape="0">
              <a:prstClr val="black">
                <a:alpha val="40000"/>
              </a:prstClr>
            </a:outerShdw>
          </a:effectLst>
        </p:spPr>
        <p:txBody>
          <a:bodyPr/>
          <a:lstStyle/>
          <a:p>
            <a:endParaRPr lang="vi-VN" sz="572" dirty="0"/>
          </a:p>
        </p:txBody>
      </p:sp>
    </p:spTree>
    <p:extLst>
      <p:ext uri="{BB962C8B-B14F-4D97-AF65-F5344CB8AC3E}">
        <p14:creationId xmlns:p14="http://schemas.microsoft.com/office/powerpoint/2010/main" val="4171183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35921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6"/>
                                        </p:tgtEl>
                                      </p:cBhvr>
                                    </p:cmd>
                                  </p:childTnLst>
                                </p:cTn>
                              </p:par>
                            </p:childTnLst>
                          </p:cTn>
                        </p:par>
                      </p:childTnLst>
                    </p:cTn>
                  </p:par>
                </p:childTnLst>
              </p:cTn>
              <p:nextCondLst>
                <p:cond evt="onClick" delay="0">
                  <p:tgtEl>
                    <p:spTgt spid="6"/>
                  </p:tgtEl>
                </p:cond>
              </p:nextCondLst>
            </p:seq>
            <p:video fullScrn="1">
              <p:cMediaNode vol="80000">
                <p:cTn id="25" fill="hold" display="0">
                  <p:stCondLst>
                    <p:cond delay="indefinite"/>
                  </p:stCondLst>
                </p:cTn>
                <p:tgtEl>
                  <p:spTgt spid="6"/>
                </p:tgtEl>
              </p:cMediaNode>
            </p:video>
          </p:childTnLst>
        </p:cTn>
      </p:par>
    </p:tnLst>
    <p:bldLst>
      <p:bldP spid="7" grpId="0" animBg="1"/>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46EC304B-2EF9-9603-2432-30BC69005AA3}"/>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9798891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093BF1-2CDE-5B5F-D2BD-331FC7636B23}"/>
              </a:ext>
            </a:extLst>
          </p:cNvPr>
          <p:cNvSpPr/>
          <p:nvPr/>
        </p:nvSpPr>
        <p:spPr>
          <a:xfrm>
            <a:off x="6095999" y="1155469"/>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120" name="Freeform 20">
            <a:extLst>
              <a:ext uri="{FF2B5EF4-FFF2-40B4-BE49-F238E27FC236}">
                <a16:creationId xmlns:a16="http://schemas.microsoft.com/office/drawing/2014/main" id="{43AA2861-20FA-8DEF-6011-F80BC400A1BE}"/>
              </a:ext>
            </a:extLst>
          </p:cNvPr>
          <p:cNvSpPr/>
          <p:nvPr/>
        </p:nvSpPr>
        <p:spPr>
          <a:xfrm>
            <a:off x="1101038" y="1973178"/>
            <a:ext cx="3097981" cy="4556208"/>
          </a:xfrm>
          <a:custGeom>
            <a:avLst/>
            <a:gdLst/>
            <a:ahLst/>
            <a:cxnLst/>
            <a:rect l="l" t="t" r="r" b="b"/>
            <a:pathLst>
              <a:path w="2015913" h="1511935">
                <a:moveTo>
                  <a:pt x="0" y="0"/>
                </a:moveTo>
                <a:lnTo>
                  <a:pt x="2015913" y="0"/>
                </a:lnTo>
                <a:lnTo>
                  <a:pt x="2015913" y="1511935"/>
                </a:lnTo>
                <a:lnTo>
                  <a:pt x="0" y="1511935"/>
                </a:lnTo>
                <a:lnTo>
                  <a:pt x="0" y="0"/>
                </a:lnTo>
                <a:close/>
              </a:path>
            </a:pathLst>
          </a:custGeom>
          <a:blipFill>
            <a:blip r:embed="rId4"/>
            <a:stretch>
              <a:fillRect l="-60874" r="-60874"/>
            </a:stretch>
          </a:blipFill>
        </p:spPr>
        <p:txBody>
          <a:bodyPr/>
          <a:lstStyle/>
          <a:p>
            <a:endParaRPr lang="vi-VN" sz="572" dirty="0"/>
          </a:p>
        </p:txBody>
      </p:sp>
      <p:sp>
        <p:nvSpPr>
          <p:cNvPr id="121" name="Arrow: Pentagon 12">
            <a:extLst>
              <a:ext uri="{FF2B5EF4-FFF2-40B4-BE49-F238E27FC236}">
                <a16:creationId xmlns:a16="http://schemas.microsoft.com/office/drawing/2014/main" id="{7CF76EFC-42AC-2E64-0345-578A82613365}"/>
              </a:ext>
            </a:extLst>
          </p:cNvPr>
          <p:cNvSpPr/>
          <p:nvPr/>
        </p:nvSpPr>
        <p:spPr>
          <a:xfrm flipH="1">
            <a:off x="6619875" y="1544152"/>
            <a:ext cx="5572125" cy="742950"/>
          </a:xfrm>
          <a:prstGeom prst="homePlate">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r>
              <a:rPr lang="vi-VN" sz="2600" b="1" dirty="0">
                <a:solidFill>
                  <a:schemeClr val="tx1"/>
                </a:solidFill>
                <a:latin typeface="UTM Avo" panose="02040603050506020204" pitchFamily="18"/>
                <a:cs typeface="Arial" panose="020B0604020202020204" pitchFamily="34" charset="0"/>
              </a:rPr>
              <a:t>Giới thiệu, chia sẻ sản phẩm</a:t>
            </a:r>
          </a:p>
        </p:txBody>
      </p:sp>
      <p:sp>
        <p:nvSpPr>
          <p:cNvPr id="122" name="TextBox 121">
            <a:extLst>
              <a:ext uri="{FF2B5EF4-FFF2-40B4-BE49-F238E27FC236}">
                <a16:creationId xmlns:a16="http://schemas.microsoft.com/office/drawing/2014/main" id="{9ECC8142-4A1F-3E27-1D4B-8F643B5EC6DF}"/>
              </a:ext>
            </a:extLst>
          </p:cNvPr>
          <p:cNvSpPr txBox="1"/>
          <p:nvPr/>
        </p:nvSpPr>
        <p:spPr>
          <a:xfrm>
            <a:off x="4686821" y="2347472"/>
            <a:ext cx="6512425" cy="4181914"/>
          </a:xfrm>
          <a:prstGeom prst="rect">
            <a:avLst/>
          </a:prstGeom>
          <a:noFill/>
        </p:spPr>
        <p:txBody>
          <a:bodyPr wrap="square">
            <a:spAutoFit/>
          </a:bodyPr>
          <a:lstStyle/>
          <a:p>
            <a:pPr marL="154791" indent="-154791" algn="just">
              <a:lnSpc>
                <a:spcPct val="150000"/>
              </a:lnSpc>
              <a:buFont typeface="Arial" panose="020B0604020202020204" pitchFamily="34" charset="0"/>
              <a:buChar char="•"/>
            </a:pPr>
            <a:r>
              <a:rPr lang="vi-VN" sz="2000" dirty="0">
                <a:solidFill>
                  <a:schemeClr val="tx1"/>
                </a:solidFill>
                <a:latin typeface="UTM Avo" panose="02040603050506020204" pitchFamily="18"/>
                <a:cs typeface="Arial" panose="020B0604020202020204" pitchFamily="34" charset="0"/>
              </a:rPr>
              <a:t>Sản phẩm của em nhóm em có tên là gì?</a:t>
            </a:r>
          </a:p>
          <a:p>
            <a:pPr marL="154791" indent="-154791" algn="just">
              <a:lnSpc>
                <a:spcPct val="150000"/>
              </a:lnSpc>
              <a:buFont typeface="Arial" panose="020B0604020202020204" pitchFamily="34" charset="0"/>
              <a:buChar char="•"/>
            </a:pPr>
            <a:r>
              <a:rPr lang="vi-VN" sz="2000" dirty="0">
                <a:solidFill>
                  <a:schemeClr val="tx1"/>
                </a:solidFill>
                <a:latin typeface="UTM Avo" panose="02040603050506020204" pitchFamily="18"/>
                <a:cs typeface="Arial" panose="020B0604020202020204" pitchFamily="34" charset="0"/>
              </a:rPr>
              <a:t>Sản phẩm của em/nhóm em là sản phẩm 2D hay sản phẩm 3D?</a:t>
            </a:r>
          </a:p>
          <a:p>
            <a:pPr marL="154791" indent="-154791" algn="just">
              <a:lnSpc>
                <a:spcPct val="150000"/>
              </a:lnSpc>
              <a:buFont typeface="Arial" panose="020B0604020202020204" pitchFamily="34" charset="0"/>
              <a:buChar char="•"/>
            </a:pPr>
            <a:r>
              <a:rPr lang="vi-VN" sz="2000" dirty="0">
                <a:solidFill>
                  <a:schemeClr val="tx1"/>
                </a:solidFill>
                <a:latin typeface="UTM Avo" panose="02040603050506020204" pitchFamily="18"/>
                <a:cs typeface="Arial" panose="020B0604020202020204" pitchFamily="34" charset="0"/>
              </a:rPr>
              <a:t>Em hãy giới thiệu về cảnh đẹp mà em/nhóm em thể hiện trên sản phẩm.</a:t>
            </a:r>
          </a:p>
          <a:p>
            <a:pPr marL="154791" indent="-154791" algn="just">
              <a:lnSpc>
                <a:spcPct val="150000"/>
              </a:lnSpc>
              <a:buFont typeface="Arial" panose="020B0604020202020204" pitchFamily="34" charset="0"/>
              <a:buChar char="•"/>
            </a:pPr>
            <a:r>
              <a:rPr lang="vi-VN" sz="2000" dirty="0">
                <a:solidFill>
                  <a:schemeClr val="tx1"/>
                </a:solidFill>
                <a:latin typeface="UTM Avo" panose="02040603050506020204" pitchFamily="18"/>
                <a:cs typeface="Arial" panose="020B0604020202020204" pitchFamily="34" charset="0"/>
              </a:rPr>
              <a:t>Hình ảnh nào là hình ảnh chính, hình ảnh phụ trên sản phẩm</a:t>
            </a:r>
          </a:p>
          <a:p>
            <a:pPr marL="154791" indent="-154791" algn="just">
              <a:lnSpc>
                <a:spcPct val="150000"/>
              </a:lnSpc>
              <a:buFont typeface="Arial" panose="020B0604020202020204" pitchFamily="34" charset="0"/>
              <a:buChar char="•"/>
            </a:pPr>
            <a:r>
              <a:rPr lang="vi-VN" sz="2000" dirty="0">
                <a:solidFill>
                  <a:schemeClr val="tx1"/>
                </a:solidFill>
                <a:latin typeface="UTM Avo" panose="02040603050506020204" pitchFamily="18"/>
                <a:cs typeface="Arial" panose="020B0604020202020204" pitchFamily="34" charset="0"/>
              </a:rPr>
              <a:t>Em/nhóm em sắp xếp hình ảnh chỉnh ở vị trí nào trên sản phẩm?</a:t>
            </a:r>
          </a:p>
        </p:txBody>
      </p:sp>
    </p:spTree>
    <p:extLst>
      <p:ext uri="{BB962C8B-B14F-4D97-AF65-F5344CB8AC3E}">
        <p14:creationId xmlns:p14="http://schemas.microsoft.com/office/powerpoint/2010/main" val="284594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21"/>
                                        </p:tgtEl>
                                        <p:attrNameLst>
                                          <p:attrName>style.visibility</p:attrName>
                                        </p:attrNameLst>
                                      </p:cBhvr>
                                      <p:to>
                                        <p:strVal val="visible"/>
                                      </p:to>
                                    </p:set>
                                    <p:animEffect transition="in" filter="wipe(right)">
                                      <p:cBhvr>
                                        <p:cTn id="7" dur="500"/>
                                        <p:tgtEl>
                                          <p:spTgt spid="1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2"/>
                                        </p:tgtEl>
                                        <p:attrNameLst>
                                          <p:attrName>style.visibility</p:attrName>
                                        </p:attrNameLst>
                                      </p:cBhvr>
                                      <p:to>
                                        <p:strVal val="visible"/>
                                      </p:to>
                                    </p:set>
                                    <p:animEffect transition="in" filter="wipe(left)">
                                      <p:cBhvr>
                                        <p:cTn id="12"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animBg="1"/>
      <p:bldP spid="122"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093BF1-2CDE-5B5F-D2BD-331FC7636B23}"/>
              </a:ext>
            </a:extLst>
          </p:cNvPr>
          <p:cNvSpPr/>
          <p:nvPr/>
        </p:nvSpPr>
        <p:spPr>
          <a:xfrm>
            <a:off x="6095999" y="1155469"/>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120" name="Freeform 20">
            <a:extLst>
              <a:ext uri="{FF2B5EF4-FFF2-40B4-BE49-F238E27FC236}">
                <a16:creationId xmlns:a16="http://schemas.microsoft.com/office/drawing/2014/main" id="{43AA2861-20FA-8DEF-6011-F80BC400A1BE}"/>
              </a:ext>
            </a:extLst>
          </p:cNvPr>
          <p:cNvSpPr/>
          <p:nvPr/>
        </p:nvSpPr>
        <p:spPr>
          <a:xfrm>
            <a:off x="1412955" y="1973177"/>
            <a:ext cx="3097981" cy="4556208"/>
          </a:xfrm>
          <a:custGeom>
            <a:avLst/>
            <a:gdLst/>
            <a:ahLst/>
            <a:cxnLst/>
            <a:rect l="l" t="t" r="r" b="b"/>
            <a:pathLst>
              <a:path w="2015913" h="1511935">
                <a:moveTo>
                  <a:pt x="0" y="0"/>
                </a:moveTo>
                <a:lnTo>
                  <a:pt x="2015913" y="0"/>
                </a:lnTo>
                <a:lnTo>
                  <a:pt x="2015913" y="1511935"/>
                </a:lnTo>
                <a:lnTo>
                  <a:pt x="0" y="1511935"/>
                </a:lnTo>
                <a:lnTo>
                  <a:pt x="0" y="0"/>
                </a:lnTo>
                <a:close/>
              </a:path>
            </a:pathLst>
          </a:custGeom>
          <a:blipFill>
            <a:blip r:embed="rId4"/>
            <a:stretch>
              <a:fillRect l="-60874" r="-60874"/>
            </a:stretch>
          </a:blipFill>
        </p:spPr>
        <p:txBody>
          <a:bodyPr/>
          <a:lstStyle/>
          <a:p>
            <a:endParaRPr lang="vi-VN" sz="572" dirty="0"/>
          </a:p>
        </p:txBody>
      </p:sp>
      <p:sp>
        <p:nvSpPr>
          <p:cNvPr id="121" name="Arrow: Pentagon 12">
            <a:extLst>
              <a:ext uri="{FF2B5EF4-FFF2-40B4-BE49-F238E27FC236}">
                <a16:creationId xmlns:a16="http://schemas.microsoft.com/office/drawing/2014/main" id="{7CF76EFC-42AC-2E64-0345-578A82613365}"/>
              </a:ext>
            </a:extLst>
          </p:cNvPr>
          <p:cNvSpPr/>
          <p:nvPr/>
        </p:nvSpPr>
        <p:spPr>
          <a:xfrm flipH="1">
            <a:off x="6619875" y="1544152"/>
            <a:ext cx="5572125" cy="742950"/>
          </a:xfrm>
          <a:prstGeom prst="homePlate">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r>
              <a:rPr lang="vi-VN" sz="2600" b="1" dirty="0">
                <a:solidFill>
                  <a:schemeClr val="tx1"/>
                </a:solidFill>
                <a:latin typeface="UTM Avo" panose="02040603050506020204" pitchFamily="18"/>
                <a:cs typeface="Arial" panose="020B0604020202020204" pitchFamily="34" charset="0"/>
              </a:rPr>
              <a:t>Giới thiệu, chia sẻ sản phẩm</a:t>
            </a:r>
          </a:p>
        </p:txBody>
      </p:sp>
      <p:sp>
        <p:nvSpPr>
          <p:cNvPr id="2" name="TextBox 1">
            <a:extLst>
              <a:ext uri="{FF2B5EF4-FFF2-40B4-BE49-F238E27FC236}">
                <a16:creationId xmlns:a16="http://schemas.microsoft.com/office/drawing/2014/main" id="{17A82E35-3293-127C-ED48-BE522F4E20A7}"/>
              </a:ext>
            </a:extLst>
          </p:cNvPr>
          <p:cNvSpPr txBox="1"/>
          <p:nvPr/>
        </p:nvSpPr>
        <p:spPr>
          <a:xfrm>
            <a:off x="5206920" y="2463677"/>
            <a:ext cx="5572125" cy="3575209"/>
          </a:xfrm>
          <a:prstGeom prst="rect">
            <a:avLst/>
          </a:prstGeom>
          <a:noFill/>
        </p:spPr>
        <p:txBody>
          <a:bodyPr wrap="square">
            <a:spAutoFit/>
          </a:bodyPr>
          <a:lstStyle/>
          <a:p>
            <a:pPr marL="154791" indent="-154791" algn="just">
              <a:lnSpc>
                <a:spcPct val="150000"/>
              </a:lnSpc>
              <a:buFont typeface="Arial" panose="020B0604020202020204" pitchFamily="34" charset="0"/>
              <a:buChar char="•"/>
            </a:pPr>
            <a:r>
              <a:rPr lang="vi-VN" sz="2200" dirty="0">
                <a:solidFill>
                  <a:srgbClr val="000000"/>
                </a:solidFill>
                <a:latin typeface="UTM Avo" panose="02040603050506020204" pitchFamily="18"/>
                <a:cs typeface="Arial" panose="020B0604020202020204" pitchFamily="34" charset="0"/>
              </a:rPr>
              <a:t>Màu sắc chủ đạo trên sản phẩm của nhóm em là gì?</a:t>
            </a:r>
            <a:endParaRPr lang="vi-VN" sz="2200" dirty="0">
              <a:latin typeface="UTM Avo" panose="02040603050506020204" pitchFamily="18"/>
              <a:cs typeface="Arial" panose="020B0604020202020204" pitchFamily="34" charset="0"/>
            </a:endParaRPr>
          </a:p>
          <a:p>
            <a:pPr marL="154791" indent="-154791" algn="just">
              <a:lnSpc>
                <a:spcPct val="150000"/>
              </a:lnSpc>
              <a:buFont typeface="Arial" panose="020B0604020202020204" pitchFamily="34" charset="0"/>
              <a:buChar char="•"/>
            </a:pPr>
            <a:r>
              <a:rPr lang="vi-VN" sz="2200" dirty="0">
                <a:solidFill>
                  <a:srgbClr val="000000"/>
                </a:solidFill>
                <a:latin typeface="UTM Avo" panose="02040603050506020204" pitchFamily="18"/>
                <a:cs typeface="Arial" panose="020B0604020202020204" pitchFamily="34" charset="0"/>
              </a:rPr>
              <a:t>Sản phẩm của em/nhóm em được tạo nên bằng chất liệu nào? </a:t>
            </a:r>
          </a:p>
          <a:p>
            <a:pPr marL="154791" indent="-154791" algn="just">
              <a:lnSpc>
                <a:spcPct val="150000"/>
              </a:lnSpc>
              <a:buFont typeface="Arial" panose="020B0604020202020204" pitchFamily="34" charset="0"/>
              <a:buChar char="•"/>
            </a:pPr>
            <a:r>
              <a:rPr lang="vi-VN" sz="2200" dirty="0">
                <a:solidFill>
                  <a:srgbClr val="000000"/>
                </a:solidFill>
                <a:latin typeface="UTM Avo" panose="02040603050506020204" pitchFamily="18"/>
                <a:cs typeface="Arial" panose="020B0604020202020204" pitchFamily="34" charset="0"/>
              </a:rPr>
              <a:t>Nêu cách thể hiện sản phẩm.</a:t>
            </a:r>
            <a:endParaRPr lang="vi-VN" sz="2200" dirty="0">
              <a:latin typeface="UTM Avo" panose="02040603050506020204" pitchFamily="18"/>
              <a:cs typeface="Arial" panose="020B0604020202020204" pitchFamily="34" charset="0"/>
            </a:endParaRPr>
          </a:p>
          <a:p>
            <a:pPr marL="154791" indent="-154791" algn="just">
              <a:lnSpc>
                <a:spcPct val="150000"/>
              </a:lnSpc>
              <a:buFont typeface="Arial" panose="020B0604020202020204" pitchFamily="34" charset="0"/>
              <a:buChar char="•"/>
            </a:pPr>
            <a:r>
              <a:rPr lang="vi-VN" sz="2200" dirty="0">
                <a:solidFill>
                  <a:srgbClr val="000000"/>
                </a:solidFill>
                <a:latin typeface="UTM Avo" panose="02040603050506020204" pitchFamily="18"/>
                <a:cs typeface="Arial" panose="020B0604020202020204" pitchFamily="34" charset="0"/>
              </a:rPr>
              <a:t>Em thích hình ảnh, chi tiết nào trên sản phẩm của nhóm mình/nhóm bạn.</a:t>
            </a:r>
            <a:endParaRPr lang="vi-VN" sz="2200"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462134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093BF1-2CDE-5B5F-D2BD-331FC7636B23}"/>
              </a:ext>
            </a:extLst>
          </p:cNvPr>
          <p:cNvSpPr/>
          <p:nvPr/>
        </p:nvSpPr>
        <p:spPr>
          <a:xfrm>
            <a:off x="6095999" y="1155469"/>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2" name="Arrow: Pentagon 20">
            <a:extLst>
              <a:ext uri="{FF2B5EF4-FFF2-40B4-BE49-F238E27FC236}">
                <a16:creationId xmlns:a16="http://schemas.microsoft.com/office/drawing/2014/main" id="{6DDD8AF2-2680-6757-983C-5C7A51B96863}"/>
              </a:ext>
            </a:extLst>
          </p:cNvPr>
          <p:cNvSpPr/>
          <p:nvPr/>
        </p:nvSpPr>
        <p:spPr>
          <a:xfrm>
            <a:off x="0" y="1734552"/>
            <a:ext cx="8213725" cy="742950"/>
          </a:xfrm>
          <a:prstGeom prst="homePlate">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vi-VN" sz="2500" b="1" dirty="0">
                <a:solidFill>
                  <a:schemeClr val="tx1"/>
                </a:solidFill>
                <a:latin typeface="UTM Avo" panose="02040603050506020204" pitchFamily="18"/>
                <a:cs typeface="Arial" panose="020B0604020202020204" pitchFamily="34" charset="0"/>
              </a:rPr>
              <a:t>Ý thức giữ gìn cảnh đẹp quê hương Việt Nam</a:t>
            </a:r>
          </a:p>
        </p:txBody>
      </p:sp>
      <p:sp>
        <p:nvSpPr>
          <p:cNvPr id="4" name="Freeform 5">
            <a:extLst>
              <a:ext uri="{FF2B5EF4-FFF2-40B4-BE49-F238E27FC236}">
                <a16:creationId xmlns:a16="http://schemas.microsoft.com/office/drawing/2014/main" id="{D904FF22-2899-9D40-AABD-0BD253F44770}"/>
              </a:ext>
            </a:extLst>
          </p:cNvPr>
          <p:cNvSpPr/>
          <p:nvPr/>
        </p:nvSpPr>
        <p:spPr>
          <a:xfrm>
            <a:off x="8213725" y="2477502"/>
            <a:ext cx="3054349" cy="4144010"/>
          </a:xfrm>
          <a:custGeom>
            <a:avLst/>
            <a:gdLst/>
            <a:ahLst/>
            <a:cxnLst/>
            <a:rect l="l" t="t" r="r" b="b"/>
            <a:pathLst>
              <a:path w="3664459" h="2198675">
                <a:moveTo>
                  <a:pt x="0" y="0"/>
                </a:moveTo>
                <a:lnTo>
                  <a:pt x="3664459" y="0"/>
                </a:lnTo>
                <a:lnTo>
                  <a:pt x="3664459" y="2198676"/>
                </a:lnTo>
                <a:lnTo>
                  <a:pt x="0" y="2198676"/>
                </a:lnTo>
                <a:lnTo>
                  <a:pt x="0" y="0"/>
                </a:lnTo>
                <a:close/>
              </a:path>
            </a:pathLst>
          </a:custGeom>
          <a:blipFill>
            <a:blip r:embed="rId4"/>
            <a:stretch>
              <a:fillRect l="-63063" r="-63063"/>
            </a:stretch>
          </a:blipFill>
        </p:spPr>
        <p:txBody>
          <a:bodyPr/>
          <a:lstStyle/>
          <a:p>
            <a:endParaRPr lang="vi-VN" sz="572" dirty="0">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15C2559E-2367-D6B2-64A0-347B988D154E}"/>
              </a:ext>
            </a:extLst>
          </p:cNvPr>
          <p:cNvSpPr txBox="1"/>
          <p:nvPr/>
        </p:nvSpPr>
        <p:spPr>
          <a:xfrm>
            <a:off x="599824" y="2560789"/>
            <a:ext cx="7014076" cy="3977435"/>
          </a:xfrm>
          <a:prstGeom prst="rect">
            <a:avLst/>
          </a:prstGeom>
          <a:noFill/>
        </p:spPr>
        <p:txBody>
          <a:bodyPr wrap="square">
            <a:spAutoFit/>
          </a:bodyPr>
          <a:lstStyle/>
          <a:p>
            <a:pPr marL="247665" indent="-247665" algn="just">
              <a:lnSpc>
                <a:spcPct val="150000"/>
              </a:lnSpc>
              <a:buFont typeface="Arial" panose="020B0604020202020204" pitchFamily="34" charset="0"/>
              <a:buChar char="•"/>
            </a:pPr>
            <a:r>
              <a:rPr lang="vi-VN" sz="1900" dirty="0">
                <a:solidFill>
                  <a:schemeClr val="tx1">
                    <a:lumMod val="95000"/>
                    <a:lumOff val="5000"/>
                  </a:schemeClr>
                </a:solidFill>
                <a:latin typeface="UTM Avo" panose="02040603050506020204" pitchFamily="18"/>
                <a:cs typeface="Arial" panose="020B0604020202020204" pitchFamily="34" charset="0"/>
              </a:rPr>
              <a:t>Mỗi ngày quét dọn lớp học, sắp xếp bàn ghế vào giờ ra chơi, nhặt rác ở sân trường, thu gom vỏ bánh kẹo.</a:t>
            </a:r>
          </a:p>
          <a:p>
            <a:pPr marL="247665" indent="-247665" algn="just">
              <a:lnSpc>
                <a:spcPct val="150000"/>
              </a:lnSpc>
              <a:buFont typeface="Arial" panose="020B0604020202020204" pitchFamily="34" charset="0"/>
              <a:buChar char="•"/>
            </a:pPr>
            <a:r>
              <a:rPr lang="vi-VN" sz="1900" dirty="0">
                <a:solidFill>
                  <a:schemeClr val="tx1">
                    <a:lumMod val="95000"/>
                    <a:lumOff val="5000"/>
                  </a:schemeClr>
                </a:solidFill>
                <a:latin typeface="UTM Avo" panose="02040603050506020204" pitchFamily="18"/>
                <a:cs typeface="Arial" panose="020B0604020202020204" pitchFamily="34" charset="0"/>
              </a:rPr>
              <a:t>Giữ gìn vệ sinh trường lớp sạch đẹp, tạo môi trường học tập thân thiện.</a:t>
            </a:r>
          </a:p>
          <a:p>
            <a:pPr marL="247665" indent="-247665" algn="just">
              <a:lnSpc>
                <a:spcPct val="150000"/>
              </a:lnSpc>
              <a:buFont typeface="Arial" panose="020B0604020202020204" pitchFamily="34" charset="0"/>
              <a:buChar char="•"/>
            </a:pPr>
            <a:r>
              <a:rPr lang="vi-VN" sz="1900" dirty="0">
                <a:solidFill>
                  <a:schemeClr val="tx1">
                    <a:lumMod val="95000"/>
                    <a:lumOff val="5000"/>
                  </a:schemeClr>
                </a:solidFill>
                <a:latin typeface="UTM Avo" panose="02040603050506020204" pitchFamily="18"/>
                <a:cs typeface="Arial" panose="020B0604020202020204" pitchFamily="34" charset="0"/>
              </a:rPr>
              <a:t>Tích cực tham gia hoạt động phong trào kế hoạch nhỏ của trường lớp.</a:t>
            </a:r>
          </a:p>
          <a:p>
            <a:pPr marL="247665" indent="-247665" algn="just">
              <a:lnSpc>
                <a:spcPct val="150000"/>
              </a:lnSpc>
              <a:buFont typeface="Arial" panose="020B0604020202020204" pitchFamily="34" charset="0"/>
              <a:buChar char="•"/>
            </a:pPr>
            <a:r>
              <a:rPr lang="vi-VN" sz="1900" dirty="0">
                <a:solidFill>
                  <a:schemeClr val="tx1">
                    <a:lumMod val="95000"/>
                    <a:lumOff val="5000"/>
                  </a:schemeClr>
                </a:solidFill>
                <a:latin typeface="UTM Avo" panose="02040603050506020204" pitchFamily="18"/>
                <a:cs typeface="Arial" panose="020B0604020202020204" pitchFamily="34" charset="0"/>
              </a:rPr>
              <a:t>Tích cực tham gia vệ sinh quét dọn đường làng, ngõ xóm khu mình ở.</a:t>
            </a:r>
          </a:p>
          <a:p>
            <a:pPr marL="247665" indent="-247665" algn="just">
              <a:lnSpc>
                <a:spcPct val="150000"/>
              </a:lnSpc>
              <a:buFont typeface="Arial" panose="020B0604020202020204" pitchFamily="34" charset="0"/>
              <a:buChar char="•"/>
            </a:pPr>
            <a:r>
              <a:rPr lang="vi-VN" sz="1900" dirty="0">
                <a:solidFill>
                  <a:schemeClr val="tx1">
                    <a:lumMod val="95000"/>
                    <a:lumOff val="5000"/>
                  </a:schemeClr>
                </a:solidFill>
                <a:latin typeface="UTM Avo" panose="02040603050506020204" pitchFamily="18"/>
                <a:cs typeface="Arial" panose="020B0604020202020204" pitchFamily="34" charset="0"/>
              </a:rPr>
              <a:t>Không xả rác bừa bãi , vứt rác đúng nơi quy định.</a:t>
            </a:r>
          </a:p>
        </p:txBody>
      </p:sp>
    </p:spTree>
    <p:extLst>
      <p:ext uri="{BB962C8B-B14F-4D97-AF65-F5344CB8AC3E}">
        <p14:creationId xmlns:p14="http://schemas.microsoft.com/office/powerpoint/2010/main" val="2762545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69587F18-2C28-7921-AF84-5D40B106B011}"/>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0" name="Rectangle 9">
            <a:extLst>
              <a:ext uri="{FF2B5EF4-FFF2-40B4-BE49-F238E27FC236}">
                <a16:creationId xmlns:a16="http://schemas.microsoft.com/office/drawing/2014/main" id="{99B29B1B-2F1D-96EB-51AD-3B198C5100C1}"/>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21" name="Arrow: Pentagon 20">
            <a:extLst>
              <a:ext uri="{FF2B5EF4-FFF2-40B4-BE49-F238E27FC236}">
                <a16:creationId xmlns:a16="http://schemas.microsoft.com/office/drawing/2014/main" id="{EA573F4D-953D-4DFB-D887-ECAFE53472EF}"/>
              </a:ext>
            </a:extLst>
          </p:cNvPr>
          <p:cNvSpPr/>
          <p:nvPr/>
        </p:nvSpPr>
        <p:spPr>
          <a:xfrm>
            <a:off x="0" y="1755274"/>
            <a:ext cx="6686550" cy="742950"/>
          </a:xfrm>
          <a:prstGeom prst="homePlat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lnSpc>
                <a:spcPct val="107000"/>
              </a:lnSpc>
            </a:pPr>
            <a:r>
              <a:rPr lang="vi-VN" sz="2709" b="1" dirty="0">
                <a:solidFill>
                  <a:schemeClr val="tx1"/>
                </a:solidFill>
                <a:latin typeface="UTM Avo" panose="02040603050506020204" pitchFamily="18"/>
                <a:cs typeface="Arial" panose="020B0604020202020204" pitchFamily="34" charset="0"/>
              </a:rPr>
              <a:t>Quan sát hình 1, 2 SGK trang 72</a:t>
            </a:r>
          </a:p>
        </p:txBody>
      </p:sp>
      <p:pic>
        <p:nvPicPr>
          <p:cNvPr id="22" name="Picture 21">
            <a:extLst>
              <a:ext uri="{FF2B5EF4-FFF2-40B4-BE49-F238E27FC236}">
                <a16:creationId xmlns:a16="http://schemas.microsoft.com/office/drawing/2014/main" id="{B38D293E-6BEE-C42C-04AD-B41FBCC25872}"/>
              </a:ext>
            </a:extLst>
          </p:cNvPr>
          <p:cNvPicPr>
            <a:picLocks noChangeAspect="1"/>
          </p:cNvPicPr>
          <p:nvPr/>
        </p:nvPicPr>
        <p:blipFill rotWithShape="1">
          <a:blip r:embed="rId4">
            <a:extLst>
              <a:ext uri="{28A0092B-C50C-407E-A947-70E740481C1C}">
                <a14:useLocalDpi xmlns:a14="http://schemas.microsoft.com/office/drawing/2010/main" val="0"/>
              </a:ext>
            </a:extLst>
          </a:blip>
          <a:srcRect l="3788" t="8826" r="3788" b="17959"/>
          <a:stretch/>
        </p:blipFill>
        <p:spPr>
          <a:xfrm>
            <a:off x="6221803" y="2917825"/>
            <a:ext cx="4497699" cy="32194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Picture 22">
            <a:extLst>
              <a:ext uri="{FF2B5EF4-FFF2-40B4-BE49-F238E27FC236}">
                <a16:creationId xmlns:a16="http://schemas.microsoft.com/office/drawing/2014/main" id="{8DB0B3A1-02A5-4D4E-E9C2-3BDDA47DE5B5}"/>
              </a:ext>
            </a:extLst>
          </p:cNvPr>
          <p:cNvPicPr>
            <a:picLocks noChangeAspect="1"/>
          </p:cNvPicPr>
          <p:nvPr/>
        </p:nvPicPr>
        <p:blipFill rotWithShape="1">
          <a:blip r:embed="rId5">
            <a:extLst>
              <a:ext uri="{28A0092B-C50C-407E-A947-70E740481C1C}">
                <a14:useLocalDpi xmlns:a14="http://schemas.microsoft.com/office/drawing/2010/main" val="0"/>
              </a:ext>
            </a:extLst>
          </a:blip>
          <a:srcRect l="3886" t="8827" r="3886" b="17959"/>
          <a:stretch/>
        </p:blipFill>
        <p:spPr>
          <a:xfrm>
            <a:off x="1433846" y="2917825"/>
            <a:ext cx="4488224" cy="32194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barn(inVertical)">
                                      <p:cBhvr>
                                        <p:cTn id="12" dur="500"/>
                                        <p:tgtEl>
                                          <p:spTgt spid="23"/>
                                        </p:tgtEl>
                                      </p:cBhvr>
                                    </p:animEffect>
                                  </p:childTnLst>
                                </p:cTn>
                              </p:par>
                              <p:par>
                                <p:cTn id="13" presetID="16" presetClass="entr" presetSubtype="21"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barn(inVertical)">
                                      <p:cBhvr>
                                        <p:cTn id="1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0" name="Rectangle 9">
            <a:extLst>
              <a:ext uri="{FF2B5EF4-FFF2-40B4-BE49-F238E27FC236}">
                <a16:creationId xmlns:a16="http://schemas.microsoft.com/office/drawing/2014/main" id="{99B29B1B-2F1D-96EB-51AD-3B198C5100C1}"/>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21" name="Arrow: Pentagon 20">
            <a:extLst>
              <a:ext uri="{FF2B5EF4-FFF2-40B4-BE49-F238E27FC236}">
                <a16:creationId xmlns:a16="http://schemas.microsoft.com/office/drawing/2014/main" id="{EA573F4D-953D-4DFB-D887-ECAFE53472EF}"/>
              </a:ext>
            </a:extLst>
          </p:cNvPr>
          <p:cNvSpPr/>
          <p:nvPr/>
        </p:nvSpPr>
        <p:spPr>
          <a:xfrm>
            <a:off x="0" y="1755274"/>
            <a:ext cx="7327232" cy="742950"/>
          </a:xfrm>
          <a:prstGeom prst="homePlate">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lnSpc>
                <a:spcPct val="107000"/>
              </a:lnSpc>
            </a:pPr>
            <a:r>
              <a:rPr lang="vi-VN" sz="2709" b="1" dirty="0">
                <a:solidFill>
                  <a:schemeClr val="tx1"/>
                </a:solidFill>
                <a:latin typeface="UTM Avo" panose="02040603050506020204" pitchFamily="18"/>
                <a:cs typeface="Arial" panose="020B0604020202020204" pitchFamily="34" charset="0"/>
              </a:rPr>
              <a:t>Chia sẻ ý tưởng sự dụng sản phẩm</a:t>
            </a:r>
          </a:p>
        </p:txBody>
      </p:sp>
      <p:pic>
        <p:nvPicPr>
          <p:cNvPr id="2" name="Picture 1">
            <a:extLst>
              <a:ext uri="{FF2B5EF4-FFF2-40B4-BE49-F238E27FC236}">
                <a16:creationId xmlns:a16="http://schemas.microsoft.com/office/drawing/2014/main" id="{2E9A74D2-8AA6-FCEE-C643-9909B096EDF7}"/>
              </a:ext>
            </a:extLst>
          </p:cNvPr>
          <p:cNvPicPr>
            <a:picLocks noChangeAspect="1"/>
          </p:cNvPicPr>
          <p:nvPr/>
        </p:nvPicPr>
        <p:blipFill rotWithShape="1">
          <a:blip r:embed="rId4">
            <a:extLst>
              <a:ext uri="{28A0092B-C50C-407E-A947-70E740481C1C}">
                <a14:useLocalDpi xmlns:a14="http://schemas.microsoft.com/office/drawing/2010/main" val="0"/>
              </a:ext>
            </a:extLst>
          </a:blip>
          <a:srcRect l="3788" t="8826" r="3788" b="17959"/>
          <a:stretch/>
        </p:blipFill>
        <p:spPr>
          <a:xfrm>
            <a:off x="1526239" y="4812046"/>
            <a:ext cx="2481728" cy="17764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DCECDBB4-D216-5363-EBAE-C49503F0E816}"/>
              </a:ext>
            </a:extLst>
          </p:cNvPr>
          <p:cNvPicPr>
            <a:picLocks noChangeAspect="1"/>
          </p:cNvPicPr>
          <p:nvPr/>
        </p:nvPicPr>
        <p:blipFill rotWithShape="1">
          <a:blip r:embed="rId5">
            <a:extLst>
              <a:ext uri="{28A0092B-C50C-407E-A947-70E740481C1C}">
                <a14:useLocalDpi xmlns:a14="http://schemas.microsoft.com/office/drawing/2010/main" val="0"/>
              </a:ext>
            </a:extLst>
          </a:blip>
          <a:srcRect l="3886" t="8827" r="3886" b="17959"/>
          <a:stretch/>
        </p:blipFill>
        <p:spPr>
          <a:xfrm>
            <a:off x="1539722" y="2775595"/>
            <a:ext cx="2476500" cy="17764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Speech Bubble: Rectangle 9">
            <a:extLst>
              <a:ext uri="{FF2B5EF4-FFF2-40B4-BE49-F238E27FC236}">
                <a16:creationId xmlns:a16="http://schemas.microsoft.com/office/drawing/2014/main" id="{16A84BD7-6E00-8C64-C5CF-02007A47B212}"/>
              </a:ext>
            </a:extLst>
          </p:cNvPr>
          <p:cNvSpPr/>
          <p:nvPr/>
        </p:nvSpPr>
        <p:spPr>
          <a:xfrm>
            <a:off x="4407234" y="2860220"/>
            <a:ext cx="6067425" cy="1582427"/>
          </a:xfrm>
          <a:prstGeom prst="wedgeRectCallou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bIns="97500" rtlCol="0" anchor="ctr"/>
          <a:lstStyle/>
          <a:p>
            <a:pPr algn="ctr">
              <a:lnSpc>
                <a:spcPct val="150000"/>
              </a:lnSpc>
            </a:pPr>
            <a:r>
              <a:rPr lang="vi-VN" sz="2167" dirty="0">
                <a:solidFill>
                  <a:srgbClr val="000000"/>
                </a:solidFill>
                <a:latin typeface="UTM Avo" panose="02040603050506020204" pitchFamily="18"/>
                <a:cs typeface="Arial" panose="020B0604020202020204" pitchFamily="34" charset="0"/>
              </a:rPr>
              <a:t>Em sẽ sử dụng sản phẩm của </a:t>
            </a:r>
          </a:p>
          <a:p>
            <a:pPr algn="ctr">
              <a:lnSpc>
                <a:spcPct val="150000"/>
              </a:lnSpc>
            </a:pPr>
            <a:r>
              <a:rPr lang="vi-VN" sz="2167" dirty="0">
                <a:solidFill>
                  <a:srgbClr val="000000"/>
                </a:solidFill>
                <a:latin typeface="UTM Avo" panose="02040603050506020204" pitchFamily="18"/>
                <a:cs typeface="Arial" panose="020B0604020202020204" pitchFamily="34" charset="0"/>
              </a:rPr>
              <a:t>em/nhóm em vào trong những việc gì?</a:t>
            </a:r>
            <a:endParaRPr lang="vi-VN" sz="2167" dirty="0">
              <a:latin typeface="UTM Avo" panose="02040603050506020204" pitchFamily="18"/>
              <a:cs typeface="Arial" panose="020B0604020202020204" pitchFamily="34" charset="0"/>
            </a:endParaRPr>
          </a:p>
        </p:txBody>
      </p:sp>
      <p:sp>
        <p:nvSpPr>
          <p:cNvPr id="5" name="Speech Bubble: Rectangle 10">
            <a:extLst>
              <a:ext uri="{FF2B5EF4-FFF2-40B4-BE49-F238E27FC236}">
                <a16:creationId xmlns:a16="http://schemas.microsoft.com/office/drawing/2014/main" id="{B19287DF-CB7B-D9FC-2D3C-60D95530DD2E}"/>
              </a:ext>
            </a:extLst>
          </p:cNvPr>
          <p:cNvSpPr/>
          <p:nvPr/>
        </p:nvSpPr>
        <p:spPr>
          <a:xfrm>
            <a:off x="4407234" y="4909042"/>
            <a:ext cx="6067425" cy="1582427"/>
          </a:xfrm>
          <a:prstGeom prst="wedgeRectCallou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bIns="97500" rtlCol="0" anchor="ctr"/>
          <a:lstStyle/>
          <a:p>
            <a:pPr algn="ctr">
              <a:lnSpc>
                <a:spcPct val="150000"/>
              </a:lnSpc>
            </a:pPr>
            <a:r>
              <a:rPr lang="vi-VN" sz="2167" dirty="0">
                <a:solidFill>
                  <a:srgbClr val="000000"/>
                </a:solidFill>
                <a:latin typeface="UTM Avo" panose="02040603050506020204" pitchFamily="18"/>
                <a:cs typeface="Arial" panose="020B0604020202020204" pitchFamily="34" charset="0"/>
              </a:rPr>
              <a:t>Em sẽ tạo thêm sản phẩm cảnh đẹp quê hương Việt Nam bằng hình thức, vật liệu nào khác?</a:t>
            </a:r>
            <a:endParaRPr lang="vi-VN" sz="2167"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907305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par>
                                <p:cTn id="13" presetID="14" presetClass="entr" presetSubtype="1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randombar(horizontal)">
                                      <p:cBhvr>
                                        <p:cTn id="15" dur="500"/>
                                        <p:tgtEl>
                                          <p:spTgt spid="2"/>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randombar(horizontal)">
                                      <p:cBhvr>
                                        <p:cTn id="18" dur="500"/>
                                        <p:tgtEl>
                                          <p:spTgt spid="5"/>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randombar(horizontal)">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4" grpId="0" animBg="1"/>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0" name="Rectangle 9">
            <a:extLst>
              <a:ext uri="{FF2B5EF4-FFF2-40B4-BE49-F238E27FC236}">
                <a16:creationId xmlns:a16="http://schemas.microsoft.com/office/drawing/2014/main" id="{99B29B1B-2F1D-96EB-51AD-3B198C5100C1}"/>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2" name="Picture 2">
            <a:extLst>
              <a:ext uri="{FF2B5EF4-FFF2-40B4-BE49-F238E27FC236}">
                <a16:creationId xmlns:a16="http://schemas.microsoft.com/office/drawing/2014/main" id="{FBFBFD2A-880B-AE13-02BD-7324E4E3331A}"/>
              </a:ext>
            </a:extLst>
          </p:cNvPr>
          <p:cNvPicPr>
            <a:picLocks noChangeAspect="1"/>
          </p:cNvPicPr>
          <p:nvPr/>
        </p:nvPicPr>
        <p:blipFill>
          <a:blip r:embed="rId4"/>
          <a:srcRect/>
          <a:stretch>
            <a:fillRect/>
          </a:stretch>
        </p:blipFill>
        <p:spPr>
          <a:xfrm>
            <a:off x="-174739" y="3758546"/>
            <a:ext cx="12582068" cy="3328589"/>
          </a:xfrm>
          <a:prstGeom prst="rect">
            <a:avLst/>
          </a:prstGeom>
        </p:spPr>
      </p:pic>
      <p:pic>
        <p:nvPicPr>
          <p:cNvPr id="3" name="Picture 4">
            <a:extLst>
              <a:ext uri="{FF2B5EF4-FFF2-40B4-BE49-F238E27FC236}">
                <a16:creationId xmlns:a16="http://schemas.microsoft.com/office/drawing/2014/main" id="{74D3DF6D-80D9-788E-37F0-80F8007D3125}"/>
              </a:ext>
            </a:extLst>
          </p:cNvPr>
          <p:cNvPicPr>
            <a:picLocks noChangeAspect="1"/>
          </p:cNvPicPr>
          <p:nvPr/>
        </p:nvPicPr>
        <p:blipFill>
          <a:blip r:embed="rId5"/>
          <a:srcRect/>
          <a:stretch>
            <a:fillRect/>
          </a:stretch>
        </p:blipFill>
        <p:spPr>
          <a:xfrm rot="-700990">
            <a:off x="7538950" y="5582509"/>
            <a:ext cx="885686" cy="1221636"/>
          </a:xfrm>
          <a:prstGeom prst="rect">
            <a:avLst/>
          </a:prstGeom>
        </p:spPr>
      </p:pic>
      <p:pic>
        <p:nvPicPr>
          <p:cNvPr id="4" name="Picture 13">
            <a:extLst>
              <a:ext uri="{FF2B5EF4-FFF2-40B4-BE49-F238E27FC236}">
                <a16:creationId xmlns:a16="http://schemas.microsoft.com/office/drawing/2014/main" id="{CCE7337A-E9D9-5997-A125-6928E9D02DF3}"/>
              </a:ext>
            </a:extLst>
          </p:cNvPr>
          <p:cNvPicPr>
            <a:picLocks noChangeAspect="1"/>
          </p:cNvPicPr>
          <p:nvPr/>
        </p:nvPicPr>
        <p:blipFill>
          <a:blip r:embed="rId6"/>
          <a:srcRect/>
          <a:stretch>
            <a:fillRect/>
          </a:stretch>
        </p:blipFill>
        <p:spPr>
          <a:xfrm rot="1074052">
            <a:off x="962616" y="5294936"/>
            <a:ext cx="902665" cy="1114401"/>
          </a:xfrm>
          <a:prstGeom prst="rect">
            <a:avLst/>
          </a:prstGeom>
        </p:spPr>
      </p:pic>
      <p:pic>
        <p:nvPicPr>
          <p:cNvPr id="5" name="Picture 2">
            <a:extLst>
              <a:ext uri="{FF2B5EF4-FFF2-40B4-BE49-F238E27FC236}">
                <a16:creationId xmlns:a16="http://schemas.microsoft.com/office/drawing/2014/main" id="{CF25C297-F998-F662-947D-07A4067772CF}"/>
              </a:ext>
            </a:extLst>
          </p:cNvPr>
          <p:cNvPicPr>
            <a:picLocks noChangeAspect="1"/>
          </p:cNvPicPr>
          <p:nvPr/>
        </p:nvPicPr>
        <p:blipFill>
          <a:blip r:embed="rId7">
            <a:duotone>
              <a:schemeClr val="accent3">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57343">
            <a:off x="1136514" y="1826680"/>
            <a:ext cx="9918971" cy="3863730"/>
          </a:xfrm>
          <a:prstGeom prst="rect">
            <a:avLst/>
          </a:prstGeom>
          <a:effectLst>
            <a:glow rad="139700">
              <a:schemeClr val="accent6">
                <a:satMod val="175000"/>
                <a:alpha val="40000"/>
              </a:schemeClr>
            </a:glow>
          </a:effectLst>
        </p:spPr>
      </p:pic>
      <p:sp>
        <p:nvSpPr>
          <p:cNvPr id="6" name="TextBox 5">
            <a:extLst>
              <a:ext uri="{FF2B5EF4-FFF2-40B4-BE49-F238E27FC236}">
                <a16:creationId xmlns:a16="http://schemas.microsoft.com/office/drawing/2014/main" id="{96096FEC-B83A-E401-3D81-AE0873B7C93C}"/>
              </a:ext>
            </a:extLst>
          </p:cNvPr>
          <p:cNvSpPr txBox="1"/>
          <p:nvPr/>
        </p:nvSpPr>
        <p:spPr>
          <a:xfrm>
            <a:off x="2073685" y="2312924"/>
            <a:ext cx="8085220" cy="2559547"/>
          </a:xfrm>
          <a:prstGeom prst="rect">
            <a:avLst/>
          </a:prstGeom>
          <a:noFill/>
        </p:spPr>
        <p:txBody>
          <a:bodyPr wrap="square" rtlCol="0">
            <a:spAutoFit/>
          </a:bodyPr>
          <a:lstStyle/>
          <a:p>
            <a:pPr>
              <a:lnSpc>
                <a:spcPct val="150000"/>
              </a:lnSpc>
            </a:pPr>
            <a:r>
              <a:rPr lang="vi-VN" sz="2200" dirty="0">
                <a:latin typeface="UTM Avo" panose="02040603050506020204" pitchFamily="18"/>
              </a:rPr>
              <a:t>- Có nhiều hình thức khác nhau để sáng tạo sản phẩm mĩ thuật về cảnh đẹp quê hương như: vẽ, xé, cắt, dán,...</a:t>
            </a:r>
          </a:p>
          <a:p>
            <a:pPr>
              <a:lnSpc>
                <a:spcPct val="150000"/>
              </a:lnSpc>
            </a:pPr>
            <a:r>
              <a:rPr lang="vi-VN" sz="2200" dirty="0">
                <a:latin typeface="UTM Avo" panose="02040603050506020204" pitchFamily="18"/>
              </a:rPr>
              <a:t>- Sáng tạo sản phẩm mĩ thuật về phong cảnh quê hương là một cách để em giới thiệu vẻ đẹp của quê hương, đất nước với bạn bè và những người khác.</a:t>
            </a:r>
          </a:p>
        </p:txBody>
      </p:sp>
      <p:pic>
        <p:nvPicPr>
          <p:cNvPr id="23" name="Google Shape;1436;p42">
            <a:extLst>
              <a:ext uri="{FF2B5EF4-FFF2-40B4-BE49-F238E27FC236}">
                <a16:creationId xmlns:a16="http://schemas.microsoft.com/office/drawing/2014/main" id="{1279F268-A9CD-F46F-E485-9353A95F1C5C}"/>
              </a:ext>
            </a:extLst>
          </p:cNvPr>
          <p:cNvPicPr preferRelativeResize="0"/>
          <p:nvPr/>
        </p:nvPicPr>
        <p:blipFill rotWithShape="1">
          <a:blip r:embed="rId9">
            <a:alphaModFix/>
          </a:blip>
          <a:srcRect l="9795" t="21310" r="18964" b="12857"/>
          <a:stretch/>
        </p:blipFill>
        <p:spPr>
          <a:xfrm rot="1488093">
            <a:off x="10208611" y="1621433"/>
            <a:ext cx="777301" cy="742281"/>
          </a:xfrm>
          <a:prstGeom prst="rect">
            <a:avLst/>
          </a:prstGeom>
          <a:noFill/>
          <a:ln>
            <a:noFill/>
          </a:ln>
        </p:spPr>
      </p:pic>
    </p:spTree>
    <p:extLst>
      <p:ext uri="{BB962C8B-B14F-4D97-AF65-F5344CB8AC3E}">
        <p14:creationId xmlns:p14="http://schemas.microsoft.com/office/powerpoint/2010/main" val="13107424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267B7020-F766-4CB0-DEFD-02702D080BB6}"/>
              </a:ext>
            </a:extLst>
          </p:cNvPr>
          <p:cNvPicPr>
            <a:picLocks noChangeAspect="1"/>
          </p:cNvPicPr>
          <p:nvPr/>
        </p:nvPicPr>
        <p:blipFill>
          <a:blip r:embed="rId3"/>
          <a:srcRect/>
          <a:stretch>
            <a:fillRect/>
          </a:stretch>
        </p:blipFill>
        <p:spPr>
          <a:xfrm>
            <a:off x="-174739" y="3758546"/>
            <a:ext cx="12582068" cy="3328589"/>
          </a:xfrm>
          <a:prstGeom prst="rect">
            <a:avLst/>
          </a:prstGeom>
        </p:spPr>
      </p:pic>
      <p:pic>
        <p:nvPicPr>
          <p:cNvPr id="4" name="Picture 3">
            <a:extLst>
              <a:ext uri="{FF2B5EF4-FFF2-40B4-BE49-F238E27FC236}">
                <a16:creationId xmlns:a16="http://schemas.microsoft.com/office/drawing/2014/main" id="{BA075090-2E66-4EFB-0DA7-3674028CE26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668794" y="889000"/>
            <a:ext cx="509015" cy="502536"/>
          </a:xfrm>
          <a:prstGeom prst="rect">
            <a:avLst/>
          </a:prstGeom>
        </p:spPr>
      </p:pic>
      <p:pic>
        <p:nvPicPr>
          <p:cNvPr id="7" name="Picture 4">
            <a:extLst>
              <a:ext uri="{FF2B5EF4-FFF2-40B4-BE49-F238E27FC236}">
                <a16:creationId xmlns:a16="http://schemas.microsoft.com/office/drawing/2014/main" id="{817E70FA-BDBD-557C-5BAF-FDB90D6455CD}"/>
              </a:ext>
            </a:extLst>
          </p:cNvPr>
          <p:cNvPicPr>
            <a:picLocks noChangeAspect="1"/>
          </p:cNvPicPr>
          <p:nvPr/>
        </p:nvPicPr>
        <p:blipFill>
          <a:blip r:embed="rId6"/>
          <a:srcRect/>
          <a:stretch>
            <a:fillRect/>
          </a:stretch>
        </p:blipFill>
        <p:spPr>
          <a:xfrm rot="-700990">
            <a:off x="7538950" y="5582509"/>
            <a:ext cx="885686" cy="1221636"/>
          </a:xfrm>
          <a:prstGeom prst="rect">
            <a:avLst/>
          </a:prstGeom>
        </p:spPr>
      </p:pic>
      <p:pic>
        <p:nvPicPr>
          <p:cNvPr id="9" name="Picture 13">
            <a:extLst>
              <a:ext uri="{FF2B5EF4-FFF2-40B4-BE49-F238E27FC236}">
                <a16:creationId xmlns:a16="http://schemas.microsoft.com/office/drawing/2014/main" id="{30DFE308-A6AA-EB74-DCB7-66A80EFEB71A}"/>
              </a:ext>
            </a:extLst>
          </p:cNvPr>
          <p:cNvPicPr>
            <a:picLocks noChangeAspect="1"/>
          </p:cNvPicPr>
          <p:nvPr/>
        </p:nvPicPr>
        <p:blipFill>
          <a:blip r:embed="rId7"/>
          <a:srcRect/>
          <a:stretch>
            <a:fillRect/>
          </a:stretch>
        </p:blipFill>
        <p:spPr>
          <a:xfrm rot="1074052">
            <a:off x="962616" y="5294936"/>
            <a:ext cx="902665" cy="1114401"/>
          </a:xfrm>
          <a:prstGeom prst="rect">
            <a:avLst/>
          </a:prstGeom>
        </p:spPr>
      </p:pic>
      <p:sp>
        <p:nvSpPr>
          <p:cNvPr id="10" name="TextBox 9">
            <a:extLst>
              <a:ext uri="{FF2B5EF4-FFF2-40B4-BE49-F238E27FC236}">
                <a16:creationId xmlns:a16="http://schemas.microsoft.com/office/drawing/2014/main" id="{4DF7E70E-041E-09ED-B2A1-6C36EAD4C8DE}"/>
              </a:ext>
            </a:extLst>
          </p:cNvPr>
          <p:cNvSpPr txBox="1"/>
          <p:nvPr/>
        </p:nvSpPr>
        <p:spPr>
          <a:xfrm>
            <a:off x="2794000" y="1055426"/>
            <a:ext cx="6604000" cy="735073"/>
          </a:xfrm>
          <a:prstGeom prst="rect">
            <a:avLst/>
          </a:prstGeom>
          <a:noFill/>
        </p:spPr>
        <p:txBody>
          <a:bodyPr wrap="square" rtlCol="0">
            <a:spAutoFit/>
          </a:bodyPr>
          <a:lstStyle/>
          <a:p>
            <a:pPr algn="ctr">
              <a:lnSpc>
                <a:spcPct val="150000"/>
              </a:lnSpc>
            </a:pPr>
            <a:r>
              <a:rPr lang="en-US" sz="3200" b="1" dirty="0" err="1">
                <a:solidFill>
                  <a:schemeClr val="accent6">
                    <a:lumMod val="75000"/>
                  </a:schemeClr>
                </a:solidFill>
                <a:latin typeface="UTM Avo" panose="02040603050506020204" pitchFamily="18"/>
                <a:cs typeface="Arial" panose="020B0604020202020204" pitchFamily="34" charset="0"/>
              </a:rPr>
              <a:t>Hướng</a:t>
            </a:r>
            <a:r>
              <a:rPr lang="en-US" sz="3200" b="1" dirty="0">
                <a:solidFill>
                  <a:schemeClr val="accent6">
                    <a:lumMod val="75000"/>
                  </a:schemeClr>
                </a:solidFill>
                <a:latin typeface="UTM Avo" panose="02040603050506020204" pitchFamily="18"/>
                <a:cs typeface="Arial" panose="020B0604020202020204" pitchFamily="34" charset="0"/>
              </a:rPr>
              <a:t> </a:t>
            </a:r>
            <a:r>
              <a:rPr lang="en-US" sz="3200" b="1" dirty="0" err="1">
                <a:solidFill>
                  <a:schemeClr val="accent6">
                    <a:lumMod val="75000"/>
                  </a:schemeClr>
                </a:solidFill>
                <a:latin typeface="UTM Avo" panose="02040603050506020204" pitchFamily="18"/>
                <a:cs typeface="Arial" panose="020B0604020202020204" pitchFamily="34" charset="0"/>
              </a:rPr>
              <a:t>dẫn</a:t>
            </a:r>
            <a:r>
              <a:rPr lang="en-US" sz="3200" b="1" dirty="0">
                <a:solidFill>
                  <a:schemeClr val="accent6">
                    <a:lumMod val="75000"/>
                  </a:schemeClr>
                </a:solidFill>
                <a:latin typeface="UTM Avo" panose="02040603050506020204" pitchFamily="18"/>
                <a:cs typeface="Arial" panose="020B0604020202020204" pitchFamily="34" charset="0"/>
              </a:rPr>
              <a:t> </a:t>
            </a:r>
            <a:r>
              <a:rPr lang="en-US" sz="3200" b="1" dirty="0" err="1">
                <a:solidFill>
                  <a:schemeClr val="accent6">
                    <a:lumMod val="75000"/>
                  </a:schemeClr>
                </a:solidFill>
                <a:latin typeface="UTM Avo" panose="02040603050506020204" pitchFamily="18"/>
                <a:cs typeface="Arial" panose="020B0604020202020204" pitchFamily="34" charset="0"/>
              </a:rPr>
              <a:t>về</a:t>
            </a:r>
            <a:r>
              <a:rPr lang="en-US" sz="3200" b="1" dirty="0">
                <a:solidFill>
                  <a:schemeClr val="accent6">
                    <a:lumMod val="75000"/>
                  </a:schemeClr>
                </a:solidFill>
                <a:latin typeface="UTM Avo" panose="02040603050506020204" pitchFamily="18"/>
                <a:cs typeface="Arial" panose="020B0604020202020204" pitchFamily="34" charset="0"/>
              </a:rPr>
              <a:t> </a:t>
            </a:r>
            <a:r>
              <a:rPr lang="en-US" sz="3200" b="1" dirty="0" err="1">
                <a:solidFill>
                  <a:schemeClr val="accent6">
                    <a:lumMod val="75000"/>
                  </a:schemeClr>
                </a:solidFill>
                <a:latin typeface="UTM Avo" panose="02040603050506020204" pitchFamily="18"/>
                <a:cs typeface="Arial" panose="020B0604020202020204" pitchFamily="34" charset="0"/>
              </a:rPr>
              <a:t>nhà</a:t>
            </a:r>
            <a:endParaRPr lang="en-US" sz="3200" b="1" dirty="0">
              <a:solidFill>
                <a:schemeClr val="accent6">
                  <a:lumMod val="75000"/>
                </a:schemeClr>
              </a:solidFill>
              <a:latin typeface="UTM Avo" panose="02040603050506020204" pitchFamily="18"/>
              <a:cs typeface="Arial" panose="020B0604020202020204" pitchFamily="34" charset="0"/>
            </a:endParaRPr>
          </a:p>
        </p:txBody>
      </p:sp>
      <p:grpSp>
        <p:nvGrpSpPr>
          <p:cNvPr id="3" name="Group 2">
            <a:extLst>
              <a:ext uri="{FF2B5EF4-FFF2-40B4-BE49-F238E27FC236}">
                <a16:creationId xmlns:a16="http://schemas.microsoft.com/office/drawing/2014/main" id="{782D8798-B744-702A-61DF-DFB3DAD5C5EC}"/>
              </a:ext>
            </a:extLst>
          </p:cNvPr>
          <p:cNvGrpSpPr/>
          <p:nvPr/>
        </p:nvGrpSpPr>
        <p:grpSpPr>
          <a:xfrm>
            <a:off x="1768642" y="2093495"/>
            <a:ext cx="3952527" cy="3038959"/>
            <a:chOff x="681461" y="1784771"/>
            <a:chExt cx="3631810" cy="2747816"/>
          </a:xfrm>
        </p:grpSpPr>
        <p:grpSp>
          <p:nvGrpSpPr>
            <p:cNvPr id="5" name="Google Shape;2142;p61">
              <a:extLst>
                <a:ext uri="{FF2B5EF4-FFF2-40B4-BE49-F238E27FC236}">
                  <a16:creationId xmlns:a16="http://schemas.microsoft.com/office/drawing/2014/main" id="{3D6F0D13-8DF8-61B6-9DF6-088862CB607D}"/>
                </a:ext>
              </a:extLst>
            </p:cNvPr>
            <p:cNvGrpSpPr/>
            <p:nvPr/>
          </p:nvGrpSpPr>
          <p:grpSpPr>
            <a:xfrm>
              <a:off x="681461" y="1784771"/>
              <a:ext cx="3631810" cy="2747816"/>
              <a:chOff x="4876154" y="1306928"/>
              <a:chExt cx="3343438" cy="2529635"/>
            </a:xfrm>
          </p:grpSpPr>
          <p:grpSp>
            <p:nvGrpSpPr>
              <p:cNvPr id="8" name="Google Shape;2143;p61">
                <a:extLst>
                  <a:ext uri="{FF2B5EF4-FFF2-40B4-BE49-F238E27FC236}">
                    <a16:creationId xmlns:a16="http://schemas.microsoft.com/office/drawing/2014/main" id="{8CA76C67-633A-A597-3E95-55386C12E013}"/>
                  </a:ext>
                </a:extLst>
              </p:cNvPr>
              <p:cNvGrpSpPr/>
              <p:nvPr/>
            </p:nvGrpSpPr>
            <p:grpSpPr>
              <a:xfrm>
                <a:off x="4876154" y="1306928"/>
                <a:ext cx="3343438" cy="2529635"/>
                <a:chOff x="4572001" y="1355552"/>
                <a:chExt cx="3844800" cy="2908964"/>
              </a:xfrm>
            </p:grpSpPr>
            <p:sp>
              <p:nvSpPr>
                <p:cNvPr id="27" name="Google Shape;2144;p61">
                  <a:extLst>
                    <a:ext uri="{FF2B5EF4-FFF2-40B4-BE49-F238E27FC236}">
                      <a16:creationId xmlns:a16="http://schemas.microsoft.com/office/drawing/2014/main" id="{F903E533-2279-A047-7057-C797DD80313D}"/>
                    </a:ext>
                  </a:extLst>
                </p:cNvPr>
                <p:cNvSpPr/>
                <p:nvPr/>
              </p:nvSpPr>
              <p:spPr>
                <a:xfrm>
                  <a:off x="5836269" y="3768613"/>
                  <a:ext cx="1313050" cy="495903"/>
                </a:xfrm>
                <a:custGeom>
                  <a:avLst/>
                  <a:gdLst/>
                  <a:ahLst/>
                  <a:cxnLst/>
                  <a:rect l="l" t="t" r="r" b="b"/>
                  <a:pathLst>
                    <a:path w="65999" h="24926" extrusionOk="0">
                      <a:moveTo>
                        <a:pt x="13372" y="0"/>
                      </a:moveTo>
                      <a:cubicBezTo>
                        <a:pt x="13051" y="1881"/>
                        <a:pt x="12653" y="8225"/>
                        <a:pt x="11445" y="11283"/>
                      </a:cubicBezTo>
                      <a:cubicBezTo>
                        <a:pt x="10237" y="14341"/>
                        <a:pt x="7883" y="16511"/>
                        <a:pt x="6125" y="18346"/>
                      </a:cubicBezTo>
                      <a:cubicBezTo>
                        <a:pt x="4367" y="20181"/>
                        <a:pt x="1875" y="21297"/>
                        <a:pt x="896" y="22291"/>
                      </a:cubicBezTo>
                      <a:cubicBezTo>
                        <a:pt x="-82" y="23285"/>
                        <a:pt x="-174" y="23896"/>
                        <a:pt x="254" y="24309"/>
                      </a:cubicBezTo>
                      <a:cubicBezTo>
                        <a:pt x="682" y="24722"/>
                        <a:pt x="805" y="24692"/>
                        <a:pt x="3465" y="24768"/>
                      </a:cubicBezTo>
                      <a:cubicBezTo>
                        <a:pt x="6125" y="24845"/>
                        <a:pt x="10925" y="24768"/>
                        <a:pt x="16215" y="24768"/>
                      </a:cubicBezTo>
                      <a:cubicBezTo>
                        <a:pt x="21505" y="24768"/>
                        <a:pt x="28630" y="24768"/>
                        <a:pt x="35204" y="24768"/>
                      </a:cubicBezTo>
                      <a:cubicBezTo>
                        <a:pt x="41778" y="24768"/>
                        <a:pt x="50783" y="24768"/>
                        <a:pt x="55660" y="24768"/>
                      </a:cubicBezTo>
                      <a:cubicBezTo>
                        <a:pt x="60537" y="24768"/>
                        <a:pt x="62754" y="25104"/>
                        <a:pt x="64466" y="24768"/>
                      </a:cubicBezTo>
                      <a:cubicBezTo>
                        <a:pt x="66178" y="24432"/>
                        <a:pt x="66056" y="23346"/>
                        <a:pt x="65934" y="22750"/>
                      </a:cubicBezTo>
                      <a:cubicBezTo>
                        <a:pt x="65812" y="22154"/>
                        <a:pt x="65353" y="22765"/>
                        <a:pt x="63732" y="21190"/>
                      </a:cubicBezTo>
                      <a:cubicBezTo>
                        <a:pt x="62111" y="19615"/>
                        <a:pt x="57999" y="16512"/>
                        <a:pt x="56210" y="13301"/>
                      </a:cubicBezTo>
                      <a:cubicBezTo>
                        <a:pt x="54421" y="10091"/>
                        <a:pt x="53505" y="4083"/>
                        <a:pt x="53000" y="1927"/>
                      </a:cubicBezTo>
                      <a:cubicBezTo>
                        <a:pt x="52496" y="-229"/>
                        <a:pt x="53153" y="627"/>
                        <a:pt x="53183" y="367"/>
                      </a:cubicBezTo>
                    </a:path>
                  </a:pathLst>
                </a:custGeom>
                <a:solidFill>
                  <a:schemeClr val="lt2"/>
                </a:solidFill>
                <a:ln w="19050" cap="flat" cmpd="sng">
                  <a:solidFill>
                    <a:schemeClr val="lt1"/>
                  </a:solidFill>
                  <a:prstDash val="solid"/>
                  <a:round/>
                  <a:headEnd type="none" w="med" len="med"/>
                  <a:tailEnd type="none" w="med" len="med"/>
                </a:ln>
              </p:spPr>
              <p:txBody>
                <a:bodyPr/>
                <a:lstStyle/>
                <a:p>
                  <a:pPr algn="ctr"/>
                  <a:endParaRPr lang="en-US" sz="2200">
                    <a:latin typeface="UTM Avo" panose="02040603050506020204" pitchFamily="18"/>
                  </a:endParaRPr>
                </a:p>
              </p:txBody>
            </p:sp>
            <p:sp>
              <p:nvSpPr>
                <p:cNvPr id="28" name="Google Shape;2145;p61">
                  <a:extLst>
                    <a:ext uri="{FF2B5EF4-FFF2-40B4-BE49-F238E27FC236}">
                      <a16:creationId xmlns:a16="http://schemas.microsoft.com/office/drawing/2014/main" id="{45D1E864-03CB-2A71-F4F4-03ED699A5B7C}"/>
                    </a:ext>
                  </a:extLst>
                </p:cNvPr>
                <p:cNvSpPr/>
                <p:nvPr/>
              </p:nvSpPr>
              <p:spPr>
                <a:xfrm>
                  <a:off x="4572001" y="1355552"/>
                  <a:ext cx="3844800" cy="2432400"/>
                </a:xfrm>
                <a:prstGeom prst="roundRect">
                  <a:avLst>
                    <a:gd name="adj" fmla="val 3857"/>
                  </a:avLst>
                </a:prstGeom>
                <a:ln>
                  <a:headEnd type="none" w="sm" len="sm"/>
                  <a:tailEnd type="none" w="sm" len="s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0" lvl="0" indent="0" algn="ctr" rtl="0">
                    <a:spcBef>
                      <a:spcPts val="0"/>
                    </a:spcBef>
                    <a:spcAft>
                      <a:spcPts val="0"/>
                    </a:spcAft>
                    <a:buNone/>
                  </a:pPr>
                  <a:endParaRPr sz="2200" dirty="0">
                    <a:latin typeface="UTM Avo" panose="02040603050506020204" pitchFamily="18"/>
                  </a:endParaRPr>
                </a:p>
              </p:txBody>
            </p:sp>
            <p:cxnSp>
              <p:nvCxnSpPr>
                <p:cNvPr id="29" name="Google Shape;2146;p61">
                  <a:extLst>
                    <a:ext uri="{FF2B5EF4-FFF2-40B4-BE49-F238E27FC236}">
                      <a16:creationId xmlns:a16="http://schemas.microsoft.com/office/drawing/2014/main" id="{1EC4B168-4453-E208-13D0-6F4309FC903B}"/>
                    </a:ext>
                  </a:extLst>
                </p:cNvPr>
                <p:cNvCxnSpPr/>
                <p:nvPr/>
              </p:nvCxnSpPr>
              <p:spPr>
                <a:xfrm>
                  <a:off x="5850458" y="4217537"/>
                  <a:ext cx="1293900" cy="0"/>
                </a:xfrm>
                <a:prstGeom prst="straightConnector1">
                  <a:avLst/>
                </a:prstGeom>
                <a:noFill/>
                <a:ln w="19050" cap="flat" cmpd="sng">
                  <a:solidFill>
                    <a:schemeClr val="lt1"/>
                  </a:solidFill>
                  <a:prstDash val="solid"/>
                  <a:round/>
                  <a:headEnd type="none" w="med" len="med"/>
                  <a:tailEnd type="none" w="med" len="med"/>
                </a:ln>
              </p:spPr>
            </p:cxnSp>
          </p:grpSp>
          <p:sp>
            <p:nvSpPr>
              <p:cNvPr id="26" name="Google Shape;2147;p61">
                <a:extLst>
                  <a:ext uri="{FF2B5EF4-FFF2-40B4-BE49-F238E27FC236}">
                    <a16:creationId xmlns:a16="http://schemas.microsoft.com/office/drawing/2014/main" id="{73CC8612-56A9-4452-3E39-BA8DD2F85A63}"/>
                  </a:ext>
                </a:extLst>
              </p:cNvPr>
              <p:cNvSpPr/>
              <p:nvPr/>
            </p:nvSpPr>
            <p:spPr>
              <a:xfrm>
                <a:off x="4989681" y="1396871"/>
                <a:ext cx="3116400" cy="1900200"/>
              </a:xfrm>
              <a:prstGeom prst="rect">
                <a:avLst/>
              </a:prstGeom>
              <a:solidFill>
                <a:schemeClr val="lt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200">
                  <a:latin typeface="UTM Avo" panose="02040603050506020204" pitchFamily="18"/>
                </a:endParaRPr>
              </a:p>
            </p:txBody>
          </p:sp>
        </p:grpSp>
        <p:sp>
          <p:nvSpPr>
            <p:cNvPr id="6" name="TextBox 5">
              <a:extLst>
                <a:ext uri="{FF2B5EF4-FFF2-40B4-BE49-F238E27FC236}">
                  <a16:creationId xmlns:a16="http://schemas.microsoft.com/office/drawing/2014/main" id="{00FD4573-7889-ACC1-4B53-2B5C5EF8D736}"/>
                </a:ext>
              </a:extLst>
            </p:cNvPr>
            <p:cNvSpPr txBox="1"/>
            <p:nvPr/>
          </p:nvSpPr>
          <p:spPr>
            <a:xfrm>
              <a:off x="977153" y="2172149"/>
              <a:ext cx="3037389" cy="1395974"/>
            </a:xfrm>
            <a:prstGeom prst="rect">
              <a:avLst/>
            </a:prstGeom>
            <a:noFill/>
          </p:spPr>
          <p:txBody>
            <a:bodyPr wrap="square">
              <a:spAutoFit/>
            </a:bodyPr>
            <a:lstStyle/>
            <a:p>
              <a:pPr algn="ctr">
                <a:lnSpc>
                  <a:spcPct val="150000"/>
                </a:lnSpc>
              </a:pPr>
              <a:r>
                <a:rPr lang="vi-VN" sz="2200" dirty="0">
                  <a:effectLst/>
                  <a:latin typeface="UTM Avo" panose="02040603050506020204" pitchFamily="18"/>
                  <a:cs typeface="Arial" panose="020B0604020202020204" pitchFamily="34" charset="0"/>
                </a:rPr>
                <a:t>Tìm hiểu thêm một số sản phẩm về vẻ đẹp quê hương Việt Nam.</a:t>
              </a:r>
            </a:p>
          </p:txBody>
        </p:sp>
      </p:grpSp>
      <p:grpSp>
        <p:nvGrpSpPr>
          <p:cNvPr id="30" name="Group 29">
            <a:extLst>
              <a:ext uri="{FF2B5EF4-FFF2-40B4-BE49-F238E27FC236}">
                <a16:creationId xmlns:a16="http://schemas.microsoft.com/office/drawing/2014/main" id="{030BC43F-C0B6-5C16-D0E2-7B29DB1168E5}"/>
              </a:ext>
            </a:extLst>
          </p:cNvPr>
          <p:cNvGrpSpPr/>
          <p:nvPr/>
        </p:nvGrpSpPr>
        <p:grpSpPr>
          <a:xfrm>
            <a:off x="5917909" y="2093438"/>
            <a:ext cx="4505444" cy="3038959"/>
            <a:chOff x="4830729" y="1784771"/>
            <a:chExt cx="3947791" cy="2747816"/>
          </a:xfrm>
        </p:grpSpPr>
        <p:grpSp>
          <p:nvGrpSpPr>
            <p:cNvPr id="31" name="Google Shape;2142;p61">
              <a:extLst>
                <a:ext uri="{FF2B5EF4-FFF2-40B4-BE49-F238E27FC236}">
                  <a16:creationId xmlns:a16="http://schemas.microsoft.com/office/drawing/2014/main" id="{4556E1F1-795D-E291-4898-D832C82F2985}"/>
                </a:ext>
              </a:extLst>
            </p:cNvPr>
            <p:cNvGrpSpPr/>
            <p:nvPr/>
          </p:nvGrpSpPr>
          <p:grpSpPr>
            <a:xfrm>
              <a:off x="4830729" y="1784771"/>
              <a:ext cx="3947791" cy="2747816"/>
              <a:chOff x="4876153" y="1306928"/>
              <a:chExt cx="3634330" cy="2529635"/>
            </a:xfrm>
          </p:grpSpPr>
          <p:grpSp>
            <p:nvGrpSpPr>
              <p:cNvPr id="33" name="Google Shape;2143;p61">
                <a:extLst>
                  <a:ext uri="{FF2B5EF4-FFF2-40B4-BE49-F238E27FC236}">
                    <a16:creationId xmlns:a16="http://schemas.microsoft.com/office/drawing/2014/main" id="{D5F7A6E1-6372-1C89-0EA1-EBB249851BA2}"/>
                  </a:ext>
                </a:extLst>
              </p:cNvPr>
              <p:cNvGrpSpPr/>
              <p:nvPr/>
            </p:nvGrpSpPr>
            <p:grpSpPr>
              <a:xfrm>
                <a:off x="4876153" y="1306928"/>
                <a:ext cx="3634330" cy="2529635"/>
                <a:chOff x="4572001" y="1355552"/>
                <a:chExt cx="4179313" cy="2908964"/>
              </a:xfrm>
            </p:grpSpPr>
            <p:sp>
              <p:nvSpPr>
                <p:cNvPr id="35" name="Google Shape;2144;p61">
                  <a:extLst>
                    <a:ext uri="{FF2B5EF4-FFF2-40B4-BE49-F238E27FC236}">
                      <a16:creationId xmlns:a16="http://schemas.microsoft.com/office/drawing/2014/main" id="{D57D68A4-6B80-E8BA-BA0E-E311783F7A4D}"/>
                    </a:ext>
                  </a:extLst>
                </p:cNvPr>
                <p:cNvSpPr/>
                <p:nvPr/>
              </p:nvSpPr>
              <p:spPr>
                <a:xfrm>
                  <a:off x="5836269" y="3768613"/>
                  <a:ext cx="1313050" cy="495903"/>
                </a:xfrm>
                <a:custGeom>
                  <a:avLst/>
                  <a:gdLst/>
                  <a:ahLst/>
                  <a:cxnLst/>
                  <a:rect l="l" t="t" r="r" b="b"/>
                  <a:pathLst>
                    <a:path w="65999" h="24926" extrusionOk="0">
                      <a:moveTo>
                        <a:pt x="13372" y="0"/>
                      </a:moveTo>
                      <a:cubicBezTo>
                        <a:pt x="13051" y="1881"/>
                        <a:pt x="12653" y="8225"/>
                        <a:pt x="11445" y="11283"/>
                      </a:cubicBezTo>
                      <a:cubicBezTo>
                        <a:pt x="10237" y="14341"/>
                        <a:pt x="7883" y="16511"/>
                        <a:pt x="6125" y="18346"/>
                      </a:cubicBezTo>
                      <a:cubicBezTo>
                        <a:pt x="4367" y="20181"/>
                        <a:pt x="1875" y="21297"/>
                        <a:pt x="896" y="22291"/>
                      </a:cubicBezTo>
                      <a:cubicBezTo>
                        <a:pt x="-82" y="23285"/>
                        <a:pt x="-174" y="23896"/>
                        <a:pt x="254" y="24309"/>
                      </a:cubicBezTo>
                      <a:cubicBezTo>
                        <a:pt x="682" y="24722"/>
                        <a:pt x="805" y="24692"/>
                        <a:pt x="3465" y="24768"/>
                      </a:cubicBezTo>
                      <a:cubicBezTo>
                        <a:pt x="6125" y="24845"/>
                        <a:pt x="10925" y="24768"/>
                        <a:pt x="16215" y="24768"/>
                      </a:cubicBezTo>
                      <a:cubicBezTo>
                        <a:pt x="21505" y="24768"/>
                        <a:pt x="28630" y="24768"/>
                        <a:pt x="35204" y="24768"/>
                      </a:cubicBezTo>
                      <a:cubicBezTo>
                        <a:pt x="41778" y="24768"/>
                        <a:pt x="50783" y="24768"/>
                        <a:pt x="55660" y="24768"/>
                      </a:cubicBezTo>
                      <a:cubicBezTo>
                        <a:pt x="60537" y="24768"/>
                        <a:pt x="62754" y="25104"/>
                        <a:pt x="64466" y="24768"/>
                      </a:cubicBezTo>
                      <a:cubicBezTo>
                        <a:pt x="66178" y="24432"/>
                        <a:pt x="66056" y="23346"/>
                        <a:pt x="65934" y="22750"/>
                      </a:cubicBezTo>
                      <a:cubicBezTo>
                        <a:pt x="65812" y="22154"/>
                        <a:pt x="65353" y="22765"/>
                        <a:pt x="63732" y="21190"/>
                      </a:cubicBezTo>
                      <a:cubicBezTo>
                        <a:pt x="62111" y="19615"/>
                        <a:pt x="57999" y="16512"/>
                        <a:pt x="56210" y="13301"/>
                      </a:cubicBezTo>
                      <a:cubicBezTo>
                        <a:pt x="54421" y="10091"/>
                        <a:pt x="53505" y="4083"/>
                        <a:pt x="53000" y="1927"/>
                      </a:cubicBezTo>
                      <a:cubicBezTo>
                        <a:pt x="52496" y="-229"/>
                        <a:pt x="53153" y="627"/>
                        <a:pt x="53183" y="367"/>
                      </a:cubicBezTo>
                    </a:path>
                  </a:pathLst>
                </a:custGeom>
                <a:solidFill>
                  <a:schemeClr val="lt2"/>
                </a:solidFill>
                <a:ln w="19050" cap="flat" cmpd="sng">
                  <a:solidFill>
                    <a:schemeClr val="lt1"/>
                  </a:solidFill>
                  <a:prstDash val="solid"/>
                  <a:round/>
                  <a:headEnd type="none" w="med" len="med"/>
                  <a:tailEnd type="none" w="med" len="med"/>
                </a:ln>
              </p:spPr>
              <p:txBody>
                <a:bodyPr/>
                <a:lstStyle/>
                <a:p>
                  <a:pPr algn="ctr"/>
                  <a:endParaRPr lang="en-US" sz="2200">
                    <a:latin typeface="UTM Avo" panose="02040603050506020204" pitchFamily="18"/>
                  </a:endParaRPr>
                </a:p>
              </p:txBody>
            </p:sp>
            <p:sp>
              <p:nvSpPr>
                <p:cNvPr id="36" name="Google Shape;2145;p61">
                  <a:extLst>
                    <a:ext uri="{FF2B5EF4-FFF2-40B4-BE49-F238E27FC236}">
                      <a16:creationId xmlns:a16="http://schemas.microsoft.com/office/drawing/2014/main" id="{ACFB33B1-FA19-09EE-1AC5-6C905358A0B3}"/>
                    </a:ext>
                  </a:extLst>
                </p:cNvPr>
                <p:cNvSpPr/>
                <p:nvPr/>
              </p:nvSpPr>
              <p:spPr>
                <a:xfrm>
                  <a:off x="4572001" y="1355552"/>
                  <a:ext cx="4179313" cy="2432400"/>
                </a:xfrm>
                <a:prstGeom prst="roundRect">
                  <a:avLst>
                    <a:gd name="adj" fmla="val 3857"/>
                  </a:avLst>
                </a:prstGeom>
                <a:ln>
                  <a:headEnd type="none" w="sm" len="sm"/>
                  <a:tailEnd type="none" w="sm" len="s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0" lvl="0" indent="0" algn="ctr" rtl="0">
                    <a:spcBef>
                      <a:spcPts val="0"/>
                    </a:spcBef>
                    <a:spcAft>
                      <a:spcPts val="0"/>
                    </a:spcAft>
                    <a:buNone/>
                  </a:pPr>
                  <a:endParaRPr sz="2200">
                    <a:latin typeface="UTM Avo" panose="02040603050506020204" pitchFamily="18"/>
                  </a:endParaRPr>
                </a:p>
              </p:txBody>
            </p:sp>
            <p:cxnSp>
              <p:nvCxnSpPr>
                <p:cNvPr id="37" name="Google Shape;2146;p61">
                  <a:extLst>
                    <a:ext uri="{FF2B5EF4-FFF2-40B4-BE49-F238E27FC236}">
                      <a16:creationId xmlns:a16="http://schemas.microsoft.com/office/drawing/2014/main" id="{799C12C0-B40F-0871-FC98-AC365CA23D20}"/>
                    </a:ext>
                  </a:extLst>
                </p:cNvPr>
                <p:cNvCxnSpPr/>
                <p:nvPr/>
              </p:nvCxnSpPr>
              <p:spPr>
                <a:xfrm>
                  <a:off x="5850458" y="4217537"/>
                  <a:ext cx="1293900" cy="0"/>
                </a:xfrm>
                <a:prstGeom prst="straightConnector1">
                  <a:avLst/>
                </a:prstGeom>
                <a:noFill/>
                <a:ln w="19050" cap="flat" cmpd="sng">
                  <a:solidFill>
                    <a:schemeClr val="lt1"/>
                  </a:solidFill>
                  <a:prstDash val="solid"/>
                  <a:round/>
                  <a:headEnd type="none" w="med" len="med"/>
                  <a:tailEnd type="none" w="med" len="med"/>
                </a:ln>
              </p:spPr>
            </p:cxnSp>
          </p:grpSp>
          <p:sp>
            <p:nvSpPr>
              <p:cNvPr id="34" name="Google Shape;2147;p61">
                <a:extLst>
                  <a:ext uri="{FF2B5EF4-FFF2-40B4-BE49-F238E27FC236}">
                    <a16:creationId xmlns:a16="http://schemas.microsoft.com/office/drawing/2014/main" id="{D82968BF-3D9C-2BB8-4DB8-ABA3E41DB757}"/>
                  </a:ext>
                </a:extLst>
              </p:cNvPr>
              <p:cNvSpPr/>
              <p:nvPr/>
            </p:nvSpPr>
            <p:spPr>
              <a:xfrm>
                <a:off x="4989681" y="1396871"/>
                <a:ext cx="3412546" cy="1900200"/>
              </a:xfrm>
              <a:prstGeom prst="rect">
                <a:avLst/>
              </a:prstGeom>
              <a:solidFill>
                <a:schemeClr val="lt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200">
                  <a:latin typeface="UTM Avo" panose="02040603050506020204" pitchFamily="18"/>
                </a:endParaRPr>
              </a:p>
            </p:txBody>
          </p:sp>
        </p:grpSp>
        <p:sp>
          <p:nvSpPr>
            <p:cNvPr id="32" name="TextBox 31">
              <a:extLst>
                <a:ext uri="{FF2B5EF4-FFF2-40B4-BE49-F238E27FC236}">
                  <a16:creationId xmlns:a16="http://schemas.microsoft.com/office/drawing/2014/main" id="{65794C60-E60F-75BD-CBDB-730D85F1450F}"/>
                </a:ext>
              </a:extLst>
            </p:cNvPr>
            <p:cNvSpPr txBox="1"/>
            <p:nvPr/>
          </p:nvSpPr>
          <p:spPr>
            <a:xfrm>
              <a:off x="5038891" y="2159176"/>
              <a:ext cx="3531468" cy="1860604"/>
            </a:xfrm>
            <a:prstGeom prst="rect">
              <a:avLst/>
            </a:prstGeom>
            <a:noFill/>
          </p:spPr>
          <p:txBody>
            <a:bodyPr wrap="square">
              <a:spAutoFit/>
            </a:bodyPr>
            <a:lstStyle/>
            <a:p>
              <a:pPr algn="ctr">
                <a:lnSpc>
                  <a:spcPct val="150000"/>
                </a:lnSpc>
              </a:pPr>
              <a:r>
                <a:rPr lang="vi-VN" sz="2200" dirty="0">
                  <a:effectLst/>
                  <a:latin typeface="UTM Avo" panose="02040603050506020204" pitchFamily="18"/>
                  <a:cs typeface="Arial" panose="020B0604020202020204" pitchFamily="34" charset="0"/>
                </a:rPr>
                <a:t>Đọc trước nội dung tiết sau: </a:t>
              </a:r>
            </a:p>
            <a:p>
              <a:pPr algn="ctr">
                <a:lnSpc>
                  <a:spcPct val="150000"/>
                </a:lnSpc>
              </a:pPr>
              <a:r>
                <a:rPr lang="vi-VN" sz="2200" b="1" dirty="0">
                  <a:effectLst/>
                  <a:latin typeface="UTM Avo" panose="02040603050506020204" pitchFamily="18"/>
                  <a:cs typeface="Arial" panose="020B0604020202020204" pitchFamily="34" charset="0"/>
                </a:rPr>
                <a:t>Bài Ôn tập: Cùng nhau ôn tập học kì 2 (SGK, tr.73).</a:t>
              </a:r>
            </a:p>
            <a:p>
              <a:pPr algn="ctr">
                <a:lnSpc>
                  <a:spcPct val="150000"/>
                </a:lnSpc>
              </a:pPr>
              <a:endParaRPr lang="vi-VN" sz="2200" b="1" dirty="0">
                <a:effectLst/>
                <a:latin typeface="UTM Avo" panose="02040603050506020204" pitchFamily="18"/>
                <a:cs typeface="Arial" panose="020B0604020202020204" pitchFamily="34" charset="0"/>
              </a:endParaRPr>
            </a:p>
          </p:txBody>
        </p:sp>
      </p:grpSp>
    </p:spTree>
    <p:extLst>
      <p:ext uri="{BB962C8B-B14F-4D97-AF65-F5344CB8AC3E}">
        <p14:creationId xmlns:p14="http://schemas.microsoft.com/office/powerpoint/2010/main" val="941690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par>
                                <p:cTn id="15" presetID="22" presetClass="entr" presetSubtype="4"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down)">
                                      <p:cBhvr>
                                        <p:cTn id="1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4"/>
        <p:cNvGrpSpPr/>
        <p:nvPr/>
      </p:nvGrpSpPr>
      <p:grpSpPr>
        <a:xfrm>
          <a:off x="0" y="0"/>
          <a:ext cx="0" cy="0"/>
          <a:chOff x="0" y="0"/>
          <a:chExt cx="0" cy="0"/>
        </a:xfrm>
      </p:grpSpPr>
      <p:sp>
        <p:nvSpPr>
          <p:cNvPr id="85" name="Google Shape;85;p1"/>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a:ea typeface="Calibri"/>
              <a:cs typeface="Calibri"/>
              <a:sym typeface="Calibri"/>
            </a:endParaRPr>
          </a:p>
        </p:txBody>
      </p:sp>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Để</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kết</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nối</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cộng</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đồng</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giáo</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viên</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và</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nhận</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thêm</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nhiều</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tài</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liệu</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giảng</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dạy</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endParaRPr kumimoji="0" sz="1400" b="0" i="0" u="none" strike="noStrike" kern="0" cap="none" spc="0" normalizeH="0" baseline="0" noProof="0" dirty="0">
              <a:ln>
                <a:noFill/>
              </a:ln>
              <a:solidFill>
                <a:srgbClr val="000000"/>
              </a:solidFill>
              <a:effectLst/>
              <a:uLnTx/>
              <a:uFillTx/>
              <a:latin typeface="UTM Avo" panose="02040603050506020204" pitchFamily="18"/>
              <a:ea typeface="+mn-ea"/>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mời</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quý</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thầy</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cô</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tham</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gia</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Group Facebook</a:t>
            </a:r>
            <a:endParaRPr kumimoji="0" sz="1400" b="0" i="0" u="none" strike="noStrike" kern="0" cap="none" spc="0" normalizeH="0" baseline="0" noProof="0" dirty="0">
              <a:ln>
                <a:noFill/>
              </a:ln>
              <a:solidFill>
                <a:srgbClr val="000000"/>
              </a:solidFill>
              <a:effectLst/>
              <a:uLnTx/>
              <a:uFillTx/>
              <a:latin typeface="UTM Avo" panose="02040603050506020204" pitchFamily="18"/>
              <a:ea typeface="+mn-ea"/>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theo</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đường</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link:  </a:t>
            </a:r>
            <a:endParaRPr kumimoji="0" sz="1400" b="0" i="0" u="none" strike="noStrike" kern="0" cap="none" spc="0" normalizeH="0" baseline="0" noProof="0" dirty="0">
              <a:ln>
                <a:noFill/>
              </a:ln>
              <a:solidFill>
                <a:srgbClr val="000000"/>
              </a:solidFill>
              <a:effectLst/>
              <a:uLnTx/>
              <a:uFillTx/>
              <a:latin typeface="UTM Avo" panose="02040603050506020204" pitchFamily="18"/>
              <a:ea typeface="+mn-ea"/>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a:ea typeface="Calibri"/>
              <a:cs typeface="Calibri"/>
              <a:sym typeface="Calibri"/>
            </a:endParaRPr>
          </a:p>
        </p:txBody>
      </p:sp>
      <p:sp>
        <p:nvSpPr>
          <p:cNvPr id="88" name="Google Shape;88;p1">
            <a:hlinkClick r:id="rId4"/>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Hoc10 –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Đồng</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hành</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cùng</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giáo</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viên</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tiểu</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học</a:t>
            </a:r>
            <a:endParaRPr kumimoji="0" sz="1400" b="0" i="0" u="sng" strike="noStrike" kern="0" cap="none" spc="0" normalizeH="0" baseline="0" noProof="0" dirty="0">
              <a:ln>
                <a:noFill/>
              </a:ln>
              <a:solidFill>
                <a:srgbClr val="000000"/>
              </a:solidFill>
              <a:effectLst/>
              <a:uLnTx/>
              <a:uFillTx/>
              <a:latin typeface="UTM Avo" panose="02040603050506020204" pitchFamily="18"/>
              <a:ea typeface="+mn-ea"/>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a:ea typeface="+mn-ea"/>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a:ea typeface="+mn-ea"/>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91" name="Google Shape;91;p1"/>
          <p:cNvPicPr preferRelativeResize="0"/>
          <p:nvPr/>
        </p:nvPicPr>
        <p:blipFill rotWithShape="1">
          <a:blip r:embed="rId6">
            <a:alphaModFix/>
          </a:blip>
          <a:srcRect/>
          <a:stretch/>
        </p:blipFill>
        <p:spPr>
          <a:xfrm>
            <a:off x="4905420" y="3722149"/>
            <a:ext cx="2684400" cy="2684400"/>
          </a:xfrm>
          <a:prstGeom prst="roundRect">
            <a:avLst>
              <a:gd name="adj" fmla="val 12957"/>
            </a:avLst>
          </a:prstGeom>
          <a:noFill/>
          <a:ln>
            <a:noFill/>
          </a:ln>
        </p:spPr>
      </p:pic>
    </p:spTree>
  </p:cSld>
  <p:clrMapOvr>
    <a:masterClrMapping/>
  </p:clrMapOvr>
  <p:transition>
    <p:fade/>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TotalTime>
  <Words>1348</Words>
  <Application>Microsoft Office PowerPoint</Application>
  <PresentationFormat>Widescreen</PresentationFormat>
  <Paragraphs>134</Paragraphs>
  <Slides>42</Slides>
  <Notes>24</Notes>
  <HiddenSlides>0</HiddenSlides>
  <MMClips>3</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42</vt:i4>
      </vt:variant>
    </vt:vector>
  </HeadingPairs>
  <TitlesOfParts>
    <vt:vector size="49" baseType="lpstr">
      <vt:lpstr>Times New Roman</vt:lpstr>
      <vt:lpstr>Calibri</vt:lpstr>
      <vt:lpstr>Wingdings</vt:lpstr>
      <vt:lpstr>UTM Avo</vt:lpstr>
      <vt:lpstr>Arial</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creator>Ziczac</dc:creator>
  <cp:lastModifiedBy>Huy Nguyễn</cp:lastModifiedBy>
  <cp:revision>17</cp:revision>
  <dcterms:modified xsi:type="dcterms:W3CDTF">2024-02-27T09:16:05Z</dcterms:modified>
</cp:coreProperties>
</file>