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60" r:id="rId2"/>
  </p:sldMasterIdLst>
  <p:notesMasterIdLst>
    <p:notesMasterId r:id="rId38"/>
  </p:notesMasterIdLst>
  <p:sldIdLst>
    <p:sldId id="256" r:id="rId3"/>
    <p:sldId id="257" r:id="rId4"/>
    <p:sldId id="276" r:id="rId5"/>
    <p:sldId id="259" r:id="rId6"/>
    <p:sldId id="260" r:id="rId7"/>
    <p:sldId id="277" r:id="rId8"/>
    <p:sldId id="321" r:id="rId9"/>
    <p:sldId id="322" r:id="rId10"/>
    <p:sldId id="323" r:id="rId11"/>
    <p:sldId id="324" r:id="rId12"/>
    <p:sldId id="325" r:id="rId13"/>
    <p:sldId id="326" r:id="rId14"/>
    <p:sldId id="327" r:id="rId15"/>
    <p:sldId id="328" r:id="rId16"/>
    <p:sldId id="329" r:id="rId17"/>
    <p:sldId id="300" r:id="rId18"/>
    <p:sldId id="330" r:id="rId19"/>
    <p:sldId id="331" r:id="rId20"/>
    <p:sldId id="272" r:id="rId21"/>
    <p:sldId id="285" r:id="rId22"/>
    <p:sldId id="332" r:id="rId23"/>
    <p:sldId id="273" r:id="rId24"/>
    <p:sldId id="333" r:id="rId25"/>
    <p:sldId id="334" r:id="rId26"/>
    <p:sldId id="335" r:id="rId27"/>
    <p:sldId id="274" r:id="rId28"/>
    <p:sldId id="275" r:id="rId29"/>
    <p:sldId id="261" r:id="rId30"/>
    <p:sldId id="262" r:id="rId31"/>
    <p:sldId id="295" r:id="rId32"/>
    <p:sldId id="316" r:id="rId33"/>
    <p:sldId id="336" r:id="rId34"/>
    <p:sldId id="320" r:id="rId35"/>
    <p:sldId id="267" r:id="rId36"/>
    <p:sldId id="299" r:id="rId37"/>
  </p:sldIdLst>
  <p:sldSz cx="12192000" cy="6858000"/>
  <p:notesSz cx="6858000" cy="9144000"/>
  <p:embeddedFontLst>
    <p:embeddedFont>
      <p:font typeface="UTM Avo" panose="02040603050506020204" pitchFamily="18"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120"/>
    <a:srgbClr val="FFF9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257"/>
    <p:restoredTop sz="94615"/>
  </p:normalViewPr>
  <p:slideViewPr>
    <p:cSldViewPr snapToGrid="0">
      <p:cViewPr varScale="1">
        <p:scale>
          <a:sx n="104" d="100"/>
          <a:sy n="104" d="100"/>
        </p:scale>
        <p:origin x="3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6262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0075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2828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2418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250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5591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9562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6934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3827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2909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8877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96926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1423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0609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23852348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37290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6278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2331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87664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02124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71224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69682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0809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338016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5755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48536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035797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478147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56318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1708072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4/1/406/7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4/1/406/73/"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9.pn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0.png"/><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9.png"/><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0.pn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9.png"/><Relationship Id="rId7"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9.png"/><Relationship Id="rId7" Type="http://schemas.openxmlformats.org/officeDocument/2006/relationships/image" Target="../media/image46.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mi-thuat-4/1/406/75/" TargetMode="External"/><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9.sv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image" Target="../media/image56.jpeg"/></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2.png"/><Relationship Id="rId1" Type="http://schemas.openxmlformats.org/officeDocument/2006/relationships/slideLayout" Target="../slideLayouts/slideLayout7.xml"/><Relationship Id="rId5" Type="http://schemas.openxmlformats.org/officeDocument/2006/relationships/image" Target="../media/image62.jpeg"/><Relationship Id="rId4" Type="http://schemas.openxmlformats.org/officeDocument/2006/relationships/image" Target="../media/image61.svg"/></Relationships>
</file>

<file path=ppt/slides/_rels/slide26.xml.rels><?xml version="1.0" encoding="UTF-8" standalone="yes"?>
<Relationships xmlns="http://schemas.openxmlformats.org/package/2006/relationships"><Relationship Id="rId3" Type="http://schemas.openxmlformats.org/officeDocument/2006/relationships/hyperlink" Target="https://hoc10.vn/doc-sach/mi-thuat-4/1/406/76/" TargetMode="External"/><Relationship Id="rId2" Type="http://schemas.openxmlformats.org/officeDocument/2006/relationships/image" Target="../media/image63.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64.png"/><Relationship Id="rId7" Type="http://schemas.openxmlformats.org/officeDocument/2006/relationships/image" Target="../media/image67.png"/><Relationship Id="rId12" Type="http://schemas.openxmlformats.org/officeDocument/2006/relationships/image" Target="../media/image72.sv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6.svg"/><Relationship Id="rId11" Type="http://schemas.openxmlformats.org/officeDocument/2006/relationships/image" Target="../media/image71.png"/><Relationship Id="rId5" Type="http://schemas.openxmlformats.org/officeDocument/2006/relationships/image" Target="../media/image65.png"/><Relationship Id="rId10" Type="http://schemas.openxmlformats.org/officeDocument/2006/relationships/image" Target="../media/image70.svg"/><Relationship Id="rId4" Type="http://schemas.openxmlformats.org/officeDocument/2006/relationships/image" Target="../media/image10.png"/><Relationship Id="rId9" Type="http://schemas.openxmlformats.org/officeDocument/2006/relationships/image" Target="../media/image69.png"/></Relationships>
</file>

<file path=ppt/slides/_rels/slide2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4/1/406/77/"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12.svg"/><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svg"/><Relationship Id="rId3" Type="http://schemas.openxmlformats.org/officeDocument/2006/relationships/image" Target="../media/image74.png"/><Relationship Id="rId7" Type="http://schemas.openxmlformats.org/officeDocument/2006/relationships/image" Target="../media/image80.svg"/><Relationship Id="rId12" Type="http://schemas.openxmlformats.org/officeDocument/2006/relationships/image" Target="../media/image8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9.png"/><Relationship Id="rId11" Type="http://schemas.openxmlformats.org/officeDocument/2006/relationships/image" Target="../media/image84.svg"/><Relationship Id="rId5" Type="http://schemas.openxmlformats.org/officeDocument/2006/relationships/image" Target="../media/image78.sv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svg"/></Relationships>
</file>

<file path=ppt/slides/_rels/slide3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87.jpeg"/><Relationship Id="rId5" Type="http://schemas.openxmlformats.org/officeDocument/2006/relationships/image" Target="../media/image91.jpeg"/><Relationship Id="rId4" Type="http://schemas.openxmlformats.org/officeDocument/2006/relationships/image" Target="../media/image90.jpeg"/></Relationships>
</file>

<file path=ppt/slides/_rels/slide33.xml.rels><?xml version="1.0" encoding="UTF-8" standalone="yes"?>
<Relationships xmlns="http://schemas.openxmlformats.org/package/2006/relationships"><Relationship Id="rId8" Type="http://schemas.openxmlformats.org/officeDocument/2006/relationships/image" Target="../media/image98.sv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image" Target="../media/image92.jpg"/><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5.svg"/><Relationship Id="rId4" Type="http://schemas.openxmlformats.org/officeDocument/2006/relationships/image" Target="../media/image94.png"/></Relationships>
</file>

<file path=ppt/slides/_rels/slide3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84775"/>
          </a:xfrm>
          <a:prstGeom prst="rect">
            <a:avLst/>
          </a:prstGeom>
          <a:noFill/>
        </p:spPr>
        <p:txBody>
          <a:bodyPr wrap="square" rtlCol="0">
            <a:spAutoFit/>
          </a:bodyPr>
          <a:lstStyle/>
          <a:p>
            <a:pPr algn="ct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Mĩ</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thuật</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4</a:t>
            </a:r>
          </a:p>
        </p:txBody>
      </p:sp>
      <p:sp>
        <p:nvSpPr>
          <p:cNvPr id="4" name="Google Shape;54;p1">
            <a:extLst>
              <a:ext uri="{FF2B5EF4-FFF2-40B4-BE49-F238E27FC236}">
                <a16:creationId xmlns:a16="http://schemas.microsoft.com/office/drawing/2014/main" id="{8F2916B9-F75A-E716-DF64-EF216A6C6238}"/>
              </a:ext>
            </a:extLst>
          </p:cNvPr>
          <p:cNvSpPr txBox="1">
            <a:spLocks/>
          </p:cNvSpPr>
          <p:nvPr/>
        </p:nvSpPr>
        <p:spPr>
          <a:xfrm>
            <a:off x="0" y="1384141"/>
            <a:ext cx="12192000"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400" b="1" dirty="0" err="1">
                <a:solidFill>
                  <a:srgbClr val="002060"/>
                </a:solidFill>
                <a:latin typeface="UTM Avo" panose="02040603050506020204" pitchFamily="18" charset="0"/>
              </a:rPr>
              <a:t>Bài</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ôn</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tập</a:t>
            </a:r>
            <a:endParaRPr lang="en-US" sz="5400" b="1" dirty="0">
              <a:solidFill>
                <a:srgbClr val="002060"/>
              </a:solidFill>
              <a:latin typeface="UTM Avo" panose="02040603050506020204" pitchFamily="18" charset="0"/>
            </a:endParaRPr>
          </a:p>
        </p:txBody>
      </p:sp>
      <p:sp>
        <p:nvSpPr>
          <p:cNvPr id="5" name="Google Shape;54;p1">
            <a:extLst>
              <a:ext uri="{FF2B5EF4-FFF2-40B4-BE49-F238E27FC236}">
                <a16:creationId xmlns:a16="http://schemas.microsoft.com/office/drawing/2014/main" id="{EA2E6FAD-1609-5C3E-31DF-0F34E4FA28C8}"/>
              </a:ext>
            </a:extLst>
          </p:cNvPr>
          <p:cNvSpPr txBox="1">
            <a:spLocks/>
          </p:cNvSpPr>
          <p:nvPr/>
        </p:nvSpPr>
        <p:spPr>
          <a:xfrm>
            <a:off x="756692" y="3102646"/>
            <a:ext cx="10678616"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SzPts val="990"/>
              <a:buFont typeface="Arial"/>
              <a:buNone/>
            </a:pPr>
            <a:r>
              <a:rPr lang="en-US" sz="6000" b="1" dirty="0" err="1">
                <a:solidFill>
                  <a:srgbClr val="FF0000"/>
                </a:solidFill>
                <a:latin typeface="UTM Avo" panose="02040603050506020204" pitchFamily="18" charset="0"/>
                <a:cs typeface="Arial" panose="020B0604020202020204" pitchFamily="34" charset="0"/>
              </a:rPr>
              <a:t>Cùng</a:t>
            </a:r>
            <a:r>
              <a:rPr lang="en-US" sz="6000" b="1" dirty="0">
                <a:solidFill>
                  <a:srgbClr val="FF0000"/>
                </a:solidFill>
                <a:latin typeface="UTM Avo" panose="02040603050506020204" pitchFamily="18" charset="0"/>
                <a:cs typeface="Arial" panose="020B0604020202020204" pitchFamily="34" charset="0"/>
              </a:rPr>
              <a:t> </a:t>
            </a:r>
            <a:r>
              <a:rPr lang="en-US" sz="6000" b="1" dirty="0" err="1">
                <a:solidFill>
                  <a:srgbClr val="FF0000"/>
                </a:solidFill>
                <a:latin typeface="UTM Avo" panose="02040603050506020204" pitchFamily="18" charset="0"/>
                <a:cs typeface="Arial" panose="020B0604020202020204" pitchFamily="34" charset="0"/>
              </a:rPr>
              <a:t>nhau</a:t>
            </a:r>
            <a:r>
              <a:rPr lang="en-US" sz="6000" b="1" dirty="0">
                <a:solidFill>
                  <a:srgbClr val="FF0000"/>
                </a:solidFill>
                <a:latin typeface="UTM Avo" panose="02040603050506020204" pitchFamily="18" charset="0"/>
                <a:cs typeface="Arial" panose="020B0604020202020204" pitchFamily="34" charset="0"/>
              </a:rPr>
              <a:t> </a:t>
            </a:r>
            <a:r>
              <a:rPr lang="en-US" sz="6000" b="1" dirty="0" err="1">
                <a:solidFill>
                  <a:srgbClr val="FF0000"/>
                </a:solidFill>
                <a:latin typeface="UTM Avo" panose="02040603050506020204" pitchFamily="18" charset="0"/>
                <a:cs typeface="Arial" panose="020B0604020202020204" pitchFamily="34" charset="0"/>
              </a:rPr>
              <a:t>ôn</a:t>
            </a:r>
            <a:r>
              <a:rPr lang="en-US" sz="6000" b="1" dirty="0">
                <a:solidFill>
                  <a:srgbClr val="FF0000"/>
                </a:solidFill>
                <a:latin typeface="UTM Avo" panose="02040603050506020204" pitchFamily="18" charset="0"/>
                <a:cs typeface="Arial" panose="020B0604020202020204" pitchFamily="34" charset="0"/>
              </a:rPr>
              <a:t> </a:t>
            </a:r>
            <a:r>
              <a:rPr lang="en-US" sz="6000" b="1" dirty="0" err="1">
                <a:solidFill>
                  <a:srgbClr val="FF0000"/>
                </a:solidFill>
                <a:latin typeface="UTM Avo" panose="02040603050506020204" pitchFamily="18" charset="0"/>
                <a:cs typeface="Arial" panose="020B0604020202020204" pitchFamily="34" charset="0"/>
              </a:rPr>
              <a:t>tập</a:t>
            </a:r>
            <a:r>
              <a:rPr lang="en-US" sz="6000" b="1" dirty="0">
                <a:solidFill>
                  <a:srgbClr val="FF0000"/>
                </a:solidFill>
                <a:latin typeface="UTM Avo" panose="02040603050506020204" pitchFamily="18" charset="0"/>
                <a:cs typeface="Arial" panose="020B0604020202020204" pitchFamily="34" charset="0"/>
              </a:rPr>
              <a:t> </a:t>
            </a:r>
            <a:r>
              <a:rPr lang="en-US" sz="6000" b="1" dirty="0" err="1">
                <a:solidFill>
                  <a:srgbClr val="FF0000"/>
                </a:solidFill>
                <a:latin typeface="UTM Avo" panose="02040603050506020204" pitchFamily="18" charset="0"/>
                <a:cs typeface="Arial" panose="020B0604020202020204" pitchFamily="34" charset="0"/>
              </a:rPr>
              <a:t>học</a:t>
            </a:r>
            <a:r>
              <a:rPr lang="en-US" sz="6000" b="1" dirty="0">
                <a:solidFill>
                  <a:srgbClr val="FF0000"/>
                </a:solidFill>
                <a:latin typeface="UTM Avo" panose="02040603050506020204" pitchFamily="18" charset="0"/>
                <a:cs typeface="Arial" panose="020B0604020202020204" pitchFamily="34" charset="0"/>
              </a:rPr>
              <a:t> </a:t>
            </a:r>
            <a:r>
              <a:rPr lang="en-US" sz="6000" b="1" dirty="0" err="1">
                <a:solidFill>
                  <a:srgbClr val="FF0000"/>
                </a:solidFill>
                <a:latin typeface="UTM Avo" panose="02040603050506020204" pitchFamily="18" charset="0"/>
                <a:cs typeface="Arial" panose="020B0604020202020204" pitchFamily="34" charset="0"/>
              </a:rPr>
              <a:t>kì</a:t>
            </a:r>
            <a:r>
              <a:rPr lang="en-US" sz="6000" b="1" dirty="0">
                <a:solidFill>
                  <a:srgbClr val="FF0000"/>
                </a:solidFill>
                <a:latin typeface="UTM Avo" panose="02040603050506020204" pitchFamily="18" charset="0"/>
                <a:cs typeface="Arial" panose="020B0604020202020204" pitchFamily="34" charset="0"/>
              </a:rPr>
              <a:t> II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4" name="Picture 3">
            <a:hlinkClick r:id="rId4"/>
            <a:extLst>
              <a:ext uri="{FF2B5EF4-FFF2-40B4-BE49-F238E27FC236}">
                <a16:creationId xmlns:a16="http://schemas.microsoft.com/office/drawing/2014/main" id="{5B93926B-1D3A-2177-29F5-D10B35F3855A}"/>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12" name="Rectangle 11">
            <a:extLst>
              <a:ext uri="{FF2B5EF4-FFF2-40B4-BE49-F238E27FC236}">
                <a16:creationId xmlns:a16="http://schemas.microsoft.com/office/drawing/2014/main" id="{2C434E5D-A272-D656-D902-E4ADB0F878D4}"/>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4" name="TextBox 7">
            <a:extLst>
              <a:ext uri="{FF2B5EF4-FFF2-40B4-BE49-F238E27FC236}">
                <a16:creationId xmlns:a16="http://schemas.microsoft.com/office/drawing/2014/main" id="{B9F31128-3F62-1176-D377-7D644D9A9060}"/>
              </a:ext>
            </a:extLst>
          </p:cNvPr>
          <p:cNvSpPr txBox="1"/>
          <p:nvPr/>
        </p:nvSpPr>
        <p:spPr>
          <a:xfrm>
            <a:off x="5162427" y="2215298"/>
            <a:ext cx="5644537" cy="3990708"/>
          </a:xfrm>
          <a:prstGeom prst="rect">
            <a:avLst/>
          </a:prstGeom>
        </p:spPr>
        <p:txBody>
          <a:bodyPr wrap="square" lIns="0" tIns="0" rIns="0" bIns="0" rtlCol="0" anchor="t">
            <a:spAutoFit/>
          </a:bodyPr>
          <a:lstStyle/>
          <a:p>
            <a:pPr marL="154791" indent="-154791" algn="just">
              <a:lnSpc>
                <a:spcPct val="150000"/>
              </a:lnSpc>
              <a:buFont typeface="Arial" panose="020B0604020202020204" pitchFamily="34" charset="0"/>
              <a:buChar char="•"/>
            </a:pPr>
            <a:r>
              <a:rPr lang="vi-VN" sz="2200" dirty="0">
                <a:latin typeface="UTM Avo" panose="02040603050506020204" pitchFamily="18"/>
                <a:cs typeface="Arial" panose="020B0604020202020204" pitchFamily="34" charset="0"/>
              </a:rPr>
              <a:t>Các nhóm chọn ra một bạn làm thư kí. </a:t>
            </a:r>
          </a:p>
          <a:p>
            <a:pPr marL="154791" indent="-154791" algn="just">
              <a:lnSpc>
                <a:spcPct val="150000"/>
              </a:lnSpc>
              <a:buFont typeface="Arial" panose="020B0604020202020204" pitchFamily="34" charset="0"/>
              <a:buChar char="•"/>
            </a:pPr>
            <a:r>
              <a:rPr lang="vi-VN" sz="2200" dirty="0">
                <a:latin typeface="UTM Avo" panose="02040603050506020204" pitchFamily="18"/>
                <a:cs typeface="Arial" panose="020B0604020202020204" pitchFamily="34" charset="0"/>
              </a:rPr>
              <a:t>HS còn lại lần lượt kể tên các kiến thức đã được học ở học kì </a:t>
            </a:r>
            <a:r>
              <a:rPr lang="en-US" sz="2200" dirty="0">
                <a:latin typeface="UTM Avo" panose="02040603050506020204" pitchFamily="18"/>
                <a:cs typeface="Arial" panose="020B0604020202020204" pitchFamily="34" charset="0"/>
              </a:rPr>
              <a:t>2</a:t>
            </a:r>
            <a:r>
              <a:rPr lang="vi-VN" sz="2200" dirty="0">
                <a:latin typeface="UTM Avo" panose="02040603050506020204" pitchFamily="18"/>
                <a:cs typeface="Arial" panose="020B0604020202020204" pitchFamily="34" charset="0"/>
              </a:rPr>
              <a:t>.</a:t>
            </a:r>
          </a:p>
          <a:p>
            <a:pPr marL="154791" indent="-154791" algn="just">
              <a:lnSpc>
                <a:spcPct val="150000"/>
              </a:lnSpc>
              <a:buFont typeface="Arial" panose="020B0604020202020204" pitchFamily="34" charset="0"/>
              <a:buChar char="•"/>
            </a:pPr>
            <a:r>
              <a:rPr lang="vi-VN" sz="2200" dirty="0">
                <a:latin typeface="UTM Avo" panose="02040603050506020204" pitchFamily="18"/>
                <a:cs typeface="Arial" panose="020B0604020202020204" pitchFamily="34" charset="0"/>
              </a:rPr>
              <a:t>HS có thể trang trí thêm, sử dụng các sản phẩm mĩ thuật đã làm ở tiết học trước để minh họa.</a:t>
            </a:r>
          </a:p>
          <a:p>
            <a:pPr marL="154791" indent="-154791" algn="just">
              <a:lnSpc>
                <a:spcPct val="150000"/>
              </a:lnSpc>
              <a:buFont typeface="Arial" panose="020B0604020202020204" pitchFamily="34" charset="0"/>
              <a:buChar char="•"/>
            </a:pPr>
            <a:r>
              <a:rPr lang="vi-VN" sz="2200" dirty="0">
                <a:latin typeface="UTM Avo" panose="02040603050506020204" pitchFamily="18"/>
                <a:cs typeface="Arial" panose="020B0604020202020204" pitchFamily="34" charset="0"/>
              </a:rPr>
              <a:t>Hết thời gian quy định, các nhóm dừng làm việc.</a:t>
            </a:r>
          </a:p>
        </p:txBody>
      </p:sp>
      <p:sp>
        <p:nvSpPr>
          <p:cNvPr id="15" name="Freeform 16">
            <a:extLst>
              <a:ext uri="{FF2B5EF4-FFF2-40B4-BE49-F238E27FC236}">
                <a16:creationId xmlns:a16="http://schemas.microsoft.com/office/drawing/2014/main" id="{5D5719DE-F08B-9E97-F638-03E2C6AB4DC0}"/>
              </a:ext>
            </a:extLst>
          </p:cNvPr>
          <p:cNvSpPr/>
          <p:nvPr/>
        </p:nvSpPr>
        <p:spPr>
          <a:xfrm>
            <a:off x="981577" y="5918807"/>
            <a:ext cx="761594" cy="712092"/>
          </a:xfrm>
          <a:custGeom>
            <a:avLst/>
            <a:gdLst/>
            <a:ahLst/>
            <a:cxnLst/>
            <a:rect l="l" t="t" r="r" b="b"/>
            <a:pathLst>
              <a:path w="746606" h="698077">
                <a:moveTo>
                  <a:pt x="0" y="0"/>
                </a:moveTo>
                <a:lnTo>
                  <a:pt x="746606" y="0"/>
                </a:lnTo>
                <a:lnTo>
                  <a:pt x="746606" y="698077"/>
                </a:lnTo>
                <a:lnTo>
                  <a:pt x="0" y="69807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vi-VN" sz="650" dirty="0">
              <a:latin typeface="UTM Avo" panose="02040603050506020204" pitchFamily="18"/>
              <a:cs typeface="Arial" panose="020B0604020202020204" pitchFamily="34" charset="0"/>
            </a:endParaRPr>
          </a:p>
        </p:txBody>
      </p:sp>
      <p:sp>
        <p:nvSpPr>
          <p:cNvPr id="16" name="Rectangle: Rounded Corners 11">
            <a:extLst>
              <a:ext uri="{FF2B5EF4-FFF2-40B4-BE49-F238E27FC236}">
                <a16:creationId xmlns:a16="http://schemas.microsoft.com/office/drawing/2014/main" id="{8EB59F92-F778-98CF-A0EF-A9A779D16AF3}"/>
              </a:ext>
            </a:extLst>
          </p:cNvPr>
          <p:cNvSpPr/>
          <p:nvPr/>
        </p:nvSpPr>
        <p:spPr>
          <a:xfrm>
            <a:off x="6106682" y="1498704"/>
            <a:ext cx="3756025" cy="546189"/>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defPPr>
              <a:defRPr lang="en-US">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vi-VN" sz="2383" b="1" dirty="0">
                <a:latin typeface="UTM Avo" panose="02040603050506020204" pitchFamily="18"/>
                <a:cs typeface="Arial" panose="020B0604020202020204" pitchFamily="34" charset="0"/>
              </a:rPr>
              <a:t>Luật chơi</a:t>
            </a:r>
          </a:p>
        </p:txBody>
      </p:sp>
      <p:grpSp>
        <p:nvGrpSpPr>
          <p:cNvPr id="17" name="Group 16">
            <a:extLst>
              <a:ext uri="{FF2B5EF4-FFF2-40B4-BE49-F238E27FC236}">
                <a16:creationId xmlns:a16="http://schemas.microsoft.com/office/drawing/2014/main" id="{2D2B7E21-B4ED-BDDA-3B8F-312417CC2C8F}"/>
              </a:ext>
            </a:extLst>
          </p:cNvPr>
          <p:cNvGrpSpPr/>
          <p:nvPr/>
        </p:nvGrpSpPr>
        <p:grpSpPr>
          <a:xfrm>
            <a:off x="1055622" y="1916155"/>
            <a:ext cx="3690443" cy="4588994"/>
            <a:chOff x="375755" y="2855619"/>
            <a:chExt cx="7184959" cy="8818038"/>
          </a:xfrm>
        </p:grpSpPr>
        <p:pic>
          <p:nvPicPr>
            <p:cNvPr id="18" name="Picture 17">
              <a:extLst>
                <a:ext uri="{FF2B5EF4-FFF2-40B4-BE49-F238E27FC236}">
                  <a16:creationId xmlns:a16="http://schemas.microsoft.com/office/drawing/2014/main" id="{B401262B-6E65-1056-4953-F6B99082B5BD}"/>
                </a:ext>
              </a:extLst>
            </p:cNvPr>
            <p:cNvPicPr>
              <a:picLocks noChangeAspect="1"/>
            </p:cNvPicPr>
            <p:nvPr/>
          </p:nvPicPr>
          <p:blipFill>
            <a:blip r:embed="rId6"/>
            <a:srcRect/>
            <a:stretch>
              <a:fillRect/>
            </a:stretch>
          </p:blipFill>
          <p:spPr>
            <a:xfrm>
              <a:off x="375755" y="2855619"/>
              <a:ext cx="7184959" cy="8818038"/>
            </a:xfrm>
            <a:prstGeom prst="rect">
              <a:avLst/>
            </a:prstGeom>
          </p:spPr>
        </p:pic>
        <p:sp>
          <p:nvSpPr>
            <p:cNvPr id="19" name="TextBox 7">
              <a:extLst>
                <a:ext uri="{FF2B5EF4-FFF2-40B4-BE49-F238E27FC236}">
                  <a16:creationId xmlns:a16="http://schemas.microsoft.com/office/drawing/2014/main" id="{EC9EAA41-D46F-105B-1B30-3964E442D5F0}"/>
                </a:ext>
              </a:extLst>
            </p:cNvPr>
            <p:cNvSpPr txBox="1"/>
            <p:nvPr/>
          </p:nvSpPr>
          <p:spPr>
            <a:xfrm>
              <a:off x="3582249" y="7060808"/>
              <a:ext cx="3768621" cy="427504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vi-VN" sz="2383" b="1" dirty="0">
                  <a:solidFill>
                    <a:schemeClr val="bg1"/>
                  </a:solidFill>
                  <a:latin typeface="UTM Avo" panose="02040603050506020204" pitchFamily="18"/>
                  <a:cs typeface="Arial" panose="020B0604020202020204" pitchFamily="34" charset="0"/>
                </a:rPr>
                <a:t>Kể lại những điều em đã học </a:t>
              </a:r>
            </a:p>
            <a:p>
              <a:pPr algn="ctr">
                <a:lnSpc>
                  <a:spcPct val="150000"/>
                </a:lnSpc>
              </a:pPr>
              <a:r>
                <a:rPr lang="vi-VN" sz="2383" b="1" dirty="0">
                  <a:solidFill>
                    <a:schemeClr val="bg1"/>
                  </a:solidFill>
                  <a:latin typeface="UTM Avo" panose="02040603050506020204" pitchFamily="18"/>
                  <a:cs typeface="Arial" panose="020B0604020202020204" pitchFamily="34" charset="0"/>
                </a:rPr>
                <a:t>ở kì II</a:t>
              </a:r>
              <a:endParaRPr lang="it-IT" sz="2383" b="1" dirty="0">
                <a:solidFill>
                  <a:schemeClr val="bg1"/>
                </a:solidFill>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168408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down)">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E36A5866-17B1-C60F-A126-3D5819B64714}"/>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7" name="Picture 2">
            <a:extLst>
              <a:ext uri="{FF2B5EF4-FFF2-40B4-BE49-F238E27FC236}">
                <a16:creationId xmlns:a16="http://schemas.microsoft.com/office/drawing/2014/main" id="{1FBE5B4A-36DD-4890-EF32-CA207062C528}"/>
              </a:ext>
            </a:extLst>
          </p:cNvPr>
          <p:cNvPicPr>
            <a:picLocks noChangeAspect="1"/>
          </p:cNvPicPr>
          <p:nvPr/>
        </p:nvPicPr>
        <p:blipFill>
          <a:blip r:embed="rId4"/>
          <a:srcRect/>
          <a:stretch>
            <a:fillRect/>
          </a:stretch>
        </p:blipFill>
        <p:spPr>
          <a:xfrm>
            <a:off x="-282178" y="5952972"/>
            <a:ext cx="12756353" cy="2375871"/>
          </a:xfrm>
          <a:prstGeom prst="rect">
            <a:avLst/>
          </a:prstGeom>
        </p:spPr>
      </p:pic>
      <p:sp>
        <p:nvSpPr>
          <p:cNvPr id="12" name="Freeform 4">
            <a:extLst>
              <a:ext uri="{FF2B5EF4-FFF2-40B4-BE49-F238E27FC236}">
                <a16:creationId xmlns:a16="http://schemas.microsoft.com/office/drawing/2014/main" id="{3533148F-B09B-E9D6-05E6-DCF063EA49AF}"/>
              </a:ext>
            </a:extLst>
          </p:cNvPr>
          <p:cNvSpPr/>
          <p:nvPr/>
        </p:nvSpPr>
        <p:spPr>
          <a:xfrm flipH="1">
            <a:off x="10777580" y="1091793"/>
            <a:ext cx="1037005" cy="1107615"/>
          </a:xfrm>
          <a:custGeom>
            <a:avLst/>
            <a:gdLst/>
            <a:ahLst/>
            <a:cxnLst/>
            <a:rect l="l" t="t" r="r" b="b"/>
            <a:pathLst>
              <a:path w="606765" h="648080">
                <a:moveTo>
                  <a:pt x="0" y="0"/>
                </a:moveTo>
                <a:lnTo>
                  <a:pt x="606765" y="0"/>
                </a:lnTo>
                <a:lnTo>
                  <a:pt x="606765" y="648080"/>
                </a:lnTo>
                <a:lnTo>
                  <a:pt x="0" y="64808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vi-VN" sz="650">
              <a:latin typeface="UTM Avo" panose="02040603050506020204" pitchFamily="18"/>
              <a:cs typeface="Arial" panose="020B0604020202020204" pitchFamily="34" charset="0"/>
            </a:endParaRPr>
          </a:p>
        </p:txBody>
      </p:sp>
      <p:sp>
        <p:nvSpPr>
          <p:cNvPr id="13" name="Rectangle: Rounded Corners 11">
            <a:extLst>
              <a:ext uri="{FF2B5EF4-FFF2-40B4-BE49-F238E27FC236}">
                <a16:creationId xmlns:a16="http://schemas.microsoft.com/office/drawing/2014/main" id="{E117FBBE-6005-513F-D692-DEC47A414D38}"/>
              </a:ext>
            </a:extLst>
          </p:cNvPr>
          <p:cNvSpPr/>
          <p:nvPr/>
        </p:nvSpPr>
        <p:spPr>
          <a:xfrm>
            <a:off x="4402953" y="1336039"/>
            <a:ext cx="3386091" cy="619125"/>
          </a:xfrm>
          <a:prstGeom prst="roundRect">
            <a:avLst/>
          </a:prstGeom>
          <a:solidFill>
            <a:schemeClr val="accent6">
              <a:lumMod val="40000"/>
              <a:lumOff val="6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383" b="1" dirty="0">
                <a:solidFill>
                  <a:sysClr val="windowText" lastClr="000000"/>
                </a:solidFill>
                <a:latin typeface="UTM Avo" panose="02040603050506020204" pitchFamily="18"/>
                <a:cs typeface="Arial" panose="020B0604020202020204" pitchFamily="34" charset="0"/>
              </a:rPr>
              <a:t>THẢO LUẬN NHÓM</a:t>
            </a:r>
          </a:p>
        </p:txBody>
      </p:sp>
      <p:sp>
        <p:nvSpPr>
          <p:cNvPr id="14" name="Freeform 12">
            <a:extLst>
              <a:ext uri="{FF2B5EF4-FFF2-40B4-BE49-F238E27FC236}">
                <a16:creationId xmlns:a16="http://schemas.microsoft.com/office/drawing/2014/main" id="{8CF303FD-F3E1-DCD6-517F-3147B6E06BC0}"/>
              </a:ext>
            </a:extLst>
          </p:cNvPr>
          <p:cNvSpPr/>
          <p:nvPr/>
        </p:nvSpPr>
        <p:spPr>
          <a:xfrm>
            <a:off x="0" y="4673084"/>
            <a:ext cx="2650920" cy="2024640"/>
          </a:xfrm>
          <a:custGeom>
            <a:avLst/>
            <a:gdLst/>
            <a:ahLst/>
            <a:cxnLst/>
            <a:rect l="l" t="t" r="r" b="b"/>
            <a:pathLst>
              <a:path w="1475600" h="1126989">
                <a:moveTo>
                  <a:pt x="0" y="0"/>
                </a:moveTo>
                <a:lnTo>
                  <a:pt x="1475600" y="0"/>
                </a:lnTo>
                <a:lnTo>
                  <a:pt x="1475600" y="1126989"/>
                </a:lnTo>
                <a:lnTo>
                  <a:pt x="0" y="1126989"/>
                </a:lnTo>
                <a:lnTo>
                  <a:pt x="0" y="0"/>
                </a:lnTo>
                <a:close/>
              </a:path>
            </a:pathLst>
          </a:custGeom>
          <a:blipFill>
            <a:blip r:embed="rId7"/>
            <a:stretch>
              <a:fillRect/>
            </a:stretch>
          </a:blipFill>
        </p:spPr>
        <p:txBody>
          <a:bodyPr/>
          <a:lstStyle/>
          <a:p>
            <a:endParaRPr lang="en-US" sz="572">
              <a:latin typeface="UTM Avo" panose="02040603050506020204" pitchFamily="18"/>
            </a:endParaRPr>
          </a:p>
        </p:txBody>
      </p:sp>
      <p:grpSp>
        <p:nvGrpSpPr>
          <p:cNvPr id="15" name="Group 14">
            <a:extLst>
              <a:ext uri="{FF2B5EF4-FFF2-40B4-BE49-F238E27FC236}">
                <a16:creationId xmlns:a16="http://schemas.microsoft.com/office/drawing/2014/main" id="{F8704D99-831E-41A2-5081-AA0E07F962C6}"/>
              </a:ext>
            </a:extLst>
          </p:cNvPr>
          <p:cNvGrpSpPr/>
          <p:nvPr/>
        </p:nvGrpSpPr>
        <p:grpSpPr>
          <a:xfrm>
            <a:off x="2184579" y="1999006"/>
            <a:ext cx="7822836" cy="3377307"/>
            <a:chOff x="2348459" y="1609164"/>
            <a:chExt cx="14442158" cy="6235026"/>
          </a:xfrm>
        </p:grpSpPr>
        <p:sp>
          <p:nvSpPr>
            <p:cNvPr id="16" name="TextBox 15">
              <a:extLst>
                <a:ext uri="{FF2B5EF4-FFF2-40B4-BE49-F238E27FC236}">
                  <a16:creationId xmlns:a16="http://schemas.microsoft.com/office/drawing/2014/main" id="{80473A65-64ED-F7BA-4559-8F0F8A322EC7}"/>
                </a:ext>
              </a:extLst>
            </p:cNvPr>
            <p:cNvSpPr txBox="1"/>
            <p:nvPr/>
          </p:nvSpPr>
          <p:spPr>
            <a:xfrm>
              <a:off x="2348461" y="1609164"/>
              <a:ext cx="14442156" cy="3652123"/>
            </a:xfrm>
            <a:prstGeom prst="rect">
              <a:avLst/>
            </a:prstGeom>
            <a:noFill/>
          </p:spPr>
          <p:txBody>
            <a:bodyPr wrap="square">
              <a:spAutoFit/>
            </a:bodyPr>
            <a:lstStyle/>
            <a:p>
              <a:pPr algn="ctr">
                <a:lnSpc>
                  <a:spcPct val="150000"/>
                </a:lnSpc>
              </a:pPr>
              <a:r>
                <a:rPr lang="vi-VN" sz="2167" b="1" dirty="0">
                  <a:latin typeface="UTM Avo" panose="02040603050506020204" pitchFamily="18"/>
                  <a:cs typeface="Arial" panose="020B0604020202020204" pitchFamily="34" charset="0"/>
                </a:rPr>
                <a:t>Quan sát hình ảnh (trang 73, 74, 75 SGK) và cho biết:</a:t>
              </a:r>
            </a:p>
            <a:p>
              <a:pPr marL="309582" indent="-309582" algn="just">
                <a:lnSpc>
                  <a:spcPct val="150000"/>
                </a:lnSpc>
                <a:buFont typeface="Arial" panose="020B0604020202020204" pitchFamily="34" charset="0"/>
                <a:buChar char="•"/>
              </a:pPr>
              <a:r>
                <a:rPr lang="vi-VN" sz="2100" dirty="0">
                  <a:latin typeface="UTM Avo" panose="02040603050506020204" pitchFamily="18"/>
                  <a:cs typeface="Arial" panose="020B0604020202020204" pitchFamily="34" charset="0"/>
                </a:rPr>
                <a:t>Mỗi hình ảnh thuộc chủ đề, bài học nào?</a:t>
              </a:r>
            </a:p>
            <a:p>
              <a:pPr marL="309582" indent="-309582" algn="just">
                <a:lnSpc>
                  <a:spcPct val="150000"/>
                </a:lnSpc>
                <a:buFont typeface="Arial" panose="020B0604020202020204" pitchFamily="34" charset="0"/>
                <a:buChar char="•"/>
              </a:pPr>
              <a:r>
                <a:rPr lang="vi-VN" sz="2100" dirty="0">
                  <a:latin typeface="UTM Avo" panose="02040603050506020204" pitchFamily="18"/>
                  <a:cs typeface="Arial" panose="020B0604020202020204" pitchFamily="34" charset="0"/>
                </a:rPr>
                <a:t>Em hãy giới thiệu điều em biết được ở mỗi chủ đề, bài học thông qua hình ảnh.</a:t>
              </a:r>
            </a:p>
          </p:txBody>
        </p:sp>
        <p:sp>
          <p:nvSpPr>
            <p:cNvPr id="18" name="TextBox 17">
              <a:extLst>
                <a:ext uri="{FF2B5EF4-FFF2-40B4-BE49-F238E27FC236}">
                  <a16:creationId xmlns:a16="http://schemas.microsoft.com/office/drawing/2014/main" id="{543783C9-98E8-DA10-4AC1-F11C32F3D36D}"/>
                </a:ext>
              </a:extLst>
            </p:cNvPr>
            <p:cNvSpPr txBox="1"/>
            <p:nvPr/>
          </p:nvSpPr>
          <p:spPr>
            <a:xfrm>
              <a:off x="2348459" y="5115633"/>
              <a:ext cx="14442156" cy="2728557"/>
            </a:xfrm>
            <a:prstGeom prst="rect">
              <a:avLst/>
            </a:prstGeom>
            <a:noFill/>
          </p:spPr>
          <p:txBody>
            <a:bodyPr wrap="square">
              <a:spAutoFit/>
            </a:bodyPr>
            <a:lstStyle/>
            <a:p>
              <a:pPr marL="309582" indent="-309582" algn="just">
                <a:lnSpc>
                  <a:spcPct val="150000"/>
                </a:lnSpc>
                <a:buFont typeface="Arial" panose="020B0604020202020204" pitchFamily="34" charset="0"/>
                <a:buChar char="•"/>
              </a:pPr>
              <a:r>
                <a:rPr lang="vi-VN" sz="2100" dirty="0">
                  <a:latin typeface="UTM Avo" panose="02040603050506020204" pitchFamily="18"/>
                  <a:cs typeface="Arial" panose="020B0604020202020204" pitchFamily="34" charset="0"/>
                </a:rPr>
                <a:t>Hình ảnh phong cảnh nào có màu nóng, màu lạnh?</a:t>
              </a:r>
            </a:p>
            <a:p>
              <a:pPr marL="309582" indent="-309582" algn="just">
                <a:lnSpc>
                  <a:spcPct val="150000"/>
                </a:lnSpc>
                <a:buFont typeface="Arial" panose="020B0604020202020204" pitchFamily="34" charset="0"/>
                <a:buChar char="•"/>
              </a:pPr>
              <a:r>
                <a:rPr lang="vi-VN" sz="2100" dirty="0">
                  <a:latin typeface="UTM Avo" panose="02040603050506020204" pitchFamily="18"/>
                  <a:cs typeface="Arial" panose="020B0604020202020204" pitchFamily="34" charset="0"/>
                </a:rPr>
                <a:t>Hình ảnh phong cách nào có độ đậm, nhạt của màu?</a:t>
              </a:r>
            </a:p>
            <a:p>
              <a:pPr marL="309582" indent="-309582" algn="just">
                <a:lnSpc>
                  <a:spcPct val="150000"/>
                </a:lnSpc>
                <a:buFont typeface="Arial" panose="020B0604020202020204" pitchFamily="34" charset="0"/>
                <a:buChar char="•"/>
              </a:pPr>
              <a:r>
                <a:rPr lang="vi-VN" sz="2100" dirty="0">
                  <a:latin typeface="UTM Avo" panose="02040603050506020204" pitchFamily="18"/>
                  <a:cs typeface="Arial" panose="020B0604020202020204" pitchFamily="34" charset="0"/>
                </a:rPr>
                <a:t>Hình ảnh phong cảnh nào có hình ảnh ở xa, ở gần?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17" name="Picture 2">
            <a:extLst>
              <a:ext uri="{FF2B5EF4-FFF2-40B4-BE49-F238E27FC236}">
                <a16:creationId xmlns:a16="http://schemas.microsoft.com/office/drawing/2014/main" id="{1FBE5B4A-36DD-4890-EF32-CA207062C528}"/>
              </a:ext>
            </a:extLst>
          </p:cNvPr>
          <p:cNvPicPr>
            <a:picLocks noChangeAspect="1"/>
          </p:cNvPicPr>
          <p:nvPr/>
        </p:nvPicPr>
        <p:blipFill>
          <a:blip r:embed="rId4"/>
          <a:srcRect/>
          <a:stretch>
            <a:fillRect/>
          </a:stretch>
        </p:blipFill>
        <p:spPr>
          <a:xfrm>
            <a:off x="-289875" y="5978620"/>
            <a:ext cx="12756353" cy="2375871"/>
          </a:xfrm>
          <a:prstGeom prst="rect">
            <a:avLst/>
          </a:prstGeom>
        </p:spPr>
      </p:pic>
      <p:pic>
        <p:nvPicPr>
          <p:cNvPr id="2" name="Picture 1">
            <a:extLst>
              <a:ext uri="{FF2B5EF4-FFF2-40B4-BE49-F238E27FC236}">
                <a16:creationId xmlns:a16="http://schemas.microsoft.com/office/drawing/2014/main" id="{2E530E87-0EC2-A779-4AB9-7A413527E1D3}"/>
              </a:ext>
            </a:extLst>
          </p:cNvPr>
          <p:cNvPicPr>
            <a:picLocks noChangeAspect="1"/>
          </p:cNvPicPr>
          <p:nvPr/>
        </p:nvPicPr>
        <p:blipFill>
          <a:blip r:embed="rId5"/>
          <a:stretch>
            <a:fillRect/>
          </a:stretch>
        </p:blipFill>
        <p:spPr>
          <a:xfrm>
            <a:off x="2183640" y="1753413"/>
            <a:ext cx="7824717" cy="5035313"/>
          </a:xfrm>
          <a:prstGeom prst="rect">
            <a:avLst/>
          </a:prstGeom>
        </p:spPr>
      </p:pic>
    </p:spTree>
    <p:extLst>
      <p:ext uri="{BB962C8B-B14F-4D97-AF65-F5344CB8AC3E}">
        <p14:creationId xmlns:p14="http://schemas.microsoft.com/office/powerpoint/2010/main" val="495237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90080FA4-E2B4-4635-C796-02557D08EEEE}"/>
              </a:ext>
            </a:extLst>
          </p:cNvPr>
          <p:cNvPicPr>
            <a:picLocks noChangeAspect="1"/>
          </p:cNvPicPr>
          <p:nvPr/>
        </p:nvPicPr>
        <p:blipFill rotWithShape="1">
          <a:blip r:embed="rId4"/>
          <a:srcRect b="2517"/>
          <a:stretch/>
        </p:blipFill>
        <p:spPr>
          <a:xfrm>
            <a:off x="2438105" y="1678150"/>
            <a:ext cx="7315790" cy="4870432"/>
          </a:xfrm>
          <a:prstGeom prst="rect">
            <a:avLst/>
          </a:prstGeom>
        </p:spPr>
      </p:pic>
    </p:spTree>
    <p:extLst>
      <p:ext uri="{BB962C8B-B14F-4D97-AF65-F5344CB8AC3E}">
        <p14:creationId xmlns:p14="http://schemas.microsoft.com/office/powerpoint/2010/main" val="1041637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115DB123-6651-9B1D-11A0-F6F40CDE0BFF}"/>
              </a:ext>
            </a:extLst>
          </p:cNvPr>
          <p:cNvPicPr>
            <a:picLocks noChangeAspect="1"/>
          </p:cNvPicPr>
          <p:nvPr/>
        </p:nvPicPr>
        <p:blipFill>
          <a:blip r:embed="rId4"/>
          <a:stretch>
            <a:fillRect/>
          </a:stretch>
        </p:blipFill>
        <p:spPr>
          <a:xfrm>
            <a:off x="2718190" y="1650196"/>
            <a:ext cx="6755618" cy="5018459"/>
          </a:xfrm>
          <a:prstGeom prst="rect">
            <a:avLst/>
          </a:prstGeom>
        </p:spPr>
      </p:pic>
    </p:spTree>
    <p:extLst>
      <p:ext uri="{BB962C8B-B14F-4D97-AF65-F5344CB8AC3E}">
        <p14:creationId xmlns:p14="http://schemas.microsoft.com/office/powerpoint/2010/main" val="3249910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BAB140C6-871F-7059-1820-0348A543A24E}"/>
              </a:ext>
            </a:extLst>
          </p:cNvPr>
          <p:cNvPicPr>
            <a:picLocks noChangeAspect="1"/>
          </p:cNvPicPr>
          <p:nvPr/>
        </p:nvPicPr>
        <p:blipFill rotWithShape="1">
          <a:blip r:embed="rId4">
            <a:extLst>
              <a:ext uri="{28A0092B-C50C-407E-A947-70E740481C1C}">
                <a14:useLocalDpi xmlns:a14="http://schemas.microsoft.com/office/drawing/2010/main" val="0"/>
              </a:ext>
            </a:extLst>
          </a:blip>
          <a:srcRect l="3483" t="1541" r="1930" b="15316"/>
          <a:stretch/>
        </p:blipFill>
        <p:spPr>
          <a:xfrm>
            <a:off x="7141063" y="4286035"/>
            <a:ext cx="2923315" cy="22659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A6363E49-0378-1588-095C-1F49ADF22B79}"/>
              </a:ext>
            </a:extLst>
          </p:cNvPr>
          <p:cNvPicPr>
            <a:picLocks noChangeAspect="1"/>
          </p:cNvPicPr>
          <p:nvPr/>
        </p:nvPicPr>
        <p:blipFill rotWithShape="1">
          <a:blip r:embed="rId5">
            <a:extLst>
              <a:ext uri="{28A0092B-C50C-407E-A947-70E740481C1C}">
                <a14:useLocalDpi xmlns:a14="http://schemas.microsoft.com/office/drawing/2010/main" val="0"/>
              </a:ext>
            </a:extLst>
          </a:blip>
          <a:srcRect l="2923" r="2055" b="15316"/>
          <a:stretch/>
        </p:blipFill>
        <p:spPr>
          <a:xfrm>
            <a:off x="6229393" y="1850104"/>
            <a:ext cx="3834985" cy="22130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5BAC0D0F-CD2F-F24C-1E37-8094BB5AA475}"/>
              </a:ext>
            </a:extLst>
          </p:cNvPr>
          <p:cNvPicPr>
            <a:picLocks noChangeAspect="1"/>
          </p:cNvPicPr>
          <p:nvPr/>
        </p:nvPicPr>
        <p:blipFill rotWithShape="1">
          <a:blip r:embed="rId6">
            <a:extLst>
              <a:ext uri="{28A0092B-C50C-407E-A947-70E740481C1C}">
                <a14:useLocalDpi xmlns:a14="http://schemas.microsoft.com/office/drawing/2010/main" val="0"/>
              </a:ext>
            </a:extLst>
          </a:blip>
          <a:srcRect l="1338" r="2285" b="12944"/>
          <a:stretch/>
        </p:blipFill>
        <p:spPr>
          <a:xfrm>
            <a:off x="2021305" y="4286035"/>
            <a:ext cx="4452953" cy="22130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588CCE0E-281D-32BD-192E-D8E1127B0C57}"/>
              </a:ext>
            </a:extLst>
          </p:cNvPr>
          <p:cNvPicPr>
            <a:picLocks noChangeAspect="1"/>
          </p:cNvPicPr>
          <p:nvPr/>
        </p:nvPicPr>
        <p:blipFill rotWithShape="1">
          <a:blip r:embed="rId7">
            <a:extLst>
              <a:ext uri="{28A0092B-C50C-407E-A947-70E740481C1C}">
                <a14:useLocalDpi xmlns:a14="http://schemas.microsoft.com/office/drawing/2010/main" val="0"/>
              </a:ext>
            </a:extLst>
          </a:blip>
          <a:srcRect l="2853" r="2331" b="17742"/>
          <a:stretch/>
        </p:blipFill>
        <p:spPr>
          <a:xfrm>
            <a:off x="2021305" y="1850104"/>
            <a:ext cx="3341286" cy="22130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4549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par>
                                <p:cTn id="11" presetID="22" presetClass="entr" presetSubtype="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par>
                                <p:cTn id="14" presetID="22" presetClass="entr" presetSubtype="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7" name="Picture 2">
            <a:extLst>
              <a:ext uri="{FF2B5EF4-FFF2-40B4-BE49-F238E27FC236}">
                <a16:creationId xmlns:a16="http://schemas.microsoft.com/office/drawing/2014/main" id="{1FBE5B4A-36DD-4890-EF32-CA207062C528}"/>
              </a:ext>
            </a:extLst>
          </p:cNvPr>
          <p:cNvPicPr>
            <a:picLocks noChangeAspect="1"/>
          </p:cNvPicPr>
          <p:nvPr/>
        </p:nvPicPr>
        <p:blipFill>
          <a:blip r:embed="rId4"/>
          <a:srcRect/>
          <a:stretch>
            <a:fillRect/>
          </a:stretch>
        </p:blipFill>
        <p:spPr>
          <a:xfrm>
            <a:off x="-289875" y="5978620"/>
            <a:ext cx="12756353" cy="2375871"/>
          </a:xfrm>
          <a:prstGeom prst="rect">
            <a:avLst/>
          </a:prstGeom>
        </p:spPr>
      </p:pic>
      <p:sp>
        <p:nvSpPr>
          <p:cNvPr id="2" name="Freeform 5">
            <a:extLst>
              <a:ext uri="{FF2B5EF4-FFF2-40B4-BE49-F238E27FC236}">
                <a16:creationId xmlns:a16="http://schemas.microsoft.com/office/drawing/2014/main" id="{E0DC0301-70CC-C253-3EBD-0C2CA619658C}"/>
              </a:ext>
            </a:extLst>
          </p:cNvPr>
          <p:cNvSpPr/>
          <p:nvPr/>
        </p:nvSpPr>
        <p:spPr>
          <a:xfrm>
            <a:off x="2185235" y="2791244"/>
            <a:ext cx="1196975" cy="1279525"/>
          </a:xfrm>
          <a:custGeom>
            <a:avLst/>
            <a:gdLst/>
            <a:ahLst/>
            <a:cxnLst/>
            <a:rect l="l" t="t" r="r" b="b"/>
            <a:pathLst>
              <a:path w="4266814" h="6009640">
                <a:moveTo>
                  <a:pt x="0" y="0"/>
                </a:moveTo>
                <a:lnTo>
                  <a:pt x="4266814" y="0"/>
                </a:lnTo>
                <a:lnTo>
                  <a:pt x="4266814" y="6009640"/>
                </a:lnTo>
                <a:lnTo>
                  <a:pt x="0" y="6009640"/>
                </a:lnTo>
                <a:lnTo>
                  <a:pt x="0" y="0"/>
                </a:lnTo>
                <a:close/>
              </a:path>
            </a:pathLst>
          </a:custGeom>
          <a:blipFill>
            <a:blip r:embed="rId5"/>
            <a:stretch>
              <a:fillRect l="-86207" t="-30998" r="-77303" b="-169282"/>
            </a:stretch>
          </a:blipFill>
        </p:spPr>
        <p:txBody>
          <a:bodyPr/>
          <a:lstStyle/>
          <a:p>
            <a:endParaRPr lang="vi-VN" sz="572" dirty="0">
              <a:latin typeface="UTM Avo" panose="02040603050506020204" pitchFamily="18"/>
              <a:cs typeface="Arial" panose="020B0604020202020204" pitchFamily="34" charset="0"/>
            </a:endParaRPr>
          </a:p>
        </p:txBody>
      </p:sp>
      <p:sp>
        <p:nvSpPr>
          <p:cNvPr id="3" name="Rectangle 2">
            <a:extLst>
              <a:ext uri="{FF2B5EF4-FFF2-40B4-BE49-F238E27FC236}">
                <a16:creationId xmlns:a16="http://schemas.microsoft.com/office/drawing/2014/main" id="{757EE69A-A791-5495-38B6-5507B7175832}"/>
              </a:ext>
            </a:extLst>
          </p:cNvPr>
          <p:cNvSpPr/>
          <p:nvPr/>
        </p:nvSpPr>
        <p:spPr>
          <a:xfrm>
            <a:off x="3358775" y="1736193"/>
            <a:ext cx="5474448" cy="768876"/>
          </a:xfrm>
          <a:prstGeom prst="rect">
            <a:avLst/>
          </a:prstGeom>
          <a:solidFill>
            <a:schemeClr val="accent6"/>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vi-VN" sz="2709" b="1" dirty="0">
                <a:solidFill>
                  <a:schemeClr val="bg1"/>
                </a:solidFill>
                <a:latin typeface="UTM Avo" panose="02040603050506020204" pitchFamily="18"/>
                <a:cs typeface="Arial" panose="020B0604020202020204" pitchFamily="34" charset="0"/>
              </a:rPr>
              <a:t>Nhận xét các hình ảnh</a:t>
            </a:r>
          </a:p>
        </p:txBody>
      </p:sp>
      <p:sp>
        <p:nvSpPr>
          <p:cNvPr id="4" name="Freeform 2">
            <a:extLst>
              <a:ext uri="{FF2B5EF4-FFF2-40B4-BE49-F238E27FC236}">
                <a16:creationId xmlns:a16="http://schemas.microsoft.com/office/drawing/2014/main" id="{AE1DCC2A-5EB9-A858-8B67-0B625C54D300}"/>
              </a:ext>
            </a:extLst>
          </p:cNvPr>
          <p:cNvSpPr/>
          <p:nvPr/>
        </p:nvSpPr>
        <p:spPr>
          <a:xfrm>
            <a:off x="3547310" y="2791244"/>
            <a:ext cx="1473392" cy="1279525"/>
          </a:xfrm>
          <a:custGeom>
            <a:avLst/>
            <a:gdLst/>
            <a:ahLst/>
            <a:cxnLst/>
            <a:rect l="l" t="t" r="r" b="b"/>
            <a:pathLst>
              <a:path w="3596330" h="7410048">
                <a:moveTo>
                  <a:pt x="0" y="0"/>
                </a:moveTo>
                <a:lnTo>
                  <a:pt x="3596330" y="0"/>
                </a:lnTo>
                <a:lnTo>
                  <a:pt x="3596330" y="7410048"/>
                </a:lnTo>
                <a:lnTo>
                  <a:pt x="0" y="7410048"/>
                </a:lnTo>
                <a:lnTo>
                  <a:pt x="0" y="0"/>
                </a:lnTo>
                <a:close/>
              </a:path>
            </a:pathLst>
          </a:custGeom>
          <a:blipFill>
            <a:blip r:embed="rId6"/>
            <a:stretch>
              <a:fillRect l="-32917" t="-31045" r="-32357" b="-163635"/>
            </a:stretch>
          </a:blipFill>
        </p:spPr>
        <p:txBody>
          <a:bodyPr/>
          <a:lstStyle/>
          <a:p>
            <a:endParaRPr lang="vi-VN" sz="572" dirty="0">
              <a:latin typeface="UTM Avo" panose="02040603050506020204" pitchFamily="18"/>
              <a:cs typeface="Arial" panose="020B0604020202020204" pitchFamily="34" charset="0"/>
            </a:endParaRPr>
          </a:p>
        </p:txBody>
      </p:sp>
      <p:sp>
        <p:nvSpPr>
          <p:cNvPr id="5" name="Freeform 6">
            <a:extLst>
              <a:ext uri="{FF2B5EF4-FFF2-40B4-BE49-F238E27FC236}">
                <a16:creationId xmlns:a16="http://schemas.microsoft.com/office/drawing/2014/main" id="{38E8ABB1-FDE0-FCF9-F10A-AB6466C439EF}"/>
              </a:ext>
            </a:extLst>
          </p:cNvPr>
          <p:cNvSpPr/>
          <p:nvPr/>
        </p:nvSpPr>
        <p:spPr>
          <a:xfrm>
            <a:off x="7179510" y="2795372"/>
            <a:ext cx="1238250" cy="1274376"/>
          </a:xfrm>
          <a:prstGeom prst="flowChartConnector">
            <a:avLst/>
          </a:prstGeom>
          <a:blipFill>
            <a:blip r:embed="rId7"/>
            <a:stretch>
              <a:fillRect l="-72636" t="-28838" r="-60566" b="-154645"/>
            </a:stretch>
          </a:blipFill>
        </p:spPr>
        <p:txBody>
          <a:bodyPr/>
          <a:lstStyle/>
          <a:p>
            <a:endParaRPr lang="vi-VN" sz="572" dirty="0">
              <a:latin typeface="UTM Avo" panose="02040603050506020204" pitchFamily="18"/>
              <a:cs typeface="Arial" panose="020B0604020202020204" pitchFamily="34" charset="0"/>
            </a:endParaRPr>
          </a:p>
        </p:txBody>
      </p:sp>
      <p:sp>
        <p:nvSpPr>
          <p:cNvPr id="6" name="Freeform 5">
            <a:extLst>
              <a:ext uri="{FF2B5EF4-FFF2-40B4-BE49-F238E27FC236}">
                <a16:creationId xmlns:a16="http://schemas.microsoft.com/office/drawing/2014/main" id="{4C5D9686-017E-6480-AA4A-9FF9391482A0}"/>
              </a:ext>
            </a:extLst>
          </p:cNvPr>
          <p:cNvSpPr/>
          <p:nvPr/>
        </p:nvSpPr>
        <p:spPr>
          <a:xfrm>
            <a:off x="5185802" y="2796790"/>
            <a:ext cx="1828608" cy="1282753"/>
          </a:xfrm>
          <a:custGeom>
            <a:avLst/>
            <a:gdLst/>
            <a:ahLst/>
            <a:cxnLst/>
            <a:rect l="l" t="t" r="r" b="b"/>
            <a:pathLst>
              <a:path w="8109415" h="6034574">
                <a:moveTo>
                  <a:pt x="0" y="0"/>
                </a:moveTo>
                <a:lnTo>
                  <a:pt x="8109414" y="0"/>
                </a:lnTo>
                <a:lnTo>
                  <a:pt x="8109414" y="6034574"/>
                </a:lnTo>
                <a:lnTo>
                  <a:pt x="0" y="6034574"/>
                </a:lnTo>
                <a:lnTo>
                  <a:pt x="0" y="0"/>
                </a:lnTo>
                <a:close/>
              </a:path>
            </a:pathLst>
          </a:custGeom>
          <a:blipFill>
            <a:blip r:embed="rId8"/>
            <a:stretch>
              <a:fillRect/>
            </a:stretch>
          </a:blipFill>
        </p:spPr>
        <p:txBody>
          <a:bodyPr/>
          <a:lstStyle/>
          <a:p>
            <a:endParaRPr lang="vi-VN" sz="572">
              <a:latin typeface="UTM Avo" panose="02040603050506020204" pitchFamily="18"/>
              <a:cs typeface="Arial" panose="020B0604020202020204" pitchFamily="34" charset="0"/>
            </a:endParaRPr>
          </a:p>
        </p:txBody>
      </p:sp>
      <p:sp>
        <p:nvSpPr>
          <p:cNvPr id="7" name="Freeform 4">
            <a:extLst>
              <a:ext uri="{FF2B5EF4-FFF2-40B4-BE49-F238E27FC236}">
                <a16:creationId xmlns:a16="http://schemas.microsoft.com/office/drawing/2014/main" id="{AE7B0523-704B-CC22-CB63-E20AAB3DFCAB}"/>
              </a:ext>
            </a:extLst>
          </p:cNvPr>
          <p:cNvSpPr/>
          <p:nvPr/>
        </p:nvSpPr>
        <p:spPr>
          <a:xfrm>
            <a:off x="8582860" y="2795372"/>
            <a:ext cx="1238250" cy="1274376"/>
          </a:xfrm>
          <a:prstGeom prst="flowChartConnector">
            <a:avLst/>
          </a:prstGeom>
          <a:blipFill>
            <a:blip r:embed="rId9"/>
            <a:stretch>
              <a:fillRect l="-55172" t="-33272" r="-61070" b="-192550"/>
            </a:stretch>
          </a:blipFill>
        </p:spPr>
        <p:txBody>
          <a:bodyPr/>
          <a:lstStyle/>
          <a:p>
            <a:endParaRPr lang="vi-VN" sz="572" dirty="0">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78B15A75-AD44-CA66-3452-45022FF681EC}"/>
              </a:ext>
            </a:extLst>
          </p:cNvPr>
          <p:cNvSpPr txBox="1"/>
          <p:nvPr/>
        </p:nvSpPr>
        <p:spPr>
          <a:xfrm>
            <a:off x="1671876" y="4170498"/>
            <a:ext cx="8832850" cy="1552926"/>
          </a:xfrm>
          <a:prstGeom prst="rect">
            <a:avLst/>
          </a:prstGeom>
          <a:noFill/>
        </p:spPr>
        <p:txBody>
          <a:bodyPr wrap="square">
            <a:spAutoFit/>
          </a:bodyPr>
          <a:lstStyle/>
          <a:p>
            <a:pPr lvl="0" algn="ctr">
              <a:lnSpc>
                <a:spcPct val="150000"/>
              </a:lnSpc>
            </a:pPr>
            <a:r>
              <a:rPr lang="vi-VN" sz="2300" b="1" i="1" dirty="0">
                <a:latin typeface="UTM Avo" panose="02040603050506020204" pitchFamily="18"/>
                <a:cs typeface="Arial" panose="020B0604020202020204" pitchFamily="34" charset="0"/>
              </a:rPr>
              <a:t>Bài 9: Những mái nhà thân quen</a:t>
            </a:r>
          </a:p>
          <a:p>
            <a:pPr marL="309582" indent="-309582" algn="just">
              <a:lnSpc>
                <a:spcPct val="150000"/>
              </a:lnSpc>
              <a:buFont typeface="Arial" panose="020B0604020202020204" pitchFamily="34" charset="0"/>
              <a:buChar char="•"/>
            </a:pPr>
            <a:r>
              <a:rPr lang="vi-VN" sz="2167" b="1" dirty="0">
                <a:latin typeface="UTM Avo" panose="02040603050506020204" pitchFamily="18"/>
                <a:cs typeface="Arial" panose="020B0604020202020204" pitchFamily="34" charset="0"/>
              </a:rPr>
              <a:t>Kiến thức: </a:t>
            </a:r>
            <a:r>
              <a:rPr lang="vi-VN" sz="2167" dirty="0">
                <a:latin typeface="UTM Avo" panose="02040603050506020204" pitchFamily="18"/>
                <a:cs typeface="Arial" panose="020B0604020202020204" pitchFamily="34" charset="0"/>
              </a:rPr>
              <a:t>Biết được sự biến thể của hình cơ bản và vận dụng vào sáng tạo sản phẩm những mái nhà thân quen.</a:t>
            </a:r>
          </a:p>
        </p:txBody>
      </p:sp>
    </p:spTree>
    <p:extLst>
      <p:ext uri="{BB962C8B-B14F-4D97-AF65-F5344CB8AC3E}">
        <p14:creationId xmlns:p14="http://schemas.microsoft.com/office/powerpoint/2010/main" val="1908640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7" name="Picture 2">
            <a:extLst>
              <a:ext uri="{FF2B5EF4-FFF2-40B4-BE49-F238E27FC236}">
                <a16:creationId xmlns:a16="http://schemas.microsoft.com/office/drawing/2014/main" id="{1FBE5B4A-36DD-4890-EF32-CA207062C528}"/>
              </a:ext>
            </a:extLst>
          </p:cNvPr>
          <p:cNvPicPr>
            <a:picLocks noChangeAspect="1"/>
          </p:cNvPicPr>
          <p:nvPr/>
        </p:nvPicPr>
        <p:blipFill>
          <a:blip r:embed="rId4"/>
          <a:srcRect/>
          <a:stretch>
            <a:fillRect/>
          </a:stretch>
        </p:blipFill>
        <p:spPr>
          <a:xfrm>
            <a:off x="-289875" y="5978620"/>
            <a:ext cx="12756353" cy="2375871"/>
          </a:xfrm>
          <a:prstGeom prst="rect">
            <a:avLst/>
          </a:prstGeom>
        </p:spPr>
      </p:pic>
      <p:sp>
        <p:nvSpPr>
          <p:cNvPr id="3" name="Rectangle 2">
            <a:extLst>
              <a:ext uri="{FF2B5EF4-FFF2-40B4-BE49-F238E27FC236}">
                <a16:creationId xmlns:a16="http://schemas.microsoft.com/office/drawing/2014/main" id="{757EE69A-A791-5495-38B6-5507B7175832}"/>
              </a:ext>
            </a:extLst>
          </p:cNvPr>
          <p:cNvSpPr/>
          <p:nvPr/>
        </p:nvSpPr>
        <p:spPr>
          <a:xfrm>
            <a:off x="3358775" y="1736193"/>
            <a:ext cx="5474448" cy="768876"/>
          </a:xfrm>
          <a:prstGeom prst="rect">
            <a:avLst/>
          </a:prstGeom>
          <a:solidFill>
            <a:schemeClr val="accent6"/>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vi-VN" sz="2709" b="1" dirty="0">
                <a:solidFill>
                  <a:schemeClr val="bg1"/>
                </a:solidFill>
                <a:latin typeface="UTM Avo" panose="02040603050506020204" pitchFamily="18"/>
                <a:cs typeface="Arial" panose="020B0604020202020204" pitchFamily="34" charset="0"/>
              </a:rPr>
              <a:t>Nhận xét các hình ảnh</a:t>
            </a:r>
          </a:p>
        </p:txBody>
      </p:sp>
      <p:sp>
        <p:nvSpPr>
          <p:cNvPr id="10" name="TextBox 9">
            <a:extLst>
              <a:ext uri="{FF2B5EF4-FFF2-40B4-BE49-F238E27FC236}">
                <a16:creationId xmlns:a16="http://schemas.microsoft.com/office/drawing/2014/main" id="{BAD6594D-791C-33BE-A0DE-3DB1E2AEF5E9}"/>
              </a:ext>
            </a:extLst>
          </p:cNvPr>
          <p:cNvSpPr txBox="1"/>
          <p:nvPr/>
        </p:nvSpPr>
        <p:spPr>
          <a:xfrm>
            <a:off x="1679574" y="4016814"/>
            <a:ext cx="8832850" cy="1552926"/>
          </a:xfrm>
          <a:prstGeom prst="rect">
            <a:avLst/>
          </a:prstGeom>
          <a:noFill/>
        </p:spPr>
        <p:txBody>
          <a:bodyPr wrap="square">
            <a:spAutoFit/>
          </a:bodyPr>
          <a:lstStyle/>
          <a:p>
            <a:pPr lvl="0" algn="ctr">
              <a:lnSpc>
                <a:spcPct val="150000"/>
              </a:lnSpc>
            </a:pPr>
            <a:r>
              <a:rPr lang="vi-VN" sz="2300" b="1" i="1" dirty="0">
                <a:latin typeface="UTM Avo" panose="02040603050506020204" pitchFamily="18"/>
                <a:cs typeface="Arial" panose="020B0604020202020204" pitchFamily="34" charset="0"/>
              </a:rPr>
              <a:t>Bài 10: Nhạc cụ dân tộc</a:t>
            </a:r>
          </a:p>
          <a:p>
            <a:pPr marL="309582" indent="-309582" algn="just">
              <a:lnSpc>
                <a:spcPct val="150000"/>
              </a:lnSpc>
              <a:buFont typeface="Arial" panose="020B0604020202020204" pitchFamily="34" charset="0"/>
              <a:buChar char="•"/>
            </a:pPr>
            <a:r>
              <a:rPr lang="vi-VN" sz="2167" b="1" dirty="0">
                <a:latin typeface="UTM Avo" panose="02040603050506020204" pitchFamily="18"/>
                <a:cs typeface="Arial" panose="020B0604020202020204" pitchFamily="34" charset="0"/>
              </a:rPr>
              <a:t>Kiến thức: </a:t>
            </a:r>
            <a:r>
              <a:rPr lang="vi-VN" sz="2167" dirty="0">
                <a:solidFill>
                  <a:srgbClr val="000000"/>
                </a:solidFill>
                <a:latin typeface="UTM Avo" panose="02040603050506020204" pitchFamily="18"/>
                <a:cs typeface="Arial" panose="020B0604020202020204" pitchFamily="34" charset="0"/>
              </a:rPr>
              <a:t>Biết được một số nhạc cụ dân tộc quen thuộc, liên hệ khối cơ bản và vận dụng vào thực hành sáng tạo.</a:t>
            </a:r>
            <a:endParaRPr lang="vi-VN" sz="2167" dirty="0">
              <a:latin typeface="UTM Avo" panose="02040603050506020204" pitchFamily="18"/>
              <a:cs typeface="Arial" panose="020B0604020202020204" pitchFamily="34" charset="0"/>
            </a:endParaRPr>
          </a:p>
        </p:txBody>
      </p:sp>
      <p:sp>
        <p:nvSpPr>
          <p:cNvPr id="11" name="Freeform 6">
            <a:extLst>
              <a:ext uri="{FF2B5EF4-FFF2-40B4-BE49-F238E27FC236}">
                <a16:creationId xmlns:a16="http://schemas.microsoft.com/office/drawing/2014/main" id="{12774BB1-CC00-96A5-453E-0BBB4C0251D1}"/>
              </a:ext>
            </a:extLst>
          </p:cNvPr>
          <p:cNvSpPr/>
          <p:nvPr/>
        </p:nvSpPr>
        <p:spPr>
          <a:xfrm>
            <a:off x="4001392" y="2705573"/>
            <a:ext cx="1111065" cy="1039309"/>
          </a:xfrm>
          <a:prstGeom prst="flowChartConnector">
            <a:avLst/>
          </a:prstGeom>
          <a:blipFill>
            <a:blip r:embed="rId5"/>
            <a:stretch>
              <a:fillRect t="-6287" b="-12916"/>
            </a:stretch>
          </a:blipFill>
        </p:spPr>
        <p:txBody>
          <a:bodyPr/>
          <a:lstStyle/>
          <a:p>
            <a:pPr>
              <a:lnSpc>
                <a:spcPct val="150000"/>
              </a:lnSpc>
            </a:pPr>
            <a:endParaRPr lang="vi-VN" sz="1842" dirty="0">
              <a:latin typeface="UTM Avo" panose="02040603050506020204" pitchFamily="18"/>
              <a:cs typeface="Arial" panose="020B0604020202020204" pitchFamily="34" charset="0"/>
            </a:endParaRPr>
          </a:p>
        </p:txBody>
      </p:sp>
      <p:sp>
        <p:nvSpPr>
          <p:cNvPr id="12" name="Freeform 3">
            <a:extLst>
              <a:ext uri="{FF2B5EF4-FFF2-40B4-BE49-F238E27FC236}">
                <a16:creationId xmlns:a16="http://schemas.microsoft.com/office/drawing/2014/main" id="{535C1EB4-6EB9-107A-93AF-ADAAC4380877}"/>
              </a:ext>
            </a:extLst>
          </p:cNvPr>
          <p:cNvSpPr/>
          <p:nvPr/>
        </p:nvSpPr>
        <p:spPr>
          <a:xfrm rot="16200000">
            <a:off x="7331986" y="2295560"/>
            <a:ext cx="968887" cy="1951081"/>
          </a:xfrm>
          <a:custGeom>
            <a:avLst/>
            <a:gdLst/>
            <a:ahLst/>
            <a:cxnLst/>
            <a:rect l="l" t="t" r="r" b="b"/>
            <a:pathLst>
              <a:path w="3310181" h="6574221">
                <a:moveTo>
                  <a:pt x="0" y="0"/>
                </a:moveTo>
                <a:lnTo>
                  <a:pt x="3310181" y="0"/>
                </a:lnTo>
                <a:lnTo>
                  <a:pt x="3310181" y="6574221"/>
                </a:lnTo>
                <a:lnTo>
                  <a:pt x="0" y="6574221"/>
                </a:lnTo>
                <a:lnTo>
                  <a:pt x="0" y="0"/>
                </a:lnTo>
                <a:close/>
              </a:path>
            </a:pathLst>
          </a:custGeom>
          <a:blipFill>
            <a:blip r:embed="rId6"/>
            <a:stretch>
              <a:fillRect l="-57362" r="-44142" b="-10897"/>
            </a:stretch>
          </a:blipFill>
        </p:spPr>
        <p:txBody>
          <a:bodyPr/>
          <a:lstStyle/>
          <a:p>
            <a:pPr>
              <a:lnSpc>
                <a:spcPct val="150000"/>
              </a:lnSpc>
            </a:pPr>
            <a:endParaRPr lang="vi-VN" sz="1842" dirty="0">
              <a:latin typeface="UTM Avo" panose="02040603050506020204" pitchFamily="18"/>
              <a:cs typeface="Arial" panose="020B0604020202020204" pitchFamily="34" charset="0"/>
            </a:endParaRPr>
          </a:p>
        </p:txBody>
      </p:sp>
      <p:sp>
        <p:nvSpPr>
          <p:cNvPr id="13" name="Freeform 3">
            <a:extLst>
              <a:ext uri="{FF2B5EF4-FFF2-40B4-BE49-F238E27FC236}">
                <a16:creationId xmlns:a16="http://schemas.microsoft.com/office/drawing/2014/main" id="{B6AF87F4-EAB2-25A4-C5F5-1FCD6AB5B6B7}"/>
              </a:ext>
            </a:extLst>
          </p:cNvPr>
          <p:cNvSpPr/>
          <p:nvPr/>
        </p:nvSpPr>
        <p:spPr>
          <a:xfrm>
            <a:off x="5184992" y="2767296"/>
            <a:ext cx="699896" cy="984767"/>
          </a:xfrm>
          <a:custGeom>
            <a:avLst/>
            <a:gdLst/>
            <a:ahLst/>
            <a:cxnLst/>
            <a:rect l="l" t="t" r="r" b="b"/>
            <a:pathLst>
              <a:path w="3690398" h="7410048">
                <a:moveTo>
                  <a:pt x="0" y="0"/>
                </a:moveTo>
                <a:lnTo>
                  <a:pt x="3690398" y="0"/>
                </a:lnTo>
                <a:lnTo>
                  <a:pt x="3690398" y="7410048"/>
                </a:lnTo>
                <a:lnTo>
                  <a:pt x="0" y="7410048"/>
                </a:lnTo>
                <a:lnTo>
                  <a:pt x="0" y="0"/>
                </a:lnTo>
                <a:close/>
              </a:path>
            </a:pathLst>
          </a:custGeom>
          <a:blipFill>
            <a:blip r:embed="rId7"/>
            <a:stretch>
              <a:fillRect l="-119300" t="-47097" r="-120058" b="-226922"/>
            </a:stretch>
          </a:blipFill>
        </p:spPr>
        <p:txBody>
          <a:bodyPr/>
          <a:lstStyle/>
          <a:p>
            <a:endParaRPr lang="vi-VN" sz="572" dirty="0">
              <a:latin typeface="UTM Avo" panose="02040603050506020204" pitchFamily="18"/>
              <a:cs typeface="Arial" panose="020B0604020202020204" pitchFamily="34" charset="0"/>
            </a:endParaRPr>
          </a:p>
        </p:txBody>
      </p:sp>
      <p:sp>
        <p:nvSpPr>
          <p:cNvPr id="14" name="Freeform 3">
            <a:extLst>
              <a:ext uri="{FF2B5EF4-FFF2-40B4-BE49-F238E27FC236}">
                <a16:creationId xmlns:a16="http://schemas.microsoft.com/office/drawing/2014/main" id="{22767D99-71F2-C970-0004-F8EA0F1E32FB}"/>
              </a:ext>
            </a:extLst>
          </p:cNvPr>
          <p:cNvSpPr/>
          <p:nvPr/>
        </p:nvSpPr>
        <p:spPr>
          <a:xfrm>
            <a:off x="6013450" y="2782529"/>
            <a:ext cx="682369" cy="938462"/>
          </a:xfrm>
          <a:custGeom>
            <a:avLst/>
            <a:gdLst/>
            <a:ahLst/>
            <a:cxnLst/>
            <a:rect l="l" t="t" r="r" b="b"/>
            <a:pathLst>
              <a:path w="3690398" h="7410048">
                <a:moveTo>
                  <a:pt x="0" y="0"/>
                </a:moveTo>
                <a:lnTo>
                  <a:pt x="3690398" y="0"/>
                </a:lnTo>
                <a:lnTo>
                  <a:pt x="3690398" y="7410048"/>
                </a:lnTo>
                <a:lnTo>
                  <a:pt x="0" y="7410048"/>
                </a:lnTo>
                <a:lnTo>
                  <a:pt x="0" y="0"/>
                </a:lnTo>
                <a:close/>
              </a:path>
            </a:pathLst>
          </a:custGeom>
          <a:blipFill>
            <a:blip r:embed="rId7"/>
            <a:stretch>
              <a:fillRect l="-95625" t="-179728" r="-91415" b="-43927"/>
            </a:stretch>
          </a:blipFill>
        </p:spPr>
        <p:txBody>
          <a:bodyPr/>
          <a:lstStyle/>
          <a:p>
            <a:endParaRPr lang="vi-VN" sz="572" dirty="0">
              <a:latin typeface="UTM Avo" panose="02040603050506020204" pitchFamily="18"/>
              <a:cs typeface="Arial" panose="020B0604020202020204" pitchFamily="34" charset="0"/>
            </a:endParaRPr>
          </a:p>
        </p:txBody>
      </p:sp>
      <p:sp>
        <p:nvSpPr>
          <p:cNvPr id="15" name="Freeform 5">
            <a:extLst>
              <a:ext uri="{FF2B5EF4-FFF2-40B4-BE49-F238E27FC236}">
                <a16:creationId xmlns:a16="http://schemas.microsoft.com/office/drawing/2014/main" id="{E8258287-8ABE-4399-584F-07E5E3807917}"/>
              </a:ext>
            </a:extLst>
          </p:cNvPr>
          <p:cNvSpPr/>
          <p:nvPr/>
        </p:nvSpPr>
        <p:spPr>
          <a:xfrm>
            <a:off x="8953551" y="2785266"/>
            <a:ext cx="1844942" cy="968888"/>
          </a:xfrm>
          <a:custGeom>
            <a:avLst/>
            <a:gdLst/>
            <a:ahLst/>
            <a:cxnLst/>
            <a:rect l="l" t="t" r="r" b="b"/>
            <a:pathLst>
              <a:path w="4035935" h="2611904">
                <a:moveTo>
                  <a:pt x="0" y="0"/>
                </a:moveTo>
                <a:lnTo>
                  <a:pt x="4035936" y="0"/>
                </a:lnTo>
                <a:lnTo>
                  <a:pt x="4035936" y="2611904"/>
                </a:lnTo>
                <a:lnTo>
                  <a:pt x="0" y="2611904"/>
                </a:lnTo>
                <a:lnTo>
                  <a:pt x="0" y="0"/>
                </a:lnTo>
                <a:close/>
              </a:path>
            </a:pathLst>
          </a:custGeom>
          <a:blipFill>
            <a:blip r:embed="rId8"/>
            <a:stretch>
              <a:fillRect l="-4327" t="380" r="-9782" b="-28946"/>
            </a:stretch>
          </a:blipFill>
        </p:spPr>
        <p:txBody>
          <a:bodyPr/>
          <a:lstStyle/>
          <a:p>
            <a:pPr>
              <a:lnSpc>
                <a:spcPct val="150000"/>
              </a:lnSpc>
            </a:pPr>
            <a:endParaRPr lang="vi-VN" sz="1842" dirty="0">
              <a:latin typeface="UTM Avo" panose="02040603050506020204" pitchFamily="18"/>
              <a:cs typeface="Arial" panose="020B0604020202020204" pitchFamily="34" charset="0"/>
            </a:endParaRPr>
          </a:p>
        </p:txBody>
      </p:sp>
      <p:sp>
        <p:nvSpPr>
          <p:cNvPr id="16" name="Freeform 2">
            <a:extLst>
              <a:ext uri="{FF2B5EF4-FFF2-40B4-BE49-F238E27FC236}">
                <a16:creationId xmlns:a16="http://schemas.microsoft.com/office/drawing/2014/main" id="{76CE4198-6259-B2C1-5849-7130C8FE0D7A}"/>
              </a:ext>
            </a:extLst>
          </p:cNvPr>
          <p:cNvSpPr/>
          <p:nvPr/>
        </p:nvSpPr>
        <p:spPr>
          <a:xfrm>
            <a:off x="1508327" y="2670875"/>
            <a:ext cx="1196781" cy="1039309"/>
          </a:xfrm>
          <a:custGeom>
            <a:avLst/>
            <a:gdLst/>
            <a:ahLst/>
            <a:cxnLst/>
            <a:rect l="l" t="t" r="r" b="b"/>
            <a:pathLst>
              <a:path w="3596330" h="7410048">
                <a:moveTo>
                  <a:pt x="0" y="0"/>
                </a:moveTo>
                <a:lnTo>
                  <a:pt x="3596330" y="0"/>
                </a:lnTo>
                <a:lnTo>
                  <a:pt x="3596330" y="7410048"/>
                </a:lnTo>
                <a:lnTo>
                  <a:pt x="0" y="7410048"/>
                </a:lnTo>
                <a:lnTo>
                  <a:pt x="0" y="0"/>
                </a:lnTo>
                <a:close/>
              </a:path>
            </a:pathLst>
          </a:custGeom>
          <a:blipFill>
            <a:blip r:embed="rId9"/>
            <a:stretch>
              <a:fillRect l="-32917" t="-31045" r="-32357" b="-163635"/>
            </a:stretch>
          </a:blipFill>
        </p:spPr>
        <p:txBody>
          <a:bodyPr/>
          <a:lstStyle/>
          <a:p>
            <a:endParaRPr lang="vi-VN" sz="572" dirty="0">
              <a:latin typeface="UTM Avo" panose="02040603050506020204" pitchFamily="18"/>
              <a:cs typeface="Arial" panose="020B0604020202020204" pitchFamily="34" charset="0"/>
            </a:endParaRPr>
          </a:p>
        </p:txBody>
      </p:sp>
      <p:sp>
        <p:nvSpPr>
          <p:cNvPr id="18" name="Freeform 2">
            <a:extLst>
              <a:ext uri="{FF2B5EF4-FFF2-40B4-BE49-F238E27FC236}">
                <a16:creationId xmlns:a16="http://schemas.microsoft.com/office/drawing/2014/main" id="{3341E767-5EBC-6047-1217-D426EF12F0DF}"/>
              </a:ext>
            </a:extLst>
          </p:cNvPr>
          <p:cNvSpPr/>
          <p:nvPr/>
        </p:nvSpPr>
        <p:spPr>
          <a:xfrm>
            <a:off x="2925902" y="2679039"/>
            <a:ext cx="1026402" cy="1041953"/>
          </a:xfrm>
          <a:custGeom>
            <a:avLst/>
            <a:gdLst/>
            <a:ahLst/>
            <a:cxnLst/>
            <a:rect l="l" t="t" r="r" b="b"/>
            <a:pathLst>
              <a:path w="2475405" h="5100442">
                <a:moveTo>
                  <a:pt x="0" y="0"/>
                </a:moveTo>
                <a:lnTo>
                  <a:pt x="2475405" y="0"/>
                </a:lnTo>
                <a:lnTo>
                  <a:pt x="2475405" y="5100442"/>
                </a:lnTo>
                <a:lnTo>
                  <a:pt x="0" y="5100442"/>
                </a:lnTo>
                <a:lnTo>
                  <a:pt x="0" y="0"/>
                </a:lnTo>
                <a:close/>
              </a:path>
            </a:pathLst>
          </a:custGeom>
          <a:blipFill>
            <a:blip r:embed="rId9"/>
            <a:stretch>
              <a:fillRect l="-36376" t="-153878" r="-43802" b="-29076"/>
            </a:stretch>
          </a:blipFill>
        </p:spPr>
        <p:txBody>
          <a:bodyPr/>
          <a:lstStyle/>
          <a:p>
            <a:endParaRPr lang="vi-VN" sz="572"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31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500"/>
                                        <p:tgtEl>
                                          <p:spTgt spid="14"/>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animBg="1"/>
      <p:bldP spid="14" grpId="0" animBg="1"/>
      <p:bldP spid="15" grpId="0" animBg="1"/>
      <p:bldP spid="16"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7" name="Picture 2">
            <a:extLst>
              <a:ext uri="{FF2B5EF4-FFF2-40B4-BE49-F238E27FC236}">
                <a16:creationId xmlns:a16="http://schemas.microsoft.com/office/drawing/2014/main" id="{1FBE5B4A-36DD-4890-EF32-CA207062C528}"/>
              </a:ext>
            </a:extLst>
          </p:cNvPr>
          <p:cNvPicPr>
            <a:picLocks noChangeAspect="1"/>
          </p:cNvPicPr>
          <p:nvPr/>
        </p:nvPicPr>
        <p:blipFill>
          <a:blip r:embed="rId4"/>
          <a:srcRect/>
          <a:stretch>
            <a:fillRect/>
          </a:stretch>
        </p:blipFill>
        <p:spPr>
          <a:xfrm>
            <a:off x="-289875" y="5978620"/>
            <a:ext cx="12756353" cy="2375871"/>
          </a:xfrm>
          <a:prstGeom prst="rect">
            <a:avLst/>
          </a:prstGeom>
        </p:spPr>
      </p:pic>
      <p:sp>
        <p:nvSpPr>
          <p:cNvPr id="3" name="Rectangle 2">
            <a:extLst>
              <a:ext uri="{FF2B5EF4-FFF2-40B4-BE49-F238E27FC236}">
                <a16:creationId xmlns:a16="http://schemas.microsoft.com/office/drawing/2014/main" id="{757EE69A-A791-5495-38B6-5507B7175832}"/>
              </a:ext>
            </a:extLst>
          </p:cNvPr>
          <p:cNvSpPr/>
          <p:nvPr/>
        </p:nvSpPr>
        <p:spPr>
          <a:xfrm>
            <a:off x="3358775" y="1736193"/>
            <a:ext cx="5474448" cy="768876"/>
          </a:xfrm>
          <a:prstGeom prst="rect">
            <a:avLst/>
          </a:prstGeom>
          <a:solidFill>
            <a:schemeClr val="accent6"/>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vi-VN" sz="2709" b="1" dirty="0">
                <a:solidFill>
                  <a:schemeClr val="bg1"/>
                </a:solidFill>
                <a:latin typeface="UTM Avo" panose="02040603050506020204" pitchFamily="18"/>
                <a:cs typeface="Arial" panose="020B0604020202020204" pitchFamily="34" charset="0"/>
              </a:rPr>
              <a:t>Nhận xét các hình ảnh</a:t>
            </a:r>
          </a:p>
        </p:txBody>
      </p:sp>
      <p:sp>
        <p:nvSpPr>
          <p:cNvPr id="2" name="TextBox 1">
            <a:extLst>
              <a:ext uri="{FF2B5EF4-FFF2-40B4-BE49-F238E27FC236}">
                <a16:creationId xmlns:a16="http://schemas.microsoft.com/office/drawing/2014/main" id="{380A32FC-F852-8612-9D40-139048B30515}"/>
              </a:ext>
            </a:extLst>
          </p:cNvPr>
          <p:cNvSpPr txBox="1"/>
          <p:nvPr/>
        </p:nvSpPr>
        <p:spPr>
          <a:xfrm>
            <a:off x="980155" y="4315693"/>
            <a:ext cx="10231688" cy="1522276"/>
          </a:xfrm>
          <a:prstGeom prst="rect">
            <a:avLst/>
          </a:prstGeom>
          <a:noFill/>
        </p:spPr>
        <p:txBody>
          <a:bodyPr wrap="square">
            <a:spAutoFit/>
          </a:bodyPr>
          <a:lstStyle/>
          <a:p>
            <a:pPr lvl="0" algn="ctr">
              <a:lnSpc>
                <a:spcPct val="150000"/>
              </a:lnSpc>
            </a:pPr>
            <a:r>
              <a:rPr lang="vi-VN" sz="2200" b="1" i="1" dirty="0">
                <a:latin typeface="UTM Avo" panose="02040603050506020204" pitchFamily="18"/>
                <a:cs typeface="Arial" panose="020B0604020202020204" pitchFamily="34" charset="0"/>
              </a:rPr>
              <a:t>Bài 11: Bánh ngon truyền thống</a:t>
            </a:r>
          </a:p>
          <a:p>
            <a:pPr marL="309582" indent="-309582" algn="just">
              <a:lnSpc>
                <a:spcPct val="150000"/>
              </a:lnSpc>
              <a:buFont typeface="Arial" panose="020B0604020202020204" pitchFamily="34" charset="0"/>
              <a:buChar char="•"/>
            </a:pPr>
            <a:r>
              <a:rPr lang="vi-VN" sz="2167" b="1" dirty="0">
                <a:latin typeface="UTM Avo" panose="02040603050506020204" pitchFamily="18"/>
                <a:cs typeface="Arial" panose="020B0604020202020204" pitchFamily="34" charset="0"/>
              </a:rPr>
              <a:t>Kiến thức: </a:t>
            </a:r>
            <a:r>
              <a:rPr lang="vi-VN" sz="2167" dirty="0">
                <a:solidFill>
                  <a:srgbClr val="000000"/>
                </a:solidFill>
                <a:latin typeface="UTM Avo" panose="02040603050506020204" pitchFamily="18"/>
                <a:cs typeface="Arial" panose="020B0604020202020204" pitchFamily="34" charset="0"/>
              </a:rPr>
              <a:t>Biết được một số loại bánh truyền thống dân tộc có dạng hình, khối cơ bản khác nhau và vận dụng vào thực hành, sáng tạo. </a:t>
            </a:r>
            <a:endParaRPr lang="vi-VN" sz="2167" dirty="0">
              <a:latin typeface="UTM Avo" panose="02040603050506020204" pitchFamily="18"/>
              <a:cs typeface="Arial" panose="020B0604020202020204" pitchFamily="34" charset="0"/>
            </a:endParaRPr>
          </a:p>
        </p:txBody>
      </p:sp>
      <p:sp>
        <p:nvSpPr>
          <p:cNvPr id="4" name="Freeform 9">
            <a:extLst>
              <a:ext uri="{FF2B5EF4-FFF2-40B4-BE49-F238E27FC236}">
                <a16:creationId xmlns:a16="http://schemas.microsoft.com/office/drawing/2014/main" id="{445541F3-CC88-62ED-704D-D593A617FC43}"/>
              </a:ext>
            </a:extLst>
          </p:cNvPr>
          <p:cNvSpPr/>
          <p:nvPr/>
        </p:nvSpPr>
        <p:spPr>
          <a:xfrm>
            <a:off x="5779065" y="2548587"/>
            <a:ext cx="1808749" cy="1750135"/>
          </a:xfrm>
          <a:custGeom>
            <a:avLst/>
            <a:gdLst/>
            <a:ahLst/>
            <a:cxnLst/>
            <a:rect l="l" t="t" r="r" b="b"/>
            <a:pathLst>
              <a:path w="3894688" h="3569079">
                <a:moveTo>
                  <a:pt x="0" y="0"/>
                </a:moveTo>
                <a:lnTo>
                  <a:pt x="3894688" y="0"/>
                </a:lnTo>
                <a:lnTo>
                  <a:pt x="3894688" y="3569079"/>
                </a:lnTo>
                <a:lnTo>
                  <a:pt x="0" y="3569079"/>
                </a:lnTo>
                <a:lnTo>
                  <a:pt x="0" y="0"/>
                </a:lnTo>
                <a:close/>
              </a:path>
            </a:pathLst>
          </a:custGeom>
          <a:blipFill>
            <a:blip r:embed="rId5"/>
            <a:stretch>
              <a:fillRect l="-10726" t="-6926" r="-13884" b="-19480"/>
            </a:stretch>
          </a:blipFill>
        </p:spPr>
        <p:txBody>
          <a:bodyPr/>
          <a:lstStyle/>
          <a:p>
            <a:endParaRPr lang="vi-VN" sz="572">
              <a:latin typeface="UTM Avo" panose="02040603050506020204" pitchFamily="18"/>
              <a:cs typeface="Arial" panose="020B0604020202020204" pitchFamily="34" charset="0"/>
            </a:endParaRPr>
          </a:p>
        </p:txBody>
      </p:sp>
      <p:sp>
        <p:nvSpPr>
          <p:cNvPr id="5" name="Freeform 8">
            <a:extLst>
              <a:ext uri="{FF2B5EF4-FFF2-40B4-BE49-F238E27FC236}">
                <a16:creationId xmlns:a16="http://schemas.microsoft.com/office/drawing/2014/main" id="{994AF1E7-00D4-39CC-BC25-312481D273F6}"/>
              </a:ext>
            </a:extLst>
          </p:cNvPr>
          <p:cNvSpPr/>
          <p:nvPr/>
        </p:nvSpPr>
        <p:spPr>
          <a:xfrm>
            <a:off x="2457553" y="2561431"/>
            <a:ext cx="1253155" cy="1856521"/>
          </a:xfrm>
          <a:custGeom>
            <a:avLst/>
            <a:gdLst/>
            <a:ahLst/>
            <a:cxnLst/>
            <a:rect l="l" t="t" r="r" b="b"/>
            <a:pathLst>
              <a:path w="2212103" h="3277182">
                <a:moveTo>
                  <a:pt x="0" y="0"/>
                </a:moveTo>
                <a:lnTo>
                  <a:pt x="2212103" y="0"/>
                </a:lnTo>
                <a:lnTo>
                  <a:pt x="2212103" y="3277182"/>
                </a:lnTo>
                <a:lnTo>
                  <a:pt x="0" y="3277182"/>
                </a:lnTo>
                <a:lnTo>
                  <a:pt x="0" y="0"/>
                </a:lnTo>
                <a:close/>
              </a:path>
            </a:pathLst>
          </a:custGeom>
          <a:blipFill>
            <a:blip r:embed="rId6"/>
            <a:stretch>
              <a:fillRect l="-49596" t="-9373" r="-54887" b="-21872"/>
            </a:stretch>
          </a:blipFill>
        </p:spPr>
        <p:txBody>
          <a:bodyPr/>
          <a:lstStyle/>
          <a:p>
            <a:endParaRPr lang="vi-VN" sz="572" dirty="0">
              <a:latin typeface="UTM Avo" panose="02040603050506020204" pitchFamily="18"/>
              <a:cs typeface="Arial" panose="020B0604020202020204" pitchFamily="34" charset="0"/>
            </a:endParaRPr>
          </a:p>
        </p:txBody>
      </p:sp>
      <p:sp>
        <p:nvSpPr>
          <p:cNvPr id="6" name="Freeform 6">
            <a:extLst>
              <a:ext uri="{FF2B5EF4-FFF2-40B4-BE49-F238E27FC236}">
                <a16:creationId xmlns:a16="http://schemas.microsoft.com/office/drawing/2014/main" id="{4C39ECDF-0387-9CDE-54C7-6764175BD446}"/>
              </a:ext>
            </a:extLst>
          </p:cNvPr>
          <p:cNvSpPr/>
          <p:nvPr/>
        </p:nvSpPr>
        <p:spPr>
          <a:xfrm>
            <a:off x="3953209" y="2561431"/>
            <a:ext cx="1638740" cy="1735138"/>
          </a:xfrm>
          <a:custGeom>
            <a:avLst/>
            <a:gdLst/>
            <a:ahLst/>
            <a:cxnLst/>
            <a:rect l="l" t="t" r="r" b="b"/>
            <a:pathLst>
              <a:path w="3525887" h="3277182">
                <a:moveTo>
                  <a:pt x="0" y="0"/>
                </a:moveTo>
                <a:lnTo>
                  <a:pt x="3525888" y="0"/>
                </a:lnTo>
                <a:lnTo>
                  <a:pt x="3525888" y="3277182"/>
                </a:lnTo>
                <a:lnTo>
                  <a:pt x="0" y="3277182"/>
                </a:lnTo>
                <a:lnTo>
                  <a:pt x="0" y="0"/>
                </a:lnTo>
                <a:close/>
              </a:path>
            </a:pathLst>
          </a:custGeom>
          <a:blipFill>
            <a:blip r:embed="rId7"/>
            <a:stretch>
              <a:fillRect l="-60456" t="-53082" r="-64277" b="-67287"/>
            </a:stretch>
          </a:blipFill>
        </p:spPr>
        <p:txBody>
          <a:bodyPr/>
          <a:lstStyle/>
          <a:p>
            <a:endParaRPr lang="vi-VN" sz="572">
              <a:latin typeface="UTM Avo" panose="02040603050506020204" pitchFamily="18"/>
              <a:cs typeface="Arial" panose="020B0604020202020204" pitchFamily="34" charset="0"/>
            </a:endParaRPr>
          </a:p>
        </p:txBody>
      </p:sp>
      <p:sp>
        <p:nvSpPr>
          <p:cNvPr id="7" name="Freeform 7">
            <a:extLst>
              <a:ext uri="{FF2B5EF4-FFF2-40B4-BE49-F238E27FC236}">
                <a16:creationId xmlns:a16="http://schemas.microsoft.com/office/drawing/2014/main" id="{6920EF9D-7D19-F80A-2C8E-1B6085C25202}"/>
              </a:ext>
            </a:extLst>
          </p:cNvPr>
          <p:cNvSpPr/>
          <p:nvPr/>
        </p:nvSpPr>
        <p:spPr>
          <a:xfrm>
            <a:off x="7750509" y="2565558"/>
            <a:ext cx="2187575" cy="1750135"/>
          </a:xfrm>
          <a:custGeom>
            <a:avLst/>
            <a:gdLst/>
            <a:ahLst/>
            <a:cxnLst/>
            <a:rect l="l" t="t" r="r" b="b"/>
            <a:pathLst>
              <a:path w="4096304" h="3277182">
                <a:moveTo>
                  <a:pt x="0" y="0"/>
                </a:moveTo>
                <a:lnTo>
                  <a:pt x="4096304" y="0"/>
                </a:lnTo>
                <a:lnTo>
                  <a:pt x="4096304" y="3277182"/>
                </a:lnTo>
                <a:lnTo>
                  <a:pt x="0" y="3277182"/>
                </a:lnTo>
                <a:lnTo>
                  <a:pt x="0" y="0"/>
                </a:lnTo>
                <a:close/>
              </a:path>
            </a:pathLst>
          </a:custGeom>
          <a:blipFill>
            <a:blip r:embed="rId8"/>
            <a:stretch>
              <a:fillRect l="-13501" t="-21989" r="-17960" b="-28637"/>
            </a:stretch>
          </a:blipFill>
        </p:spPr>
        <p:txBody>
          <a:bodyPr/>
          <a:lstStyle/>
          <a:p>
            <a:endParaRPr lang="vi-VN" sz="572">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2146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7" name="Picture 2">
            <a:extLst>
              <a:ext uri="{FF2B5EF4-FFF2-40B4-BE49-F238E27FC236}">
                <a16:creationId xmlns:a16="http://schemas.microsoft.com/office/drawing/2014/main" id="{1FBE5B4A-36DD-4890-EF32-CA207062C528}"/>
              </a:ext>
            </a:extLst>
          </p:cNvPr>
          <p:cNvPicPr>
            <a:picLocks noChangeAspect="1"/>
          </p:cNvPicPr>
          <p:nvPr/>
        </p:nvPicPr>
        <p:blipFill>
          <a:blip r:embed="rId4"/>
          <a:srcRect/>
          <a:stretch>
            <a:fillRect/>
          </a:stretch>
        </p:blipFill>
        <p:spPr>
          <a:xfrm>
            <a:off x="-282178" y="5975599"/>
            <a:ext cx="12756353" cy="2375871"/>
          </a:xfrm>
          <a:prstGeom prst="rect">
            <a:avLst/>
          </a:prstGeom>
        </p:spPr>
      </p:pic>
      <p:sp>
        <p:nvSpPr>
          <p:cNvPr id="3" name="Rectangle 2">
            <a:extLst>
              <a:ext uri="{FF2B5EF4-FFF2-40B4-BE49-F238E27FC236}">
                <a16:creationId xmlns:a16="http://schemas.microsoft.com/office/drawing/2014/main" id="{757EE69A-A791-5495-38B6-5507B7175832}"/>
              </a:ext>
            </a:extLst>
          </p:cNvPr>
          <p:cNvSpPr/>
          <p:nvPr/>
        </p:nvSpPr>
        <p:spPr>
          <a:xfrm>
            <a:off x="3358775" y="1736193"/>
            <a:ext cx="5474448" cy="768876"/>
          </a:xfrm>
          <a:prstGeom prst="rect">
            <a:avLst/>
          </a:prstGeom>
          <a:solidFill>
            <a:schemeClr val="accent6"/>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vi-VN" sz="2709" b="1" dirty="0">
                <a:solidFill>
                  <a:schemeClr val="bg1"/>
                </a:solidFill>
                <a:latin typeface="UTM Avo" panose="02040603050506020204" pitchFamily="18"/>
                <a:cs typeface="Arial" panose="020B0604020202020204" pitchFamily="34" charset="0"/>
              </a:rPr>
              <a:t>Nhận xét các hình ảnh</a:t>
            </a:r>
          </a:p>
        </p:txBody>
      </p:sp>
      <p:sp>
        <p:nvSpPr>
          <p:cNvPr id="2" name="TextBox 1">
            <a:extLst>
              <a:ext uri="{FF2B5EF4-FFF2-40B4-BE49-F238E27FC236}">
                <a16:creationId xmlns:a16="http://schemas.microsoft.com/office/drawing/2014/main" id="{0F46AF49-3CEF-23A7-7FD7-C6DB3E0CAF0C}"/>
              </a:ext>
            </a:extLst>
          </p:cNvPr>
          <p:cNvSpPr txBox="1"/>
          <p:nvPr/>
        </p:nvSpPr>
        <p:spPr>
          <a:xfrm>
            <a:off x="1679574" y="4499875"/>
            <a:ext cx="8832850" cy="1531317"/>
          </a:xfrm>
          <a:prstGeom prst="rect">
            <a:avLst/>
          </a:prstGeom>
          <a:noFill/>
        </p:spPr>
        <p:txBody>
          <a:bodyPr wrap="square">
            <a:spAutoFit/>
          </a:bodyPr>
          <a:lstStyle/>
          <a:p>
            <a:pPr lvl="0" algn="ctr">
              <a:lnSpc>
                <a:spcPct val="150000"/>
              </a:lnSpc>
            </a:pPr>
            <a:r>
              <a:rPr lang="vi-VN" sz="2200" b="1" i="1" dirty="0">
                <a:latin typeface="UTM Avo" panose="02040603050506020204" pitchFamily="18"/>
                <a:cs typeface="Arial" panose="020B0604020202020204" pitchFamily="34" charset="0"/>
              </a:rPr>
              <a:t>Bài 12: Trên cánh đồng quê em</a:t>
            </a:r>
          </a:p>
          <a:p>
            <a:pPr marL="309582" indent="-309582" algn="just">
              <a:lnSpc>
                <a:spcPct val="150000"/>
              </a:lnSpc>
              <a:buFont typeface="Arial" panose="020B0604020202020204" pitchFamily="34" charset="0"/>
              <a:buChar char="•"/>
            </a:pPr>
            <a:r>
              <a:rPr lang="vi-VN" sz="2167" b="1" dirty="0">
                <a:latin typeface="UTM Avo" panose="02040603050506020204" pitchFamily="18"/>
                <a:cs typeface="Arial" panose="020B0604020202020204" pitchFamily="34" charset="0"/>
              </a:rPr>
              <a:t>Kiến thức: </a:t>
            </a:r>
            <a:r>
              <a:rPr lang="vi-VN" sz="2167" dirty="0">
                <a:solidFill>
                  <a:srgbClr val="000000"/>
                </a:solidFill>
                <a:latin typeface="UTM Avo" panose="02040603050506020204" pitchFamily="18"/>
                <a:cs typeface="Arial" panose="020B0604020202020204" pitchFamily="34" charset="0"/>
              </a:rPr>
              <a:t>Nhận biết sự hài hòa về hình, màu vào vận dụng vào thực hành, sáng tạo. </a:t>
            </a:r>
            <a:endParaRPr lang="vi-VN" sz="2167" dirty="0">
              <a:latin typeface="UTM Avo" panose="02040603050506020204" pitchFamily="18"/>
              <a:cs typeface="Arial" panose="020B0604020202020204" pitchFamily="34" charset="0"/>
            </a:endParaRPr>
          </a:p>
        </p:txBody>
      </p:sp>
      <p:pic>
        <p:nvPicPr>
          <p:cNvPr id="4" name="Picture 3">
            <a:extLst>
              <a:ext uri="{FF2B5EF4-FFF2-40B4-BE49-F238E27FC236}">
                <a16:creationId xmlns:a16="http://schemas.microsoft.com/office/drawing/2014/main" id="{D86BE021-DB88-8BFF-942F-080DA8873293}"/>
              </a:ext>
            </a:extLst>
          </p:cNvPr>
          <p:cNvPicPr>
            <a:picLocks noChangeAspect="1"/>
          </p:cNvPicPr>
          <p:nvPr/>
        </p:nvPicPr>
        <p:blipFill rotWithShape="1">
          <a:blip r:embed="rId5">
            <a:extLst>
              <a:ext uri="{28A0092B-C50C-407E-A947-70E740481C1C}">
                <a14:useLocalDpi xmlns:a14="http://schemas.microsoft.com/office/drawing/2010/main" val="0"/>
              </a:ext>
            </a:extLst>
          </a:blip>
          <a:srcRect l="3297" t="3044" r="2488" b="13250"/>
          <a:stretch/>
        </p:blipFill>
        <p:spPr>
          <a:xfrm>
            <a:off x="2125078" y="2537577"/>
            <a:ext cx="3221202" cy="2063750"/>
          </a:xfrm>
          <a:prstGeom prst="rect">
            <a:avLst/>
          </a:prstGeom>
          <a:ln>
            <a:noFill/>
          </a:ln>
          <a:effectLst>
            <a:softEdge rad="112500"/>
          </a:effectLst>
        </p:spPr>
      </p:pic>
      <p:pic>
        <p:nvPicPr>
          <p:cNvPr id="5" name="Picture 4">
            <a:extLst>
              <a:ext uri="{FF2B5EF4-FFF2-40B4-BE49-F238E27FC236}">
                <a16:creationId xmlns:a16="http://schemas.microsoft.com/office/drawing/2014/main" id="{7C468889-E77B-BBF2-7200-BFF52A0246F0}"/>
              </a:ext>
            </a:extLst>
          </p:cNvPr>
          <p:cNvPicPr>
            <a:picLocks noChangeAspect="1"/>
          </p:cNvPicPr>
          <p:nvPr/>
        </p:nvPicPr>
        <p:blipFill rotWithShape="1">
          <a:blip r:embed="rId6">
            <a:extLst>
              <a:ext uri="{28A0092B-C50C-407E-A947-70E740481C1C}">
                <a14:useLocalDpi xmlns:a14="http://schemas.microsoft.com/office/drawing/2010/main" val="0"/>
              </a:ext>
            </a:extLst>
          </a:blip>
          <a:srcRect l="49397" t="57404" r="9777" b="11780"/>
          <a:stretch/>
        </p:blipFill>
        <p:spPr>
          <a:xfrm>
            <a:off x="6417678" y="2537577"/>
            <a:ext cx="2840282" cy="2063750"/>
          </a:xfrm>
          <a:prstGeom prst="rect">
            <a:avLst/>
          </a:prstGeom>
          <a:ln>
            <a:noFill/>
          </a:ln>
          <a:effectLst>
            <a:softEdge rad="112500"/>
          </a:effectLst>
        </p:spPr>
      </p:pic>
    </p:spTree>
    <p:extLst>
      <p:ext uri="{BB962C8B-B14F-4D97-AF65-F5344CB8AC3E}">
        <p14:creationId xmlns:p14="http://schemas.microsoft.com/office/powerpoint/2010/main" val="523178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7" name="Picture 2">
            <a:extLst>
              <a:ext uri="{FF2B5EF4-FFF2-40B4-BE49-F238E27FC236}">
                <a16:creationId xmlns:a16="http://schemas.microsoft.com/office/drawing/2014/main" id="{1FBE5B4A-36DD-4890-EF32-CA207062C528}"/>
              </a:ext>
            </a:extLst>
          </p:cNvPr>
          <p:cNvPicPr>
            <a:picLocks noChangeAspect="1"/>
          </p:cNvPicPr>
          <p:nvPr/>
        </p:nvPicPr>
        <p:blipFill>
          <a:blip r:embed="rId4"/>
          <a:srcRect/>
          <a:stretch>
            <a:fillRect/>
          </a:stretch>
        </p:blipFill>
        <p:spPr>
          <a:xfrm>
            <a:off x="-289875" y="5978620"/>
            <a:ext cx="12756353" cy="2375871"/>
          </a:xfrm>
          <a:prstGeom prst="rect">
            <a:avLst/>
          </a:prstGeom>
        </p:spPr>
      </p:pic>
      <p:sp>
        <p:nvSpPr>
          <p:cNvPr id="3" name="Rectangle 2">
            <a:extLst>
              <a:ext uri="{FF2B5EF4-FFF2-40B4-BE49-F238E27FC236}">
                <a16:creationId xmlns:a16="http://schemas.microsoft.com/office/drawing/2014/main" id="{757EE69A-A791-5495-38B6-5507B7175832}"/>
              </a:ext>
            </a:extLst>
          </p:cNvPr>
          <p:cNvSpPr/>
          <p:nvPr/>
        </p:nvSpPr>
        <p:spPr>
          <a:xfrm>
            <a:off x="3358775" y="1736193"/>
            <a:ext cx="5474448" cy="768876"/>
          </a:xfrm>
          <a:prstGeom prst="rect">
            <a:avLst/>
          </a:prstGeom>
          <a:solidFill>
            <a:schemeClr val="accent6"/>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vi-VN" sz="2709" b="1" dirty="0">
                <a:solidFill>
                  <a:schemeClr val="bg1"/>
                </a:solidFill>
                <a:latin typeface="UTM Avo" panose="02040603050506020204" pitchFamily="18"/>
                <a:cs typeface="Arial" panose="020B0604020202020204" pitchFamily="34" charset="0"/>
              </a:rPr>
              <a:t>Nhận xét các hình ảnh</a:t>
            </a:r>
          </a:p>
        </p:txBody>
      </p:sp>
      <p:sp>
        <p:nvSpPr>
          <p:cNvPr id="2" name="TextBox 1">
            <a:extLst>
              <a:ext uri="{FF2B5EF4-FFF2-40B4-BE49-F238E27FC236}">
                <a16:creationId xmlns:a16="http://schemas.microsoft.com/office/drawing/2014/main" id="{3F187F0E-DD03-5ED8-9B6A-76524D31BCF7}"/>
              </a:ext>
            </a:extLst>
          </p:cNvPr>
          <p:cNvSpPr txBox="1"/>
          <p:nvPr/>
        </p:nvSpPr>
        <p:spPr>
          <a:xfrm>
            <a:off x="1366753" y="4400168"/>
            <a:ext cx="9458492" cy="1522276"/>
          </a:xfrm>
          <a:prstGeom prst="rect">
            <a:avLst/>
          </a:prstGeom>
          <a:noFill/>
        </p:spPr>
        <p:txBody>
          <a:bodyPr wrap="square">
            <a:spAutoFit/>
          </a:bodyPr>
          <a:lstStyle/>
          <a:p>
            <a:pPr lvl="0" algn="ctr">
              <a:lnSpc>
                <a:spcPct val="150000"/>
              </a:lnSpc>
            </a:pPr>
            <a:r>
              <a:rPr lang="vi-VN" sz="2167" b="1" i="1" dirty="0">
                <a:latin typeface="UTM Avo" panose="02040603050506020204" pitchFamily="18"/>
                <a:cs typeface="Arial" panose="020B0604020202020204" pitchFamily="34" charset="0"/>
              </a:rPr>
              <a:t>Bài 14: Nông sản quê em</a:t>
            </a:r>
          </a:p>
          <a:p>
            <a:pPr marL="309582" indent="-309582" algn="just">
              <a:lnSpc>
                <a:spcPct val="150000"/>
              </a:lnSpc>
              <a:buFont typeface="Arial" panose="020B0604020202020204" pitchFamily="34" charset="0"/>
              <a:buChar char="•"/>
            </a:pPr>
            <a:r>
              <a:rPr lang="vi-VN" sz="2167" b="1" dirty="0">
                <a:latin typeface="UTM Avo" panose="02040603050506020204" pitchFamily="18"/>
                <a:cs typeface="Arial" panose="020B0604020202020204" pitchFamily="34" charset="0"/>
              </a:rPr>
              <a:t>Kiến thức: </a:t>
            </a:r>
            <a:r>
              <a:rPr lang="vi-VN" sz="2167" dirty="0">
                <a:solidFill>
                  <a:srgbClr val="000000"/>
                </a:solidFill>
                <a:latin typeface="UTM Avo" panose="02040603050506020204" pitchFamily="18"/>
                <a:cs typeface="Arial" panose="020B0604020202020204" pitchFamily="34" charset="0"/>
              </a:rPr>
              <a:t>Biết một số nông sản quen thuộc của Việt Nam và vận dụng hình khối, màu sắc, vật liệu để tạo sản phẩm theo ý thích.</a:t>
            </a:r>
            <a:endParaRPr lang="vi-VN" sz="2167" dirty="0">
              <a:latin typeface="UTM Avo" panose="02040603050506020204" pitchFamily="18"/>
              <a:cs typeface="Arial" panose="020B0604020202020204" pitchFamily="34" charset="0"/>
            </a:endParaRPr>
          </a:p>
        </p:txBody>
      </p:sp>
      <p:pic>
        <p:nvPicPr>
          <p:cNvPr id="4" name="Picture 3">
            <a:extLst>
              <a:ext uri="{FF2B5EF4-FFF2-40B4-BE49-F238E27FC236}">
                <a16:creationId xmlns:a16="http://schemas.microsoft.com/office/drawing/2014/main" id="{3E0D7C9F-6B25-E3A4-6B27-9055A132CDBA}"/>
              </a:ext>
            </a:extLst>
          </p:cNvPr>
          <p:cNvPicPr>
            <a:picLocks noChangeAspect="1"/>
          </p:cNvPicPr>
          <p:nvPr/>
        </p:nvPicPr>
        <p:blipFill rotWithShape="1">
          <a:blip r:embed="rId5"/>
          <a:srcRect l="17195" t="2460" r="14328" b="10742"/>
          <a:stretch/>
        </p:blipFill>
        <p:spPr>
          <a:xfrm>
            <a:off x="1645966" y="2517452"/>
            <a:ext cx="2378094" cy="2026081"/>
          </a:xfrm>
          <a:prstGeom prst="roundRect">
            <a:avLst>
              <a:gd name="adj" fmla="val 18955"/>
            </a:avLst>
          </a:prstGeom>
        </p:spPr>
      </p:pic>
      <p:pic>
        <p:nvPicPr>
          <p:cNvPr id="5" name="Picture 4">
            <a:extLst>
              <a:ext uri="{FF2B5EF4-FFF2-40B4-BE49-F238E27FC236}">
                <a16:creationId xmlns:a16="http://schemas.microsoft.com/office/drawing/2014/main" id="{F7A46DFF-E838-94A3-D22A-3F047BFE20FF}"/>
              </a:ext>
            </a:extLst>
          </p:cNvPr>
          <p:cNvPicPr>
            <a:picLocks noChangeAspect="1"/>
          </p:cNvPicPr>
          <p:nvPr/>
        </p:nvPicPr>
        <p:blipFill rotWithShape="1">
          <a:blip r:embed="rId6"/>
          <a:srcRect l="17111" t="3988" r="14282" b="10005"/>
          <a:stretch/>
        </p:blipFill>
        <p:spPr>
          <a:xfrm>
            <a:off x="4942885" y="2505069"/>
            <a:ext cx="2311360" cy="2026082"/>
          </a:xfrm>
          <a:prstGeom prst="roundRect">
            <a:avLst/>
          </a:prstGeom>
        </p:spPr>
      </p:pic>
      <p:pic>
        <p:nvPicPr>
          <p:cNvPr id="6" name="Picture 5">
            <a:extLst>
              <a:ext uri="{FF2B5EF4-FFF2-40B4-BE49-F238E27FC236}">
                <a16:creationId xmlns:a16="http://schemas.microsoft.com/office/drawing/2014/main" id="{31C6EEFB-CC10-CFA1-3DBC-0D12ABBD4DB9}"/>
              </a:ext>
            </a:extLst>
          </p:cNvPr>
          <p:cNvPicPr>
            <a:picLocks noChangeAspect="1"/>
          </p:cNvPicPr>
          <p:nvPr/>
        </p:nvPicPr>
        <p:blipFill rotWithShape="1">
          <a:blip r:embed="rId7"/>
          <a:srcRect l="17164" t="3256" r="13509" b="10376"/>
          <a:stretch/>
        </p:blipFill>
        <p:spPr>
          <a:xfrm>
            <a:off x="8173071" y="2529834"/>
            <a:ext cx="2311360" cy="2026081"/>
          </a:xfrm>
          <a:prstGeom prst="roundRect">
            <a:avLst>
              <a:gd name="adj" fmla="val 19351"/>
            </a:avLst>
          </a:prstGeom>
        </p:spPr>
      </p:pic>
    </p:spTree>
    <p:extLst>
      <p:ext uri="{BB962C8B-B14F-4D97-AF65-F5344CB8AC3E}">
        <p14:creationId xmlns:p14="http://schemas.microsoft.com/office/powerpoint/2010/main" val="1019966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22" presetClass="entr" presetSubtype="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3" name="Rectangle 2">
            <a:extLst>
              <a:ext uri="{FF2B5EF4-FFF2-40B4-BE49-F238E27FC236}">
                <a16:creationId xmlns:a16="http://schemas.microsoft.com/office/drawing/2014/main" id="{757EE69A-A791-5495-38B6-5507B7175832}"/>
              </a:ext>
            </a:extLst>
          </p:cNvPr>
          <p:cNvSpPr/>
          <p:nvPr/>
        </p:nvSpPr>
        <p:spPr>
          <a:xfrm>
            <a:off x="3358775" y="1736193"/>
            <a:ext cx="5474448" cy="768876"/>
          </a:xfrm>
          <a:prstGeom prst="rect">
            <a:avLst/>
          </a:prstGeom>
          <a:solidFill>
            <a:schemeClr val="accent6"/>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vi-VN" sz="2709" b="1" dirty="0">
                <a:solidFill>
                  <a:schemeClr val="bg1"/>
                </a:solidFill>
                <a:latin typeface="UTM Avo" panose="02040603050506020204" pitchFamily="18"/>
                <a:cs typeface="Arial" panose="020B0604020202020204" pitchFamily="34" charset="0"/>
              </a:rPr>
              <a:t>Nhận xét các hình ảnh</a:t>
            </a:r>
          </a:p>
        </p:txBody>
      </p:sp>
      <p:sp>
        <p:nvSpPr>
          <p:cNvPr id="7" name="TextBox 6">
            <a:extLst>
              <a:ext uri="{FF2B5EF4-FFF2-40B4-BE49-F238E27FC236}">
                <a16:creationId xmlns:a16="http://schemas.microsoft.com/office/drawing/2014/main" id="{6B2ABDE1-F41E-4E5E-DC70-4839538E9B15}"/>
              </a:ext>
            </a:extLst>
          </p:cNvPr>
          <p:cNvSpPr txBox="1"/>
          <p:nvPr/>
        </p:nvSpPr>
        <p:spPr>
          <a:xfrm>
            <a:off x="1025358" y="4390619"/>
            <a:ext cx="10141282" cy="2091342"/>
          </a:xfrm>
          <a:prstGeom prst="rect">
            <a:avLst/>
          </a:prstGeom>
          <a:noFill/>
        </p:spPr>
        <p:txBody>
          <a:bodyPr wrap="square">
            <a:spAutoFit/>
          </a:bodyPr>
          <a:lstStyle/>
          <a:p>
            <a:pPr marL="309582" indent="-309582" algn="just">
              <a:lnSpc>
                <a:spcPct val="140000"/>
              </a:lnSpc>
              <a:buFont typeface="Wingdings" panose="05000000000000000000" pitchFamily="2" charset="2"/>
              <a:buChar char="Ø"/>
            </a:pPr>
            <a:r>
              <a:rPr lang="vi-VN" sz="2400" dirty="0">
                <a:latin typeface="UTM Avo" panose="02040603050506020204" pitchFamily="18"/>
                <a:cs typeface="Arial" panose="020B0604020202020204" pitchFamily="34" charset="0"/>
              </a:rPr>
              <a:t>Các hình đều có sự xen kẽ của các màu nóng và lạnh, độ đậm nhạt của màu trải đều, có sự phân bố các sự vật, cảnh vật xa gần khác nhau tạo cho bức tranh có chiều sâu, sự hài hòa giữa màu sắc và hình khối. </a:t>
            </a:r>
          </a:p>
        </p:txBody>
      </p:sp>
      <p:pic>
        <p:nvPicPr>
          <p:cNvPr id="8" name="Picture 7">
            <a:extLst>
              <a:ext uri="{FF2B5EF4-FFF2-40B4-BE49-F238E27FC236}">
                <a16:creationId xmlns:a16="http://schemas.microsoft.com/office/drawing/2014/main" id="{73954251-12E1-4276-131C-326C6E9BBFC6}"/>
              </a:ext>
            </a:extLst>
          </p:cNvPr>
          <p:cNvPicPr>
            <a:picLocks noChangeAspect="1"/>
          </p:cNvPicPr>
          <p:nvPr/>
        </p:nvPicPr>
        <p:blipFill rotWithShape="1">
          <a:blip r:embed="rId4">
            <a:extLst>
              <a:ext uri="{28A0092B-C50C-407E-A947-70E740481C1C}">
                <a14:useLocalDpi xmlns:a14="http://schemas.microsoft.com/office/drawing/2010/main" val="0"/>
              </a:ext>
            </a:extLst>
          </a:blip>
          <a:srcRect l="3483" t="1541" r="1930" b="15316"/>
          <a:stretch/>
        </p:blipFill>
        <p:spPr>
          <a:xfrm>
            <a:off x="9081886" y="2619754"/>
            <a:ext cx="1812345" cy="14048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BBCBE419-7B04-119F-E3D4-66F16B122161}"/>
              </a:ext>
            </a:extLst>
          </p:cNvPr>
          <p:cNvPicPr>
            <a:picLocks noChangeAspect="1"/>
          </p:cNvPicPr>
          <p:nvPr/>
        </p:nvPicPr>
        <p:blipFill rotWithShape="1">
          <a:blip r:embed="rId5">
            <a:extLst>
              <a:ext uri="{28A0092B-C50C-407E-A947-70E740481C1C}">
                <a14:useLocalDpi xmlns:a14="http://schemas.microsoft.com/office/drawing/2010/main" val="0"/>
              </a:ext>
            </a:extLst>
          </a:blip>
          <a:srcRect l="2923" r="2055" b="15316"/>
          <a:stretch/>
        </p:blipFill>
        <p:spPr>
          <a:xfrm>
            <a:off x="6501541" y="2621080"/>
            <a:ext cx="2434408" cy="14048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F22D2C17-2795-F61E-5B76-722E7E666434}"/>
              </a:ext>
            </a:extLst>
          </p:cNvPr>
          <p:cNvPicPr>
            <a:picLocks noChangeAspect="1"/>
          </p:cNvPicPr>
          <p:nvPr/>
        </p:nvPicPr>
        <p:blipFill rotWithShape="1">
          <a:blip r:embed="rId6">
            <a:extLst>
              <a:ext uri="{28A0092B-C50C-407E-A947-70E740481C1C}">
                <a14:useLocalDpi xmlns:a14="http://schemas.microsoft.com/office/drawing/2010/main" val="0"/>
              </a:ext>
            </a:extLst>
          </a:blip>
          <a:srcRect l="1338" r="2285" b="12944"/>
          <a:stretch/>
        </p:blipFill>
        <p:spPr>
          <a:xfrm>
            <a:off x="3528916" y="2637590"/>
            <a:ext cx="2826688" cy="14048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AF5F739D-A028-F86A-ED00-DAD66C2D4740}"/>
              </a:ext>
            </a:extLst>
          </p:cNvPr>
          <p:cNvPicPr>
            <a:picLocks noChangeAspect="1"/>
          </p:cNvPicPr>
          <p:nvPr/>
        </p:nvPicPr>
        <p:blipFill rotWithShape="1">
          <a:blip r:embed="rId7">
            <a:extLst>
              <a:ext uri="{28A0092B-C50C-407E-A947-70E740481C1C}">
                <a14:useLocalDpi xmlns:a14="http://schemas.microsoft.com/office/drawing/2010/main" val="0"/>
              </a:ext>
            </a:extLst>
          </a:blip>
          <a:srcRect l="2853" r="2331" b="17742"/>
          <a:stretch/>
        </p:blipFill>
        <p:spPr>
          <a:xfrm>
            <a:off x="1237762" y="2621080"/>
            <a:ext cx="2121013" cy="14048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62896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par>
                                <p:cTn id="8" presetID="22" presetClass="entr" presetSubtype="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500"/>
                                        <p:tgtEl>
                                          <p:spTgt spid="11"/>
                                        </p:tgtEl>
                                      </p:cBhvr>
                                    </p:animEffect>
                                  </p:childTnLst>
                                </p:cTn>
                              </p:par>
                              <p:par>
                                <p:cTn id="11" presetID="22" presetClass="entr" presetSubtype="1"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par>
                                <p:cTn id="14" presetID="22" presetClass="entr" presetSubtype="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8" name="Rectangle 17">
            <a:extLst>
              <a:ext uri="{FF2B5EF4-FFF2-40B4-BE49-F238E27FC236}">
                <a16:creationId xmlns:a16="http://schemas.microsoft.com/office/drawing/2014/main" id="{0463ED5A-E9A4-06BA-0A98-47679DDD7548}"/>
              </a:ext>
            </a:extLst>
          </p:cNvPr>
          <p:cNvSpPr/>
          <p:nvPr/>
        </p:nvSpPr>
        <p:spPr>
          <a:xfrm>
            <a:off x="1142999" y="1806168"/>
            <a:ext cx="9906000" cy="768876"/>
          </a:xfrm>
          <a:prstGeom prst="rect">
            <a:avLst/>
          </a:prstGeom>
          <a:solidFill>
            <a:schemeClr val="accent6"/>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vi-VN" sz="2709" b="1" dirty="0">
                <a:solidFill>
                  <a:schemeClr val="bg1"/>
                </a:solidFill>
                <a:latin typeface="UTM Avo" panose="02040603050506020204" pitchFamily="18"/>
                <a:cs typeface="Arial" panose="020B0604020202020204" pitchFamily="34" charset="0"/>
              </a:rPr>
              <a:t>Một số hình ảnh tham khảo cho các bài</a:t>
            </a:r>
          </a:p>
        </p:txBody>
      </p:sp>
      <p:sp>
        <p:nvSpPr>
          <p:cNvPr id="19" name="Freeform 2">
            <a:extLst>
              <a:ext uri="{FF2B5EF4-FFF2-40B4-BE49-F238E27FC236}">
                <a16:creationId xmlns:a16="http://schemas.microsoft.com/office/drawing/2014/main" id="{3B8E6CAF-69A5-295E-4E6A-35F2D8659E0C}"/>
              </a:ext>
            </a:extLst>
          </p:cNvPr>
          <p:cNvSpPr/>
          <p:nvPr/>
        </p:nvSpPr>
        <p:spPr>
          <a:xfrm>
            <a:off x="1142999" y="2781418"/>
            <a:ext cx="3141957" cy="2046268"/>
          </a:xfrm>
          <a:custGeom>
            <a:avLst/>
            <a:gdLst/>
            <a:ahLst/>
            <a:cxnLst/>
            <a:rect l="l" t="t" r="r" b="b"/>
            <a:pathLst>
              <a:path w="9538258" h="6211999">
                <a:moveTo>
                  <a:pt x="0" y="0"/>
                </a:moveTo>
                <a:lnTo>
                  <a:pt x="9538258" y="0"/>
                </a:lnTo>
                <a:lnTo>
                  <a:pt x="9538258" y="6211998"/>
                </a:lnTo>
                <a:lnTo>
                  <a:pt x="0" y="6211998"/>
                </a:lnTo>
                <a:lnTo>
                  <a:pt x="0" y="0"/>
                </a:lnTo>
                <a:close/>
              </a:path>
            </a:pathLst>
          </a:custGeom>
          <a:blipFill>
            <a:blip r:embed="rId4"/>
            <a:stretch>
              <a:fillRect l="-7961" r="-7961"/>
            </a:stretch>
          </a:blipFill>
        </p:spPr>
        <p:txBody>
          <a:bodyPr/>
          <a:lstStyle/>
          <a:p>
            <a:endParaRPr lang="vi-VN" sz="572">
              <a:latin typeface="UTM Avo" panose="02040603050506020204" pitchFamily="18"/>
              <a:cs typeface="Arial" panose="020B0604020202020204" pitchFamily="34" charset="0"/>
            </a:endParaRPr>
          </a:p>
        </p:txBody>
      </p:sp>
      <p:sp>
        <p:nvSpPr>
          <p:cNvPr id="21" name="Freeform 3">
            <a:extLst>
              <a:ext uri="{FF2B5EF4-FFF2-40B4-BE49-F238E27FC236}">
                <a16:creationId xmlns:a16="http://schemas.microsoft.com/office/drawing/2014/main" id="{6B301341-4C5E-936B-1795-3FE6CA0D50F3}"/>
              </a:ext>
            </a:extLst>
          </p:cNvPr>
          <p:cNvSpPr/>
          <p:nvPr/>
        </p:nvSpPr>
        <p:spPr>
          <a:xfrm>
            <a:off x="4883535" y="2781418"/>
            <a:ext cx="2046268" cy="2046268"/>
          </a:xfrm>
          <a:custGeom>
            <a:avLst/>
            <a:gdLst/>
            <a:ahLst/>
            <a:cxnLst/>
            <a:rect l="l" t="t" r="r" b="b"/>
            <a:pathLst>
              <a:path w="6211999" h="6211999">
                <a:moveTo>
                  <a:pt x="0" y="0"/>
                </a:moveTo>
                <a:lnTo>
                  <a:pt x="6211999" y="0"/>
                </a:lnTo>
                <a:lnTo>
                  <a:pt x="6211999" y="6211998"/>
                </a:lnTo>
                <a:lnTo>
                  <a:pt x="0" y="6211998"/>
                </a:lnTo>
                <a:lnTo>
                  <a:pt x="0" y="0"/>
                </a:lnTo>
                <a:close/>
              </a:path>
            </a:pathLst>
          </a:custGeom>
          <a:blipFill>
            <a:blip r:embed="rId5"/>
            <a:stretch>
              <a:fillRect/>
            </a:stretch>
          </a:blipFill>
        </p:spPr>
        <p:txBody>
          <a:bodyPr/>
          <a:lstStyle/>
          <a:p>
            <a:endParaRPr lang="vi-VN" sz="572">
              <a:latin typeface="UTM Avo" panose="02040603050506020204" pitchFamily="18"/>
              <a:cs typeface="Arial" panose="020B0604020202020204" pitchFamily="34" charset="0"/>
            </a:endParaRPr>
          </a:p>
        </p:txBody>
      </p:sp>
      <p:sp>
        <p:nvSpPr>
          <p:cNvPr id="22" name="TextBox 21">
            <a:extLst>
              <a:ext uri="{FF2B5EF4-FFF2-40B4-BE49-F238E27FC236}">
                <a16:creationId xmlns:a16="http://schemas.microsoft.com/office/drawing/2014/main" id="{343C36D5-4A1E-1042-B795-C468BEB77F71}"/>
              </a:ext>
            </a:extLst>
          </p:cNvPr>
          <p:cNvSpPr txBox="1"/>
          <p:nvPr/>
        </p:nvSpPr>
        <p:spPr>
          <a:xfrm>
            <a:off x="8105197" y="3040432"/>
            <a:ext cx="2475578" cy="1528239"/>
          </a:xfrm>
          <a:prstGeom prst="rect">
            <a:avLst/>
          </a:prstGeom>
          <a:noFill/>
        </p:spPr>
        <p:txBody>
          <a:bodyPr wrap="square">
            <a:spAutoFit/>
          </a:bodyPr>
          <a:lstStyle/>
          <a:p>
            <a:pPr lvl="0" algn="ctr">
              <a:lnSpc>
                <a:spcPct val="150000"/>
              </a:lnSpc>
            </a:pPr>
            <a:r>
              <a:rPr lang="vi-VN" sz="2167" b="1" dirty="0">
                <a:latin typeface="UTM Avo" panose="02040603050506020204" pitchFamily="18"/>
                <a:ea typeface="Calibri" panose="020F0502020204030204" pitchFamily="34" charset="0"/>
                <a:cs typeface="Arial" panose="020B0604020202020204" pitchFamily="34" charset="0"/>
              </a:rPr>
              <a:t>Bài 9: </a:t>
            </a:r>
          </a:p>
          <a:p>
            <a:pPr lvl="0" algn="ctr">
              <a:lnSpc>
                <a:spcPct val="150000"/>
              </a:lnSpc>
            </a:pPr>
            <a:r>
              <a:rPr lang="vi-VN" sz="2167" b="1" dirty="0">
                <a:latin typeface="UTM Avo" panose="02040603050506020204" pitchFamily="18"/>
                <a:cs typeface="Arial" panose="020B0604020202020204" pitchFamily="34" charset="0"/>
              </a:rPr>
              <a:t>Những mái nhà thân quen</a:t>
            </a:r>
          </a:p>
        </p:txBody>
      </p:sp>
      <p:sp>
        <p:nvSpPr>
          <p:cNvPr id="23" name="Freeform 5">
            <a:extLst>
              <a:ext uri="{FF2B5EF4-FFF2-40B4-BE49-F238E27FC236}">
                <a16:creationId xmlns:a16="http://schemas.microsoft.com/office/drawing/2014/main" id="{10C61E07-E8B0-6647-517E-CEE31900A30A}"/>
              </a:ext>
            </a:extLst>
          </p:cNvPr>
          <p:cNvSpPr/>
          <p:nvPr/>
        </p:nvSpPr>
        <p:spPr>
          <a:xfrm>
            <a:off x="4213866" y="4827686"/>
            <a:ext cx="3770921" cy="1793223"/>
          </a:xfrm>
          <a:custGeom>
            <a:avLst/>
            <a:gdLst/>
            <a:ahLst/>
            <a:cxnLst/>
            <a:rect l="l" t="t" r="r" b="b"/>
            <a:pathLst>
              <a:path w="6961700" h="3310565">
                <a:moveTo>
                  <a:pt x="0" y="0"/>
                </a:moveTo>
                <a:lnTo>
                  <a:pt x="6961700" y="0"/>
                </a:lnTo>
                <a:lnTo>
                  <a:pt x="6961700" y="3310565"/>
                </a:lnTo>
                <a:lnTo>
                  <a:pt x="0" y="3310565"/>
                </a:lnTo>
                <a:lnTo>
                  <a:pt x="0" y="0"/>
                </a:lnTo>
                <a:close/>
              </a:path>
            </a:pathLst>
          </a:custGeom>
          <a:blipFill>
            <a:blip r:embed="rId6"/>
            <a:stretch>
              <a:fillRect t="-57469" b="-52817"/>
            </a:stretch>
          </a:blipFill>
        </p:spPr>
        <p:txBody>
          <a:bodyPr/>
          <a:lstStyle/>
          <a:p>
            <a:endParaRPr lang="vi-VN" sz="572">
              <a:latin typeface="UTM Avo" panose="02040603050506020204" pitchFamily="18"/>
              <a:cs typeface="Arial" panose="020B0604020202020204" pitchFamily="34" charset="0"/>
            </a:endParaRPr>
          </a:p>
        </p:txBody>
      </p:sp>
      <p:sp>
        <p:nvSpPr>
          <p:cNvPr id="26" name="Freeform 5">
            <a:extLst>
              <a:ext uri="{FF2B5EF4-FFF2-40B4-BE49-F238E27FC236}">
                <a16:creationId xmlns:a16="http://schemas.microsoft.com/office/drawing/2014/main" id="{EB25369F-3402-7D47-975D-53A524E401E9}"/>
              </a:ext>
            </a:extLst>
          </p:cNvPr>
          <p:cNvSpPr/>
          <p:nvPr/>
        </p:nvSpPr>
        <p:spPr>
          <a:xfrm>
            <a:off x="8105197" y="4977360"/>
            <a:ext cx="2806700" cy="1493873"/>
          </a:xfrm>
          <a:custGeom>
            <a:avLst/>
            <a:gdLst/>
            <a:ahLst/>
            <a:cxnLst/>
            <a:rect l="l" t="t" r="r" b="b"/>
            <a:pathLst>
              <a:path w="6270635" h="3337560">
                <a:moveTo>
                  <a:pt x="0" y="0"/>
                </a:moveTo>
                <a:lnTo>
                  <a:pt x="6270635" y="0"/>
                </a:lnTo>
                <a:lnTo>
                  <a:pt x="6270635" y="3337560"/>
                </a:lnTo>
                <a:lnTo>
                  <a:pt x="0" y="3337560"/>
                </a:lnTo>
                <a:lnTo>
                  <a:pt x="0" y="0"/>
                </a:lnTo>
                <a:close/>
              </a:path>
            </a:pathLst>
          </a:custGeom>
          <a:blipFill>
            <a:blip r:embed="rId7"/>
            <a:stretch>
              <a:fillRect l="-7155" t="-19206" r="-12267" b="-16325"/>
            </a:stretch>
          </a:blipFill>
        </p:spPr>
        <p:txBody>
          <a:bodyPr/>
          <a:lstStyle/>
          <a:p>
            <a:endParaRPr lang="vi-VN" sz="572">
              <a:latin typeface="UTM Avo" panose="02040603050506020204" pitchFamily="18"/>
              <a:cs typeface="Arial" panose="020B0604020202020204" pitchFamily="34" charset="0"/>
            </a:endParaRPr>
          </a:p>
        </p:txBody>
      </p:sp>
      <p:sp>
        <p:nvSpPr>
          <p:cNvPr id="27" name="TextBox 26">
            <a:extLst>
              <a:ext uri="{FF2B5EF4-FFF2-40B4-BE49-F238E27FC236}">
                <a16:creationId xmlns:a16="http://schemas.microsoft.com/office/drawing/2014/main" id="{1E411604-11D9-6F49-F818-CE4359EAFBD9}"/>
              </a:ext>
            </a:extLst>
          </p:cNvPr>
          <p:cNvSpPr txBox="1"/>
          <p:nvPr/>
        </p:nvSpPr>
        <p:spPr>
          <a:xfrm>
            <a:off x="1082596" y="5203266"/>
            <a:ext cx="2679619" cy="1027974"/>
          </a:xfrm>
          <a:prstGeom prst="rect">
            <a:avLst/>
          </a:prstGeom>
          <a:noFill/>
        </p:spPr>
        <p:txBody>
          <a:bodyPr wrap="square">
            <a:spAutoFit/>
          </a:bodyPr>
          <a:lstStyle/>
          <a:p>
            <a:pPr lvl="0" algn="ctr">
              <a:lnSpc>
                <a:spcPct val="150000"/>
              </a:lnSpc>
            </a:pPr>
            <a:r>
              <a:rPr lang="vi-VN" sz="2167" b="1" dirty="0">
                <a:latin typeface="UTM Avo" panose="02040603050506020204" pitchFamily="18"/>
                <a:ea typeface="Calibri" panose="020F0502020204030204" pitchFamily="34" charset="0"/>
                <a:cs typeface="Arial" panose="020B0604020202020204" pitchFamily="34" charset="0"/>
              </a:rPr>
              <a:t>Bài 10: </a:t>
            </a:r>
          </a:p>
          <a:p>
            <a:pPr lvl="0" algn="ctr">
              <a:lnSpc>
                <a:spcPct val="150000"/>
              </a:lnSpc>
            </a:pPr>
            <a:r>
              <a:rPr lang="vi-VN" sz="2167" b="1" dirty="0">
                <a:latin typeface="UTM Avo" panose="02040603050506020204" pitchFamily="18"/>
                <a:cs typeface="Arial" panose="020B0604020202020204" pitchFamily="34" charset="0"/>
              </a:rPr>
              <a:t>Nhạc cụ dân tộc</a:t>
            </a:r>
          </a:p>
        </p:txBody>
      </p:sp>
    </p:spTree>
    <p:extLst>
      <p:ext uri="{BB962C8B-B14F-4D97-AF65-F5344CB8AC3E}">
        <p14:creationId xmlns:p14="http://schemas.microsoft.com/office/powerpoint/2010/main" val="1084379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ppt_y</p:attrName>
                                        </p:attrNameLst>
                                      </p:cBhvr>
                                      <p:tavLst>
                                        <p:tav tm="0">
                                          <p:val>
                                            <p:strVal val="#ppt_y+#ppt_h*1.125000"/>
                                          </p:val>
                                        </p:tav>
                                        <p:tav tm="100000">
                                          <p:val>
                                            <p:strVal val="#ppt_y"/>
                                          </p:val>
                                        </p:tav>
                                      </p:tavLst>
                                    </p:anim>
                                    <p:animEffect transition="in" filter="wipe(up)">
                                      <p:cBhvr>
                                        <p:cTn id="8" dur="500"/>
                                        <p:tgtEl>
                                          <p:spTgt spid="18"/>
                                        </p:tgtEl>
                                      </p:cBhvr>
                                    </p:animEffec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anim calcmode="lin" valueType="num">
                                      <p:cBhvr>
                                        <p:cTn id="14" dur="500" fill="hold"/>
                                        <p:tgtEl>
                                          <p:spTgt spid="22"/>
                                        </p:tgtEl>
                                        <p:attrNameLst>
                                          <p:attrName>ppt_x</p:attrName>
                                        </p:attrNameLst>
                                      </p:cBhvr>
                                      <p:tavLst>
                                        <p:tav tm="0">
                                          <p:val>
                                            <p:strVal val="#ppt_x"/>
                                          </p:val>
                                        </p:tav>
                                        <p:tav tm="100000">
                                          <p:val>
                                            <p:strVal val="#ppt_x"/>
                                          </p:val>
                                        </p:tav>
                                      </p:tavLst>
                                    </p:anim>
                                    <p:anim calcmode="lin" valueType="num">
                                      <p:cBhvr>
                                        <p:cTn id="15" dur="500" fill="hold"/>
                                        <p:tgtEl>
                                          <p:spTgt spid="22"/>
                                        </p:tgtEl>
                                        <p:attrNameLst>
                                          <p:attrName>ppt_y</p:attrName>
                                        </p:attrNameLst>
                                      </p:cBhvr>
                                      <p:tavLst>
                                        <p:tav tm="0">
                                          <p:val>
                                            <p:strVal val="#ppt_y+.1"/>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ppt_x"/>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anim calcmode="lin" valueType="num">
                                      <p:cBhvr>
                                        <p:cTn id="29" dur="500" fill="hold"/>
                                        <p:tgtEl>
                                          <p:spTgt spid="27"/>
                                        </p:tgtEl>
                                        <p:attrNameLst>
                                          <p:attrName>ppt_x</p:attrName>
                                        </p:attrNameLst>
                                      </p:cBhvr>
                                      <p:tavLst>
                                        <p:tav tm="0">
                                          <p:val>
                                            <p:strVal val="#ppt_x"/>
                                          </p:val>
                                        </p:tav>
                                        <p:tav tm="100000">
                                          <p:val>
                                            <p:strVal val="#ppt_x"/>
                                          </p:val>
                                        </p:tav>
                                      </p:tavLst>
                                    </p:anim>
                                    <p:anim calcmode="lin" valueType="num">
                                      <p:cBhvr>
                                        <p:cTn id="30" dur="500" fill="hold"/>
                                        <p:tgtEl>
                                          <p:spTgt spid="27"/>
                                        </p:tgtEl>
                                        <p:attrNameLst>
                                          <p:attrName>ppt_y</p:attrName>
                                        </p:attrNameLst>
                                      </p:cBhvr>
                                      <p:tavLst>
                                        <p:tav tm="0">
                                          <p:val>
                                            <p:strVal val="#ppt_y+.1"/>
                                          </p:val>
                                        </p:tav>
                                        <p:tav tm="100000">
                                          <p:val>
                                            <p:strVal val="#ppt_y"/>
                                          </p:val>
                                        </p:tav>
                                      </p:tavLst>
                                    </p:anim>
                                  </p:childTnLst>
                                </p:cTn>
                              </p:par>
                              <p:par>
                                <p:cTn id="31" presetID="53" presetClass="entr" presetSubtype="16"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Effect transition="in" filter="fade">
                                      <p:cBhvr>
                                        <p:cTn id="4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1" grpId="0" animBg="1"/>
      <p:bldP spid="22" grpId="0"/>
      <p:bldP spid="23" grpId="0" animBg="1"/>
      <p:bldP spid="26" grpId="0" animBg="1"/>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8" name="Rectangle 17">
            <a:extLst>
              <a:ext uri="{FF2B5EF4-FFF2-40B4-BE49-F238E27FC236}">
                <a16:creationId xmlns:a16="http://schemas.microsoft.com/office/drawing/2014/main" id="{0463ED5A-E9A4-06BA-0A98-47679DDD7548}"/>
              </a:ext>
            </a:extLst>
          </p:cNvPr>
          <p:cNvSpPr/>
          <p:nvPr/>
        </p:nvSpPr>
        <p:spPr>
          <a:xfrm>
            <a:off x="1142999" y="1806168"/>
            <a:ext cx="9906000" cy="768876"/>
          </a:xfrm>
          <a:prstGeom prst="rect">
            <a:avLst/>
          </a:prstGeom>
          <a:solidFill>
            <a:schemeClr val="accent6"/>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vi-VN" sz="2709" b="1" dirty="0">
                <a:solidFill>
                  <a:schemeClr val="bg1"/>
                </a:solidFill>
                <a:latin typeface="UTM Avo" panose="02040603050506020204" pitchFamily="18"/>
                <a:cs typeface="Arial" panose="020B0604020202020204" pitchFamily="34" charset="0"/>
              </a:rPr>
              <a:t>Một số hình ảnh tham khảo cho các bài</a:t>
            </a:r>
          </a:p>
        </p:txBody>
      </p:sp>
      <p:sp>
        <p:nvSpPr>
          <p:cNvPr id="2" name="TextBox 1">
            <a:extLst>
              <a:ext uri="{FF2B5EF4-FFF2-40B4-BE49-F238E27FC236}">
                <a16:creationId xmlns:a16="http://schemas.microsoft.com/office/drawing/2014/main" id="{EE53B3C6-01D4-261D-55E0-ED8EF81195CB}"/>
              </a:ext>
            </a:extLst>
          </p:cNvPr>
          <p:cNvSpPr txBox="1"/>
          <p:nvPr/>
        </p:nvSpPr>
        <p:spPr>
          <a:xfrm>
            <a:off x="8500753" y="2822101"/>
            <a:ext cx="2068413" cy="1531317"/>
          </a:xfrm>
          <a:prstGeom prst="rect">
            <a:avLst/>
          </a:prstGeom>
          <a:noFill/>
        </p:spPr>
        <p:txBody>
          <a:bodyPr wrap="square">
            <a:spAutoFit/>
          </a:bodyPr>
          <a:lstStyle/>
          <a:p>
            <a:pPr lvl="0" algn="ctr">
              <a:lnSpc>
                <a:spcPct val="150000"/>
              </a:lnSpc>
            </a:pPr>
            <a:r>
              <a:rPr lang="vi-VN" sz="2167" b="1" dirty="0">
                <a:latin typeface="UTM Avo" panose="02040603050506020204" pitchFamily="18"/>
                <a:cs typeface="Arial" panose="020B0604020202020204" pitchFamily="34" charset="0"/>
              </a:rPr>
              <a:t>Bài 11:</a:t>
            </a:r>
          </a:p>
          <a:p>
            <a:pPr lvl="0" algn="ctr">
              <a:lnSpc>
                <a:spcPct val="150000"/>
              </a:lnSpc>
            </a:pPr>
            <a:r>
              <a:rPr lang="vi-VN" sz="2167" b="1" dirty="0">
                <a:latin typeface="UTM Avo" panose="02040603050506020204" pitchFamily="18"/>
                <a:cs typeface="Arial" panose="020B0604020202020204" pitchFamily="34" charset="0"/>
              </a:rPr>
              <a:t>Bánh ngon truyền thống</a:t>
            </a:r>
          </a:p>
        </p:txBody>
      </p:sp>
      <p:sp>
        <p:nvSpPr>
          <p:cNvPr id="3" name="TextBox 2">
            <a:extLst>
              <a:ext uri="{FF2B5EF4-FFF2-40B4-BE49-F238E27FC236}">
                <a16:creationId xmlns:a16="http://schemas.microsoft.com/office/drawing/2014/main" id="{C1CEC927-1A10-FE9C-9E08-A87A2B7CC926}"/>
              </a:ext>
            </a:extLst>
          </p:cNvPr>
          <p:cNvSpPr txBox="1"/>
          <p:nvPr/>
        </p:nvSpPr>
        <p:spPr>
          <a:xfrm>
            <a:off x="1622834" y="4877970"/>
            <a:ext cx="2094924" cy="1528239"/>
          </a:xfrm>
          <a:prstGeom prst="rect">
            <a:avLst/>
          </a:prstGeom>
          <a:noFill/>
        </p:spPr>
        <p:txBody>
          <a:bodyPr wrap="square">
            <a:spAutoFit/>
          </a:bodyPr>
          <a:lstStyle/>
          <a:p>
            <a:pPr lvl="0" algn="ctr">
              <a:lnSpc>
                <a:spcPct val="150000"/>
              </a:lnSpc>
            </a:pPr>
            <a:r>
              <a:rPr lang="vi-VN" sz="2167" b="1" dirty="0">
                <a:latin typeface="UTM Avo" panose="02040603050506020204" pitchFamily="18"/>
                <a:cs typeface="Arial" panose="020B0604020202020204" pitchFamily="34" charset="0"/>
              </a:rPr>
              <a:t>Bài 12:</a:t>
            </a:r>
          </a:p>
          <a:p>
            <a:pPr lvl="0" algn="ctr">
              <a:lnSpc>
                <a:spcPct val="150000"/>
              </a:lnSpc>
            </a:pPr>
            <a:r>
              <a:rPr lang="vi-VN" sz="2167" b="1" dirty="0">
                <a:latin typeface="UTM Avo" panose="02040603050506020204" pitchFamily="18"/>
                <a:cs typeface="Arial" panose="020B0604020202020204" pitchFamily="34" charset="0"/>
              </a:rPr>
              <a:t>Trên cánh đồng quê em</a:t>
            </a:r>
          </a:p>
        </p:txBody>
      </p:sp>
      <p:sp>
        <p:nvSpPr>
          <p:cNvPr id="4" name="Freeform 2">
            <a:extLst>
              <a:ext uri="{FF2B5EF4-FFF2-40B4-BE49-F238E27FC236}">
                <a16:creationId xmlns:a16="http://schemas.microsoft.com/office/drawing/2014/main" id="{BF1B8C6C-2E50-0511-3D16-454808E578A0}"/>
              </a:ext>
            </a:extLst>
          </p:cNvPr>
          <p:cNvSpPr/>
          <p:nvPr/>
        </p:nvSpPr>
        <p:spPr>
          <a:xfrm>
            <a:off x="1622834" y="2680281"/>
            <a:ext cx="2508968" cy="1871045"/>
          </a:xfrm>
          <a:custGeom>
            <a:avLst/>
            <a:gdLst/>
            <a:ahLst/>
            <a:cxnLst/>
            <a:rect l="l" t="t" r="r" b="b"/>
            <a:pathLst>
              <a:path w="6085112" h="4537929">
                <a:moveTo>
                  <a:pt x="0" y="0"/>
                </a:moveTo>
                <a:lnTo>
                  <a:pt x="6085112" y="0"/>
                </a:lnTo>
                <a:lnTo>
                  <a:pt x="6085112" y="4537929"/>
                </a:lnTo>
                <a:lnTo>
                  <a:pt x="0" y="4537929"/>
                </a:lnTo>
                <a:lnTo>
                  <a:pt x="0" y="0"/>
                </a:lnTo>
                <a:close/>
              </a:path>
            </a:pathLst>
          </a:custGeom>
          <a:blipFill>
            <a:blip r:embed="rId4"/>
            <a:stretch>
              <a:fillRect l="-12247"/>
            </a:stretch>
          </a:blipFill>
        </p:spPr>
        <p:txBody>
          <a:bodyPr/>
          <a:lstStyle/>
          <a:p>
            <a:endParaRPr lang="vi-VN" sz="572" b="1">
              <a:latin typeface="UTM Avo" panose="02040603050506020204" pitchFamily="18"/>
              <a:cs typeface="Arial" panose="020B0604020202020204" pitchFamily="34" charset="0"/>
            </a:endParaRPr>
          </a:p>
        </p:txBody>
      </p:sp>
      <p:sp>
        <p:nvSpPr>
          <p:cNvPr id="5" name="Freeform 4">
            <a:extLst>
              <a:ext uri="{FF2B5EF4-FFF2-40B4-BE49-F238E27FC236}">
                <a16:creationId xmlns:a16="http://schemas.microsoft.com/office/drawing/2014/main" id="{5AED2289-4A4F-8B57-E4B3-8245C9D20604}"/>
              </a:ext>
            </a:extLst>
          </p:cNvPr>
          <p:cNvSpPr/>
          <p:nvPr/>
        </p:nvSpPr>
        <p:spPr>
          <a:xfrm>
            <a:off x="4249578" y="2680281"/>
            <a:ext cx="2050069" cy="1871045"/>
          </a:xfrm>
          <a:custGeom>
            <a:avLst/>
            <a:gdLst/>
            <a:ahLst/>
            <a:cxnLst/>
            <a:rect l="l" t="t" r="r" b="b"/>
            <a:pathLst>
              <a:path w="4537929" h="4537929">
                <a:moveTo>
                  <a:pt x="0" y="0"/>
                </a:moveTo>
                <a:lnTo>
                  <a:pt x="4537929" y="0"/>
                </a:lnTo>
                <a:lnTo>
                  <a:pt x="4537929" y="4537929"/>
                </a:lnTo>
                <a:lnTo>
                  <a:pt x="0" y="4537929"/>
                </a:lnTo>
                <a:lnTo>
                  <a:pt x="0" y="0"/>
                </a:lnTo>
                <a:close/>
              </a:path>
            </a:pathLst>
          </a:custGeom>
          <a:blipFill>
            <a:blip r:embed="rId5"/>
            <a:stretch>
              <a:fillRect/>
            </a:stretch>
          </a:blipFill>
        </p:spPr>
        <p:txBody>
          <a:bodyPr/>
          <a:lstStyle/>
          <a:p>
            <a:endParaRPr lang="vi-VN" sz="572" b="1">
              <a:latin typeface="UTM Avo" panose="02040603050506020204" pitchFamily="18"/>
              <a:cs typeface="Arial" panose="020B0604020202020204" pitchFamily="34" charset="0"/>
            </a:endParaRPr>
          </a:p>
        </p:txBody>
      </p:sp>
      <p:sp>
        <p:nvSpPr>
          <p:cNvPr id="6" name="Freeform 5">
            <a:extLst>
              <a:ext uri="{FF2B5EF4-FFF2-40B4-BE49-F238E27FC236}">
                <a16:creationId xmlns:a16="http://schemas.microsoft.com/office/drawing/2014/main" id="{58C41BF3-74BD-6DBD-4525-86564F29CF05}"/>
              </a:ext>
            </a:extLst>
          </p:cNvPr>
          <p:cNvSpPr/>
          <p:nvPr/>
        </p:nvSpPr>
        <p:spPr>
          <a:xfrm>
            <a:off x="6417424" y="2680281"/>
            <a:ext cx="1865029" cy="1826967"/>
          </a:xfrm>
          <a:custGeom>
            <a:avLst/>
            <a:gdLst/>
            <a:ahLst/>
            <a:cxnLst/>
            <a:rect l="l" t="t" r="r" b="b"/>
            <a:pathLst>
              <a:path w="4632469" h="4537929">
                <a:moveTo>
                  <a:pt x="0" y="0"/>
                </a:moveTo>
                <a:lnTo>
                  <a:pt x="4632470" y="0"/>
                </a:lnTo>
                <a:lnTo>
                  <a:pt x="4632470" y="4537929"/>
                </a:lnTo>
                <a:lnTo>
                  <a:pt x="0" y="4537929"/>
                </a:lnTo>
                <a:lnTo>
                  <a:pt x="0" y="0"/>
                </a:lnTo>
                <a:close/>
              </a:path>
            </a:pathLst>
          </a:custGeom>
          <a:blipFill>
            <a:blip r:embed="rId6"/>
            <a:stretch>
              <a:fillRect/>
            </a:stretch>
          </a:blipFill>
        </p:spPr>
        <p:txBody>
          <a:bodyPr/>
          <a:lstStyle/>
          <a:p>
            <a:endParaRPr lang="vi-VN" sz="572" b="1">
              <a:latin typeface="UTM Avo" panose="02040603050506020204" pitchFamily="18"/>
              <a:cs typeface="Arial" panose="020B0604020202020204" pitchFamily="34" charset="0"/>
            </a:endParaRPr>
          </a:p>
        </p:txBody>
      </p:sp>
      <p:pic>
        <p:nvPicPr>
          <p:cNvPr id="7" name="Picture 8" descr="101 mẫu tranh phong cảnh gặt lúa đẹp nhất, chất lượng cao, tải miễn phí">
            <a:extLst>
              <a:ext uri="{FF2B5EF4-FFF2-40B4-BE49-F238E27FC236}">
                <a16:creationId xmlns:a16="http://schemas.microsoft.com/office/drawing/2014/main" id="{6404ECA7-5DD8-6065-BE4A-B8F8FDC15B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47089" y="4710864"/>
            <a:ext cx="2847975" cy="18624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10" descr="101 mẫu tranh phong cảnh gặt lúa đẹp nhất, chất lượng cao, tải miễn phí">
            <a:extLst>
              <a:ext uri="{FF2B5EF4-FFF2-40B4-BE49-F238E27FC236}">
                <a16:creationId xmlns:a16="http://schemas.microsoft.com/office/drawing/2014/main" id="{3714BD1D-9A6F-20C3-F2EF-936D9071DA4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99112" y="4710864"/>
            <a:ext cx="2731843" cy="18624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50759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p:tgtEl>
                                          <p:spTgt spid="4"/>
                                        </p:tgtEl>
                                        <p:attrNameLst>
                                          <p:attrName>ppt_y</p:attrName>
                                        </p:attrNameLst>
                                      </p:cBhvr>
                                      <p:tavLst>
                                        <p:tav tm="0">
                                          <p:val>
                                            <p:strVal val="#ppt_y+#ppt_h*1.125000"/>
                                          </p:val>
                                        </p:tav>
                                        <p:tav tm="100000">
                                          <p:val>
                                            <p:strVal val="#ppt_y"/>
                                          </p:val>
                                        </p:tav>
                                      </p:tavLst>
                                    </p:anim>
                                    <p:animEffect transition="in" filter="wipe(up)">
                                      <p:cBhvr>
                                        <p:cTn id="15" dur="500"/>
                                        <p:tgtEl>
                                          <p:spTgt spid="4"/>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ppt_y</p:attrName>
                                        </p:attrNameLst>
                                      </p:cBhvr>
                                      <p:tavLst>
                                        <p:tav tm="0">
                                          <p:val>
                                            <p:strVal val="#ppt_y+#ppt_h*1.125000"/>
                                          </p:val>
                                        </p:tav>
                                        <p:tav tm="100000">
                                          <p:val>
                                            <p:strVal val="#ppt_y"/>
                                          </p:val>
                                        </p:tav>
                                      </p:tavLst>
                                    </p:anim>
                                    <p:animEffect transition="in" filter="wipe(up)">
                                      <p:cBhvr>
                                        <p:cTn id="19" dur="500"/>
                                        <p:tgtEl>
                                          <p:spTgt spid="5"/>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ppt_y</p:attrName>
                                        </p:attrNameLst>
                                      </p:cBhvr>
                                      <p:tavLst>
                                        <p:tav tm="0">
                                          <p:val>
                                            <p:strVal val="#ppt_y+#ppt_h*1.125000"/>
                                          </p:val>
                                        </p:tav>
                                        <p:tav tm="100000">
                                          <p:val>
                                            <p:strVal val="#ppt_y"/>
                                          </p:val>
                                        </p:tav>
                                      </p:tavLst>
                                    </p:anim>
                                    <p:animEffect transition="in" filter="wipe(up)">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ppt_x</p:attrName>
                                        </p:attrNameLst>
                                      </p:cBhvr>
                                      <p:tavLst>
                                        <p:tav tm="0">
                                          <p:val>
                                            <p:strVal val="#ppt_x"/>
                                          </p:val>
                                        </p:tav>
                                        <p:tav tm="100000">
                                          <p:val>
                                            <p:strVal val="#ppt_x"/>
                                          </p:val>
                                        </p:tav>
                                      </p:tavLst>
                                    </p:anim>
                                    <p:anim calcmode="lin" valueType="num">
                                      <p:cBhvr>
                                        <p:cTn id="30"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8" name="Rectangle 17">
            <a:extLst>
              <a:ext uri="{FF2B5EF4-FFF2-40B4-BE49-F238E27FC236}">
                <a16:creationId xmlns:a16="http://schemas.microsoft.com/office/drawing/2014/main" id="{0463ED5A-E9A4-06BA-0A98-47679DDD7548}"/>
              </a:ext>
            </a:extLst>
          </p:cNvPr>
          <p:cNvSpPr/>
          <p:nvPr/>
        </p:nvSpPr>
        <p:spPr>
          <a:xfrm>
            <a:off x="1142999" y="1806168"/>
            <a:ext cx="9906000" cy="768876"/>
          </a:xfrm>
          <a:prstGeom prst="rect">
            <a:avLst/>
          </a:prstGeom>
          <a:solidFill>
            <a:schemeClr val="accent6"/>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vi-VN" sz="2709" b="1" dirty="0">
                <a:solidFill>
                  <a:schemeClr val="bg1"/>
                </a:solidFill>
                <a:latin typeface="UTM Avo" panose="02040603050506020204" pitchFamily="18"/>
                <a:cs typeface="Arial" panose="020B0604020202020204" pitchFamily="34" charset="0"/>
              </a:rPr>
              <a:t>Một số hình ảnh tham khảo cho các bài</a:t>
            </a:r>
          </a:p>
        </p:txBody>
      </p:sp>
      <p:sp>
        <p:nvSpPr>
          <p:cNvPr id="2" name="TextBox 1">
            <a:extLst>
              <a:ext uri="{FF2B5EF4-FFF2-40B4-BE49-F238E27FC236}">
                <a16:creationId xmlns:a16="http://schemas.microsoft.com/office/drawing/2014/main" id="{DF33CCB0-E562-ECC0-E655-D8D77A3AC218}"/>
              </a:ext>
            </a:extLst>
          </p:cNvPr>
          <p:cNvSpPr txBox="1"/>
          <p:nvPr/>
        </p:nvSpPr>
        <p:spPr>
          <a:xfrm>
            <a:off x="3827168" y="2857946"/>
            <a:ext cx="4537661" cy="571054"/>
          </a:xfrm>
          <a:prstGeom prst="rect">
            <a:avLst/>
          </a:prstGeom>
          <a:noFill/>
        </p:spPr>
        <p:txBody>
          <a:bodyPr wrap="square">
            <a:spAutoFit/>
          </a:bodyPr>
          <a:lstStyle/>
          <a:p>
            <a:pPr lvl="0" algn="ctr">
              <a:lnSpc>
                <a:spcPct val="150000"/>
              </a:lnSpc>
            </a:pPr>
            <a:r>
              <a:rPr lang="vi-VN" sz="2383" b="1" dirty="0">
                <a:latin typeface="UTM Avo" panose="02040603050506020204" pitchFamily="18"/>
                <a:cs typeface="Arial" panose="020B0604020202020204" pitchFamily="34" charset="0"/>
              </a:rPr>
              <a:t>Bài 14: Nông sản quê em</a:t>
            </a:r>
          </a:p>
        </p:txBody>
      </p:sp>
      <p:pic>
        <p:nvPicPr>
          <p:cNvPr id="3" name="Picture 8" descr="Thanh long đỏ giúp ổn định đường huyết nhưng có 3 nhóm người không nên ăn  nhiều">
            <a:extLst>
              <a:ext uri="{FF2B5EF4-FFF2-40B4-BE49-F238E27FC236}">
                <a16:creationId xmlns:a16="http://schemas.microsoft.com/office/drawing/2014/main" id="{186CAA63-AAC4-1901-B12A-9D4C274ED7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6161" y="3745247"/>
            <a:ext cx="3111924" cy="1807731"/>
          </a:xfrm>
          <a:prstGeom prst="roundRect">
            <a:avLst>
              <a:gd name="adj" fmla="val 505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 name="Picture 4" descr="Vải thiều Việt Nam có giá hơn 400.000 đồng/kg tại Anh | VTV.VN">
            <a:extLst>
              <a:ext uri="{FF2B5EF4-FFF2-40B4-BE49-F238E27FC236}">
                <a16:creationId xmlns:a16="http://schemas.microsoft.com/office/drawing/2014/main" id="{AE822C65-4AFC-B1F3-D588-CDE793A946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6796" y="3756289"/>
            <a:ext cx="2921837" cy="1796689"/>
          </a:xfrm>
          <a:prstGeom prst="roundRect">
            <a:avLst>
              <a:gd name="adj" fmla="val 349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 name="Picture 2" descr="Nhãn lồng | BvNTP">
            <a:extLst>
              <a:ext uri="{FF2B5EF4-FFF2-40B4-BE49-F238E27FC236}">
                <a16:creationId xmlns:a16="http://schemas.microsoft.com/office/drawing/2014/main" id="{2753BD09-88EE-3660-E5EC-A942169FEB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1090" y="3745247"/>
            <a:ext cx="3028178" cy="1807731"/>
          </a:xfrm>
          <a:prstGeom prst="roundRect">
            <a:avLst>
              <a:gd name="adj" fmla="val 616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343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D9D859C-E941-EDAD-8A67-FC21682016E6}"/>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969886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142118" y="1244189"/>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grpSp>
        <p:nvGrpSpPr>
          <p:cNvPr id="3" name="Group 2">
            <a:extLst>
              <a:ext uri="{FF2B5EF4-FFF2-40B4-BE49-F238E27FC236}">
                <a16:creationId xmlns:a16="http://schemas.microsoft.com/office/drawing/2014/main" id="{DA383CDC-D263-C3FE-F41D-6FB7B153461E}"/>
              </a:ext>
            </a:extLst>
          </p:cNvPr>
          <p:cNvGrpSpPr/>
          <p:nvPr/>
        </p:nvGrpSpPr>
        <p:grpSpPr>
          <a:xfrm>
            <a:off x="-46123" y="5694695"/>
            <a:ext cx="12284242" cy="2278249"/>
            <a:chOff x="0" y="0"/>
            <a:chExt cx="6350000" cy="1217828"/>
          </a:xfrm>
        </p:grpSpPr>
        <p:sp>
          <p:nvSpPr>
            <p:cNvPr id="4" name="Freeform 3">
              <a:extLst>
                <a:ext uri="{FF2B5EF4-FFF2-40B4-BE49-F238E27FC236}">
                  <a16:creationId xmlns:a16="http://schemas.microsoft.com/office/drawing/2014/main" id="{4E8CB155-D791-FEEE-AB21-DA61881924EA}"/>
                </a:ext>
              </a:extLst>
            </p:cNvPr>
            <p:cNvSpPr/>
            <p:nvPr/>
          </p:nvSpPr>
          <p:spPr>
            <a:xfrm>
              <a:off x="0" y="82550"/>
              <a:ext cx="6350000" cy="1134008"/>
            </a:xfrm>
            <a:custGeom>
              <a:avLst/>
              <a:gdLst/>
              <a:ahLst/>
              <a:cxnLst/>
              <a:rect l="l" t="t" r="r" b="b"/>
              <a:pathLst>
                <a:path w="6350000" h="1134008">
                  <a:moveTo>
                    <a:pt x="5877560" y="149860"/>
                  </a:moveTo>
                  <a:cubicBezTo>
                    <a:pt x="5786120" y="208280"/>
                    <a:pt x="5713730" y="255270"/>
                    <a:pt x="5556250" y="255270"/>
                  </a:cubicBezTo>
                  <a:cubicBezTo>
                    <a:pt x="5398770" y="255270"/>
                    <a:pt x="5326380" y="209550"/>
                    <a:pt x="5234940" y="149860"/>
                  </a:cubicBezTo>
                  <a:cubicBezTo>
                    <a:pt x="5130800" y="82550"/>
                    <a:pt x="5001260" y="0"/>
                    <a:pt x="4762500" y="0"/>
                  </a:cubicBezTo>
                  <a:cubicBezTo>
                    <a:pt x="4523740" y="0"/>
                    <a:pt x="4394200" y="82550"/>
                    <a:pt x="4290060" y="148590"/>
                  </a:cubicBezTo>
                  <a:cubicBezTo>
                    <a:pt x="4198620" y="207010"/>
                    <a:pt x="4126230" y="254000"/>
                    <a:pt x="3968750" y="254000"/>
                  </a:cubicBezTo>
                  <a:cubicBezTo>
                    <a:pt x="3811270" y="254000"/>
                    <a:pt x="3738880" y="208280"/>
                    <a:pt x="3647440" y="148590"/>
                  </a:cubicBezTo>
                  <a:cubicBezTo>
                    <a:pt x="3543300" y="82550"/>
                    <a:pt x="3413760" y="0"/>
                    <a:pt x="3175000" y="0"/>
                  </a:cubicBezTo>
                  <a:cubicBezTo>
                    <a:pt x="2936240" y="0"/>
                    <a:pt x="2806700" y="82550"/>
                    <a:pt x="2702560" y="148590"/>
                  </a:cubicBezTo>
                  <a:cubicBezTo>
                    <a:pt x="2611120" y="207010"/>
                    <a:pt x="2538730" y="254000"/>
                    <a:pt x="2381250" y="254000"/>
                  </a:cubicBezTo>
                  <a:cubicBezTo>
                    <a:pt x="2223770" y="254000"/>
                    <a:pt x="2151380" y="208280"/>
                    <a:pt x="2059940" y="148590"/>
                  </a:cubicBezTo>
                  <a:cubicBezTo>
                    <a:pt x="1955800" y="82550"/>
                    <a:pt x="1826260" y="0"/>
                    <a:pt x="1587500" y="0"/>
                  </a:cubicBezTo>
                  <a:cubicBezTo>
                    <a:pt x="1348740" y="0"/>
                    <a:pt x="1219200" y="82550"/>
                    <a:pt x="1115060" y="148590"/>
                  </a:cubicBezTo>
                  <a:cubicBezTo>
                    <a:pt x="1023620" y="207010"/>
                    <a:pt x="951230" y="254000"/>
                    <a:pt x="793750" y="254000"/>
                  </a:cubicBezTo>
                  <a:cubicBezTo>
                    <a:pt x="636270" y="254000"/>
                    <a:pt x="563880" y="208280"/>
                    <a:pt x="472440" y="148590"/>
                  </a:cubicBezTo>
                  <a:cubicBezTo>
                    <a:pt x="368300" y="82550"/>
                    <a:pt x="238760" y="0"/>
                    <a:pt x="0" y="0"/>
                  </a:cubicBezTo>
                  <a:lnTo>
                    <a:pt x="0" y="1134008"/>
                  </a:lnTo>
                  <a:lnTo>
                    <a:pt x="6350000" y="1134008"/>
                  </a:lnTo>
                  <a:lnTo>
                    <a:pt x="6350000" y="0"/>
                  </a:lnTo>
                  <a:cubicBezTo>
                    <a:pt x="6111240" y="0"/>
                    <a:pt x="5981700" y="82550"/>
                    <a:pt x="5877560" y="149860"/>
                  </a:cubicBezTo>
                  <a:close/>
                </a:path>
              </a:pathLst>
            </a:custGeom>
            <a:solidFill>
              <a:srgbClr val="ADDFB8">
                <a:alpha val="80000"/>
              </a:srgbClr>
            </a:solidFill>
          </p:spPr>
          <p:txBody>
            <a:bodyPr/>
            <a:lstStyle/>
            <a:p>
              <a:endParaRPr lang="vi-VN" sz="572">
                <a:latin typeface="UTM Avo" panose="02040603050506020204" pitchFamily="18"/>
                <a:cs typeface="Arial" panose="020B0604020202020204" pitchFamily="34" charset="0"/>
              </a:endParaRPr>
            </a:p>
          </p:txBody>
        </p:sp>
      </p:grpSp>
      <p:sp>
        <p:nvSpPr>
          <p:cNvPr id="5" name="Rectangle: Rounded Corners 3">
            <a:extLst>
              <a:ext uri="{FF2B5EF4-FFF2-40B4-BE49-F238E27FC236}">
                <a16:creationId xmlns:a16="http://schemas.microsoft.com/office/drawing/2014/main" id="{7A6C17CF-18F5-DB6A-8D66-0B056D2895EB}"/>
              </a:ext>
            </a:extLst>
          </p:cNvPr>
          <p:cNvSpPr/>
          <p:nvPr/>
        </p:nvSpPr>
        <p:spPr>
          <a:xfrm>
            <a:off x="188354" y="2225228"/>
            <a:ext cx="11907527" cy="3282569"/>
          </a:xfrm>
          <a:prstGeom prst="roundRect">
            <a:avLst>
              <a:gd name="adj" fmla="val 4269"/>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54791" indent="-154791" algn="just">
              <a:lnSpc>
                <a:spcPct val="150000"/>
              </a:lnSpc>
              <a:buFont typeface="Arial" panose="020B0604020202020204" pitchFamily="34" charset="0"/>
              <a:buChar char="•"/>
            </a:pPr>
            <a:r>
              <a:rPr lang="vi-VN" sz="2200" dirty="0">
                <a:solidFill>
                  <a:schemeClr val="tx1"/>
                </a:solidFill>
                <a:latin typeface="UTM Avo" panose="02040603050506020204" pitchFamily="18"/>
                <a:cs typeface="Arial" panose="020B0604020202020204" pitchFamily="34" charset="0"/>
              </a:rPr>
              <a:t>Em hãy giới thiệu tên mỗi sản phẩm dưới đây.</a:t>
            </a:r>
          </a:p>
          <a:p>
            <a:pPr marL="154791" indent="-154791" algn="just">
              <a:lnSpc>
                <a:spcPct val="150000"/>
              </a:lnSpc>
              <a:buFont typeface="Arial" panose="020B0604020202020204" pitchFamily="34" charset="0"/>
              <a:buChar char="•"/>
            </a:pPr>
            <a:r>
              <a:rPr lang="vi-VN" sz="2200" dirty="0">
                <a:solidFill>
                  <a:schemeClr val="tx1"/>
                </a:solidFill>
                <a:latin typeface="UTM Avo" panose="02040603050506020204" pitchFamily="18"/>
                <a:cs typeface="Arial" panose="020B0604020202020204" pitchFamily="34" charset="0"/>
              </a:rPr>
              <a:t>Sản phẩm nào có hình ảnh hoặc chi tiết giống hình vuông, hình tròn, hình tam giác?</a:t>
            </a:r>
          </a:p>
          <a:p>
            <a:pPr marL="154791" indent="-154791" algn="just">
              <a:lnSpc>
                <a:spcPct val="150000"/>
              </a:lnSpc>
              <a:buFont typeface="Arial" panose="020B0604020202020204" pitchFamily="34" charset="0"/>
              <a:buChar char="•"/>
            </a:pPr>
            <a:r>
              <a:rPr lang="vi-VN" sz="2200" dirty="0">
                <a:solidFill>
                  <a:schemeClr val="tx1"/>
                </a:solidFill>
                <a:latin typeface="UTM Avo" panose="02040603050506020204" pitchFamily="18"/>
                <a:cs typeface="Arial" panose="020B0604020202020204" pitchFamily="34" charset="0"/>
              </a:rPr>
              <a:t>Sản phẩm nào có hình ảnh hoặc chi tiết giống khối lập phương, khối trụ, khối cầu?</a:t>
            </a:r>
          </a:p>
          <a:p>
            <a:pPr marL="154791" indent="-154791" algn="just">
              <a:lnSpc>
                <a:spcPct val="150000"/>
              </a:lnSpc>
              <a:buFont typeface="Arial" panose="020B0604020202020204" pitchFamily="34" charset="0"/>
              <a:buChar char="•"/>
            </a:pPr>
            <a:r>
              <a:rPr lang="vi-VN" sz="2200" dirty="0">
                <a:solidFill>
                  <a:schemeClr val="tx1"/>
                </a:solidFill>
                <a:latin typeface="UTM Avo" panose="02040603050506020204" pitchFamily="18"/>
                <a:cs typeface="Arial" panose="020B0604020202020204" pitchFamily="34" charset="0"/>
              </a:rPr>
              <a:t>Em hãy chỉ ra sản phẩm em yêu thích nhất.</a:t>
            </a:r>
          </a:p>
          <a:p>
            <a:pPr marL="154791" indent="-154791" algn="just">
              <a:lnSpc>
                <a:spcPct val="150000"/>
              </a:lnSpc>
              <a:buFont typeface="Arial" panose="020B0604020202020204" pitchFamily="34" charset="0"/>
              <a:buChar char="•"/>
            </a:pPr>
            <a:r>
              <a:rPr lang="vi-VN" sz="2200" dirty="0">
                <a:solidFill>
                  <a:schemeClr val="tx1"/>
                </a:solidFill>
                <a:latin typeface="UTM Avo" panose="02040603050506020204" pitchFamily="18"/>
                <a:cs typeface="Arial" panose="020B0604020202020204" pitchFamily="34" charset="0"/>
              </a:rPr>
              <a:t>Sản phẩm nào được tạo bằng cách vẽ và cắt, xé, dán hoặc cắt, dán, nặn?</a:t>
            </a:r>
          </a:p>
          <a:p>
            <a:pPr marL="154791" indent="-154791">
              <a:lnSpc>
                <a:spcPct val="150000"/>
              </a:lnSpc>
              <a:buFont typeface="Arial" panose="020B0604020202020204" pitchFamily="34" charset="0"/>
              <a:buChar char="•"/>
            </a:pPr>
            <a:r>
              <a:rPr lang="vi-VN" sz="2200" dirty="0">
                <a:solidFill>
                  <a:schemeClr val="tx1"/>
                </a:solidFill>
                <a:latin typeface="UTM Avo" panose="02040603050506020204" pitchFamily="18"/>
                <a:cs typeface="Arial" panose="020B0604020202020204" pitchFamily="34" charset="0"/>
              </a:rPr>
              <a:t>Sản phẩm nào có vị trí hình ảnh xa, gần, màu sắc hài hoà, hình ảnh cân đối?</a:t>
            </a:r>
          </a:p>
        </p:txBody>
      </p:sp>
      <p:sp>
        <p:nvSpPr>
          <p:cNvPr id="13" name="Rectangle: Rounded Corners 1">
            <a:extLst>
              <a:ext uri="{FF2B5EF4-FFF2-40B4-BE49-F238E27FC236}">
                <a16:creationId xmlns:a16="http://schemas.microsoft.com/office/drawing/2014/main" id="{2589FB19-7632-F726-1013-2F60212AE1BD}"/>
              </a:ext>
            </a:extLst>
          </p:cNvPr>
          <p:cNvSpPr/>
          <p:nvPr/>
        </p:nvSpPr>
        <p:spPr>
          <a:xfrm>
            <a:off x="4306831" y="1606103"/>
            <a:ext cx="3386091" cy="619125"/>
          </a:xfrm>
          <a:prstGeom prst="roundRect">
            <a:avLst/>
          </a:prstGeom>
          <a:solidFill>
            <a:schemeClr val="accent6">
              <a:lumMod val="40000"/>
              <a:lumOff val="6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383" b="1" dirty="0">
                <a:solidFill>
                  <a:sysClr val="windowText" lastClr="000000"/>
                </a:solidFill>
                <a:latin typeface="UTM Avo" panose="02040603050506020204" pitchFamily="18"/>
                <a:cs typeface="Arial" panose="020B0604020202020204" pitchFamily="34" charset="0"/>
              </a:rPr>
              <a:t>THẢO LUẬN NHÓM</a:t>
            </a:r>
          </a:p>
        </p:txBody>
      </p:sp>
    </p:spTree>
    <p:extLst>
      <p:ext uri="{BB962C8B-B14F-4D97-AF65-F5344CB8AC3E}">
        <p14:creationId xmlns:p14="http://schemas.microsoft.com/office/powerpoint/2010/main" val="388370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142118" y="1244189"/>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grpSp>
        <p:nvGrpSpPr>
          <p:cNvPr id="3" name="Group 2">
            <a:extLst>
              <a:ext uri="{FF2B5EF4-FFF2-40B4-BE49-F238E27FC236}">
                <a16:creationId xmlns:a16="http://schemas.microsoft.com/office/drawing/2014/main" id="{DA383CDC-D263-C3FE-F41D-6FB7B153461E}"/>
              </a:ext>
            </a:extLst>
          </p:cNvPr>
          <p:cNvGrpSpPr/>
          <p:nvPr/>
        </p:nvGrpSpPr>
        <p:grpSpPr>
          <a:xfrm>
            <a:off x="-46123" y="5694695"/>
            <a:ext cx="12284242" cy="2278249"/>
            <a:chOff x="0" y="0"/>
            <a:chExt cx="6350000" cy="1217828"/>
          </a:xfrm>
        </p:grpSpPr>
        <p:sp>
          <p:nvSpPr>
            <p:cNvPr id="4" name="Freeform 3">
              <a:extLst>
                <a:ext uri="{FF2B5EF4-FFF2-40B4-BE49-F238E27FC236}">
                  <a16:creationId xmlns:a16="http://schemas.microsoft.com/office/drawing/2014/main" id="{4E8CB155-D791-FEEE-AB21-DA61881924EA}"/>
                </a:ext>
              </a:extLst>
            </p:cNvPr>
            <p:cNvSpPr/>
            <p:nvPr/>
          </p:nvSpPr>
          <p:spPr>
            <a:xfrm>
              <a:off x="0" y="82550"/>
              <a:ext cx="6350000" cy="1134008"/>
            </a:xfrm>
            <a:custGeom>
              <a:avLst/>
              <a:gdLst/>
              <a:ahLst/>
              <a:cxnLst/>
              <a:rect l="l" t="t" r="r" b="b"/>
              <a:pathLst>
                <a:path w="6350000" h="1134008">
                  <a:moveTo>
                    <a:pt x="5877560" y="149860"/>
                  </a:moveTo>
                  <a:cubicBezTo>
                    <a:pt x="5786120" y="208280"/>
                    <a:pt x="5713730" y="255270"/>
                    <a:pt x="5556250" y="255270"/>
                  </a:cubicBezTo>
                  <a:cubicBezTo>
                    <a:pt x="5398770" y="255270"/>
                    <a:pt x="5326380" y="209550"/>
                    <a:pt x="5234940" y="149860"/>
                  </a:cubicBezTo>
                  <a:cubicBezTo>
                    <a:pt x="5130800" y="82550"/>
                    <a:pt x="5001260" y="0"/>
                    <a:pt x="4762500" y="0"/>
                  </a:cubicBezTo>
                  <a:cubicBezTo>
                    <a:pt x="4523740" y="0"/>
                    <a:pt x="4394200" y="82550"/>
                    <a:pt x="4290060" y="148590"/>
                  </a:cubicBezTo>
                  <a:cubicBezTo>
                    <a:pt x="4198620" y="207010"/>
                    <a:pt x="4126230" y="254000"/>
                    <a:pt x="3968750" y="254000"/>
                  </a:cubicBezTo>
                  <a:cubicBezTo>
                    <a:pt x="3811270" y="254000"/>
                    <a:pt x="3738880" y="208280"/>
                    <a:pt x="3647440" y="148590"/>
                  </a:cubicBezTo>
                  <a:cubicBezTo>
                    <a:pt x="3543300" y="82550"/>
                    <a:pt x="3413760" y="0"/>
                    <a:pt x="3175000" y="0"/>
                  </a:cubicBezTo>
                  <a:cubicBezTo>
                    <a:pt x="2936240" y="0"/>
                    <a:pt x="2806700" y="82550"/>
                    <a:pt x="2702560" y="148590"/>
                  </a:cubicBezTo>
                  <a:cubicBezTo>
                    <a:pt x="2611120" y="207010"/>
                    <a:pt x="2538730" y="254000"/>
                    <a:pt x="2381250" y="254000"/>
                  </a:cubicBezTo>
                  <a:cubicBezTo>
                    <a:pt x="2223770" y="254000"/>
                    <a:pt x="2151380" y="208280"/>
                    <a:pt x="2059940" y="148590"/>
                  </a:cubicBezTo>
                  <a:cubicBezTo>
                    <a:pt x="1955800" y="82550"/>
                    <a:pt x="1826260" y="0"/>
                    <a:pt x="1587500" y="0"/>
                  </a:cubicBezTo>
                  <a:cubicBezTo>
                    <a:pt x="1348740" y="0"/>
                    <a:pt x="1219200" y="82550"/>
                    <a:pt x="1115060" y="148590"/>
                  </a:cubicBezTo>
                  <a:cubicBezTo>
                    <a:pt x="1023620" y="207010"/>
                    <a:pt x="951230" y="254000"/>
                    <a:pt x="793750" y="254000"/>
                  </a:cubicBezTo>
                  <a:cubicBezTo>
                    <a:pt x="636270" y="254000"/>
                    <a:pt x="563880" y="208280"/>
                    <a:pt x="472440" y="148590"/>
                  </a:cubicBezTo>
                  <a:cubicBezTo>
                    <a:pt x="368300" y="82550"/>
                    <a:pt x="238760" y="0"/>
                    <a:pt x="0" y="0"/>
                  </a:cubicBezTo>
                  <a:lnTo>
                    <a:pt x="0" y="1134008"/>
                  </a:lnTo>
                  <a:lnTo>
                    <a:pt x="6350000" y="1134008"/>
                  </a:lnTo>
                  <a:lnTo>
                    <a:pt x="6350000" y="0"/>
                  </a:lnTo>
                  <a:cubicBezTo>
                    <a:pt x="6111240" y="0"/>
                    <a:pt x="5981700" y="82550"/>
                    <a:pt x="5877560" y="149860"/>
                  </a:cubicBezTo>
                  <a:close/>
                </a:path>
              </a:pathLst>
            </a:custGeom>
            <a:solidFill>
              <a:srgbClr val="ADDFB8">
                <a:alpha val="80000"/>
              </a:srgbClr>
            </a:solidFill>
          </p:spPr>
          <p:txBody>
            <a:bodyPr/>
            <a:lstStyle/>
            <a:p>
              <a:endParaRPr lang="vi-VN" sz="572">
                <a:latin typeface="UTM Avo" panose="02040603050506020204" pitchFamily="18"/>
                <a:cs typeface="Arial" panose="020B0604020202020204" pitchFamily="34" charset="0"/>
              </a:endParaRPr>
            </a:p>
          </p:txBody>
        </p:sp>
      </p:grpSp>
      <p:pic>
        <p:nvPicPr>
          <p:cNvPr id="2" name="Picture 1">
            <a:extLst>
              <a:ext uri="{FF2B5EF4-FFF2-40B4-BE49-F238E27FC236}">
                <a16:creationId xmlns:a16="http://schemas.microsoft.com/office/drawing/2014/main" id="{0DF77037-DFC7-AE65-D0F1-F75C04233C1F}"/>
              </a:ext>
            </a:extLst>
          </p:cNvPr>
          <p:cNvPicPr>
            <a:picLocks noChangeAspect="1"/>
          </p:cNvPicPr>
          <p:nvPr/>
        </p:nvPicPr>
        <p:blipFill>
          <a:blip r:embed="rId3"/>
          <a:stretch>
            <a:fillRect/>
          </a:stretch>
        </p:blipFill>
        <p:spPr>
          <a:xfrm>
            <a:off x="1498239" y="1864226"/>
            <a:ext cx="9195522" cy="3508953"/>
          </a:xfrm>
          <a:prstGeom prst="rect">
            <a:avLst/>
          </a:prstGeom>
        </p:spPr>
      </p:pic>
    </p:spTree>
    <p:extLst>
      <p:ext uri="{BB962C8B-B14F-4D97-AF65-F5344CB8AC3E}">
        <p14:creationId xmlns:p14="http://schemas.microsoft.com/office/powerpoint/2010/main" val="3500744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D1DD0E-E822-36A1-ED83-BF615F362EAF}"/>
              </a:ext>
            </a:extLst>
          </p:cNvPr>
          <p:cNvPicPr>
            <a:picLocks noChangeAspect="1"/>
          </p:cNvPicPr>
          <p:nvPr/>
        </p:nvPicPr>
        <p:blipFill>
          <a:blip r:embed="rId3"/>
          <a:stretch>
            <a:fillRect/>
          </a:stretch>
        </p:blipFill>
        <p:spPr>
          <a:xfrm>
            <a:off x="3522300" y="1124946"/>
            <a:ext cx="5147399" cy="5677638"/>
          </a:xfrm>
          <a:prstGeom prst="rect">
            <a:avLst/>
          </a:prstGeom>
        </p:spPr>
      </p:pic>
    </p:spTree>
    <p:extLst>
      <p:ext uri="{BB962C8B-B14F-4D97-AF65-F5344CB8AC3E}">
        <p14:creationId xmlns:p14="http://schemas.microsoft.com/office/powerpoint/2010/main" val="31399354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8" y="125415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grpSp>
        <p:nvGrpSpPr>
          <p:cNvPr id="3" name="Group 2">
            <a:extLst>
              <a:ext uri="{FF2B5EF4-FFF2-40B4-BE49-F238E27FC236}">
                <a16:creationId xmlns:a16="http://schemas.microsoft.com/office/drawing/2014/main" id="{DA383CDC-D263-C3FE-F41D-6FB7B153461E}"/>
              </a:ext>
            </a:extLst>
          </p:cNvPr>
          <p:cNvGrpSpPr/>
          <p:nvPr/>
        </p:nvGrpSpPr>
        <p:grpSpPr>
          <a:xfrm>
            <a:off x="-46123" y="5694695"/>
            <a:ext cx="12284242" cy="2278249"/>
            <a:chOff x="0" y="0"/>
            <a:chExt cx="6350000" cy="1217828"/>
          </a:xfrm>
        </p:grpSpPr>
        <p:sp>
          <p:nvSpPr>
            <p:cNvPr id="4" name="Freeform 3">
              <a:extLst>
                <a:ext uri="{FF2B5EF4-FFF2-40B4-BE49-F238E27FC236}">
                  <a16:creationId xmlns:a16="http://schemas.microsoft.com/office/drawing/2014/main" id="{4E8CB155-D791-FEEE-AB21-DA61881924EA}"/>
                </a:ext>
              </a:extLst>
            </p:cNvPr>
            <p:cNvSpPr/>
            <p:nvPr/>
          </p:nvSpPr>
          <p:spPr>
            <a:xfrm>
              <a:off x="0" y="82550"/>
              <a:ext cx="6350000" cy="1134008"/>
            </a:xfrm>
            <a:custGeom>
              <a:avLst/>
              <a:gdLst/>
              <a:ahLst/>
              <a:cxnLst/>
              <a:rect l="l" t="t" r="r" b="b"/>
              <a:pathLst>
                <a:path w="6350000" h="1134008">
                  <a:moveTo>
                    <a:pt x="5877560" y="149860"/>
                  </a:moveTo>
                  <a:cubicBezTo>
                    <a:pt x="5786120" y="208280"/>
                    <a:pt x="5713730" y="255270"/>
                    <a:pt x="5556250" y="255270"/>
                  </a:cubicBezTo>
                  <a:cubicBezTo>
                    <a:pt x="5398770" y="255270"/>
                    <a:pt x="5326380" y="209550"/>
                    <a:pt x="5234940" y="149860"/>
                  </a:cubicBezTo>
                  <a:cubicBezTo>
                    <a:pt x="5130800" y="82550"/>
                    <a:pt x="5001260" y="0"/>
                    <a:pt x="4762500" y="0"/>
                  </a:cubicBezTo>
                  <a:cubicBezTo>
                    <a:pt x="4523740" y="0"/>
                    <a:pt x="4394200" y="82550"/>
                    <a:pt x="4290060" y="148590"/>
                  </a:cubicBezTo>
                  <a:cubicBezTo>
                    <a:pt x="4198620" y="207010"/>
                    <a:pt x="4126230" y="254000"/>
                    <a:pt x="3968750" y="254000"/>
                  </a:cubicBezTo>
                  <a:cubicBezTo>
                    <a:pt x="3811270" y="254000"/>
                    <a:pt x="3738880" y="208280"/>
                    <a:pt x="3647440" y="148590"/>
                  </a:cubicBezTo>
                  <a:cubicBezTo>
                    <a:pt x="3543300" y="82550"/>
                    <a:pt x="3413760" y="0"/>
                    <a:pt x="3175000" y="0"/>
                  </a:cubicBezTo>
                  <a:cubicBezTo>
                    <a:pt x="2936240" y="0"/>
                    <a:pt x="2806700" y="82550"/>
                    <a:pt x="2702560" y="148590"/>
                  </a:cubicBezTo>
                  <a:cubicBezTo>
                    <a:pt x="2611120" y="207010"/>
                    <a:pt x="2538730" y="254000"/>
                    <a:pt x="2381250" y="254000"/>
                  </a:cubicBezTo>
                  <a:cubicBezTo>
                    <a:pt x="2223770" y="254000"/>
                    <a:pt x="2151380" y="208280"/>
                    <a:pt x="2059940" y="148590"/>
                  </a:cubicBezTo>
                  <a:cubicBezTo>
                    <a:pt x="1955800" y="82550"/>
                    <a:pt x="1826260" y="0"/>
                    <a:pt x="1587500" y="0"/>
                  </a:cubicBezTo>
                  <a:cubicBezTo>
                    <a:pt x="1348740" y="0"/>
                    <a:pt x="1219200" y="82550"/>
                    <a:pt x="1115060" y="148590"/>
                  </a:cubicBezTo>
                  <a:cubicBezTo>
                    <a:pt x="1023620" y="207010"/>
                    <a:pt x="951230" y="254000"/>
                    <a:pt x="793750" y="254000"/>
                  </a:cubicBezTo>
                  <a:cubicBezTo>
                    <a:pt x="636270" y="254000"/>
                    <a:pt x="563880" y="208280"/>
                    <a:pt x="472440" y="148590"/>
                  </a:cubicBezTo>
                  <a:cubicBezTo>
                    <a:pt x="368300" y="82550"/>
                    <a:pt x="238760" y="0"/>
                    <a:pt x="0" y="0"/>
                  </a:cubicBezTo>
                  <a:lnTo>
                    <a:pt x="0" y="1134008"/>
                  </a:lnTo>
                  <a:lnTo>
                    <a:pt x="6350000" y="1134008"/>
                  </a:lnTo>
                  <a:lnTo>
                    <a:pt x="6350000" y="0"/>
                  </a:lnTo>
                  <a:cubicBezTo>
                    <a:pt x="6111240" y="0"/>
                    <a:pt x="5981700" y="82550"/>
                    <a:pt x="5877560" y="149860"/>
                  </a:cubicBezTo>
                  <a:close/>
                </a:path>
              </a:pathLst>
            </a:custGeom>
            <a:solidFill>
              <a:srgbClr val="ADDFB8">
                <a:alpha val="80000"/>
              </a:srgbClr>
            </a:solidFill>
          </p:spPr>
          <p:txBody>
            <a:bodyPr/>
            <a:lstStyle/>
            <a:p>
              <a:endParaRPr lang="vi-VN" sz="572">
                <a:latin typeface="UTM Avo" panose="02040603050506020204" pitchFamily="18"/>
                <a:cs typeface="Arial" panose="020B0604020202020204" pitchFamily="34" charset="0"/>
              </a:endParaRPr>
            </a:p>
          </p:txBody>
        </p:sp>
      </p:grpSp>
      <p:sp>
        <p:nvSpPr>
          <p:cNvPr id="5" name="TextBox 2">
            <a:extLst>
              <a:ext uri="{FF2B5EF4-FFF2-40B4-BE49-F238E27FC236}">
                <a16:creationId xmlns:a16="http://schemas.microsoft.com/office/drawing/2014/main" id="{B8572D35-ED72-136D-4EF9-C2875ECF7427}"/>
              </a:ext>
            </a:extLst>
          </p:cNvPr>
          <p:cNvSpPr txBox="1"/>
          <p:nvPr/>
        </p:nvSpPr>
        <p:spPr>
          <a:xfrm>
            <a:off x="2368991" y="1720480"/>
            <a:ext cx="7361773" cy="521040"/>
          </a:xfrm>
          <a:prstGeom prst="rect">
            <a:avLst/>
          </a:prstGeom>
        </p:spPr>
        <p:txBody>
          <a:bodyPr wrap="square" lIns="0" tIns="0" rIns="0" bIns="0" rtlCol="0" anchor="t">
            <a:spAutoFit/>
          </a:bodyPr>
          <a:lstStyle/>
          <a:p>
            <a:pPr algn="ctr">
              <a:lnSpc>
                <a:spcPct val="150000"/>
              </a:lnSpc>
            </a:pPr>
            <a:r>
              <a:rPr lang="vi-VN" sz="2600" b="1" dirty="0">
                <a:latin typeface="UTM Avo" panose="02040603050506020204" pitchFamily="18"/>
                <a:cs typeface="Arial" panose="020B0604020202020204" pitchFamily="34" charset="0"/>
              </a:rPr>
              <a:t>Trưng bày và giới thiệu sản phẩm yêu thích</a:t>
            </a:r>
            <a:endParaRPr lang="vi-VN" sz="2600" dirty="0">
              <a:latin typeface="UTM Avo" panose="02040603050506020204" pitchFamily="18"/>
              <a:cs typeface="Arial" panose="020B0604020202020204" pitchFamily="34" charset="0"/>
            </a:endParaRPr>
          </a:p>
        </p:txBody>
      </p:sp>
      <p:sp>
        <p:nvSpPr>
          <p:cNvPr id="6" name="Rectangle: Rounded Corners 5">
            <a:extLst>
              <a:ext uri="{FF2B5EF4-FFF2-40B4-BE49-F238E27FC236}">
                <a16:creationId xmlns:a16="http://schemas.microsoft.com/office/drawing/2014/main" id="{54DE9877-7ACA-BEF2-1EDB-79610FAF738C}"/>
              </a:ext>
            </a:extLst>
          </p:cNvPr>
          <p:cNvSpPr/>
          <p:nvPr/>
        </p:nvSpPr>
        <p:spPr>
          <a:xfrm>
            <a:off x="1618786" y="2537377"/>
            <a:ext cx="3022296" cy="1527175"/>
          </a:xfrm>
          <a:prstGeom prst="roundRect">
            <a:avLst>
              <a:gd name="adj" fmla="val 13301"/>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167" dirty="0">
                <a:solidFill>
                  <a:srgbClr val="000000"/>
                </a:solidFill>
                <a:latin typeface="UTM Avo" panose="02040603050506020204" pitchFamily="18"/>
                <a:cs typeface="Arial" panose="020B0604020202020204" pitchFamily="34" charset="0"/>
              </a:rPr>
              <a:t>Tên sản phẩm là gì? Vì sao em thích </a:t>
            </a:r>
          </a:p>
          <a:p>
            <a:pPr algn="ctr">
              <a:lnSpc>
                <a:spcPct val="150000"/>
              </a:lnSpc>
            </a:pPr>
            <a:r>
              <a:rPr lang="vi-VN" sz="2167" dirty="0">
                <a:solidFill>
                  <a:srgbClr val="000000"/>
                </a:solidFill>
                <a:latin typeface="UTM Avo" panose="02040603050506020204" pitchFamily="18"/>
                <a:cs typeface="Arial" panose="020B0604020202020204" pitchFamily="34" charset="0"/>
              </a:rPr>
              <a:t>sản phẩm này?</a:t>
            </a:r>
            <a:endParaRPr lang="vi-VN" sz="2167" dirty="0">
              <a:latin typeface="UTM Avo" panose="02040603050506020204" pitchFamily="18"/>
              <a:cs typeface="Arial" panose="020B0604020202020204" pitchFamily="34" charset="0"/>
            </a:endParaRPr>
          </a:p>
        </p:txBody>
      </p:sp>
      <p:sp>
        <p:nvSpPr>
          <p:cNvPr id="7" name="Rectangle: Rounded Corners 7">
            <a:extLst>
              <a:ext uri="{FF2B5EF4-FFF2-40B4-BE49-F238E27FC236}">
                <a16:creationId xmlns:a16="http://schemas.microsoft.com/office/drawing/2014/main" id="{140EDA13-D34A-B21E-D184-D131D6D7C9D3}"/>
              </a:ext>
            </a:extLst>
          </p:cNvPr>
          <p:cNvSpPr/>
          <p:nvPr/>
        </p:nvSpPr>
        <p:spPr>
          <a:xfrm>
            <a:off x="4777408" y="2537377"/>
            <a:ext cx="2922803" cy="1527175"/>
          </a:xfrm>
          <a:prstGeom prst="roundRect">
            <a:avLst>
              <a:gd name="adj" fmla="val 13301"/>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167" dirty="0">
                <a:solidFill>
                  <a:srgbClr val="000000"/>
                </a:solidFill>
                <a:latin typeface="UTM Avo" panose="02040603050506020204" pitchFamily="18"/>
                <a:cs typeface="Arial" panose="020B0604020202020204" pitchFamily="34" charset="0"/>
              </a:rPr>
              <a:t>Sản phẩm thuộc </a:t>
            </a:r>
          </a:p>
          <a:p>
            <a:pPr algn="ctr">
              <a:lnSpc>
                <a:spcPct val="150000"/>
              </a:lnSpc>
            </a:pPr>
            <a:r>
              <a:rPr lang="vi-VN" sz="2167" dirty="0">
                <a:solidFill>
                  <a:srgbClr val="000000"/>
                </a:solidFill>
                <a:latin typeface="UTM Avo" panose="02040603050506020204" pitchFamily="18"/>
                <a:cs typeface="Arial" panose="020B0604020202020204" pitchFamily="34" charset="0"/>
              </a:rPr>
              <a:t>chủ đề, bài học nào trong học kì 1?</a:t>
            </a:r>
            <a:endParaRPr lang="vi-VN" sz="2167" dirty="0">
              <a:latin typeface="UTM Avo" panose="02040603050506020204" pitchFamily="18"/>
              <a:cs typeface="Arial" panose="020B0604020202020204" pitchFamily="34" charset="0"/>
            </a:endParaRPr>
          </a:p>
        </p:txBody>
      </p:sp>
      <p:sp>
        <p:nvSpPr>
          <p:cNvPr id="8" name="Rectangle: Rounded Corners 8">
            <a:extLst>
              <a:ext uri="{FF2B5EF4-FFF2-40B4-BE49-F238E27FC236}">
                <a16:creationId xmlns:a16="http://schemas.microsoft.com/office/drawing/2014/main" id="{43D24D2A-E10C-FEBE-6EFD-5789324782D1}"/>
              </a:ext>
            </a:extLst>
          </p:cNvPr>
          <p:cNvSpPr/>
          <p:nvPr/>
        </p:nvSpPr>
        <p:spPr>
          <a:xfrm>
            <a:off x="7836537" y="2537377"/>
            <a:ext cx="2402834" cy="1527175"/>
          </a:xfrm>
          <a:prstGeom prst="roundRect">
            <a:avLst>
              <a:gd name="adj" fmla="val 13301"/>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167" dirty="0">
                <a:solidFill>
                  <a:srgbClr val="000000"/>
                </a:solidFill>
                <a:latin typeface="UTM Avo" panose="02040603050506020204" pitchFamily="18"/>
                <a:cs typeface="Arial" panose="020B0604020202020204" pitchFamily="34" charset="0"/>
              </a:rPr>
              <a:t>Sản phẩm được tạo bằng cách nào?</a:t>
            </a:r>
            <a:endParaRPr lang="vi-VN" sz="2167" dirty="0">
              <a:latin typeface="UTM Avo" panose="02040603050506020204" pitchFamily="18"/>
              <a:cs typeface="Arial" panose="020B0604020202020204" pitchFamily="34" charset="0"/>
            </a:endParaRPr>
          </a:p>
        </p:txBody>
      </p:sp>
      <p:sp>
        <p:nvSpPr>
          <p:cNvPr id="9" name="Rectangle: Rounded Corners 9">
            <a:extLst>
              <a:ext uri="{FF2B5EF4-FFF2-40B4-BE49-F238E27FC236}">
                <a16:creationId xmlns:a16="http://schemas.microsoft.com/office/drawing/2014/main" id="{B1C6DB63-0A8F-A26D-AB1A-630BAC02F8FC}"/>
              </a:ext>
            </a:extLst>
          </p:cNvPr>
          <p:cNvSpPr/>
          <p:nvPr/>
        </p:nvSpPr>
        <p:spPr>
          <a:xfrm>
            <a:off x="2311200" y="4291565"/>
            <a:ext cx="3784798" cy="1305682"/>
          </a:xfrm>
          <a:prstGeom prst="roundRect">
            <a:avLst>
              <a:gd name="adj" fmla="val 13301"/>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167" dirty="0">
                <a:solidFill>
                  <a:srgbClr val="000000"/>
                </a:solidFill>
                <a:latin typeface="UTM Avo" panose="02040603050506020204" pitchFamily="18"/>
                <a:cs typeface="Arial" panose="020B0604020202020204" pitchFamily="34" charset="0"/>
              </a:rPr>
              <a:t>Hình ảnh, chi tiết nào em thích nhất ở sản phẩm?</a:t>
            </a:r>
            <a:endParaRPr lang="vi-VN" sz="2167" dirty="0">
              <a:latin typeface="UTM Avo" panose="02040603050506020204" pitchFamily="18"/>
              <a:cs typeface="Arial" panose="020B0604020202020204" pitchFamily="34" charset="0"/>
            </a:endParaRPr>
          </a:p>
        </p:txBody>
      </p:sp>
      <p:sp>
        <p:nvSpPr>
          <p:cNvPr id="11" name="Rectangle: Rounded Corners 11">
            <a:extLst>
              <a:ext uri="{FF2B5EF4-FFF2-40B4-BE49-F238E27FC236}">
                <a16:creationId xmlns:a16="http://schemas.microsoft.com/office/drawing/2014/main" id="{B8B0E0C6-E884-51B7-C58C-6D42138FE2BA}"/>
              </a:ext>
            </a:extLst>
          </p:cNvPr>
          <p:cNvSpPr/>
          <p:nvPr/>
        </p:nvSpPr>
        <p:spPr>
          <a:xfrm>
            <a:off x="6310034" y="4291565"/>
            <a:ext cx="3466851" cy="1305682"/>
          </a:xfrm>
          <a:prstGeom prst="roundRect">
            <a:avLst>
              <a:gd name="adj" fmla="val 13301"/>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bIns="97500" rtlCol="0" anchor="ctr"/>
          <a:lstStyle/>
          <a:p>
            <a:pPr algn="ctr">
              <a:lnSpc>
                <a:spcPct val="150000"/>
              </a:lnSpc>
            </a:pPr>
            <a:r>
              <a:rPr lang="vi-VN" sz="2167" dirty="0">
                <a:solidFill>
                  <a:srgbClr val="000000"/>
                </a:solidFill>
                <a:latin typeface="UTM Avo" panose="02040603050506020204" pitchFamily="18"/>
                <a:cs typeface="Arial" panose="020B0604020202020204" pitchFamily="34" charset="0"/>
              </a:rPr>
              <a:t>Em còn thích sản phẩm nào khác? Vì sao? </a:t>
            </a:r>
            <a:endParaRPr lang="vi-VN" sz="2167"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3350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up)">
                                      <p:cBhvr>
                                        <p:cTn id="13" dur="500"/>
                                        <p:tgtEl>
                                          <p:spTgt spid="6"/>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ppt_y</p:attrName>
                                        </p:attrNameLst>
                                      </p:cBhvr>
                                      <p:tavLst>
                                        <p:tav tm="0">
                                          <p:val>
                                            <p:strVal val="#ppt_y+#ppt_h*1.125000"/>
                                          </p:val>
                                        </p:tav>
                                        <p:tav tm="100000">
                                          <p:val>
                                            <p:strVal val="#ppt_y"/>
                                          </p:val>
                                        </p:tav>
                                      </p:tavLst>
                                    </p:anim>
                                    <p:animEffect transition="in" filter="wipe(up)">
                                      <p:cBhvr>
                                        <p:cTn id="17" dur="500"/>
                                        <p:tgtEl>
                                          <p:spTgt spid="7"/>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p:tgtEl>
                                          <p:spTgt spid="8"/>
                                        </p:tgtEl>
                                        <p:attrNameLst>
                                          <p:attrName>ppt_y</p:attrName>
                                        </p:attrNameLst>
                                      </p:cBhvr>
                                      <p:tavLst>
                                        <p:tav tm="0">
                                          <p:val>
                                            <p:strVal val="#ppt_y+#ppt_h*1.125000"/>
                                          </p:val>
                                        </p:tav>
                                        <p:tav tm="100000">
                                          <p:val>
                                            <p:strVal val="#ppt_y"/>
                                          </p:val>
                                        </p:tav>
                                      </p:tavLst>
                                    </p:anim>
                                    <p:animEffect transition="in" filter="wipe(up)">
                                      <p:cBhvr>
                                        <p:cTn id="21" dur="500"/>
                                        <p:tgtEl>
                                          <p:spTgt spid="8"/>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p:tgtEl>
                                          <p:spTgt spid="9"/>
                                        </p:tgtEl>
                                        <p:attrNameLst>
                                          <p:attrName>ppt_y</p:attrName>
                                        </p:attrNameLst>
                                      </p:cBhvr>
                                      <p:tavLst>
                                        <p:tav tm="0">
                                          <p:val>
                                            <p:strVal val="#ppt_y+#ppt_h*1.125000"/>
                                          </p:val>
                                        </p:tav>
                                        <p:tav tm="100000">
                                          <p:val>
                                            <p:strVal val="#ppt_y"/>
                                          </p:val>
                                        </p:tav>
                                      </p:tavLst>
                                    </p:anim>
                                    <p:animEffect transition="in" filter="wipe(up)">
                                      <p:cBhvr>
                                        <p:cTn id="25" dur="500"/>
                                        <p:tgtEl>
                                          <p:spTgt spid="9"/>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ppt_y</p:attrName>
                                        </p:attrNameLst>
                                      </p:cBhvr>
                                      <p:tavLst>
                                        <p:tav tm="0">
                                          <p:val>
                                            <p:strVal val="#ppt_y+#ppt_h*1.125000"/>
                                          </p:val>
                                        </p:tav>
                                        <p:tav tm="100000">
                                          <p:val>
                                            <p:strVal val="#ppt_y"/>
                                          </p:val>
                                        </p:tav>
                                      </p:tavLst>
                                    </p:anim>
                                    <p:animEffect transition="in" filter="wipe(up)">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A383CDC-D263-C3FE-F41D-6FB7B153461E}"/>
              </a:ext>
            </a:extLst>
          </p:cNvPr>
          <p:cNvGrpSpPr/>
          <p:nvPr/>
        </p:nvGrpSpPr>
        <p:grpSpPr>
          <a:xfrm>
            <a:off x="-46123" y="5694695"/>
            <a:ext cx="12284242" cy="2278249"/>
            <a:chOff x="0" y="0"/>
            <a:chExt cx="6350000" cy="1217828"/>
          </a:xfrm>
        </p:grpSpPr>
        <p:sp>
          <p:nvSpPr>
            <p:cNvPr id="4" name="Freeform 3">
              <a:extLst>
                <a:ext uri="{FF2B5EF4-FFF2-40B4-BE49-F238E27FC236}">
                  <a16:creationId xmlns:a16="http://schemas.microsoft.com/office/drawing/2014/main" id="{4E8CB155-D791-FEEE-AB21-DA61881924EA}"/>
                </a:ext>
              </a:extLst>
            </p:cNvPr>
            <p:cNvSpPr/>
            <p:nvPr/>
          </p:nvSpPr>
          <p:spPr>
            <a:xfrm>
              <a:off x="0" y="82550"/>
              <a:ext cx="6350000" cy="1134008"/>
            </a:xfrm>
            <a:custGeom>
              <a:avLst/>
              <a:gdLst/>
              <a:ahLst/>
              <a:cxnLst/>
              <a:rect l="l" t="t" r="r" b="b"/>
              <a:pathLst>
                <a:path w="6350000" h="1134008">
                  <a:moveTo>
                    <a:pt x="5877560" y="149860"/>
                  </a:moveTo>
                  <a:cubicBezTo>
                    <a:pt x="5786120" y="208280"/>
                    <a:pt x="5713730" y="255270"/>
                    <a:pt x="5556250" y="255270"/>
                  </a:cubicBezTo>
                  <a:cubicBezTo>
                    <a:pt x="5398770" y="255270"/>
                    <a:pt x="5326380" y="209550"/>
                    <a:pt x="5234940" y="149860"/>
                  </a:cubicBezTo>
                  <a:cubicBezTo>
                    <a:pt x="5130800" y="82550"/>
                    <a:pt x="5001260" y="0"/>
                    <a:pt x="4762500" y="0"/>
                  </a:cubicBezTo>
                  <a:cubicBezTo>
                    <a:pt x="4523740" y="0"/>
                    <a:pt x="4394200" y="82550"/>
                    <a:pt x="4290060" y="148590"/>
                  </a:cubicBezTo>
                  <a:cubicBezTo>
                    <a:pt x="4198620" y="207010"/>
                    <a:pt x="4126230" y="254000"/>
                    <a:pt x="3968750" y="254000"/>
                  </a:cubicBezTo>
                  <a:cubicBezTo>
                    <a:pt x="3811270" y="254000"/>
                    <a:pt x="3738880" y="208280"/>
                    <a:pt x="3647440" y="148590"/>
                  </a:cubicBezTo>
                  <a:cubicBezTo>
                    <a:pt x="3543300" y="82550"/>
                    <a:pt x="3413760" y="0"/>
                    <a:pt x="3175000" y="0"/>
                  </a:cubicBezTo>
                  <a:cubicBezTo>
                    <a:pt x="2936240" y="0"/>
                    <a:pt x="2806700" y="82550"/>
                    <a:pt x="2702560" y="148590"/>
                  </a:cubicBezTo>
                  <a:cubicBezTo>
                    <a:pt x="2611120" y="207010"/>
                    <a:pt x="2538730" y="254000"/>
                    <a:pt x="2381250" y="254000"/>
                  </a:cubicBezTo>
                  <a:cubicBezTo>
                    <a:pt x="2223770" y="254000"/>
                    <a:pt x="2151380" y="208280"/>
                    <a:pt x="2059940" y="148590"/>
                  </a:cubicBezTo>
                  <a:cubicBezTo>
                    <a:pt x="1955800" y="82550"/>
                    <a:pt x="1826260" y="0"/>
                    <a:pt x="1587500" y="0"/>
                  </a:cubicBezTo>
                  <a:cubicBezTo>
                    <a:pt x="1348740" y="0"/>
                    <a:pt x="1219200" y="82550"/>
                    <a:pt x="1115060" y="148590"/>
                  </a:cubicBezTo>
                  <a:cubicBezTo>
                    <a:pt x="1023620" y="207010"/>
                    <a:pt x="951230" y="254000"/>
                    <a:pt x="793750" y="254000"/>
                  </a:cubicBezTo>
                  <a:cubicBezTo>
                    <a:pt x="636270" y="254000"/>
                    <a:pt x="563880" y="208280"/>
                    <a:pt x="472440" y="148590"/>
                  </a:cubicBezTo>
                  <a:cubicBezTo>
                    <a:pt x="368300" y="82550"/>
                    <a:pt x="238760" y="0"/>
                    <a:pt x="0" y="0"/>
                  </a:cubicBezTo>
                  <a:lnTo>
                    <a:pt x="0" y="1134008"/>
                  </a:lnTo>
                  <a:lnTo>
                    <a:pt x="6350000" y="1134008"/>
                  </a:lnTo>
                  <a:lnTo>
                    <a:pt x="6350000" y="0"/>
                  </a:lnTo>
                  <a:cubicBezTo>
                    <a:pt x="6111240" y="0"/>
                    <a:pt x="5981700" y="82550"/>
                    <a:pt x="5877560" y="149860"/>
                  </a:cubicBezTo>
                  <a:close/>
                </a:path>
              </a:pathLst>
            </a:custGeom>
            <a:solidFill>
              <a:srgbClr val="ADDFB8">
                <a:alpha val="80000"/>
              </a:srgbClr>
            </a:solidFill>
          </p:spPr>
          <p:txBody>
            <a:bodyPr/>
            <a:lstStyle/>
            <a:p>
              <a:endParaRPr lang="vi-VN" sz="572">
                <a:latin typeface="UTM Avo" panose="02040603050506020204" pitchFamily="18"/>
                <a:cs typeface="Arial" panose="020B0604020202020204" pitchFamily="34" charset="0"/>
              </a:endParaRPr>
            </a:p>
          </p:txBody>
        </p:sp>
      </p:grpSp>
      <p:grpSp>
        <p:nvGrpSpPr>
          <p:cNvPr id="2" name="Group 5">
            <a:extLst>
              <a:ext uri="{FF2B5EF4-FFF2-40B4-BE49-F238E27FC236}">
                <a16:creationId xmlns:a16="http://schemas.microsoft.com/office/drawing/2014/main" id="{545FEB89-7F13-C939-AECB-EB88A52AD1E3}"/>
              </a:ext>
            </a:extLst>
          </p:cNvPr>
          <p:cNvGrpSpPr>
            <a:grpSpLocks noChangeAspect="1"/>
          </p:cNvGrpSpPr>
          <p:nvPr/>
        </p:nvGrpSpPr>
        <p:grpSpPr>
          <a:xfrm>
            <a:off x="1657263" y="2107981"/>
            <a:ext cx="2289819" cy="2203971"/>
            <a:chOff x="30480" y="591820"/>
            <a:chExt cx="12736830" cy="12259310"/>
          </a:xfrm>
        </p:grpSpPr>
        <p:sp>
          <p:nvSpPr>
            <p:cNvPr id="12" name="Freeform 6">
              <a:extLst>
                <a:ext uri="{FF2B5EF4-FFF2-40B4-BE49-F238E27FC236}">
                  <a16:creationId xmlns:a16="http://schemas.microsoft.com/office/drawing/2014/main" id="{85B9AA78-E5A8-1165-8EF1-BAB587E854AE}"/>
                </a:ext>
              </a:extLst>
            </p:cNvPr>
            <p:cNvSpPr/>
            <p:nvPr/>
          </p:nvSpPr>
          <p:spPr>
            <a:xfrm>
              <a:off x="30480" y="591820"/>
              <a:ext cx="12736830" cy="12259310"/>
            </a:xfrm>
            <a:custGeom>
              <a:avLst/>
              <a:gdLst/>
              <a:ahLst/>
              <a:cxnLst/>
              <a:rect l="l" t="t" r="r" b="b"/>
              <a:pathLst>
                <a:path w="12736830" h="1225931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3"/>
              <a:stretch>
                <a:fillRect l="-19351" t="-5134" r="-18864" b="5134"/>
              </a:stretch>
            </a:blipFill>
          </p:spPr>
          <p:txBody>
            <a:bodyPr/>
            <a:lstStyle/>
            <a:p>
              <a:endParaRPr lang="vi-VN" sz="572">
                <a:latin typeface="UTM Avo" panose="02040603050506020204" pitchFamily="18"/>
                <a:cs typeface="Arial" panose="020B0604020202020204" pitchFamily="34" charset="0"/>
              </a:endParaRPr>
            </a:p>
          </p:txBody>
        </p:sp>
      </p:grpSp>
      <p:grpSp>
        <p:nvGrpSpPr>
          <p:cNvPr id="13" name="Group 7">
            <a:extLst>
              <a:ext uri="{FF2B5EF4-FFF2-40B4-BE49-F238E27FC236}">
                <a16:creationId xmlns:a16="http://schemas.microsoft.com/office/drawing/2014/main" id="{DB2F1FDD-8EE1-D70A-734C-F1E622DA200D}"/>
              </a:ext>
            </a:extLst>
          </p:cNvPr>
          <p:cNvGrpSpPr>
            <a:grpSpLocks noChangeAspect="1"/>
          </p:cNvGrpSpPr>
          <p:nvPr/>
        </p:nvGrpSpPr>
        <p:grpSpPr>
          <a:xfrm>
            <a:off x="4654710" y="2107981"/>
            <a:ext cx="2289819" cy="2203971"/>
            <a:chOff x="30480" y="591820"/>
            <a:chExt cx="12736830" cy="12259310"/>
          </a:xfrm>
        </p:grpSpPr>
        <p:sp>
          <p:nvSpPr>
            <p:cNvPr id="14" name="Freeform 8">
              <a:extLst>
                <a:ext uri="{FF2B5EF4-FFF2-40B4-BE49-F238E27FC236}">
                  <a16:creationId xmlns:a16="http://schemas.microsoft.com/office/drawing/2014/main" id="{E9CE2AE8-7A9A-8ED3-A43D-E6D318C56B4B}"/>
                </a:ext>
              </a:extLst>
            </p:cNvPr>
            <p:cNvSpPr/>
            <p:nvPr/>
          </p:nvSpPr>
          <p:spPr>
            <a:xfrm>
              <a:off x="30480" y="591820"/>
              <a:ext cx="12736830" cy="12259310"/>
            </a:xfrm>
            <a:custGeom>
              <a:avLst/>
              <a:gdLst/>
              <a:ahLst/>
              <a:cxnLst/>
              <a:rect l="l" t="t" r="r" b="b"/>
              <a:pathLst>
                <a:path w="12736830" h="1225931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4"/>
              <a:stretch>
                <a:fillRect l="-9462" t="-5134" r="-8975" b="5134"/>
              </a:stretch>
            </a:blipFill>
          </p:spPr>
          <p:txBody>
            <a:bodyPr/>
            <a:lstStyle/>
            <a:p>
              <a:endParaRPr lang="vi-VN" sz="572">
                <a:latin typeface="UTM Avo" panose="02040603050506020204" pitchFamily="18"/>
                <a:cs typeface="Arial" panose="020B0604020202020204" pitchFamily="34" charset="0"/>
              </a:endParaRPr>
            </a:p>
          </p:txBody>
        </p:sp>
      </p:grpSp>
      <p:grpSp>
        <p:nvGrpSpPr>
          <p:cNvPr id="15" name="Group 9">
            <a:extLst>
              <a:ext uri="{FF2B5EF4-FFF2-40B4-BE49-F238E27FC236}">
                <a16:creationId xmlns:a16="http://schemas.microsoft.com/office/drawing/2014/main" id="{6800BD39-AFE4-942F-C3DB-BC4C54406348}"/>
              </a:ext>
            </a:extLst>
          </p:cNvPr>
          <p:cNvGrpSpPr>
            <a:grpSpLocks noChangeAspect="1"/>
          </p:cNvGrpSpPr>
          <p:nvPr/>
        </p:nvGrpSpPr>
        <p:grpSpPr>
          <a:xfrm>
            <a:off x="7999088" y="2107981"/>
            <a:ext cx="2289819" cy="2203971"/>
            <a:chOff x="30480" y="591820"/>
            <a:chExt cx="12736830" cy="12259310"/>
          </a:xfrm>
        </p:grpSpPr>
        <p:sp>
          <p:nvSpPr>
            <p:cNvPr id="16" name="Freeform 10">
              <a:extLst>
                <a:ext uri="{FF2B5EF4-FFF2-40B4-BE49-F238E27FC236}">
                  <a16:creationId xmlns:a16="http://schemas.microsoft.com/office/drawing/2014/main" id="{F7B5484B-D879-E042-25B9-AA0BC2AF450C}"/>
                </a:ext>
              </a:extLst>
            </p:cNvPr>
            <p:cNvSpPr/>
            <p:nvPr/>
          </p:nvSpPr>
          <p:spPr>
            <a:xfrm>
              <a:off x="30480" y="591820"/>
              <a:ext cx="12736830" cy="12259310"/>
            </a:xfrm>
            <a:custGeom>
              <a:avLst/>
              <a:gdLst/>
              <a:ahLst/>
              <a:cxnLst/>
              <a:rect l="l" t="t" r="r" b="b"/>
              <a:pathLst>
                <a:path w="12736830" h="1225931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5"/>
              <a:stretch>
                <a:fillRect l="-19351" t="-5134" r="-18864" b="5134"/>
              </a:stretch>
            </a:blipFill>
          </p:spPr>
          <p:txBody>
            <a:bodyPr/>
            <a:lstStyle/>
            <a:p>
              <a:endParaRPr lang="vi-VN" sz="572">
                <a:latin typeface="UTM Avo" panose="02040603050506020204" pitchFamily="18"/>
                <a:cs typeface="Arial" panose="020B0604020202020204" pitchFamily="34" charset="0"/>
              </a:endParaRPr>
            </a:p>
          </p:txBody>
        </p:sp>
      </p:grpSp>
      <p:sp>
        <p:nvSpPr>
          <p:cNvPr id="17" name="Freeform 12">
            <a:extLst>
              <a:ext uri="{FF2B5EF4-FFF2-40B4-BE49-F238E27FC236}">
                <a16:creationId xmlns:a16="http://schemas.microsoft.com/office/drawing/2014/main" id="{2605AFB0-B406-287C-C50F-74263FF91DAB}"/>
              </a:ext>
            </a:extLst>
          </p:cNvPr>
          <p:cNvSpPr/>
          <p:nvPr/>
        </p:nvSpPr>
        <p:spPr>
          <a:xfrm>
            <a:off x="1339886" y="4307824"/>
            <a:ext cx="2924572" cy="1010752"/>
          </a:xfrm>
          <a:custGeom>
            <a:avLst/>
            <a:gdLst/>
            <a:ahLst/>
            <a:cxnLst/>
            <a:rect l="l" t="t" r="r" b="b"/>
            <a:pathLst>
              <a:path w="4258110" h="617426">
                <a:moveTo>
                  <a:pt x="0" y="0"/>
                </a:moveTo>
                <a:lnTo>
                  <a:pt x="4258110" y="0"/>
                </a:lnTo>
                <a:lnTo>
                  <a:pt x="4258110" y="617426"/>
                </a:lnTo>
                <a:lnTo>
                  <a:pt x="0" y="61742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bIns="97500" anchor="ctr"/>
          <a:lstStyle/>
          <a:p>
            <a:pPr algn="ctr">
              <a:lnSpc>
                <a:spcPct val="150000"/>
              </a:lnSpc>
            </a:pPr>
            <a:r>
              <a:rPr lang="vi-VN" sz="1950" i="1" dirty="0">
                <a:solidFill>
                  <a:srgbClr val="000000"/>
                </a:solidFill>
                <a:latin typeface="UTM Avo" panose="02040603050506020204" pitchFamily="18"/>
                <a:cs typeface="Arial" panose="020B0604020202020204" pitchFamily="34" charset="0"/>
              </a:rPr>
              <a:t>Chọn sản phẩm </a:t>
            </a:r>
          </a:p>
          <a:p>
            <a:pPr algn="ctr">
              <a:lnSpc>
                <a:spcPct val="150000"/>
              </a:lnSpc>
            </a:pPr>
            <a:r>
              <a:rPr lang="vi-VN" sz="1950" i="1" dirty="0">
                <a:solidFill>
                  <a:srgbClr val="000000"/>
                </a:solidFill>
                <a:latin typeface="UTM Avo" panose="02040603050506020204" pitchFamily="18"/>
                <a:cs typeface="Arial" panose="020B0604020202020204" pitchFamily="34" charset="0"/>
              </a:rPr>
              <a:t>mĩ thuật</a:t>
            </a:r>
            <a:endParaRPr lang="vi-VN" sz="1950" dirty="0">
              <a:latin typeface="UTM Avo" panose="02040603050506020204" pitchFamily="18"/>
              <a:cs typeface="Arial" panose="020B0604020202020204" pitchFamily="34" charset="0"/>
            </a:endParaRPr>
          </a:p>
        </p:txBody>
      </p:sp>
      <p:sp>
        <p:nvSpPr>
          <p:cNvPr id="18" name="Freeform 13">
            <a:extLst>
              <a:ext uri="{FF2B5EF4-FFF2-40B4-BE49-F238E27FC236}">
                <a16:creationId xmlns:a16="http://schemas.microsoft.com/office/drawing/2014/main" id="{DC7F4064-8749-B5AE-F4F4-1FEEF88DF432}"/>
              </a:ext>
            </a:extLst>
          </p:cNvPr>
          <p:cNvSpPr/>
          <p:nvPr/>
        </p:nvSpPr>
        <p:spPr>
          <a:xfrm>
            <a:off x="4405167" y="4307824"/>
            <a:ext cx="2924572" cy="1010752"/>
          </a:xfrm>
          <a:custGeom>
            <a:avLst/>
            <a:gdLst/>
            <a:ahLst/>
            <a:cxnLst/>
            <a:rect l="l" t="t" r="r" b="b"/>
            <a:pathLst>
              <a:path w="4258110" h="617426">
                <a:moveTo>
                  <a:pt x="0" y="0"/>
                </a:moveTo>
                <a:lnTo>
                  <a:pt x="4258110" y="0"/>
                </a:lnTo>
                <a:lnTo>
                  <a:pt x="4258110" y="617426"/>
                </a:lnTo>
                <a:lnTo>
                  <a:pt x="0" y="61742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bIns="97500" anchor="ctr"/>
          <a:lstStyle/>
          <a:p>
            <a:pPr algn="ctr">
              <a:lnSpc>
                <a:spcPct val="150000"/>
              </a:lnSpc>
            </a:pPr>
            <a:r>
              <a:rPr lang="vi-VN" sz="1950" i="1" dirty="0">
                <a:solidFill>
                  <a:srgbClr val="000000"/>
                </a:solidFill>
                <a:latin typeface="UTM Avo" panose="02040603050506020204" pitchFamily="18"/>
                <a:cs typeface="Arial" panose="020B0604020202020204" pitchFamily="34" charset="0"/>
              </a:rPr>
              <a:t>Lựa chọn vị trí </a:t>
            </a:r>
          </a:p>
          <a:p>
            <a:pPr algn="ctr">
              <a:lnSpc>
                <a:spcPct val="150000"/>
              </a:lnSpc>
            </a:pPr>
            <a:r>
              <a:rPr lang="vi-VN" sz="1950" i="1" dirty="0">
                <a:solidFill>
                  <a:srgbClr val="000000"/>
                </a:solidFill>
                <a:latin typeface="UTM Avo" panose="02040603050506020204" pitchFamily="18"/>
                <a:cs typeface="Arial" panose="020B0604020202020204" pitchFamily="34" charset="0"/>
              </a:rPr>
              <a:t>trưng bày</a:t>
            </a:r>
            <a:endParaRPr lang="vi-VN" sz="1950" dirty="0">
              <a:latin typeface="UTM Avo" panose="02040603050506020204" pitchFamily="18"/>
              <a:cs typeface="Arial" panose="020B0604020202020204" pitchFamily="34" charset="0"/>
            </a:endParaRPr>
          </a:p>
        </p:txBody>
      </p:sp>
      <p:sp>
        <p:nvSpPr>
          <p:cNvPr id="19" name="Freeform 14">
            <a:extLst>
              <a:ext uri="{FF2B5EF4-FFF2-40B4-BE49-F238E27FC236}">
                <a16:creationId xmlns:a16="http://schemas.microsoft.com/office/drawing/2014/main" id="{C530F18E-9417-DC4D-B35C-1698BB4A9BC1}"/>
              </a:ext>
            </a:extLst>
          </p:cNvPr>
          <p:cNvSpPr/>
          <p:nvPr/>
        </p:nvSpPr>
        <p:spPr>
          <a:xfrm>
            <a:off x="7505298" y="4270211"/>
            <a:ext cx="3277401" cy="1010752"/>
          </a:xfrm>
          <a:custGeom>
            <a:avLst/>
            <a:gdLst/>
            <a:ahLst/>
            <a:cxnLst/>
            <a:rect l="l" t="t" r="r" b="b"/>
            <a:pathLst>
              <a:path w="4258110" h="617426">
                <a:moveTo>
                  <a:pt x="0" y="0"/>
                </a:moveTo>
                <a:lnTo>
                  <a:pt x="4258110" y="0"/>
                </a:lnTo>
                <a:lnTo>
                  <a:pt x="4258110" y="617426"/>
                </a:lnTo>
                <a:lnTo>
                  <a:pt x="0" y="61742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bIns="97500" anchor="ctr"/>
          <a:lstStyle/>
          <a:p>
            <a:pPr algn="ctr">
              <a:lnSpc>
                <a:spcPct val="150000"/>
              </a:lnSpc>
            </a:pPr>
            <a:r>
              <a:rPr lang="vi-VN" sz="1950" i="1" dirty="0">
                <a:solidFill>
                  <a:srgbClr val="000000"/>
                </a:solidFill>
                <a:latin typeface="UTM Avo" panose="02040603050506020204" pitchFamily="18"/>
                <a:cs typeface="Arial" panose="020B0604020202020204" pitchFamily="34" charset="0"/>
              </a:rPr>
              <a:t>Sắp xếp theo nội dung chủ đề/ bài học</a:t>
            </a:r>
            <a:endParaRPr lang="vi-VN" sz="195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4172484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ppt_y</p:attrName>
                                        </p:attrNameLst>
                                      </p:cBhvr>
                                      <p:tavLst>
                                        <p:tav tm="0">
                                          <p:val>
                                            <p:strVal val="#ppt_y+#ppt_h*1.125000"/>
                                          </p:val>
                                        </p:tav>
                                        <p:tav tm="100000">
                                          <p:val>
                                            <p:strVal val="#ppt_y"/>
                                          </p:val>
                                        </p:tav>
                                      </p:tavLst>
                                    </p:anim>
                                    <p:animEffect transition="in" filter="wipe(up)">
                                      <p:cBhvr>
                                        <p:cTn id="12" dur="500"/>
                                        <p:tgtEl>
                                          <p:spTgt spid="17"/>
                                        </p:tgtEl>
                                      </p:cBhvr>
                                    </p:animEffect>
                                  </p:childTnLst>
                                </p:cTn>
                              </p:par>
                              <p:par>
                                <p:cTn id="13" presetID="1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p:tgtEl>
                                          <p:spTgt spid="13"/>
                                        </p:tgtEl>
                                        <p:attrNameLst>
                                          <p:attrName>ppt_y</p:attrName>
                                        </p:attrNameLst>
                                      </p:cBhvr>
                                      <p:tavLst>
                                        <p:tav tm="0">
                                          <p:val>
                                            <p:strVal val="#ppt_y+#ppt_h*1.125000"/>
                                          </p:val>
                                        </p:tav>
                                        <p:tav tm="100000">
                                          <p:val>
                                            <p:strVal val="#ppt_y"/>
                                          </p:val>
                                        </p:tav>
                                      </p:tavLst>
                                    </p:anim>
                                    <p:animEffect transition="in" filter="wipe(up)">
                                      <p:cBhvr>
                                        <p:cTn id="16" dur="500"/>
                                        <p:tgtEl>
                                          <p:spTgt spid="13"/>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p:tgtEl>
                                          <p:spTgt spid="18"/>
                                        </p:tgtEl>
                                        <p:attrNameLst>
                                          <p:attrName>ppt_y</p:attrName>
                                        </p:attrNameLst>
                                      </p:cBhvr>
                                      <p:tavLst>
                                        <p:tav tm="0">
                                          <p:val>
                                            <p:strVal val="#ppt_y+#ppt_h*1.125000"/>
                                          </p:val>
                                        </p:tav>
                                        <p:tav tm="100000">
                                          <p:val>
                                            <p:strVal val="#ppt_y"/>
                                          </p:val>
                                        </p:tav>
                                      </p:tavLst>
                                    </p:anim>
                                    <p:animEffect transition="in" filter="wipe(up)">
                                      <p:cBhvr>
                                        <p:cTn id="20" dur="500"/>
                                        <p:tgtEl>
                                          <p:spTgt spid="18"/>
                                        </p:tgtEl>
                                      </p:cBhvr>
                                    </p:animEffect>
                                  </p:childTnLst>
                                </p:cTn>
                              </p:par>
                              <p:par>
                                <p:cTn id="21" presetID="12" presetClass="entr" presetSubtype="4"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p:tgtEl>
                                          <p:spTgt spid="15"/>
                                        </p:tgtEl>
                                        <p:attrNameLst>
                                          <p:attrName>ppt_y</p:attrName>
                                        </p:attrNameLst>
                                      </p:cBhvr>
                                      <p:tavLst>
                                        <p:tav tm="0">
                                          <p:val>
                                            <p:strVal val="#ppt_y+#ppt_h*1.125000"/>
                                          </p:val>
                                        </p:tav>
                                        <p:tav tm="100000">
                                          <p:val>
                                            <p:strVal val="#ppt_y"/>
                                          </p:val>
                                        </p:tav>
                                      </p:tavLst>
                                    </p:anim>
                                    <p:animEffect transition="in" filter="wipe(up)">
                                      <p:cBhvr>
                                        <p:cTn id="24" dur="500"/>
                                        <p:tgtEl>
                                          <p:spTgt spid="15"/>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ppt_y</p:attrName>
                                        </p:attrNameLst>
                                      </p:cBhvr>
                                      <p:tavLst>
                                        <p:tav tm="0">
                                          <p:val>
                                            <p:strVal val="#ppt_y+#ppt_h*1.125000"/>
                                          </p:val>
                                        </p:tav>
                                        <p:tav tm="100000">
                                          <p:val>
                                            <p:strVal val="#ppt_y"/>
                                          </p:val>
                                        </p:tav>
                                      </p:tavLst>
                                    </p:anim>
                                    <p:animEffect transition="in" filter="wipe(up)">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8" y="125415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grpSp>
        <p:nvGrpSpPr>
          <p:cNvPr id="3" name="Group 2">
            <a:extLst>
              <a:ext uri="{FF2B5EF4-FFF2-40B4-BE49-F238E27FC236}">
                <a16:creationId xmlns:a16="http://schemas.microsoft.com/office/drawing/2014/main" id="{DA383CDC-D263-C3FE-F41D-6FB7B153461E}"/>
              </a:ext>
            </a:extLst>
          </p:cNvPr>
          <p:cNvGrpSpPr/>
          <p:nvPr/>
        </p:nvGrpSpPr>
        <p:grpSpPr>
          <a:xfrm>
            <a:off x="-46123" y="5694695"/>
            <a:ext cx="12284242" cy="2278249"/>
            <a:chOff x="0" y="0"/>
            <a:chExt cx="6350000" cy="1217828"/>
          </a:xfrm>
        </p:grpSpPr>
        <p:sp>
          <p:nvSpPr>
            <p:cNvPr id="4" name="Freeform 3">
              <a:extLst>
                <a:ext uri="{FF2B5EF4-FFF2-40B4-BE49-F238E27FC236}">
                  <a16:creationId xmlns:a16="http://schemas.microsoft.com/office/drawing/2014/main" id="{4E8CB155-D791-FEEE-AB21-DA61881924EA}"/>
                </a:ext>
              </a:extLst>
            </p:cNvPr>
            <p:cNvSpPr/>
            <p:nvPr/>
          </p:nvSpPr>
          <p:spPr>
            <a:xfrm>
              <a:off x="0" y="82550"/>
              <a:ext cx="6350000" cy="1134008"/>
            </a:xfrm>
            <a:custGeom>
              <a:avLst/>
              <a:gdLst/>
              <a:ahLst/>
              <a:cxnLst/>
              <a:rect l="l" t="t" r="r" b="b"/>
              <a:pathLst>
                <a:path w="6350000" h="1134008">
                  <a:moveTo>
                    <a:pt x="5877560" y="149860"/>
                  </a:moveTo>
                  <a:cubicBezTo>
                    <a:pt x="5786120" y="208280"/>
                    <a:pt x="5713730" y="255270"/>
                    <a:pt x="5556250" y="255270"/>
                  </a:cubicBezTo>
                  <a:cubicBezTo>
                    <a:pt x="5398770" y="255270"/>
                    <a:pt x="5326380" y="209550"/>
                    <a:pt x="5234940" y="149860"/>
                  </a:cubicBezTo>
                  <a:cubicBezTo>
                    <a:pt x="5130800" y="82550"/>
                    <a:pt x="5001260" y="0"/>
                    <a:pt x="4762500" y="0"/>
                  </a:cubicBezTo>
                  <a:cubicBezTo>
                    <a:pt x="4523740" y="0"/>
                    <a:pt x="4394200" y="82550"/>
                    <a:pt x="4290060" y="148590"/>
                  </a:cubicBezTo>
                  <a:cubicBezTo>
                    <a:pt x="4198620" y="207010"/>
                    <a:pt x="4126230" y="254000"/>
                    <a:pt x="3968750" y="254000"/>
                  </a:cubicBezTo>
                  <a:cubicBezTo>
                    <a:pt x="3811270" y="254000"/>
                    <a:pt x="3738880" y="208280"/>
                    <a:pt x="3647440" y="148590"/>
                  </a:cubicBezTo>
                  <a:cubicBezTo>
                    <a:pt x="3543300" y="82550"/>
                    <a:pt x="3413760" y="0"/>
                    <a:pt x="3175000" y="0"/>
                  </a:cubicBezTo>
                  <a:cubicBezTo>
                    <a:pt x="2936240" y="0"/>
                    <a:pt x="2806700" y="82550"/>
                    <a:pt x="2702560" y="148590"/>
                  </a:cubicBezTo>
                  <a:cubicBezTo>
                    <a:pt x="2611120" y="207010"/>
                    <a:pt x="2538730" y="254000"/>
                    <a:pt x="2381250" y="254000"/>
                  </a:cubicBezTo>
                  <a:cubicBezTo>
                    <a:pt x="2223770" y="254000"/>
                    <a:pt x="2151380" y="208280"/>
                    <a:pt x="2059940" y="148590"/>
                  </a:cubicBezTo>
                  <a:cubicBezTo>
                    <a:pt x="1955800" y="82550"/>
                    <a:pt x="1826260" y="0"/>
                    <a:pt x="1587500" y="0"/>
                  </a:cubicBezTo>
                  <a:cubicBezTo>
                    <a:pt x="1348740" y="0"/>
                    <a:pt x="1219200" y="82550"/>
                    <a:pt x="1115060" y="148590"/>
                  </a:cubicBezTo>
                  <a:cubicBezTo>
                    <a:pt x="1023620" y="207010"/>
                    <a:pt x="951230" y="254000"/>
                    <a:pt x="793750" y="254000"/>
                  </a:cubicBezTo>
                  <a:cubicBezTo>
                    <a:pt x="636270" y="254000"/>
                    <a:pt x="563880" y="208280"/>
                    <a:pt x="472440" y="148590"/>
                  </a:cubicBezTo>
                  <a:cubicBezTo>
                    <a:pt x="368300" y="82550"/>
                    <a:pt x="238760" y="0"/>
                    <a:pt x="0" y="0"/>
                  </a:cubicBezTo>
                  <a:lnTo>
                    <a:pt x="0" y="1134008"/>
                  </a:lnTo>
                  <a:lnTo>
                    <a:pt x="6350000" y="1134008"/>
                  </a:lnTo>
                  <a:lnTo>
                    <a:pt x="6350000" y="0"/>
                  </a:lnTo>
                  <a:cubicBezTo>
                    <a:pt x="6111240" y="0"/>
                    <a:pt x="5981700" y="82550"/>
                    <a:pt x="5877560" y="149860"/>
                  </a:cubicBezTo>
                  <a:close/>
                </a:path>
              </a:pathLst>
            </a:custGeom>
            <a:solidFill>
              <a:srgbClr val="ADDFB8">
                <a:alpha val="80000"/>
              </a:srgbClr>
            </a:solidFill>
          </p:spPr>
          <p:txBody>
            <a:bodyPr/>
            <a:lstStyle/>
            <a:p>
              <a:endParaRPr lang="vi-VN" sz="572">
                <a:latin typeface="UTM Avo" panose="02040603050506020204" pitchFamily="18"/>
                <a:cs typeface="Arial" panose="020B0604020202020204" pitchFamily="34" charset="0"/>
              </a:endParaRPr>
            </a:p>
          </p:txBody>
        </p:sp>
      </p:grpSp>
      <p:sp>
        <p:nvSpPr>
          <p:cNvPr id="5" name="Speech Bubble: Rectangle with Corners Rounded 2">
            <a:extLst>
              <a:ext uri="{FF2B5EF4-FFF2-40B4-BE49-F238E27FC236}">
                <a16:creationId xmlns:a16="http://schemas.microsoft.com/office/drawing/2014/main" id="{BF2E5F91-8370-87B2-ECFE-92E85CA9D62A}"/>
              </a:ext>
            </a:extLst>
          </p:cNvPr>
          <p:cNvSpPr/>
          <p:nvPr/>
        </p:nvSpPr>
        <p:spPr>
          <a:xfrm>
            <a:off x="5868101" y="2086236"/>
            <a:ext cx="4599372" cy="2641600"/>
          </a:xfrm>
          <a:prstGeom prst="wedgeRoundRectCallout">
            <a:avLst>
              <a:gd name="adj1" fmla="val 8064"/>
              <a:gd name="adj2" fmla="val 65027"/>
              <a:gd name="adj3" fmla="val 16667"/>
            </a:avLst>
          </a:prstGeom>
          <a:solidFill>
            <a:schemeClr val="accent6">
              <a:lumMod val="20000"/>
              <a:lumOff val="80000"/>
            </a:schemeClr>
          </a:solidFill>
          <a:ln>
            <a:noFill/>
          </a:ln>
          <a:effectLst>
            <a:outerShdw blurRad="50800" dist="38100" dir="5400000" algn="t"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bIns="136500" rtlCol="0" anchor="ctr"/>
          <a:lstStyle/>
          <a:p>
            <a:pPr algn="ctr">
              <a:lnSpc>
                <a:spcPct val="150000"/>
              </a:lnSpc>
            </a:pPr>
            <a:r>
              <a:rPr lang="vi-VN" sz="2167" dirty="0">
                <a:solidFill>
                  <a:srgbClr val="000000"/>
                </a:solidFill>
                <a:latin typeface="UTM Avo" panose="02040603050506020204" pitchFamily="18"/>
                <a:cs typeface="Arial" panose="020B0604020202020204" pitchFamily="34" charset="0"/>
              </a:rPr>
              <a:t>Em/nhóm em hãy tạo </a:t>
            </a:r>
          </a:p>
          <a:p>
            <a:pPr algn="ctr">
              <a:lnSpc>
                <a:spcPct val="150000"/>
              </a:lnSpc>
            </a:pPr>
            <a:r>
              <a:rPr lang="vi-VN" sz="2167" dirty="0">
                <a:solidFill>
                  <a:srgbClr val="000000"/>
                </a:solidFill>
                <a:latin typeface="UTM Avo" panose="02040603050506020204" pitchFamily="18"/>
                <a:cs typeface="Arial" panose="020B0604020202020204" pitchFamily="34" charset="0"/>
              </a:rPr>
              <a:t>sản phẩm về cuộc sống </a:t>
            </a:r>
          </a:p>
          <a:p>
            <a:pPr algn="ctr">
              <a:lnSpc>
                <a:spcPct val="150000"/>
              </a:lnSpc>
            </a:pPr>
            <a:r>
              <a:rPr lang="vi-VN" sz="2167" dirty="0">
                <a:solidFill>
                  <a:srgbClr val="000000"/>
                </a:solidFill>
                <a:latin typeface="UTM Avo" panose="02040603050506020204" pitchFamily="18"/>
                <a:cs typeface="Arial" panose="020B0604020202020204" pitchFamily="34" charset="0"/>
              </a:rPr>
              <a:t>xung quanh theo ý thích </a:t>
            </a:r>
          </a:p>
          <a:p>
            <a:pPr algn="ctr">
              <a:lnSpc>
                <a:spcPct val="150000"/>
              </a:lnSpc>
            </a:pPr>
            <a:r>
              <a:rPr lang="vi-VN" sz="2167" dirty="0">
                <a:solidFill>
                  <a:srgbClr val="000000"/>
                </a:solidFill>
                <a:latin typeface="UTM Avo" panose="02040603050506020204" pitchFamily="18"/>
                <a:cs typeface="Arial" panose="020B0604020202020204" pitchFamily="34" charset="0"/>
              </a:rPr>
              <a:t>vận dụng những điều đã học</a:t>
            </a:r>
            <a:endParaRPr lang="vi-VN" sz="2167" dirty="0">
              <a:latin typeface="UTM Avo" panose="02040603050506020204" pitchFamily="18"/>
              <a:cs typeface="Arial" panose="020B0604020202020204" pitchFamily="34" charset="0"/>
            </a:endParaRPr>
          </a:p>
        </p:txBody>
      </p:sp>
      <p:sp>
        <p:nvSpPr>
          <p:cNvPr id="6" name="Freeform 9">
            <a:extLst>
              <a:ext uri="{FF2B5EF4-FFF2-40B4-BE49-F238E27FC236}">
                <a16:creationId xmlns:a16="http://schemas.microsoft.com/office/drawing/2014/main" id="{98D9B6A1-6FF0-6058-1D45-AF90BCFF99E4}"/>
              </a:ext>
            </a:extLst>
          </p:cNvPr>
          <p:cNvSpPr/>
          <p:nvPr/>
        </p:nvSpPr>
        <p:spPr>
          <a:xfrm flipH="1">
            <a:off x="6575926" y="4727836"/>
            <a:ext cx="2146300" cy="2228850"/>
          </a:xfrm>
          <a:custGeom>
            <a:avLst/>
            <a:gdLst/>
            <a:ahLst/>
            <a:cxnLst/>
            <a:rect l="l" t="t" r="r" b="b"/>
            <a:pathLst>
              <a:path w="1797653" h="2057400">
                <a:moveTo>
                  <a:pt x="0" y="0"/>
                </a:moveTo>
                <a:lnTo>
                  <a:pt x="1797653" y="0"/>
                </a:lnTo>
                <a:lnTo>
                  <a:pt x="1797653" y="2057400"/>
                </a:lnTo>
                <a:lnTo>
                  <a:pt x="0" y="20574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vi-VN" sz="572">
              <a:latin typeface="UTM Avo" panose="02040603050506020204" pitchFamily="18"/>
            </a:endParaRPr>
          </a:p>
        </p:txBody>
      </p:sp>
      <p:sp>
        <p:nvSpPr>
          <p:cNvPr id="7" name="Freeform 2">
            <a:extLst>
              <a:ext uri="{FF2B5EF4-FFF2-40B4-BE49-F238E27FC236}">
                <a16:creationId xmlns:a16="http://schemas.microsoft.com/office/drawing/2014/main" id="{9E1F344B-9290-D3CF-7C72-749545E2E321}"/>
              </a:ext>
            </a:extLst>
          </p:cNvPr>
          <p:cNvSpPr/>
          <p:nvPr/>
        </p:nvSpPr>
        <p:spPr>
          <a:xfrm>
            <a:off x="1724527" y="1993803"/>
            <a:ext cx="3338978" cy="3411334"/>
          </a:xfrm>
          <a:prstGeom prst="flowChartConnector">
            <a:avLst/>
          </a:prstGeom>
          <a:blipFill>
            <a:blip r:embed="rId5"/>
            <a:stretch>
              <a:fillRect l="-3879" t="-22749" r="-114012" b="-22749"/>
            </a:stretch>
          </a:blipFill>
        </p:spPr>
        <p:txBody>
          <a:bodyPr/>
          <a:lstStyle/>
          <a:p>
            <a:endParaRPr lang="vi-VN" sz="572" dirty="0">
              <a:latin typeface="UTM Avo" panose="02040603050506020204" pitchFamily="18"/>
            </a:endParaRPr>
          </a:p>
        </p:txBody>
      </p:sp>
    </p:spTree>
    <p:extLst>
      <p:ext uri="{BB962C8B-B14F-4D97-AF65-F5344CB8AC3E}">
        <p14:creationId xmlns:p14="http://schemas.microsoft.com/office/powerpoint/2010/main" val="307423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6EC304B-2EF9-9603-2432-30BC69005AA3}"/>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979889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AECFC497-5DC9-6E08-9568-CF2C84734CFB}"/>
              </a:ext>
            </a:extLst>
          </p:cNvPr>
          <p:cNvPicPr>
            <a:picLocks noChangeAspect="1"/>
          </p:cNvPicPr>
          <p:nvPr/>
        </p:nvPicPr>
        <p:blipFill>
          <a:blip r:embed="rId4"/>
          <a:srcRect/>
          <a:stretch>
            <a:fillRect/>
          </a:stretch>
        </p:blipFill>
        <p:spPr>
          <a:xfrm>
            <a:off x="-225389" y="5978462"/>
            <a:ext cx="12642778" cy="2285008"/>
          </a:xfrm>
          <a:prstGeom prst="rect">
            <a:avLst/>
          </a:prstGeom>
        </p:spPr>
      </p:pic>
      <p:grpSp>
        <p:nvGrpSpPr>
          <p:cNvPr id="114" name="Group 4">
            <a:extLst>
              <a:ext uri="{FF2B5EF4-FFF2-40B4-BE49-F238E27FC236}">
                <a16:creationId xmlns:a16="http://schemas.microsoft.com/office/drawing/2014/main" id="{CF0943CC-CBE8-790D-24FA-5C28C1A72438}"/>
              </a:ext>
            </a:extLst>
          </p:cNvPr>
          <p:cNvGrpSpPr/>
          <p:nvPr/>
        </p:nvGrpSpPr>
        <p:grpSpPr>
          <a:xfrm>
            <a:off x="2543048" y="2890277"/>
            <a:ext cx="2008167" cy="2565907"/>
            <a:chOff x="0" y="0"/>
            <a:chExt cx="5063922" cy="6470352"/>
          </a:xfrm>
        </p:grpSpPr>
        <p:sp>
          <p:nvSpPr>
            <p:cNvPr id="115" name="Freeform 5">
              <a:extLst>
                <a:ext uri="{FF2B5EF4-FFF2-40B4-BE49-F238E27FC236}">
                  <a16:creationId xmlns:a16="http://schemas.microsoft.com/office/drawing/2014/main" id="{C880F191-B22D-317F-C0B5-25E647C560EE}"/>
                </a:ext>
              </a:extLst>
            </p:cNvPr>
            <p:cNvSpPr/>
            <p:nvPr/>
          </p:nvSpPr>
          <p:spPr>
            <a:xfrm>
              <a:off x="0" y="0"/>
              <a:ext cx="5063922" cy="6470352"/>
            </a:xfrm>
            <a:custGeom>
              <a:avLst/>
              <a:gdLst/>
              <a:ahLst/>
              <a:cxnLst/>
              <a:rect l="l" t="t" r="r" b="b"/>
              <a:pathLst>
                <a:path w="5063922" h="6470352">
                  <a:moveTo>
                    <a:pt x="4759122" y="0"/>
                  </a:moveTo>
                  <a:lnTo>
                    <a:pt x="304800" y="0"/>
                  </a:lnTo>
                  <a:cubicBezTo>
                    <a:pt x="135890" y="0"/>
                    <a:pt x="0" y="135890"/>
                    <a:pt x="0" y="304800"/>
                  </a:cubicBezTo>
                  <a:lnTo>
                    <a:pt x="0" y="6165552"/>
                  </a:lnTo>
                  <a:cubicBezTo>
                    <a:pt x="0" y="6334462"/>
                    <a:pt x="135890" y="6470352"/>
                    <a:pt x="304800" y="6470352"/>
                  </a:cubicBezTo>
                  <a:lnTo>
                    <a:pt x="4759122" y="6470352"/>
                  </a:lnTo>
                  <a:cubicBezTo>
                    <a:pt x="4928032" y="6470352"/>
                    <a:pt x="5063922" y="6334462"/>
                    <a:pt x="5063922" y="6165552"/>
                  </a:cubicBezTo>
                  <a:lnTo>
                    <a:pt x="5063922" y="304800"/>
                  </a:lnTo>
                  <a:cubicBezTo>
                    <a:pt x="5063922" y="135890"/>
                    <a:pt x="4928032" y="0"/>
                    <a:pt x="4759122" y="0"/>
                  </a:cubicBezTo>
                  <a:close/>
                </a:path>
              </a:pathLst>
            </a:custGeom>
            <a:solidFill>
              <a:srgbClr val="F69E5E"/>
            </a:solidFill>
          </p:spPr>
          <p:txBody>
            <a:bodyPr anchor="ctr"/>
            <a:lstStyle/>
            <a:p>
              <a:pPr algn="ctr">
                <a:lnSpc>
                  <a:spcPct val="150000"/>
                </a:lnSpc>
              </a:pPr>
              <a:r>
                <a:rPr lang="vi-VN" sz="2167" i="1" dirty="0">
                  <a:latin typeface="UTM Avo" panose="02040603050506020204" pitchFamily="18"/>
                  <a:cs typeface="Arial" panose="020B0604020202020204" pitchFamily="34" charset="0"/>
                </a:rPr>
                <a:t>Em thích </a:t>
              </a:r>
            </a:p>
            <a:p>
              <a:pPr algn="ctr">
                <a:lnSpc>
                  <a:spcPct val="150000"/>
                </a:lnSpc>
              </a:pPr>
              <a:r>
                <a:rPr lang="vi-VN" sz="2167" i="1" dirty="0">
                  <a:latin typeface="UTM Avo" panose="02040603050506020204" pitchFamily="18"/>
                  <a:cs typeface="Arial" panose="020B0604020202020204" pitchFamily="34" charset="0"/>
                </a:rPr>
                <a:t>chủ đề, bài học nào nhất trong </a:t>
              </a:r>
            </a:p>
            <a:p>
              <a:pPr algn="ctr">
                <a:lnSpc>
                  <a:spcPct val="150000"/>
                </a:lnSpc>
              </a:pPr>
              <a:r>
                <a:rPr lang="vi-VN" sz="2167" i="1" dirty="0">
                  <a:latin typeface="UTM Avo" panose="02040603050506020204" pitchFamily="18"/>
                  <a:cs typeface="Arial" panose="020B0604020202020204" pitchFamily="34" charset="0"/>
                </a:rPr>
                <a:t>học kì 2?</a:t>
              </a:r>
              <a:endParaRPr lang="vi-VN" sz="2167" dirty="0">
                <a:latin typeface="UTM Avo" panose="02040603050506020204" pitchFamily="18"/>
                <a:cs typeface="Arial" panose="020B0604020202020204" pitchFamily="34" charset="0"/>
              </a:endParaRPr>
            </a:p>
          </p:txBody>
        </p:sp>
      </p:grpSp>
      <p:grpSp>
        <p:nvGrpSpPr>
          <p:cNvPr id="116" name="Group 6">
            <a:extLst>
              <a:ext uri="{FF2B5EF4-FFF2-40B4-BE49-F238E27FC236}">
                <a16:creationId xmlns:a16="http://schemas.microsoft.com/office/drawing/2014/main" id="{E68E27A9-E146-1740-A615-86A5858BB71F}"/>
              </a:ext>
            </a:extLst>
          </p:cNvPr>
          <p:cNvGrpSpPr/>
          <p:nvPr/>
        </p:nvGrpSpPr>
        <p:grpSpPr>
          <a:xfrm>
            <a:off x="7679660" y="2890277"/>
            <a:ext cx="2122908" cy="2565907"/>
            <a:chOff x="-289336" y="0"/>
            <a:chExt cx="5353260" cy="6470352"/>
          </a:xfrm>
        </p:grpSpPr>
        <p:sp>
          <p:nvSpPr>
            <p:cNvPr id="117" name="Freeform 7">
              <a:extLst>
                <a:ext uri="{FF2B5EF4-FFF2-40B4-BE49-F238E27FC236}">
                  <a16:creationId xmlns:a16="http://schemas.microsoft.com/office/drawing/2014/main" id="{4EA4E4E8-7FE7-D370-CD60-4F387D47F98F}"/>
                </a:ext>
              </a:extLst>
            </p:cNvPr>
            <p:cNvSpPr/>
            <p:nvPr/>
          </p:nvSpPr>
          <p:spPr>
            <a:xfrm>
              <a:off x="-289336" y="0"/>
              <a:ext cx="5353260" cy="6470352"/>
            </a:xfrm>
            <a:custGeom>
              <a:avLst/>
              <a:gdLst/>
              <a:ahLst/>
              <a:cxnLst/>
              <a:rect l="l" t="t" r="r" b="b"/>
              <a:pathLst>
                <a:path w="5063922" h="6470352">
                  <a:moveTo>
                    <a:pt x="4759122" y="0"/>
                  </a:moveTo>
                  <a:lnTo>
                    <a:pt x="304800" y="0"/>
                  </a:lnTo>
                  <a:cubicBezTo>
                    <a:pt x="135890" y="0"/>
                    <a:pt x="0" y="135890"/>
                    <a:pt x="0" y="304800"/>
                  </a:cubicBezTo>
                  <a:lnTo>
                    <a:pt x="0" y="6165552"/>
                  </a:lnTo>
                  <a:cubicBezTo>
                    <a:pt x="0" y="6334462"/>
                    <a:pt x="135890" y="6470352"/>
                    <a:pt x="304800" y="6470352"/>
                  </a:cubicBezTo>
                  <a:lnTo>
                    <a:pt x="4759122" y="6470352"/>
                  </a:lnTo>
                  <a:cubicBezTo>
                    <a:pt x="4928032" y="6470352"/>
                    <a:pt x="5063922" y="6334462"/>
                    <a:pt x="5063922" y="6165552"/>
                  </a:cubicBezTo>
                  <a:lnTo>
                    <a:pt x="5063922" y="304800"/>
                  </a:lnTo>
                  <a:cubicBezTo>
                    <a:pt x="5063922" y="135890"/>
                    <a:pt x="4928032" y="0"/>
                    <a:pt x="4759122" y="0"/>
                  </a:cubicBezTo>
                  <a:close/>
                </a:path>
              </a:pathLst>
            </a:custGeom>
            <a:solidFill>
              <a:srgbClr val="73C4D4"/>
            </a:solidFill>
          </p:spPr>
          <p:txBody>
            <a:bodyPr anchor="ctr"/>
            <a:lstStyle/>
            <a:p>
              <a:pPr algn="ctr">
                <a:lnSpc>
                  <a:spcPct val="150000"/>
                </a:lnSpc>
              </a:pPr>
              <a:r>
                <a:rPr lang="vi-VN" sz="2167" i="1" dirty="0">
                  <a:latin typeface="UTM Avo" panose="02040603050506020204" pitchFamily="18"/>
                  <a:cs typeface="Arial" panose="020B0604020202020204" pitchFamily="34" charset="0"/>
                </a:rPr>
                <a:t>Bài học, </a:t>
              </a:r>
            </a:p>
            <a:p>
              <a:pPr algn="ctr">
                <a:lnSpc>
                  <a:spcPct val="150000"/>
                </a:lnSpc>
              </a:pPr>
              <a:r>
                <a:rPr lang="vi-VN" sz="2167" i="1" dirty="0">
                  <a:latin typeface="UTM Avo" panose="02040603050506020204" pitchFamily="18"/>
                  <a:cs typeface="Arial" panose="020B0604020202020204" pitchFamily="34" charset="0"/>
                </a:rPr>
                <a:t>chủ đề đó có tính ứng dụng như thế nào?</a:t>
              </a:r>
            </a:p>
          </p:txBody>
        </p:sp>
      </p:grpSp>
      <p:grpSp>
        <p:nvGrpSpPr>
          <p:cNvPr id="118" name="Group 10">
            <a:extLst>
              <a:ext uri="{FF2B5EF4-FFF2-40B4-BE49-F238E27FC236}">
                <a16:creationId xmlns:a16="http://schemas.microsoft.com/office/drawing/2014/main" id="{5DAF6BE1-3280-39FA-1F99-6A22D1582EB2}"/>
              </a:ext>
            </a:extLst>
          </p:cNvPr>
          <p:cNvGrpSpPr/>
          <p:nvPr/>
        </p:nvGrpSpPr>
        <p:grpSpPr>
          <a:xfrm>
            <a:off x="5164106" y="2890277"/>
            <a:ext cx="2008167" cy="2565907"/>
            <a:chOff x="0" y="0"/>
            <a:chExt cx="5063922" cy="6470352"/>
          </a:xfrm>
        </p:grpSpPr>
        <p:sp>
          <p:nvSpPr>
            <p:cNvPr id="119" name="Freeform 11">
              <a:extLst>
                <a:ext uri="{FF2B5EF4-FFF2-40B4-BE49-F238E27FC236}">
                  <a16:creationId xmlns:a16="http://schemas.microsoft.com/office/drawing/2014/main" id="{B3397C12-43B2-A99A-527B-10FE6F44AB9C}"/>
                </a:ext>
              </a:extLst>
            </p:cNvPr>
            <p:cNvSpPr/>
            <p:nvPr/>
          </p:nvSpPr>
          <p:spPr>
            <a:xfrm>
              <a:off x="0" y="0"/>
              <a:ext cx="5063922" cy="6470352"/>
            </a:xfrm>
            <a:custGeom>
              <a:avLst/>
              <a:gdLst/>
              <a:ahLst/>
              <a:cxnLst/>
              <a:rect l="l" t="t" r="r" b="b"/>
              <a:pathLst>
                <a:path w="5063922" h="6470352">
                  <a:moveTo>
                    <a:pt x="4759122" y="0"/>
                  </a:moveTo>
                  <a:lnTo>
                    <a:pt x="304800" y="0"/>
                  </a:lnTo>
                  <a:cubicBezTo>
                    <a:pt x="135890" y="0"/>
                    <a:pt x="0" y="135890"/>
                    <a:pt x="0" y="304800"/>
                  </a:cubicBezTo>
                  <a:lnTo>
                    <a:pt x="0" y="6165552"/>
                  </a:lnTo>
                  <a:cubicBezTo>
                    <a:pt x="0" y="6334462"/>
                    <a:pt x="135890" y="6470352"/>
                    <a:pt x="304800" y="6470352"/>
                  </a:cubicBezTo>
                  <a:lnTo>
                    <a:pt x="4759122" y="6470352"/>
                  </a:lnTo>
                  <a:cubicBezTo>
                    <a:pt x="4928032" y="6470352"/>
                    <a:pt x="5063922" y="6334462"/>
                    <a:pt x="5063922" y="6165552"/>
                  </a:cubicBezTo>
                  <a:lnTo>
                    <a:pt x="5063922" y="304800"/>
                  </a:lnTo>
                  <a:cubicBezTo>
                    <a:pt x="5063922" y="135890"/>
                    <a:pt x="4928032" y="0"/>
                    <a:pt x="4759122" y="0"/>
                  </a:cubicBezTo>
                  <a:close/>
                </a:path>
              </a:pathLst>
            </a:custGeom>
            <a:solidFill>
              <a:srgbClr val="58A268"/>
            </a:solidFill>
          </p:spPr>
          <p:txBody>
            <a:bodyPr anchor="ctr"/>
            <a:lstStyle/>
            <a:p>
              <a:pPr algn="ctr">
                <a:lnSpc>
                  <a:spcPct val="150000"/>
                </a:lnSpc>
              </a:pPr>
              <a:r>
                <a:rPr lang="vi-VN" sz="2167" i="1" dirty="0">
                  <a:latin typeface="UTM Avo" panose="02040603050506020204" pitchFamily="18"/>
                  <a:cs typeface="Arial" panose="020B0604020202020204" pitchFamily="34" charset="0"/>
                </a:rPr>
                <a:t>Vì sao em thích chủ đề, bài học đó?</a:t>
              </a:r>
              <a:endParaRPr lang="vi-VN" sz="2167" dirty="0">
                <a:latin typeface="UTM Avo" panose="02040603050506020204" pitchFamily="18"/>
                <a:cs typeface="Arial" panose="020B0604020202020204" pitchFamily="34" charset="0"/>
              </a:endParaRPr>
            </a:p>
          </p:txBody>
        </p:sp>
      </p:grpSp>
      <p:sp>
        <p:nvSpPr>
          <p:cNvPr id="120" name="Freeform 28">
            <a:extLst>
              <a:ext uri="{FF2B5EF4-FFF2-40B4-BE49-F238E27FC236}">
                <a16:creationId xmlns:a16="http://schemas.microsoft.com/office/drawing/2014/main" id="{49D9D17E-2A16-E301-33CA-E89D1A2C9EED}"/>
              </a:ext>
            </a:extLst>
          </p:cNvPr>
          <p:cNvSpPr/>
          <p:nvPr/>
        </p:nvSpPr>
        <p:spPr>
          <a:xfrm rot="2931800" flipH="1">
            <a:off x="566823" y="3347024"/>
            <a:ext cx="1182649" cy="1017078"/>
          </a:xfrm>
          <a:custGeom>
            <a:avLst/>
            <a:gdLst/>
            <a:ahLst/>
            <a:cxnLst/>
            <a:rect l="l" t="t" r="r" b="b"/>
            <a:pathLst>
              <a:path w="2183352" h="1877683">
                <a:moveTo>
                  <a:pt x="2183353" y="0"/>
                </a:moveTo>
                <a:lnTo>
                  <a:pt x="0" y="0"/>
                </a:lnTo>
                <a:lnTo>
                  <a:pt x="0" y="1877683"/>
                </a:lnTo>
                <a:lnTo>
                  <a:pt x="2183353" y="1877683"/>
                </a:lnTo>
                <a:lnTo>
                  <a:pt x="2183353"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vi-VN" sz="572">
              <a:latin typeface="UTM Avo" panose="02040603050506020204" pitchFamily="18"/>
              <a:cs typeface="Arial" panose="020B0604020202020204" pitchFamily="34" charset="0"/>
            </a:endParaRPr>
          </a:p>
        </p:txBody>
      </p:sp>
      <p:sp>
        <p:nvSpPr>
          <p:cNvPr id="121" name="Freeform 29">
            <a:extLst>
              <a:ext uri="{FF2B5EF4-FFF2-40B4-BE49-F238E27FC236}">
                <a16:creationId xmlns:a16="http://schemas.microsoft.com/office/drawing/2014/main" id="{1FC2D996-3940-A93A-C145-BF1C06EDAC2C}"/>
              </a:ext>
            </a:extLst>
          </p:cNvPr>
          <p:cNvSpPr/>
          <p:nvPr/>
        </p:nvSpPr>
        <p:spPr>
          <a:xfrm rot="607524">
            <a:off x="83176" y="5090695"/>
            <a:ext cx="1547654" cy="1083358"/>
          </a:xfrm>
          <a:custGeom>
            <a:avLst/>
            <a:gdLst/>
            <a:ahLst/>
            <a:cxnLst/>
            <a:rect l="l" t="t" r="r" b="b"/>
            <a:pathLst>
              <a:path w="2857207" h="2000045">
                <a:moveTo>
                  <a:pt x="0" y="0"/>
                </a:moveTo>
                <a:lnTo>
                  <a:pt x="2857206" y="0"/>
                </a:lnTo>
                <a:lnTo>
                  <a:pt x="2857206" y="2000045"/>
                </a:lnTo>
                <a:lnTo>
                  <a:pt x="0" y="200004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vi-VN" sz="572">
              <a:latin typeface="UTM Avo" panose="02040603050506020204" pitchFamily="18"/>
              <a:cs typeface="Arial" panose="020B0604020202020204" pitchFamily="34" charset="0"/>
            </a:endParaRPr>
          </a:p>
        </p:txBody>
      </p:sp>
      <p:grpSp>
        <p:nvGrpSpPr>
          <p:cNvPr id="122" name="Group 121">
            <a:extLst>
              <a:ext uri="{FF2B5EF4-FFF2-40B4-BE49-F238E27FC236}">
                <a16:creationId xmlns:a16="http://schemas.microsoft.com/office/drawing/2014/main" id="{38A16C52-50A3-2EA4-4854-5806EB3DFA44}"/>
              </a:ext>
            </a:extLst>
          </p:cNvPr>
          <p:cNvGrpSpPr/>
          <p:nvPr/>
        </p:nvGrpSpPr>
        <p:grpSpPr>
          <a:xfrm>
            <a:off x="3688337" y="1432039"/>
            <a:ext cx="5182126" cy="1087195"/>
            <a:chOff x="4565810" y="621689"/>
            <a:chExt cx="9567002" cy="2007129"/>
          </a:xfrm>
        </p:grpSpPr>
        <p:sp>
          <p:nvSpPr>
            <p:cNvPr id="123" name="Freeform 12">
              <a:extLst>
                <a:ext uri="{FF2B5EF4-FFF2-40B4-BE49-F238E27FC236}">
                  <a16:creationId xmlns:a16="http://schemas.microsoft.com/office/drawing/2014/main" id="{93B8FFA8-6910-7E25-23D9-CFB21F1B7DAE}"/>
                </a:ext>
              </a:extLst>
            </p:cNvPr>
            <p:cNvSpPr/>
            <p:nvPr/>
          </p:nvSpPr>
          <p:spPr>
            <a:xfrm>
              <a:off x="6063912" y="786586"/>
              <a:ext cx="8068900" cy="1583522"/>
            </a:xfrm>
            <a:custGeom>
              <a:avLst/>
              <a:gdLst/>
              <a:ahLst/>
              <a:cxnLst/>
              <a:rect l="l" t="t" r="r" b="b"/>
              <a:pathLst>
                <a:path w="8068899" h="1583521">
                  <a:moveTo>
                    <a:pt x="0" y="0"/>
                  </a:moveTo>
                  <a:lnTo>
                    <a:pt x="8068899" y="0"/>
                  </a:lnTo>
                  <a:lnTo>
                    <a:pt x="8068899" y="1583521"/>
                  </a:lnTo>
                  <a:lnTo>
                    <a:pt x="0" y="158352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nchor="ctr"/>
            <a:lstStyle/>
            <a:p>
              <a:pPr algn="ctr"/>
              <a:r>
                <a:rPr lang="vi-VN" sz="2383" b="1" dirty="0">
                  <a:latin typeface="UTM Avo" panose="02040603050506020204" pitchFamily="18"/>
                  <a:cs typeface="Arial" panose="020B0604020202020204" pitchFamily="34" charset="0"/>
                </a:rPr>
                <a:t>THẢO LUẬN NHÓM</a:t>
              </a:r>
            </a:p>
          </p:txBody>
        </p:sp>
        <p:sp>
          <p:nvSpPr>
            <p:cNvPr id="124" name="Freeform 25">
              <a:extLst>
                <a:ext uri="{FF2B5EF4-FFF2-40B4-BE49-F238E27FC236}">
                  <a16:creationId xmlns:a16="http://schemas.microsoft.com/office/drawing/2014/main" id="{44E86064-05E2-E416-ACCC-7F397B122FF4}"/>
                </a:ext>
              </a:extLst>
            </p:cNvPr>
            <p:cNvSpPr/>
            <p:nvPr/>
          </p:nvSpPr>
          <p:spPr>
            <a:xfrm>
              <a:off x="4565810" y="621689"/>
              <a:ext cx="2694134" cy="2007129"/>
            </a:xfrm>
            <a:custGeom>
              <a:avLst/>
              <a:gdLst/>
              <a:ahLst/>
              <a:cxnLst/>
              <a:rect l="l" t="t" r="r" b="b"/>
              <a:pathLst>
                <a:path w="1945486" h="1449387">
                  <a:moveTo>
                    <a:pt x="0" y="0"/>
                  </a:moveTo>
                  <a:lnTo>
                    <a:pt x="1945487" y="0"/>
                  </a:lnTo>
                  <a:lnTo>
                    <a:pt x="1945487" y="1449388"/>
                  </a:lnTo>
                  <a:lnTo>
                    <a:pt x="0" y="144938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vi-VN" sz="650">
                <a:latin typeface="UTM Avo" panose="02040603050506020204" pitchFamily="18"/>
              </a:endParaRPr>
            </a:p>
          </p:txBody>
        </p:sp>
      </p:grpSp>
    </p:spTree>
    <p:extLst>
      <p:ext uri="{BB962C8B-B14F-4D97-AF65-F5344CB8AC3E}">
        <p14:creationId xmlns:p14="http://schemas.microsoft.com/office/powerpoint/2010/main" val="284594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barn(inVertical)">
                                      <p:cBhvr>
                                        <p:cTn id="7" dur="500"/>
                                        <p:tgtEl>
                                          <p:spTgt spid="1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additive="base">
                                        <p:cTn id="12" dur="500" fill="hold"/>
                                        <p:tgtEl>
                                          <p:spTgt spid="114"/>
                                        </p:tgtEl>
                                        <p:attrNameLst>
                                          <p:attrName>ppt_x</p:attrName>
                                        </p:attrNameLst>
                                      </p:cBhvr>
                                      <p:tavLst>
                                        <p:tav tm="0">
                                          <p:val>
                                            <p:strVal val="#ppt_x"/>
                                          </p:val>
                                        </p:tav>
                                        <p:tav tm="100000">
                                          <p:val>
                                            <p:strVal val="#ppt_x"/>
                                          </p:val>
                                        </p:tav>
                                      </p:tavLst>
                                    </p:anim>
                                    <p:anim calcmode="lin" valueType="num">
                                      <p:cBhvr additive="base">
                                        <p:cTn id="13" dur="500" fill="hold"/>
                                        <p:tgtEl>
                                          <p:spTgt spid="11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18"/>
                                        </p:tgtEl>
                                        <p:attrNameLst>
                                          <p:attrName>style.visibility</p:attrName>
                                        </p:attrNameLst>
                                      </p:cBhvr>
                                      <p:to>
                                        <p:strVal val="visible"/>
                                      </p:to>
                                    </p:set>
                                    <p:anim calcmode="lin" valueType="num">
                                      <p:cBhvr additive="base">
                                        <p:cTn id="16" dur="500" fill="hold"/>
                                        <p:tgtEl>
                                          <p:spTgt spid="118"/>
                                        </p:tgtEl>
                                        <p:attrNameLst>
                                          <p:attrName>ppt_x</p:attrName>
                                        </p:attrNameLst>
                                      </p:cBhvr>
                                      <p:tavLst>
                                        <p:tav tm="0">
                                          <p:val>
                                            <p:strVal val="#ppt_x"/>
                                          </p:val>
                                        </p:tav>
                                        <p:tav tm="100000">
                                          <p:val>
                                            <p:strVal val="#ppt_x"/>
                                          </p:val>
                                        </p:tav>
                                      </p:tavLst>
                                    </p:anim>
                                    <p:anim calcmode="lin" valueType="num">
                                      <p:cBhvr additive="base">
                                        <p:cTn id="17" dur="500" fill="hold"/>
                                        <p:tgtEl>
                                          <p:spTgt spid="118"/>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16"/>
                                        </p:tgtEl>
                                        <p:attrNameLst>
                                          <p:attrName>style.visibility</p:attrName>
                                        </p:attrNameLst>
                                      </p:cBhvr>
                                      <p:to>
                                        <p:strVal val="visible"/>
                                      </p:to>
                                    </p:set>
                                    <p:anim calcmode="lin" valueType="num">
                                      <p:cBhvr additive="base">
                                        <p:cTn id="20" dur="500" fill="hold"/>
                                        <p:tgtEl>
                                          <p:spTgt spid="116"/>
                                        </p:tgtEl>
                                        <p:attrNameLst>
                                          <p:attrName>ppt_x</p:attrName>
                                        </p:attrNameLst>
                                      </p:cBhvr>
                                      <p:tavLst>
                                        <p:tav tm="0">
                                          <p:val>
                                            <p:strVal val="#ppt_x"/>
                                          </p:val>
                                        </p:tav>
                                        <p:tav tm="100000">
                                          <p:val>
                                            <p:strVal val="#ppt_x"/>
                                          </p:val>
                                        </p:tav>
                                      </p:tavLst>
                                    </p:anim>
                                    <p:anim calcmode="lin" valueType="num">
                                      <p:cBhvr additive="base">
                                        <p:cTn id="21" dur="500" fill="hold"/>
                                        <p:tgtEl>
                                          <p:spTgt spid="1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69587F18-2C28-7921-AF84-5D40B106B011}"/>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6" name="Freeform 4">
            <a:extLst>
              <a:ext uri="{FF2B5EF4-FFF2-40B4-BE49-F238E27FC236}">
                <a16:creationId xmlns:a16="http://schemas.microsoft.com/office/drawing/2014/main" id="{7FA5CF68-CF3C-C2E6-CCB9-03D48923DE37}"/>
              </a:ext>
            </a:extLst>
          </p:cNvPr>
          <p:cNvSpPr/>
          <p:nvPr/>
        </p:nvSpPr>
        <p:spPr>
          <a:xfrm flipH="1">
            <a:off x="770021" y="5363578"/>
            <a:ext cx="1037005" cy="1107615"/>
          </a:xfrm>
          <a:custGeom>
            <a:avLst/>
            <a:gdLst/>
            <a:ahLst/>
            <a:cxnLst/>
            <a:rect l="l" t="t" r="r" b="b"/>
            <a:pathLst>
              <a:path w="606765" h="648080">
                <a:moveTo>
                  <a:pt x="0" y="0"/>
                </a:moveTo>
                <a:lnTo>
                  <a:pt x="606765" y="0"/>
                </a:lnTo>
                <a:lnTo>
                  <a:pt x="606765" y="648080"/>
                </a:lnTo>
                <a:lnTo>
                  <a:pt x="0" y="6480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vi-VN" sz="650">
              <a:latin typeface="UTM Avo" panose="02040603050506020204" pitchFamily="18"/>
              <a:cs typeface="Arial" panose="020B0604020202020204" pitchFamily="34" charset="0"/>
            </a:endParaRPr>
          </a:p>
        </p:txBody>
      </p:sp>
      <p:sp>
        <p:nvSpPr>
          <p:cNvPr id="7" name="TextBox 6">
            <a:extLst>
              <a:ext uri="{FF2B5EF4-FFF2-40B4-BE49-F238E27FC236}">
                <a16:creationId xmlns:a16="http://schemas.microsoft.com/office/drawing/2014/main" id="{1A063DFA-1E5E-02F9-5565-082CA810B364}"/>
              </a:ext>
            </a:extLst>
          </p:cNvPr>
          <p:cNvSpPr txBox="1"/>
          <p:nvPr/>
        </p:nvSpPr>
        <p:spPr>
          <a:xfrm>
            <a:off x="3225633" y="1645078"/>
            <a:ext cx="5861050" cy="509242"/>
          </a:xfrm>
          <a:prstGeom prst="rect">
            <a:avLst/>
          </a:prstGeom>
          <a:noFill/>
        </p:spPr>
        <p:txBody>
          <a:bodyPr wrap="square">
            <a:spAutoFit/>
          </a:bodyPr>
          <a:lstStyle/>
          <a:p>
            <a:pPr algn="ctr"/>
            <a:r>
              <a:rPr lang="vi-VN" sz="2709" b="1" dirty="0">
                <a:latin typeface="UTM Avo" panose="02040603050506020204" pitchFamily="18"/>
                <a:cs typeface="Arial" panose="020B0604020202020204" pitchFamily="34" charset="0"/>
              </a:rPr>
              <a:t>Quan sát hình ảnh SGK, tr. 77</a:t>
            </a:r>
          </a:p>
        </p:txBody>
      </p:sp>
      <p:pic>
        <p:nvPicPr>
          <p:cNvPr id="8" name="Picture 7">
            <a:extLst>
              <a:ext uri="{FF2B5EF4-FFF2-40B4-BE49-F238E27FC236}">
                <a16:creationId xmlns:a16="http://schemas.microsoft.com/office/drawing/2014/main" id="{A8ECFEB8-09D8-BAA9-A303-4B48873BBD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19151" y="2377116"/>
            <a:ext cx="3811724" cy="36674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76B9BD6F-000C-9C9D-1D55-CE0097F252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02287" y="2402395"/>
            <a:ext cx="3874370" cy="36674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16" presetClass="entr" presetSubtype="2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0" name="Rectangle 9">
            <a:extLst>
              <a:ext uri="{FF2B5EF4-FFF2-40B4-BE49-F238E27FC236}">
                <a16:creationId xmlns:a16="http://schemas.microsoft.com/office/drawing/2014/main" id="{99B29B1B-2F1D-96EB-51AD-3B198C5100C1}"/>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3" name="Freeform 2">
            <a:extLst>
              <a:ext uri="{FF2B5EF4-FFF2-40B4-BE49-F238E27FC236}">
                <a16:creationId xmlns:a16="http://schemas.microsoft.com/office/drawing/2014/main" id="{F99ACE9B-9ABD-5DD8-2FE3-AEDC33C5D5F7}"/>
              </a:ext>
            </a:extLst>
          </p:cNvPr>
          <p:cNvSpPr/>
          <p:nvPr/>
        </p:nvSpPr>
        <p:spPr>
          <a:xfrm>
            <a:off x="4514101" y="1878481"/>
            <a:ext cx="5917278" cy="746940"/>
          </a:xfrm>
          <a:custGeom>
            <a:avLst/>
            <a:gdLst/>
            <a:ahLst/>
            <a:cxnLst/>
            <a:rect l="l" t="t" r="r" b="b"/>
            <a:pathLst>
              <a:path w="7026577" h="1378966">
                <a:moveTo>
                  <a:pt x="0" y="0"/>
                </a:moveTo>
                <a:lnTo>
                  <a:pt x="7026576" y="0"/>
                </a:lnTo>
                <a:lnTo>
                  <a:pt x="7026576" y="1378966"/>
                </a:lnTo>
                <a:lnTo>
                  <a:pt x="0" y="13789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nchor="ctr"/>
          <a:lstStyle/>
          <a:p>
            <a:pPr algn="ctr"/>
            <a:r>
              <a:rPr lang="vi-VN" sz="1950" i="1" dirty="0">
                <a:latin typeface="UTM Avo" panose="02040603050506020204" pitchFamily="18"/>
                <a:cs typeface="Arial" panose="020B0604020202020204" pitchFamily="34" charset="0"/>
              </a:rPr>
              <a:t>Em hãy giới thiệu tên của mỗi tác phẩm.</a:t>
            </a:r>
            <a:endParaRPr lang="vi-VN" sz="1950" dirty="0">
              <a:latin typeface="UTM Avo" panose="02040603050506020204" pitchFamily="18"/>
              <a:cs typeface="Arial" panose="020B0604020202020204" pitchFamily="34" charset="0"/>
            </a:endParaRPr>
          </a:p>
        </p:txBody>
      </p:sp>
      <p:sp>
        <p:nvSpPr>
          <p:cNvPr id="4" name="TextBox 14">
            <a:extLst>
              <a:ext uri="{FF2B5EF4-FFF2-40B4-BE49-F238E27FC236}">
                <a16:creationId xmlns:a16="http://schemas.microsoft.com/office/drawing/2014/main" id="{1C90B508-809A-2183-EE1D-767BA626EB6F}"/>
              </a:ext>
            </a:extLst>
          </p:cNvPr>
          <p:cNvSpPr txBox="1"/>
          <p:nvPr/>
        </p:nvSpPr>
        <p:spPr>
          <a:xfrm>
            <a:off x="1281796" y="2077322"/>
            <a:ext cx="2441356" cy="548099"/>
          </a:xfrm>
          <a:prstGeom prst="rect">
            <a:avLst/>
          </a:prstGeom>
        </p:spPr>
        <p:txBody>
          <a:bodyPr wrap="square" lIns="0" tIns="0" rIns="0" bIns="0" rtlCol="0" anchor="t">
            <a:spAutoFit/>
          </a:bodyPr>
          <a:lstStyle/>
          <a:p>
            <a:pPr>
              <a:lnSpc>
                <a:spcPct val="150000"/>
              </a:lnSpc>
            </a:pPr>
            <a:r>
              <a:rPr lang="vi-VN" sz="2709" b="1" dirty="0">
                <a:solidFill>
                  <a:srgbClr val="000000"/>
                </a:solidFill>
                <a:latin typeface="UTM Avo" panose="02040603050506020204" pitchFamily="18"/>
                <a:cs typeface="Arial" panose="020B0604020202020204" pitchFamily="34" charset="0"/>
              </a:rPr>
              <a:t>Câu hỏi gợi ý</a:t>
            </a:r>
            <a:endParaRPr lang="en-US" sz="2709" b="1" dirty="0">
              <a:solidFill>
                <a:srgbClr val="000000"/>
              </a:solidFill>
              <a:latin typeface="UTM Avo" panose="02040603050506020204" pitchFamily="18"/>
              <a:cs typeface="Arial" panose="020B0604020202020204" pitchFamily="34" charset="0"/>
            </a:endParaRPr>
          </a:p>
        </p:txBody>
      </p:sp>
      <p:sp>
        <p:nvSpPr>
          <p:cNvPr id="5" name="Freeform 20">
            <a:extLst>
              <a:ext uri="{FF2B5EF4-FFF2-40B4-BE49-F238E27FC236}">
                <a16:creationId xmlns:a16="http://schemas.microsoft.com/office/drawing/2014/main" id="{E4D66B34-AEFF-5C8B-0A71-9F723BF29585}"/>
              </a:ext>
            </a:extLst>
          </p:cNvPr>
          <p:cNvSpPr/>
          <p:nvPr/>
        </p:nvSpPr>
        <p:spPr>
          <a:xfrm rot="1942914">
            <a:off x="9875183" y="4532459"/>
            <a:ext cx="4077592" cy="3914489"/>
          </a:xfrm>
          <a:custGeom>
            <a:avLst/>
            <a:gdLst/>
            <a:ahLst/>
            <a:cxnLst/>
            <a:rect l="l" t="t" r="r" b="b"/>
            <a:pathLst>
              <a:path w="7527863" h="7226748">
                <a:moveTo>
                  <a:pt x="0" y="0"/>
                </a:moveTo>
                <a:lnTo>
                  <a:pt x="7527863" y="0"/>
                </a:lnTo>
                <a:lnTo>
                  <a:pt x="7527863" y="7226748"/>
                </a:lnTo>
                <a:lnTo>
                  <a:pt x="0" y="72267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vi-VN" sz="572">
              <a:latin typeface="UTM Avo" panose="02040603050506020204" pitchFamily="18"/>
              <a:cs typeface="Arial" panose="020B0604020202020204" pitchFamily="34" charset="0"/>
            </a:endParaRPr>
          </a:p>
        </p:txBody>
      </p:sp>
      <p:sp>
        <p:nvSpPr>
          <p:cNvPr id="6" name="Freeform 21">
            <a:extLst>
              <a:ext uri="{FF2B5EF4-FFF2-40B4-BE49-F238E27FC236}">
                <a16:creationId xmlns:a16="http://schemas.microsoft.com/office/drawing/2014/main" id="{1F925336-7696-8D01-B04F-6942D482F41C}"/>
              </a:ext>
            </a:extLst>
          </p:cNvPr>
          <p:cNvSpPr/>
          <p:nvPr/>
        </p:nvSpPr>
        <p:spPr>
          <a:xfrm>
            <a:off x="10851285" y="999925"/>
            <a:ext cx="969458" cy="969458"/>
          </a:xfrm>
          <a:custGeom>
            <a:avLst/>
            <a:gdLst/>
            <a:ahLst/>
            <a:cxnLst/>
            <a:rect l="l" t="t" r="r" b="b"/>
            <a:pathLst>
              <a:path w="1789768" h="1789768">
                <a:moveTo>
                  <a:pt x="0" y="0"/>
                </a:moveTo>
                <a:lnTo>
                  <a:pt x="1789768" y="0"/>
                </a:lnTo>
                <a:lnTo>
                  <a:pt x="1789768" y="1789768"/>
                </a:lnTo>
                <a:lnTo>
                  <a:pt x="0" y="178976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vi-VN" sz="572">
              <a:latin typeface="UTM Avo" panose="02040603050506020204" pitchFamily="18"/>
              <a:cs typeface="Arial" panose="020B0604020202020204" pitchFamily="34" charset="0"/>
            </a:endParaRPr>
          </a:p>
        </p:txBody>
      </p:sp>
      <p:sp>
        <p:nvSpPr>
          <p:cNvPr id="8" name="Freeform 2">
            <a:extLst>
              <a:ext uri="{FF2B5EF4-FFF2-40B4-BE49-F238E27FC236}">
                <a16:creationId xmlns:a16="http://schemas.microsoft.com/office/drawing/2014/main" id="{D7FE22A0-33D4-B4DB-89A3-4AA151AEEF3F}"/>
              </a:ext>
            </a:extLst>
          </p:cNvPr>
          <p:cNvSpPr/>
          <p:nvPr/>
        </p:nvSpPr>
        <p:spPr>
          <a:xfrm>
            <a:off x="4488482" y="4655838"/>
            <a:ext cx="5942897" cy="1205010"/>
          </a:xfrm>
          <a:custGeom>
            <a:avLst/>
            <a:gdLst/>
            <a:ahLst/>
            <a:cxnLst/>
            <a:rect l="l" t="t" r="r" b="b"/>
            <a:pathLst>
              <a:path w="7026577" h="1378966">
                <a:moveTo>
                  <a:pt x="0" y="0"/>
                </a:moveTo>
                <a:lnTo>
                  <a:pt x="7026576" y="0"/>
                </a:lnTo>
                <a:lnTo>
                  <a:pt x="7026576" y="1378966"/>
                </a:lnTo>
                <a:lnTo>
                  <a:pt x="0" y="13789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nchor="ctr"/>
          <a:lstStyle/>
          <a:p>
            <a:pPr algn="ctr">
              <a:lnSpc>
                <a:spcPct val="150000"/>
              </a:lnSpc>
            </a:pPr>
            <a:r>
              <a:rPr lang="vi-VN" sz="1950" i="1" dirty="0">
                <a:latin typeface="UTM Avo" panose="02040603050506020204" pitchFamily="18"/>
                <a:cs typeface="Arial" panose="020B0604020202020204" pitchFamily="34" charset="0"/>
              </a:rPr>
              <a:t>Em hãy chỉ ra hình ảnh hoặc chi tiết </a:t>
            </a:r>
          </a:p>
          <a:p>
            <a:pPr algn="ctr">
              <a:lnSpc>
                <a:spcPct val="150000"/>
              </a:lnSpc>
            </a:pPr>
            <a:r>
              <a:rPr lang="vi-VN" sz="1950" i="1" dirty="0">
                <a:latin typeface="UTM Avo" panose="02040603050506020204" pitchFamily="18"/>
                <a:cs typeface="Arial" panose="020B0604020202020204" pitchFamily="34" charset="0"/>
              </a:rPr>
              <a:t>nào có vị trí gần em, xa em.</a:t>
            </a:r>
            <a:endParaRPr lang="vi-VN" sz="1950" dirty="0">
              <a:latin typeface="UTM Avo" panose="02040603050506020204" pitchFamily="18"/>
              <a:cs typeface="Arial" panose="020B0604020202020204" pitchFamily="34" charset="0"/>
            </a:endParaRPr>
          </a:p>
        </p:txBody>
      </p:sp>
      <p:sp>
        <p:nvSpPr>
          <p:cNvPr id="9" name="Freeform 8">
            <a:extLst>
              <a:ext uri="{FF2B5EF4-FFF2-40B4-BE49-F238E27FC236}">
                <a16:creationId xmlns:a16="http://schemas.microsoft.com/office/drawing/2014/main" id="{4DDE0880-F9B1-DB5B-893E-96B3B06E26AA}"/>
              </a:ext>
            </a:extLst>
          </p:cNvPr>
          <p:cNvSpPr/>
          <p:nvPr/>
        </p:nvSpPr>
        <p:spPr>
          <a:xfrm>
            <a:off x="4488482" y="3038125"/>
            <a:ext cx="5942897" cy="1205010"/>
          </a:xfrm>
          <a:custGeom>
            <a:avLst/>
            <a:gdLst/>
            <a:ahLst/>
            <a:cxnLst/>
            <a:rect l="l" t="t" r="r" b="b"/>
            <a:pathLst>
              <a:path w="7026577" h="1378966">
                <a:moveTo>
                  <a:pt x="0" y="0"/>
                </a:moveTo>
                <a:lnTo>
                  <a:pt x="7026576" y="0"/>
                </a:lnTo>
                <a:lnTo>
                  <a:pt x="7026576" y="1378966"/>
                </a:lnTo>
                <a:lnTo>
                  <a:pt x="0" y="13789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nchor="ctr"/>
          <a:lstStyle/>
          <a:p>
            <a:pPr algn="ctr">
              <a:lnSpc>
                <a:spcPct val="150000"/>
              </a:lnSpc>
            </a:pPr>
            <a:r>
              <a:rPr lang="vi-VN" sz="1950" i="1" dirty="0">
                <a:latin typeface="UTM Avo" panose="02040603050506020204" pitchFamily="18"/>
                <a:cs typeface="Arial" panose="020B0604020202020204" pitchFamily="34" charset="0"/>
              </a:rPr>
              <a:t>Tác phẩm nào có nhiều màu nóng, </a:t>
            </a:r>
          </a:p>
          <a:p>
            <a:pPr algn="ctr">
              <a:lnSpc>
                <a:spcPct val="150000"/>
              </a:lnSpc>
            </a:pPr>
            <a:r>
              <a:rPr lang="vi-VN" sz="1950" i="1" dirty="0">
                <a:latin typeface="UTM Avo" panose="02040603050506020204" pitchFamily="18"/>
                <a:cs typeface="Arial" panose="020B0604020202020204" pitchFamily="34" charset="0"/>
              </a:rPr>
              <a:t>màu lạnh, có độ đậm, nhạt của màu?</a:t>
            </a:r>
            <a:endParaRPr lang="vi-VN" sz="1950" dirty="0">
              <a:latin typeface="UTM Avo" panose="02040603050506020204" pitchFamily="18"/>
              <a:cs typeface="Arial" panose="020B0604020202020204" pitchFamily="34" charset="0"/>
            </a:endParaRPr>
          </a:p>
        </p:txBody>
      </p:sp>
      <p:sp>
        <p:nvSpPr>
          <p:cNvPr id="16" name="Freeform 16">
            <a:extLst>
              <a:ext uri="{FF2B5EF4-FFF2-40B4-BE49-F238E27FC236}">
                <a16:creationId xmlns:a16="http://schemas.microsoft.com/office/drawing/2014/main" id="{D68D50B0-0B20-D280-3B98-4FF4AA80BD4B}"/>
              </a:ext>
            </a:extLst>
          </p:cNvPr>
          <p:cNvSpPr/>
          <p:nvPr/>
        </p:nvSpPr>
        <p:spPr>
          <a:xfrm rot="-5400000">
            <a:off x="-481113" y="4904624"/>
            <a:ext cx="2726422" cy="2228850"/>
          </a:xfrm>
          <a:custGeom>
            <a:avLst/>
            <a:gdLst/>
            <a:ahLst/>
            <a:cxnLst/>
            <a:rect l="l" t="t" r="r" b="b"/>
            <a:pathLst>
              <a:path w="5033394" h="4114800">
                <a:moveTo>
                  <a:pt x="0" y="0"/>
                </a:moveTo>
                <a:lnTo>
                  <a:pt x="5033394" y="0"/>
                </a:lnTo>
                <a:lnTo>
                  <a:pt x="5033394"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vi-VN" sz="572">
              <a:latin typeface="Arial" panose="020B0604020202020204" pitchFamily="34" charset="0"/>
              <a:cs typeface="Arial" panose="020B0604020202020204" pitchFamily="34" charset="0"/>
            </a:endParaRPr>
          </a:p>
        </p:txBody>
      </p:sp>
      <p:sp>
        <p:nvSpPr>
          <p:cNvPr id="7" name="Freeform 11">
            <a:extLst>
              <a:ext uri="{FF2B5EF4-FFF2-40B4-BE49-F238E27FC236}">
                <a16:creationId xmlns:a16="http://schemas.microsoft.com/office/drawing/2014/main" id="{ADDD6883-EF81-EAD7-765A-6143D60D7A1F}"/>
              </a:ext>
            </a:extLst>
          </p:cNvPr>
          <p:cNvSpPr/>
          <p:nvPr/>
        </p:nvSpPr>
        <p:spPr>
          <a:xfrm flipH="1">
            <a:off x="938462" y="3176337"/>
            <a:ext cx="3362197" cy="3681663"/>
          </a:xfrm>
          <a:custGeom>
            <a:avLst/>
            <a:gdLst/>
            <a:ahLst/>
            <a:cxnLst/>
            <a:rect l="l" t="t" r="r" b="b"/>
            <a:pathLst>
              <a:path w="1054374" h="1233186">
                <a:moveTo>
                  <a:pt x="0" y="0"/>
                </a:moveTo>
                <a:lnTo>
                  <a:pt x="1054374" y="0"/>
                </a:lnTo>
                <a:lnTo>
                  <a:pt x="1054374" y="1233186"/>
                </a:lnTo>
                <a:lnTo>
                  <a:pt x="0" y="123318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vi-VN" sz="65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48939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8"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0" name="Rectangle 9">
            <a:extLst>
              <a:ext uri="{FF2B5EF4-FFF2-40B4-BE49-F238E27FC236}">
                <a16:creationId xmlns:a16="http://schemas.microsoft.com/office/drawing/2014/main" id="{99B29B1B-2F1D-96EB-51AD-3B198C5100C1}"/>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6" name="Rectangle 5">
            <a:extLst>
              <a:ext uri="{FF2B5EF4-FFF2-40B4-BE49-F238E27FC236}">
                <a16:creationId xmlns:a16="http://schemas.microsoft.com/office/drawing/2014/main" id="{9393576A-55A8-81D1-5406-6052DB6146E3}"/>
              </a:ext>
            </a:extLst>
          </p:cNvPr>
          <p:cNvSpPr/>
          <p:nvPr/>
        </p:nvSpPr>
        <p:spPr>
          <a:xfrm>
            <a:off x="1168086" y="1795713"/>
            <a:ext cx="9906000" cy="675912"/>
          </a:xfrm>
          <a:prstGeom prst="rect">
            <a:avLst/>
          </a:prstGeom>
          <a:solidFill>
            <a:schemeClr val="accent6"/>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vi-VN" sz="2709" b="1" dirty="0">
                <a:solidFill>
                  <a:schemeClr val="bg1"/>
                </a:solidFill>
                <a:latin typeface="UTM Avo" panose="02040603050506020204" pitchFamily="18"/>
                <a:cs typeface="Arial" panose="020B0604020202020204" pitchFamily="34" charset="0"/>
              </a:rPr>
              <a:t>Những kiến thức cần nhớ</a:t>
            </a:r>
          </a:p>
        </p:txBody>
      </p:sp>
      <p:grpSp>
        <p:nvGrpSpPr>
          <p:cNvPr id="7" name="Group 6">
            <a:extLst>
              <a:ext uri="{FF2B5EF4-FFF2-40B4-BE49-F238E27FC236}">
                <a16:creationId xmlns:a16="http://schemas.microsoft.com/office/drawing/2014/main" id="{B854ECF9-7595-DAD5-3486-68F79B45A152}"/>
              </a:ext>
            </a:extLst>
          </p:cNvPr>
          <p:cNvGrpSpPr/>
          <p:nvPr/>
        </p:nvGrpSpPr>
        <p:grpSpPr>
          <a:xfrm>
            <a:off x="1968499" y="2617949"/>
            <a:ext cx="8255000" cy="1068421"/>
            <a:chOff x="1219200" y="2476500"/>
            <a:chExt cx="15240000" cy="1972470"/>
          </a:xfrm>
        </p:grpSpPr>
        <p:grpSp>
          <p:nvGrpSpPr>
            <p:cNvPr id="8" name="Group 2">
              <a:extLst>
                <a:ext uri="{FF2B5EF4-FFF2-40B4-BE49-F238E27FC236}">
                  <a16:creationId xmlns:a16="http://schemas.microsoft.com/office/drawing/2014/main" id="{3A5ABEEE-1889-DAF2-6F11-069FF29B3576}"/>
                </a:ext>
              </a:extLst>
            </p:cNvPr>
            <p:cNvGrpSpPr>
              <a:grpSpLocks noChangeAspect="1"/>
            </p:cNvGrpSpPr>
            <p:nvPr/>
          </p:nvGrpSpPr>
          <p:grpSpPr>
            <a:xfrm>
              <a:off x="1219200" y="2476500"/>
              <a:ext cx="1893921" cy="1893914"/>
              <a:chOff x="0" y="0"/>
              <a:chExt cx="6350000" cy="6349975"/>
            </a:xfrm>
          </p:grpSpPr>
          <p:sp>
            <p:nvSpPr>
              <p:cNvPr id="12" name="Freeform 3">
                <a:extLst>
                  <a:ext uri="{FF2B5EF4-FFF2-40B4-BE49-F238E27FC236}">
                    <a16:creationId xmlns:a16="http://schemas.microsoft.com/office/drawing/2014/main" id="{8B9B6F0D-EA1D-B841-FC68-BFDE85C4265F}"/>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25047" b="-25047"/>
                </a:stretch>
              </a:blipFill>
            </p:spPr>
            <p:txBody>
              <a:bodyPr/>
              <a:lstStyle/>
              <a:p>
                <a:pPr algn="just">
                  <a:lnSpc>
                    <a:spcPct val="150000"/>
                  </a:lnSpc>
                </a:pPr>
                <a:endParaRPr lang="vi-VN" sz="2167">
                  <a:latin typeface="UTM Avo" panose="02040603050506020204" pitchFamily="18"/>
                  <a:cs typeface="Arial" panose="020B0604020202020204" pitchFamily="34" charset="0"/>
                </a:endParaRPr>
              </a:p>
            </p:txBody>
          </p:sp>
        </p:grpSp>
        <p:sp>
          <p:nvSpPr>
            <p:cNvPr id="9" name="TextBox 8">
              <a:extLst>
                <a:ext uri="{FF2B5EF4-FFF2-40B4-BE49-F238E27FC236}">
                  <a16:creationId xmlns:a16="http://schemas.microsoft.com/office/drawing/2014/main" id="{82F08F0D-12B3-F821-45FE-55354EAF2DC6}"/>
                </a:ext>
              </a:extLst>
            </p:cNvPr>
            <p:cNvSpPr txBox="1"/>
            <p:nvPr/>
          </p:nvSpPr>
          <p:spPr>
            <a:xfrm>
              <a:off x="3733800" y="2545491"/>
              <a:ext cx="12725400" cy="1903479"/>
            </a:xfrm>
            <a:prstGeom prst="rect">
              <a:avLst/>
            </a:prstGeom>
            <a:noFill/>
          </p:spPr>
          <p:txBody>
            <a:bodyPr wrap="square">
              <a:spAutoFit/>
            </a:bodyPr>
            <a:lstStyle/>
            <a:p>
              <a:pPr algn="just">
                <a:lnSpc>
                  <a:spcPct val="150000"/>
                </a:lnSpc>
              </a:pPr>
              <a:r>
                <a:rPr lang="vi-VN" sz="2167" dirty="0">
                  <a:solidFill>
                    <a:srgbClr val="000000"/>
                  </a:solidFill>
                  <a:latin typeface="UTM Avo" panose="02040603050506020204" pitchFamily="18"/>
                  <a:cs typeface="Arial" panose="020B0604020202020204" pitchFamily="34" charset="0"/>
                </a:rPr>
                <a:t>Sử dụng đậm, nhạt, nóng, lạnh của màu để sáng tạo sản phẩm, tác phẩm mĩ thuật.</a:t>
              </a:r>
              <a:endParaRPr lang="vi-VN" sz="2167" dirty="0">
                <a:latin typeface="UTM Avo" panose="02040603050506020204" pitchFamily="18"/>
                <a:cs typeface="Arial" panose="020B0604020202020204" pitchFamily="34" charset="0"/>
              </a:endParaRPr>
            </a:p>
          </p:txBody>
        </p:sp>
      </p:grpSp>
      <p:grpSp>
        <p:nvGrpSpPr>
          <p:cNvPr id="13" name="Group 12">
            <a:extLst>
              <a:ext uri="{FF2B5EF4-FFF2-40B4-BE49-F238E27FC236}">
                <a16:creationId xmlns:a16="http://schemas.microsoft.com/office/drawing/2014/main" id="{29F33868-17D0-CF0F-9630-430561DFB14E}"/>
              </a:ext>
            </a:extLst>
          </p:cNvPr>
          <p:cNvGrpSpPr/>
          <p:nvPr/>
        </p:nvGrpSpPr>
        <p:grpSpPr>
          <a:xfrm>
            <a:off x="1968499" y="4031514"/>
            <a:ext cx="8255000" cy="1117753"/>
            <a:chOff x="1219200" y="5086159"/>
            <a:chExt cx="15240000" cy="2063544"/>
          </a:xfrm>
        </p:grpSpPr>
        <p:grpSp>
          <p:nvGrpSpPr>
            <p:cNvPr id="14" name="Group 4">
              <a:extLst>
                <a:ext uri="{FF2B5EF4-FFF2-40B4-BE49-F238E27FC236}">
                  <a16:creationId xmlns:a16="http://schemas.microsoft.com/office/drawing/2014/main" id="{438A9DE0-7E96-CA07-8139-D808B908FA84}"/>
                </a:ext>
              </a:extLst>
            </p:cNvPr>
            <p:cNvGrpSpPr>
              <a:grpSpLocks noChangeAspect="1"/>
            </p:cNvGrpSpPr>
            <p:nvPr/>
          </p:nvGrpSpPr>
          <p:grpSpPr>
            <a:xfrm>
              <a:off x="1219200" y="5086159"/>
              <a:ext cx="1893921" cy="1893914"/>
              <a:chOff x="0" y="0"/>
              <a:chExt cx="6350000" cy="6349975"/>
            </a:xfrm>
          </p:grpSpPr>
          <p:sp>
            <p:nvSpPr>
              <p:cNvPr id="16" name="Freeform 5">
                <a:extLst>
                  <a:ext uri="{FF2B5EF4-FFF2-40B4-BE49-F238E27FC236}">
                    <a16:creationId xmlns:a16="http://schemas.microsoft.com/office/drawing/2014/main" id="{04091752-5A27-246C-B07B-2C9F99CA2BAC}"/>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r="-50093"/>
                </a:stretch>
              </a:blipFill>
            </p:spPr>
            <p:txBody>
              <a:bodyPr/>
              <a:lstStyle/>
              <a:p>
                <a:pPr algn="just">
                  <a:lnSpc>
                    <a:spcPct val="150000"/>
                  </a:lnSpc>
                </a:pPr>
                <a:endParaRPr lang="vi-VN" sz="2167">
                  <a:latin typeface="UTM Avo" panose="02040603050506020204" pitchFamily="18"/>
                  <a:cs typeface="Arial" panose="020B0604020202020204" pitchFamily="34" charset="0"/>
                </a:endParaRPr>
              </a:p>
            </p:txBody>
          </p:sp>
        </p:grpSp>
        <p:sp>
          <p:nvSpPr>
            <p:cNvPr id="15" name="TextBox 14">
              <a:extLst>
                <a:ext uri="{FF2B5EF4-FFF2-40B4-BE49-F238E27FC236}">
                  <a16:creationId xmlns:a16="http://schemas.microsoft.com/office/drawing/2014/main" id="{9FBF3E2C-B0D0-A28D-3089-19FD4114CADE}"/>
                </a:ext>
              </a:extLst>
            </p:cNvPr>
            <p:cNvSpPr txBox="1"/>
            <p:nvPr/>
          </p:nvSpPr>
          <p:spPr>
            <a:xfrm>
              <a:off x="3810000" y="5246224"/>
              <a:ext cx="12649200" cy="1903479"/>
            </a:xfrm>
            <a:prstGeom prst="rect">
              <a:avLst/>
            </a:prstGeom>
            <a:noFill/>
          </p:spPr>
          <p:txBody>
            <a:bodyPr wrap="square">
              <a:spAutoFit/>
            </a:bodyPr>
            <a:lstStyle/>
            <a:p>
              <a:pPr algn="just">
                <a:lnSpc>
                  <a:spcPct val="150000"/>
                </a:lnSpc>
              </a:pPr>
              <a:r>
                <a:rPr lang="vi-VN" sz="2167" dirty="0">
                  <a:solidFill>
                    <a:srgbClr val="000000"/>
                  </a:solidFill>
                  <a:latin typeface="UTM Avo" panose="02040603050506020204" pitchFamily="18"/>
                  <a:cs typeface="Arial" panose="020B0604020202020204" pitchFamily="34" charset="0"/>
                </a:rPr>
                <a:t>Sử dụng vật liệu sẵn có để tạo màu, tạo bề mặt khác nhau ở sản phẩm mĩ thuật.</a:t>
              </a:r>
              <a:endParaRPr lang="vi-VN" sz="2167" dirty="0">
                <a:latin typeface="UTM Avo" panose="02040603050506020204" pitchFamily="18"/>
                <a:cs typeface="Arial" panose="020B0604020202020204" pitchFamily="34" charset="0"/>
              </a:endParaRPr>
            </a:p>
          </p:txBody>
        </p:sp>
      </p:grpSp>
      <p:grpSp>
        <p:nvGrpSpPr>
          <p:cNvPr id="17" name="Group 16">
            <a:extLst>
              <a:ext uri="{FF2B5EF4-FFF2-40B4-BE49-F238E27FC236}">
                <a16:creationId xmlns:a16="http://schemas.microsoft.com/office/drawing/2014/main" id="{53C08EA5-D62B-1927-D830-4D5055A70892}"/>
              </a:ext>
            </a:extLst>
          </p:cNvPr>
          <p:cNvGrpSpPr/>
          <p:nvPr/>
        </p:nvGrpSpPr>
        <p:grpSpPr>
          <a:xfrm>
            <a:off x="2026535" y="5445079"/>
            <a:ext cx="8196965" cy="1068421"/>
            <a:chOff x="1326341" y="7424854"/>
            <a:chExt cx="15132859" cy="1972470"/>
          </a:xfrm>
        </p:grpSpPr>
        <p:grpSp>
          <p:nvGrpSpPr>
            <p:cNvPr id="18" name="Group 6">
              <a:extLst>
                <a:ext uri="{FF2B5EF4-FFF2-40B4-BE49-F238E27FC236}">
                  <a16:creationId xmlns:a16="http://schemas.microsoft.com/office/drawing/2014/main" id="{B9918740-0071-5E0C-C883-C4D4B3DDF5C1}"/>
                </a:ext>
              </a:extLst>
            </p:cNvPr>
            <p:cNvGrpSpPr>
              <a:grpSpLocks noChangeAspect="1"/>
            </p:cNvGrpSpPr>
            <p:nvPr/>
          </p:nvGrpSpPr>
          <p:grpSpPr>
            <a:xfrm>
              <a:off x="1326341" y="7424854"/>
              <a:ext cx="1893921" cy="1893914"/>
              <a:chOff x="0" y="0"/>
              <a:chExt cx="6350000" cy="6349975"/>
            </a:xfrm>
          </p:grpSpPr>
          <p:sp>
            <p:nvSpPr>
              <p:cNvPr id="20" name="Freeform 7">
                <a:extLst>
                  <a:ext uri="{FF2B5EF4-FFF2-40B4-BE49-F238E27FC236}">
                    <a16:creationId xmlns:a16="http://schemas.microsoft.com/office/drawing/2014/main" id="{C6B030FD-D3B3-6685-492A-EE8C1CE436BF}"/>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t="-25047" b="-25047"/>
                </a:stretch>
              </a:blipFill>
            </p:spPr>
            <p:txBody>
              <a:bodyPr/>
              <a:lstStyle/>
              <a:p>
                <a:pPr algn="just">
                  <a:lnSpc>
                    <a:spcPct val="150000"/>
                  </a:lnSpc>
                </a:pPr>
                <a:endParaRPr lang="vi-VN" sz="2167">
                  <a:latin typeface="UTM Avo" panose="02040603050506020204" pitchFamily="18"/>
                  <a:cs typeface="Arial" panose="020B0604020202020204" pitchFamily="34" charset="0"/>
                </a:endParaRPr>
              </a:p>
            </p:txBody>
          </p:sp>
        </p:grpSp>
        <p:sp>
          <p:nvSpPr>
            <p:cNvPr id="19" name="TextBox 18">
              <a:extLst>
                <a:ext uri="{FF2B5EF4-FFF2-40B4-BE49-F238E27FC236}">
                  <a16:creationId xmlns:a16="http://schemas.microsoft.com/office/drawing/2014/main" id="{40ED4FBD-BE26-74EE-056F-8C0C15AB472D}"/>
                </a:ext>
              </a:extLst>
            </p:cNvPr>
            <p:cNvSpPr txBox="1"/>
            <p:nvPr/>
          </p:nvSpPr>
          <p:spPr>
            <a:xfrm>
              <a:off x="3810000" y="7493845"/>
              <a:ext cx="12649200" cy="1903479"/>
            </a:xfrm>
            <a:prstGeom prst="rect">
              <a:avLst/>
            </a:prstGeom>
            <a:noFill/>
          </p:spPr>
          <p:txBody>
            <a:bodyPr wrap="square">
              <a:spAutoFit/>
            </a:bodyPr>
            <a:lstStyle/>
            <a:p>
              <a:pPr algn="just">
                <a:lnSpc>
                  <a:spcPct val="150000"/>
                </a:lnSpc>
              </a:pPr>
              <a:r>
                <a:rPr lang="vi-VN" sz="2167" dirty="0">
                  <a:solidFill>
                    <a:srgbClr val="000000"/>
                  </a:solidFill>
                  <a:latin typeface="UTM Avo" panose="02040603050506020204" pitchFamily="18"/>
                  <a:cs typeface="Arial" panose="020B0604020202020204" pitchFamily="34" charset="0"/>
                </a:rPr>
                <a:t>Sắp xếp mật độ chấm, nét khác nhau trên sản phẩm mĩ thuật.</a:t>
              </a:r>
              <a:endParaRPr lang="vi-VN" sz="2167" dirty="0">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2189152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0-#ppt_w/2"/>
                                          </p:val>
                                        </p:tav>
                                        <p:tav tm="100000">
                                          <p:val>
                                            <p:strVal val="#ppt_x"/>
                                          </p:val>
                                        </p:tav>
                                      </p:tavLst>
                                    </p:anim>
                                    <p:anim calcmode="lin" valueType="num">
                                      <p:cBhvr additive="base">
                                        <p:cTn id="26"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0" name="Rectangle 9">
            <a:extLst>
              <a:ext uri="{FF2B5EF4-FFF2-40B4-BE49-F238E27FC236}">
                <a16:creationId xmlns:a16="http://schemas.microsoft.com/office/drawing/2014/main" id="{99B29B1B-2F1D-96EB-51AD-3B198C5100C1}"/>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6" name="Rectangle 5">
            <a:extLst>
              <a:ext uri="{FF2B5EF4-FFF2-40B4-BE49-F238E27FC236}">
                <a16:creationId xmlns:a16="http://schemas.microsoft.com/office/drawing/2014/main" id="{9393576A-55A8-81D1-5406-6052DB6146E3}"/>
              </a:ext>
            </a:extLst>
          </p:cNvPr>
          <p:cNvSpPr/>
          <p:nvPr/>
        </p:nvSpPr>
        <p:spPr>
          <a:xfrm>
            <a:off x="1168086" y="1795713"/>
            <a:ext cx="9906000" cy="675912"/>
          </a:xfrm>
          <a:prstGeom prst="rect">
            <a:avLst/>
          </a:prstGeom>
          <a:solidFill>
            <a:schemeClr val="accent6"/>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vi-VN" sz="2709" b="1" dirty="0">
                <a:solidFill>
                  <a:schemeClr val="bg1"/>
                </a:solidFill>
                <a:latin typeface="UTM Avo" panose="02040603050506020204" pitchFamily="18"/>
                <a:cs typeface="Arial" panose="020B0604020202020204" pitchFamily="34" charset="0"/>
              </a:rPr>
              <a:t>Những kiến thức cần nhớ</a:t>
            </a:r>
          </a:p>
        </p:txBody>
      </p:sp>
      <p:grpSp>
        <p:nvGrpSpPr>
          <p:cNvPr id="2" name="Group 1">
            <a:extLst>
              <a:ext uri="{FF2B5EF4-FFF2-40B4-BE49-F238E27FC236}">
                <a16:creationId xmlns:a16="http://schemas.microsoft.com/office/drawing/2014/main" id="{5EC1DA84-A38F-3DEC-CE17-4D8EE0BB5E30}"/>
              </a:ext>
            </a:extLst>
          </p:cNvPr>
          <p:cNvGrpSpPr/>
          <p:nvPr/>
        </p:nvGrpSpPr>
        <p:grpSpPr>
          <a:xfrm>
            <a:off x="1891298" y="2586669"/>
            <a:ext cx="8263354" cy="1036921"/>
            <a:chOff x="1524000" y="2705100"/>
            <a:chExt cx="15255423" cy="1914315"/>
          </a:xfrm>
        </p:grpSpPr>
        <p:sp>
          <p:nvSpPr>
            <p:cNvPr id="3" name="TextBox 2">
              <a:extLst>
                <a:ext uri="{FF2B5EF4-FFF2-40B4-BE49-F238E27FC236}">
                  <a16:creationId xmlns:a16="http://schemas.microsoft.com/office/drawing/2014/main" id="{FD4DFF42-A75D-C3C9-C6E1-9A9D0CC42AF6}"/>
                </a:ext>
              </a:extLst>
            </p:cNvPr>
            <p:cNvSpPr txBox="1"/>
            <p:nvPr/>
          </p:nvSpPr>
          <p:spPr>
            <a:xfrm>
              <a:off x="3809998" y="2715937"/>
              <a:ext cx="12969425" cy="1903478"/>
            </a:xfrm>
            <a:prstGeom prst="rect">
              <a:avLst/>
            </a:prstGeom>
            <a:noFill/>
          </p:spPr>
          <p:txBody>
            <a:bodyPr wrap="square">
              <a:spAutoFit/>
            </a:bodyPr>
            <a:lstStyle/>
            <a:p>
              <a:pPr>
                <a:lnSpc>
                  <a:spcPct val="150000"/>
                </a:lnSpc>
              </a:pPr>
              <a:r>
                <a:rPr lang="vi-VN" sz="2167" dirty="0">
                  <a:solidFill>
                    <a:srgbClr val="000000"/>
                  </a:solidFill>
                  <a:latin typeface="UTM Avo" panose="02040603050506020204" pitchFamily="18"/>
                  <a:cs typeface="Arial" panose="020B0604020202020204" pitchFamily="34" charset="0"/>
                </a:rPr>
                <a:t>Sắp xếp vị trí các hình ảnh để tạo không gian xa, gần trên sản phẩm, tác phẩm mĩ thuật.</a:t>
              </a:r>
              <a:endParaRPr lang="vi-VN" sz="2167" dirty="0">
                <a:latin typeface="UTM Avo" panose="02040603050506020204" pitchFamily="18"/>
                <a:cs typeface="Arial" panose="020B0604020202020204" pitchFamily="34" charset="0"/>
              </a:endParaRPr>
            </a:p>
          </p:txBody>
        </p:sp>
        <p:grpSp>
          <p:nvGrpSpPr>
            <p:cNvPr id="4" name="Group 3">
              <a:extLst>
                <a:ext uri="{FF2B5EF4-FFF2-40B4-BE49-F238E27FC236}">
                  <a16:creationId xmlns:a16="http://schemas.microsoft.com/office/drawing/2014/main" id="{922EB060-3B02-7AC1-0DB8-AC37BF24C439}"/>
                </a:ext>
              </a:extLst>
            </p:cNvPr>
            <p:cNvGrpSpPr>
              <a:grpSpLocks noChangeAspect="1"/>
            </p:cNvGrpSpPr>
            <p:nvPr/>
          </p:nvGrpSpPr>
          <p:grpSpPr>
            <a:xfrm>
              <a:off x="1524000" y="2705100"/>
              <a:ext cx="1828147" cy="1828140"/>
              <a:chOff x="0" y="0"/>
              <a:chExt cx="6350000" cy="6349975"/>
            </a:xfrm>
          </p:grpSpPr>
          <p:sp>
            <p:nvSpPr>
              <p:cNvPr id="5" name="Freeform 4">
                <a:extLst>
                  <a:ext uri="{FF2B5EF4-FFF2-40B4-BE49-F238E27FC236}">
                    <a16:creationId xmlns:a16="http://schemas.microsoft.com/office/drawing/2014/main" id="{179C5ECA-3DBC-BBB6-F9E6-B86F3119C854}"/>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25046" r="-25046"/>
                </a:stretch>
              </a:blipFill>
            </p:spPr>
            <p:txBody>
              <a:bodyPr/>
              <a:lstStyle/>
              <a:p>
                <a:pPr>
                  <a:lnSpc>
                    <a:spcPct val="150000"/>
                  </a:lnSpc>
                </a:pPr>
                <a:endParaRPr lang="vi-VN" sz="2167">
                  <a:latin typeface="UTM Avo" panose="02040603050506020204" pitchFamily="18"/>
                  <a:cs typeface="Arial" panose="020B0604020202020204" pitchFamily="34" charset="0"/>
                </a:endParaRPr>
              </a:p>
            </p:txBody>
          </p:sp>
        </p:grpSp>
      </p:grpSp>
      <p:grpSp>
        <p:nvGrpSpPr>
          <p:cNvPr id="11" name="Group 10">
            <a:extLst>
              <a:ext uri="{FF2B5EF4-FFF2-40B4-BE49-F238E27FC236}">
                <a16:creationId xmlns:a16="http://schemas.microsoft.com/office/drawing/2014/main" id="{8E620B13-CA2C-D794-E5FC-80D9C8F40209}"/>
              </a:ext>
            </a:extLst>
          </p:cNvPr>
          <p:cNvGrpSpPr/>
          <p:nvPr/>
        </p:nvGrpSpPr>
        <p:grpSpPr>
          <a:xfrm>
            <a:off x="1891299" y="3866194"/>
            <a:ext cx="8684459" cy="1040363"/>
            <a:chOff x="1524001" y="5067300"/>
            <a:chExt cx="16032848" cy="1920670"/>
          </a:xfrm>
        </p:grpSpPr>
        <p:sp>
          <p:nvSpPr>
            <p:cNvPr id="21" name="TextBox 20">
              <a:extLst>
                <a:ext uri="{FF2B5EF4-FFF2-40B4-BE49-F238E27FC236}">
                  <a16:creationId xmlns:a16="http://schemas.microsoft.com/office/drawing/2014/main" id="{7AF8A6A8-8157-11AA-5A6D-267FB2E36018}"/>
                </a:ext>
              </a:extLst>
            </p:cNvPr>
            <p:cNvSpPr txBox="1"/>
            <p:nvPr/>
          </p:nvSpPr>
          <p:spPr>
            <a:xfrm>
              <a:off x="3809999" y="5067300"/>
              <a:ext cx="13746850" cy="1886789"/>
            </a:xfrm>
            <a:prstGeom prst="rect">
              <a:avLst/>
            </a:prstGeom>
            <a:noFill/>
          </p:spPr>
          <p:txBody>
            <a:bodyPr wrap="square">
              <a:spAutoFit/>
            </a:bodyPr>
            <a:lstStyle/>
            <a:p>
              <a:pPr>
                <a:lnSpc>
                  <a:spcPct val="150000"/>
                </a:lnSpc>
              </a:pPr>
              <a:r>
                <a:rPr lang="vi-VN" sz="2167" dirty="0">
                  <a:solidFill>
                    <a:srgbClr val="000000"/>
                  </a:solidFill>
                  <a:latin typeface="UTM Avo" panose="02040603050506020204" pitchFamily="18"/>
                  <a:cs typeface="Arial" panose="020B0604020202020204" pitchFamily="34" charset="0"/>
                </a:rPr>
                <a:t>Vận dụng các hình, khối có hình dạng biến thể từ hình, khối cơ bản để sáng tạo sản phẩm mĩ thuật.</a:t>
              </a:r>
              <a:endParaRPr lang="vi-VN" sz="2167" dirty="0">
                <a:latin typeface="UTM Avo" panose="02040603050506020204" pitchFamily="18"/>
                <a:cs typeface="Arial" panose="020B0604020202020204" pitchFamily="34" charset="0"/>
              </a:endParaRPr>
            </a:p>
          </p:txBody>
        </p:sp>
        <p:sp>
          <p:nvSpPr>
            <p:cNvPr id="22" name="Freeform 8">
              <a:extLst>
                <a:ext uri="{FF2B5EF4-FFF2-40B4-BE49-F238E27FC236}">
                  <a16:creationId xmlns:a16="http://schemas.microsoft.com/office/drawing/2014/main" id="{900FE230-5B12-4100-1C77-B70266C70EDE}"/>
                </a:ext>
              </a:extLst>
            </p:cNvPr>
            <p:cNvSpPr/>
            <p:nvPr/>
          </p:nvSpPr>
          <p:spPr>
            <a:xfrm>
              <a:off x="1524001" y="5159829"/>
              <a:ext cx="1828148" cy="1828141"/>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55020" r="-22756"/>
              </a:stretch>
            </a:blipFill>
          </p:spPr>
          <p:txBody>
            <a:bodyPr/>
            <a:lstStyle/>
            <a:p>
              <a:pPr>
                <a:lnSpc>
                  <a:spcPct val="150000"/>
                </a:lnSpc>
              </a:pPr>
              <a:endParaRPr lang="vi-VN" sz="2167">
                <a:latin typeface="UTM Avo" panose="02040603050506020204" pitchFamily="18"/>
                <a:cs typeface="Arial" panose="020B0604020202020204" pitchFamily="34" charset="0"/>
              </a:endParaRPr>
            </a:p>
          </p:txBody>
        </p:sp>
      </p:grpSp>
      <p:grpSp>
        <p:nvGrpSpPr>
          <p:cNvPr id="23" name="Group 22">
            <a:extLst>
              <a:ext uri="{FF2B5EF4-FFF2-40B4-BE49-F238E27FC236}">
                <a16:creationId xmlns:a16="http://schemas.microsoft.com/office/drawing/2014/main" id="{9F0DA123-A9F8-C08E-65D8-9B82F4A5FD97}"/>
              </a:ext>
            </a:extLst>
          </p:cNvPr>
          <p:cNvGrpSpPr/>
          <p:nvPr/>
        </p:nvGrpSpPr>
        <p:grpSpPr>
          <a:xfrm>
            <a:off x="1891298" y="5269544"/>
            <a:ext cx="8949154" cy="1106529"/>
            <a:chOff x="1219200" y="2327592"/>
            <a:chExt cx="16521515" cy="2042822"/>
          </a:xfrm>
        </p:grpSpPr>
        <p:grpSp>
          <p:nvGrpSpPr>
            <p:cNvPr id="24" name="Group 2">
              <a:extLst>
                <a:ext uri="{FF2B5EF4-FFF2-40B4-BE49-F238E27FC236}">
                  <a16:creationId xmlns:a16="http://schemas.microsoft.com/office/drawing/2014/main" id="{6FEE6807-A8F3-9741-D0B6-EAD327384159}"/>
                </a:ext>
              </a:extLst>
            </p:cNvPr>
            <p:cNvGrpSpPr>
              <a:grpSpLocks noChangeAspect="1"/>
            </p:cNvGrpSpPr>
            <p:nvPr/>
          </p:nvGrpSpPr>
          <p:grpSpPr>
            <a:xfrm>
              <a:off x="1219200" y="2476500"/>
              <a:ext cx="1893921" cy="1893914"/>
              <a:chOff x="0" y="0"/>
              <a:chExt cx="6350000" cy="6349975"/>
            </a:xfrm>
          </p:grpSpPr>
          <p:sp>
            <p:nvSpPr>
              <p:cNvPr id="26" name="Freeform 3">
                <a:extLst>
                  <a:ext uri="{FF2B5EF4-FFF2-40B4-BE49-F238E27FC236}">
                    <a16:creationId xmlns:a16="http://schemas.microsoft.com/office/drawing/2014/main" id="{E08A0556-0DD3-EC8F-B9F2-5331360A5D57}"/>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t="-25047" b="-25047"/>
                </a:stretch>
              </a:blipFill>
            </p:spPr>
            <p:txBody>
              <a:bodyPr/>
              <a:lstStyle/>
              <a:p>
                <a:pPr>
                  <a:lnSpc>
                    <a:spcPct val="150000"/>
                  </a:lnSpc>
                </a:pPr>
                <a:endParaRPr lang="vi-VN" sz="2167">
                  <a:latin typeface="UTM Avo" panose="02040603050506020204" pitchFamily="18"/>
                  <a:cs typeface="Arial" panose="020B0604020202020204" pitchFamily="34" charset="0"/>
                </a:endParaRPr>
              </a:p>
            </p:txBody>
          </p:sp>
        </p:grpSp>
        <p:sp>
          <p:nvSpPr>
            <p:cNvPr id="25" name="TextBox 24">
              <a:extLst>
                <a:ext uri="{FF2B5EF4-FFF2-40B4-BE49-F238E27FC236}">
                  <a16:creationId xmlns:a16="http://schemas.microsoft.com/office/drawing/2014/main" id="{1D75569F-0B0B-EFAC-47D5-2E680CEEE66B}"/>
                </a:ext>
              </a:extLst>
            </p:cNvPr>
            <p:cNvSpPr txBox="1"/>
            <p:nvPr/>
          </p:nvSpPr>
          <p:spPr>
            <a:xfrm>
              <a:off x="3474718" y="2327592"/>
              <a:ext cx="14265997" cy="1886789"/>
            </a:xfrm>
            <a:prstGeom prst="rect">
              <a:avLst/>
            </a:prstGeom>
            <a:noFill/>
          </p:spPr>
          <p:txBody>
            <a:bodyPr wrap="square">
              <a:spAutoFit/>
            </a:bodyPr>
            <a:lstStyle/>
            <a:p>
              <a:pPr>
                <a:lnSpc>
                  <a:spcPct val="150000"/>
                </a:lnSpc>
              </a:pPr>
              <a:r>
                <a:rPr lang="vi-VN" sz="2167" dirty="0">
                  <a:solidFill>
                    <a:srgbClr val="000000"/>
                  </a:solidFill>
                  <a:latin typeface="UTM Avo" panose="02040603050506020204" pitchFamily="18"/>
                  <a:cs typeface="Arial" panose="020B0604020202020204" pitchFamily="34" charset="0"/>
                </a:rPr>
                <a:t>Tạo sự hài hoà cho sản phẩm bằng cách sắp xếp hình ảnh, sử dụng màu sắc đậm nhạt, nóng lạnh,... phù hợp.</a:t>
              </a:r>
              <a:endParaRPr lang="vi-VN" sz="2167" dirty="0">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99083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67B7020-F766-4CB0-DEFD-02702D080BB6}"/>
              </a:ext>
            </a:extLst>
          </p:cNvPr>
          <p:cNvPicPr>
            <a:picLocks noChangeAspect="1"/>
          </p:cNvPicPr>
          <p:nvPr/>
        </p:nvPicPr>
        <p:blipFill>
          <a:blip r:embed="rId3"/>
          <a:srcRect/>
          <a:stretch>
            <a:fillRect/>
          </a:stretch>
        </p:blipFill>
        <p:spPr>
          <a:xfrm>
            <a:off x="-174739" y="3758546"/>
            <a:ext cx="12582068" cy="3328589"/>
          </a:xfrm>
          <a:prstGeom prst="rect">
            <a:avLst/>
          </a:prstGeom>
        </p:spPr>
      </p:pic>
      <p:pic>
        <p:nvPicPr>
          <p:cNvPr id="4" name="Picture 3">
            <a:extLst>
              <a:ext uri="{FF2B5EF4-FFF2-40B4-BE49-F238E27FC236}">
                <a16:creationId xmlns:a16="http://schemas.microsoft.com/office/drawing/2014/main" id="{BA075090-2E66-4EFB-0DA7-3674028CE26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00015" y="1109608"/>
            <a:ext cx="509015" cy="502536"/>
          </a:xfrm>
          <a:prstGeom prst="rect">
            <a:avLst/>
          </a:prstGeom>
        </p:spPr>
      </p:pic>
      <p:pic>
        <p:nvPicPr>
          <p:cNvPr id="9" name="Picture 13">
            <a:extLst>
              <a:ext uri="{FF2B5EF4-FFF2-40B4-BE49-F238E27FC236}">
                <a16:creationId xmlns:a16="http://schemas.microsoft.com/office/drawing/2014/main" id="{30DFE308-A6AA-EB74-DCB7-66A80EFEB71A}"/>
              </a:ext>
            </a:extLst>
          </p:cNvPr>
          <p:cNvPicPr>
            <a:picLocks noChangeAspect="1"/>
          </p:cNvPicPr>
          <p:nvPr/>
        </p:nvPicPr>
        <p:blipFill>
          <a:blip r:embed="rId6"/>
          <a:srcRect/>
          <a:stretch>
            <a:fillRect/>
          </a:stretch>
        </p:blipFill>
        <p:spPr>
          <a:xfrm rot="1074052">
            <a:off x="962616" y="5294936"/>
            <a:ext cx="902665" cy="1114401"/>
          </a:xfrm>
          <a:prstGeom prst="rect">
            <a:avLst/>
          </a:prstGeom>
        </p:spPr>
      </p:pic>
      <p:sp>
        <p:nvSpPr>
          <p:cNvPr id="10" name="TextBox 9">
            <a:extLst>
              <a:ext uri="{FF2B5EF4-FFF2-40B4-BE49-F238E27FC236}">
                <a16:creationId xmlns:a16="http://schemas.microsoft.com/office/drawing/2014/main" id="{4DF7E70E-041E-09ED-B2A1-6C36EAD4C8DE}"/>
              </a:ext>
            </a:extLst>
          </p:cNvPr>
          <p:cNvSpPr txBox="1"/>
          <p:nvPr/>
        </p:nvSpPr>
        <p:spPr>
          <a:xfrm>
            <a:off x="2794000" y="1055426"/>
            <a:ext cx="6604000" cy="735073"/>
          </a:xfrm>
          <a:prstGeom prst="rect">
            <a:avLst/>
          </a:prstGeom>
          <a:noFill/>
        </p:spPr>
        <p:txBody>
          <a:bodyPr wrap="square" rtlCol="0">
            <a:spAutoFit/>
          </a:bodyPr>
          <a:lstStyle/>
          <a:p>
            <a:pPr algn="ctr">
              <a:lnSpc>
                <a:spcPct val="150000"/>
              </a:lnSpc>
            </a:pPr>
            <a:r>
              <a:rPr lang="en-US" sz="3200" b="1" dirty="0" err="1">
                <a:solidFill>
                  <a:schemeClr val="accent6">
                    <a:lumMod val="75000"/>
                  </a:schemeClr>
                </a:solidFill>
                <a:latin typeface="UTM Avo" panose="02040603050506020204" pitchFamily="18"/>
                <a:cs typeface="Arial" panose="020B0604020202020204" pitchFamily="34" charset="0"/>
              </a:rPr>
              <a:t>Hướng</a:t>
            </a:r>
            <a:r>
              <a:rPr lang="en-US" sz="3200" b="1" dirty="0">
                <a:solidFill>
                  <a:schemeClr val="accent6">
                    <a:lumMod val="75000"/>
                  </a:schemeClr>
                </a:solidFill>
                <a:latin typeface="UTM Avo" panose="02040603050506020204" pitchFamily="18"/>
                <a:cs typeface="Arial" panose="020B0604020202020204" pitchFamily="34" charset="0"/>
              </a:rPr>
              <a:t> </a:t>
            </a:r>
            <a:r>
              <a:rPr lang="en-US" sz="3200" b="1" dirty="0" err="1">
                <a:solidFill>
                  <a:schemeClr val="accent6">
                    <a:lumMod val="75000"/>
                  </a:schemeClr>
                </a:solidFill>
                <a:latin typeface="UTM Avo" panose="02040603050506020204" pitchFamily="18"/>
                <a:cs typeface="Arial" panose="020B0604020202020204" pitchFamily="34" charset="0"/>
              </a:rPr>
              <a:t>dẫn</a:t>
            </a:r>
            <a:r>
              <a:rPr lang="en-US" sz="3200" b="1" dirty="0">
                <a:solidFill>
                  <a:schemeClr val="accent6">
                    <a:lumMod val="75000"/>
                  </a:schemeClr>
                </a:solidFill>
                <a:latin typeface="UTM Avo" panose="02040603050506020204" pitchFamily="18"/>
                <a:cs typeface="Arial" panose="020B0604020202020204" pitchFamily="34" charset="0"/>
              </a:rPr>
              <a:t> </a:t>
            </a:r>
            <a:r>
              <a:rPr lang="en-US" sz="3200" b="1" dirty="0" err="1">
                <a:solidFill>
                  <a:schemeClr val="accent6">
                    <a:lumMod val="75000"/>
                  </a:schemeClr>
                </a:solidFill>
                <a:latin typeface="UTM Avo" panose="02040603050506020204" pitchFamily="18"/>
                <a:cs typeface="Arial" panose="020B0604020202020204" pitchFamily="34" charset="0"/>
              </a:rPr>
              <a:t>về</a:t>
            </a:r>
            <a:r>
              <a:rPr lang="en-US" sz="3200" b="1" dirty="0">
                <a:solidFill>
                  <a:schemeClr val="accent6">
                    <a:lumMod val="75000"/>
                  </a:schemeClr>
                </a:solidFill>
                <a:latin typeface="UTM Avo" panose="02040603050506020204" pitchFamily="18"/>
                <a:cs typeface="Arial" panose="020B0604020202020204" pitchFamily="34" charset="0"/>
              </a:rPr>
              <a:t> </a:t>
            </a:r>
            <a:r>
              <a:rPr lang="en-US" sz="3200" b="1" dirty="0" err="1">
                <a:solidFill>
                  <a:schemeClr val="accent6">
                    <a:lumMod val="75000"/>
                  </a:schemeClr>
                </a:solidFill>
                <a:latin typeface="UTM Avo" panose="02040603050506020204" pitchFamily="18"/>
                <a:cs typeface="Arial" panose="020B0604020202020204" pitchFamily="34" charset="0"/>
              </a:rPr>
              <a:t>nhà</a:t>
            </a:r>
            <a:endParaRPr lang="en-US" sz="3200" b="1" dirty="0">
              <a:solidFill>
                <a:schemeClr val="accent6">
                  <a:lumMod val="75000"/>
                </a:schemeClr>
              </a:solidFill>
              <a:latin typeface="UTM Avo" panose="02040603050506020204" pitchFamily="18"/>
              <a:cs typeface="Arial" panose="020B0604020202020204" pitchFamily="34" charset="0"/>
            </a:endParaRPr>
          </a:p>
        </p:txBody>
      </p:sp>
      <p:grpSp>
        <p:nvGrpSpPr>
          <p:cNvPr id="3" name="Group 2">
            <a:extLst>
              <a:ext uri="{FF2B5EF4-FFF2-40B4-BE49-F238E27FC236}">
                <a16:creationId xmlns:a16="http://schemas.microsoft.com/office/drawing/2014/main" id="{782D8798-B744-702A-61DF-DFB3DAD5C5EC}"/>
              </a:ext>
            </a:extLst>
          </p:cNvPr>
          <p:cNvGrpSpPr/>
          <p:nvPr/>
        </p:nvGrpSpPr>
        <p:grpSpPr>
          <a:xfrm>
            <a:off x="1768642" y="2093495"/>
            <a:ext cx="3952527" cy="3038959"/>
            <a:chOff x="681461" y="1784771"/>
            <a:chExt cx="3631810" cy="2747816"/>
          </a:xfrm>
        </p:grpSpPr>
        <p:grpSp>
          <p:nvGrpSpPr>
            <p:cNvPr id="5" name="Google Shape;2142;p61">
              <a:extLst>
                <a:ext uri="{FF2B5EF4-FFF2-40B4-BE49-F238E27FC236}">
                  <a16:creationId xmlns:a16="http://schemas.microsoft.com/office/drawing/2014/main" id="{3D6F0D13-8DF8-61B6-9DF6-088862CB607D}"/>
                </a:ext>
              </a:extLst>
            </p:cNvPr>
            <p:cNvGrpSpPr/>
            <p:nvPr/>
          </p:nvGrpSpPr>
          <p:grpSpPr>
            <a:xfrm>
              <a:off x="681461" y="1784771"/>
              <a:ext cx="3631810" cy="2747816"/>
              <a:chOff x="4876154" y="1306928"/>
              <a:chExt cx="3343438" cy="2529635"/>
            </a:xfrm>
          </p:grpSpPr>
          <p:grpSp>
            <p:nvGrpSpPr>
              <p:cNvPr id="8" name="Google Shape;2143;p61">
                <a:extLst>
                  <a:ext uri="{FF2B5EF4-FFF2-40B4-BE49-F238E27FC236}">
                    <a16:creationId xmlns:a16="http://schemas.microsoft.com/office/drawing/2014/main" id="{8CA76C67-633A-A597-3E95-55386C12E013}"/>
                  </a:ext>
                </a:extLst>
              </p:cNvPr>
              <p:cNvGrpSpPr/>
              <p:nvPr/>
            </p:nvGrpSpPr>
            <p:grpSpPr>
              <a:xfrm>
                <a:off x="4876154" y="1306928"/>
                <a:ext cx="3343438" cy="2529635"/>
                <a:chOff x="4572001" y="1355552"/>
                <a:chExt cx="3844800" cy="2908964"/>
              </a:xfrm>
            </p:grpSpPr>
            <p:sp>
              <p:nvSpPr>
                <p:cNvPr id="27" name="Google Shape;2144;p61">
                  <a:extLst>
                    <a:ext uri="{FF2B5EF4-FFF2-40B4-BE49-F238E27FC236}">
                      <a16:creationId xmlns:a16="http://schemas.microsoft.com/office/drawing/2014/main" id="{F903E533-2279-A047-7057-C797DD80313D}"/>
                    </a:ext>
                  </a:extLst>
                </p:cNvPr>
                <p:cNvSpPr/>
                <p:nvPr/>
              </p:nvSpPr>
              <p:spPr>
                <a:xfrm>
                  <a:off x="5836269" y="3768613"/>
                  <a:ext cx="1313050" cy="495903"/>
                </a:xfrm>
                <a:custGeom>
                  <a:avLst/>
                  <a:gdLst/>
                  <a:ahLst/>
                  <a:cxnLst/>
                  <a:rect l="l" t="t" r="r" b="b"/>
                  <a:pathLst>
                    <a:path w="65999" h="24926" extrusionOk="0">
                      <a:moveTo>
                        <a:pt x="13372" y="0"/>
                      </a:moveTo>
                      <a:cubicBezTo>
                        <a:pt x="13051" y="1881"/>
                        <a:pt x="12653" y="8225"/>
                        <a:pt x="11445" y="11283"/>
                      </a:cubicBezTo>
                      <a:cubicBezTo>
                        <a:pt x="10237" y="14341"/>
                        <a:pt x="7883" y="16511"/>
                        <a:pt x="6125" y="18346"/>
                      </a:cubicBezTo>
                      <a:cubicBezTo>
                        <a:pt x="4367" y="20181"/>
                        <a:pt x="1875" y="21297"/>
                        <a:pt x="896" y="22291"/>
                      </a:cubicBezTo>
                      <a:cubicBezTo>
                        <a:pt x="-82" y="23285"/>
                        <a:pt x="-174" y="23896"/>
                        <a:pt x="254" y="24309"/>
                      </a:cubicBezTo>
                      <a:cubicBezTo>
                        <a:pt x="682" y="24722"/>
                        <a:pt x="805" y="24692"/>
                        <a:pt x="3465" y="24768"/>
                      </a:cubicBezTo>
                      <a:cubicBezTo>
                        <a:pt x="6125" y="24845"/>
                        <a:pt x="10925" y="24768"/>
                        <a:pt x="16215" y="24768"/>
                      </a:cubicBezTo>
                      <a:cubicBezTo>
                        <a:pt x="21505" y="24768"/>
                        <a:pt x="28630" y="24768"/>
                        <a:pt x="35204" y="24768"/>
                      </a:cubicBezTo>
                      <a:cubicBezTo>
                        <a:pt x="41778" y="24768"/>
                        <a:pt x="50783" y="24768"/>
                        <a:pt x="55660" y="24768"/>
                      </a:cubicBezTo>
                      <a:cubicBezTo>
                        <a:pt x="60537" y="24768"/>
                        <a:pt x="62754" y="25104"/>
                        <a:pt x="64466" y="24768"/>
                      </a:cubicBezTo>
                      <a:cubicBezTo>
                        <a:pt x="66178" y="24432"/>
                        <a:pt x="66056" y="23346"/>
                        <a:pt x="65934" y="22750"/>
                      </a:cubicBezTo>
                      <a:cubicBezTo>
                        <a:pt x="65812" y="22154"/>
                        <a:pt x="65353" y="22765"/>
                        <a:pt x="63732" y="21190"/>
                      </a:cubicBezTo>
                      <a:cubicBezTo>
                        <a:pt x="62111" y="19615"/>
                        <a:pt x="57999" y="16512"/>
                        <a:pt x="56210" y="13301"/>
                      </a:cubicBezTo>
                      <a:cubicBezTo>
                        <a:pt x="54421" y="10091"/>
                        <a:pt x="53505" y="4083"/>
                        <a:pt x="53000" y="1927"/>
                      </a:cubicBezTo>
                      <a:cubicBezTo>
                        <a:pt x="52496" y="-229"/>
                        <a:pt x="53153" y="627"/>
                        <a:pt x="53183" y="367"/>
                      </a:cubicBezTo>
                    </a:path>
                  </a:pathLst>
                </a:custGeom>
                <a:solidFill>
                  <a:schemeClr val="lt2"/>
                </a:solidFill>
                <a:ln w="19050" cap="flat" cmpd="sng">
                  <a:solidFill>
                    <a:schemeClr val="lt1"/>
                  </a:solidFill>
                  <a:prstDash val="solid"/>
                  <a:round/>
                  <a:headEnd type="none" w="med" len="med"/>
                  <a:tailEnd type="none" w="med" len="med"/>
                </a:ln>
              </p:spPr>
              <p:txBody>
                <a:bodyPr/>
                <a:lstStyle/>
                <a:p>
                  <a:pPr algn="ctr"/>
                  <a:endParaRPr lang="en-US" sz="2500">
                    <a:latin typeface="UTM Avo" panose="02040603050506020204" pitchFamily="18"/>
                  </a:endParaRPr>
                </a:p>
              </p:txBody>
            </p:sp>
            <p:sp>
              <p:nvSpPr>
                <p:cNvPr id="28" name="Google Shape;2145;p61">
                  <a:extLst>
                    <a:ext uri="{FF2B5EF4-FFF2-40B4-BE49-F238E27FC236}">
                      <a16:creationId xmlns:a16="http://schemas.microsoft.com/office/drawing/2014/main" id="{45D1E864-03CB-2A71-F4F4-03ED699A5B7C}"/>
                    </a:ext>
                  </a:extLst>
                </p:cNvPr>
                <p:cNvSpPr/>
                <p:nvPr/>
              </p:nvSpPr>
              <p:spPr>
                <a:xfrm>
                  <a:off x="4572001" y="1355552"/>
                  <a:ext cx="3844800" cy="2432400"/>
                </a:xfrm>
                <a:prstGeom prst="roundRect">
                  <a:avLst>
                    <a:gd name="adj" fmla="val 3857"/>
                  </a:avLst>
                </a:prstGeom>
                <a:ln>
                  <a:headEnd type="none" w="sm" len="sm"/>
                  <a:tailEnd type="none" w="sm" len="s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0" lvl="0" indent="0" algn="ctr" rtl="0">
                    <a:spcBef>
                      <a:spcPts val="0"/>
                    </a:spcBef>
                    <a:spcAft>
                      <a:spcPts val="0"/>
                    </a:spcAft>
                    <a:buNone/>
                  </a:pPr>
                  <a:endParaRPr sz="2500" dirty="0">
                    <a:latin typeface="UTM Avo" panose="02040603050506020204" pitchFamily="18"/>
                  </a:endParaRPr>
                </a:p>
              </p:txBody>
            </p:sp>
            <p:cxnSp>
              <p:nvCxnSpPr>
                <p:cNvPr id="29" name="Google Shape;2146;p61">
                  <a:extLst>
                    <a:ext uri="{FF2B5EF4-FFF2-40B4-BE49-F238E27FC236}">
                      <a16:creationId xmlns:a16="http://schemas.microsoft.com/office/drawing/2014/main" id="{1EC4B168-4453-E208-13D0-6F4309FC903B}"/>
                    </a:ext>
                  </a:extLst>
                </p:cNvPr>
                <p:cNvCxnSpPr/>
                <p:nvPr/>
              </p:nvCxnSpPr>
              <p:spPr>
                <a:xfrm>
                  <a:off x="5850458" y="4217537"/>
                  <a:ext cx="1293900" cy="0"/>
                </a:xfrm>
                <a:prstGeom prst="straightConnector1">
                  <a:avLst/>
                </a:prstGeom>
                <a:noFill/>
                <a:ln w="19050" cap="flat" cmpd="sng">
                  <a:solidFill>
                    <a:schemeClr val="lt1"/>
                  </a:solidFill>
                  <a:prstDash val="solid"/>
                  <a:round/>
                  <a:headEnd type="none" w="med" len="med"/>
                  <a:tailEnd type="none" w="med" len="med"/>
                </a:ln>
              </p:spPr>
            </p:cxnSp>
          </p:grpSp>
          <p:sp>
            <p:nvSpPr>
              <p:cNvPr id="26" name="Google Shape;2147;p61">
                <a:extLst>
                  <a:ext uri="{FF2B5EF4-FFF2-40B4-BE49-F238E27FC236}">
                    <a16:creationId xmlns:a16="http://schemas.microsoft.com/office/drawing/2014/main" id="{73CC8612-56A9-4452-3E39-BA8DD2F85A63}"/>
                  </a:ext>
                </a:extLst>
              </p:cNvPr>
              <p:cNvSpPr/>
              <p:nvPr/>
            </p:nvSpPr>
            <p:spPr>
              <a:xfrm>
                <a:off x="4989681" y="1396871"/>
                <a:ext cx="3116400" cy="1900200"/>
              </a:xfrm>
              <a:prstGeom prst="rect">
                <a:avLst/>
              </a:prstGeom>
              <a:solidFill>
                <a:schemeClr val="lt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500">
                  <a:latin typeface="UTM Avo" panose="02040603050506020204" pitchFamily="18"/>
                </a:endParaRPr>
              </a:p>
            </p:txBody>
          </p:sp>
        </p:grpSp>
        <p:sp>
          <p:nvSpPr>
            <p:cNvPr id="6" name="TextBox 5">
              <a:extLst>
                <a:ext uri="{FF2B5EF4-FFF2-40B4-BE49-F238E27FC236}">
                  <a16:creationId xmlns:a16="http://schemas.microsoft.com/office/drawing/2014/main" id="{00FD4573-7889-ACC1-4B53-2B5C5EF8D736}"/>
                </a:ext>
              </a:extLst>
            </p:cNvPr>
            <p:cNvSpPr txBox="1"/>
            <p:nvPr/>
          </p:nvSpPr>
          <p:spPr>
            <a:xfrm>
              <a:off x="977153" y="2406968"/>
              <a:ext cx="3037389" cy="1053156"/>
            </a:xfrm>
            <a:prstGeom prst="rect">
              <a:avLst/>
            </a:prstGeom>
            <a:noFill/>
          </p:spPr>
          <p:txBody>
            <a:bodyPr wrap="square">
              <a:spAutoFit/>
            </a:bodyPr>
            <a:lstStyle/>
            <a:p>
              <a:pPr algn="ctr">
                <a:lnSpc>
                  <a:spcPct val="150000"/>
                </a:lnSpc>
              </a:pPr>
              <a:r>
                <a:rPr lang="vi-VN" sz="2500" dirty="0">
                  <a:effectLst/>
                  <a:latin typeface="UTM Avo" panose="02040603050506020204" pitchFamily="18"/>
                  <a:cs typeface="Arial" panose="020B0604020202020204" pitchFamily="34" charset="0"/>
                </a:rPr>
                <a:t>Ôn lại kiến thức </a:t>
              </a:r>
            </a:p>
            <a:p>
              <a:pPr algn="ctr">
                <a:lnSpc>
                  <a:spcPct val="150000"/>
                </a:lnSpc>
              </a:pPr>
              <a:r>
                <a:rPr lang="vi-VN" sz="2500" dirty="0">
                  <a:effectLst/>
                  <a:latin typeface="UTM Avo" panose="02040603050506020204" pitchFamily="18"/>
                  <a:cs typeface="Arial" panose="020B0604020202020204" pitchFamily="34" charset="0"/>
                </a:rPr>
                <a:t>đã học</a:t>
              </a:r>
            </a:p>
          </p:txBody>
        </p:sp>
      </p:grpSp>
      <p:grpSp>
        <p:nvGrpSpPr>
          <p:cNvPr id="30" name="Group 29">
            <a:extLst>
              <a:ext uri="{FF2B5EF4-FFF2-40B4-BE49-F238E27FC236}">
                <a16:creationId xmlns:a16="http://schemas.microsoft.com/office/drawing/2014/main" id="{030BC43F-C0B6-5C16-D0E2-7B29DB1168E5}"/>
              </a:ext>
            </a:extLst>
          </p:cNvPr>
          <p:cNvGrpSpPr/>
          <p:nvPr/>
        </p:nvGrpSpPr>
        <p:grpSpPr>
          <a:xfrm>
            <a:off x="5917909" y="2093438"/>
            <a:ext cx="4505444" cy="3038959"/>
            <a:chOff x="4830729" y="1784771"/>
            <a:chExt cx="3947791" cy="2747816"/>
          </a:xfrm>
        </p:grpSpPr>
        <p:grpSp>
          <p:nvGrpSpPr>
            <p:cNvPr id="31" name="Google Shape;2142;p61">
              <a:extLst>
                <a:ext uri="{FF2B5EF4-FFF2-40B4-BE49-F238E27FC236}">
                  <a16:creationId xmlns:a16="http://schemas.microsoft.com/office/drawing/2014/main" id="{4556E1F1-795D-E291-4898-D832C82F2985}"/>
                </a:ext>
              </a:extLst>
            </p:cNvPr>
            <p:cNvGrpSpPr/>
            <p:nvPr/>
          </p:nvGrpSpPr>
          <p:grpSpPr>
            <a:xfrm>
              <a:off x="4830729" y="1784771"/>
              <a:ext cx="3947791" cy="2747816"/>
              <a:chOff x="4876153" y="1306928"/>
              <a:chExt cx="3634330" cy="2529635"/>
            </a:xfrm>
          </p:grpSpPr>
          <p:grpSp>
            <p:nvGrpSpPr>
              <p:cNvPr id="33" name="Google Shape;2143;p61">
                <a:extLst>
                  <a:ext uri="{FF2B5EF4-FFF2-40B4-BE49-F238E27FC236}">
                    <a16:creationId xmlns:a16="http://schemas.microsoft.com/office/drawing/2014/main" id="{D5F7A6E1-6372-1C89-0EA1-EBB249851BA2}"/>
                  </a:ext>
                </a:extLst>
              </p:cNvPr>
              <p:cNvGrpSpPr/>
              <p:nvPr/>
            </p:nvGrpSpPr>
            <p:grpSpPr>
              <a:xfrm>
                <a:off x="4876153" y="1306928"/>
                <a:ext cx="3634330" cy="2529635"/>
                <a:chOff x="4572001" y="1355552"/>
                <a:chExt cx="4179313" cy="2908964"/>
              </a:xfrm>
            </p:grpSpPr>
            <p:sp>
              <p:nvSpPr>
                <p:cNvPr id="35" name="Google Shape;2144;p61">
                  <a:extLst>
                    <a:ext uri="{FF2B5EF4-FFF2-40B4-BE49-F238E27FC236}">
                      <a16:creationId xmlns:a16="http://schemas.microsoft.com/office/drawing/2014/main" id="{D57D68A4-6B80-E8BA-BA0E-E311783F7A4D}"/>
                    </a:ext>
                  </a:extLst>
                </p:cNvPr>
                <p:cNvSpPr/>
                <p:nvPr/>
              </p:nvSpPr>
              <p:spPr>
                <a:xfrm>
                  <a:off x="5836269" y="3768613"/>
                  <a:ext cx="1313050" cy="495903"/>
                </a:xfrm>
                <a:custGeom>
                  <a:avLst/>
                  <a:gdLst/>
                  <a:ahLst/>
                  <a:cxnLst/>
                  <a:rect l="l" t="t" r="r" b="b"/>
                  <a:pathLst>
                    <a:path w="65999" h="24926" extrusionOk="0">
                      <a:moveTo>
                        <a:pt x="13372" y="0"/>
                      </a:moveTo>
                      <a:cubicBezTo>
                        <a:pt x="13051" y="1881"/>
                        <a:pt x="12653" y="8225"/>
                        <a:pt x="11445" y="11283"/>
                      </a:cubicBezTo>
                      <a:cubicBezTo>
                        <a:pt x="10237" y="14341"/>
                        <a:pt x="7883" y="16511"/>
                        <a:pt x="6125" y="18346"/>
                      </a:cubicBezTo>
                      <a:cubicBezTo>
                        <a:pt x="4367" y="20181"/>
                        <a:pt x="1875" y="21297"/>
                        <a:pt x="896" y="22291"/>
                      </a:cubicBezTo>
                      <a:cubicBezTo>
                        <a:pt x="-82" y="23285"/>
                        <a:pt x="-174" y="23896"/>
                        <a:pt x="254" y="24309"/>
                      </a:cubicBezTo>
                      <a:cubicBezTo>
                        <a:pt x="682" y="24722"/>
                        <a:pt x="805" y="24692"/>
                        <a:pt x="3465" y="24768"/>
                      </a:cubicBezTo>
                      <a:cubicBezTo>
                        <a:pt x="6125" y="24845"/>
                        <a:pt x="10925" y="24768"/>
                        <a:pt x="16215" y="24768"/>
                      </a:cubicBezTo>
                      <a:cubicBezTo>
                        <a:pt x="21505" y="24768"/>
                        <a:pt x="28630" y="24768"/>
                        <a:pt x="35204" y="24768"/>
                      </a:cubicBezTo>
                      <a:cubicBezTo>
                        <a:pt x="41778" y="24768"/>
                        <a:pt x="50783" y="24768"/>
                        <a:pt x="55660" y="24768"/>
                      </a:cubicBezTo>
                      <a:cubicBezTo>
                        <a:pt x="60537" y="24768"/>
                        <a:pt x="62754" y="25104"/>
                        <a:pt x="64466" y="24768"/>
                      </a:cubicBezTo>
                      <a:cubicBezTo>
                        <a:pt x="66178" y="24432"/>
                        <a:pt x="66056" y="23346"/>
                        <a:pt x="65934" y="22750"/>
                      </a:cubicBezTo>
                      <a:cubicBezTo>
                        <a:pt x="65812" y="22154"/>
                        <a:pt x="65353" y="22765"/>
                        <a:pt x="63732" y="21190"/>
                      </a:cubicBezTo>
                      <a:cubicBezTo>
                        <a:pt x="62111" y="19615"/>
                        <a:pt x="57999" y="16512"/>
                        <a:pt x="56210" y="13301"/>
                      </a:cubicBezTo>
                      <a:cubicBezTo>
                        <a:pt x="54421" y="10091"/>
                        <a:pt x="53505" y="4083"/>
                        <a:pt x="53000" y="1927"/>
                      </a:cubicBezTo>
                      <a:cubicBezTo>
                        <a:pt x="52496" y="-229"/>
                        <a:pt x="53153" y="627"/>
                        <a:pt x="53183" y="367"/>
                      </a:cubicBezTo>
                    </a:path>
                  </a:pathLst>
                </a:custGeom>
                <a:solidFill>
                  <a:schemeClr val="lt2"/>
                </a:solidFill>
                <a:ln w="19050" cap="flat" cmpd="sng">
                  <a:solidFill>
                    <a:schemeClr val="lt1"/>
                  </a:solidFill>
                  <a:prstDash val="solid"/>
                  <a:round/>
                  <a:headEnd type="none" w="med" len="med"/>
                  <a:tailEnd type="none" w="med" len="med"/>
                </a:ln>
              </p:spPr>
              <p:txBody>
                <a:bodyPr/>
                <a:lstStyle/>
                <a:p>
                  <a:pPr algn="ctr"/>
                  <a:endParaRPr lang="en-US" sz="2500">
                    <a:latin typeface="UTM Avo" panose="02040603050506020204" pitchFamily="18"/>
                  </a:endParaRPr>
                </a:p>
              </p:txBody>
            </p:sp>
            <p:sp>
              <p:nvSpPr>
                <p:cNvPr id="36" name="Google Shape;2145;p61">
                  <a:extLst>
                    <a:ext uri="{FF2B5EF4-FFF2-40B4-BE49-F238E27FC236}">
                      <a16:creationId xmlns:a16="http://schemas.microsoft.com/office/drawing/2014/main" id="{ACFB33B1-FA19-09EE-1AC5-6C905358A0B3}"/>
                    </a:ext>
                  </a:extLst>
                </p:cNvPr>
                <p:cNvSpPr/>
                <p:nvPr/>
              </p:nvSpPr>
              <p:spPr>
                <a:xfrm>
                  <a:off x="4572001" y="1355552"/>
                  <a:ext cx="4179313" cy="2432400"/>
                </a:xfrm>
                <a:prstGeom prst="roundRect">
                  <a:avLst>
                    <a:gd name="adj" fmla="val 3857"/>
                  </a:avLst>
                </a:prstGeom>
                <a:ln>
                  <a:headEnd type="none" w="sm" len="sm"/>
                  <a:tailEnd type="none" w="sm" len="s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0" lvl="0" indent="0" algn="ctr" rtl="0">
                    <a:spcBef>
                      <a:spcPts val="0"/>
                    </a:spcBef>
                    <a:spcAft>
                      <a:spcPts val="0"/>
                    </a:spcAft>
                    <a:buNone/>
                  </a:pPr>
                  <a:endParaRPr sz="2500">
                    <a:latin typeface="UTM Avo" panose="02040603050506020204" pitchFamily="18"/>
                  </a:endParaRPr>
                </a:p>
              </p:txBody>
            </p:sp>
            <p:cxnSp>
              <p:nvCxnSpPr>
                <p:cNvPr id="37" name="Google Shape;2146;p61">
                  <a:extLst>
                    <a:ext uri="{FF2B5EF4-FFF2-40B4-BE49-F238E27FC236}">
                      <a16:creationId xmlns:a16="http://schemas.microsoft.com/office/drawing/2014/main" id="{799C12C0-B40F-0871-FC98-AC365CA23D20}"/>
                    </a:ext>
                  </a:extLst>
                </p:cNvPr>
                <p:cNvCxnSpPr/>
                <p:nvPr/>
              </p:nvCxnSpPr>
              <p:spPr>
                <a:xfrm>
                  <a:off x="5850458" y="4217537"/>
                  <a:ext cx="1293900" cy="0"/>
                </a:xfrm>
                <a:prstGeom prst="straightConnector1">
                  <a:avLst/>
                </a:prstGeom>
                <a:noFill/>
                <a:ln w="19050" cap="flat" cmpd="sng">
                  <a:solidFill>
                    <a:schemeClr val="lt1"/>
                  </a:solidFill>
                  <a:prstDash val="solid"/>
                  <a:round/>
                  <a:headEnd type="none" w="med" len="med"/>
                  <a:tailEnd type="none" w="med" len="med"/>
                </a:ln>
              </p:spPr>
            </p:cxnSp>
          </p:grpSp>
          <p:sp>
            <p:nvSpPr>
              <p:cNvPr id="34" name="Google Shape;2147;p61">
                <a:extLst>
                  <a:ext uri="{FF2B5EF4-FFF2-40B4-BE49-F238E27FC236}">
                    <a16:creationId xmlns:a16="http://schemas.microsoft.com/office/drawing/2014/main" id="{D82968BF-3D9C-2BB8-4DB8-ABA3E41DB757}"/>
                  </a:ext>
                </a:extLst>
              </p:cNvPr>
              <p:cNvSpPr/>
              <p:nvPr/>
            </p:nvSpPr>
            <p:spPr>
              <a:xfrm>
                <a:off x="4989681" y="1396871"/>
                <a:ext cx="3412546" cy="1900200"/>
              </a:xfrm>
              <a:prstGeom prst="rect">
                <a:avLst/>
              </a:prstGeom>
              <a:solidFill>
                <a:schemeClr val="lt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500">
                  <a:latin typeface="UTM Avo" panose="02040603050506020204" pitchFamily="18"/>
                </a:endParaRPr>
              </a:p>
            </p:txBody>
          </p:sp>
        </p:grpSp>
        <p:sp>
          <p:nvSpPr>
            <p:cNvPr id="32" name="TextBox 31">
              <a:extLst>
                <a:ext uri="{FF2B5EF4-FFF2-40B4-BE49-F238E27FC236}">
                  <a16:creationId xmlns:a16="http://schemas.microsoft.com/office/drawing/2014/main" id="{65794C60-E60F-75BD-CBDB-730D85F1450F}"/>
                </a:ext>
              </a:extLst>
            </p:cNvPr>
            <p:cNvSpPr txBox="1"/>
            <p:nvPr/>
          </p:nvSpPr>
          <p:spPr>
            <a:xfrm>
              <a:off x="5038891" y="2127042"/>
              <a:ext cx="3531468" cy="1574950"/>
            </a:xfrm>
            <a:prstGeom prst="rect">
              <a:avLst/>
            </a:prstGeom>
            <a:noFill/>
          </p:spPr>
          <p:txBody>
            <a:bodyPr wrap="square">
              <a:spAutoFit/>
            </a:bodyPr>
            <a:lstStyle/>
            <a:p>
              <a:pPr algn="ctr">
                <a:lnSpc>
                  <a:spcPct val="150000"/>
                </a:lnSpc>
              </a:pPr>
              <a:r>
                <a:rPr lang="vi-VN" sz="2500" dirty="0">
                  <a:solidFill>
                    <a:schemeClr val="tx1"/>
                  </a:solidFill>
                  <a:latin typeface="UTM Avo" panose="02040603050506020204" pitchFamily="18"/>
                  <a:cs typeface="Arial" panose="020B0604020202020204" pitchFamily="34" charset="0"/>
                </a:rPr>
                <a:t>Chia sẻ cảm xúc sau khi hoàn thành sản phẩm với người thân, bạn bè</a:t>
              </a:r>
            </a:p>
          </p:txBody>
        </p:sp>
      </p:grpSp>
      <p:sp>
        <p:nvSpPr>
          <p:cNvPr id="19" name="Freeform 9">
            <a:extLst>
              <a:ext uri="{FF2B5EF4-FFF2-40B4-BE49-F238E27FC236}">
                <a16:creationId xmlns:a16="http://schemas.microsoft.com/office/drawing/2014/main" id="{BF0A16CA-7B8B-E91D-02AC-94E462004118}"/>
              </a:ext>
            </a:extLst>
          </p:cNvPr>
          <p:cNvSpPr/>
          <p:nvPr/>
        </p:nvSpPr>
        <p:spPr>
          <a:xfrm rot="1717947" flipH="1">
            <a:off x="10726262" y="976797"/>
            <a:ext cx="1378158" cy="1185216"/>
          </a:xfrm>
          <a:custGeom>
            <a:avLst/>
            <a:gdLst/>
            <a:ahLst/>
            <a:cxnLst/>
            <a:rect l="l" t="t" r="r" b="b"/>
            <a:pathLst>
              <a:path w="2544292" h="2188091">
                <a:moveTo>
                  <a:pt x="2544292" y="0"/>
                </a:moveTo>
                <a:lnTo>
                  <a:pt x="0" y="0"/>
                </a:lnTo>
                <a:lnTo>
                  <a:pt x="0" y="2188091"/>
                </a:lnTo>
                <a:lnTo>
                  <a:pt x="2544292" y="2188091"/>
                </a:lnTo>
                <a:lnTo>
                  <a:pt x="2544292"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vi-VN" sz="572">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169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par>
                                <p:cTn id="15" presetID="22" presetClass="entr" presetSubtype="4"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down)">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4"/>
        <p:cNvGrpSpPr/>
        <p:nvPr/>
      </p:nvGrpSpPr>
      <p:grpSpPr>
        <a:xfrm>
          <a:off x="0" y="0"/>
          <a:ext cx="0" cy="0"/>
          <a:chOff x="0" y="0"/>
          <a:chExt cx="0" cy="0"/>
        </a:xfrm>
      </p:grpSpPr>
      <p:sp>
        <p:nvSpPr>
          <p:cNvPr id="85" name="Google Shape;85;p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a:ea typeface="Calibri"/>
              <a:cs typeface="Calibri"/>
              <a:sym typeface="Calibri"/>
            </a:endParaRPr>
          </a:p>
        </p:txBody>
      </p:sp>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Để</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kết</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nối</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cộng</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đồng</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giáo</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viên</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và</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nhận</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thêm</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nhiều</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tài</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liệu</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giảng</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dạy</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endParaRPr kumimoji="0" sz="1400" b="0" i="0" u="none"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mời</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quý</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thầy</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cô</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tham</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gia</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Group Facebook</a:t>
            </a:r>
            <a:endParaRPr kumimoji="0" sz="1400" b="0" i="0" u="none"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theo</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đường</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link:  </a:t>
            </a:r>
            <a:endParaRPr kumimoji="0" sz="1400" b="0" i="0" u="none"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a:ea typeface="Calibri"/>
              <a:cs typeface="Calibri"/>
              <a:sym typeface="Calibri"/>
            </a:endParaRPr>
          </a:p>
        </p:txBody>
      </p:sp>
      <p:sp>
        <p:nvSpPr>
          <p:cNvPr id="88" name="Google Shape;88;p1">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Hoc10 –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Đồng</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hành</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cùng</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giáo</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viên</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tiểu</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học</a:t>
            </a:r>
            <a:endParaRPr kumimoji="0" sz="1400" b="0" i="0" u="sng"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a:ea typeface="+mn-ea"/>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a:ea typeface="+mn-ea"/>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91" name="Google Shape;91;p1"/>
          <p:cNvPicPr preferRelativeResize="0"/>
          <p:nvPr/>
        </p:nvPicPr>
        <p:blipFill rotWithShape="1">
          <a:blip r:embed="rId6">
            <a:alphaModFix/>
          </a:blip>
          <a:srcRect/>
          <a:stretch/>
        </p:blipFill>
        <p:spPr>
          <a:xfrm>
            <a:off x="4905420" y="3722149"/>
            <a:ext cx="2684400" cy="2684400"/>
          </a:xfrm>
          <a:prstGeom prst="roundRect">
            <a:avLst>
              <a:gd name="adj" fmla="val 12957"/>
            </a:avLst>
          </a:prstGeom>
          <a:noFill/>
          <a:ln>
            <a:noFill/>
          </a:ln>
        </p:spPr>
      </p:pic>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397</TotalTime>
  <Words>1039</Words>
  <Application>Microsoft Office PowerPoint</Application>
  <PresentationFormat>Widescreen</PresentationFormat>
  <Paragraphs>101</Paragraphs>
  <Slides>35</Slides>
  <Notes>26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35</vt:i4>
      </vt:variant>
    </vt:vector>
  </HeadingPairs>
  <TitlesOfParts>
    <vt:vector size="41" baseType="lpstr">
      <vt:lpstr>Calibri</vt:lpstr>
      <vt:lpstr>Wingdings</vt:lpstr>
      <vt:lpstr>UTM Avo</vt:lpstr>
      <vt:lpstr>Arial</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creator>Ziczac</dc:creator>
  <cp:lastModifiedBy>Huy Nguyễn</cp:lastModifiedBy>
  <cp:revision>18</cp:revision>
  <dcterms:modified xsi:type="dcterms:W3CDTF">2024-02-27T09:18:20Z</dcterms:modified>
</cp:coreProperties>
</file>