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0" r:id="rId6"/>
    <p:sldId id="272" r:id="rId7"/>
    <p:sldId id="276" r:id="rId8"/>
    <p:sldId id="277" r:id="rId9"/>
    <p:sldId id="271" r:id="rId10"/>
    <p:sldId id="273" r:id="rId11"/>
    <p:sldId id="274" r:id="rId12"/>
    <p:sldId id="275" r:id="rId13"/>
    <p:sldId id="279" r:id="rId14"/>
    <p:sldId id="278" r:id="rId15"/>
    <p:sldId id="280" r:id="rId16"/>
    <p:sldId id="261" r:id="rId17"/>
    <p:sldId id="397" r:id="rId18"/>
    <p:sldId id="399" r:id="rId19"/>
    <p:sldId id="400" r:id="rId20"/>
    <p:sldId id="398" r:id="rId21"/>
    <p:sldId id="401" r:id="rId22"/>
    <p:sldId id="402" r:id="rId23"/>
    <p:sldId id="451" r:id="rId24"/>
    <p:sldId id="262" r:id="rId25"/>
    <p:sldId id="264" r:id="rId26"/>
    <p:sldId id="269" r:id="rId27"/>
    <p:sldId id="27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110" d="100"/>
          <a:sy n="110" d="100"/>
        </p:scale>
        <p:origin x="330"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4B035-0060-46A2-9DFD-57C0A9BBF015}" type="datetimeFigureOut">
              <a:rPr lang="en-US" smtClean="0"/>
              <a:t>2/28/2024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E46E0-F1EF-4CA6-A1E2-54B266B5C9F3}" type="slidenum">
              <a:rPr lang="en-US" smtClean="0"/>
              <a:t>‹#›</a:t>
            </a:fld>
            <a:endParaRPr lang="en-US"/>
          </a:p>
        </p:txBody>
      </p:sp>
    </p:spTree>
    <p:extLst>
      <p:ext uri="{BB962C8B-B14F-4D97-AF65-F5344CB8AC3E}">
        <p14:creationId xmlns:p14="http://schemas.microsoft.com/office/powerpoint/2010/main" val="1207719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65868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66555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vi-VN"/>
              <a:t>Bấm vào doraemon ở góc trái trên cùng để chuyển câu 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82140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câu hỏi.</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12813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vi-VN"/>
              <a:t>Bấm vào doraemon ở góc trái trên cùng để chuyển sang củng cố, dặn dò.</a:t>
            </a:r>
            <a:endParaRPr lang="en-US"/>
          </a:p>
          <a:p>
            <a:pPr marL="15875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75651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vi-VN"/>
              <a:t>Bấm vào doraemon ở góc trái trên cùng để chuyển câu 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1DFB3-0BBA-479A-86E0-A4B5E9B2C9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54166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6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6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khoa-hoc-tu-nhien-8/1/424/166/"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microsoft.com/office/2007/relationships/media" Target="../media/media3.mp3"/><Relationship Id="rId7" Type="http://schemas.openxmlformats.org/officeDocument/2006/relationships/image" Target="../media/image21.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1.xml"/><Relationship Id="rId11" Type="http://schemas.openxmlformats.org/officeDocument/2006/relationships/image" Target="../media/image24.png"/><Relationship Id="rId5" Type="http://schemas.openxmlformats.org/officeDocument/2006/relationships/slideLayout" Target="../slideLayouts/slideLayout7.xml"/><Relationship Id="rId15" Type="http://schemas.openxmlformats.org/officeDocument/2006/relationships/image" Target="../media/image26.png"/><Relationship Id="rId10" Type="http://schemas.openxmlformats.org/officeDocument/2006/relationships/image" Target="../media/image23.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microsoft.com/office/2007/relationships/media" Target="../media/media3.mp3"/><Relationship Id="rId7" Type="http://schemas.openxmlformats.org/officeDocument/2006/relationships/image" Target="../media/image27.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2.xml"/><Relationship Id="rId11" Type="http://schemas.openxmlformats.org/officeDocument/2006/relationships/image" Target="../media/image24.png"/><Relationship Id="rId5" Type="http://schemas.openxmlformats.org/officeDocument/2006/relationships/slideLayout" Target="../slideLayouts/slideLayout7.xml"/><Relationship Id="rId15" Type="http://schemas.openxmlformats.org/officeDocument/2006/relationships/image" Target="../media/image26.png"/><Relationship Id="rId10" Type="http://schemas.openxmlformats.org/officeDocument/2006/relationships/image" Target="../media/image23.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microsoft.com/office/2007/relationships/media" Target="../media/media3.mp3"/><Relationship Id="rId7" Type="http://schemas.openxmlformats.org/officeDocument/2006/relationships/image" Target="../media/image28.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3.xml"/><Relationship Id="rId11" Type="http://schemas.openxmlformats.org/officeDocument/2006/relationships/image" Target="../media/image24.png"/><Relationship Id="rId5" Type="http://schemas.openxmlformats.org/officeDocument/2006/relationships/slideLayout" Target="../slideLayouts/slideLayout7.xml"/><Relationship Id="rId15" Type="http://schemas.openxmlformats.org/officeDocument/2006/relationships/image" Target="../media/image26.png"/><Relationship Id="rId10" Type="http://schemas.openxmlformats.org/officeDocument/2006/relationships/image" Target="../media/image23.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4.png"/><Relationship Id="rId3" Type="http://schemas.microsoft.com/office/2007/relationships/media" Target="../media/media3.mp3"/><Relationship Id="rId7" Type="http://schemas.openxmlformats.org/officeDocument/2006/relationships/image" Target="../media/image29.jpg"/><Relationship Id="rId12" Type="http://schemas.microsoft.com/office/2007/relationships/hdphoto" Target="../media/hdphoto1.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4.xml"/><Relationship Id="rId11" Type="http://schemas.openxmlformats.org/officeDocument/2006/relationships/image" Target="../media/image22.png"/><Relationship Id="rId5" Type="http://schemas.openxmlformats.org/officeDocument/2006/relationships/slideLayout" Target="../slideLayouts/slideLayout7.xml"/><Relationship Id="rId15" Type="http://schemas.openxmlformats.org/officeDocument/2006/relationships/image" Target="../media/image26.png"/><Relationship Id="rId10" Type="http://schemas.openxmlformats.org/officeDocument/2006/relationships/image" Target="../media/image20.png"/><Relationship Id="rId4" Type="http://schemas.openxmlformats.org/officeDocument/2006/relationships/audio" Target="../media/media3.mp3"/><Relationship Id="rId9" Type="http://schemas.openxmlformats.org/officeDocument/2006/relationships/image" Target="../media/image25.png"/><Relationship Id="rId14" Type="http://schemas.microsoft.com/office/2007/relationships/hdphoto" Target="../media/hdphoto2.wdp"/></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microsoft.com/office/2007/relationships/media" Target="../media/media3.mp3"/><Relationship Id="rId7" Type="http://schemas.openxmlformats.org/officeDocument/2006/relationships/image" Target="../media/image28.jpg"/><Relationship Id="rId12" Type="http://schemas.microsoft.com/office/2007/relationships/hdphoto" Target="../media/hdphoto2.wdp"/><Relationship Id="rId2" Type="http://schemas.openxmlformats.org/officeDocument/2006/relationships/audio" Target="../media/media2.mp3"/><Relationship Id="rId16" Type="http://schemas.openxmlformats.org/officeDocument/2006/relationships/image" Target="../media/image20.png"/><Relationship Id="rId1" Type="http://schemas.microsoft.com/office/2007/relationships/media" Target="../media/media2.mp3"/><Relationship Id="rId6" Type="http://schemas.openxmlformats.org/officeDocument/2006/relationships/notesSlide" Target="../notesSlides/notesSlide5.xml"/><Relationship Id="rId11" Type="http://schemas.openxmlformats.org/officeDocument/2006/relationships/image" Target="../media/image24.png"/><Relationship Id="rId5" Type="http://schemas.openxmlformats.org/officeDocument/2006/relationships/slideLayout" Target="../slideLayouts/slideLayout7.xml"/><Relationship Id="rId15" Type="http://schemas.microsoft.com/office/2007/relationships/hdphoto" Target="../media/hdphoto3.wdp"/><Relationship Id="rId10" Type="http://schemas.openxmlformats.org/officeDocument/2006/relationships/image" Target="../media/image23.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6.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png"/><Relationship Id="rId3" Type="http://schemas.microsoft.com/office/2007/relationships/media" Target="../media/media3.mp3"/><Relationship Id="rId7" Type="http://schemas.openxmlformats.org/officeDocument/2006/relationships/image" Target="../media/image30.jpg"/><Relationship Id="rId12" Type="http://schemas.microsoft.com/office/2007/relationships/hdphoto" Target="../media/hdphoto2.wdp"/><Relationship Id="rId2" Type="http://schemas.openxmlformats.org/officeDocument/2006/relationships/audio" Target="../media/media2.mp3"/><Relationship Id="rId16" Type="http://schemas.microsoft.com/office/2007/relationships/hdphoto" Target="../media/hdphoto3.wdp"/><Relationship Id="rId1" Type="http://schemas.microsoft.com/office/2007/relationships/media" Target="../media/media2.mp3"/><Relationship Id="rId6" Type="http://schemas.openxmlformats.org/officeDocument/2006/relationships/notesSlide" Target="../notesSlides/notesSlide6.xml"/><Relationship Id="rId11" Type="http://schemas.openxmlformats.org/officeDocument/2006/relationships/image" Target="../media/image24.png"/><Relationship Id="rId5" Type="http://schemas.openxmlformats.org/officeDocument/2006/relationships/slideLayout" Target="../slideLayouts/slideLayout7.xml"/><Relationship Id="rId15" Type="http://schemas.openxmlformats.org/officeDocument/2006/relationships/image" Target="../media/image26.png"/><Relationship Id="rId10" Type="http://schemas.openxmlformats.org/officeDocument/2006/relationships/image" Target="../media/image23.png"/><Relationship Id="rId4" Type="http://schemas.openxmlformats.org/officeDocument/2006/relationships/audio" Target="../media/media3.mp3"/><Relationship Id="rId9" Type="http://schemas.microsoft.com/office/2007/relationships/hdphoto" Target="../media/hdphoto1.wdp"/><Relationship Id="rId1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khoa-hoc-tu-nhien-8/1/424/166/" TargetMode="Externa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png"/></Relationships>
</file>

<file path=ppt/slides/_rels/slide2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6.png"/><Relationship Id="rId5" Type="http://schemas.microsoft.com/office/2007/relationships/hdphoto" Target="../media/hdphoto4.wdp"/><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7</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Cơ</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thể</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người</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35. </a:t>
            </a:r>
            <a:r>
              <a:rPr lang="en-US" sz="6000" b="1" dirty="0" err="1">
                <a:solidFill>
                  <a:srgbClr val="FF0000"/>
                </a:solidFill>
                <a:latin typeface="UTM Avo" panose="02040603050506020204" pitchFamily="18" charset="0"/>
              </a:rPr>
              <a:t>Hệ</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nội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tiết</a:t>
            </a:r>
            <a:r>
              <a:rPr lang="en-US" sz="6000" b="1" dirty="0">
                <a:solidFill>
                  <a:srgbClr val="FF0000"/>
                </a:solidFill>
                <a:latin typeface="UTM Avo" panose="02040603050506020204" pitchFamily="18" charset="0"/>
              </a:rPr>
              <a:t> ở </a:t>
            </a:r>
            <a:r>
              <a:rPr lang="en-US" sz="6000" b="1" dirty="0" err="1">
                <a:solidFill>
                  <a:srgbClr val="FF0000"/>
                </a:solidFill>
                <a:latin typeface="UTM Avo" panose="02040603050506020204" pitchFamily="18" charset="0"/>
              </a:rPr>
              <a:t>người</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2F0EA3E-1CDE-6B8E-6B17-31C99CF279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FA66F6-7296-F575-1730-253DAE61B67E}"/>
              </a:ext>
            </a:extLst>
          </p:cNvPr>
          <p:cNvSpPr/>
          <p:nvPr/>
        </p:nvSpPr>
        <p:spPr>
          <a:xfrm>
            <a:off x="731520" y="2560320"/>
            <a:ext cx="5164183" cy="33179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marL="0" marR="0" algn="just">
              <a:lnSpc>
                <a:spcPct val="150000"/>
              </a:lnSpc>
              <a:spcBef>
                <a:spcPts val="0"/>
              </a:spcBef>
              <a:spcAft>
                <a:spcPts val="800"/>
              </a:spcAft>
            </a:pP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Quan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sát</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35.1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và</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cho</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biết</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người</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có</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triệu</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chứng</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được</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thể</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hiện</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đang</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mắc</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bệnh</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gì</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Nguyên</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nhân</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bệnh</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này</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là</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gì</a:t>
            </a:r>
            <a:r>
              <a:rPr lang="en-US" sz="2400" kern="100" dirty="0">
                <a:solidFill>
                  <a:schemeClr val="tx1"/>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8E484E5-B319-EE29-68A2-6FC12C3792CE}"/>
              </a:ext>
            </a:extLst>
          </p:cNvPr>
          <p:cNvPicPr>
            <a:picLocks noChangeAspect="1"/>
          </p:cNvPicPr>
          <p:nvPr/>
        </p:nvPicPr>
        <p:blipFill>
          <a:blip r:embed="rId3"/>
          <a:stretch>
            <a:fillRect/>
          </a:stretch>
        </p:blipFill>
        <p:spPr>
          <a:xfrm>
            <a:off x="6782521" y="3000672"/>
            <a:ext cx="5019048" cy="2580952"/>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ED10B1D-3063-850B-C134-4E1339D9E7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981301-9706-45D4-D31D-E15E87D327CE}"/>
              </a:ext>
            </a:extLst>
          </p:cNvPr>
          <p:cNvSpPr txBox="1"/>
          <p:nvPr/>
        </p:nvSpPr>
        <p:spPr>
          <a:xfrm>
            <a:off x="1709507" y="1168005"/>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CÁC TUYẾN NỘI TIẾT</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3EC1B77E-49CF-AB54-FA14-FB4E25220264}"/>
              </a:ext>
            </a:extLst>
          </p:cNvPr>
          <p:cNvPicPr>
            <a:picLocks noChangeAspect="1"/>
          </p:cNvPicPr>
          <p:nvPr/>
        </p:nvPicPr>
        <p:blipFill>
          <a:blip r:embed="rId3"/>
          <a:stretch>
            <a:fillRect/>
          </a:stretch>
        </p:blipFill>
        <p:spPr>
          <a:xfrm>
            <a:off x="3631474" y="1833016"/>
            <a:ext cx="8560526" cy="5024984"/>
          </a:xfrm>
          <a:prstGeom prst="rect">
            <a:avLst/>
          </a:prstGeom>
        </p:spPr>
      </p:pic>
      <p:sp>
        <p:nvSpPr>
          <p:cNvPr id="6" name="Rectangle: Rounded Corners 5">
            <a:extLst>
              <a:ext uri="{FF2B5EF4-FFF2-40B4-BE49-F238E27FC236}">
                <a16:creationId xmlns:a16="http://schemas.microsoft.com/office/drawing/2014/main" id="{47BAE504-4E19-174D-EF37-A4CC3F5362B2}"/>
              </a:ext>
            </a:extLst>
          </p:cNvPr>
          <p:cNvSpPr/>
          <p:nvPr/>
        </p:nvSpPr>
        <p:spPr>
          <a:xfrm>
            <a:off x="452846" y="2760551"/>
            <a:ext cx="3587931" cy="33179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Quan sát hình 35.2 và nêu vị trí, chức năng của các tuyến nội tiết trong cơ thể. Từ đó cho biết hệ nội tiết là gì.</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5CEF1E-0B2F-ABDD-EEE4-98D37E2B68F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D79ABE7-EC0A-B115-652B-8706DD37A984}"/>
              </a:ext>
            </a:extLst>
          </p:cNvPr>
          <p:cNvGraphicFramePr>
            <a:graphicFrameLocks noGrp="1"/>
          </p:cNvGraphicFramePr>
          <p:nvPr>
            <p:extLst>
              <p:ext uri="{D42A27DB-BD31-4B8C-83A1-F6EECF244321}">
                <p14:modId xmlns:p14="http://schemas.microsoft.com/office/powerpoint/2010/main" val="2265800593"/>
              </p:ext>
            </p:extLst>
          </p:nvPr>
        </p:nvGraphicFramePr>
        <p:xfrm>
          <a:off x="854164" y="1982408"/>
          <a:ext cx="10483671" cy="4427101"/>
        </p:xfrm>
        <a:graphic>
          <a:graphicData uri="http://schemas.openxmlformats.org/drawingml/2006/table">
            <a:tbl>
              <a:tblPr firstRow="1" bandRow="1">
                <a:tableStyleId>{2D5ABB26-0587-4C30-8999-92F81FD0307C}</a:tableStyleId>
              </a:tblPr>
              <a:tblGrid>
                <a:gridCol w="2191624">
                  <a:extLst>
                    <a:ext uri="{9D8B030D-6E8A-4147-A177-3AD203B41FA5}">
                      <a16:colId xmlns:a16="http://schemas.microsoft.com/office/drawing/2014/main" val="277747091"/>
                    </a:ext>
                  </a:extLst>
                </a:gridCol>
                <a:gridCol w="2632201">
                  <a:extLst>
                    <a:ext uri="{9D8B030D-6E8A-4147-A177-3AD203B41FA5}">
                      <a16:colId xmlns:a16="http://schemas.microsoft.com/office/drawing/2014/main" val="2566472301"/>
                    </a:ext>
                  </a:extLst>
                </a:gridCol>
                <a:gridCol w="5659846">
                  <a:extLst>
                    <a:ext uri="{9D8B030D-6E8A-4147-A177-3AD203B41FA5}">
                      <a16:colId xmlns:a16="http://schemas.microsoft.com/office/drawing/2014/main" val="3627464264"/>
                    </a:ext>
                  </a:extLst>
                </a:gridCol>
              </a:tblGrid>
              <a:tr h="400990">
                <a:tc>
                  <a:txBody>
                    <a:bodyPr/>
                    <a:lstStyle/>
                    <a:p>
                      <a:pPr marL="0" marR="0" algn="ctr">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nội</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tiết</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Vị</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trí</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Chức</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năng</a:t>
                      </a: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76900"/>
                  </a:ext>
                </a:extLst>
              </a:tr>
              <a:tr h="840364">
                <a:tc>
                  <a:txBody>
                    <a:bodyPr/>
                    <a:lstStyle/>
                    <a:p>
                      <a:pPr marL="0" marR="0" algn="just">
                        <a:lnSpc>
                          <a:spcPct val="150000"/>
                        </a:lnSpc>
                        <a:spcBef>
                          <a:spcPts val="0"/>
                        </a:spcBef>
                        <a:spcAft>
                          <a:spcPts val="800"/>
                        </a:spcAft>
                      </a:pP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tùng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 gần trung tâm của não.</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Điều hòa chu kì thức ngủ (melatonin).</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3913190"/>
                  </a:ext>
                </a:extLst>
              </a:tr>
              <a:tr h="1505019">
                <a:tc>
                  <a:txBody>
                    <a:bodyPr/>
                    <a:lstStyle/>
                    <a:p>
                      <a:pPr marL="0" marR="0" algn="just">
                        <a:lnSpc>
                          <a:spcPct val="150000"/>
                        </a:lnSpc>
                        <a:spcBef>
                          <a:spcPts val="0"/>
                        </a:spcBef>
                        <a:spcAft>
                          <a:spcPts val="800"/>
                        </a:spcAft>
                      </a:pP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giáp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cổ</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trước</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thanh</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quản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và</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phần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trên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khí</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quản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sinh</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trưởng</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phát</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triển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(T3, T4).</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Tăng</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cường</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trao</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đổi</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chất</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sinh</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nhiệt</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(T3, T4).</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calcium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máu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(Calcitonin).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7245734"/>
                  </a:ext>
                </a:extLst>
              </a:tr>
              <a:tr h="840364">
                <a:tc>
                  <a:txBody>
                    <a:bodyPr/>
                    <a:lstStyle/>
                    <a:p>
                      <a:pPr marL="0" marR="0" algn="just">
                        <a:lnSpc>
                          <a:spcPct val="150000"/>
                        </a:lnSpc>
                        <a:spcBef>
                          <a:spcPts val="0"/>
                        </a:spcBef>
                        <a:spcAft>
                          <a:spcPts val="800"/>
                        </a:spcAft>
                      </a:pPr>
                      <a:r>
                        <a:rPr lang="en-US" sz="180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 cận giáp</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cổ</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phía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sau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giáp</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lượng</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calcium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máu</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(PTH).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0630844"/>
                  </a:ext>
                </a:extLst>
              </a:tr>
              <a:tr h="840364">
                <a:tc>
                  <a:txBody>
                    <a:bodyPr/>
                    <a:lstStyle/>
                    <a:p>
                      <a:pPr marL="0" marR="0" algn="just">
                        <a:lnSpc>
                          <a:spcPct val="150000"/>
                        </a:lnSpc>
                        <a:spcBef>
                          <a:spcPts val="0"/>
                        </a:spcBef>
                        <a:spcAft>
                          <a:spcPts val="800"/>
                        </a:spcAft>
                      </a:pP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ức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 trong lồng ngực, phía sau xương ức.</a:t>
                      </a:r>
                      <a:endParaRPr lang="en-US"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800"/>
                        </a:spcAft>
                      </a:pP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Kích</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thích</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sự</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phát</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triển</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các</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tế</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bào</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limpho</a:t>
                      </a:r>
                      <a:r>
                        <a:rPr lang="en-US" sz="180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T (Thymosin).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232709"/>
                  </a:ext>
                </a:extLst>
              </a:tr>
            </a:tbl>
          </a:graphicData>
        </a:graphic>
      </p:graphicFrame>
    </p:spTree>
    <p:extLst>
      <p:ext uri="{BB962C8B-B14F-4D97-AF65-F5344CB8AC3E}">
        <p14:creationId xmlns:p14="http://schemas.microsoft.com/office/powerpoint/2010/main" val="166049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D52D3D-3F82-7A9B-92CD-B6BDAAE8937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AE72EA39-8ABB-6C8D-AC76-0802431B2B70}"/>
              </a:ext>
            </a:extLst>
          </p:cNvPr>
          <p:cNvGraphicFramePr>
            <a:graphicFrameLocks noGrp="1"/>
          </p:cNvGraphicFramePr>
          <p:nvPr>
            <p:extLst>
              <p:ext uri="{D42A27DB-BD31-4B8C-83A1-F6EECF244321}">
                <p14:modId xmlns:p14="http://schemas.microsoft.com/office/powerpoint/2010/main" val="902230856"/>
              </p:ext>
            </p:extLst>
          </p:nvPr>
        </p:nvGraphicFramePr>
        <p:xfrm>
          <a:off x="807901" y="1693348"/>
          <a:ext cx="10576198" cy="5051440"/>
        </p:xfrm>
        <a:graphic>
          <a:graphicData uri="http://schemas.openxmlformats.org/drawingml/2006/table">
            <a:tbl>
              <a:tblPr firstRow="1" bandRow="1">
                <a:tableStyleId>{2D5ABB26-0587-4C30-8999-92F81FD0307C}</a:tableStyleId>
              </a:tblPr>
              <a:tblGrid>
                <a:gridCol w="2210967">
                  <a:extLst>
                    <a:ext uri="{9D8B030D-6E8A-4147-A177-3AD203B41FA5}">
                      <a16:colId xmlns:a16="http://schemas.microsoft.com/office/drawing/2014/main" val="277747091"/>
                    </a:ext>
                  </a:extLst>
                </a:gridCol>
                <a:gridCol w="2371738">
                  <a:extLst>
                    <a:ext uri="{9D8B030D-6E8A-4147-A177-3AD203B41FA5}">
                      <a16:colId xmlns:a16="http://schemas.microsoft.com/office/drawing/2014/main" val="2566472301"/>
                    </a:ext>
                  </a:extLst>
                </a:gridCol>
                <a:gridCol w="5993493">
                  <a:extLst>
                    <a:ext uri="{9D8B030D-6E8A-4147-A177-3AD203B41FA5}">
                      <a16:colId xmlns:a16="http://schemas.microsoft.com/office/drawing/2014/main" val="3627464264"/>
                    </a:ext>
                  </a:extLst>
                </a:gridCol>
              </a:tblGrid>
              <a:tr h="338494">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nội</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tiết</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Vị</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trí</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Chức</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năng</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76900"/>
                  </a:ext>
                </a:extLst>
              </a:tr>
              <a:tr h="1303970">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sinh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dục</a:t>
                      </a:r>
                      <a:endPar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nam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Tinh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hoàn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p>
                      <a:pPr marL="0" marR="0" algn="l"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nữ</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Buồng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trứng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Hình thành đặc điểm sinh dục thứ cấp.</a:t>
                      </a:r>
                    </a:p>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Kích thích sinh trưởng, phát triển.</a:t>
                      </a:r>
                    </a:p>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Điều hòa chu kì sinh dục.</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3913190"/>
                  </a:ext>
                </a:extLst>
              </a:tr>
              <a:tr h="1523061">
                <a:tc>
                  <a:txBody>
                    <a:bodyPr/>
                    <a:lstStyle/>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Vùng dưới đồi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não</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bộ</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giữa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yên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và</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đồi</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thị</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hoạt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động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yên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(CRH, TRH, GnRH).</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áp</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suất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thẩm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thấu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(ADH).</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Kích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thích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quá</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trình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đẻ</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(oxytocin).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7245734"/>
                  </a:ext>
                </a:extLst>
              </a:tr>
              <a:tr h="1692946">
                <a:tc>
                  <a:txBody>
                    <a:bodyPr/>
                    <a:lstStyle/>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 yên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nền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sọ.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Kích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thích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sinh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trưởng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(GH).</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hình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thành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và</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tiết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sữa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(prolactin).</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hoạt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động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giáp</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(TSH),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trên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thận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(ACTH),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sinh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dục</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(FSH, LH).</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0630844"/>
                  </a:ext>
                </a:extLst>
              </a:tr>
            </a:tbl>
          </a:graphicData>
        </a:graphic>
      </p:graphicFrame>
    </p:spTree>
    <p:extLst>
      <p:ext uri="{BB962C8B-B14F-4D97-AF65-F5344CB8AC3E}">
        <p14:creationId xmlns:p14="http://schemas.microsoft.com/office/powerpoint/2010/main" val="3579023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4566FFF-DB93-B4DA-64C8-A8F64AEFA3A0}"/>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9ED293C-D802-DDAA-9335-CFC5031192D1}"/>
              </a:ext>
            </a:extLst>
          </p:cNvPr>
          <p:cNvGraphicFramePr>
            <a:graphicFrameLocks noGrp="1"/>
          </p:cNvGraphicFramePr>
          <p:nvPr>
            <p:extLst>
              <p:ext uri="{D42A27DB-BD31-4B8C-83A1-F6EECF244321}">
                <p14:modId xmlns:p14="http://schemas.microsoft.com/office/powerpoint/2010/main" val="1753859873"/>
              </p:ext>
            </p:extLst>
          </p:nvPr>
        </p:nvGraphicFramePr>
        <p:xfrm>
          <a:off x="808899" y="2120068"/>
          <a:ext cx="10574202" cy="3378329"/>
        </p:xfrm>
        <a:graphic>
          <a:graphicData uri="http://schemas.openxmlformats.org/drawingml/2006/table">
            <a:tbl>
              <a:tblPr firstRow="1" bandRow="1">
                <a:tableStyleId>{2D5ABB26-0587-4C30-8999-92F81FD0307C}</a:tableStyleId>
              </a:tblPr>
              <a:tblGrid>
                <a:gridCol w="2208971">
                  <a:extLst>
                    <a:ext uri="{9D8B030D-6E8A-4147-A177-3AD203B41FA5}">
                      <a16:colId xmlns:a16="http://schemas.microsoft.com/office/drawing/2014/main" val="277747091"/>
                    </a:ext>
                  </a:extLst>
                </a:gridCol>
                <a:gridCol w="2738496">
                  <a:extLst>
                    <a:ext uri="{9D8B030D-6E8A-4147-A177-3AD203B41FA5}">
                      <a16:colId xmlns:a16="http://schemas.microsoft.com/office/drawing/2014/main" val="2566472301"/>
                    </a:ext>
                  </a:extLst>
                </a:gridCol>
                <a:gridCol w="5626735">
                  <a:extLst>
                    <a:ext uri="{9D8B030D-6E8A-4147-A177-3AD203B41FA5}">
                      <a16:colId xmlns:a16="http://schemas.microsoft.com/office/drawing/2014/main" val="3627464264"/>
                    </a:ext>
                  </a:extLst>
                </a:gridCol>
              </a:tblGrid>
              <a:tr h="551298">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nội</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tiết</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Vị</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trí</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lnSpc>
                          <a:spcPct val="150000"/>
                        </a:lnSpc>
                        <a:spcBef>
                          <a:spcPts val="0"/>
                        </a:spcBef>
                        <a:spcAft>
                          <a:spcPts val="800"/>
                        </a:spcAft>
                      </a:pP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Chức</a:t>
                      </a:r>
                      <a:r>
                        <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1"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năng</a:t>
                      </a:r>
                      <a:endParaRPr lang="en-US" sz="1800" b="1"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376900"/>
                  </a:ext>
                </a:extLst>
              </a:tr>
              <a:tr h="1303970">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tụy</a:t>
                      </a:r>
                      <a:endPar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khoang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bụng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phía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sau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dạ</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dày</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Chức</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năng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nội</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tiết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lượng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đường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máu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(insulin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và</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glucagon).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3913190"/>
                  </a:ext>
                </a:extLst>
              </a:tr>
              <a:tr h="1523061">
                <a:tc>
                  <a:txBody>
                    <a:bodyPr/>
                    <a:lstStyle/>
                    <a:p>
                      <a:pPr marL="0" marR="0" algn="just" defTabSz="914400" rtl="0" eaLnBrk="1" latinLnBrk="0" hangingPunct="1">
                        <a:lnSpc>
                          <a:spcPct val="150000"/>
                        </a:lnSpc>
                        <a:spcBef>
                          <a:spcPts val="0"/>
                        </a:spcBef>
                        <a:spcAft>
                          <a:spcPts val="800"/>
                        </a:spcAft>
                      </a:pPr>
                      <a:r>
                        <a:rPr lang="en-US" sz="1800" b="0" kern="10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Tuyến trên thận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Nằm</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ở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cực</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trên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của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mỗi</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thận</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huyết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áp</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thể</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tích</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máu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(aldosterone).</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Điều</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hòa</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trao</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đổi</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chất</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năng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lượng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(cortisol).</a:t>
                      </a:r>
                    </a:p>
                    <a:p>
                      <a:pPr marL="0" marR="0" algn="just" defTabSz="914400" rtl="0" eaLnBrk="1" latinLnBrk="0" hangingPunct="1">
                        <a:lnSpc>
                          <a:spcPct val="150000"/>
                        </a:lnSpc>
                        <a:spcBef>
                          <a:spcPts val="0"/>
                        </a:spcBef>
                        <a:spcAft>
                          <a:spcPts val="800"/>
                        </a:spcAft>
                      </a:pP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b="0" kern="100" dirty="0" err="1">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Chống</a:t>
                      </a:r>
                      <a:r>
                        <a:rPr lang="en-US" sz="1800" b="0" kern="100" dirty="0">
                          <a:solidFill>
                            <a:srgbClr val="000000"/>
                          </a:solidFill>
                          <a:effectLst/>
                          <a:latin typeface="UTM Avo" panose="02040603050506020204" pitchFamily="18" charset="0"/>
                          <a:ea typeface="Calibri" panose="020F0502020204030204" pitchFamily="34" charset="0"/>
                          <a:cs typeface="Times New Roman" panose="02020603050405020304" pitchFamily="18" charset="0"/>
                        </a:rPr>
                        <a:t> stress (adrenalin, noradrenalin, cortisol).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7245734"/>
                  </a:ext>
                </a:extLst>
              </a:tr>
            </a:tbl>
          </a:graphicData>
        </a:graphic>
      </p:graphicFrame>
    </p:spTree>
    <p:extLst>
      <p:ext uri="{BB962C8B-B14F-4D97-AF65-F5344CB8AC3E}">
        <p14:creationId xmlns:p14="http://schemas.microsoft.com/office/powerpoint/2010/main" val="350965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D1F79F-7D13-92BB-249F-0FB53C12FEE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A50DC4-7A20-7D02-49C1-6EF23F677D8B}"/>
              </a:ext>
            </a:extLst>
          </p:cNvPr>
          <p:cNvSpPr txBox="1"/>
          <p:nvPr/>
        </p:nvSpPr>
        <p:spPr>
          <a:xfrm>
            <a:off x="890020" y="2523084"/>
            <a:ext cx="10411960" cy="2229841"/>
          </a:xfrm>
          <a:prstGeom prst="rect">
            <a:avLst/>
          </a:prstGeom>
          <a:noFill/>
        </p:spPr>
        <p:txBody>
          <a:bodyPr wrap="square">
            <a:spAutoFit/>
          </a:bodyPr>
          <a:lstStyle/>
          <a:p>
            <a:pPr algn="just">
              <a:lnSpc>
                <a:spcPct val="150000"/>
              </a:lnSpc>
            </a:pPr>
            <a:r>
              <a:rPr lang="vi-VN" sz="2400" dirty="0">
                <a:latin typeface="UTM Avo" panose="02040603050506020204" pitchFamily="18" charset="0"/>
              </a:rPr>
              <a:t>Tuyến nội tiết tiết hormone trực tiếp vào máu thực hiện điều hoà các quá trình sinh lí của cơ thể. Mỗi loại hormone chỉ ảnh hưởng đến một hoặc một số tế bào của cơ quan xác định (gọi là cơ quan đích) do các cơ quan đích chứa tế bào có thụ thể tương ứng với hormone.</a:t>
            </a:r>
            <a:endParaRPr lang="en-US" sz="2400" dirty="0">
              <a:latin typeface="UTM Avo" panose="02040603050506020204" pitchFamily="18" charset="0"/>
            </a:endParaRPr>
          </a:p>
        </p:txBody>
      </p:sp>
    </p:spTree>
    <p:extLst>
      <p:ext uri="{BB962C8B-B14F-4D97-AF65-F5344CB8AC3E}">
        <p14:creationId xmlns:p14="http://schemas.microsoft.com/office/powerpoint/2010/main" val="148511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955D20-15FD-438D-69EB-59EF2F57254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1FD315-150C-2020-FC5F-4CA281547E9A}"/>
              </a:ext>
            </a:extLst>
          </p:cNvPr>
          <p:cNvSpPr/>
          <p:nvPr/>
        </p:nvSpPr>
        <p:spPr>
          <a:xfrm>
            <a:off x="1068977" y="2151016"/>
            <a:ext cx="10054046" cy="4595249"/>
          </a:xfrm>
          <a:prstGeom prst="roundRect">
            <a:avLst>
              <a:gd name="adj" fmla="val 8432"/>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Top Corners Rounded 2">
            <a:extLst>
              <a:ext uri="{FF2B5EF4-FFF2-40B4-BE49-F238E27FC236}">
                <a16:creationId xmlns:a16="http://schemas.microsoft.com/office/drawing/2014/main" id="{1E507052-05FE-9E07-0125-F570815FC2EF}"/>
              </a:ext>
            </a:extLst>
          </p:cNvPr>
          <p:cNvSpPr/>
          <p:nvPr/>
        </p:nvSpPr>
        <p:spPr>
          <a:xfrm>
            <a:off x="1393372" y="1680754"/>
            <a:ext cx="2743200" cy="470262"/>
          </a:xfrm>
          <a:prstGeom prst="round2SameRect">
            <a:avLst/>
          </a:prstGeom>
          <a:solidFill>
            <a:srgbClr val="7A0000"/>
          </a:solid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charset="0"/>
              </a:rPr>
              <a:t>Em </a:t>
            </a:r>
            <a:r>
              <a:rPr lang="en-US" sz="2400" b="1" dirty="0" err="1">
                <a:solidFill>
                  <a:schemeClr val="bg1"/>
                </a:solidFill>
                <a:latin typeface="UTM Avo" panose="02040603050506020204" pitchFamily="18" charset="0"/>
              </a:rPr>
              <a:t>có</a:t>
            </a:r>
            <a:r>
              <a:rPr lang="en-US" sz="2400" b="1" dirty="0">
                <a:solidFill>
                  <a:schemeClr val="bg1"/>
                </a:solidFill>
                <a:latin typeface="UTM Avo" panose="02040603050506020204" pitchFamily="18" charset="0"/>
              </a:rPr>
              <a:t> </a:t>
            </a:r>
            <a:r>
              <a:rPr lang="en-US" sz="2400" b="1" dirty="0" err="1">
                <a:solidFill>
                  <a:schemeClr val="bg1"/>
                </a:solidFill>
                <a:latin typeface="UTM Avo" panose="02040603050506020204" pitchFamily="18" charset="0"/>
              </a:rPr>
              <a:t>biết</a:t>
            </a:r>
            <a:endParaRPr lang="en-US" sz="2400" b="1" dirty="0">
              <a:solidFill>
                <a:schemeClr val="bg1"/>
              </a:solidFill>
              <a:latin typeface="UTM Avo" panose="02040603050506020204" pitchFamily="18" charset="0"/>
            </a:endParaRPr>
          </a:p>
        </p:txBody>
      </p:sp>
      <p:sp>
        <p:nvSpPr>
          <p:cNvPr id="4" name="TextBox 3">
            <a:extLst>
              <a:ext uri="{FF2B5EF4-FFF2-40B4-BE49-F238E27FC236}">
                <a16:creationId xmlns:a16="http://schemas.microsoft.com/office/drawing/2014/main" id="{70AC5154-0FD9-A445-B8C3-C397A92FCC37}"/>
              </a:ext>
            </a:extLst>
          </p:cNvPr>
          <p:cNvSpPr txBox="1"/>
          <p:nvPr/>
        </p:nvSpPr>
        <p:spPr>
          <a:xfrm>
            <a:off x="1257525" y="2357650"/>
            <a:ext cx="5038773" cy="4181979"/>
          </a:xfrm>
          <a:prstGeom prst="rect">
            <a:avLst/>
          </a:prstGeom>
          <a:noFill/>
        </p:spPr>
        <p:txBody>
          <a:bodyPr wrap="square">
            <a:spAutoFit/>
          </a:bodyPr>
          <a:lstStyle/>
          <a:p>
            <a:pPr algn="just">
              <a:lnSpc>
                <a:spcPct val="150000"/>
              </a:lnSpc>
            </a:pPr>
            <a:r>
              <a:rPr lang="vi-VN" sz="2000" dirty="0">
                <a:latin typeface="UTM Avo" panose="02040603050506020204" pitchFamily="18" charset="0"/>
              </a:rPr>
              <a:t>Tuyến tuỵ là một tuyến pha gồm cả tuyến nội tiết và tuyến ngoại tiết. Phần ngoại tiết của tuyến tuỵ tiết enzyme và dịch tiêu hoá đổ vào ống tuỵ, ống tuỵ dẫn dịch tiết đổ vào đoạn đầu của ruột non. Phần nội tiết của tuyến tuỵ tiết hormone insulin và glucagon, là hai hormone có vai trò quan trọng trong điều hoà lượng đường trong máu.</a:t>
            </a:r>
            <a:endParaRPr lang="en-US" sz="2000" dirty="0">
              <a:latin typeface="UTM Avo" panose="02040603050506020204" pitchFamily="18" charset="0"/>
            </a:endParaRPr>
          </a:p>
        </p:txBody>
      </p:sp>
      <p:pic>
        <p:nvPicPr>
          <p:cNvPr id="6" name="Picture 5">
            <a:extLst>
              <a:ext uri="{FF2B5EF4-FFF2-40B4-BE49-F238E27FC236}">
                <a16:creationId xmlns:a16="http://schemas.microsoft.com/office/drawing/2014/main" id="{F416F1F2-7F84-55F9-6CB4-27E415F1AF52}"/>
              </a:ext>
            </a:extLst>
          </p:cNvPr>
          <p:cNvPicPr>
            <a:picLocks noChangeAspect="1"/>
          </p:cNvPicPr>
          <p:nvPr/>
        </p:nvPicPr>
        <p:blipFill>
          <a:blip r:embed="rId3"/>
          <a:stretch>
            <a:fillRect/>
          </a:stretch>
        </p:blipFill>
        <p:spPr>
          <a:xfrm>
            <a:off x="6484846" y="2843255"/>
            <a:ext cx="4417683" cy="3252746"/>
          </a:xfrm>
          <a:prstGeom prst="rect">
            <a:avLst/>
          </a:prstGeom>
        </p:spPr>
      </p:pic>
    </p:spTree>
    <p:extLst>
      <p:ext uri="{BB962C8B-B14F-4D97-AF65-F5344CB8AC3E}">
        <p14:creationId xmlns:p14="http://schemas.microsoft.com/office/powerpoint/2010/main" val="293131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C51FFE-D6FC-B390-0B8E-FFF4DA1B3C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02F227F-C12D-3C9A-BFB8-959035FD18F4}"/>
              </a:ext>
            </a:extLst>
          </p:cNvPr>
          <p:cNvSpPr txBox="1"/>
          <p:nvPr/>
        </p:nvSpPr>
        <p:spPr>
          <a:xfrm>
            <a:off x="1709506" y="1510905"/>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MỘT SỐ BỆNH VỀ TUYẾN NỘI TIẾT</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931A194E-5A58-362E-37EC-B4072380CA36}"/>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4" name="Thought Bubble: Cloud 3">
            <a:extLst>
              <a:ext uri="{FF2B5EF4-FFF2-40B4-BE49-F238E27FC236}">
                <a16:creationId xmlns:a16="http://schemas.microsoft.com/office/drawing/2014/main" id="{A9F6D6E7-48A7-3764-FC9C-C545FEDF8D8A}"/>
              </a:ext>
            </a:extLst>
          </p:cNvPr>
          <p:cNvSpPr/>
          <p:nvPr/>
        </p:nvSpPr>
        <p:spPr>
          <a:xfrm>
            <a:off x="4230403" y="2393054"/>
            <a:ext cx="7418127" cy="317361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Khẩu</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phần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ăn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thiếu</a:t>
            </a:r>
            <a:r>
              <a:rPr lang="en-US" sz="2800" dirty="0">
                <a:solidFill>
                  <a:schemeClr val="tx1"/>
                </a:solidFill>
                <a:latin typeface="UTM Avo" panose="02040603050506020204" pitchFamily="18" charset="0"/>
              </a:rPr>
              <a:t> iodine </a:t>
            </a:r>
            <a:r>
              <a:rPr lang="en-US" sz="2800" dirty="0" err="1">
                <a:solidFill>
                  <a:schemeClr val="tx1"/>
                </a:solidFill>
                <a:latin typeface="UTM Avo" panose="02040603050506020204" pitchFamily="18" charset="0"/>
              </a:rPr>
              <a:t>có</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thể</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dẫn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đến</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hậu</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quả</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gì</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đối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với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sức</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khoẻ</a:t>
            </a:r>
            <a:r>
              <a:rPr lang="en-US" sz="2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163905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CA4ED3-8395-A0DD-1213-05E94A295E2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391B45-417B-CAEF-C07E-1713C439C0E4}"/>
              </a:ext>
            </a:extLst>
          </p:cNvPr>
          <p:cNvSpPr txBox="1"/>
          <p:nvPr/>
        </p:nvSpPr>
        <p:spPr>
          <a:xfrm>
            <a:off x="1074284" y="1917913"/>
            <a:ext cx="10043432" cy="4113818"/>
          </a:xfrm>
          <a:prstGeom prst="rect">
            <a:avLst/>
          </a:prstGeom>
          <a:noFill/>
        </p:spPr>
        <p:txBody>
          <a:bodyPr wrap="square">
            <a:spAutoFit/>
          </a:bodyPr>
          <a:lstStyle/>
          <a:p>
            <a:pPr marL="0" marR="0" algn="just">
              <a:lnSpc>
                <a:spcPct val="150000"/>
              </a:lnSpc>
              <a:spcBef>
                <a:spcPts val="0"/>
              </a:spcBef>
              <a:spcAft>
                <a:spcPts val="800"/>
              </a:spcAft>
            </a:pP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Khẩu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phần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ăn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thiếu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iodine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thể</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gây</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ra</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một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hậu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quả</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như</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Nếu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thiếu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iodine ở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phụ</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nữ</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mang</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thai</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sẽ</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dễ</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gây</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ra</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sảy</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thai</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thai</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chết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lưu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hoặc</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sinh</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non.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Nếu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thiếu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iodine ở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trẻ</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em</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sẽ</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gây</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bệnh</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bướu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cổ</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thiểu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năng</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tuyến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giáp</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dẫn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tới</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ảnh</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hưởng</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lớn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đến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sự</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phát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triển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thể</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chất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trí</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tuệ</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trẻ</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chậm</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lớn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trí</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não</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kém</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phát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triển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Bướu</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cổ</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ở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người</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lớn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sẽ</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dẫn</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đến</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hoạt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động</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thần</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kinh</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giảm</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sút</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trí</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nhớ</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effectLst/>
                <a:latin typeface="UTM Avo" panose="02040603050506020204" pitchFamily="18" charset="0"/>
                <a:ea typeface="Calibri" panose="020F0502020204030204" pitchFamily="34" charset="0"/>
                <a:cs typeface="Times New Roman" panose="02020603050405020304" pitchFamily="18" charset="0"/>
              </a:rPr>
              <a:t>kém</a:t>
            </a:r>
            <a:r>
              <a:rPr lang="en-US" sz="2400" kern="100" dirty="0">
                <a:effectLst/>
                <a:latin typeface="UTM Avo" panose="02040603050506020204" pitchFamily="18"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004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6F1469-0888-14F8-1C6B-CDAD132D6EC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2A4803-B855-24F2-37FF-DA28FB7229FC}"/>
              </a:ext>
            </a:extLst>
          </p:cNvPr>
          <p:cNvSpPr txBox="1"/>
          <p:nvPr/>
        </p:nvSpPr>
        <p:spPr>
          <a:xfrm>
            <a:off x="1074284" y="2356063"/>
            <a:ext cx="10043432" cy="2349233"/>
          </a:xfrm>
          <a:prstGeom prst="rect">
            <a:avLst/>
          </a:prstGeom>
          <a:noFill/>
        </p:spPr>
        <p:txBody>
          <a:bodyPr wrap="square">
            <a:spAutoFit/>
          </a:bodyPr>
          <a:lstStyle/>
          <a:p>
            <a:pPr marL="0" marR="0" algn="just">
              <a:lnSpc>
                <a:spcPct val="150000"/>
              </a:lnSpc>
              <a:spcBef>
                <a:spcPts val="0"/>
              </a:spcBef>
              <a:spcAft>
                <a:spcPts val="800"/>
              </a:spcAft>
            </a:pPr>
            <a:r>
              <a:rPr lang="vi-VN" sz="2400" kern="100" dirty="0">
                <a:effectLst/>
                <a:latin typeface="UTM Avo" panose="02040603050506020204" pitchFamily="18" charset="0"/>
                <a:ea typeface="Calibri" panose="020F0502020204030204" pitchFamily="34" charset="0"/>
                <a:cs typeface="Times New Roman" panose="02020603050405020304" pitchFamily="18" charset="0"/>
              </a:rPr>
              <a:t>Một số bệnh nội tiết gồm: đái tháo đường (bất thường tuyến tuỵ), bướu cổ (bất thường tuyến giáp), lùn hoặc khổng lồ (bất thường </a:t>
            </a:r>
          </a:p>
          <a:p>
            <a:pPr marL="0" marR="0" algn="just">
              <a:lnSpc>
                <a:spcPct val="150000"/>
              </a:lnSpc>
              <a:spcBef>
                <a:spcPts val="0"/>
              </a:spcBef>
              <a:spcAft>
                <a:spcPts val="800"/>
              </a:spcAft>
            </a:pPr>
            <a:r>
              <a:rPr lang="vi-VN" sz="2400" kern="100" dirty="0">
                <a:effectLst/>
                <a:latin typeface="UTM Avo" panose="02040603050506020204" pitchFamily="18" charset="0"/>
                <a:ea typeface="Calibri" panose="020F0502020204030204" pitchFamily="34" charset="0"/>
                <a:cs typeface="Times New Roman" panose="02020603050405020304" pitchFamily="18" charset="0"/>
              </a:rPr>
              <a:t>tuyến yên), hội chứng Cushing (bất thường tuyến trên thận), vô sinh (bất thường tuyến sinh dục),... </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1040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4492A2-BF1A-E769-DDB1-8CA80BB59A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417CAD1-6421-141F-4D21-BC3B6D1DAC01}"/>
              </a:ext>
            </a:extLst>
          </p:cNvPr>
          <p:cNvSpPr txBox="1"/>
          <p:nvPr/>
        </p:nvSpPr>
        <p:spPr>
          <a:xfrm>
            <a:off x="2181497" y="1648336"/>
            <a:ext cx="7829005" cy="1121846"/>
          </a:xfrm>
          <a:prstGeom prst="rect">
            <a:avLst/>
          </a:prstGeom>
          <a:noFill/>
        </p:spPr>
        <p:txBody>
          <a:bodyPr wrap="square">
            <a:spAutoFit/>
          </a:bodyPr>
          <a:lstStyle/>
          <a:p>
            <a:pPr algn="ctr">
              <a:lnSpc>
                <a:spcPct val="150000"/>
              </a:lnSpc>
            </a:pPr>
            <a:r>
              <a:rPr lang="vi-VN" sz="2400" dirty="0">
                <a:latin typeface="UTM Avo" panose="02040603050506020204" pitchFamily="18" charset="0"/>
              </a:rPr>
              <a:t>Để phòng bệnh về hệ nội tiết, mỗi người cần thực hiện chế độ dinh dưỡng, lối sống lành mạnh</a:t>
            </a:r>
            <a:r>
              <a:rPr lang="en-US" sz="2400" dirty="0">
                <a:latin typeface="UTM Avo" panose="02040603050506020204" pitchFamily="18" charset="0"/>
              </a:rPr>
              <a:t>.</a:t>
            </a:r>
            <a:endParaRPr lang="vi-VN" sz="24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8C56AB06-E785-665B-B425-FA058D037906}"/>
              </a:ext>
            </a:extLst>
          </p:cNvPr>
          <p:cNvSpPr/>
          <p:nvPr/>
        </p:nvSpPr>
        <p:spPr>
          <a:xfrm>
            <a:off x="1068772" y="4256578"/>
            <a:ext cx="4859383" cy="950325"/>
          </a:xfrm>
          <a:prstGeom prst="round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lnSpc>
                <a:spcPct val="150000"/>
              </a:lnSpc>
            </a:pPr>
            <a:r>
              <a:rPr lang="vi-VN" sz="2000" dirty="0">
                <a:solidFill>
                  <a:schemeClr val="tx1"/>
                </a:solidFill>
                <a:latin typeface="UTM Avo" panose="02040603050506020204" pitchFamily="18" charset="0"/>
              </a:rPr>
              <a:t> </a:t>
            </a:r>
            <a:r>
              <a:rPr lang="en-US" sz="2000" dirty="0">
                <a:solidFill>
                  <a:schemeClr val="tx1"/>
                </a:solidFill>
                <a:latin typeface="UTM Avo" panose="02040603050506020204" pitchFamily="18" charset="0"/>
              </a:rPr>
              <a:t>L</a:t>
            </a:r>
            <a:r>
              <a:rPr lang="vi-VN" sz="2000" dirty="0">
                <a:solidFill>
                  <a:schemeClr val="tx1"/>
                </a:solidFill>
                <a:latin typeface="UTM Avo" panose="02040603050506020204" pitchFamily="18" charset="0"/>
              </a:rPr>
              <a:t>uyện tập thể thao thường xuyên</a:t>
            </a:r>
            <a:endParaRPr lang="en-US" sz="2000" dirty="0">
              <a:solidFill>
                <a:schemeClr val="tx1"/>
              </a:solidFill>
            </a:endParaRPr>
          </a:p>
        </p:txBody>
      </p:sp>
      <p:sp>
        <p:nvSpPr>
          <p:cNvPr id="4" name="Rectangle: Rounded Corners 3">
            <a:extLst>
              <a:ext uri="{FF2B5EF4-FFF2-40B4-BE49-F238E27FC236}">
                <a16:creationId xmlns:a16="http://schemas.microsoft.com/office/drawing/2014/main" id="{99995306-2F6E-82D1-99E1-6799C7975BCF}"/>
              </a:ext>
            </a:extLst>
          </p:cNvPr>
          <p:cNvSpPr/>
          <p:nvPr/>
        </p:nvSpPr>
        <p:spPr>
          <a:xfrm>
            <a:off x="6263845" y="3025290"/>
            <a:ext cx="4859383" cy="950325"/>
          </a:xfrm>
          <a:prstGeom prst="round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lnSpc>
                <a:spcPct val="150000"/>
              </a:lnSpc>
            </a:pPr>
            <a:r>
              <a:rPr lang="en-US" sz="2000" dirty="0">
                <a:solidFill>
                  <a:schemeClr val="tx1"/>
                </a:solidFill>
                <a:latin typeface="UTM Avo" panose="02040603050506020204" pitchFamily="18" charset="0"/>
              </a:rPr>
              <a:t>S</a:t>
            </a:r>
            <a:r>
              <a:rPr lang="vi-VN" sz="2000" dirty="0">
                <a:solidFill>
                  <a:schemeClr val="tx1"/>
                </a:solidFill>
                <a:latin typeface="UTM Avo" panose="02040603050506020204" pitchFamily="18" charset="0"/>
              </a:rPr>
              <a:t>ử dụng đủ lượng muối iodine, </a:t>
            </a:r>
          </a:p>
          <a:p>
            <a:pPr algn="ctr">
              <a:lnSpc>
                <a:spcPct val="150000"/>
              </a:lnSpc>
            </a:pPr>
            <a:r>
              <a:rPr lang="vi-VN" sz="2000" dirty="0">
                <a:solidFill>
                  <a:schemeClr val="tx1"/>
                </a:solidFill>
                <a:latin typeface="UTM Avo" panose="02040603050506020204" pitchFamily="18" charset="0"/>
              </a:rPr>
              <a:t>hạn chế chất béo, đường;</a:t>
            </a:r>
            <a:endParaRPr lang="en-US" sz="2000" dirty="0">
              <a:solidFill>
                <a:schemeClr val="tx1"/>
              </a:solidFill>
            </a:endParaRPr>
          </a:p>
        </p:txBody>
      </p:sp>
      <p:sp>
        <p:nvSpPr>
          <p:cNvPr id="5" name="Rectangle: Rounded Corners 4">
            <a:extLst>
              <a:ext uri="{FF2B5EF4-FFF2-40B4-BE49-F238E27FC236}">
                <a16:creationId xmlns:a16="http://schemas.microsoft.com/office/drawing/2014/main" id="{63EDC24B-8F08-53CE-D16F-AF508A7461A2}"/>
              </a:ext>
            </a:extLst>
          </p:cNvPr>
          <p:cNvSpPr/>
          <p:nvPr/>
        </p:nvSpPr>
        <p:spPr>
          <a:xfrm>
            <a:off x="6263845" y="4275488"/>
            <a:ext cx="4859383" cy="950325"/>
          </a:xfrm>
          <a:prstGeom prst="round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lnSpc>
                <a:spcPct val="150000"/>
              </a:lnSpc>
            </a:pPr>
            <a:r>
              <a:rPr lang="en-US" sz="2000" dirty="0" err="1">
                <a:solidFill>
                  <a:schemeClr val="tx1"/>
                </a:solidFill>
                <a:latin typeface="UTM Avo" panose="02040603050506020204" pitchFamily="18" charset="0"/>
              </a:rPr>
              <a:t>Không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sử</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dụng</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chất</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kích</a:t>
            </a:r>
            <a:r>
              <a:rPr lang="en-US" sz="2000" dirty="0">
                <a:solidFill>
                  <a:schemeClr val="tx1"/>
                </a:solidFill>
                <a:latin typeface="UTM Avo" panose="02040603050506020204" pitchFamily="18" charset="0"/>
              </a:rPr>
              <a:t> </a:t>
            </a:r>
            <a:r>
              <a:rPr lang="en-US" sz="2000" dirty="0" err="1">
                <a:solidFill>
                  <a:schemeClr val="tx1"/>
                </a:solidFill>
                <a:latin typeface="UTM Avo" panose="02040603050506020204" pitchFamily="18" charset="0"/>
              </a:rPr>
              <a:t>thích</a:t>
            </a:r>
            <a:endParaRPr lang="en-US" sz="2000" dirty="0">
              <a:solidFill>
                <a:schemeClr val="tx1"/>
              </a:solidFill>
            </a:endParaRPr>
          </a:p>
        </p:txBody>
      </p:sp>
      <p:sp>
        <p:nvSpPr>
          <p:cNvPr id="6" name="Rectangle: Rounded Corners 5">
            <a:extLst>
              <a:ext uri="{FF2B5EF4-FFF2-40B4-BE49-F238E27FC236}">
                <a16:creationId xmlns:a16="http://schemas.microsoft.com/office/drawing/2014/main" id="{903E6214-F9EE-7DEE-AC98-67145E578C70}"/>
              </a:ext>
            </a:extLst>
          </p:cNvPr>
          <p:cNvSpPr/>
          <p:nvPr/>
        </p:nvSpPr>
        <p:spPr>
          <a:xfrm>
            <a:off x="3666309" y="5390341"/>
            <a:ext cx="4859383" cy="950325"/>
          </a:xfrm>
          <a:prstGeom prst="round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lnSpc>
                <a:spcPct val="150000"/>
              </a:lnSpc>
            </a:pPr>
            <a:r>
              <a:rPr lang="en-US" sz="2000" dirty="0">
                <a:solidFill>
                  <a:schemeClr val="tx1"/>
                </a:solidFill>
                <a:latin typeface="UTM Avo" panose="02040603050506020204" pitchFamily="18" charset="0"/>
              </a:rPr>
              <a:t>T</a:t>
            </a:r>
            <a:r>
              <a:rPr lang="vi-VN" sz="2000" dirty="0">
                <a:solidFill>
                  <a:schemeClr val="tx1"/>
                </a:solidFill>
                <a:latin typeface="UTM Avo" panose="02040603050506020204" pitchFamily="18" charset="0"/>
              </a:rPr>
              <a:t>hường xuyên kiểm tra sức khoẻ</a:t>
            </a:r>
            <a:endParaRPr lang="en-US" sz="2000" dirty="0">
              <a:solidFill>
                <a:schemeClr val="tx1"/>
              </a:solidFill>
            </a:endParaRPr>
          </a:p>
        </p:txBody>
      </p:sp>
      <p:pic>
        <p:nvPicPr>
          <p:cNvPr id="7" name="Picture 6">
            <a:extLst>
              <a:ext uri="{FF2B5EF4-FFF2-40B4-BE49-F238E27FC236}">
                <a16:creationId xmlns:a16="http://schemas.microsoft.com/office/drawing/2014/main" id="{8E08A02D-D251-26B9-A76A-54C5076280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3057" y="4342933"/>
            <a:ext cx="1240341" cy="124034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B5C3FB1-AF46-991D-F8F8-C356DA863B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964" y="4089594"/>
            <a:ext cx="1167858" cy="11678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98407002-DE7B-7A8A-514A-D43C429ED1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8293" y="5631996"/>
            <a:ext cx="1226004" cy="122600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9DCD1D30-E113-532B-2C62-BA5A615D8C56}"/>
              </a:ext>
            </a:extLst>
          </p:cNvPr>
          <p:cNvSpPr/>
          <p:nvPr/>
        </p:nvSpPr>
        <p:spPr>
          <a:xfrm>
            <a:off x="1068771" y="3003607"/>
            <a:ext cx="4859383" cy="950325"/>
          </a:xfrm>
          <a:prstGeom prst="roundRect">
            <a:avLst/>
          </a:prstGeom>
          <a:noFill/>
          <a:ln w="2857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lnSpc>
                <a:spcPct val="150000"/>
              </a:lnSpc>
            </a:pPr>
            <a:r>
              <a:rPr lang="en-US" sz="2000" dirty="0">
                <a:solidFill>
                  <a:schemeClr val="tx1"/>
                </a:solidFill>
                <a:latin typeface="UTM Avo" panose="02040603050506020204" pitchFamily="18" charset="0"/>
              </a:rPr>
              <a:t>K</a:t>
            </a:r>
            <a:r>
              <a:rPr lang="vi-VN" sz="2000" dirty="0">
                <a:solidFill>
                  <a:schemeClr val="tx1"/>
                </a:solidFill>
                <a:latin typeface="UTM Avo" panose="02040603050506020204" pitchFamily="18" charset="0"/>
              </a:rPr>
              <a:t>hẩu phần ăn đầy đủ </a:t>
            </a:r>
          </a:p>
          <a:p>
            <a:pPr algn="ctr">
              <a:lnSpc>
                <a:spcPct val="150000"/>
              </a:lnSpc>
            </a:pPr>
            <a:r>
              <a:rPr lang="vi-VN" sz="2000" dirty="0">
                <a:solidFill>
                  <a:schemeClr val="tx1"/>
                </a:solidFill>
                <a:latin typeface="UTM Avo" panose="02040603050506020204" pitchFamily="18" charset="0"/>
              </a:rPr>
              <a:t>chất dinh dưỡng cần thiết</a:t>
            </a:r>
            <a:endParaRPr lang="en-US" sz="2000" dirty="0">
              <a:solidFill>
                <a:schemeClr val="tx1"/>
              </a:solidFill>
            </a:endParaRPr>
          </a:p>
        </p:txBody>
      </p:sp>
      <p:pic>
        <p:nvPicPr>
          <p:cNvPr id="5122" name="Picture 2">
            <a:extLst>
              <a:ext uri="{FF2B5EF4-FFF2-40B4-BE49-F238E27FC236}">
                <a16:creationId xmlns:a16="http://schemas.microsoft.com/office/drawing/2014/main" id="{F3F55576-200F-2BE2-2CDC-2B85B8BB4D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640" y="2878093"/>
            <a:ext cx="1064047" cy="106017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3E81D94C-0AF4-8174-DF82-BC7AE196E8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07450" y="2951823"/>
            <a:ext cx="1232581" cy="12325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195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 calcmode="lin" valueType="num">
                                      <p:cBhvr additive="base">
                                        <p:cTn id="16" dur="500" fill="hold"/>
                                        <p:tgtEl>
                                          <p:spTgt spid="5122"/>
                                        </p:tgtEl>
                                        <p:attrNameLst>
                                          <p:attrName>ppt_x</p:attrName>
                                        </p:attrNameLst>
                                      </p:cBhvr>
                                      <p:tavLst>
                                        <p:tav tm="0">
                                          <p:val>
                                            <p:strVal val="0-#ppt_w/2"/>
                                          </p:val>
                                        </p:tav>
                                        <p:tav tm="100000">
                                          <p:val>
                                            <p:strVal val="#ppt_x"/>
                                          </p:val>
                                        </p:tav>
                                      </p:tavLst>
                                    </p:anim>
                                    <p:anim calcmode="lin" valueType="num">
                                      <p:cBhvr additive="base">
                                        <p:cTn id="17"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126"/>
                                        </p:tgtEl>
                                        <p:attrNameLst>
                                          <p:attrName>style.visibility</p:attrName>
                                        </p:attrNameLst>
                                      </p:cBhvr>
                                      <p:to>
                                        <p:strVal val="visible"/>
                                      </p:to>
                                    </p:set>
                                    <p:anim calcmode="lin" valueType="num">
                                      <p:cBhvr additive="base">
                                        <p:cTn id="26" dur="500" fill="hold"/>
                                        <p:tgtEl>
                                          <p:spTgt spid="5126"/>
                                        </p:tgtEl>
                                        <p:attrNameLst>
                                          <p:attrName>ppt_x</p:attrName>
                                        </p:attrNameLst>
                                      </p:cBhvr>
                                      <p:tavLst>
                                        <p:tav tm="0">
                                          <p:val>
                                            <p:strVal val="1+#ppt_w/2"/>
                                          </p:val>
                                        </p:tav>
                                        <p:tav tm="100000">
                                          <p:val>
                                            <p:strVal val="#ppt_x"/>
                                          </p:val>
                                        </p:tav>
                                      </p:tavLst>
                                    </p:anim>
                                    <p:anim calcmode="lin" valueType="num">
                                      <p:cBhvr additive="base">
                                        <p:cTn id="27" dur="500" fill="hold"/>
                                        <p:tgtEl>
                                          <p:spTgt spid="512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0-#ppt_w/2"/>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6"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1+#ppt_w/2"/>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1+#ppt_w/2"/>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additive="base">
                                        <p:cTn id="56" dur="500" fill="hold"/>
                                        <p:tgtEl>
                                          <p:spTgt spid="6"/>
                                        </p:tgtEl>
                                        <p:attrNameLst>
                                          <p:attrName>ppt_x</p:attrName>
                                        </p:attrNameLst>
                                      </p:cBhvr>
                                      <p:tavLst>
                                        <p:tav tm="0">
                                          <p:val>
                                            <p:strVal val="#ppt_x"/>
                                          </p:val>
                                        </p:tav>
                                        <p:tav tm="100000">
                                          <p:val>
                                            <p:strVal val="#ppt_x"/>
                                          </p:val>
                                        </p:tav>
                                      </p:tavLst>
                                    </p:anim>
                                    <p:anim calcmode="lin" valueType="num">
                                      <p:cBhvr additive="base">
                                        <p:cTn id="5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BD42E5-C8A5-B270-D4C7-BB581B44D26C}"/>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57E592B2-1F63-5E0C-D230-CB9647F1F285}"/>
              </a:ext>
            </a:extLst>
          </p:cNvPr>
          <p:cNvSpPr/>
          <p:nvPr/>
        </p:nvSpPr>
        <p:spPr>
          <a:xfrm>
            <a:off x="507848" y="1967865"/>
            <a:ext cx="11176303" cy="4490085"/>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Hệ nội tiết gồm các tuyến nội tiết. Tuyến nội tiết là những tuyến sản xuất và tiết hormone trực tiếp vào máu bảo đảm duy trì ổn định môi trường trong và điều hoà các quá trình sinh lí của cơ thể. </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Có các tuyến nội tiết: vùng dưới đồi, tuyến yên, tuyến tùng, tuyến giáp, tuyến cận giáp, tuyến ức, tuyến tuỵ, tuyến trên thận, tuyến sinh dục. Mỗi tuyến nội tiết có chức năng riêng.</a:t>
            </a:r>
          </a:p>
          <a:p>
            <a:pPr algn="just">
              <a:lnSpc>
                <a:spcPct val="130000"/>
              </a:lnSpc>
              <a:spcBef>
                <a:spcPts val="500"/>
              </a:spcBef>
            </a:pP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 Các bệnh nội tiết thường gặp là bệnh bất thường trong sinh trưởng, bướu cổ, đái tháo đường. Để phòng bệnh về tuyến nội tiết cần có chế độ dinh dưỡng, lối sống lành mạnh, không tự ý</a:t>
            </a:r>
            <a:r>
              <a:rPr lang="en-US" sz="22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sz="2200" dirty="0">
                <a:solidFill>
                  <a:schemeClr val="tx1"/>
                </a:solidFill>
                <a:latin typeface="UTM Avo" panose="02040603050506020204" pitchFamily="18"/>
                <a:ea typeface="Calibri" panose="020F0502020204030204" pitchFamily="34" charset="0"/>
                <a:cs typeface="Times New Roman" panose="02020603050405020304" pitchFamily="18" charset="0"/>
              </a:rPr>
              <a:t>sử dụng thuốc, kiểm tra sức khoẻ định kì.</a:t>
            </a:r>
          </a:p>
        </p:txBody>
      </p:sp>
      <p:pic>
        <p:nvPicPr>
          <p:cNvPr id="3" name="Picture 2">
            <a:extLst>
              <a:ext uri="{FF2B5EF4-FFF2-40B4-BE49-F238E27FC236}">
                <a16:creationId xmlns:a16="http://schemas.microsoft.com/office/drawing/2014/main" id="{94979CC4-243A-AEF3-CA08-7D92A95EC0A4}"/>
              </a:ext>
            </a:extLst>
          </p:cNvPr>
          <p:cNvPicPr>
            <a:picLocks noChangeAspect="1"/>
          </p:cNvPicPr>
          <p:nvPr/>
        </p:nvPicPr>
        <p:blipFill>
          <a:blip r:embed="rId3"/>
          <a:stretch>
            <a:fillRect/>
          </a:stretch>
        </p:blipFill>
        <p:spPr>
          <a:xfrm>
            <a:off x="10829526" y="1153228"/>
            <a:ext cx="1258708" cy="1188291"/>
          </a:xfrm>
          <a:prstGeom prst="rect">
            <a:avLst/>
          </a:prstGeom>
        </p:spPr>
      </p:pic>
    </p:spTree>
    <p:extLst>
      <p:ext uri="{BB962C8B-B14F-4D97-AF65-F5344CB8AC3E}">
        <p14:creationId xmlns:p14="http://schemas.microsoft.com/office/powerpoint/2010/main" val="343819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88AAC4F-966A-5B17-54AC-9AC50069D7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465358" y="589340"/>
            <a:ext cx="5341926" cy="2628960"/>
          </a:xfrm>
          <a:prstGeom prst="wave">
            <a:avLst/>
          </a:prstGeom>
          <a:solidFill>
            <a:schemeClr val="accent5">
              <a:lumMod val="60000"/>
              <a:lumOff val="40000"/>
            </a:schemeClr>
          </a:solidFill>
          <a:ln>
            <a:solidFill>
              <a:schemeClr val="tx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rPr>
              <a:t>Doraemon và chiếc bánh rán</a:t>
            </a:r>
            <a:endParaRPr kumimoji="0" lang="en-US" sz="4000" b="1" i="0" u="none" strike="noStrike" kern="1200" cap="none" spc="0" normalizeH="0" baseline="0" noProof="0" dirty="0">
              <a:ln>
                <a:noFill/>
              </a:ln>
              <a:solidFill>
                <a:srgbClr val="FF0000"/>
              </a:solidFill>
              <a:effectLst/>
              <a:uLnTx/>
              <a:uFillTx/>
              <a:latin typeface="UTM Avo" panose="02040603050506020204" pitchFamily="18" charset="0"/>
              <a:ea typeface="+mn-ea"/>
              <a:cs typeface="Times New Roman" pitchFamily="18" charset="0"/>
              <a:sym typeface="Arial"/>
            </a:endParaRPr>
          </a:p>
        </p:txBody>
      </p:sp>
      <p:grpSp>
        <p:nvGrpSpPr>
          <p:cNvPr id="2" name="Group 1">
            <a:extLst>
              <a:ext uri="{FF2B5EF4-FFF2-40B4-BE49-F238E27FC236}">
                <a16:creationId xmlns:a16="http://schemas.microsoft.com/office/drawing/2014/main" id="{6305091D-F787-46C7-B337-BCB1BF7B6F7A}"/>
              </a:ext>
            </a:extLst>
          </p:cNvPr>
          <p:cNvGrpSpPr/>
          <p:nvPr/>
        </p:nvGrpSpPr>
        <p:grpSpPr>
          <a:xfrm>
            <a:off x="342899" y="2724149"/>
            <a:ext cx="5586845" cy="3886200"/>
            <a:chOff x="4177145" y="1714569"/>
            <a:chExt cx="5867400" cy="3886200"/>
          </a:xfrm>
        </p:grpSpPr>
        <p:sp>
          <p:nvSpPr>
            <p:cNvPr id="5" name="Rounded Rectangle 4"/>
            <p:cNvSpPr/>
            <p:nvPr/>
          </p:nvSpPr>
          <p:spPr>
            <a:xfrm>
              <a:off x="4177145" y="1714569"/>
              <a:ext cx="5867400" cy="38862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7" name="TextBox 6"/>
            <p:cNvSpPr txBox="1"/>
            <p:nvPr/>
          </p:nvSpPr>
          <p:spPr>
            <a:xfrm>
              <a:off x="4646467" y="2150537"/>
              <a:ext cx="4928755" cy="31085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Những con chuột đáng ghét đang tìm cách ăn vụng bán rán của chú mèo máy Doraemon. Các em hãy ngăn cản chúng bằng cách tr</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ả</a:t>
              </a: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 lời các câu hỏi nhé.</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grpSp>
      <p:pic>
        <p:nvPicPr>
          <p:cNvPr id="9" name="Doremon-Beat_vy4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5271" y="-88075"/>
            <a:ext cx="609600" cy="609600"/>
          </a:xfrm>
          <a:prstGeom prst="rect">
            <a:avLst/>
          </a:prstGeom>
        </p:spPr>
      </p:pic>
      <p:pic>
        <p:nvPicPr>
          <p:cNvPr id="10" name="Picture 9">
            <a:extLst>
              <a:ext uri="{FF2B5EF4-FFF2-40B4-BE49-F238E27FC236}">
                <a16:creationId xmlns:a16="http://schemas.microsoft.com/office/drawing/2014/main" id="{396E133E-AE33-4513-A177-3D7FF0435417}"/>
              </a:ext>
            </a:extLst>
          </p:cNvPr>
          <p:cNvPicPr>
            <a:picLocks noChangeAspect="1"/>
          </p:cNvPicPr>
          <p:nvPr/>
        </p:nvPicPr>
        <p:blipFill>
          <a:blip r:embed="rId6"/>
          <a:stretch>
            <a:fillRect/>
          </a:stretch>
        </p:blipFill>
        <p:spPr>
          <a:xfrm>
            <a:off x="11225951" y="-5209"/>
            <a:ext cx="966049" cy="1077218"/>
          </a:xfrm>
          <a:prstGeom prst="rect">
            <a:avLst/>
          </a:prstGeom>
        </p:spPr>
      </p:pic>
    </p:spTree>
    <p:extLst>
      <p:ext uri="{BB962C8B-B14F-4D97-AF65-F5344CB8AC3E}">
        <p14:creationId xmlns:p14="http://schemas.microsoft.com/office/powerpoint/2010/main" val="1472297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21000" b="-21000"/>
          </a:stretch>
        </a:blipFill>
        <a:effectLst/>
      </p:bgPr>
    </p:bg>
    <p:spTree>
      <p:nvGrpSpPr>
        <p:cNvPr id="1" name=""/>
        <p:cNvGrpSpPr/>
        <p:nvPr/>
      </p:nvGrpSpPr>
      <p:grpSpPr>
        <a:xfrm>
          <a:off x="0" y="0"/>
          <a:ext cx="0" cy="0"/>
          <a:chOff x="0" y="0"/>
          <a:chExt cx="0" cy="0"/>
        </a:xfrm>
      </p:grpSpPr>
      <p:sp>
        <p:nvSpPr>
          <p:cNvPr id="45" name="Rectangle: Rounded Corners 44">
            <a:extLst>
              <a:ext uri="{FF2B5EF4-FFF2-40B4-BE49-F238E27FC236}">
                <a16:creationId xmlns:a16="http://schemas.microsoft.com/office/drawing/2014/main" id="{E706037F-20C1-49EC-A6E4-DE0506DEC75B}"/>
              </a:ext>
            </a:extLst>
          </p:cNvPr>
          <p:cNvSpPr/>
          <p:nvPr/>
        </p:nvSpPr>
        <p:spPr>
          <a:xfrm>
            <a:off x="1446173" y="396818"/>
            <a:ext cx="9336881" cy="192800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46" name="TextBox 45">
            <a:extLst>
              <a:ext uri="{FF2B5EF4-FFF2-40B4-BE49-F238E27FC236}">
                <a16:creationId xmlns:a16="http://schemas.microsoft.com/office/drawing/2014/main" id="{CEDBD3BA-ABD4-4647-B23F-C4458D1EBC2C}"/>
              </a:ext>
            </a:extLst>
          </p:cNvPr>
          <p:cNvSpPr txBox="1"/>
          <p:nvPr/>
        </p:nvSpPr>
        <p:spPr>
          <a:xfrm>
            <a:off x="1919362" y="609223"/>
            <a:ext cx="8390501" cy="1446550"/>
          </a:xfrm>
          <a:prstGeom prst="rect">
            <a:avLst/>
          </a:prstGeom>
          <a:noFill/>
        </p:spPr>
        <p:txBody>
          <a:bodyPr wrap="square" rtlCol="0">
            <a:spAutoFit/>
          </a:bodyPr>
          <a:lstStyle/>
          <a:p>
            <a:pPr lvl="0" algn="just">
              <a:buClrTx/>
            </a:pPr>
            <a:r>
              <a:rPr lang="vi-VN" sz="3200" b="1" kern="1200" dirty="0">
                <a:solidFill>
                  <a:prstClr val="black"/>
                </a:solidFill>
                <a:latin typeface="UTM Avo" panose="02040603050506020204" pitchFamily="18" charset="0"/>
                <a:ea typeface="+mn-ea"/>
                <a:cs typeface="Times New Roman" pitchFamily="18" charset="0"/>
              </a:rPr>
              <a:t>Câu 1.</a:t>
            </a:r>
            <a:r>
              <a:rPr lang="en-US" sz="3200" b="1"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Hệ</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nội</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tiết</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có</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vai</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trò</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trong</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quá</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trình</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chuyển</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hóa</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vật</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chất</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và</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năng</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lượng</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trong</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các</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tế</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bào</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của</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cơ</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thể</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là</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nhờ</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đâu</a:t>
            </a:r>
            <a:r>
              <a:rPr lang="en-US" sz="2800" kern="1200" dirty="0">
                <a:solidFill>
                  <a:prstClr val="black"/>
                </a:solidFill>
                <a:latin typeface="UTM Avo" panose="02040603050506020204" pitchFamily="18" charset="0"/>
                <a:ea typeface="+mn-ea"/>
                <a:cs typeface="Times New Roman" pitchFamily="18" charset="0"/>
              </a:rPr>
              <a:t>?</a:t>
            </a:r>
            <a:endParaRPr lang="vi-VN" sz="2400" dirty="0">
              <a:solidFill>
                <a:prstClr val="black"/>
              </a:solidFill>
              <a:cs typeface="Times New Roman" pitchFamily="18" charset="0"/>
            </a:endParaRPr>
          </a:p>
        </p:txBody>
      </p:sp>
      <p:sp>
        <p:nvSpPr>
          <p:cNvPr id="47" name="Rounded Rectangle 3">
            <a:extLst>
              <a:ext uri="{FF2B5EF4-FFF2-40B4-BE49-F238E27FC236}">
                <a16:creationId xmlns:a16="http://schemas.microsoft.com/office/drawing/2014/main" id="{5B53DE49-2D2F-4EA0-8A1A-26D62317769E}"/>
              </a:ext>
            </a:extLst>
          </p:cNvPr>
          <p:cNvSpPr/>
          <p:nvPr/>
        </p:nvSpPr>
        <p:spPr>
          <a:xfrm>
            <a:off x="948514" y="2568191"/>
            <a:ext cx="3769415"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48" name="Rounded Rectangle 4">
            <a:extLst>
              <a:ext uri="{FF2B5EF4-FFF2-40B4-BE49-F238E27FC236}">
                <a16:creationId xmlns:a16="http://schemas.microsoft.com/office/drawing/2014/main" id="{D9794A99-022C-4C9A-AD97-3D74A9854E5F}"/>
              </a:ext>
            </a:extLst>
          </p:cNvPr>
          <p:cNvSpPr/>
          <p:nvPr/>
        </p:nvSpPr>
        <p:spPr>
          <a:xfrm>
            <a:off x="6686088" y="4343439"/>
            <a:ext cx="4056997"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49" name="Rounded Rectangle 5">
            <a:extLst>
              <a:ext uri="{FF2B5EF4-FFF2-40B4-BE49-F238E27FC236}">
                <a16:creationId xmlns:a16="http://schemas.microsoft.com/office/drawing/2014/main" id="{6BAD55D4-A97C-4D46-A867-8B9516317F52}"/>
              </a:ext>
            </a:extLst>
          </p:cNvPr>
          <p:cNvSpPr/>
          <p:nvPr/>
        </p:nvSpPr>
        <p:spPr>
          <a:xfrm>
            <a:off x="948514" y="4343439"/>
            <a:ext cx="3769415"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0" name="Rounded Rectangle 6">
            <a:extLst>
              <a:ext uri="{FF2B5EF4-FFF2-40B4-BE49-F238E27FC236}">
                <a16:creationId xmlns:a16="http://schemas.microsoft.com/office/drawing/2014/main" id="{433F95D9-ED17-4B28-BC17-584BEB5B2B9B}"/>
              </a:ext>
            </a:extLst>
          </p:cNvPr>
          <p:cNvSpPr/>
          <p:nvPr/>
        </p:nvSpPr>
        <p:spPr>
          <a:xfrm>
            <a:off x="6665306" y="2594303"/>
            <a:ext cx="4056997"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1" name="TextBox 50">
            <a:extLst>
              <a:ext uri="{FF2B5EF4-FFF2-40B4-BE49-F238E27FC236}">
                <a16:creationId xmlns:a16="http://schemas.microsoft.com/office/drawing/2014/main" id="{9CCAA9C9-91CF-49C4-B303-B27C34781EC5}"/>
              </a:ext>
            </a:extLst>
          </p:cNvPr>
          <p:cNvSpPr txBox="1"/>
          <p:nvPr/>
        </p:nvSpPr>
        <p:spPr>
          <a:xfrm>
            <a:off x="1097139" y="2629993"/>
            <a:ext cx="3612367" cy="1121846"/>
          </a:xfrm>
          <a:prstGeom prst="rect">
            <a:avLst/>
          </a:prstGeom>
          <a:noFill/>
        </p:spPr>
        <p:txBody>
          <a:bodyPr wrap="square" rtlCol="0">
            <a:spAutoFit/>
          </a:bodyPr>
          <a:lstStyle>
            <a:defPPr marR="0" lvl="0" algn="l" rtl="0">
              <a:lnSpc>
                <a:spcPct val="100000"/>
              </a:lnSpc>
              <a:spcBef>
                <a:spcPts val="0"/>
              </a:spcBef>
              <a:spcAft>
                <a:spcPts val="0"/>
              </a:spcAft>
              <a:defRPr lang="en-US"/>
            </a:defPPr>
            <a:lvl1pPr lvl="0">
              <a:buClrTx/>
              <a:defRPr kumimoji="0" sz="2400" b="0" i="0" u="none" strike="noStrike" cap="none" spc="0" normalizeH="0" baseline="0">
                <a:ln>
                  <a:noFill/>
                </a:ln>
                <a:solidFill>
                  <a:prstClr val="black"/>
                </a:solidFill>
                <a:effectLst/>
                <a:uLnTx/>
                <a:uFillTx/>
                <a:latin typeface="UTM Avo" panose="02040603050506020204" pitchFamily="18" charset="0"/>
                <a:cs typeface="Times New Roman" pitchFamily="18" charset="0"/>
              </a:defRPr>
            </a:lvl1pPr>
          </a:lstStyle>
          <a:p>
            <a:pPr>
              <a:lnSpc>
                <a:spcPct val="150000"/>
              </a:lnSpc>
            </a:pPr>
            <a:r>
              <a:rPr lang="vi-VN" dirty="0">
                <a:sym typeface="Arial"/>
              </a:rPr>
              <a:t>A. </a:t>
            </a:r>
            <a:r>
              <a:rPr lang="vi-VN" dirty="0"/>
              <a:t> </a:t>
            </a:r>
            <a:r>
              <a:rPr lang="en-US" dirty="0"/>
              <a:t>Hormone </a:t>
            </a:r>
            <a:r>
              <a:rPr lang="en-US" dirty="0" err="1"/>
              <a:t>từ</a:t>
            </a:r>
            <a:r>
              <a:rPr lang="en-US" dirty="0"/>
              <a:t> </a:t>
            </a:r>
            <a:r>
              <a:rPr lang="en-US" dirty="0" err="1"/>
              <a:t>các</a:t>
            </a:r>
            <a:r>
              <a:rPr lang="en-US" dirty="0"/>
              <a:t> </a:t>
            </a:r>
            <a:r>
              <a:rPr lang="en-US" dirty="0" err="1"/>
              <a:t>tuyển</a:t>
            </a:r>
            <a:r>
              <a:rPr lang="en-US" dirty="0"/>
              <a:t> </a:t>
            </a:r>
            <a:r>
              <a:rPr lang="en-US" dirty="0" err="1"/>
              <a:t>nội</a:t>
            </a:r>
            <a:r>
              <a:rPr lang="en-US" dirty="0"/>
              <a:t> </a:t>
            </a:r>
            <a:r>
              <a:rPr lang="en-US" dirty="0" err="1"/>
              <a:t>tiết</a:t>
            </a:r>
            <a:r>
              <a:rPr lang="en-US" dirty="0"/>
              <a:t> </a:t>
            </a:r>
            <a:r>
              <a:rPr lang="en-US" dirty="0" err="1"/>
              <a:t>tiết</a:t>
            </a:r>
            <a:r>
              <a:rPr lang="en-US" dirty="0"/>
              <a:t> </a:t>
            </a:r>
            <a:r>
              <a:rPr lang="en-US" dirty="0" err="1"/>
              <a:t>ra.</a:t>
            </a:r>
            <a:endParaRPr lang="vi-VN" dirty="0"/>
          </a:p>
        </p:txBody>
      </p:sp>
      <p:sp>
        <p:nvSpPr>
          <p:cNvPr id="52" name="TextBox 51">
            <a:extLst>
              <a:ext uri="{FF2B5EF4-FFF2-40B4-BE49-F238E27FC236}">
                <a16:creationId xmlns:a16="http://schemas.microsoft.com/office/drawing/2014/main" id="{080EE8C1-A181-4A83-8DCB-573DD814406C}"/>
              </a:ext>
            </a:extLst>
          </p:cNvPr>
          <p:cNvSpPr txBox="1"/>
          <p:nvPr/>
        </p:nvSpPr>
        <p:spPr>
          <a:xfrm>
            <a:off x="6947473" y="2627850"/>
            <a:ext cx="3534225" cy="1121846"/>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lnSpc>
                <a:spcPct val="150000"/>
              </a:lnSpc>
            </a:pPr>
            <a:r>
              <a:rPr kumimoji="0" lang="vi-VN" b="0" i="0" u="none" strike="noStrike" kern="1200" cap="none" spc="0" normalizeH="0" baseline="0" noProof="0" dirty="0">
                <a:ln>
                  <a:noFill/>
                </a:ln>
                <a:solidFill>
                  <a:prstClr val="black"/>
                </a:solidFill>
                <a:effectLst/>
                <a:uLnTx/>
                <a:uFillTx/>
                <a:ea typeface="+mn-ea"/>
                <a:cs typeface="Times New Roman" pitchFamily="18" charset="0"/>
                <a:sym typeface="Arial"/>
              </a:rPr>
              <a:t>B. </a:t>
            </a:r>
            <a:r>
              <a:rPr lang="en-US" dirty="0" err="1"/>
              <a:t>Chất</a:t>
            </a:r>
            <a:r>
              <a:rPr lang="en-US" dirty="0"/>
              <a:t> </a:t>
            </a:r>
            <a:r>
              <a:rPr lang="en-US" dirty="0" err="1"/>
              <a:t>từ</a:t>
            </a:r>
            <a:r>
              <a:rPr lang="en-US" dirty="0"/>
              <a:t> </a:t>
            </a:r>
            <a:r>
              <a:rPr lang="en-US" dirty="0" err="1"/>
              <a:t>tuyến</a:t>
            </a:r>
            <a:r>
              <a:rPr lang="en-US" dirty="0"/>
              <a:t> </a:t>
            </a:r>
            <a:r>
              <a:rPr lang="en-US" dirty="0" err="1"/>
              <a:t>ngoại</a:t>
            </a:r>
            <a:r>
              <a:rPr lang="en-US" dirty="0"/>
              <a:t> </a:t>
            </a:r>
            <a:r>
              <a:rPr lang="en-US" dirty="0" err="1"/>
              <a:t>tiết</a:t>
            </a:r>
            <a:r>
              <a:rPr lang="en-US" dirty="0"/>
              <a:t> </a:t>
            </a:r>
            <a:r>
              <a:rPr lang="en-US" dirty="0" err="1"/>
              <a:t>tiết</a:t>
            </a:r>
            <a:r>
              <a:rPr lang="en-US" dirty="0"/>
              <a:t> </a:t>
            </a:r>
            <a:r>
              <a:rPr lang="en-US" dirty="0" err="1"/>
              <a:t>ra.</a:t>
            </a:r>
            <a:endParaRPr lang="vi-VN" dirty="0"/>
          </a:p>
        </p:txBody>
      </p:sp>
      <p:sp>
        <p:nvSpPr>
          <p:cNvPr id="53" name="TextBox 52">
            <a:extLst>
              <a:ext uri="{FF2B5EF4-FFF2-40B4-BE49-F238E27FC236}">
                <a16:creationId xmlns:a16="http://schemas.microsoft.com/office/drawing/2014/main" id="{2639EE56-9450-4C93-9949-7F68455D8121}"/>
              </a:ext>
            </a:extLst>
          </p:cNvPr>
          <p:cNvSpPr txBox="1"/>
          <p:nvPr/>
        </p:nvSpPr>
        <p:spPr>
          <a:xfrm>
            <a:off x="7029475" y="4737654"/>
            <a:ext cx="3726597"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ea typeface="+mn-ea"/>
                <a:cs typeface="Times New Roman" pitchFamily="18" charset="0"/>
                <a:sym typeface="Arial"/>
              </a:rPr>
              <a:t>D. </a:t>
            </a:r>
            <a:r>
              <a:rPr lang="en-US" dirty="0" err="1"/>
              <a:t>Tế</a:t>
            </a:r>
            <a:r>
              <a:rPr lang="en-US" dirty="0"/>
              <a:t> </a:t>
            </a:r>
            <a:r>
              <a:rPr lang="en-US" dirty="0" err="1"/>
              <a:t>bào</a:t>
            </a:r>
            <a:r>
              <a:rPr lang="en-US" dirty="0"/>
              <a:t> </a:t>
            </a:r>
            <a:r>
              <a:rPr lang="en-US" dirty="0" err="1"/>
              <a:t>tuyến</a:t>
            </a:r>
            <a:r>
              <a:rPr lang="en-US" dirty="0"/>
              <a:t> </a:t>
            </a:r>
            <a:r>
              <a:rPr lang="en-US" dirty="0" err="1"/>
              <a:t>tiết</a:t>
            </a:r>
            <a:r>
              <a:rPr lang="en-US" dirty="0"/>
              <a:t> </a:t>
            </a:r>
            <a:r>
              <a:rPr lang="en-US" dirty="0" err="1"/>
              <a:t>ra.</a:t>
            </a:r>
            <a:endParaRPr lang="vi-VN" dirty="0"/>
          </a:p>
        </p:txBody>
      </p:sp>
      <p:sp>
        <p:nvSpPr>
          <p:cNvPr id="54" name="TextBox 53">
            <a:extLst>
              <a:ext uri="{FF2B5EF4-FFF2-40B4-BE49-F238E27FC236}">
                <a16:creationId xmlns:a16="http://schemas.microsoft.com/office/drawing/2014/main" id="{B6243CD0-39C3-4DCE-AC8B-23E49EE444C8}"/>
              </a:ext>
            </a:extLst>
          </p:cNvPr>
          <p:cNvSpPr txBox="1"/>
          <p:nvPr/>
        </p:nvSpPr>
        <p:spPr>
          <a:xfrm>
            <a:off x="1097139" y="4779878"/>
            <a:ext cx="3512987"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ea typeface="+mn-ea"/>
                <a:cs typeface="Times New Roman" pitchFamily="18" charset="0"/>
                <a:sym typeface="Arial"/>
              </a:rPr>
              <a:t>C. </a:t>
            </a:r>
            <a:r>
              <a:rPr lang="vi-VN" dirty="0"/>
              <a:t>Sinh lí của cơ thể.</a:t>
            </a:r>
          </a:p>
        </p:txBody>
      </p:sp>
      <p:pic>
        <p:nvPicPr>
          <p:cNvPr id="55" name="Picture 54">
            <a:extLst>
              <a:ext uri="{FF2B5EF4-FFF2-40B4-BE49-F238E27FC236}">
                <a16:creationId xmlns:a16="http://schemas.microsoft.com/office/drawing/2014/main" id="{AA95C2AA-6B20-4C48-AF9A-E66BEAFE303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355475" y="2568191"/>
            <a:ext cx="1180207" cy="1250097"/>
          </a:xfrm>
          <a:prstGeom prst="rect">
            <a:avLst/>
          </a:prstGeom>
        </p:spPr>
      </p:pic>
      <p:pic>
        <p:nvPicPr>
          <p:cNvPr id="56" name="Picture 55">
            <a:extLst>
              <a:ext uri="{FF2B5EF4-FFF2-40B4-BE49-F238E27FC236}">
                <a16:creationId xmlns:a16="http://schemas.microsoft.com/office/drawing/2014/main" id="{E950A2B5-4AC5-45BB-B5FF-3E8C7EC17D7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330615" y="4385663"/>
            <a:ext cx="1180207" cy="1250097"/>
          </a:xfrm>
          <a:prstGeom prst="rect">
            <a:avLst/>
          </a:prstGeom>
        </p:spPr>
      </p:pic>
      <p:pic>
        <p:nvPicPr>
          <p:cNvPr id="57" name="Picture 56">
            <a:extLst>
              <a:ext uri="{FF2B5EF4-FFF2-40B4-BE49-F238E27FC236}">
                <a16:creationId xmlns:a16="http://schemas.microsoft.com/office/drawing/2014/main" id="{A2CF9B65-5814-4E86-996D-E84345601B34}"/>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346489" y="4379291"/>
            <a:ext cx="1180207" cy="1250097"/>
          </a:xfrm>
          <a:prstGeom prst="rect">
            <a:avLst/>
          </a:prstGeom>
        </p:spPr>
      </p:pic>
      <p:pic>
        <p:nvPicPr>
          <p:cNvPr id="58" name="Am-thanh-tra-loi-dung-www_nhacchuongvui_com.mp3">
            <a:hlinkClick r:id="" action="ppaction://media"/>
            <a:extLst>
              <a:ext uri="{FF2B5EF4-FFF2-40B4-BE49-F238E27FC236}">
                <a16:creationId xmlns:a16="http://schemas.microsoft.com/office/drawing/2014/main" id="{F58794FA-9D8F-446B-9FE3-630ACBAAA11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59" name="Dor">
            <a:extLst>
              <a:ext uri="{FF2B5EF4-FFF2-40B4-BE49-F238E27FC236}">
                <a16:creationId xmlns:a16="http://schemas.microsoft.com/office/drawing/2014/main" id="{87C90793-8214-4032-9E7D-F6161C126DD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428653" y="2360341"/>
            <a:ext cx="1206574" cy="1451193"/>
          </a:xfrm>
          <a:prstGeom prst="rect">
            <a:avLst/>
          </a:prstGeom>
        </p:spPr>
      </p:pic>
      <p:pic>
        <p:nvPicPr>
          <p:cNvPr id="60" name="Am-thanh-tra-loi-sai-www_nhacchuongvui_com.mp3">
            <a:hlinkClick r:id="" action="ppaction://media"/>
            <a:extLst>
              <a:ext uri="{FF2B5EF4-FFF2-40B4-BE49-F238E27FC236}">
                <a16:creationId xmlns:a16="http://schemas.microsoft.com/office/drawing/2014/main" id="{5B95FBEE-430B-4792-9700-913424FAD519}"/>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61" name="Am-thanh-tra-loi-sai-www_nhacchuongvui_com.mp3">
            <a:hlinkClick r:id="" action="ppaction://media"/>
            <a:extLst>
              <a:ext uri="{FF2B5EF4-FFF2-40B4-BE49-F238E27FC236}">
                <a16:creationId xmlns:a16="http://schemas.microsoft.com/office/drawing/2014/main" id="{56CD899F-0769-4F16-97E8-B3D951590A5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62" name="Am-thanh-tra-loi-sai-www_nhacchuongvui_com.mp3">
            <a:hlinkClick r:id="" action="ppaction://media"/>
            <a:extLst>
              <a:ext uri="{FF2B5EF4-FFF2-40B4-BE49-F238E27FC236}">
                <a16:creationId xmlns:a16="http://schemas.microsoft.com/office/drawing/2014/main" id="{96919999-9196-4073-AEB5-282CB2E092A5}"/>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64" name="Picture 63">
            <a:extLst>
              <a:ext uri="{FF2B5EF4-FFF2-40B4-BE49-F238E27FC236}">
                <a16:creationId xmlns:a16="http://schemas.microsoft.com/office/drawing/2014/main" id="{B24566A1-2CAA-4A70-B9D5-D86BB5A17D05}"/>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65" name="Picture 64">
            <a:hlinkClick r:id="" action="ppaction://hlinkshowjump?jump=nextslide"/>
            <a:extLst>
              <a:ext uri="{FF2B5EF4-FFF2-40B4-BE49-F238E27FC236}">
                <a16:creationId xmlns:a16="http://schemas.microsoft.com/office/drawing/2014/main" id="{EFCF7026-A57E-4898-A7A2-004C81F46A3B}"/>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330199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 presetClass="mediacall" presetSubtype="0" fill="hold" nodeType="withEffect">
                                  <p:stCondLst>
                                    <p:cond delay="0"/>
                                  </p:stCondLst>
                                  <p:childTnLst>
                                    <p:cmd type="call" cmd="playFrom(0.0)">
                                      <p:cBhvr>
                                        <p:cTn id="9" dur="8085" fill="hold"/>
                                        <p:tgtEl>
                                          <p:spTgt spid="58"/>
                                        </p:tgtEl>
                                      </p:cBhvr>
                                    </p:cmd>
                                  </p:childTnLst>
                                </p:cTn>
                              </p:par>
                              <p:par>
                                <p:cTn id="10" presetID="1" presetClass="emph" presetSubtype="2" fill="hold" nodeType="withEffect">
                                  <p:stCondLst>
                                    <p:cond delay="0"/>
                                  </p:stCondLst>
                                  <p:childTnLst>
                                    <p:animClr clrSpc="rgb" dir="cw">
                                      <p:cBhvr>
                                        <p:cTn id="11" dur="2000" fill="hold"/>
                                        <p:tgtEl>
                                          <p:spTgt spid="47"/>
                                        </p:tgtEl>
                                        <p:attrNameLst>
                                          <p:attrName>fillcolor</p:attrName>
                                        </p:attrNameLst>
                                      </p:cBhvr>
                                      <p:to>
                                        <a:srgbClr val="00B050"/>
                                      </p:to>
                                    </p:animClr>
                                    <p:set>
                                      <p:cBhvr>
                                        <p:cTn id="12" dur="2000" fill="hold"/>
                                        <p:tgtEl>
                                          <p:spTgt spid="47"/>
                                        </p:tgtEl>
                                        <p:attrNameLst>
                                          <p:attrName>fill.type</p:attrName>
                                        </p:attrNameLst>
                                      </p:cBhvr>
                                      <p:to>
                                        <p:strVal val="solid"/>
                                      </p:to>
                                    </p:set>
                                    <p:set>
                                      <p:cBhvr>
                                        <p:cTn id="13" dur="2000" fill="hold"/>
                                        <p:tgtEl>
                                          <p:spTgt spid="47"/>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14" restart="whenNotActive" fill="hold" evtFilter="cancelBubble" nodeType="interactiveSeq">
                <p:stCondLst>
                  <p:cond evt="onClick" delay="0">
                    <p:tgtEl>
                      <p:spTgt spid="5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 presetClass="emph" presetSubtype="2" fill="hold" nodeType="withEffect">
                                  <p:stCondLst>
                                    <p:cond delay="0"/>
                                  </p:stCondLst>
                                  <p:childTnLst>
                                    <p:animClr clrSpc="rgb" dir="cw">
                                      <p:cBhvr>
                                        <p:cTn id="21" dur="2000" fill="hold"/>
                                        <p:tgtEl>
                                          <p:spTgt spid="50"/>
                                        </p:tgtEl>
                                        <p:attrNameLst>
                                          <p:attrName>fillcolor</p:attrName>
                                        </p:attrNameLst>
                                      </p:cBhvr>
                                      <p:to>
                                        <a:srgbClr val="FF0000"/>
                                      </p:to>
                                    </p:animClr>
                                    <p:set>
                                      <p:cBhvr>
                                        <p:cTn id="22" dur="2000" fill="hold"/>
                                        <p:tgtEl>
                                          <p:spTgt spid="50"/>
                                        </p:tgtEl>
                                        <p:attrNameLst>
                                          <p:attrName>fill.type</p:attrName>
                                        </p:attrNameLst>
                                      </p:cBhvr>
                                      <p:to>
                                        <p:strVal val="solid"/>
                                      </p:to>
                                    </p:set>
                                    <p:set>
                                      <p:cBhvr>
                                        <p:cTn id="23" dur="2000" fill="hold"/>
                                        <p:tgtEl>
                                          <p:spTgt spid="5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60"/>
                                        </p:tgtEl>
                                      </p:cBhvr>
                                    </p:cmd>
                                  </p:childTnLst>
                                </p:cTn>
                              </p:par>
                            </p:childTnLst>
                          </p:cTn>
                        </p:par>
                        <p:par>
                          <p:cTn id="26" fill="hold">
                            <p:stCondLst>
                              <p:cond delay="8150"/>
                            </p:stCondLst>
                            <p:childTnLst>
                              <p:par>
                                <p:cTn id="27" presetID="14" presetClass="exit" presetSubtype="10" fill="hold" grpId="0" nodeType="afterEffect">
                                  <p:stCondLst>
                                    <p:cond delay="0"/>
                                  </p:stCondLst>
                                  <p:childTnLst>
                                    <p:animEffect transition="out" filter="randombar(horizontal)">
                                      <p:cBhvr>
                                        <p:cTn id="28" dur="500"/>
                                        <p:tgtEl>
                                          <p:spTgt spid="52"/>
                                        </p:tgtEl>
                                      </p:cBhvr>
                                    </p:animEffect>
                                    <p:set>
                                      <p:cBhvr>
                                        <p:cTn id="29" dur="1" fill="hold">
                                          <p:stCondLst>
                                            <p:cond delay="499"/>
                                          </p:stCondLst>
                                        </p:cTn>
                                        <p:tgtEl>
                                          <p:spTgt spid="52"/>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50"/>
                                        </p:tgtEl>
                                      </p:cBhvr>
                                    </p:animEffect>
                                    <p:set>
                                      <p:cBhvr>
                                        <p:cTn id="32" dur="1" fill="hold">
                                          <p:stCondLst>
                                            <p:cond delay="499"/>
                                          </p:stCondLst>
                                        </p:cTn>
                                        <p:tgtEl>
                                          <p:spTgt spid="5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55"/>
                                        </p:tgtEl>
                                      </p:cBhvr>
                                    </p:animEffect>
                                    <p:set>
                                      <p:cBhvr>
                                        <p:cTn id="35"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36" restart="whenNotActive" fill="hold" evtFilter="cancelBubble" nodeType="interactiveSeq">
                <p:stCondLst>
                  <p:cond evt="onClick" delay="0">
                    <p:tgtEl>
                      <p:spTgt spid="5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fade">
                                      <p:cBhvr>
                                        <p:cTn id="41" dur="500"/>
                                        <p:tgtEl>
                                          <p:spTgt spid="57"/>
                                        </p:tgtEl>
                                      </p:cBhvr>
                                    </p:animEffect>
                                  </p:childTnLst>
                                </p:cTn>
                              </p:par>
                              <p:par>
                                <p:cTn id="42" presetID="1" presetClass="emph" presetSubtype="2" fill="hold" nodeType="withEffect">
                                  <p:stCondLst>
                                    <p:cond delay="0"/>
                                  </p:stCondLst>
                                  <p:childTnLst>
                                    <p:animClr clrSpc="rgb" dir="cw">
                                      <p:cBhvr>
                                        <p:cTn id="43" dur="2000" fill="hold"/>
                                        <p:tgtEl>
                                          <p:spTgt spid="49"/>
                                        </p:tgtEl>
                                        <p:attrNameLst>
                                          <p:attrName>fillcolor</p:attrName>
                                        </p:attrNameLst>
                                      </p:cBhvr>
                                      <p:to>
                                        <a:srgbClr val="FF0000"/>
                                      </p:to>
                                    </p:animClr>
                                    <p:set>
                                      <p:cBhvr>
                                        <p:cTn id="44" dur="2000" fill="hold"/>
                                        <p:tgtEl>
                                          <p:spTgt spid="49"/>
                                        </p:tgtEl>
                                        <p:attrNameLst>
                                          <p:attrName>fill.type</p:attrName>
                                        </p:attrNameLst>
                                      </p:cBhvr>
                                      <p:to>
                                        <p:strVal val="solid"/>
                                      </p:to>
                                    </p:set>
                                    <p:set>
                                      <p:cBhvr>
                                        <p:cTn id="45" dur="2000" fill="hold"/>
                                        <p:tgtEl>
                                          <p:spTgt spid="4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6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57"/>
                                        </p:tgtEl>
                                      </p:cBhvr>
                                    </p:animEffect>
                                    <p:set>
                                      <p:cBhvr>
                                        <p:cTn id="51" dur="1" fill="hold">
                                          <p:stCondLst>
                                            <p:cond delay="499"/>
                                          </p:stCondLst>
                                        </p:cTn>
                                        <p:tgtEl>
                                          <p:spTgt spid="57"/>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54"/>
                                        </p:tgtEl>
                                      </p:cBhvr>
                                    </p:animEffect>
                                    <p:set>
                                      <p:cBhvr>
                                        <p:cTn id="54" dur="1" fill="hold">
                                          <p:stCondLst>
                                            <p:cond delay="499"/>
                                          </p:stCondLst>
                                        </p:cTn>
                                        <p:tgtEl>
                                          <p:spTgt spid="54"/>
                                        </p:tgtEl>
                                        <p:attrNameLst>
                                          <p:attrName>style.visibility</p:attrName>
                                        </p:attrNameLst>
                                      </p:cBhvr>
                                      <p:to>
                                        <p:strVal val="hidden"/>
                                      </p:to>
                                    </p:set>
                                  </p:childTnLst>
                                </p:cTn>
                              </p:par>
                              <p:par>
                                <p:cTn id="55" presetID="14" presetClass="exit" presetSubtype="10" fill="hold" grpId="0" nodeType="withEffect">
                                  <p:stCondLst>
                                    <p:cond delay="0"/>
                                  </p:stCondLst>
                                  <p:childTnLst>
                                    <p:animEffect transition="out" filter="randombar(horizontal)">
                                      <p:cBhvr>
                                        <p:cTn id="56" dur="500"/>
                                        <p:tgtEl>
                                          <p:spTgt spid="49"/>
                                        </p:tgtEl>
                                      </p:cBhvr>
                                    </p:animEffect>
                                    <p:set>
                                      <p:cBhvr>
                                        <p:cTn id="5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58" restart="whenNotActive" fill="hold" evtFilter="cancelBubble" nodeType="interactiveSeq">
                <p:stCondLst>
                  <p:cond evt="onClick" delay="0">
                    <p:tgtEl>
                      <p:spTgt spid="5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 presetClass="mediacall" presetSubtype="0" fill="hold" nodeType="withEffect">
                                  <p:stCondLst>
                                    <p:cond delay="0"/>
                                  </p:stCondLst>
                                  <p:childTnLst>
                                    <p:cmd type="call" cmd="playFrom(0.0)">
                                      <p:cBhvr>
                                        <p:cTn id="65" dur="8150" fill="hold"/>
                                        <p:tgtEl>
                                          <p:spTgt spid="61"/>
                                        </p:tgtEl>
                                      </p:cBhvr>
                                    </p:cmd>
                                  </p:childTnLst>
                                </p:cTn>
                              </p:par>
                              <p:par>
                                <p:cTn id="66" presetID="1" presetClass="emph" presetSubtype="2" fill="hold" nodeType="withEffect">
                                  <p:stCondLst>
                                    <p:cond delay="0"/>
                                  </p:stCondLst>
                                  <p:childTnLst>
                                    <p:animClr clrSpc="rgb" dir="cw">
                                      <p:cBhvr>
                                        <p:cTn id="67" dur="2000" fill="hold"/>
                                        <p:tgtEl>
                                          <p:spTgt spid="48"/>
                                        </p:tgtEl>
                                        <p:attrNameLst>
                                          <p:attrName>fillcolor</p:attrName>
                                        </p:attrNameLst>
                                      </p:cBhvr>
                                      <p:to>
                                        <a:srgbClr val="FF0000"/>
                                      </p:to>
                                    </p:animClr>
                                    <p:set>
                                      <p:cBhvr>
                                        <p:cTn id="68" dur="2000" fill="hold"/>
                                        <p:tgtEl>
                                          <p:spTgt spid="48"/>
                                        </p:tgtEl>
                                        <p:attrNameLst>
                                          <p:attrName>fill.type</p:attrName>
                                        </p:attrNameLst>
                                      </p:cBhvr>
                                      <p:to>
                                        <p:strVal val="solid"/>
                                      </p:to>
                                    </p:set>
                                    <p:set>
                                      <p:cBhvr>
                                        <p:cTn id="69" dur="2000" fill="hold"/>
                                        <p:tgtEl>
                                          <p:spTgt spid="4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0" nodeType="afterEffect">
                                  <p:stCondLst>
                                    <p:cond delay="0"/>
                                  </p:stCondLst>
                                  <p:childTnLst>
                                    <p:animEffect transition="out" filter="randombar(horizontal)">
                                      <p:cBhvr>
                                        <p:cTn id="72" dur="500"/>
                                        <p:tgtEl>
                                          <p:spTgt spid="53"/>
                                        </p:tgtEl>
                                      </p:cBhvr>
                                    </p:animEffect>
                                    <p:set>
                                      <p:cBhvr>
                                        <p:cTn id="73" dur="1" fill="hold">
                                          <p:stCondLst>
                                            <p:cond delay="499"/>
                                          </p:stCondLst>
                                        </p:cTn>
                                        <p:tgtEl>
                                          <p:spTgt spid="5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56"/>
                                        </p:tgtEl>
                                      </p:cBhvr>
                                    </p:animEffect>
                                    <p:set>
                                      <p:cBhvr>
                                        <p:cTn id="76" dur="1" fill="hold">
                                          <p:stCondLst>
                                            <p:cond delay="499"/>
                                          </p:stCondLst>
                                        </p:cTn>
                                        <p:tgtEl>
                                          <p:spTgt spid="56"/>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48"/>
                                        </p:tgtEl>
                                      </p:cBhvr>
                                    </p:animEffect>
                                    <p:set>
                                      <p:cBhvr>
                                        <p:cTn id="79"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80" restart="whenNotActive" fill="hold" evtFilter="cancelBubble" nodeType="interactiveSeq">
                <p:stCondLst>
                  <p:cond evt="onClick" delay="0">
                    <p:tgtEl>
                      <p:spTgt spid="5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audio>
              <p:cMediaNode vol="80000">
                <p:cTn id="85" fill="hold" display="0">
                  <p:stCondLst>
                    <p:cond delay="indefinite"/>
                  </p:stCondLst>
                  <p:endCondLst>
                    <p:cond evt="onStopAudio" delay="0">
                      <p:tgtEl>
                        <p:sldTgt/>
                      </p:tgtEl>
                    </p:cond>
                  </p:endCondLst>
                </p:cTn>
                <p:tgtEl>
                  <p:spTgt spid="58"/>
                </p:tgtEl>
              </p:cMediaNode>
            </p:audio>
            <p:audio>
              <p:cMediaNode vol="80000">
                <p:cTn id="86" fill="hold" display="0">
                  <p:stCondLst>
                    <p:cond delay="indefinite"/>
                  </p:stCondLst>
                  <p:endCondLst>
                    <p:cond evt="onStopAudio" delay="0">
                      <p:tgtEl>
                        <p:sldTgt/>
                      </p:tgtEl>
                    </p:cond>
                  </p:endCondLst>
                </p:cTn>
                <p:tgtEl>
                  <p:spTgt spid="60"/>
                </p:tgtEl>
              </p:cMediaNode>
            </p:audio>
            <p:audio>
              <p:cMediaNode vol="80000">
                <p:cTn id="87" fill="hold" display="0">
                  <p:stCondLst>
                    <p:cond delay="indefinite"/>
                  </p:stCondLst>
                  <p:endCondLst>
                    <p:cond evt="onStopAudio" delay="0">
                      <p:tgtEl>
                        <p:sldTgt/>
                      </p:tgtEl>
                    </p:cond>
                  </p:endCondLst>
                </p:cTn>
                <p:tgtEl>
                  <p:spTgt spid="61"/>
                </p:tgtEl>
              </p:cMediaNode>
            </p:audio>
            <p:audio>
              <p:cMediaNode vol="80000">
                <p:cTn id="88" fill="hold" display="0">
                  <p:stCondLst>
                    <p:cond delay="indefinite"/>
                  </p:stCondLst>
                  <p:endCondLst>
                    <p:cond evt="onStopAudio" delay="0">
                      <p:tgtEl>
                        <p:sldTgt/>
                      </p:tgtEl>
                    </p:cond>
                  </p:endCondLst>
                </p:cTn>
                <p:tgtEl>
                  <p:spTgt spid="62"/>
                </p:tgtEl>
              </p:cMediaNode>
            </p:audio>
          </p:childTnLst>
        </p:cTn>
      </p:par>
    </p:tnLst>
    <p:bldLst>
      <p:bldP spid="48" grpId="0" animBg="1"/>
      <p:bldP spid="49" grpId="0" animBg="1"/>
      <p:bldP spid="50" grpId="0" animBg="1"/>
      <p:bldP spid="52" grpId="0"/>
      <p:bldP spid="53"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9D4BD633-6F2B-4538-90E5-7638E35C62E7}"/>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6" name="TextBox 25">
            <a:extLst>
              <a:ext uri="{FF2B5EF4-FFF2-40B4-BE49-F238E27FC236}">
                <a16:creationId xmlns:a16="http://schemas.microsoft.com/office/drawing/2014/main" id="{50FAF9C8-F112-4B71-B206-F29F116F71B4}"/>
              </a:ext>
            </a:extLst>
          </p:cNvPr>
          <p:cNvSpPr txBox="1"/>
          <p:nvPr/>
        </p:nvSpPr>
        <p:spPr>
          <a:xfrm>
            <a:off x="2852985" y="792729"/>
            <a:ext cx="6669897" cy="1077218"/>
          </a:xfrm>
          <a:prstGeom prst="rect">
            <a:avLst/>
          </a:prstGeom>
          <a:noFill/>
        </p:spPr>
        <p:txBody>
          <a:bodyPr wrap="square" rtlCol="0">
            <a:spAutoFit/>
          </a:bodyPr>
          <a:lstStyle/>
          <a:p>
            <a:pPr lvl="0" algn="ctr">
              <a:buClrTx/>
            </a:pPr>
            <a:r>
              <a:rPr lang="vi-VN" sz="3200" b="1" kern="1200" dirty="0">
                <a:solidFill>
                  <a:prstClr val="black"/>
                </a:solidFill>
                <a:latin typeface="UTM Avo" panose="02040603050506020204" pitchFamily="18" charset="0"/>
                <a:ea typeface="+mn-ea"/>
                <a:cs typeface="Times New Roman" pitchFamily="18" charset="0"/>
              </a:rPr>
              <a:t>Câu 2. </a:t>
            </a:r>
            <a:r>
              <a:rPr lang="en-US" sz="3200" b="0" i="0" dirty="0" err="1">
                <a:solidFill>
                  <a:srgbClr val="333333"/>
                </a:solidFill>
                <a:effectLst/>
                <a:latin typeface="UTM Avo" panose="02040603050506020204" pitchFamily="18" charset="0"/>
              </a:rPr>
              <a:t>Tuyến</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nào</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vừa</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là</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tuyến</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nội</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tiết</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vừa</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là</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tuyến</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ngoại</a:t>
            </a:r>
            <a:r>
              <a:rPr lang="en-US" sz="3200" b="0" i="0" dirty="0">
                <a:solidFill>
                  <a:srgbClr val="333333"/>
                </a:solidFill>
                <a:effectLst/>
                <a:latin typeface="UTM Avo" panose="02040603050506020204" pitchFamily="18" charset="0"/>
              </a:rPr>
              <a:t> </a:t>
            </a:r>
            <a:r>
              <a:rPr lang="en-US" sz="3200" b="0" i="0" dirty="0" err="1">
                <a:solidFill>
                  <a:srgbClr val="333333"/>
                </a:solidFill>
                <a:effectLst/>
                <a:latin typeface="UTM Avo" panose="02040603050506020204" pitchFamily="18" charset="0"/>
              </a:rPr>
              <a:t>tiết</a:t>
            </a:r>
            <a:r>
              <a:rPr lang="en-US" sz="3200" b="0" i="0" dirty="0">
                <a:solidFill>
                  <a:srgbClr val="333333"/>
                </a:solidFill>
                <a:effectLst/>
                <a:latin typeface="UTM Avo" panose="02040603050506020204" pitchFamily="18" charset="0"/>
              </a:rPr>
              <a:t>?</a:t>
            </a:r>
            <a:endParaRPr lang="vi-VN" sz="3200" kern="1200" dirty="0">
              <a:solidFill>
                <a:prstClr val="black"/>
              </a:solidFill>
              <a:latin typeface="UTM Avo" panose="02040603050506020204" pitchFamily="18" charset="0"/>
              <a:cs typeface="Times New Roman" pitchFamily="18" charset="0"/>
            </a:endParaRPr>
          </a:p>
        </p:txBody>
      </p:sp>
      <p:sp>
        <p:nvSpPr>
          <p:cNvPr id="27" name="Rounded Rectangle 3">
            <a:extLst>
              <a:ext uri="{FF2B5EF4-FFF2-40B4-BE49-F238E27FC236}">
                <a16:creationId xmlns:a16="http://schemas.microsoft.com/office/drawing/2014/main" id="{D2ABC529-69F3-42A5-97D4-993C713F6C5A}"/>
              </a:ext>
            </a:extLst>
          </p:cNvPr>
          <p:cNvSpPr/>
          <p:nvPr/>
        </p:nvSpPr>
        <p:spPr>
          <a:xfrm>
            <a:off x="6415493" y="2568190"/>
            <a:ext cx="4370416" cy="129232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8" name="Rounded Rectangle 4">
            <a:extLst>
              <a:ext uri="{FF2B5EF4-FFF2-40B4-BE49-F238E27FC236}">
                <a16:creationId xmlns:a16="http://schemas.microsoft.com/office/drawing/2014/main" id="{8388A82E-2E3F-4E45-A91E-E503F958F20F}"/>
              </a:ext>
            </a:extLst>
          </p:cNvPr>
          <p:cNvSpPr/>
          <p:nvPr/>
        </p:nvSpPr>
        <p:spPr>
          <a:xfrm>
            <a:off x="6415492" y="4343439"/>
            <a:ext cx="4370416"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9" name="Rounded Rectangle 5">
            <a:extLst>
              <a:ext uri="{FF2B5EF4-FFF2-40B4-BE49-F238E27FC236}">
                <a16:creationId xmlns:a16="http://schemas.microsoft.com/office/drawing/2014/main" id="{49C7AD21-185D-4EF2-A9B7-777FEB057D07}"/>
              </a:ext>
            </a:extLst>
          </p:cNvPr>
          <p:cNvSpPr/>
          <p:nvPr/>
        </p:nvSpPr>
        <p:spPr>
          <a:xfrm>
            <a:off x="1106191" y="4343439"/>
            <a:ext cx="416560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0" name="Rounded Rectangle 6">
            <a:extLst>
              <a:ext uri="{FF2B5EF4-FFF2-40B4-BE49-F238E27FC236}">
                <a16:creationId xmlns:a16="http://schemas.microsoft.com/office/drawing/2014/main" id="{C8E3F327-F13B-404E-BB29-234DDE0B567C}"/>
              </a:ext>
            </a:extLst>
          </p:cNvPr>
          <p:cNvSpPr/>
          <p:nvPr/>
        </p:nvSpPr>
        <p:spPr>
          <a:xfrm>
            <a:off x="1106190" y="2594302"/>
            <a:ext cx="4199194" cy="129232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1" name="TextBox 30">
            <a:extLst>
              <a:ext uri="{FF2B5EF4-FFF2-40B4-BE49-F238E27FC236}">
                <a16:creationId xmlns:a16="http://schemas.microsoft.com/office/drawing/2014/main" id="{AE6B2929-7A92-4360-AA08-2A5EA0FF3B62}"/>
              </a:ext>
            </a:extLst>
          </p:cNvPr>
          <p:cNvSpPr txBox="1"/>
          <p:nvPr/>
        </p:nvSpPr>
        <p:spPr>
          <a:xfrm>
            <a:off x="6697587" y="3057036"/>
            <a:ext cx="4165607" cy="461665"/>
          </a:xfrm>
          <a:prstGeom prst="rect">
            <a:avLst/>
          </a:prstGeom>
          <a:noFill/>
        </p:spPr>
        <p:txBody>
          <a:bodyPr wrap="square" rtlCol="0">
            <a:spAutoFit/>
          </a:bodyPr>
          <a:lstStyle>
            <a:defPPr marR="0" lvl="0" algn="l" rtl="0">
              <a:lnSpc>
                <a:spcPct val="100000"/>
              </a:lnSpc>
              <a:spcBef>
                <a:spcPts val="0"/>
              </a:spcBef>
              <a:spcAft>
                <a:spcPts val="0"/>
              </a:spcAft>
              <a:defRPr lang="en-US"/>
            </a:defPPr>
            <a:lvl1pPr lvl="0">
              <a:buClrTx/>
              <a:defRPr kumimoji="0" sz="2400" b="0" i="0" u="none" strike="noStrike" cap="none" spc="0" normalizeH="0" baseline="0">
                <a:ln>
                  <a:noFill/>
                </a:ln>
                <a:solidFill>
                  <a:prstClr val="black"/>
                </a:solidFill>
                <a:effectLst/>
                <a:uLnTx/>
                <a:uFillTx/>
                <a:latin typeface="UTM Avo" panose="02040603050506020204" pitchFamily="18" charset="0"/>
                <a:cs typeface="Times New Roman" pitchFamily="18" charset="0"/>
              </a:defRPr>
            </a:lvl1pPr>
          </a:lstStyle>
          <a:p>
            <a:r>
              <a:rPr lang="vi-VN" dirty="0">
                <a:sym typeface="Arial"/>
              </a:rPr>
              <a:t>B. </a:t>
            </a:r>
            <a:r>
              <a:rPr lang="en-US" dirty="0"/>
              <a:t> </a:t>
            </a:r>
            <a:r>
              <a:rPr lang="en-US" dirty="0" err="1"/>
              <a:t>Tuyến</a:t>
            </a:r>
            <a:r>
              <a:rPr lang="en-US" dirty="0"/>
              <a:t> </a:t>
            </a:r>
            <a:r>
              <a:rPr lang="en-US" dirty="0" err="1"/>
              <a:t>tụy</a:t>
            </a:r>
            <a:r>
              <a:rPr lang="en-US" dirty="0"/>
              <a:t>. </a:t>
            </a:r>
            <a:endParaRPr lang="en-US" dirty="0">
              <a:sym typeface="Arial"/>
            </a:endParaRPr>
          </a:p>
        </p:txBody>
      </p:sp>
      <p:sp>
        <p:nvSpPr>
          <p:cNvPr id="32" name="TextBox 31">
            <a:extLst>
              <a:ext uri="{FF2B5EF4-FFF2-40B4-BE49-F238E27FC236}">
                <a16:creationId xmlns:a16="http://schemas.microsoft.com/office/drawing/2014/main" id="{6C05BB80-B64E-4F1D-8063-E02A86982AB4}"/>
              </a:ext>
            </a:extLst>
          </p:cNvPr>
          <p:cNvSpPr txBox="1"/>
          <p:nvPr/>
        </p:nvSpPr>
        <p:spPr>
          <a:xfrm>
            <a:off x="1382561" y="3094789"/>
            <a:ext cx="3527308" cy="46166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A. </a:t>
            </a:r>
            <a:r>
              <a:rPr lang="en-US" dirty="0" err="1"/>
              <a:t>Tuyến</a:t>
            </a:r>
            <a:r>
              <a:rPr lang="en-US" dirty="0"/>
              <a:t> </a:t>
            </a:r>
            <a:r>
              <a:rPr lang="en-US" dirty="0" err="1"/>
              <a:t>yên</a:t>
            </a:r>
            <a:r>
              <a:rPr lang="en-US" dirty="0"/>
              <a:t>.</a:t>
            </a:r>
            <a:endParaRPr kumimoji="0" lang="en-US" b="0" i="0" u="none" strike="noStrike" kern="1200" cap="none" spc="0" normalizeH="0" baseline="0" noProof="0" dirty="0">
              <a:ln>
                <a:noFill/>
              </a:ln>
              <a:solidFill>
                <a:prstClr val="black"/>
              </a:solidFill>
              <a:effectLst/>
              <a:uLnTx/>
              <a:uFillTx/>
              <a:sym typeface="Arial"/>
            </a:endParaRPr>
          </a:p>
        </p:txBody>
      </p:sp>
      <p:sp>
        <p:nvSpPr>
          <p:cNvPr id="33" name="TextBox 32">
            <a:extLst>
              <a:ext uri="{FF2B5EF4-FFF2-40B4-BE49-F238E27FC236}">
                <a16:creationId xmlns:a16="http://schemas.microsoft.com/office/drawing/2014/main" id="{F8DA983B-4A92-4608-AE44-4B83CF728086}"/>
              </a:ext>
            </a:extLst>
          </p:cNvPr>
          <p:cNvSpPr txBox="1"/>
          <p:nvPr/>
        </p:nvSpPr>
        <p:spPr>
          <a:xfrm>
            <a:off x="6697587" y="4723863"/>
            <a:ext cx="4142077"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D. </a:t>
            </a:r>
            <a:r>
              <a:rPr lang="en-US" dirty="0" err="1"/>
              <a:t>Tuyến</a:t>
            </a:r>
            <a:r>
              <a:rPr lang="en-US" dirty="0"/>
              <a:t> </a:t>
            </a:r>
            <a:r>
              <a:rPr lang="en-US" dirty="0" err="1"/>
              <a:t>tùng</a:t>
            </a:r>
            <a:r>
              <a:rPr lang="en-US" dirty="0"/>
              <a:t>.</a:t>
            </a:r>
            <a:endParaRPr lang="vi-VN" dirty="0"/>
          </a:p>
        </p:txBody>
      </p:sp>
      <p:sp>
        <p:nvSpPr>
          <p:cNvPr id="34" name="TextBox 33">
            <a:extLst>
              <a:ext uri="{FF2B5EF4-FFF2-40B4-BE49-F238E27FC236}">
                <a16:creationId xmlns:a16="http://schemas.microsoft.com/office/drawing/2014/main" id="{6890136B-3152-4897-A585-EB57DAAC04AD}"/>
              </a:ext>
            </a:extLst>
          </p:cNvPr>
          <p:cNvSpPr txBox="1"/>
          <p:nvPr/>
        </p:nvSpPr>
        <p:spPr>
          <a:xfrm>
            <a:off x="1382561" y="4728844"/>
            <a:ext cx="3865100"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C. </a:t>
            </a:r>
            <a:r>
              <a:rPr lang="en-US" dirty="0" err="1"/>
              <a:t>Tuyến</a:t>
            </a:r>
            <a:r>
              <a:rPr lang="en-US" dirty="0"/>
              <a:t> </a:t>
            </a:r>
            <a:r>
              <a:rPr lang="en-US" dirty="0" err="1"/>
              <a:t>cận</a:t>
            </a:r>
            <a:r>
              <a:rPr lang="en-US" dirty="0"/>
              <a:t> </a:t>
            </a:r>
            <a:r>
              <a:rPr lang="en-US" dirty="0" err="1"/>
              <a:t>giáp</a:t>
            </a:r>
            <a:r>
              <a:rPr lang="en-US" dirty="0"/>
              <a:t>.     </a:t>
            </a:r>
            <a:endParaRPr lang="vi-VN" dirty="0"/>
          </a:p>
        </p:txBody>
      </p:sp>
      <p:pic>
        <p:nvPicPr>
          <p:cNvPr id="35" name="Picture 34">
            <a:extLst>
              <a:ext uri="{FF2B5EF4-FFF2-40B4-BE49-F238E27FC236}">
                <a16:creationId xmlns:a16="http://schemas.microsoft.com/office/drawing/2014/main" id="{74E31722-4C89-4F39-BAD9-1D98B69CB02C}"/>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946462" y="2568191"/>
            <a:ext cx="1180207" cy="1250097"/>
          </a:xfrm>
          <a:prstGeom prst="rect">
            <a:avLst/>
          </a:prstGeom>
        </p:spPr>
      </p:pic>
      <p:pic>
        <p:nvPicPr>
          <p:cNvPr id="36" name="Picture 35">
            <a:extLst>
              <a:ext uri="{FF2B5EF4-FFF2-40B4-BE49-F238E27FC236}">
                <a16:creationId xmlns:a16="http://schemas.microsoft.com/office/drawing/2014/main" id="{E1849B6B-0AEC-42BC-B3A7-983A1FAEC703}"/>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459563" y="4379291"/>
            <a:ext cx="1180207" cy="1250097"/>
          </a:xfrm>
          <a:prstGeom prst="rect">
            <a:avLst/>
          </a:prstGeom>
        </p:spPr>
      </p:pic>
      <p:pic>
        <p:nvPicPr>
          <p:cNvPr id="37" name="Picture 36">
            <a:extLst>
              <a:ext uri="{FF2B5EF4-FFF2-40B4-BE49-F238E27FC236}">
                <a16:creationId xmlns:a16="http://schemas.microsoft.com/office/drawing/2014/main" id="{E99D0370-E384-4A91-9BFF-69191E874342}"/>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933398" y="4379291"/>
            <a:ext cx="1180207" cy="1250097"/>
          </a:xfrm>
          <a:prstGeom prst="rect">
            <a:avLst/>
          </a:prstGeom>
        </p:spPr>
      </p:pic>
      <p:pic>
        <p:nvPicPr>
          <p:cNvPr id="38" name="Am-thanh-tra-loi-dung-www_nhacchuongvui_com.mp3">
            <a:hlinkClick r:id="" action="ppaction://media"/>
            <a:extLst>
              <a:ext uri="{FF2B5EF4-FFF2-40B4-BE49-F238E27FC236}">
                <a16:creationId xmlns:a16="http://schemas.microsoft.com/office/drawing/2014/main" id="{4BD1DDDA-35BD-4679-953C-52E9BBA15A3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39" name="Dor">
            <a:extLst>
              <a:ext uri="{FF2B5EF4-FFF2-40B4-BE49-F238E27FC236}">
                <a16:creationId xmlns:a16="http://schemas.microsoft.com/office/drawing/2014/main" id="{92A6F941-4350-4661-B60A-A5CBD692A35E}"/>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10683019" y="2465965"/>
            <a:ext cx="1206574" cy="1451193"/>
          </a:xfrm>
          <a:prstGeom prst="rect">
            <a:avLst/>
          </a:prstGeom>
        </p:spPr>
      </p:pic>
      <p:pic>
        <p:nvPicPr>
          <p:cNvPr id="40" name="Am-thanh-tra-loi-sai-www_nhacchuongvui_com.mp3">
            <a:hlinkClick r:id="" action="ppaction://media"/>
            <a:extLst>
              <a:ext uri="{FF2B5EF4-FFF2-40B4-BE49-F238E27FC236}">
                <a16:creationId xmlns:a16="http://schemas.microsoft.com/office/drawing/2014/main" id="{C08584AA-DDD2-41D3-A642-6661AC9B9FF6}"/>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41" name="Am-thanh-tra-loi-sai-www_nhacchuongvui_com.mp3">
            <a:hlinkClick r:id="" action="ppaction://media"/>
            <a:extLst>
              <a:ext uri="{FF2B5EF4-FFF2-40B4-BE49-F238E27FC236}">
                <a16:creationId xmlns:a16="http://schemas.microsoft.com/office/drawing/2014/main" id="{5646784A-BDEE-4255-868A-439ECDAA08E1}"/>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42" name="Am-thanh-tra-loi-sai-www_nhacchuongvui_com.mp3">
            <a:hlinkClick r:id="" action="ppaction://media"/>
            <a:extLst>
              <a:ext uri="{FF2B5EF4-FFF2-40B4-BE49-F238E27FC236}">
                <a16:creationId xmlns:a16="http://schemas.microsoft.com/office/drawing/2014/main" id="{EC99A000-BC7D-4267-93D2-EF17845AD5C2}"/>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44" name="Picture 43">
            <a:extLst>
              <a:ext uri="{FF2B5EF4-FFF2-40B4-BE49-F238E27FC236}">
                <a16:creationId xmlns:a16="http://schemas.microsoft.com/office/drawing/2014/main" id="{68152C07-6E73-48B1-9F0D-183D8EAD92C5}"/>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45" name="Picture 44">
            <a:hlinkClick r:id="" action="ppaction://hlinkshowjump?jump=nextslide"/>
            <a:extLst>
              <a:ext uri="{FF2B5EF4-FFF2-40B4-BE49-F238E27FC236}">
                <a16:creationId xmlns:a16="http://schemas.microsoft.com/office/drawing/2014/main" id="{FD2980FD-664A-40F8-B4C7-798487AEE140}"/>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398400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 presetClass="mediacall" presetSubtype="0" fill="hold" nodeType="withEffect">
                                  <p:stCondLst>
                                    <p:cond delay="0"/>
                                  </p:stCondLst>
                                  <p:childTnLst>
                                    <p:cmd type="call" cmd="playFrom(0.0)">
                                      <p:cBhvr>
                                        <p:cTn id="9" dur="8085" fill="hold"/>
                                        <p:tgtEl>
                                          <p:spTgt spid="38"/>
                                        </p:tgtEl>
                                      </p:cBhvr>
                                    </p:cmd>
                                  </p:childTnLst>
                                </p:cTn>
                              </p:par>
                              <p:par>
                                <p:cTn id="10" presetID="1" presetClass="emph" presetSubtype="2" fill="hold" nodeType="withEffect">
                                  <p:stCondLst>
                                    <p:cond delay="0"/>
                                  </p:stCondLst>
                                  <p:childTnLst>
                                    <p:animClr clrSpc="rgb" dir="cw">
                                      <p:cBhvr>
                                        <p:cTn id="11" dur="2000" fill="hold"/>
                                        <p:tgtEl>
                                          <p:spTgt spid="27"/>
                                        </p:tgtEl>
                                        <p:attrNameLst>
                                          <p:attrName>fillcolor</p:attrName>
                                        </p:attrNameLst>
                                      </p:cBhvr>
                                      <p:to>
                                        <a:srgbClr val="00B050"/>
                                      </p:to>
                                    </p:animClr>
                                    <p:set>
                                      <p:cBhvr>
                                        <p:cTn id="12" dur="2000" fill="hold"/>
                                        <p:tgtEl>
                                          <p:spTgt spid="27"/>
                                        </p:tgtEl>
                                        <p:attrNameLst>
                                          <p:attrName>fill.type</p:attrName>
                                        </p:attrNameLst>
                                      </p:cBhvr>
                                      <p:to>
                                        <p:strVal val="solid"/>
                                      </p:to>
                                    </p:set>
                                    <p:set>
                                      <p:cBhvr>
                                        <p:cTn id="13" dur="2000" fill="hold"/>
                                        <p:tgtEl>
                                          <p:spTgt spid="27"/>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 restart="whenNotActive" fill="hold" evtFilter="cancelBubble" nodeType="interactiveSeq">
                <p:stCondLst>
                  <p:cond evt="onClick" delay="0">
                    <p:tgtEl>
                      <p:spTgt spid="3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 presetClass="emph" presetSubtype="2" fill="hold" nodeType="withEffect">
                                  <p:stCondLst>
                                    <p:cond delay="0"/>
                                  </p:stCondLst>
                                  <p:childTnLst>
                                    <p:animClr clrSpc="rgb" dir="cw">
                                      <p:cBhvr>
                                        <p:cTn id="21" dur="2000" fill="hold"/>
                                        <p:tgtEl>
                                          <p:spTgt spid="30"/>
                                        </p:tgtEl>
                                        <p:attrNameLst>
                                          <p:attrName>fillcolor</p:attrName>
                                        </p:attrNameLst>
                                      </p:cBhvr>
                                      <p:to>
                                        <a:srgbClr val="FF0000"/>
                                      </p:to>
                                    </p:animClr>
                                    <p:set>
                                      <p:cBhvr>
                                        <p:cTn id="22" dur="2000" fill="hold"/>
                                        <p:tgtEl>
                                          <p:spTgt spid="30"/>
                                        </p:tgtEl>
                                        <p:attrNameLst>
                                          <p:attrName>fill.type</p:attrName>
                                        </p:attrNameLst>
                                      </p:cBhvr>
                                      <p:to>
                                        <p:strVal val="solid"/>
                                      </p:to>
                                    </p:set>
                                    <p:set>
                                      <p:cBhvr>
                                        <p:cTn id="23" dur="2000" fill="hold"/>
                                        <p:tgtEl>
                                          <p:spTgt spid="3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40"/>
                                        </p:tgtEl>
                                      </p:cBhvr>
                                    </p:cmd>
                                  </p:childTnLst>
                                </p:cTn>
                              </p:par>
                            </p:childTnLst>
                          </p:cTn>
                        </p:par>
                        <p:par>
                          <p:cTn id="26" fill="hold">
                            <p:stCondLst>
                              <p:cond delay="8150"/>
                            </p:stCondLst>
                            <p:childTnLst>
                              <p:par>
                                <p:cTn id="27" presetID="14" presetClass="exit" presetSubtype="10" fill="hold" grpId="0" nodeType="afterEffect">
                                  <p:stCondLst>
                                    <p:cond delay="0"/>
                                  </p:stCondLst>
                                  <p:childTnLst>
                                    <p:animEffect transition="out" filter="randombar(horizontal)">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35"/>
                                        </p:tgtEl>
                                      </p:cBhvr>
                                    </p:animEffect>
                                    <p:set>
                                      <p:cBhvr>
                                        <p:cTn id="3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 presetClass="emph" presetSubtype="2" fill="hold" nodeType="withEffect">
                                  <p:stCondLst>
                                    <p:cond delay="0"/>
                                  </p:stCondLst>
                                  <p:childTnLst>
                                    <p:animClr clrSpc="rgb" dir="cw">
                                      <p:cBhvr>
                                        <p:cTn id="43" dur="2000" fill="hold"/>
                                        <p:tgtEl>
                                          <p:spTgt spid="29"/>
                                        </p:tgtEl>
                                        <p:attrNameLst>
                                          <p:attrName>fillcolor</p:attrName>
                                        </p:attrNameLst>
                                      </p:cBhvr>
                                      <p:to>
                                        <a:srgbClr val="FF0000"/>
                                      </p:to>
                                    </p:animClr>
                                    <p:set>
                                      <p:cBhvr>
                                        <p:cTn id="44" dur="2000" fill="hold"/>
                                        <p:tgtEl>
                                          <p:spTgt spid="29"/>
                                        </p:tgtEl>
                                        <p:attrNameLst>
                                          <p:attrName>fill.type</p:attrName>
                                        </p:attrNameLst>
                                      </p:cBhvr>
                                      <p:to>
                                        <p:strVal val="solid"/>
                                      </p:to>
                                    </p:set>
                                    <p:set>
                                      <p:cBhvr>
                                        <p:cTn id="45" dur="2000" fill="hold"/>
                                        <p:tgtEl>
                                          <p:spTgt spid="2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4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37"/>
                                        </p:tgtEl>
                                      </p:cBhvr>
                                    </p:animEffect>
                                    <p:set>
                                      <p:cBhvr>
                                        <p:cTn id="51" dur="1" fill="hold">
                                          <p:stCondLst>
                                            <p:cond delay="499"/>
                                          </p:stCondLst>
                                        </p:cTn>
                                        <p:tgtEl>
                                          <p:spTgt spid="37"/>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34"/>
                                        </p:tgtEl>
                                      </p:cBhvr>
                                    </p:animEffect>
                                    <p:set>
                                      <p:cBhvr>
                                        <p:cTn id="54" dur="1" fill="hold">
                                          <p:stCondLst>
                                            <p:cond delay="499"/>
                                          </p:stCondLst>
                                        </p:cTn>
                                        <p:tgtEl>
                                          <p:spTgt spid="34"/>
                                        </p:tgtEl>
                                        <p:attrNameLst>
                                          <p:attrName>style.visibility</p:attrName>
                                        </p:attrNameLst>
                                      </p:cBhvr>
                                      <p:to>
                                        <p:strVal val="hidden"/>
                                      </p:to>
                                    </p:set>
                                  </p:childTnLst>
                                </p:cTn>
                              </p:par>
                              <p:par>
                                <p:cTn id="55" presetID="14" presetClass="exit" presetSubtype="10" fill="hold" grpId="0" nodeType="withEffect">
                                  <p:stCondLst>
                                    <p:cond delay="0"/>
                                  </p:stCondLst>
                                  <p:childTnLst>
                                    <p:animEffect transition="out" filter="randombar(horizontal)">
                                      <p:cBhvr>
                                        <p:cTn id="56" dur="500"/>
                                        <p:tgtEl>
                                          <p:spTgt spid="29"/>
                                        </p:tgtEl>
                                      </p:cBhvr>
                                    </p:animEffect>
                                    <p:set>
                                      <p:cBhvr>
                                        <p:cTn id="5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58" restart="whenNotActive" fill="hold" evtFilter="cancelBubble" nodeType="interactiveSeq">
                <p:stCondLst>
                  <p:cond evt="onClick" delay="0">
                    <p:tgtEl>
                      <p:spTgt spid="3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 presetClass="mediacall" presetSubtype="0" fill="hold" nodeType="withEffect">
                                  <p:stCondLst>
                                    <p:cond delay="0"/>
                                  </p:stCondLst>
                                  <p:childTnLst>
                                    <p:cmd type="call" cmd="playFrom(0.0)">
                                      <p:cBhvr>
                                        <p:cTn id="65" dur="8150" fill="hold"/>
                                        <p:tgtEl>
                                          <p:spTgt spid="41"/>
                                        </p:tgtEl>
                                      </p:cBhvr>
                                    </p:cmd>
                                  </p:childTnLst>
                                </p:cTn>
                              </p:par>
                              <p:par>
                                <p:cTn id="66" presetID="1" presetClass="emph" presetSubtype="2" fill="hold" nodeType="withEffect">
                                  <p:stCondLst>
                                    <p:cond delay="0"/>
                                  </p:stCondLst>
                                  <p:childTnLst>
                                    <p:animClr clrSpc="rgb" dir="cw">
                                      <p:cBhvr>
                                        <p:cTn id="67" dur="2000" fill="hold"/>
                                        <p:tgtEl>
                                          <p:spTgt spid="28"/>
                                        </p:tgtEl>
                                        <p:attrNameLst>
                                          <p:attrName>fillcolor</p:attrName>
                                        </p:attrNameLst>
                                      </p:cBhvr>
                                      <p:to>
                                        <a:srgbClr val="FF0000"/>
                                      </p:to>
                                    </p:animClr>
                                    <p:set>
                                      <p:cBhvr>
                                        <p:cTn id="68" dur="2000" fill="hold"/>
                                        <p:tgtEl>
                                          <p:spTgt spid="28"/>
                                        </p:tgtEl>
                                        <p:attrNameLst>
                                          <p:attrName>fill.type</p:attrName>
                                        </p:attrNameLst>
                                      </p:cBhvr>
                                      <p:to>
                                        <p:strVal val="solid"/>
                                      </p:to>
                                    </p:set>
                                    <p:set>
                                      <p:cBhvr>
                                        <p:cTn id="69" dur="2000" fill="hold"/>
                                        <p:tgtEl>
                                          <p:spTgt spid="2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0" nodeType="afterEffect">
                                  <p:stCondLst>
                                    <p:cond delay="0"/>
                                  </p:stCondLst>
                                  <p:childTnLst>
                                    <p:animEffect transition="out" filter="randombar(horizontal)">
                                      <p:cBhvr>
                                        <p:cTn id="72" dur="500"/>
                                        <p:tgtEl>
                                          <p:spTgt spid="33"/>
                                        </p:tgtEl>
                                      </p:cBhvr>
                                    </p:animEffect>
                                    <p:set>
                                      <p:cBhvr>
                                        <p:cTn id="73" dur="1" fill="hold">
                                          <p:stCondLst>
                                            <p:cond delay="499"/>
                                          </p:stCondLst>
                                        </p:cTn>
                                        <p:tgtEl>
                                          <p:spTgt spid="3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36"/>
                                        </p:tgtEl>
                                      </p:cBhvr>
                                    </p:animEffect>
                                    <p:set>
                                      <p:cBhvr>
                                        <p:cTn id="76" dur="1" fill="hold">
                                          <p:stCondLst>
                                            <p:cond delay="499"/>
                                          </p:stCondLst>
                                        </p:cTn>
                                        <p:tgtEl>
                                          <p:spTgt spid="36"/>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0" restart="whenNotActive" fill="hold" evtFilter="cancelBubble" nodeType="interactiveSeq">
                <p:stCondLst>
                  <p:cond evt="onClick" delay="0">
                    <p:tgtEl>
                      <p:spTgt spid="3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audio>
              <p:cMediaNode vol="80000">
                <p:cTn id="85" fill="hold" display="0">
                  <p:stCondLst>
                    <p:cond delay="indefinite"/>
                  </p:stCondLst>
                  <p:endCondLst>
                    <p:cond evt="onStopAudio" delay="0">
                      <p:tgtEl>
                        <p:sldTgt/>
                      </p:tgtEl>
                    </p:cond>
                  </p:endCondLst>
                </p:cTn>
                <p:tgtEl>
                  <p:spTgt spid="38"/>
                </p:tgtEl>
              </p:cMediaNode>
            </p:audio>
            <p:audio>
              <p:cMediaNode vol="80000">
                <p:cTn id="86" fill="hold" display="0">
                  <p:stCondLst>
                    <p:cond delay="indefinite"/>
                  </p:stCondLst>
                  <p:endCondLst>
                    <p:cond evt="onStopAudio" delay="0">
                      <p:tgtEl>
                        <p:sldTgt/>
                      </p:tgtEl>
                    </p:cond>
                  </p:endCondLst>
                </p:cTn>
                <p:tgtEl>
                  <p:spTgt spid="40"/>
                </p:tgtEl>
              </p:cMediaNode>
            </p:audio>
            <p:audio>
              <p:cMediaNode vol="80000">
                <p:cTn id="87" fill="hold" display="0">
                  <p:stCondLst>
                    <p:cond delay="indefinite"/>
                  </p:stCondLst>
                  <p:endCondLst>
                    <p:cond evt="onStopAudio" delay="0">
                      <p:tgtEl>
                        <p:sldTgt/>
                      </p:tgtEl>
                    </p:cond>
                  </p:endCondLst>
                </p:cTn>
                <p:tgtEl>
                  <p:spTgt spid="41"/>
                </p:tgtEl>
              </p:cMediaNode>
            </p:audio>
            <p:audio>
              <p:cMediaNode vol="80000">
                <p:cTn id="88" fill="hold" display="0">
                  <p:stCondLst>
                    <p:cond delay="indefinite"/>
                  </p:stCondLst>
                  <p:endCondLst>
                    <p:cond evt="onStopAudio" delay="0">
                      <p:tgtEl>
                        <p:sldTgt/>
                      </p:tgtEl>
                    </p:cond>
                  </p:endCondLst>
                </p:cTn>
                <p:tgtEl>
                  <p:spTgt spid="42"/>
                </p:tgtEl>
              </p:cMediaNode>
            </p:audio>
          </p:childTnLst>
        </p:cTn>
      </p:par>
    </p:tnLst>
    <p:bldLst>
      <p:bldP spid="28" grpId="0" animBg="1"/>
      <p:bldP spid="29" grpId="0" animBg="1"/>
      <p:bldP spid="30" grpId="0" animBg="1"/>
      <p:bldP spid="32" grpId="0"/>
      <p:bldP spid="33"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26000" b="-26000"/>
          </a:stretch>
        </a:blipFill>
        <a:effectLst/>
      </p:bgPr>
    </p:bg>
    <p:spTree>
      <p:nvGrpSpPr>
        <p:cNvPr id="1" name=""/>
        <p:cNvGrpSpPr/>
        <p:nvPr/>
      </p:nvGrpSpPr>
      <p:grpSpPr>
        <a:xfrm>
          <a:off x="0" y="0"/>
          <a:ext cx="0" cy="0"/>
          <a:chOff x="0" y="0"/>
          <a:chExt cx="0" cy="0"/>
        </a:xfrm>
      </p:grpSpPr>
      <p:sp>
        <p:nvSpPr>
          <p:cNvPr id="2" name="Rectangle: Rounded Corners 1"/>
          <p:cNvSpPr/>
          <p:nvPr/>
        </p:nvSpPr>
        <p:spPr>
          <a:xfrm>
            <a:off x="2404543" y="538689"/>
            <a:ext cx="7180385" cy="145119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 name="TextBox 2"/>
          <p:cNvSpPr txBox="1"/>
          <p:nvPr/>
        </p:nvSpPr>
        <p:spPr>
          <a:xfrm>
            <a:off x="2514296" y="1072009"/>
            <a:ext cx="7180384" cy="523220"/>
          </a:xfrm>
          <a:prstGeom prst="rect">
            <a:avLst/>
          </a:prstGeom>
          <a:noFill/>
        </p:spPr>
        <p:txBody>
          <a:bodyPr wrap="square" rtlCol="0">
            <a:spAutoFit/>
          </a:bodyPr>
          <a:lstStyle/>
          <a:p>
            <a:pPr lvl="0" algn="ctr">
              <a:buClrTx/>
            </a:pPr>
            <a:r>
              <a:rPr lang="vi-VN" sz="2800" b="1" kern="1200" dirty="0">
                <a:solidFill>
                  <a:prstClr val="black"/>
                </a:solidFill>
                <a:latin typeface="UTM Avo" panose="02040603050506020204" pitchFamily="18" charset="0"/>
                <a:cs typeface="Times New Roman" pitchFamily="18" charset="0"/>
              </a:rPr>
              <a:t>Câu 3. </a:t>
            </a:r>
            <a:r>
              <a:rPr lang="en-US" sz="2800" kern="1200" dirty="0">
                <a:solidFill>
                  <a:prstClr val="black"/>
                </a:solidFill>
                <a:latin typeface="UTM Avo" panose="02040603050506020204" pitchFamily="18" charset="0"/>
                <a:cs typeface="Times New Roman" pitchFamily="18" charset="0"/>
              </a:rPr>
              <a:t>Hormone </a:t>
            </a:r>
            <a:r>
              <a:rPr lang="en-US" sz="2800" kern="1200" dirty="0" err="1">
                <a:solidFill>
                  <a:prstClr val="black"/>
                </a:solidFill>
                <a:latin typeface="UTM Avo" panose="02040603050506020204" pitchFamily="18" charset="0"/>
                <a:cs typeface="Times New Roman" pitchFamily="18" charset="0"/>
              </a:rPr>
              <a:t>đi</a:t>
            </a:r>
            <a:r>
              <a:rPr lang="en-US" sz="2800" kern="1200" dirty="0">
                <a:solidFill>
                  <a:prstClr val="black"/>
                </a:solidFill>
                <a:latin typeface="UTM Avo" panose="02040603050506020204" pitchFamily="18" charset="0"/>
                <a:cs typeface="Times New Roman" pitchFamily="18" charset="0"/>
              </a:rPr>
              <a:t> </a:t>
            </a:r>
            <a:r>
              <a:rPr lang="en-US" sz="2800" kern="1200" dirty="0" err="1">
                <a:solidFill>
                  <a:prstClr val="black"/>
                </a:solidFill>
                <a:latin typeface="UTM Avo" panose="02040603050506020204" pitchFamily="18" charset="0"/>
                <a:cs typeface="Times New Roman" pitchFamily="18" charset="0"/>
              </a:rPr>
              <a:t>khắp</a:t>
            </a:r>
            <a:r>
              <a:rPr lang="en-US" sz="2800" kern="1200" dirty="0">
                <a:solidFill>
                  <a:prstClr val="black"/>
                </a:solidFill>
                <a:latin typeface="UTM Avo" panose="02040603050506020204" pitchFamily="18" charset="0"/>
                <a:cs typeface="Times New Roman" pitchFamily="18" charset="0"/>
              </a:rPr>
              <a:t> </a:t>
            </a:r>
            <a:r>
              <a:rPr lang="en-US" sz="2800" kern="1200" dirty="0" err="1">
                <a:solidFill>
                  <a:prstClr val="black"/>
                </a:solidFill>
                <a:latin typeface="UTM Avo" panose="02040603050506020204" pitchFamily="18" charset="0"/>
                <a:cs typeface="Times New Roman" pitchFamily="18" charset="0"/>
              </a:rPr>
              <a:t>cơ</a:t>
            </a:r>
            <a:r>
              <a:rPr lang="en-US" sz="2800" kern="1200" dirty="0">
                <a:solidFill>
                  <a:prstClr val="black"/>
                </a:solidFill>
                <a:latin typeface="UTM Avo" panose="02040603050506020204" pitchFamily="18" charset="0"/>
                <a:cs typeface="Times New Roman" pitchFamily="18" charset="0"/>
              </a:rPr>
              <a:t> </a:t>
            </a:r>
            <a:r>
              <a:rPr lang="en-US" sz="2800" kern="1200" dirty="0" err="1">
                <a:solidFill>
                  <a:prstClr val="black"/>
                </a:solidFill>
                <a:latin typeface="UTM Avo" panose="02040603050506020204" pitchFamily="18" charset="0"/>
                <a:cs typeface="Times New Roman" pitchFamily="18" charset="0"/>
              </a:rPr>
              <a:t>thể</a:t>
            </a:r>
            <a:r>
              <a:rPr lang="en-US" sz="2800" kern="1200" dirty="0">
                <a:solidFill>
                  <a:prstClr val="black"/>
                </a:solidFill>
                <a:latin typeface="UTM Avo" panose="02040603050506020204" pitchFamily="18" charset="0"/>
                <a:cs typeface="Times New Roman" pitchFamily="18" charset="0"/>
              </a:rPr>
              <a:t> </a:t>
            </a:r>
            <a:r>
              <a:rPr lang="en-US" sz="2800" kern="1200" dirty="0" err="1">
                <a:solidFill>
                  <a:prstClr val="black"/>
                </a:solidFill>
                <a:latin typeface="UTM Avo" panose="02040603050506020204" pitchFamily="18" charset="0"/>
                <a:cs typeface="Times New Roman" pitchFamily="18" charset="0"/>
              </a:rPr>
              <a:t>là</a:t>
            </a:r>
            <a:r>
              <a:rPr lang="en-US" sz="2800" kern="1200" dirty="0">
                <a:solidFill>
                  <a:prstClr val="black"/>
                </a:solidFill>
                <a:latin typeface="UTM Avo" panose="02040603050506020204" pitchFamily="18" charset="0"/>
                <a:cs typeface="Times New Roman" pitchFamily="18" charset="0"/>
              </a:rPr>
              <a:t> </a:t>
            </a:r>
            <a:r>
              <a:rPr lang="en-US" sz="2800" kern="1200" dirty="0" err="1">
                <a:solidFill>
                  <a:prstClr val="black"/>
                </a:solidFill>
                <a:latin typeface="UTM Avo" panose="02040603050506020204" pitchFamily="18" charset="0"/>
                <a:cs typeface="Times New Roman" pitchFamily="18" charset="0"/>
              </a:rPr>
              <a:t>nhờ</a:t>
            </a:r>
            <a:r>
              <a:rPr lang="en-US" sz="2800" kern="1200" dirty="0">
                <a:solidFill>
                  <a:prstClr val="black"/>
                </a:solidFill>
                <a:latin typeface="UTM Avo" panose="02040603050506020204" pitchFamily="18" charset="0"/>
                <a:cs typeface="Times New Roman" pitchFamily="18" charset="0"/>
              </a:rPr>
              <a:t>:</a:t>
            </a:r>
          </a:p>
        </p:txBody>
      </p:sp>
      <p:sp>
        <p:nvSpPr>
          <p:cNvPr id="4" name="Rounded Rectangle 3"/>
          <p:cNvSpPr/>
          <p:nvPr/>
        </p:nvSpPr>
        <p:spPr>
          <a:xfrm>
            <a:off x="1696384" y="2802114"/>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 name="Rounded Rectangle 4"/>
          <p:cNvSpPr/>
          <p:nvPr/>
        </p:nvSpPr>
        <p:spPr>
          <a:xfrm>
            <a:off x="6578475" y="4343618"/>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 name="Rounded Rectangle 5"/>
          <p:cNvSpPr/>
          <p:nvPr/>
        </p:nvSpPr>
        <p:spPr>
          <a:xfrm>
            <a:off x="1696384" y="4343618"/>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7" name="Rounded Rectangle 6"/>
          <p:cNvSpPr/>
          <p:nvPr/>
        </p:nvSpPr>
        <p:spPr>
          <a:xfrm>
            <a:off x="6557693" y="2828226"/>
            <a:ext cx="365275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8" name="TextBox 7"/>
          <p:cNvSpPr txBox="1"/>
          <p:nvPr/>
        </p:nvSpPr>
        <p:spPr>
          <a:xfrm>
            <a:off x="1906557" y="3154953"/>
            <a:ext cx="3231572" cy="461665"/>
          </a:xfrm>
          <a:prstGeom prst="rect">
            <a:avLst/>
          </a:prstGeom>
          <a:noFill/>
        </p:spPr>
        <p:txBody>
          <a:bodyPr wrap="square" rtlCol="0">
            <a:spAutoFit/>
          </a:bodyPr>
          <a:lstStyle/>
          <a:p>
            <a:pPr lvl="0">
              <a:buClrTx/>
            </a:pPr>
            <a:r>
              <a:rPr lang="vi-VN" sz="2400" kern="1200" dirty="0">
                <a:solidFill>
                  <a:prstClr val="black"/>
                </a:solidFill>
                <a:latin typeface="UTM Avo" panose="02040603050506020204" pitchFamily="18" charset="0"/>
                <a:ea typeface="+mn-ea"/>
                <a:cs typeface="Times New Roman" pitchFamily="18" charset="0"/>
              </a:rPr>
              <a:t>A. </a:t>
            </a:r>
            <a:r>
              <a:rPr lang="en-US" sz="2400" kern="1200" dirty="0" err="1">
                <a:solidFill>
                  <a:prstClr val="black"/>
                </a:solidFill>
                <a:latin typeface="UTM Avo" panose="02040603050506020204" pitchFamily="18" charset="0"/>
                <a:ea typeface="+mn-ea"/>
                <a:cs typeface="Times New Roman" pitchFamily="18" charset="0"/>
              </a:rPr>
              <a:t>Máu</a:t>
            </a:r>
            <a:r>
              <a:rPr lang="en-US" sz="2400" kern="1200" dirty="0">
                <a:solidFill>
                  <a:prstClr val="black"/>
                </a:solidFill>
                <a:latin typeface="UTM Avo" panose="02040603050506020204" pitchFamily="18" charset="0"/>
                <a:ea typeface="+mn-ea"/>
                <a:cs typeface="Times New Roman" pitchFamily="18" charset="0"/>
              </a:rPr>
              <a:t>.</a:t>
            </a:r>
            <a:endParaRPr lang="vi-VN" sz="2400" kern="1200" dirty="0">
              <a:solidFill>
                <a:prstClr val="black"/>
              </a:solidFill>
              <a:latin typeface="UTM Avo" panose="02040603050506020204" pitchFamily="18" charset="0"/>
              <a:ea typeface="+mn-ea"/>
              <a:cs typeface="Times New Roman" pitchFamily="18" charset="0"/>
            </a:endParaRPr>
          </a:p>
        </p:txBody>
      </p:sp>
      <p:sp>
        <p:nvSpPr>
          <p:cNvPr id="9" name="TextBox 8"/>
          <p:cNvSpPr txBox="1"/>
          <p:nvPr/>
        </p:nvSpPr>
        <p:spPr>
          <a:xfrm>
            <a:off x="6693127" y="3186005"/>
            <a:ext cx="3534225" cy="46166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lang="vi-VN" dirty="0"/>
              <a:t>B. </a:t>
            </a:r>
            <a:r>
              <a:rPr lang="en-US" dirty="0"/>
              <a:t>Tim</a:t>
            </a:r>
            <a:endParaRPr lang="vi-VN" dirty="0"/>
          </a:p>
        </p:txBody>
      </p:sp>
      <p:sp>
        <p:nvSpPr>
          <p:cNvPr id="10" name="TextBox 9"/>
          <p:cNvSpPr txBox="1"/>
          <p:nvPr/>
        </p:nvSpPr>
        <p:spPr>
          <a:xfrm>
            <a:off x="6795599" y="4685284"/>
            <a:ext cx="3253155"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lang="vi-VN" dirty="0"/>
              <a:t>D. </a:t>
            </a:r>
            <a:r>
              <a:rPr lang="en-US" dirty="0" err="1"/>
              <a:t>Vùng</a:t>
            </a:r>
            <a:r>
              <a:rPr lang="en-US" dirty="0"/>
              <a:t> </a:t>
            </a:r>
            <a:r>
              <a:rPr lang="en-US" dirty="0" err="1"/>
              <a:t>dưới</a:t>
            </a:r>
            <a:r>
              <a:rPr lang="en-US" dirty="0"/>
              <a:t> </a:t>
            </a:r>
            <a:r>
              <a:rPr lang="en-US" dirty="0" err="1"/>
              <a:t>đồi</a:t>
            </a:r>
            <a:r>
              <a:rPr lang="en-US" dirty="0"/>
              <a:t>.</a:t>
            </a:r>
            <a:endParaRPr lang="vi-VN" dirty="0"/>
          </a:p>
        </p:txBody>
      </p:sp>
      <p:sp>
        <p:nvSpPr>
          <p:cNvPr id="11" name="TextBox 10"/>
          <p:cNvSpPr txBox="1"/>
          <p:nvPr/>
        </p:nvSpPr>
        <p:spPr>
          <a:xfrm>
            <a:off x="1906557" y="4696252"/>
            <a:ext cx="3133857"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lang="vi-VN" dirty="0"/>
              <a:t>C. </a:t>
            </a:r>
            <a:r>
              <a:rPr lang="en-US" dirty="0" err="1"/>
              <a:t>Tuyến</a:t>
            </a:r>
            <a:r>
              <a:rPr lang="en-US" dirty="0"/>
              <a:t> </a:t>
            </a:r>
            <a:r>
              <a:rPr lang="en-US" dirty="0" err="1"/>
              <a:t>yên</a:t>
            </a:r>
            <a:r>
              <a:rPr lang="en-US" dirty="0"/>
              <a:t>.</a:t>
            </a:r>
            <a:endParaRPr lang="vi-VN" dirty="0"/>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843623" y="2802114"/>
            <a:ext cx="1180207" cy="1250097"/>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818763" y="4385842"/>
            <a:ext cx="1180207" cy="1250097"/>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14529" y="4379470"/>
            <a:ext cx="1180207" cy="1250097"/>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896693" y="2594264"/>
            <a:ext cx="1206574" cy="1451193"/>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3" name="Picture 22">
            <a:extLst>
              <a:ext uri="{FF2B5EF4-FFF2-40B4-BE49-F238E27FC236}">
                <a16:creationId xmlns:a16="http://schemas.microsoft.com/office/drawing/2014/main" id="{EAA62B42-74E3-4FF5-A5E0-BF2DC0C48C66}"/>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25" name="Picture 24">
            <a:hlinkClick r:id="" action="ppaction://hlinkshowjump?jump=nextslide"/>
            <a:extLst>
              <a:ext uri="{FF2B5EF4-FFF2-40B4-BE49-F238E27FC236}">
                <a16:creationId xmlns:a16="http://schemas.microsoft.com/office/drawing/2014/main" id="{240D5EFE-8D24-496B-A70A-BA3B73E4E7A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124037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mediacall" presetSubtype="0" fill="hold" nodeType="withEffect">
                                  <p:stCondLst>
                                    <p:cond delay="0"/>
                                  </p:stCondLst>
                                  <p:childTnLst>
                                    <p:cmd type="call" cmd="playFrom(0.0)">
                                      <p:cBhvr>
                                        <p:cTn id="9" dur="8085" fill="hold"/>
                                        <p:tgtEl>
                                          <p:spTgt spid="16"/>
                                        </p:tgtEl>
                                      </p:cBhvr>
                                    </p:cmd>
                                  </p:childTnLst>
                                </p:cTn>
                              </p:par>
                              <p:par>
                                <p:cTn id="10" presetID="1" presetClass="emph" presetSubtype="2" fill="hold" nodeType="withEffect">
                                  <p:stCondLst>
                                    <p:cond delay="0"/>
                                  </p:stCondLst>
                                  <p:childTnLst>
                                    <p:animClr clrSpc="rgb" dir="cw">
                                      <p:cBhvr>
                                        <p:cTn id="11" dur="2000" fill="hold"/>
                                        <p:tgtEl>
                                          <p:spTgt spid="4"/>
                                        </p:tgtEl>
                                        <p:attrNameLst>
                                          <p:attrName>fillcolor</p:attrName>
                                        </p:attrNameLst>
                                      </p:cBhvr>
                                      <p:to>
                                        <a:srgbClr val="00B050"/>
                                      </p:to>
                                    </p:animClr>
                                    <p:set>
                                      <p:cBhvr>
                                        <p:cTn id="12" dur="2000" fill="hold"/>
                                        <p:tgtEl>
                                          <p:spTgt spid="4"/>
                                        </p:tgtEl>
                                        <p:attrNameLst>
                                          <p:attrName>fill.type</p:attrName>
                                        </p:attrNameLst>
                                      </p:cBhvr>
                                      <p:to>
                                        <p:strVal val="solid"/>
                                      </p:to>
                                    </p:set>
                                    <p:set>
                                      <p:cBhvr>
                                        <p:cTn id="13"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 presetClass="emph" presetSubtype="2" fill="hold" nodeType="withEffect">
                                  <p:stCondLst>
                                    <p:cond delay="0"/>
                                  </p:stCondLst>
                                  <p:childTnLst>
                                    <p:animClr clrSpc="rgb" dir="cw">
                                      <p:cBhvr>
                                        <p:cTn id="21" dur="2000" fill="hold"/>
                                        <p:tgtEl>
                                          <p:spTgt spid="7"/>
                                        </p:tgtEl>
                                        <p:attrNameLst>
                                          <p:attrName>fillcolor</p:attrName>
                                        </p:attrNameLst>
                                      </p:cBhvr>
                                      <p:to>
                                        <a:srgbClr val="FF0000"/>
                                      </p:to>
                                    </p:animClr>
                                    <p:set>
                                      <p:cBhvr>
                                        <p:cTn id="22" dur="2000" fill="hold"/>
                                        <p:tgtEl>
                                          <p:spTgt spid="7"/>
                                        </p:tgtEl>
                                        <p:attrNameLst>
                                          <p:attrName>fill.type</p:attrName>
                                        </p:attrNameLst>
                                      </p:cBhvr>
                                      <p:to>
                                        <p:strVal val="solid"/>
                                      </p:to>
                                    </p:set>
                                    <p:set>
                                      <p:cBhvr>
                                        <p:cTn id="23" dur="2000" fill="hold"/>
                                        <p:tgtEl>
                                          <p:spTgt spid="7"/>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17"/>
                                        </p:tgtEl>
                                      </p:cBhvr>
                                    </p:cmd>
                                  </p:childTnLst>
                                </p:cTn>
                              </p:par>
                            </p:childTnLst>
                          </p:cTn>
                        </p:par>
                        <p:par>
                          <p:cTn id="26" fill="hold">
                            <p:stCondLst>
                              <p:cond delay="8150"/>
                            </p:stCondLst>
                            <p:childTnLst>
                              <p:par>
                                <p:cTn id="27" presetID="14" presetClass="exit" presetSubtype="10" fill="hold" grpId="0" nodeType="afterEffect">
                                  <p:stCondLst>
                                    <p:cond delay="0"/>
                                  </p:stCondLst>
                                  <p:childTnLst>
                                    <p:animEffect transition="out" filter="randombar(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mph" presetSubtype="2" fill="hold" nodeType="withEffect">
                                  <p:stCondLst>
                                    <p:cond delay="0"/>
                                  </p:stCondLst>
                                  <p:childTnLst>
                                    <p:animClr clrSpc="rgb" dir="cw">
                                      <p:cBhvr>
                                        <p:cTn id="43" dur="2000" fill="hold"/>
                                        <p:tgtEl>
                                          <p:spTgt spid="6"/>
                                        </p:tgtEl>
                                        <p:attrNameLst>
                                          <p:attrName>fillcolor</p:attrName>
                                        </p:attrNameLst>
                                      </p:cBhvr>
                                      <p:to>
                                        <a:srgbClr val="FF0000"/>
                                      </p:to>
                                    </p:animClr>
                                    <p:set>
                                      <p:cBhvr>
                                        <p:cTn id="44" dur="2000" fill="hold"/>
                                        <p:tgtEl>
                                          <p:spTgt spid="6"/>
                                        </p:tgtEl>
                                        <p:attrNameLst>
                                          <p:attrName>fill.type</p:attrName>
                                        </p:attrNameLst>
                                      </p:cBhvr>
                                      <p:to>
                                        <p:strVal val="solid"/>
                                      </p:to>
                                    </p:set>
                                    <p:set>
                                      <p:cBhvr>
                                        <p:cTn id="45" dur="2000" fill="hold"/>
                                        <p:tgtEl>
                                          <p:spTgt spid="6"/>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19"/>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4" presetClass="exit" presetSubtype="10" fill="hold" grpId="0" nodeType="withEffect">
                                  <p:stCondLst>
                                    <p:cond delay="0"/>
                                  </p:stCondLst>
                                  <p:childTnLst>
                                    <p:animEffect transition="out" filter="randombar(horizontal)">
                                      <p:cBhvr>
                                        <p:cTn id="56" dur="500"/>
                                        <p:tgtEl>
                                          <p:spTgt spid="6"/>
                                        </p:tgtEl>
                                      </p:cBhvr>
                                    </p:animEffect>
                                    <p:set>
                                      <p:cBhvr>
                                        <p:cTn id="5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 presetClass="mediacall" presetSubtype="0" fill="hold" nodeType="withEffect">
                                  <p:stCondLst>
                                    <p:cond delay="0"/>
                                  </p:stCondLst>
                                  <p:childTnLst>
                                    <p:cmd type="call" cmd="playFrom(0.0)">
                                      <p:cBhvr>
                                        <p:cTn id="65" dur="8150" fill="hold"/>
                                        <p:tgtEl>
                                          <p:spTgt spid="18"/>
                                        </p:tgtEl>
                                      </p:cBhvr>
                                    </p:cmd>
                                  </p:childTnLst>
                                </p:cTn>
                              </p:par>
                              <p:par>
                                <p:cTn id="66" presetID="1" presetClass="emph" presetSubtype="2" fill="hold" nodeType="withEffect">
                                  <p:stCondLst>
                                    <p:cond delay="0"/>
                                  </p:stCondLst>
                                  <p:childTnLst>
                                    <p:animClr clrSpc="rgb" dir="cw">
                                      <p:cBhvr>
                                        <p:cTn id="67" dur="2000" fill="hold"/>
                                        <p:tgtEl>
                                          <p:spTgt spid="5"/>
                                        </p:tgtEl>
                                        <p:attrNameLst>
                                          <p:attrName>fillcolor</p:attrName>
                                        </p:attrNameLst>
                                      </p:cBhvr>
                                      <p:to>
                                        <a:srgbClr val="FF0000"/>
                                      </p:to>
                                    </p:animClr>
                                    <p:set>
                                      <p:cBhvr>
                                        <p:cTn id="68" dur="2000" fill="hold"/>
                                        <p:tgtEl>
                                          <p:spTgt spid="5"/>
                                        </p:tgtEl>
                                        <p:attrNameLst>
                                          <p:attrName>fill.type</p:attrName>
                                        </p:attrNameLst>
                                      </p:cBhvr>
                                      <p:to>
                                        <p:strVal val="solid"/>
                                      </p:to>
                                    </p:set>
                                    <p:set>
                                      <p:cBhvr>
                                        <p:cTn id="69" dur="2000" fill="hold"/>
                                        <p:tgtEl>
                                          <p:spTgt spid="5"/>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0" nodeType="afterEffect">
                                  <p:stCondLst>
                                    <p:cond delay="0"/>
                                  </p:stCondLst>
                                  <p:childTnLst>
                                    <p:animEffect transition="out" filter="randombar(horizontal)">
                                      <p:cBhvr>
                                        <p:cTn id="72" dur="500"/>
                                        <p:tgtEl>
                                          <p:spTgt spid="10"/>
                                        </p:tgtEl>
                                      </p:cBhvr>
                                    </p:animEffect>
                                    <p:set>
                                      <p:cBhvr>
                                        <p:cTn id="73" dur="1" fill="hold">
                                          <p:stCondLst>
                                            <p:cond delay="499"/>
                                          </p:stCondLst>
                                        </p:cTn>
                                        <p:tgtEl>
                                          <p:spTgt spid="10"/>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13"/>
                                        </p:tgtEl>
                                      </p:cBhvr>
                                    </p:animEffect>
                                    <p:set>
                                      <p:cBhvr>
                                        <p:cTn id="76" dur="1" fill="hold">
                                          <p:stCondLst>
                                            <p:cond delay="499"/>
                                          </p:stCondLst>
                                        </p:cTn>
                                        <p:tgtEl>
                                          <p:spTgt spid="13"/>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80" fill="hold" display="0">
                  <p:stCondLst>
                    <p:cond delay="indefinite"/>
                  </p:stCondLst>
                  <p:endCondLst>
                    <p:cond evt="onStopAudio" delay="0">
                      <p:tgtEl>
                        <p:sldTgt/>
                      </p:tgtEl>
                    </p:cond>
                  </p:endCondLst>
                </p:cTn>
                <p:tgtEl>
                  <p:spTgt spid="16"/>
                </p:tgtEl>
              </p:cMediaNode>
            </p:audio>
            <p:audio>
              <p:cMediaNode vol="80000">
                <p:cTn id="81" fill="hold" display="0">
                  <p:stCondLst>
                    <p:cond delay="indefinite"/>
                  </p:stCondLst>
                  <p:endCondLst>
                    <p:cond evt="onStopAudio" delay="0">
                      <p:tgtEl>
                        <p:sldTgt/>
                      </p:tgtEl>
                    </p:cond>
                  </p:endCondLst>
                </p:cTn>
                <p:tgtEl>
                  <p:spTgt spid="17"/>
                </p:tgtEl>
              </p:cMediaNode>
            </p:audio>
            <p:audio>
              <p:cMediaNode vol="80000">
                <p:cTn id="82" fill="hold" display="0">
                  <p:stCondLst>
                    <p:cond delay="indefinite"/>
                  </p:stCondLst>
                  <p:endCondLst>
                    <p:cond evt="onStopAudio" delay="0">
                      <p:tgtEl>
                        <p:sldTgt/>
                      </p:tgtEl>
                    </p:cond>
                  </p:endCondLst>
                </p:cTn>
                <p:tgtEl>
                  <p:spTgt spid="18"/>
                </p:tgtEl>
              </p:cMediaNode>
            </p:audio>
            <p:audio>
              <p:cMediaNode vol="80000">
                <p:cTn id="83" fill="hold" display="0">
                  <p:stCondLst>
                    <p:cond delay="indefinite"/>
                  </p:stCondLst>
                  <p:endCondLst>
                    <p:cond evt="onStopAudio" delay="0">
                      <p:tgtEl>
                        <p:sldTgt/>
                      </p:tgtEl>
                    </p:cond>
                  </p:endCondLst>
                </p:cTn>
                <p:tgtEl>
                  <p:spTgt spid="19"/>
                </p:tgtEl>
              </p:cMediaNode>
            </p:audio>
            <p:seq concurrent="1" nextAc="seek">
              <p:cTn id="84" restart="whenNotActive" fill="hold" evtFilter="cancelBubble" nodeType="interactiveSeq">
                <p:stCondLst>
                  <p:cond evt="onClick" delay="0">
                    <p:tgtEl>
                      <p:spTgt spid="15"/>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5" grpId="0" animBg="1"/>
      <p:bldP spid="6" grpId="0" animBg="1"/>
      <p:bldP spid="7" grpId="0" animBg="1"/>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6000" b="-6000"/>
          </a:stretch>
        </a:blipFill>
        <a:effectLst/>
      </p:bgPr>
    </p:bg>
    <p:spTree>
      <p:nvGrpSpPr>
        <p:cNvPr id="1" name=""/>
        <p:cNvGrpSpPr/>
        <p:nvPr/>
      </p:nvGrpSpPr>
      <p:grpSpPr>
        <a:xfrm>
          <a:off x="0" y="0"/>
          <a:ext cx="0" cy="0"/>
          <a:chOff x="0" y="0"/>
          <a:chExt cx="0" cy="0"/>
        </a:xfrm>
      </p:grpSpPr>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344400" y="228600"/>
            <a:ext cx="609600" cy="609600"/>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44400" y="2594264"/>
            <a:ext cx="609600" cy="609600"/>
          </a:xfrm>
          <a:prstGeom prst="rect">
            <a:avLst/>
          </a:prstGeom>
        </p:spPr>
      </p:pic>
      <p:pic>
        <p:nvPicPr>
          <p:cNvPr id="22" name="Picture 21">
            <a:extLst>
              <a:ext uri="{FF2B5EF4-FFF2-40B4-BE49-F238E27FC236}">
                <a16:creationId xmlns:a16="http://schemas.microsoft.com/office/drawing/2014/main" id="{0A7EB825-B22B-420B-9594-C2A005D6A2C2}"/>
              </a:ext>
            </a:extLst>
          </p:cNvPr>
          <p:cNvPicPr>
            <a:picLocks noChangeAspect="1"/>
          </p:cNvPicPr>
          <p:nvPr/>
        </p:nvPicPr>
        <p:blipFill>
          <a:blip r:embed="rId10"/>
          <a:stretch>
            <a:fillRect/>
          </a:stretch>
        </p:blipFill>
        <p:spPr>
          <a:xfrm>
            <a:off x="11225951" y="-5209"/>
            <a:ext cx="966049" cy="1077218"/>
          </a:xfrm>
          <a:prstGeom prst="rect">
            <a:avLst/>
          </a:prstGeom>
        </p:spPr>
      </p:pic>
      <p:sp>
        <p:nvSpPr>
          <p:cNvPr id="25" name="Rectangle: Rounded Corners 24">
            <a:extLst>
              <a:ext uri="{FF2B5EF4-FFF2-40B4-BE49-F238E27FC236}">
                <a16:creationId xmlns:a16="http://schemas.microsoft.com/office/drawing/2014/main" id="{D485A845-A9A8-41BD-8937-853AE565ADF3}"/>
              </a:ext>
            </a:extLst>
          </p:cNvPr>
          <p:cNvSpPr/>
          <p:nvPr/>
        </p:nvSpPr>
        <p:spPr>
          <a:xfrm>
            <a:off x="2505807" y="446232"/>
            <a:ext cx="7180385"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6" name="TextBox 25">
            <a:extLst>
              <a:ext uri="{FF2B5EF4-FFF2-40B4-BE49-F238E27FC236}">
                <a16:creationId xmlns:a16="http://schemas.microsoft.com/office/drawing/2014/main" id="{55FBA550-B931-4D6C-BF82-F322A3727CFA}"/>
              </a:ext>
            </a:extLst>
          </p:cNvPr>
          <p:cNvSpPr txBox="1"/>
          <p:nvPr/>
        </p:nvSpPr>
        <p:spPr>
          <a:xfrm>
            <a:off x="2802803" y="838200"/>
            <a:ext cx="6553199" cy="954107"/>
          </a:xfrm>
          <a:prstGeom prst="rect">
            <a:avLst/>
          </a:prstGeom>
          <a:noFill/>
        </p:spPr>
        <p:txBody>
          <a:bodyPr wrap="square" rtlCol="0">
            <a:spAutoFit/>
          </a:bodyPr>
          <a:lstStyle/>
          <a:p>
            <a:pPr lvl="0" algn="ctr">
              <a:buClrTx/>
            </a:pPr>
            <a:r>
              <a:rPr lang="vi-VN" sz="2800" b="1" kern="1200" dirty="0">
                <a:solidFill>
                  <a:prstClr val="black"/>
                </a:solidFill>
                <a:latin typeface="UTM Avo" panose="02040603050506020204" pitchFamily="18" charset="0"/>
                <a:ea typeface="+mn-ea"/>
                <a:cs typeface="Times New Roman" pitchFamily="18" charset="0"/>
              </a:rPr>
              <a:t>Câu 4.</a:t>
            </a:r>
            <a:r>
              <a:rPr lang="en-US" sz="2800" b="1" kern="1200" dirty="0">
                <a:solidFill>
                  <a:prstClr val="black"/>
                </a:solidFill>
                <a:latin typeface="UTM Avo" panose="02040603050506020204" pitchFamily="18" charset="0"/>
                <a:ea typeface="+mn-ea"/>
                <a:cs typeface="Times New Roman" pitchFamily="18" charset="0"/>
              </a:rPr>
              <a:t> </a:t>
            </a:r>
            <a:r>
              <a:rPr lang="en-US" sz="2800" kern="1200" dirty="0">
                <a:solidFill>
                  <a:prstClr val="black"/>
                </a:solidFill>
                <a:latin typeface="UTM Avo" panose="02040603050506020204" pitchFamily="18" charset="0"/>
                <a:ea typeface="+mn-ea"/>
                <a:cs typeface="Times New Roman" pitchFamily="18" charset="0"/>
              </a:rPr>
              <a:t>Hormone </a:t>
            </a:r>
            <a:r>
              <a:rPr lang="en-US" sz="2800" kern="1200" dirty="0" err="1">
                <a:solidFill>
                  <a:prstClr val="black"/>
                </a:solidFill>
                <a:latin typeface="UTM Avo" panose="02040603050506020204" pitchFamily="18" charset="0"/>
                <a:ea typeface="+mn-ea"/>
                <a:cs typeface="Times New Roman" pitchFamily="18" charset="0"/>
              </a:rPr>
              <a:t>n</a:t>
            </a:r>
            <a:r>
              <a:rPr lang="en-US" sz="2800" dirty="0" err="1">
                <a:solidFill>
                  <a:prstClr val="black"/>
                </a:solidFill>
                <a:latin typeface="UTM Avo" panose="02040603050506020204" pitchFamily="18" charset="0"/>
                <a:cs typeface="Times New Roman" pitchFamily="18" charset="0"/>
              </a:rPr>
              <a:t>ào</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dưới</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đây</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được</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tiết</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ra</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từ</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tuyến</a:t>
            </a:r>
            <a:r>
              <a:rPr lang="en-US" sz="2800" dirty="0">
                <a:solidFill>
                  <a:prstClr val="black"/>
                </a:solidFill>
                <a:latin typeface="UTM Avo" panose="02040603050506020204" pitchFamily="18" charset="0"/>
                <a:cs typeface="Times New Roman" pitchFamily="18" charset="0"/>
              </a:rPr>
              <a:t> </a:t>
            </a:r>
            <a:r>
              <a:rPr lang="en-US" sz="2800" dirty="0" err="1">
                <a:solidFill>
                  <a:prstClr val="black"/>
                </a:solidFill>
                <a:latin typeface="UTM Avo" panose="02040603050506020204" pitchFamily="18" charset="0"/>
                <a:cs typeface="Times New Roman" pitchFamily="18" charset="0"/>
              </a:rPr>
              <a:t>tụy</a:t>
            </a:r>
            <a:r>
              <a:rPr lang="en-US" sz="2800" dirty="0">
                <a:solidFill>
                  <a:prstClr val="black"/>
                </a:solidFill>
                <a:latin typeface="UTM Avo" panose="02040603050506020204" pitchFamily="18" charset="0"/>
                <a:cs typeface="Times New Roman" pitchFamily="18" charset="0"/>
              </a:rPr>
              <a:t>?</a:t>
            </a:r>
            <a:r>
              <a:rPr lang="vi-VN" sz="2800" b="1" kern="1200" dirty="0">
                <a:solidFill>
                  <a:prstClr val="black"/>
                </a:solidFill>
                <a:latin typeface="UTM Avo" panose="02040603050506020204" pitchFamily="18" charset="0"/>
                <a:ea typeface="+mn-ea"/>
                <a:cs typeface="Times New Roman" pitchFamily="18" charset="0"/>
              </a:rPr>
              <a:t> </a:t>
            </a:r>
            <a:endParaRPr lang="vi-VN" sz="2400" dirty="0">
              <a:solidFill>
                <a:prstClr val="black"/>
              </a:solidFill>
              <a:cs typeface="Times New Roman" pitchFamily="18" charset="0"/>
            </a:endParaRPr>
          </a:p>
        </p:txBody>
      </p:sp>
      <p:sp>
        <p:nvSpPr>
          <p:cNvPr id="27" name="Rounded Rectangle 3">
            <a:extLst>
              <a:ext uri="{FF2B5EF4-FFF2-40B4-BE49-F238E27FC236}">
                <a16:creationId xmlns:a16="http://schemas.microsoft.com/office/drawing/2014/main" id="{44E9EC98-B2E2-4BF2-8D29-8D823402EE57}"/>
              </a:ext>
            </a:extLst>
          </p:cNvPr>
          <p:cNvSpPr/>
          <p:nvPr/>
        </p:nvSpPr>
        <p:spPr>
          <a:xfrm>
            <a:off x="1781051" y="4174453"/>
            <a:ext cx="3393831" cy="145119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8" name="Rounded Rectangle 4">
            <a:extLst>
              <a:ext uri="{FF2B5EF4-FFF2-40B4-BE49-F238E27FC236}">
                <a16:creationId xmlns:a16="http://schemas.microsoft.com/office/drawing/2014/main" id="{DF8079BB-553B-4180-953A-75690A7783FB}"/>
              </a:ext>
            </a:extLst>
          </p:cNvPr>
          <p:cNvSpPr/>
          <p:nvPr/>
        </p:nvSpPr>
        <p:spPr>
          <a:xfrm>
            <a:off x="6663142" y="4223655"/>
            <a:ext cx="3652758" cy="145119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9" name="Rounded Rectangle 5">
            <a:extLst>
              <a:ext uri="{FF2B5EF4-FFF2-40B4-BE49-F238E27FC236}">
                <a16:creationId xmlns:a16="http://schemas.microsoft.com/office/drawing/2014/main" id="{5DFAAD14-F8ED-4D2C-A380-D6B7A55ABED5}"/>
              </a:ext>
            </a:extLst>
          </p:cNvPr>
          <p:cNvSpPr/>
          <p:nvPr/>
        </p:nvSpPr>
        <p:spPr>
          <a:xfrm>
            <a:off x="1781051" y="2463551"/>
            <a:ext cx="3393831" cy="145119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0" name="Rounded Rectangle 6">
            <a:extLst>
              <a:ext uri="{FF2B5EF4-FFF2-40B4-BE49-F238E27FC236}">
                <a16:creationId xmlns:a16="http://schemas.microsoft.com/office/drawing/2014/main" id="{8EFA8A39-181E-4E37-AA7D-B6AD0C93E4B2}"/>
              </a:ext>
            </a:extLst>
          </p:cNvPr>
          <p:cNvSpPr/>
          <p:nvPr/>
        </p:nvSpPr>
        <p:spPr>
          <a:xfrm>
            <a:off x="6642360" y="2474519"/>
            <a:ext cx="3652758" cy="145119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1" name="TextBox 30">
            <a:extLst>
              <a:ext uri="{FF2B5EF4-FFF2-40B4-BE49-F238E27FC236}">
                <a16:creationId xmlns:a16="http://schemas.microsoft.com/office/drawing/2014/main" id="{31C25EA3-4AC3-4994-A1A1-418D35B50BAA}"/>
              </a:ext>
            </a:extLst>
          </p:cNvPr>
          <p:cNvSpPr txBox="1"/>
          <p:nvPr/>
        </p:nvSpPr>
        <p:spPr>
          <a:xfrm>
            <a:off x="1859248" y="4653827"/>
            <a:ext cx="3231572" cy="461665"/>
          </a:xfrm>
          <a:prstGeom prst="rect">
            <a:avLst/>
          </a:prstGeom>
          <a:noFill/>
        </p:spPr>
        <p:txBody>
          <a:bodyPr wrap="square" rtlCol="0">
            <a:spAutoFit/>
          </a:bodyPr>
          <a:lstStyle/>
          <a:p>
            <a:pPr lvl="0">
              <a:buClrTx/>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sym typeface="Arial"/>
              </a:rPr>
              <a:t>C. </a:t>
            </a:r>
            <a:r>
              <a:rPr lang="en-US" sz="2400" dirty="0" err="1">
                <a:solidFill>
                  <a:prstClr val="black"/>
                </a:solidFill>
                <a:latin typeface="UTM Avo" panose="02040603050506020204" pitchFamily="18" charset="0"/>
                <a:cs typeface="Times New Roman" pitchFamily="18" charset="0"/>
                <a:sym typeface="Arial"/>
              </a:rPr>
              <a:t>Insullin</a:t>
            </a:r>
            <a:r>
              <a:rPr lang="en-US" sz="2400" dirty="0">
                <a:solidFill>
                  <a:prstClr val="black"/>
                </a:solidFill>
                <a:latin typeface="UTM Avo" panose="02040603050506020204" pitchFamily="18" charset="0"/>
                <a:cs typeface="Times New Roman" pitchFamily="18" charset="0"/>
                <a:sym typeface="Arial"/>
              </a:rPr>
              <a:t>.</a:t>
            </a:r>
            <a:endParaRPr lang="it-IT" sz="2400" kern="1200" dirty="0">
              <a:solidFill>
                <a:prstClr val="black"/>
              </a:solidFill>
              <a:latin typeface="UTM Avo" panose="02040603050506020204" pitchFamily="18" charset="0"/>
              <a:cs typeface="Times New Roman" pitchFamily="18" charset="0"/>
            </a:endParaRPr>
          </a:p>
        </p:txBody>
      </p:sp>
      <p:sp>
        <p:nvSpPr>
          <p:cNvPr id="32" name="TextBox 31">
            <a:extLst>
              <a:ext uri="{FF2B5EF4-FFF2-40B4-BE49-F238E27FC236}">
                <a16:creationId xmlns:a16="http://schemas.microsoft.com/office/drawing/2014/main" id="{E84894C2-EB94-4E14-A65B-8215C4AF86E5}"/>
              </a:ext>
            </a:extLst>
          </p:cNvPr>
          <p:cNvSpPr txBox="1"/>
          <p:nvPr/>
        </p:nvSpPr>
        <p:spPr>
          <a:xfrm>
            <a:off x="6760893" y="2934488"/>
            <a:ext cx="3534225" cy="461665"/>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B. </a:t>
            </a:r>
            <a:r>
              <a:rPr lang="en-US" dirty="0"/>
              <a:t>LH.</a:t>
            </a:r>
            <a:endParaRPr lang="vi-VN" dirty="0"/>
          </a:p>
        </p:txBody>
      </p:sp>
      <p:sp>
        <p:nvSpPr>
          <p:cNvPr id="33" name="TextBox 32">
            <a:extLst>
              <a:ext uri="{FF2B5EF4-FFF2-40B4-BE49-F238E27FC236}">
                <a16:creationId xmlns:a16="http://schemas.microsoft.com/office/drawing/2014/main" id="{6929879B-66EE-419B-B32F-D5F279B89AB0}"/>
              </a:ext>
            </a:extLst>
          </p:cNvPr>
          <p:cNvSpPr txBox="1"/>
          <p:nvPr/>
        </p:nvSpPr>
        <p:spPr>
          <a:xfrm>
            <a:off x="6805444" y="4653827"/>
            <a:ext cx="3527308"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D. </a:t>
            </a:r>
            <a:r>
              <a:rPr lang="en-US" noProof="0" dirty="0" err="1">
                <a:sym typeface="Arial"/>
              </a:rPr>
              <a:t>Ostrogen</a:t>
            </a:r>
            <a:r>
              <a:rPr lang="en-US" noProof="0" dirty="0">
                <a:sym typeface="Arial"/>
              </a:rPr>
              <a:t>.</a:t>
            </a:r>
            <a:endParaRPr lang="vi-VN" dirty="0"/>
          </a:p>
        </p:txBody>
      </p:sp>
      <p:sp>
        <p:nvSpPr>
          <p:cNvPr id="34" name="TextBox 33">
            <a:extLst>
              <a:ext uri="{FF2B5EF4-FFF2-40B4-BE49-F238E27FC236}">
                <a16:creationId xmlns:a16="http://schemas.microsoft.com/office/drawing/2014/main" id="{A5D3C8F0-8179-4053-A14A-D075C50F30C0}"/>
              </a:ext>
            </a:extLst>
          </p:cNvPr>
          <p:cNvSpPr txBox="1"/>
          <p:nvPr/>
        </p:nvSpPr>
        <p:spPr>
          <a:xfrm>
            <a:off x="1937842" y="2953893"/>
            <a:ext cx="3133857"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b="0" i="0" u="none" strike="noStrike" kern="1200" cap="none" spc="0" normalizeH="0" baseline="0" noProof="0" dirty="0">
                <a:ln>
                  <a:noFill/>
                </a:ln>
                <a:solidFill>
                  <a:prstClr val="black"/>
                </a:solidFill>
                <a:effectLst/>
                <a:uLnTx/>
                <a:uFillTx/>
                <a:sym typeface="Arial"/>
              </a:rPr>
              <a:t>A. </a:t>
            </a:r>
            <a:r>
              <a:rPr lang="en-US" dirty="0"/>
              <a:t>FSH.</a:t>
            </a:r>
            <a:endParaRPr lang="vi-VN" dirty="0"/>
          </a:p>
        </p:txBody>
      </p:sp>
      <p:pic>
        <p:nvPicPr>
          <p:cNvPr id="35" name="Picture 34">
            <a:extLst>
              <a:ext uri="{FF2B5EF4-FFF2-40B4-BE49-F238E27FC236}">
                <a16:creationId xmlns:a16="http://schemas.microsoft.com/office/drawing/2014/main" id="{BF5033B4-75B8-436C-8BCE-0944AC56E490}"/>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045744" y="2568191"/>
            <a:ext cx="1180207" cy="1250097"/>
          </a:xfrm>
          <a:prstGeom prst="rect">
            <a:avLst/>
          </a:prstGeom>
        </p:spPr>
      </p:pic>
      <p:pic>
        <p:nvPicPr>
          <p:cNvPr id="36" name="Picture 35">
            <a:extLst>
              <a:ext uri="{FF2B5EF4-FFF2-40B4-BE49-F238E27FC236}">
                <a16:creationId xmlns:a16="http://schemas.microsoft.com/office/drawing/2014/main" id="{887A35DD-87DE-4A8C-B267-AF3823EC1B59}"/>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0045743" y="4385663"/>
            <a:ext cx="1180207" cy="1250097"/>
          </a:xfrm>
          <a:prstGeom prst="rect">
            <a:avLst/>
          </a:prstGeom>
        </p:spPr>
      </p:pic>
      <p:pic>
        <p:nvPicPr>
          <p:cNvPr id="37" name="Picture 36">
            <a:extLst>
              <a:ext uri="{FF2B5EF4-FFF2-40B4-BE49-F238E27FC236}">
                <a16:creationId xmlns:a16="http://schemas.microsoft.com/office/drawing/2014/main" id="{40D1856B-1788-4CC3-A883-037C6BDE250F}"/>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2619187"/>
            <a:ext cx="1180207" cy="1250097"/>
          </a:xfrm>
          <a:prstGeom prst="rect">
            <a:avLst/>
          </a:prstGeom>
        </p:spPr>
      </p:pic>
      <p:pic>
        <p:nvPicPr>
          <p:cNvPr id="38" name="Dor">
            <a:extLst>
              <a:ext uri="{FF2B5EF4-FFF2-40B4-BE49-F238E27FC236}">
                <a16:creationId xmlns:a16="http://schemas.microsoft.com/office/drawing/2014/main" id="{60BEFB0B-FBC8-49ED-B290-45E4003BBE55}"/>
              </a:ext>
            </a:extLst>
          </p:cNvPr>
          <p:cNvPicPr>
            <a:picLocks noChangeAspect="1"/>
          </p:cNvPicPr>
          <p:nvPr/>
        </p:nvPicPr>
        <p:blipFill rotWithShape="1">
          <a:blip r:embed="rId13">
            <a:extLst>
              <a:ext uri="{BEBA8EAE-BF5A-486C-A8C5-ECC9F3942E4B}">
                <a14:imgProps xmlns:a14="http://schemas.microsoft.com/office/drawing/2010/main">
                  <a14:imgLayer r:embed="rId14">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4981360" y="4086387"/>
            <a:ext cx="1206574" cy="1451193"/>
          </a:xfrm>
          <a:prstGeom prst="rect">
            <a:avLst/>
          </a:prstGeom>
        </p:spPr>
      </p:pic>
      <p:pic>
        <p:nvPicPr>
          <p:cNvPr id="39" name="Picture 38">
            <a:hlinkClick r:id="" action="ppaction://hlinkshowjump?jump=nextslide"/>
            <a:extLst>
              <a:ext uri="{FF2B5EF4-FFF2-40B4-BE49-F238E27FC236}">
                <a16:creationId xmlns:a16="http://schemas.microsoft.com/office/drawing/2014/main" id="{0C8FA59A-14DF-4388-8408-2162F6654C9C}"/>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97775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6"/>
                </p:tgtEl>
              </p:cMediaNode>
            </p:audio>
            <p:audio>
              <p:cMediaNode vol="80000">
                <p:cTn id="3" fill="hold" display="0">
                  <p:stCondLst>
                    <p:cond delay="indefinite"/>
                  </p:stCondLst>
                  <p:endCondLst>
                    <p:cond evt="onStopAudio" delay="0">
                      <p:tgtEl>
                        <p:sldTgt/>
                      </p:tgtEl>
                    </p:cond>
                  </p:endCondLst>
                </p:cTn>
                <p:tgtEl>
                  <p:spTgt spid="17"/>
                </p:tgtEl>
              </p:cMediaNode>
            </p:audio>
            <p:audio>
              <p:cMediaNode vol="80000">
                <p:cTn id="4" fill="hold" display="0">
                  <p:stCondLst>
                    <p:cond delay="indefinite"/>
                  </p:stCondLst>
                  <p:endCondLst>
                    <p:cond evt="onStopAudio" delay="0">
                      <p:tgtEl>
                        <p:sldTgt/>
                      </p:tgtEl>
                    </p:cond>
                  </p:endCondLst>
                </p:cTn>
                <p:tgtEl>
                  <p:spTgt spid="18"/>
                </p:tgtEl>
              </p:cMediaNode>
            </p:audio>
            <p:audio>
              <p:cMediaNode vol="80000">
                <p:cTn id="5" fill="hold" display="0">
                  <p:stCondLst>
                    <p:cond delay="indefinite"/>
                  </p:stCondLst>
                  <p:endCondLst>
                    <p:cond evt="onStopAudio" delay="0">
                      <p:tgtEl>
                        <p:sldTgt/>
                      </p:tgtEl>
                    </p:cond>
                  </p:endCondLst>
                </p:cTn>
                <p:tgtEl>
                  <p:spTgt spid="19"/>
                </p:tgtEl>
              </p:cMediaNode>
            </p:audio>
            <p:seq concurrent="1" nextAc="seek">
              <p:cTn id="6" restart="whenNotActive" fill="hold" evtFilter="cancelBubble" nodeType="interactiveSeq">
                <p:stCondLst>
                  <p:cond evt="onClick" delay="0">
                    <p:tgtEl>
                      <p:spTgt spid="31"/>
                    </p:tgtEl>
                  </p:cond>
                </p:stCondLst>
                <p:endSync evt="end" delay="0">
                  <p:rtn val="all"/>
                </p:endSync>
                <p:childTnLst>
                  <p:par>
                    <p:cTn id="7" fill="hold">
                      <p:stCondLst>
                        <p:cond delay="0"/>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500"/>
                                        <p:tgtEl>
                                          <p:spTgt spid="38"/>
                                        </p:tgtEl>
                                      </p:cBhvr>
                                    </p:animEffect>
                                  </p:childTnLst>
                                </p:cTn>
                              </p:par>
                              <p:par>
                                <p:cTn id="12" presetID="1" presetClass="emph" presetSubtype="2" fill="hold" nodeType="withEffect">
                                  <p:stCondLst>
                                    <p:cond delay="0"/>
                                  </p:stCondLst>
                                  <p:childTnLst>
                                    <p:animClr clrSpc="rgb" dir="cw">
                                      <p:cBhvr>
                                        <p:cTn id="13" dur="2000" fill="hold"/>
                                        <p:tgtEl>
                                          <p:spTgt spid="27"/>
                                        </p:tgtEl>
                                        <p:attrNameLst>
                                          <p:attrName>fillcolor</p:attrName>
                                        </p:attrNameLst>
                                      </p:cBhvr>
                                      <p:to>
                                        <a:srgbClr val="00B050"/>
                                      </p:to>
                                    </p:animClr>
                                    <p:set>
                                      <p:cBhvr>
                                        <p:cTn id="14" dur="2000" fill="hold"/>
                                        <p:tgtEl>
                                          <p:spTgt spid="27"/>
                                        </p:tgtEl>
                                        <p:attrNameLst>
                                          <p:attrName>fill.type</p:attrName>
                                        </p:attrNameLst>
                                      </p:cBhvr>
                                      <p:to>
                                        <p:strVal val="solid"/>
                                      </p:to>
                                    </p:set>
                                    <p:set>
                                      <p:cBhvr>
                                        <p:cTn id="15" dur="2000" fill="hold"/>
                                        <p:tgtEl>
                                          <p:spTgt spid="27"/>
                                        </p:tgtEl>
                                        <p:attrNameLst>
                                          <p:attrName>fill.on</p:attrName>
                                        </p:attrNameLst>
                                      </p:cBhvr>
                                      <p:to>
                                        <p:strVal val="true"/>
                                      </p:to>
                                    </p:set>
                                  </p:childTnLst>
                                </p:cTn>
                              </p:par>
                              <p:par>
                                <p:cTn id="16" presetID="1" presetClass="mediacall" presetSubtype="0" fill="hold" nodeType="withEffect">
                                  <p:stCondLst>
                                    <p:cond delay="0"/>
                                  </p:stCondLst>
                                  <p:childTnLst>
                                    <p:cmd type="call" cmd="playFrom(0.0)">
                                      <p:cBhvr>
                                        <p:cTn id="17" dur="8091" fill="hold"/>
                                        <p:tgtEl>
                                          <p:spTgt spid="16"/>
                                        </p:tgtEl>
                                      </p:cBhvr>
                                    </p:cmd>
                                  </p:childTnLst>
                                </p:cTn>
                              </p:par>
                            </p:childTnLst>
                          </p:cTn>
                        </p:par>
                      </p:childTnLst>
                    </p:cTn>
                  </p:par>
                </p:childTnLst>
              </p:cTn>
              <p:nextCondLst>
                <p:cond evt="onClick" delay="0">
                  <p:tgtEl>
                    <p:spTgt spid="31"/>
                  </p:tgtEl>
                </p:cond>
              </p:nextCondLst>
            </p:seq>
            <p:seq concurrent="1" nextAc="seek">
              <p:cTn id="18" restart="whenNotActive" fill="hold" evtFilter="cancelBubble" nodeType="interactiveSeq">
                <p:stCondLst>
                  <p:cond evt="onClick" delay="0">
                    <p:tgtEl>
                      <p:spTgt spid="32"/>
                    </p:tgtEl>
                  </p:cond>
                </p:stCondLst>
                <p:endSync evt="end" delay="0">
                  <p:rtn val="all"/>
                </p:endSync>
                <p:childTnLst>
                  <p:par>
                    <p:cTn id="19" fill="hold">
                      <p:stCondLst>
                        <p:cond delay="0"/>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par>
                                <p:cTn id="24" presetID="1" presetClass="emph" presetSubtype="2" fill="hold" nodeType="withEffect">
                                  <p:stCondLst>
                                    <p:cond delay="0"/>
                                  </p:stCondLst>
                                  <p:childTnLst>
                                    <p:animClr clrSpc="rgb" dir="cw">
                                      <p:cBhvr>
                                        <p:cTn id="25" dur="2000" fill="hold"/>
                                        <p:tgtEl>
                                          <p:spTgt spid="30"/>
                                        </p:tgtEl>
                                        <p:attrNameLst>
                                          <p:attrName>fillcolor</p:attrName>
                                        </p:attrNameLst>
                                      </p:cBhvr>
                                      <p:to>
                                        <a:srgbClr val="FF0000"/>
                                      </p:to>
                                    </p:animClr>
                                    <p:set>
                                      <p:cBhvr>
                                        <p:cTn id="26" dur="2000" fill="hold"/>
                                        <p:tgtEl>
                                          <p:spTgt spid="30"/>
                                        </p:tgtEl>
                                        <p:attrNameLst>
                                          <p:attrName>fill.type</p:attrName>
                                        </p:attrNameLst>
                                      </p:cBhvr>
                                      <p:to>
                                        <p:strVal val="solid"/>
                                      </p:to>
                                    </p:set>
                                    <p:set>
                                      <p:cBhvr>
                                        <p:cTn id="27" dur="2000" fill="hold"/>
                                        <p:tgtEl>
                                          <p:spTgt spid="30"/>
                                        </p:tgtEl>
                                        <p:attrNameLst>
                                          <p:attrName>fill.on</p:attrName>
                                        </p:attrNameLst>
                                      </p:cBhvr>
                                      <p:to>
                                        <p:strVal val="true"/>
                                      </p:to>
                                    </p:set>
                                  </p:childTnLst>
                                </p:cTn>
                              </p:par>
                              <p:par>
                                <p:cTn id="28" presetID="1" presetClass="mediacall" presetSubtype="0" fill="hold" nodeType="withEffect">
                                  <p:stCondLst>
                                    <p:cond delay="0"/>
                                  </p:stCondLst>
                                  <p:childTnLst>
                                    <p:cmd type="call" cmd="playFrom(0.0)">
                                      <p:cBhvr>
                                        <p:cTn id="29" dur="8158" fill="hold"/>
                                        <p:tgtEl>
                                          <p:spTgt spid="17"/>
                                        </p:tgtEl>
                                      </p:cBhvr>
                                    </p:cmd>
                                  </p:childTnLst>
                                </p:cTn>
                              </p:par>
                            </p:childTnLst>
                          </p:cTn>
                        </p:par>
                        <p:par>
                          <p:cTn id="30" fill="hold">
                            <p:stCondLst>
                              <p:cond delay="8150"/>
                            </p:stCondLst>
                            <p:childTnLst>
                              <p:par>
                                <p:cTn id="31" presetID="14" presetClass="exit" presetSubtype="10" fill="hold" grpId="0" nodeType="afterEffect">
                                  <p:stCondLst>
                                    <p:cond delay="0"/>
                                  </p:stCondLst>
                                  <p:childTnLst>
                                    <p:animEffect transition="out" filter="randombar(horizontal)">
                                      <p:cBhvr>
                                        <p:cTn id="32" dur="500"/>
                                        <p:tgtEl>
                                          <p:spTgt spid="32"/>
                                        </p:tgtEl>
                                      </p:cBhvr>
                                    </p:animEffect>
                                    <p:set>
                                      <p:cBhvr>
                                        <p:cTn id="33" dur="1" fill="hold">
                                          <p:stCondLst>
                                            <p:cond delay="499"/>
                                          </p:stCondLst>
                                        </p:cTn>
                                        <p:tgtEl>
                                          <p:spTgt spid="32"/>
                                        </p:tgtEl>
                                        <p:attrNameLst>
                                          <p:attrName>style.visibility</p:attrName>
                                        </p:attrNameLst>
                                      </p:cBhvr>
                                      <p:to>
                                        <p:strVal val="hidden"/>
                                      </p:to>
                                    </p:set>
                                  </p:childTnLst>
                                </p:cTn>
                              </p:par>
                              <p:par>
                                <p:cTn id="34" presetID="14" presetClass="exit" presetSubtype="10" fill="hold" grpId="0" nodeType="withEffect">
                                  <p:stCondLst>
                                    <p:cond delay="0"/>
                                  </p:stCondLst>
                                  <p:childTnLst>
                                    <p:animEffect transition="out" filter="randombar(horizontal)">
                                      <p:cBhvr>
                                        <p:cTn id="35" dur="500"/>
                                        <p:tgtEl>
                                          <p:spTgt spid="30"/>
                                        </p:tgtEl>
                                      </p:cBhvr>
                                    </p:animEffect>
                                    <p:set>
                                      <p:cBhvr>
                                        <p:cTn id="36" dur="1" fill="hold">
                                          <p:stCondLst>
                                            <p:cond delay="499"/>
                                          </p:stCondLst>
                                        </p:cTn>
                                        <p:tgtEl>
                                          <p:spTgt spid="30"/>
                                        </p:tgtEl>
                                        <p:attrNameLst>
                                          <p:attrName>style.visibility</p:attrName>
                                        </p:attrNameLst>
                                      </p:cBhvr>
                                      <p:to>
                                        <p:strVal val="hidden"/>
                                      </p:to>
                                    </p:set>
                                  </p:childTnLst>
                                </p:cTn>
                              </p:par>
                              <p:par>
                                <p:cTn id="37" presetID="14" presetClass="exit" presetSubtype="10" fill="hold" nodeType="withEffect">
                                  <p:stCondLst>
                                    <p:cond delay="0"/>
                                  </p:stCondLst>
                                  <p:childTnLst>
                                    <p:animEffect transition="out" filter="randombar(horizontal)">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40" restart="whenNotActive" fill="hold" evtFilter="cancelBubble" nodeType="interactiveSeq">
                <p:stCondLst>
                  <p:cond evt="onClick" delay="0">
                    <p:tgtEl>
                      <p:spTgt spid="34"/>
                    </p:tgtEl>
                  </p:cond>
                </p:stCondLst>
                <p:endSync evt="end" delay="0">
                  <p:rtn val="all"/>
                </p:endSync>
                <p:childTnLst>
                  <p:par>
                    <p:cTn id="41" fill="hold">
                      <p:stCondLst>
                        <p:cond delay="0"/>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par>
                                <p:cTn id="46" presetID="1" presetClass="emph" presetSubtype="2" fill="hold" nodeType="withEffect">
                                  <p:stCondLst>
                                    <p:cond delay="0"/>
                                  </p:stCondLst>
                                  <p:childTnLst>
                                    <p:animClr clrSpc="rgb" dir="cw">
                                      <p:cBhvr>
                                        <p:cTn id="47" dur="2000" fill="hold"/>
                                        <p:tgtEl>
                                          <p:spTgt spid="29"/>
                                        </p:tgtEl>
                                        <p:attrNameLst>
                                          <p:attrName>fillcolor</p:attrName>
                                        </p:attrNameLst>
                                      </p:cBhvr>
                                      <p:to>
                                        <a:srgbClr val="FF0000"/>
                                      </p:to>
                                    </p:animClr>
                                    <p:set>
                                      <p:cBhvr>
                                        <p:cTn id="48" dur="2000" fill="hold"/>
                                        <p:tgtEl>
                                          <p:spTgt spid="29"/>
                                        </p:tgtEl>
                                        <p:attrNameLst>
                                          <p:attrName>fill.type</p:attrName>
                                        </p:attrNameLst>
                                      </p:cBhvr>
                                      <p:to>
                                        <p:strVal val="solid"/>
                                      </p:to>
                                    </p:set>
                                    <p:set>
                                      <p:cBhvr>
                                        <p:cTn id="49" dur="2000" fill="hold"/>
                                        <p:tgtEl>
                                          <p:spTgt spid="29"/>
                                        </p:tgtEl>
                                        <p:attrNameLst>
                                          <p:attrName>fill.on</p:attrName>
                                        </p:attrNameLst>
                                      </p:cBhvr>
                                      <p:to>
                                        <p:strVal val="true"/>
                                      </p:to>
                                    </p:set>
                                  </p:childTnLst>
                                </p:cTn>
                              </p:par>
                              <p:par>
                                <p:cTn id="50" presetID="1" presetClass="mediacall" presetSubtype="0" fill="hold" nodeType="withEffect">
                                  <p:stCondLst>
                                    <p:cond delay="0"/>
                                  </p:stCondLst>
                                  <p:childTnLst>
                                    <p:cmd type="call" cmd="playFrom(0.0)">
                                      <p:cBhvr>
                                        <p:cTn id="51" dur="8158" fill="hold"/>
                                        <p:tgtEl>
                                          <p:spTgt spid="18"/>
                                        </p:tgtEl>
                                      </p:cBhvr>
                                    </p:cmd>
                                  </p:childTnLst>
                                </p:cTn>
                              </p:par>
                            </p:childTnLst>
                          </p:cTn>
                        </p:par>
                        <p:par>
                          <p:cTn id="52" fill="hold">
                            <p:stCondLst>
                              <p:cond delay="8150"/>
                            </p:stCondLst>
                            <p:childTnLst>
                              <p:par>
                                <p:cTn id="53" presetID="14" presetClass="exit" presetSubtype="10" fill="hold" nodeType="afterEffect">
                                  <p:stCondLst>
                                    <p:cond delay="0"/>
                                  </p:stCondLst>
                                  <p:childTnLst>
                                    <p:animEffect transition="out" filter="randombar(horizontal)">
                                      <p:cBhvr>
                                        <p:cTn id="54" dur="500"/>
                                        <p:tgtEl>
                                          <p:spTgt spid="37"/>
                                        </p:tgtEl>
                                      </p:cBhvr>
                                    </p:animEffect>
                                    <p:set>
                                      <p:cBhvr>
                                        <p:cTn id="55" dur="1" fill="hold">
                                          <p:stCondLst>
                                            <p:cond delay="499"/>
                                          </p:stCondLst>
                                        </p:cTn>
                                        <p:tgtEl>
                                          <p:spTgt spid="37"/>
                                        </p:tgtEl>
                                        <p:attrNameLst>
                                          <p:attrName>style.visibility</p:attrName>
                                        </p:attrNameLst>
                                      </p:cBhvr>
                                      <p:to>
                                        <p:strVal val="hidden"/>
                                      </p:to>
                                    </p:set>
                                  </p:childTnLst>
                                </p:cTn>
                              </p:par>
                              <p:par>
                                <p:cTn id="56" presetID="14" presetClass="exit" presetSubtype="10" fill="hold" grpId="0" nodeType="withEffect">
                                  <p:stCondLst>
                                    <p:cond delay="0"/>
                                  </p:stCondLst>
                                  <p:childTnLst>
                                    <p:animEffect transition="out" filter="randombar(horizontal)">
                                      <p:cBhvr>
                                        <p:cTn id="57" dur="500"/>
                                        <p:tgtEl>
                                          <p:spTgt spid="34"/>
                                        </p:tgtEl>
                                      </p:cBhvr>
                                    </p:animEffect>
                                    <p:set>
                                      <p:cBhvr>
                                        <p:cTn id="58" dur="1" fill="hold">
                                          <p:stCondLst>
                                            <p:cond delay="499"/>
                                          </p:stCondLst>
                                        </p:cTn>
                                        <p:tgtEl>
                                          <p:spTgt spid="34"/>
                                        </p:tgtEl>
                                        <p:attrNameLst>
                                          <p:attrName>style.visibility</p:attrName>
                                        </p:attrNameLst>
                                      </p:cBhvr>
                                      <p:to>
                                        <p:strVal val="hidden"/>
                                      </p:to>
                                    </p:set>
                                  </p:childTnLst>
                                </p:cTn>
                              </p:par>
                              <p:par>
                                <p:cTn id="59" presetID="14" presetClass="exit" presetSubtype="10" fill="hold" grpId="0" nodeType="withEffect">
                                  <p:stCondLst>
                                    <p:cond delay="0"/>
                                  </p:stCondLst>
                                  <p:childTnLst>
                                    <p:animEffect transition="out" filter="randombar(horizontal)">
                                      <p:cBhvr>
                                        <p:cTn id="60" dur="500"/>
                                        <p:tgtEl>
                                          <p:spTgt spid="29"/>
                                        </p:tgtEl>
                                      </p:cBhvr>
                                    </p:animEffect>
                                    <p:set>
                                      <p:cBhvr>
                                        <p:cTn id="61"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62" restart="whenNotActive" fill="hold" evtFilter="cancelBubble" nodeType="interactiveSeq">
                <p:stCondLst>
                  <p:cond evt="onClick" delay="0">
                    <p:tgtEl>
                      <p:spTgt spid="33"/>
                    </p:tgtEl>
                  </p:cond>
                </p:stCondLst>
                <p:endSync evt="end" delay="0">
                  <p:rtn val="all"/>
                </p:endSync>
                <p:childTnLst>
                  <p:par>
                    <p:cTn id="63" fill="hold">
                      <p:stCondLst>
                        <p:cond delay="0"/>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 presetClass="emph" presetSubtype="2" fill="hold" nodeType="withEffect">
                                  <p:stCondLst>
                                    <p:cond delay="0"/>
                                  </p:stCondLst>
                                  <p:childTnLst>
                                    <p:animClr clrSpc="rgb" dir="cw">
                                      <p:cBhvr>
                                        <p:cTn id="69" dur="2000" fill="hold"/>
                                        <p:tgtEl>
                                          <p:spTgt spid="28"/>
                                        </p:tgtEl>
                                        <p:attrNameLst>
                                          <p:attrName>fillcolor</p:attrName>
                                        </p:attrNameLst>
                                      </p:cBhvr>
                                      <p:to>
                                        <a:srgbClr val="FF0000"/>
                                      </p:to>
                                    </p:animClr>
                                    <p:set>
                                      <p:cBhvr>
                                        <p:cTn id="70" dur="2000" fill="hold"/>
                                        <p:tgtEl>
                                          <p:spTgt spid="28"/>
                                        </p:tgtEl>
                                        <p:attrNameLst>
                                          <p:attrName>fill.type</p:attrName>
                                        </p:attrNameLst>
                                      </p:cBhvr>
                                      <p:to>
                                        <p:strVal val="solid"/>
                                      </p:to>
                                    </p:set>
                                    <p:set>
                                      <p:cBhvr>
                                        <p:cTn id="71" dur="2000" fill="hold"/>
                                        <p:tgtEl>
                                          <p:spTgt spid="28"/>
                                        </p:tgtEl>
                                        <p:attrNameLst>
                                          <p:attrName>fill.on</p:attrName>
                                        </p:attrNameLst>
                                      </p:cBhvr>
                                      <p:to>
                                        <p:strVal val="true"/>
                                      </p:to>
                                    </p:set>
                                  </p:childTnLst>
                                </p:cTn>
                              </p:par>
                              <p:par>
                                <p:cTn id="72" presetID="1" presetClass="mediacall" presetSubtype="0" fill="hold" nodeType="withEffect">
                                  <p:stCondLst>
                                    <p:cond delay="0"/>
                                  </p:stCondLst>
                                  <p:childTnLst>
                                    <p:cmd type="call" cmd="playFrom(0.0)">
                                      <p:cBhvr>
                                        <p:cTn id="73" dur="8150" fill="hold"/>
                                        <p:tgtEl>
                                          <p:spTgt spid="19"/>
                                        </p:tgtEl>
                                      </p:cBhvr>
                                    </p:cmd>
                                  </p:childTnLst>
                                </p:cTn>
                              </p:par>
                            </p:childTnLst>
                          </p:cTn>
                        </p:par>
                        <p:par>
                          <p:cTn id="74" fill="hold">
                            <p:stCondLst>
                              <p:cond delay="8150"/>
                            </p:stCondLst>
                            <p:childTnLst>
                              <p:par>
                                <p:cTn id="75" presetID="14" presetClass="exit" presetSubtype="10" fill="hold" grpId="0" nodeType="afterEffect">
                                  <p:stCondLst>
                                    <p:cond delay="0"/>
                                  </p:stCondLst>
                                  <p:childTnLst>
                                    <p:animEffect transition="out" filter="randombar(horizontal)">
                                      <p:cBhvr>
                                        <p:cTn id="76" dur="500"/>
                                        <p:tgtEl>
                                          <p:spTgt spid="33"/>
                                        </p:tgtEl>
                                      </p:cBhvr>
                                    </p:animEffect>
                                    <p:set>
                                      <p:cBhvr>
                                        <p:cTn id="77" dur="1" fill="hold">
                                          <p:stCondLst>
                                            <p:cond delay="499"/>
                                          </p:stCondLst>
                                        </p:cTn>
                                        <p:tgtEl>
                                          <p:spTgt spid="33"/>
                                        </p:tgtEl>
                                        <p:attrNameLst>
                                          <p:attrName>style.visibility</p:attrName>
                                        </p:attrNameLst>
                                      </p:cBhvr>
                                      <p:to>
                                        <p:strVal val="hidden"/>
                                      </p:to>
                                    </p:set>
                                  </p:childTnLst>
                                </p:cTn>
                              </p:par>
                              <p:par>
                                <p:cTn id="78" presetID="14" presetClass="exit" presetSubtype="10" fill="hold" nodeType="withEffect">
                                  <p:stCondLst>
                                    <p:cond delay="0"/>
                                  </p:stCondLst>
                                  <p:childTnLst>
                                    <p:animEffect transition="out" filter="randombar(horizontal)">
                                      <p:cBhvr>
                                        <p:cTn id="79" dur="500"/>
                                        <p:tgtEl>
                                          <p:spTgt spid="36"/>
                                        </p:tgtEl>
                                      </p:cBhvr>
                                    </p:animEffect>
                                    <p:set>
                                      <p:cBhvr>
                                        <p:cTn id="80" dur="1" fill="hold">
                                          <p:stCondLst>
                                            <p:cond delay="499"/>
                                          </p:stCondLst>
                                        </p:cTn>
                                        <p:tgtEl>
                                          <p:spTgt spid="36"/>
                                        </p:tgtEl>
                                        <p:attrNameLst>
                                          <p:attrName>style.visibility</p:attrName>
                                        </p:attrNameLst>
                                      </p:cBhvr>
                                      <p:to>
                                        <p:strVal val="hidden"/>
                                      </p:to>
                                    </p:set>
                                  </p:childTnLst>
                                </p:cTn>
                              </p:par>
                              <p:par>
                                <p:cTn id="81" presetID="14" presetClass="exit" presetSubtype="10" fill="hold" grpId="0" nodeType="withEffect">
                                  <p:stCondLst>
                                    <p:cond delay="0"/>
                                  </p:stCondLst>
                                  <p:childTnLst>
                                    <p:animEffect transition="out" filter="randombar(horizontal)">
                                      <p:cBhvr>
                                        <p:cTn id="82" dur="500"/>
                                        <p:tgtEl>
                                          <p:spTgt spid="28"/>
                                        </p:tgtEl>
                                      </p:cBhvr>
                                    </p:animEffect>
                                    <p:set>
                                      <p:cBhvr>
                                        <p:cTn id="83"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4" restart="whenNotActive" fill="hold" evtFilter="cancelBubble" nodeType="interactiveSeq">
                <p:stCondLst>
                  <p:cond evt="onClick" delay="0">
                    <p:tgtEl>
                      <p:spTgt spid="38"/>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childTnLst>
        </p:cTn>
      </p:par>
    </p:tnLst>
    <p:bldLst>
      <p:bldP spid="28" grpId="0" animBg="1"/>
      <p:bldP spid="29" grpId="0" animBg="1"/>
      <p:bldP spid="30" grpId="0" animBg="1"/>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7">
            <a:lum/>
          </a:blip>
          <a:srcRect/>
          <a:stretch>
            <a:fillRect t="-26000" b="-26000"/>
          </a:stretch>
        </a:blipFill>
        <a:effectLst/>
      </p:bgPr>
    </p:bg>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1C1351CD-7719-4B94-8AD8-E729DBEE03C0}"/>
              </a:ext>
            </a:extLst>
          </p:cNvPr>
          <p:cNvSpPr/>
          <p:nvPr/>
        </p:nvSpPr>
        <p:spPr>
          <a:xfrm>
            <a:off x="1692886" y="394280"/>
            <a:ext cx="8806228" cy="142499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6" name="TextBox 25">
            <a:extLst>
              <a:ext uri="{FF2B5EF4-FFF2-40B4-BE49-F238E27FC236}">
                <a16:creationId xmlns:a16="http://schemas.microsoft.com/office/drawing/2014/main" id="{72AB6996-228B-4C27-8A5E-C5A4EF8714C7}"/>
              </a:ext>
            </a:extLst>
          </p:cNvPr>
          <p:cNvSpPr txBox="1"/>
          <p:nvPr/>
        </p:nvSpPr>
        <p:spPr>
          <a:xfrm>
            <a:off x="2236998" y="845167"/>
            <a:ext cx="7614708" cy="523220"/>
          </a:xfrm>
          <a:prstGeom prst="rect">
            <a:avLst/>
          </a:prstGeom>
          <a:noFill/>
        </p:spPr>
        <p:txBody>
          <a:bodyPr wrap="square" rtlCol="0">
            <a:spAutoFit/>
          </a:bodyPr>
          <a:lstStyle/>
          <a:p>
            <a:pPr lvl="0" algn="ctr">
              <a:buClrTx/>
            </a:pPr>
            <a:r>
              <a:rPr lang="vi-VN" sz="2800" b="1" kern="1200" dirty="0">
                <a:solidFill>
                  <a:prstClr val="black"/>
                </a:solidFill>
                <a:latin typeface="UTM Avo" panose="02040603050506020204" pitchFamily="18" charset="0"/>
                <a:cs typeface="Times New Roman" pitchFamily="18" charset="0"/>
              </a:rPr>
              <a:t>Câu </a:t>
            </a:r>
            <a:r>
              <a:rPr lang="en-US" sz="2800" b="1" kern="1200" dirty="0">
                <a:solidFill>
                  <a:prstClr val="black"/>
                </a:solidFill>
                <a:latin typeface="UTM Avo" panose="02040603050506020204" pitchFamily="18" charset="0"/>
                <a:cs typeface="Times New Roman" pitchFamily="18" charset="0"/>
              </a:rPr>
              <a:t>5</a:t>
            </a:r>
            <a:r>
              <a:rPr lang="vi-VN" sz="2800" b="1" kern="1200" dirty="0">
                <a:solidFill>
                  <a:prstClr val="black"/>
                </a:solidFill>
                <a:latin typeface="UTM Avo" panose="02040603050506020204" pitchFamily="18" charset="0"/>
                <a:cs typeface="Times New Roman" pitchFamily="18" charset="0"/>
              </a:rPr>
              <a:t>. </a:t>
            </a:r>
            <a:r>
              <a:rPr lang="en-US" sz="2800" b="0" i="0" dirty="0" err="1">
                <a:solidFill>
                  <a:srgbClr val="333333"/>
                </a:solidFill>
                <a:effectLst/>
                <a:latin typeface="UTM Avo" panose="02040603050506020204" pitchFamily="18" charset="0"/>
              </a:rPr>
              <a:t>Đặc</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điểm</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của</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tuyến</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nội</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tiết</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là</a:t>
            </a:r>
            <a:r>
              <a:rPr lang="en-US" sz="2800" b="0" i="0" dirty="0">
                <a:solidFill>
                  <a:srgbClr val="333333"/>
                </a:solidFill>
                <a:effectLst/>
                <a:latin typeface="UTM Avo" panose="02040603050506020204" pitchFamily="18" charset="0"/>
              </a:rPr>
              <a:t> </a:t>
            </a:r>
            <a:r>
              <a:rPr lang="en-US" sz="2800" b="0" i="0" dirty="0" err="1">
                <a:solidFill>
                  <a:srgbClr val="333333"/>
                </a:solidFill>
                <a:effectLst/>
                <a:latin typeface="UTM Avo" panose="02040603050506020204" pitchFamily="18" charset="0"/>
              </a:rPr>
              <a:t>gì</a:t>
            </a:r>
            <a:r>
              <a:rPr lang="en-US" sz="2800" b="0" i="0" dirty="0">
                <a:solidFill>
                  <a:srgbClr val="333333"/>
                </a:solidFill>
                <a:effectLst/>
                <a:latin typeface="UTM Avo" panose="02040603050506020204" pitchFamily="18" charset="0"/>
              </a:rPr>
              <a:t>?</a:t>
            </a:r>
            <a:endParaRPr lang="vi-VN" sz="2800" kern="1200" dirty="0">
              <a:solidFill>
                <a:prstClr val="black"/>
              </a:solidFill>
              <a:latin typeface="UTM Avo" panose="02040603050506020204" pitchFamily="18" charset="0"/>
              <a:cs typeface="Times New Roman" pitchFamily="18" charset="0"/>
            </a:endParaRPr>
          </a:p>
        </p:txBody>
      </p:sp>
      <p:sp>
        <p:nvSpPr>
          <p:cNvPr id="27" name="Rounded Rectangle 3">
            <a:extLst>
              <a:ext uri="{FF2B5EF4-FFF2-40B4-BE49-F238E27FC236}">
                <a16:creationId xmlns:a16="http://schemas.microsoft.com/office/drawing/2014/main" id="{6C6EA2D7-9231-4622-8787-CF6988C0E2E4}"/>
              </a:ext>
            </a:extLst>
          </p:cNvPr>
          <p:cNvSpPr/>
          <p:nvPr/>
        </p:nvSpPr>
        <p:spPr>
          <a:xfrm>
            <a:off x="6701614" y="4305977"/>
            <a:ext cx="4517997"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8" name="Rounded Rectangle 4">
            <a:extLst>
              <a:ext uri="{FF2B5EF4-FFF2-40B4-BE49-F238E27FC236}">
                <a16:creationId xmlns:a16="http://schemas.microsoft.com/office/drawing/2014/main" id="{74D2DF65-08C4-4C42-AB6B-4417E430A042}"/>
              </a:ext>
            </a:extLst>
          </p:cNvPr>
          <p:cNvSpPr/>
          <p:nvPr/>
        </p:nvSpPr>
        <p:spPr>
          <a:xfrm>
            <a:off x="847725" y="2761727"/>
            <a:ext cx="448053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9" name="Rounded Rectangle 5">
            <a:extLst>
              <a:ext uri="{FF2B5EF4-FFF2-40B4-BE49-F238E27FC236}">
                <a16:creationId xmlns:a16="http://schemas.microsoft.com/office/drawing/2014/main" id="{2834E7E1-9854-4268-B933-C29076FF0B83}"/>
              </a:ext>
            </a:extLst>
          </p:cNvPr>
          <p:cNvSpPr/>
          <p:nvPr/>
        </p:nvSpPr>
        <p:spPr>
          <a:xfrm>
            <a:off x="847725" y="4379292"/>
            <a:ext cx="4480538"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0" name="Rounded Rectangle 6">
            <a:extLst>
              <a:ext uri="{FF2B5EF4-FFF2-40B4-BE49-F238E27FC236}">
                <a16:creationId xmlns:a16="http://schemas.microsoft.com/office/drawing/2014/main" id="{3D73F444-CC67-46F6-A06C-1B436C1D8E16}"/>
              </a:ext>
            </a:extLst>
          </p:cNvPr>
          <p:cNvSpPr/>
          <p:nvPr/>
        </p:nvSpPr>
        <p:spPr>
          <a:xfrm>
            <a:off x="6642359" y="2827058"/>
            <a:ext cx="4583591" cy="116714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1" name="TextBox 30">
            <a:extLst>
              <a:ext uri="{FF2B5EF4-FFF2-40B4-BE49-F238E27FC236}">
                <a16:creationId xmlns:a16="http://schemas.microsoft.com/office/drawing/2014/main" id="{273AC816-9055-4DEC-9302-F325DB8A8F88}"/>
              </a:ext>
            </a:extLst>
          </p:cNvPr>
          <p:cNvSpPr txBox="1"/>
          <p:nvPr/>
        </p:nvSpPr>
        <p:spPr>
          <a:xfrm>
            <a:off x="6719550" y="4700192"/>
            <a:ext cx="3882421" cy="461665"/>
          </a:xfrm>
          <a:prstGeom prst="rect">
            <a:avLst/>
          </a:prstGeom>
          <a:noFill/>
        </p:spPr>
        <p:txBody>
          <a:bodyPr wrap="square" rtlCol="0">
            <a:spAutoFit/>
          </a:bodyPr>
          <a:lstStyle/>
          <a:p>
            <a:pPr lvl="0">
              <a:buClrTx/>
            </a:pPr>
            <a:r>
              <a:rPr lang="vi-VN" sz="2400" kern="1200" dirty="0">
                <a:solidFill>
                  <a:prstClr val="black"/>
                </a:solidFill>
                <a:latin typeface="UTM Avo" panose="02040603050506020204" pitchFamily="18" charset="0"/>
                <a:ea typeface="+mn-ea"/>
                <a:cs typeface="Times New Roman" pitchFamily="18" charset="0"/>
              </a:rPr>
              <a:t>D. </a:t>
            </a:r>
            <a:r>
              <a:rPr lang="en-US" sz="2400" kern="1200" dirty="0" err="1">
                <a:solidFill>
                  <a:prstClr val="black"/>
                </a:solidFill>
                <a:latin typeface="UTM Avo" panose="02040603050506020204" pitchFamily="18" charset="0"/>
                <a:ea typeface="+mn-ea"/>
                <a:cs typeface="Times New Roman" pitchFamily="18" charset="0"/>
              </a:rPr>
              <a:t>Cả</a:t>
            </a:r>
            <a:r>
              <a:rPr lang="en-US" sz="2400" kern="1200" dirty="0">
                <a:solidFill>
                  <a:prstClr val="black"/>
                </a:solidFill>
                <a:latin typeface="UTM Avo" panose="02040603050506020204" pitchFamily="18" charset="0"/>
                <a:ea typeface="+mn-ea"/>
                <a:cs typeface="Times New Roman" pitchFamily="18" charset="0"/>
              </a:rPr>
              <a:t> A </a:t>
            </a:r>
            <a:r>
              <a:rPr lang="en-US" sz="2400" kern="1200" dirty="0" err="1">
                <a:solidFill>
                  <a:prstClr val="black"/>
                </a:solidFill>
                <a:latin typeface="UTM Avo" panose="02040603050506020204" pitchFamily="18" charset="0"/>
                <a:ea typeface="+mn-ea"/>
                <a:cs typeface="Times New Roman" pitchFamily="18" charset="0"/>
              </a:rPr>
              <a:t>và</a:t>
            </a:r>
            <a:r>
              <a:rPr lang="en-US" sz="2400" kern="1200" dirty="0">
                <a:solidFill>
                  <a:prstClr val="black"/>
                </a:solidFill>
                <a:latin typeface="UTM Avo" panose="02040603050506020204" pitchFamily="18" charset="0"/>
                <a:ea typeface="+mn-ea"/>
                <a:cs typeface="Times New Roman" pitchFamily="18" charset="0"/>
              </a:rPr>
              <a:t> B.</a:t>
            </a:r>
            <a:endParaRPr lang="vi-VN" sz="2400" kern="1200" dirty="0">
              <a:solidFill>
                <a:prstClr val="black"/>
              </a:solidFill>
              <a:latin typeface="UTM Avo" panose="02040603050506020204" pitchFamily="18" charset="0"/>
              <a:ea typeface="+mn-ea"/>
              <a:cs typeface="Times New Roman" pitchFamily="18" charset="0"/>
            </a:endParaRPr>
          </a:p>
        </p:txBody>
      </p:sp>
      <p:sp>
        <p:nvSpPr>
          <p:cNvPr id="32" name="TextBox 31">
            <a:extLst>
              <a:ext uri="{FF2B5EF4-FFF2-40B4-BE49-F238E27FC236}">
                <a16:creationId xmlns:a16="http://schemas.microsoft.com/office/drawing/2014/main" id="{953A1FEF-B00B-42E0-AA95-1EDED6F17C48}"/>
              </a:ext>
            </a:extLst>
          </p:cNvPr>
          <p:cNvSpPr txBox="1"/>
          <p:nvPr/>
        </p:nvSpPr>
        <p:spPr>
          <a:xfrm>
            <a:off x="6719550" y="2900751"/>
            <a:ext cx="4246030" cy="1121846"/>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lnSpc>
                <a:spcPct val="150000"/>
              </a:lnSpc>
            </a:pPr>
            <a:r>
              <a:rPr lang="vi-VN" dirty="0"/>
              <a:t>B. </a:t>
            </a:r>
            <a:r>
              <a:rPr lang="en-US" dirty="0" err="1"/>
              <a:t>Chất</a:t>
            </a:r>
            <a:r>
              <a:rPr lang="en-US" dirty="0"/>
              <a:t> </a:t>
            </a:r>
            <a:r>
              <a:rPr lang="en-US" dirty="0" err="1"/>
              <a:t>tiết</a:t>
            </a:r>
            <a:r>
              <a:rPr lang="en-US" dirty="0"/>
              <a:t> </a:t>
            </a:r>
            <a:r>
              <a:rPr lang="en-US" dirty="0" err="1"/>
              <a:t>ngấm</a:t>
            </a:r>
            <a:r>
              <a:rPr lang="en-US" dirty="0"/>
              <a:t> </a:t>
            </a:r>
            <a:r>
              <a:rPr lang="en-US" dirty="0" err="1"/>
              <a:t>thẳng</a:t>
            </a:r>
            <a:r>
              <a:rPr lang="en-US" dirty="0"/>
              <a:t> </a:t>
            </a:r>
            <a:r>
              <a:rPr lang="en-US" dirty="0" err="1"/>
              <a:t>vào</a:t>
            </a:r>
            <a:r>
              <a:rPr lang="en-US" dirty="0"/>
              <a:t> </a:t>
            </a:r>
            <a:r>
              <a:rPr lang="en-US" dirty="0" err="1"/>
              <a:t>máu</a:t>
            </a:r>
            <a:r>
              <a:rPr lang="en-US" dirty="0"/>
              <a:t>.</a:t>
            </a:r>
            <a:endParaRPr lang="vi-VN" dirty="0"/>
          </a:p>
        </p:txBody>
      </p:sp>
      <p:sp>
        <p:nvSpPr>
          <p:cNvPr id="33" name="TextBox 32">
            <a:extLst>
              <a:ext uri="{FF2B5EF4-FFF2-40B4-BE49-F238E27FC236}">
                <a16:creationId xmlns:a16="http://schemas.microsoft.com/office/drawing/2014/main" id="{1A88D8F2-4151-4382-B59B-4ADB4E766925}"/>
              </a:ext>
            </a:extLst>
          </p:cNvPr>
          <p:cNvSpPr txBox="1"/>
          <p:nvPr/>
        </p:nvSpPr>
        <p:spPr>
          <a:xfrm>
            <a:off x="896211" y="3155942"/>
            <a:ext cx="5009354" cy="461665"/>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lang="vi-VN" dirty="0"/>
              <a:t>A. </a:t>
            </a:r>
            <a:r>
              <a:rPr lang="en-US" dirty="0" err="1"/>
              <a:t>Tuyến</a:t>
            </a:r>
            <a:r>
              <a:rPr lang="en-US" dirty="0"/>
              <a:t> </a:t>
            </a:r>
            <a:r>
              <a:rPr lang="en-US" dirty="0" err="1"/>
              <a:t>không</a:t>
            </a:r>
            <a:r>
              <a:rPr lang="en-US" dirty="0"/>
              <a:t> </a:t>
            </a:r>
            <a:r>
              <a:rPr lang="en-US" dirty="0" err="1"/>
              <a:t>có</a:t>
            </a:r>
            <a:r>
              <a:rPr lang="en-US" dirty="0"/>
              <a:t> </a:t>
            </a:r>
            <a:r>
              <a:rPr lang="en-US" dirty="0" err="1"/>
              <a:t>ống</a:t>
            </a:r>
            <a:r>
              <a:rPr lang="en-US" dirty="0"/>
              <a:t> </a:t>
            </a:r>
            <a:r>
              <a:rPr lang="en-US" dirty="0" err="1"/>
              <a:t>dẫn</a:t>
            </a:r>
            <a:r>
              <a:rPr lang="en-US" dirty="0"/>
              <a:t>.</a:t>
            </a:r>
            <a:endParaRPr lang="vi-VN" dirty="0"/>
          </a:p>
        </p:txBody>
      </p:sp>
      <p:sp>
        <p:nvSpPr>
          <p:cNvPr id="34" name="TextBox 33">
            <a:extLst>
              <a:ext uri="{FF2B5EF4-FFF2-40B4-BE49-F238E27FC236}">
                <a16:creationId xmlns:a16="http://schemas.microsoft.com/office/drawing/2014/main" id="{E22DDA00-6943-4BAE-8B27-E029CB11EA6C}"/>
              </a:ext>
            </a:extLst>
          </p:cNvPr>
          <p:cNvSpPr txBox="1"/>
          <p:nvPr/>
        </p:nvSpPr>
        <p:spPr>
          <a:xfrm>
            <a:off x="966048" y="4408827"/>
            <a:ext cx="4149007" cy="1121846"/>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lnSpc>
                <a:spcPct val="150000"/>
              </a:lnSpc>
            </a:pPr>
            <a:r>
              <a:rPr lang="vi-VN" dirty="0"/>
              <a:t>C. Chất tiết được theo ống dẫn tới các cơ quan</a:t>
            </a:r>
            <a:r>
              <a:rPr lang="en-US" dirty="0"/>
              <a:t>.</a:t>
            </a:r>
            <a:endParaRPr lang="vi-VN" dirty="0"/>
          </a:p>
        </p:txBody>
      </p:sp>
      <p:pic>
        <p:nvPicPr>
          <p:cNvPr id="35" name="Picture 34">
            <a:extLst>
              <a:ext uri="{FF2B5EF4-FFF2-40B4-BE49-F238E27FC236}">
                <a16:creationId xmlns:a16="http://schemas.microsoft.com/office/drawing/2014/main" id="{8EF80F2A-1412-4050-A45A-0A7C54859DD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11014965" y="2738351"/>
            <a:ext cx="1180207" cy="1250097"/>
          </a:xfrm>
          <a:prstGeom prst="rect">
            <a:avLst/>
          </a:prstGeom>
        </p:spPr>
      </p:pic>
      <p:pic>
        <p:nvPicPr>
          <p:cNvPr id="36" name="Picture 35">
            <a:extLst>
              <a:ext uri="{FF2B5EF4-FFF2-40B4-BE49-F238E27FC236}">
                <a16:creationId xmlns:a16="http://schemas.microsoft.com/office/drawing/2014/main" id="{4DCFE13C-D7D0-40F6-A541-AE16D2FA38BF}"/>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115055" y="2803951"/>
            <a:ext cx="1180207" cy="1250097"/>
          </a:xfrm>
          <a:prstGeom prst="rect">
            <a:avLst/>
          </a:prstGeom>
        </p:spPr>
      </p:pic>
      <p:pic>
        <p:nvPicPr>
          <p:cNvPr id="37" name="Picture 36">
            <a:extLst>
              <a:ext uri="{FF2B5EF4-FFF2-40B4-BE49-F238E27FC236}">
                <a16:creationId xmlns:a16="http://schemas.microsoft.com/office/drawing/2014/main" id="{731B331C-A631-414D-B6D2-A38F9B8C5395}"/>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098458" y="4379291"/>
            <a:ext cx="1180207" cy="1250097"/>
          </a:xfrm>
          <a:prstGeom prst="rect">
            <a:avLst/>
          </a:prstGeom>
        </p:spPr>
      </p:pic>
      <p:pic>
        <p:nvPicPr>
          <p:cNvPr id="38" name="Am-thanh-tra-loi-dung-www_nhacchuongvui_com.mp3">
            <a:hlinkClick r:id="" action="ppaction://media"/>
            <a:extLst>
              <a:ext uri="{FF2B5EF4-FFF2-40B4-BE49-F238E27FC236}">
                <a16:creationId xmlns:a16="http://schemas.microsoft.com/office/drawing/2014/main" id="{4047C2EE-DC0D-44F2-89D6-935FC1F0A7B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39" name="Dor">
            <a:extLst>
              <a:ext uri="{FF2B5EF4-FFF2-40B4-BE49-F238E27FC236}">
                <a16:creationId xmlns:a16="http://schemas.microsoft.com/office/drawing/2014/main" id="{5B89B960-DA21-4D5E-97BC-DB6C12B55DB8}"/>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11065182" y="4104880"/>
            <a:ext cx="1206574" cy="1451193"/>
          </a:xfrm>
          <a:prstGeom prst="rect">
            <a:avLst/>
          </a:prstGeom>
        </p:spPr>
      </p:pic>
      <p:pic>
        <p:nvPicPr>
          <p:cNvPr id="40" name="Am-thanh-tra-loi-sai-www_nhacchuongvui_com.mp3">
            <a:hlinkClick r:id="" action="ppaction://media"/>
            <a:extLst>
              <a:ext uri="{FF2B5EF4-FFF2-40B4-BE49-F238E27FC236}">
                <a16:creationId xmlns:a16="http://schemas.microsoft.com/office/drawing/2014/main" id="{2E1C7DEB-39C0-403A-A1B4-1B109AA2156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41" name="Am-thanh-tra-loi-sai-www_nhacchuongvui_com.mp3">
            <a:hlinkClick r:id="" action="ppaction://media"/>
            <a:extLst>
              <a:ext uri="{FF2B5EF4-FFF2-40B4-BE49-F238E27FC236}">
                <a16:creationId xmlns:a16="http://schemas.microsoft.com/office/drawing/2014/main" id="{EA38FACB-2E84-4B09-8EC5-F62DF4A418F8}"/>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42" name="Am-thanh-tra-loi-sai-www_nhacchuongvui_com.mp3">
            <a:hlinkClick r:id="" action="ppaction://media"/>
            <a:extLst>
              <a:ext uri="{FF2B5EF4-FFF2-40B4-BE49-F238E27FC236}">
                <a16:creationId xmlns:a16="http://schemas.microsoft.com/office/drawing/2014/main" id="{94E3264F-7257-4E4F-A431-DC98359D82DC}"/>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43" name="Picture 42">
            <a:hlinkClick r:id="" action="ppaction://hlinkshowjump?jump=nextslide"/>
            <a:extLst>
              <a:ext uri="{FF2B5EF4-FFF2-40B4-BE49-F238E27FC236}">
                <a16:creationId xmlns:a16="http://schemas.microsoft.com/office/drawing/2014/main" id="{E63EB9A6-092B-4526-8DC9-E369460871B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pic>
        <p:nvPicPr>
          <p:cNvPr id="44" name="Picture 43">
            <a:extLst>
              <a:ext uri="{FF2B5EF4-FFF2-40B4-BE49-F238E27FC236}">
                <a16:creationId xmlns:a16="http://schemas.microsoft.com/office/drawing/2014/main" id="{7A52CDBC-E862-499E-98DE-78FD1C615C06}"/>
              </a:ext>
            </a:extLst>
          </p:cNvPr>
          <p:cNvPicPr>
            <a:picLocks noChangeAspect="1"/>
          </p:cNvPicPr>
          <p:nvPr/>
        </p:nvPicPr>
        <p:blipFill>
          <a:blip r:embed="rId16"/>
          <a:stretch>
            <a:fillRect/>
          </a:stretch>
        </p:blipFill>
        <p:spPr>
          <a:xfrm>
            <a:off x="11225951" y="-5209"/>
            <a:ext cx="966049" cy="1077218"/>
          </a:xfrm>
          <a:prstGeom prst="rect">
            <a:avLst/>
          </a:prstGeom>
        </p:spPr>
      </p:pic>
    </p:spTree>
    <p:extLst>
      <p:ext uri="{BB962C8B-B14F-4D97-AF65-F5344CB8AC3E}">
        <p14:creationId xmlns:p14="http://schemas.microsoft.com/office/powerpoint/2010/main" val="3855311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 presetClass="mediacall" presetSubtype="0" fill="hold" nodeType="withEffect">
                                  <p:stCondLst>
                                    <p:cond delay="0"/>
                                  </p:stCondLst>
                                  <p:childTnLst>
                                    <p:cmd type="call" cmd="playFrom(0.0)">
                                      <p:cBhvr>
                                        <p:cTn id="9" dur="8085" fill="hold"/>
                                        <p:tgtEl>
                                          <p:spTgt spid="38"/>
                                        </p:tgtEl>
                                      </p:cBhvr>
                                    </p:cmd>
                                  </p:childTnLst>
                                </p:cTn>
                              </p:par>
                              <p:par>
                                <p:cTn id="10" presetID="1" presetClass="emph" presetSubtype="2" fill="hold" nodeType="withEffect">
                                  <p:stCondLst>
                                    <p:cond delay="0"/>
                                  </p:stCondLst>
                                  <p:childTnLst>
                                    <p:animClr clrSpc="rgb" dir="cw">
                                      <p:cBhvr>
                                        <p:cTn id="11" dur="2000" fill="hold"/>
                                        <p:tgtEl>
                                          <p:spTgt spid="27"/>
                                        </p:tgtEl>
                                        <p:attrNameLst>
                                          <p:attrName>fillcolor</p:attrName>
                                        </p:attrNameLst>
                                      </p:cBhvr>
                                      <p:to>
                                        <a:srgbClr val="00B050"/>
                                      </p:to>
                                    </p:animClr>
                                    <p:set>
                                      <p:cBhvr>
                                        <p:cTn id="12" dur="2000" fill="hold"/>
                                        <p:tgtEl>
                                          <p:spTgt spid="27"/>
                                        </p:tgtEl>
                                        <p:attrNameLst>
                                          <p:attrName>fill.type</p:attrName>
                                        </p:attrNameLst>
                                      </p:cBhvr>
                                      <p:to>
                                        <p:strVal val="solid"/>
                                      </p:to>
                                    </p:set>
                                    <p:set>
                                      <p:cBhvr>
                                        <p:cTn id="13" dur="2000" fill="hold"/>
                                        <p:tgtEl>
                                          <p:spTgt spid="27"/>
                                        </p:tgtEl>
                                        <p:attrNameLst>
                                          <p:attrName>fill.on</p:attrName>
                                        </p:attrNameLst>
                                      </p:cBhvr>
                                      <p:to>
                                        <p:strVal val="true"/>
                                      </p:to>
                                    </p:set>
                                  </p:childTnLst>
                                </p:cTn>
                              </p:par>
                            </p:childTnLst>
                          </p:cTn>
                        </p:par>
                      </p:childTnLst>
                    </p:cTn>
                  </p:par>
                </p:childTnLst>
              </p:cTn>
              <p:nextCondLst>
                <p:cond evt="onClick" delay="0">
                  <p:tgtEl>
                    <p:spTgt spid="31"/>
                  </p:tgtEl>
                </p:cond>
              </p:nextCondLst>
            </p:seq>
            <p:seq concurrent="1" nextAc="seek">
              <p:cTn id="14" restart="whenNotActive" fill="hold" evtFilter="cancelBubble" nodeType="interactiveSeq">
                <p:stCondLst>
                  <p:cond evt="onClick" delay="0">
                    <p:tgtEl>
                      <p:spTgt spid="32"/>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 presetClass="emph" presetSubtype="2" fill="hold" nodeType="withEffect">
                                  <p:stCondLst>
                                    <p:cond delay="0"/>
                                  </p:stCondLst>
                                  <p:childTnLst>
                                    <p:animClr clrSpc="rgb" dir="cw">
                                      <p:cBhvr>
                                        <p:cTn id="21" dur="2000" fill="hold"/>
                                        <p:tgtEl>
                                          <p:spTgt spid="30"/>
                                        </p:tgtEl>
                                        <p:attrNameLst>
                                          <p:attrName>fillcolor</p:attrName>
                                        </p:attrNameLst>
                                      </p:cBhvr>
                                      <p:to>
                                        <a:srgbClr val="FF0000"/>
                                      </p:to>
                                    </p:animClr>
                                    <p:set>
                                      <p:cBhvr>
                                        <p:cTn id="22" dur="2000" fill="hold"/>
                                        <p:tgtEl>
                                          <p:spTgt spid="30"/>
                                        </p:tgtEl>
                                        <p:attrNameLst>
                                          <p:attrName>fill.type</p:attrName>
                                        </p:attrNameLst>
                                      </p:cBhvr>
                                      <p:to>
                                        <p:strVal val="solid"/>
                                      </p:to>
                                    </p:set>
                                    <p:set>
                                      <p:cBhvr>
                                        <p:cTn id="23" dur="2000" fill="hold"/>
                                        <p:tgtEl>
                                          <p:spTgt spid="30"/>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40"/>
                                        </p:tgtEl>
                                      </p:cBhvr>
                                    </p:cmd>
                                  </p:childTnLst>
                                </p:cTn>
                              </p:par>
                            </p:childTnLst>
                          </p:cTn>
                        </p:par>
                        <p:par>
                          <p:cTn id="26" fill="hold">
                            <p:stCondLst>
                              <p:cond delay="8150"/>
                            </p:stCondLst>
                            <p:childTnLst>
                              <p:par>
                                <p:cTn id="27" presetID="14" presetClass="exit" presetSubtype="10" fill="hold" grpId="0" nodeType="afterEffect">
                                  <p:stCondLst>
                                    <p:cond delay="0"/>
                                  </p:stCondLst>
                                  <p:childTnLst>
                                    <p:animEffect transition="out" filter="randombar(horizontal)">
                                      <p:cBhvr>
                                        <p:cTn id="28" dur="500"/>
                                        <p:tgtEl>
                                          <p:spTgt spid="32"/>
                                        </p:tgtEl>
                                      </p:cBhvr>
                                    </p:animEffect>
                                    <p:set>
                                      <p:cBhvr>
                                        <p:cTn id="29" dur="1" fill="hold">
                                          <p:stCondLst>
                                            <p:cond delay="499"/>
                                          </p:stCondLst>
                                        </p:cTn>
                                        <p:tgtEl>
                                          <p:spTgt spid="32"/>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30"/>
                                        </p:tgtEl>
                                      </p:cBhvr>
                                    </p:animEffect>
                                    <p:set>
                                      <p:cBhvr>
                                        <p:cTn id="32" dur="1" fill="hold">
                                          <p:stCondLst>
                                            <p:cond delay="499"/>
                                          </p:stCondLst>
                                        </p:cTn>
                                        <p:tgtEl>
                                          <p:spTgt spid="30"/>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35"/>
                                        </p:tgtEl>
                                      </p:cBhvr>
                                    </p:animEffect>
                                    <p:set>
                                      <p:cBhvr>
                                        <p:cTn id="3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6" restart="whenNotActive" fill="hold" evtFilter="cancelBubble" nodeType="interactiveSeq">
                <p:stCondLst>
                  <p:cond evt="onClick" delay="0">
                    <p:tgtEl>
                      <p:spTgt spid="34"/>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par>
                                <p:cTn id="42" presetID="1" presetClass="emph" presetSubtype="2" fill="hold" nodeType="withEffect">
                                  <p:stCondLst>
                                    <p:cond delay="0"/>
                                  </p:stCondLst>
                                  <p:childTnLst>
                                    <p:animClr clrSpc="rgb" dir="cw">
                                      <p:cBhvr>
                                        <p:cTn id="43" dur="2000" fill="hold"/>
                                        <p:tgtEl>
                                          <p:spTgt spid="29"/>
                                        </p:tgtEl>
                                        <p:attrNameLst>
                                          <p:attrName>fillcolor</p:attrName>
                                        </p:attrNameLst>
                                      </p:cBhvr>
                                      <p:to>
                                        <a:srgbClr val="FF0000"/>
                                      </p:to>
                                    </p:animClr>
                                    <p:set>
                                      <p:cBhvr>
                                        <p:cTn id="44" dur="2000" fill="hold"/>
                                        <p:tgtEl>
                                          <p:spTgt spid="29"/>
                                        </p:tgtEl>
                                        <p:attrNameLst>
                                          <p:attrName>fill.type</p:attrName>
                                        </p:attrNameLst>
                                      </p:cBhvr>
                                      <p:to>
                                        <p:strVal val="solid"/>
                                      </p:to>
                                    </p:set>
                                    <p:set>
                                      <p:cBhvr>
                                        <p:cTn id="45" dur="2000" fill="hold"/>
                                        <p:tgtEl>
                                          <p:spTgt spid="29"/>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42"/>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37"/>
                                        </p:tgtEl>
                                      </p:cBhvr>
                                    </p:animEffect>
                                    <p:set>
                                      <p:cBhvr>
                                        <p:cTn id="51" dur="1" fill="hold">
                                          <p:stCondLst>
                                            <p:cond delay="499"/>
                                          </p:stCondLst>
                                        </p:cTn>
                                        <p:tgtEl>
                                          <p:spTgt spid="37"/>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34"/>
                                        </p:tgtEl>
                                      </p:cBhvr>
                                    </p:animEffect>
                                    <p:set>
                                      <p:cBhvr>
                                        <p:cTn id="54" dur="1" fill="hold">
                                          <p:stCondLst>
                                            <p:cond delay="499"/>
                                          </p:stCondLst>
                                        </p:cTn>
                                        <p:tgtEl>
                                          <p:spTgt spid="34"/>
                                        </p:tgtEl>
                                        <p:attrNameLst>
                                          <p:attrName>style.visibility</p:attrName>
                                        </p:attrNameLst>
                                      </p:cBhvr>
                                      <p:to>
                                        <p:strVal val="hidden"/>
                                      </p:to>
                                    </p:set>
                                  </p:childTnLst>
                                </p:cTn>
                              </p:par>
                              <p:par>
                                <p:cTn id="55" presetID="14" presetClass="exit" presetSubtype="10" fill="hold" grpId="0" nodeType="withEffect">
                                  <p:stCondLst>
                                    <p:cond delay="0"/>
                                  </p:stCondLst>
                                  <p:childTnLst>
                                    <p:animEffect transition="out" filter="randombar(horizontal)">
                                      <p:cBhvr>
                                        <p:cTn id="56" dur="500"/>
                                        <p:tgtEl>
                                          <p:spTgt spid="29"/>
                                        </p:tgtEl>
                                      </p:cBhvr>
                                    </p:animEffect>
                                    <p:set>
                                      <p:cBhvr>
                                        <p:cTn id="5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58" restart="whenNotActive" fill="hold" evtFilter="cancelBubble" nodeType="interactiveSeq">
                <p:stCondLst>
                  <p:cond evt="onClick" delay="0">
                    <p:tgtEl>
                      <p:spTgt spid="33"/>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 presetClass="mediacall" presetSubtype="0" fill="hold" nodeType="withEffect">
                                  <p:stCondLst>
                                    <p:cond delay="0"/>
                                  </p:stCondLst>
                                  <p:childTnLst>
                                    <p:cmd type="call" cmd="playFrom(0.0)">
                                      <p:cBhvr>
                                        <p:cTn id="65" dur="8150" fill="hold"/>
                                        <p:tgtEl>
                                          <p:spTgt spid="41"/>
                                        </p:tgtEl>
                                      </p:cBhvr>
                                    </p:cmd>
                                  </p:childTnLst>
                                </p:cTn>
                              </p:par>
                              <p:par>
                                <p:cTn id="66" presetID="1" presetClass="emph" presetSubtype="2" fill="hold" nodeType="withEffect">
                                  <p:stCondLst>
                                    <p:cond delay="0"/>
                                  </p:stCondLst>
                                  <p:childTnLst>
                                    <p:animClr clrSpc="rgb" dir="cw">
                                      <p:cBhvr>
                                        <p:cTn id="67" dur="2000" fill="hold"/>
                                        <p:tgtEl>
                                          <p:spTgt spid="28"/>
                                        </p:tgtEl>
                                        <p:attrNameLst>
                                          <p:attrName>fillcolor</p:attrName>
                                        </p:attrNameLst>
                                      </p:cBhvr>
                                      <p:to>
                                        <a:srgbClr val="FF0000"/>
                                      </p:to>
                                    </p:animClr>
                                    <p:set>
                                      <p:cBhvr>
                                        <p:cTn id="68" dur="2000" fill="hold"/>
                                        <p:tgtEl>
                                          <p:spTgt spid="28"/>
                                        </p:tgtEl>
                                        <p:attrNameLst>
                                          <p:attrName>fill.type</p:attrName>
                                        </p:attrNameLst>
                                      </p:cBhvr>
                                      <p:to>
                                        <p:strVal val="solid"/>
                                      </p:to>
                                    </p:set>
                                    <p:set>
                                      <p:cBhvr>
                                        <p:cTn id="69" dur="2000" fill="hold"/>
                                        <p:tgtEl>
                                          <p:spTgt spid="28"/>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0" nodeType="afterEffect">
                                  <p:stCondLst>
                                    <p:cond delay="0"/>
                                  </p:stCondLst>
                                  <p:childTnLst>
                                    <p:animEffect transition="out" filter="randombar(horizontal)">
                                      <p:cBhvr>
                                        <p:cTn id="72" dur="500"/>
                                        <p:tgtEl>
                                          <p:spTgt spid="33"/>
                                        </p:tgtEl>
                                      </p:cBhvr>
                                    </p:animEffect>
                                    <p:set>
                                      <p:cBhvr>
                                        <p:cTn id="73" dur="1" fill="hold">
                                          <p:stCondLst>
                                            <p:cond delay="499"/>
                                          </p:stCondLst>
                                        </p:cTn>
                                        <p:tgtEl>
                                          <p:spTgt spid="33"/>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36"/>
                                        </p:tgtEl>
                                      </p:cBhvr>
                                    </p:animEffect>
                                    <p:set>
                                      <p:cBhvr>
                                        <p:cTn id="76" dur="1" fill="hold">
                                          <p:stCondLst>
                                            <p:cond delay="499"/>
                                          </p:stCondLst>
                                        </p:cTn>
                                        <p:tgtEl>
                                          <p:spTgt spid="36"/>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80" restart="whenNotActive" fill="hold" evtFilter="cancelBubble" nodeType="interactiveSeq">
                <p:stCondLst>
                  <p:cond evt="onClick" delay="0">
                    <p:tgtEl>
                      <p:spTgt spid="39"/>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audio>
              <p:cMediaNode vol="80000">
                <p:cTn id="85" fill="hold" display="0">
                  <p:stCondLst>
                    <p:cond delay="indefinite"/>
                  </p:stCondLst>
                  <p:endCondLst>
                    <p:cond evt="onStopAudio" delay="0">
                      <p:tgtEl>
                        <p:sldTgt/>
                      </p:tgtEl>
                    </p:cond>
                  </p:endCondLst>
                </p:cTn>
                <p:tgtEl>
                  <p:spTgt spid="38"/>
                </p:tgtEl>
              </p:cMediaNode>
            </p:audio>
            <p:audio>
              <p:cMediaNode vol="80000">
                <p:cTn id="86" fill="hold" display="0">
                  <p:stCondLst>
                    <p:cond delay="indefinite"/>
                  </p:stCondLst>
                  <p:endCondLst>
                    <p:cond evt="onStopAudio" delay="0">
                      <p:tgtEl>
                        <p:sldTgt/>
                      </p:tgtEl>
                    </p:cond>
                  </p:endCondLst>
                </p:cTn>
                <p:tgtEl>
                  <p:spTgt spid="40"/>
                </p:tgtEl>
              </p:cMediaNode>
            </p:audio>
            <p:audio>
              <p:cMediaNode vol="80000">
                <p:cTn id="87" fill="hold" display="0">
                  <p:stCondLst>
                    <p:cond delay="indefinite"/>
                  </p:stCondLst>
                  <p:endCondLst>
                    <p:cond evt="onStopAudio" delay="0">
                      <p:tgtEl>
                        <p:sldTgt/>
                      </p:tgtEl>
                    </p:cond>
                  </p:endCondLst>
                </p:cTn>
                <p:tgtEl>
                  <p:spTgt spid="41"/>
                </p:tgtEl>
              </p:cMediaNode>
            </p:audio>
            <p:audio>
              <p:cMediaNode vol="80000">
                <p:cTn id="88" fill="hold" display="0">
                  <p:stCondLst>
                    <p:cond delay="indefinite"/>
                  </p:stCondLst>
                  <p:endCondLst>
                    <p:cond evt="onStopAudio" delay="0">
                      <p:tgtEl>
                        <p:sldTgt/>
                      </p:tgtEl>
                    </p:cond>
                  </p:endCondLst>
                </p:cTn>
                <p:tgtEl>
                  <p:spTgt spid="42"/>
                </p:tgtEl>
              </p:cMediaNode>
            </p:audio>
          </p:childTnLst>
        </p:cTn>
      </p:par>
    </p:tnLst>
    <p:bldLst>
      <p:bldP spid="28" grpId="0" animBg="1"/>
      <p:bldP spid="29" grpId="0" animBg="1"/>
      <p:bldP spid="30" grpId="0" animBg="1"/>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17000" b="-17000"/>
          </a:stretch>
        </a:blipFill>
        <a:effectLst/>
      </p:bgPr>
    </p:bg>
    <p:spTree>
      <p:nvGrpSpPr>
        <p:cNvPr id="1" name=""/>
        <p:cNvGrpSpPr/>
        <p:nvPr/>
      </p:nvGrpSpPr>
      <p:grpSpPr>
        <a:xfrm>
          <a:off x="0" y="0"/>
          <a:ext cx="0" cy="0"/>
          <a:chOff x="0" y="0"/>
          <a:chExt cx="0" cy="0"/>
        </a:xfrm>
      </p:grpSpPr>
      <p:sp>
        <p:nvSpPr>
          <p:cNvPr id="2" name="Rectangle: Rounded Corners 1"/>
          <p:cNvSpPr/>
          <p:nvPr/>
        </p:nvSpPr>
        <p:spPr>
          <a:xfrm>
            <a:off x="2238731" y="446232"/>
            <a:ext cx="7714538" cy="18288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3" name="TextBox 2"/>
          <p:cNvSpPr txBox="1"/>
          <p:nvPr/>
        </p:nvSpPr>
        <p:spPr>
          <a:xfrm>
            <a:off x="2177111" y="822023"/>
            <a:ext cx="7776158" cy="1077218"/>
          </a:xfrm>
          <a:prstGeom prst="rect">
            <a:avLst/>
          </a:prstGeom>
          <a:noFill/>
        </p:spPr>
        <p:txBody>
          <a:bodyPr wrap="square" rtlCol="0">
            <a:spAutoFit/>
          </a:bodyPr>
          <a:lstStyle/>
          <a:p>
            <a:pPr lvl="0" algn="ctr">
              <a:buClrTx/>
            </a:pPr>
            <a:r>
              <a:rPr lang="vi-VN" sz="3200" b="1" kern="1200" dirty="0">
                <a:solidFill>
                  <a:prstClr val="black"/>
                </a:solidFill>
                <a:latin typeface="UTM Avo" panose="02040603050506020204" pitchFamily="18" charset="0"/>
                <a:cs typeface="Times New Roman" pitchFamily="18" charset="0"/>
              </a:rPr>
              <a:t>Câu </a:t>
            </a:r>
            <a:r>
              <a:rPr lang="en-US" sz="3200" b="1" kern="1200" dirty="0">
                <a:solidFill>
                  <a:prstClr val="black"/>
                </a:solidFill>
                <a:latin typeface="UTM Avo" panose="02040603050506020204" pitchFamily="18" charset="0"/>
                <a:cs typeface="Times New Roman" pitchFamily="18" charset="0"/>
              </a:rPr>
              <a:t>6</a:t>
            </a:r>
            <a:r>
              <a:rPr lang="vi-VN" sz="3200" b="1" kern="1200" dirty="0">
                <a:solidFill>
                  <a:prstClr val="black"/>
                </a:solidFill>
                <a:latin typeface="UTM Avo" panose="02040603050506020204" pitchFamily="18" charset="0"/>
                <a:cs typeface="Times New Roman" pitchFamily="18" charset="0"/>
              </a:rPr>
              <a:t>.</a:t>
            </a:r>
            <a:r>
              <a:rPr lang="vi-VN"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Tuyến</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nội</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tiết</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nào</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dưới</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đây</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nằm</a:t>
            </a:r>
            <a:r>
              <a:rPr lang="en-US" sz="3200" kern="1200" dirty="0">
                <a:solidFill>
                  <a:prstClr val="black"/>
                </a:solidFill>
                <a:latin typeface="UTM Avo" panose="02040603050506020204" pitchFamily="18" charset="0"/>
                <a:cs typeface="Times New Roman" pitchFamily="18" charset="0"/>
              </a:rPr>
              <a:t> ở </a:t>
            </a:r>
            <a:r>
              <a:rPr lang="en-US" sz="3200" kern="1200" dirty="0" err="1">
                <a:solidFill>
                  <a:prstClr val="black"/>
                </a:solidFill>
                <a:latin typeface="UTM Avo" panose="02040603050506020204" pitchFamily="18" charset="0"/>
                <a:cs typeface="Times New Roman" pitchFamily="18" charset="0"/>
              </a:rPr>
              <a:t>vùng</a:t>
            </a:r>
            <a:r>
              <a:rPr lang="en-US" sz="3200" kern="1200" dirty="0">
                <a:solidFill>
                  <a:prstClr val="black"/>
                </a:solidFill>
                <a:latin typeface="UTM Avo" panose="02040603050506020204" pitchFamily="18" charset="0"/>
                <a:cs typeface="Times New Roman" pitchFamily="18" charset="0"/>
              </a:rPr>
              <a:t> </a:t>
            </a:r>
            <a:r>
              <a:rPr lang="en-US" sz="3200" kern="1200" dirty="0" err="1">
                <a:solidFill>
                  <a:prstClr val="black"/>
                </a:solidFill>
                <a:latin typeface="UTM Avo" panose="02040603050506020204" pitchFamily="18" charset="0"/>
                <a:cs typeface="Times New Roman" pitchFamily="18" charset="0"/>
              </a:rPr>
              <a:t>đầu</a:t>
            </a:r>
            <a:r>
              <a:rPr lang="en-US" sz="3200" kern="1200" dirty="0">
                <a:solidFill>
                  <a:prstClr val="black"/>
                </a:solidFill>
                <a:latin typeface="UTM Avo" panose="02040603050506020204" pitchFamily="18" charset="0"/>
                <a:cs typeface="Times New Roman" pitchFamily="18" charset="0"/>
              </a:rPr>
              <a:t>?</a:t>
            </a:r>
          </a:p>
        </p:txBody>
      </p:sp>
      <p:sp>
        <p:nvSpPr>
          <p:cNvPr id="4" name="Rounded Rectangle 3"/>
          <p:cNvSpPr/>
          <p:nvPr/>
        </p:nvSpPr>
        <p:spPr>
          <a:xfrm>
            <a:off x="6642360" y="4343439"/>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5" name="Rounded Rectangle 4"/>
          <p:cNvSpPr/>
          <p:nvPr/>
        </p:nvSpPr>
        <p:spPr>
          <a:xfrm>
            <a:off x="1771432" y="2808696"/>
            <a:ext cx="3403450"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6" name="Rounded Rectangle 5"/>
          <p:cNvSpPr/>
          <p:nvPr/>
        </p:nvSpPr>
        <p:spPr>
          <a:xfrm>
            <a:off x="1781051" y="4343439"/>
            <a:ext cx="3393831"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7" name="Rounded Rectangle 6"/>
          <p:cNvSpPr/>
          <p:nvPr/>
        </p:nvSpPr>
        <p:spPr>
          <a:xfrm>
            <a:off x="6642360" y="2753404"/>
            <a:ext cx="3403450" cy="1250096"/>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8" name="TextBox 7"/>
          <p:cNvSpPr txBox="1"/>
          <p:nvPr/>
        </p:nvSpPr>
        <p:spPr>
          <a:xfrm>
            <a:off x="6645114" y="4706842"/>
            <a:ext cx="3231572" cy="523220"/>
          </a:xfrm>
          <a:prstGeom prst="rect">
            <a:avLst/>
          </a:prstGeom>
          <a:noFill/>
        </p:spPr>
        <p:txBody>
          <a:bodyPr wrap="square" rtlCol="0">
            <a:spAutoFit/>
          </a:bodyPr>
          <a:lstStyle/>
          <a:p>
            <a:pPr lvl="0">
              <a:buClrTx/>
            </a:pPr>
            <a:r>
              <a:rPr kumimoji="0" lang="vi-VN"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rPr>
              <a:t>D. </a:t>
            </a:r>
            <a:r>
              <a:rPr lang="en-US" sz="2800" kern="1200" dirty="0" err="1">
                <a:solidFill>
                  <a:prstClr val="black"/>
                </a:solidFill>
                <a:latin typeface="UTM Avo" panose="02040603050506020204" pitchFamily="18" charset="0"/>
                <a:ea typeface="+mn-ea"/>
                <a:cs typeface="Times New Roman" pitchFamily="18" charset="0"/>
              </a:rPr>
              <a:t>Tuyến</a:t>
            </a:r>
            <a:r>
              <a:rPr lang="en-US" sz="2800" kern="1200" dirty="0">
                <a:solidFill>
                  <a:prstClr val="black"/>
                </a:solidFill>
                <a:latin typeface="UTM Avo" panose="02040603050506020204" pitchFamily="18" charset="0"/>
                <a:ea typeface="+mn-ea"/>
                <a:cs typeface="Times New Roman" pitchFamily="18" charset="0"/>
              </a:rPr>
              <a:t> </a:t>
            </a:r>
            <a:r>
              <a:rPr lang="en-US" sz="2800" kern="1200" dirty="0" err="1">
                <a:solidFill>
                  <a:prstClr val="black"/>
                </a:solidFill>
                <a:latin typeface="UTM Avo" panose="02040603050506020204" pitchFamily="18" charset="0"/>
                <a:ea typeface="+mn-ea"/>
                <a:cs typeface="Times New Roman" pitchFamily="18" charset="0"/>
              </a:rPr>
              <a:t>tùng</a:t>
            </a:r>
            <a:r>
              <a:rPr lang="en-US" sz="2800" kern="1200" dirty="0">
                <a:solidFill>
                  <a:prstClr val="black"/>
                </a:solidFill>
                <a:latin typeface="UTM Avo" panose="02040603050506020204" pitchFamily="18" charset="0"/>
                <a:ea typeface="+mn-ea"/>
                <a:cs typeface="Times New Roman" pitchFamily="18" charset="0"/>
              </a:rPr>
              <a:t>.</a:t>
            </a:r>
            <a:endParaRPr lang="pt-BR" sz="2800" kern="1200" dirty="0">
              <a:solidFill>
                <a:prstClr val="black"/>
              </a:solidFill>
              <a:latin typeface="UTM Avo" panose="02040603050506020204" pitchFamily="18" charset="0"/>
              <a:ea typeface="+mn-ea"/>
              <a:cs typeface="Times New Roman" pitchFamily="18" charset="0"/>
            </a:endParaRPr>
          </a:p>
        </p:txBody>
      </p:sp>
      <p:sp>
        <p:nvSpPr>
          <p:cNvPr id="9" name="TextBox 8"/>
          <p:cNvSpPr txBox="1"/>
          <p:nvPr/>
        </p:nvSpPr>
        <p:spPr>
          <a:xfrm>
            <a:off x="6642360" y="3144312"/>
            <a:ext cx="3534225" cy="523220"/>
          </a:xfrm>
          <a:prstGeom prst="rect">
            <a:avLst/>
          </a:prstGeom>
          <a:noFill/>
        </p:spPr>
        <p:txBody>
          <a:bodyPr wrap="square" rtlCol="0">
            <a:spAutoFit/>
          </a:bodyPr>
          <a:lstStyle>
            <a:defPPr marR="0" lvl="0" algn="l" rtl="0">
              <a:lnSpc>
                <a:spcPct val="100000"/>
              </a:lnSpc>
              <a:spcBef>
                <a:spcPts val="0"/>
              </a:spcBef>
              <a:spcAft>
                <a:spcPts val="0"/>
              </a:spcAft>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sz="2800" b="0" i="0" u="none" strike="noStrike" kern="1200" cap="none" spc="0" normalizeH="0" baseline="0" noProof="0" dirty="0">
                <a:ln>
                  <a:noFill/>
                </a:ln>
                <a:solidFill>
                  <a:prstClr val="black"/>
                </a:solidFill>
                <a:effectLst/>
                <a:uLnTx/>
                <a:uFillTx/>
                <a:ea typeface="+mn-ea"/>
                <a:cs typeface="Times New Roman" pitchFamily="18" charset="0"/>
                <a:sym typeface="Arial"/>
              </a:rPr>
              <a:t>B. </a:t>
            </a:r>
            <a:r>
              <a:rPr kumimoji="0" lang="en-US" sz="2800" b="0" i="0" u="none" strike="noStrike" kern="1200" cap="none" spc="0" normalizeH="0" baseline="0" noProof="0" dirty="0" err="1">
                <a:ln>
                  <a:noFill/>
                </a:ln>
                <a:solidFill>
                  <a:prstClr val="black"/>
                </a:solidFill>
                <a:effectLst/>
                <a:uLnTx/>
                <a:uFillTx/>
                <a:ea typeface="+mn-ea"/>
                <a:cs typeface="Times New Roman" pitchFamily="18" charset="0"/>
                <a:sym typeface="Arial"/>
              </a:rPr>
              <a:t>Tuyến</a:t>
            </a:r>
            <a:r>
              <a:rPr kumimoji="0" lang="en-US" sz="2800" b="0" i="0" u="none" strike="noStrike" kern="1200" cap="none" spc="0" normalizeH="0" noProof="0" dirty="0">
                <a:ln>
                  <a:noFill/>
                </a:ln>
                <a:solidFill>
                  <a:prstClr val="black"/>
                </a:solidFill>
                <a:effectLst/>
                <a:uLnTx/>
                <a:uFillTx/>
                <a:ea typeface="+mn-ea"/>
                <a:cs typeface="Times New Roman" pitchFamily="18" charset="0"/>
                <a:sym typeface="Arial"/>
              </a:rPr>
              <a:t> </a:t>
            </a:r>
            <a:r>
              <a:rPr kumimoji="0" lang="en-US" sz="2800" b="0" i="0" u="none" strike="noStrike" kern="1200" cap="none" spc="0" normalizeH="0" noProof="0" dirty="0" err="1">
                <a:ln>
                  <a:noFill/>
                </a:ln>
                <a:solidFill>
                  <a:prstClr val="black"/>
                </a:solidFill>
                <a:effectLst/>
                <a:uLnTx/>
                <a:uFillTx/>
                <a:ea typeface="+mn-ea"/>
                <a:cs typeface="Times New Roman" pitchFamily="18" charset="0"/>
                <a:sym typeface="Arial"/>
              </a:rPr>
              <a:t>tụy</a:t>
            </a:r>
            <a:r>
              <a:rPr kumimoji="0" lang="en-US" sz="2800" b="0" i="0" u="none" strike="noStrike" kern="1200" cap="none" spc="0" normalizeH="0" noProof="0" dirty="0">
                <a:ln>
                  <a:noFill/>
                </a:ln>
                <a:solidFill>
                  <a:prstClr val="black"/>
                </a:solidFill>
                <a:effectLst/>
                <a:uLnTx/>
                <a:uFillTx/>
                <a:ea typeface="+mn-ea"/>
                <a:cs typeface="Times New Roman" pitchFamily="18" charset="0"/>
                <a:sym typeface="Arial"/>
              </a:rPr>
              <a:t>.</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0" name="TextBox 9"/>
          <p:cNvSpPr txBox="1"/>
          <p:nvPr/>
        </p:nvSpPr>
        <p:spPr>
          <a:xfrm>
            <a:off x="1853122" y="3183491"/>
            <a:ext cx="3253155" cy="523220"/>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lang="vi-VN" sz="2800" dirty="0"/>
              <a:t>A. </a:t>
            </a:r>
            <a:r>
              <a:rPr lang="en-US" sz="2800" dirty="0" err="1"/>
              <a:t>Tuyến</a:t>
            </a:r>
            <a:r>
              <a:rPr lang="en-US" sz="2800" dirty="0"/>
              <a:t> </a:t>
            </a:r>
            <a:r>
              <a:rPr lang="en-US" sz="2800" dirty="0" err="1"/>
              <a:t>ức</a:t>
            </a:r>
            <a:r>
              <a:rPr lang="en-US" sz="2800" dirty="0"/>
              <a:t>.</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sp>
        <p:nvSpPr>
          <p:cNvPr id="11" name="TextBox 10"/>
          <p:cNvSpPr txBox="1"/>
          <p:nvPr/>
        </p:nvSpPr>
        <p:spPr>
          <a:xfrm>
            <a:off x="1783805" y="4706637"/>
            <a:ext cx="3133857" cy="523220"/>
          </a:xfrm>
          <a:prstGeom prst="rect">
            <a:avLst/>
          </a:prstGeom>
          <a:noFill/>
        </p:spPr>
        <p:txBody>
          <a:bodyPr wrap="square" rtlCol="0">
            <a:spAutoFit/>
          </a:bodyPr>
          <a:lstStyle>
            <a:defPPr marR="0" lvl="0" algn="l" rtl="0">
              <a:lnSpc>
                <a:spcPct val="100000"/>
              </a:lnSpc>
              <a:spcBef>
                <a:spcPts val="0"/>
              </a:spcBef>
              <a:spcAft>
                <a:spcPts val="0"/>
              </a:spcAft>
              <a:defRPr/>
            </a:defPPr>
            <a:lvl1pPr>
              <a:buClrTx/>
              <a:defRPr sz="2400" kern="1200">
                <a:solidFill>
                  <a:prstClr val="black"/>
                </a:solidFill>
                <a:latin typeface="UTM Avo" panose="02040603050506020204" pitchFamily="18" charset="0"/>
                <a:ea typeface="+mn-ea"/>
                <a:cs typeface="Times New Roman" pitchFamily="18" charset="0"/>
              </a:defRPr>
            </a:lvl1pPr>
          </a:lstStyle>
          <a:p>
            <a:pPr lvl="0"/>
            <a:r>
              <a:rPr kumimoji="0" lang="vi-VN" sz="2800" b="0" i="0" u="none" strike="noStrike" kern="1200" cap="none" spc="0" normalizeH="0" baseline="0" noProof="0" dirty="0">
                <a:ln>
                  <a:noFill/>
                </a:ln>
                <a:solidFill>
                  <a:prstClr val="black"/>
                </a:solidFill>
                <a:effectLst/>
                <a:uLnTx/>
                <a:uFillTx/>
                <a:ea typeface="+mn-ea"/>
                <a:cs typeface="Times New Roman" pitchFamily="18" charset="0"/>
                <a:sym typeface="Arial"/>
              </a:rPr>
              <a:t>C. </a:t>
            </a:r>
            <a:r>
              <a:rPr lang="en-US" sz="2800" dirty="0" err="1"/>
              <a:t>Tuyến</a:t>
            </a:r>
            <a:r>
              <a:rPr lang="en-US" sz="2800" dirty="0"/>
              <a:t> </a:t>
            </a:r>
            <a:r>
              <a:rPr lang="en-US" sz="2800" dirty="0" err="1"/>
              <a:t>giáp</a:t>
            </a:r>
            <a:r>
              <a:rPr lang="vi-VN" sz="2800" dirty="0"/>
              <a:t>.</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sym typeface="Arial"/>
            </a:endParaRPr>
          </a:p>
        </p:txBody>
      </p:sp>
      <p:pic>
        <p:nvPicPr>
          <p:cNvPr id="12" name="Picture 11"/>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9842669" y="2795052"/>
            <a:ext cx="1180207" cy="1250097"/>
          </a:xfrm>
          <a:prstGeom prst="rect">
            <a:avLst/>
          </a:prstGeom>
        </p:spPr>
      </p:pic>
      <p:pic>
        <p:nvPicPr>
          <p:cNvPr id="13" name="Picture 12"/>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5011720" y="2850920"/>
            <a:ext cx="1180207" cy="1250097"/>
          </a:xfrm>
          <a:prstGeom prst="rect">
            <a:avLst/>
          </a:prstGeom>
        </p:spPr>
      </p:pic>
      <p:pic>
        <p:nvPicPr>
          <p:cNvPr id="14" name="Picture 13"/>
          <p:cNvPicPr>
            <a:picLocks noChangeAspect="1"/>
          </p:cNvPicPr>
          <p:nvPr/>
        </p:nvPicPr>
        <p:blipFill rotWithShape="1">
          <a:blip r:embed="rId8">
            <a:extLst>
              <a:ext uri="{BEBA8EAE-BF5A-486C-A8C5-ECC9F3942E4B}">
                <a14:imgProps xmlns:a14="http://schemas.microsoft.com/office/drawing/2010/main">
                  <a14:imgLayer r:embed="rId9">
                    <a14:imgEffect>
                      <a14:backgroundRemoval t="9639" b="100000" l="66636" r="100000"/>
                    </a14:imgEffect>
                  </a14:imgLayer>
                </a14:imgProps>
              </a:ext>
              <a:ext uri="{28A0092B-C50C-407E-A947-70E740481C1C}">
                <a14:useLocalDpi xmlns:a14="http://schemas.microsoft.com/office/drawing/2010/main" val="0"/>
              </a:ext>
            </a:extLst>
          </a:blip>
          <a:srcRect l="66818" t="35143" r="5000"/>
          <a:stretch/>
        </p:blipFill>
        <p:spPr>
          <a:xfrm>
            <a:off x="4899196" y="4379291"/>
            <a:ext cx="1180207" cy="1250097"/>
          </a:xfrm>
          <a:prstGeom prst="rect">
            <a:avLst/>
          </a:prstGeom>
        </p:spPr>
      </p:pic>
      <p:pic>
        <p:nvPicPr>
          <p:cNvPr id="16" name="Am-thanh-tra-loi-dung-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344400" y="228600"/>
            <a:ext cx="609600" cy="609600"/>
          </a:xfrm>
          <a:prstGeom prst="rect">
            <a:avLst/>
          </a:prstGeom>
        </p:spPr>
      </p:pic>
      <p:pic>
        <p:nvPicPr>
          <p:cNvPr id="15" name="Dor"/>
          <p:cNvPicPr>
            <a:picLocks noChangeAspect="1"/>
          </p:cNvPicPr>
          <p:nvPr/>
        </p:nvPicPr>
        <p:blipFill rotWithShape="1">
          <a:blip r:embed="rId11">
            <a:extLst>
              <a:ext uri="{BEBA8EAE-BF5A-486C-A8C5-ECC9F3942E4B}">
                <a14:imgProps xmlns:a14="http://schemas.microsoft.com/office/drawing/2010/main">
                  <a14:imgLayer r:embed="rId12">
                    <a14:imgEffect>
                      <a14:backgroundRemoval t="3859" b="100000" l="0" r="96750">
                        <a14:foregroundMark x1="56875" y1="11093" x2="53250" y2="94373"/>
                        <a14:foregroundMark x1="65500" y1="14148" x2="62750" y2="97588"/>
                        <a14:foregroundMark x1="73500" y1="29743" x2="73125" y2="83280"/>
                        <a14:foregroundMark x1="67500" y1="69132" x2="68500" y2="87138"/>
                        <a14:foregroundMark x1="57125" y1="59646" x2="58375" y2="76367"/>
                        <a14:foregroundMark x1="45125" y1="20900" x2="48875" y2="94051"/>
                        <a14:foregroundMark x1="38000" y1="23955" x2="39125" y2="56913"/>
                        <a14:foregroundMark x1="33125" y1="60450" x2="38375" y2="69453"/>
                      </a14:backgroundRemoval>
                    </a14:imgEffect>
                  </a14:imgLayer>
                </a14:imgProps>
              </a:ext>
              <a:ext uri="{28A0092B-C50C-407E-A947-70E740481C1C}">
                <a14:useLocalDpi xmlns:a14="http://schemas.microsoft.com/office/drawing/2010/main" val="0"/>
              </a:ext>
            </a:extLst>
          </a:blip>
          <a:srcRect l="28500" t="6270" r="10908"/>
          <a:stretch/>
        </p:blipFill>
        <p:spPr>
          <a:xfrm>
            <a:off x="9829485" y="4278742"/>
            <a:ext cx="1206574" cy="1451193"/>
          </a:xfrm>
          <a:prstGeom prst="rect">
            <a:avLst/>
          </a:prstGeom>
        </p:spPr>
      </p:pic>
      <p:pic>
        <p:nvPicPr>
          <p:cNvPr id="17"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1360632"/>
            <a:ext cx="609600" cy="609600"/>
          </a:xfrm>
          <a:prstGeom prst="rect">
            <a:avLst/>
          </a:prstGeom>
        </p:spPr>
      </p:pic>
      <p:pic>
        <p:nvPicPr>
          <p:cNvPr id="18"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99818" y="3860512"/>
            <a:ext cx="609600" cy="609600"/>
          </a:xfrm>
          <a:prstGeom prst="rect">
            <a:avLst/>
          </a:prstGeom>
        </p:spPr>
      </p:pic>
      <p:pic>
        <p:nvPicPr>
          <p:cNvPr id="19" name="Am-thanh-tra-loi-sai-www_nhacchuongvui_com.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344400" y="2594264"/>
            <a:ext cx="609600" cy="609600"/>
          </a:xfrm>
          <a:prstGeom prst="rect">
            <a:avLst/>
          </a:prstGeom>
        </p:spPr>
      </p:pic>
      <p:pic>
        <p:nvPicPr>
          <p:cNvPr id="23" name="Picture 22">
            <a:extLst>
              <a:ext uri="{FF2B5EF4-FFF2-40B4-BE49-F238E27FC236}">
                <a16:creationId xmlns:a16="http://schemas.microsoft.com/office/drawing/2014/main" id="{EAA62B42-74E3-4FF5-A5E0-BF2DC0C48C66}"/>
              </a:ext>
            </a:extLst>
          </p:cNvPr>
          <p:cNvPicPr>
            <a:picLocks noChangeAspect="1"/>
          </p:cNvPicPr>
          <p:nvPr/>
        </p:nvPicPr>
        <p:blipFill>
          <a:blip r:embed="rId14"/>
          <a:stretch>
            <a:fillRect/>
          </a:stretch>
        </p:blipFill>
        <p:spPr>
          <a:xfrm>
            <a:off x="11225951" y="-5209"/>
            <a:ext cx="966049" cy="1077218"/>
          </a:xfrm>
          <a:prstGeom prst="rect">
            <a:avLst/>
          </a:prstGeom>
        </p:spPr>
      </p:pic>
      <p:pic>
        <p:nvPicPr>
          <p:cNvPr id="25" name="Picture 24">
            <a:hlinkClick r:id="" action="ppaction://hlinkshowjump?jump=nextslide"/>
            <a:extLst>
              <a:ext uri="{FF2B5EF4-FFF2-40B4-BE49-F238E27FC236}">
                <a16:creationId xmlns:a16="http://schemas.microsoft.com/office/drawing/2014/main" id="{240D5EFE-8D24-496B-A70A-BA3B73E4E7A5}"/>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0" b="100000" l="0" r="98985">
                        <a14:foregroundMark x1="31472" y1="4000" x2="40102" y2="16000"/>
                        <a14:foregroundMark x1="55838" y1="6400" x2="24873" y2="18400"/>
                        <a14:foregroundMark x1="28934" y1="12800" x2="60406" y2="11600"/>
                        <a14:foregroundMark x1="28934" y1="9200" x2="51269" y2="5600"/>
                        <a14:foregroundMark x1="30457" y1="7600" x2="60406" y2="4400"/>
                        <a14:foregroundMark x1="57360" y1="4000" x2="57868" y2="36000"/>
                        <a14:foregroundMark x1="67513" y1="18000" x2="42640" y2="42400"/>
                        <a14:foregroundMark x1="27919" y1="23600" x2="62437" y2="33200"/>
                        <a14:foregroundMark x1="63959" y1="20400" x2="23858" y2="39600"/>
                        <a14:foregroundMark x1="28426" y1="20400" x2="26904" y2="42400"/>
                        <a14:foregroundMark x1="48223" y1="18000" x2="32995" y2="47600"/>
                        <a14:foregroundMark x1="36041" y1="20800" x2="29949" y2="46800"/>
                        <a14:foregroundMark x1="15736" y1="19200" x2="16751" y2="48800"/>
                        <a14:foregroundMark x1="18782" y1="20400" x2="18274" y2="64000"/>
                        <a14:foregroundMark x1="20812" y1="27200" x2="26396" y2="64400"/>
                        <a14:foregroundMark x1="47716" y1="10800" x2="28934" y2="66000"/>
                        <a14:foregroundMark x1="58883" y1="13200" x2="54822" y2="56800"/>
                        <a14:foregroundMark x1="67513" y1="17200" x2="61421" y2="54000"/>
                        <a14:foregroundMark x1="82234" y1="22000" x2="30457" y2="50000"/>
                        <a14:foregroundMark x1="62944" y1="13200" x2="83756" y2="22000"/>
                        <a14:foregroundMark x1="80711" y1="22000" x2="70558" y2="41600"/>
                        <a14:foregroundMark x1="65482" y1="15600" x2="44670" y2="42400"/>
                        <a14:foregroundMark x1="80203" y1="32000" x2="60914" y2="60400"/>
                        <a14:foregroundMark x1="72589" y1="51200" x2="49746" y2="72000"/>
                        <a14:foregroundMark x1="33503" y1="52400" x2="54315" y2="80800"/>
                        <a14:foregroundMark x1="46193" y1="55600" x2="49746" y2="82400"/>
                        <a14:foregroundMark x1="41624" y1="50400" x2="47716" y2="80800"/>
                        <a14:foregroundMark x1="41117" y1="67200" x2="45178" y2="89600"/>
                        <a14:foregroundMark x1="54315" y1="65200" x2="54315" y2="90000"/>
                        <a14:foregroundMark x1="61421" y1="68000" x2="61421" y2="91200"/>
                        <a14:foregroundMark x1="67005" y1="64000" x2="65990" y2="87600"/>
                        <a14:foregroundMark x1="69543" y1="66000" x2="65482" y2="90000"/>
                        <a14:foregroundMark x1="54315" y1="94000" x2="63959" y2="92800"/>
                        <a14:foregroundMark x1="49746" y1="96400" x2="73604" y2="90000"/>
                        <a14:foregroundMark x1="60914" y1="96400" x2="67513" y2="95200"/>
                        <a14:foregroundMark x1="91878" y1="43600" x2="69543" y2="78000"/>
                        <a14:foregroundMark x1="85279" y1="47600" x2="75127" y2="73200"/>
                        <a14:foregroundMark x1="83249" y1="47600" x2="74112" y2="63200"/>
                        <a14:foregroundMark x1="91878" y1="50400" x2="77157" y2="64400"/>
                        <a14:foregroundMark x1="85787" y1="60800" x2="95431" y2="52400"/>
                        <a14:foregroundMark x1="65990" y1="57600" x2="80203" y2="50400"/>
                        <a14:foregroundMark x1="77665" y1="18400" x2="83756" y2="20800"/>
                        <a14:foregroundMark x1="82234" y1="30800" x2="83249" y2="21200"/>
                        <a14:foregroundMark x1="83249" y1="90800" x2="81726" y2="80800"/>
                      </a14:backgroundRemoval>
                    </a14:imgEffect>
                  </a14:imgLayer>
                </a14:imgProps>
              </a:ext>
              <a:ext uri="{28A0092B-C50C-407E-A947-70E740481C1C}">
                <a14:useLocalDpi xmlns:a14="http://schemas.microsoft.com/office/drawing/2010/main" val="0"/>
              </a:ext>
            </a:extLst>
          </a:blip>
          <a:stretch>
            <a:fillRect/>
          </a:stretch>
        </p:blipFill>
        <p:spPr>
          <a:xfrm>
            <a:off x="143302" y="172065"/>
            <a:ext cx="822746" cy="1044094"/>
          </a:xfrm>
          <a:prstGeom prst="rect">
            <a:avLst/>
          </a:prstGeom>
        </p:spPr>
      </p:pic>
    </p:spTree>
    <p:extLst>
      <p:ext uri="{BB962C8B-B14F-4D97-AF65-F5344CB8AC3E}">
        <p14:creationId xmlns:p14="http://schemas.microsoft.com/office/powerpoint/2010/main" val="2072580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 presetClass="mediacall" presetSubtype="0" fill="hold" nodeType="withEffect">
                                  <p:stCondLst>
                                    <p:cond delay="0"/>
                                  </p:stCondLst>
                                  <p:childTnLst>
                                    <p:cmd type="call" cmd="playFrom(0.0)">
                                      <p:cBhvr>
                                        <p:cTn id="9" dur="8085" fill="hold"/>
                                        <p:tgtEl>
                                          <p:spTgt spid="16"/>
                                        </p:tgtEl>
                                      </p:cBhvr>
                                    </p:cmd>
                                  </p:childTnLst>
                                </p:cTn>
                              </p:par>
                              <p:par>
                                <p:cTn id="10" presetID="1" presetClass="emph" presetSubtype="2" fill="hold" nodeType="withEffect">
                                  <p:stCondLst>
                                    <p:cond delay="0"/>
                                  </p:stCondLst>
                                  <p:childTnLst>
                                    <p:animClr clrSpc="rgb" dir="cw">
                                      <p:cBhvr>
                                        <p:cTn id="11" dur="2000" fill="hold"/>
                                        <p:tgtEl>
                                          <p:spTgt spid="4"/>
                                        </p:tgtEl>
                                        <p:attrNameLst>
                                          <p:attrName>fillcolor</p:attrName>
                                        </p:attrNameLst>
                                      </p:cBhvr>
                                      <p:to>
                                        <a:srgbClr val="00B050"/>
                                      </p:to>
                                    </p:animClr>
                                    <p:set>
                                      <p:cBhvr>
                                        <p:cTn id="12" dur="2000" fill="hold"/>
                                        <p:tgtEl>
                                          <p:spTgt spid="4"/>
                                        </p:tgtEl>
                                        <p:attrNameLst>
                                          <p:attrName>fill.type</p:attrName>
                                        </p:attrNameLst>
                                      </p:cBhvr>
                                      <p:to>
                                        <p:strVal val="solid"/>
                                      </p:to>
                                    </p:set>
                                    <p:set>
                                      <p:cBhvr>
                                        <p:cTn id="13" dur="2000" fill="hold"/>
                                        <p:tgtEl>
                                          <p:spTgt spid="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 presetClass="emph" presetSubtype="2" fill="hold" nodeType="withEffect">
                                  <p:stCondLst>
                                    <p:cond delay="0"/>
                                  </p:stCondLst>
                                  <p:childTnLst>
                                    <p:animClr clrSpc="rgb" dir="cw">
                                      <p:cBhvr>
                                        <p:cTn id="21" dur="2000" fill="hold"/>
                                        <p:tgtEl>
                                          <p:spTgt spid="7"/>
                                        </p:tgtEl>
                                        <p:attrNameLst>
                                          <p:attrName>fillcolor</p:attrName>
                                        </p:attrNameLst>
                                      </p:cBhvr>
                                      <p:to>
                                        <a:srgbClr val="FF0000"/>
                                      </p:to>
                                    </p:animClr>
                                    <p:set>
                                      <p:cBhvr>
                                        <p:cTn id="22" dur="2000" fill="hold"/>
                                        <p:tgtEl>
                                          <p:spTgt spid="7"/>
                                        </p:tgtEl>
                                        <p:attrNameLst>
                                          <p:attrName>fill.type</p:attrName>
                                        </p:attrNameLst>
                                      </p:cBhvr>
                                      <p:to>
                                        <p:strVal val="solid"/>
                                      </p:to>
                                    </p:set>
                                    <p:set>
                                      <p:cBhvr>
                                        <p:cTn id="23" dur="2000" fill="hold"/>
                                        <p:tgtEl>
                                          <p:spTgt spid="7"/>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8150" fill="hold"/>
                                        <p:tgtEl>
                                          <p:spTgt spid="17"/>
                                        </p:tgtEl>
                                      </p:cBhvr>
                                    </p:cmd>
                                  </p:childTnLst>
                                </p:cTn>
                              </p:par>
                            </p:childTnLst>
                          </p:cTn>
                        </p:par>
                        <p:par>
                          <p:cTn id="26" fill="hold">
                            <p:stCondLst>
                              <p:cond delay="8150"/>
                            </p:stCondLst>
                            <p:childTnLst>
                              <p:par>
                                <p:cTn id="27" presetID="14" presetClass="exit" presetSubtype="10" fill="hold" grpId="0" nodeType="afterEffect">
                                  <p:stCondLst>
                                    <p:cond delay="0"/>
                                  </p:stCondLst>
                                  <p:childTnLst>
                                    <p:animEffect transition="out" filter="randombar(horizontal)">
                                      <p:cBhvr>
                                        <p:cTn id="28" dur="500"/>
                                        <p:tgtEl>
                                          <p:spTgt spid="9"/>
                                        </p:tgtEl>
                                      </p:cBhvr>
                                    </p:animEffect>
                                    <p:set>
                                      <p:cBhvr>
                                        <p:cTn id="29" dur="1" fill="hold">
                                          <p:stCondLst>
                                            <p:cond delay="499"/>
                                          </p:stCondLst>
                                        </p:cTn>
                                        <p:tgtEl>
                                          <p:spTgt spid="9"/>
                                        </p:tgtEl>
                                        <p:attrNameLst>
                                          <p:attrName>style.visibility</p:attrName>
                                        </p:attrNameLst>
                                      </p:cBhvr>
                                      <p:to>
                                        <p:strVal val="hidden"/>
                                      </p:to>
                                    </p:set>
                                  </p:childTnLst>
                                </p:cTn>
                              </p:par>
                              <p:par>
                                <p:cTn id="30" presetID="14" presetClass="exit" presetSubtype="10" fill="hold" grpId="0" nodeType="withEffect">
                                  <p:stCondLst>
                                    <p:cond delay="0"/>
                                  </p:stCondLst>
                                  <p:childTnLst>
                                    <p:animEffect transition="out" filter="randombar(horizontal)">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par>
                                <p:cTn id="33" presetID="14" presetClass="exit" presetSubtype="10" fill="hold" nodeType="withEffect">
                                  <p:stCondLst>
                                    <p:cond delay="0"/>
                                  </p:stCondLst>
                                  <p:childTnLst>
                                    <p:animEffect transition="out" filter="randombar(horizontal)">
                                      <p:cBhvr>
                                        <p:cTn id="34" dur="500"/>
                                        <p:tgtEl>
                                          <p:spTgt spid="12"/>
                                        </p:tgtEl>
                                      </p:cBhvr>
                                    </p:animEffect>
                                    <p:set>
                                      <p:cBhvr>
                                        <p:cTn id="3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1"/>
                    </p:tgtEl>
                  </p:cond>
                </p:stCondLst>
                <p:endSync evt="end" delay="0">
                  <p:rtn val="all"/>
                </p:endSync>
                <p:childTnLst>
                  <p:par>
                    <p:cTn id="37" fill="hold">
                      <p:stCondLst>
                        <p:cond delay="0"/>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500"/>
                                        <p:tgtEl>
                                          <p:spTgt spid="14"/>
                                        </p:tgtEl>
                                      </p:cBhvr>
                                    </p:animEffect>
                                  </p:childTnLst>
                                </p:cTn>
                              </p:par>
                              <p:par>
                                <p:cTn id="42" presetID="1" presetClass="emph" presetSubtype="2" fill="hold" nodeType="withEffect">
                                  <p:stCondLst>
                                    <p:cond delay="0"/>
                                  </p:stCondLst>
                                  <p:childTnLst>
                                    <p:animClr clrSpc="rgb" dir="cw">
                                      <p:cBhvr>
                                        <p:cTn id="43" dur="2000" fill="hold"/>
                                        <p:tgtEl>
                                          <p:spTgt spid="6"/>
                                        </p:tgtEl>
                                        <p:attrNameLst>
                                          <p:attrName>fillcolor</p:attrName>
                                        </p:attrNameLst>
                                      </p:cBhvr>
                                      <p:to>
                                        <a:srgbClr val="FF0000"/>
                                      </p:to>
                                    </p:animClr>
                                    <p:set>
                                      <p:cBhvr>
                                        <p:cTn id="44" dur="2000" fill="hold"/>
                                        <p:tgtEl>
                                          <p:spTgt spid="6"/>
                                        </p:tgtEl>
                                        <p:attrNameLst>
                                          <p:attrName>fill.type</p:attrName>
                                        </p:attrNameLst>
                                      </p:cBhvr>
                                      <p:to>
                                        <p:strVal val="solid"/>
                                      </p:to>
                                    </p:set>
                                    <p:set>
                                      <p:cBhvr>
                                        <p:cTn id="45" dur="2000" fill="hold"/>
                                        <p:tgtEl>
                                          <p:spTgt spid="6"/>
                                        </p:tgtEl>
                                        <p:attrNameLst>
                                          <p:attrName>fill.on</p:attrName>
                                        </p:attrNameLst>
                                      </p:cBhvr>
                                      <p:to>
                                        <p:strVal val="true"/>
                                      </p:to>
                                    </p:set>
                                  </p:childTnLst>
                                </p:cTn>
                              </p:par>
                              <p:par>
                                <p:cTn id="46" presetID="1" presetClass="mediacall" presetSubtype="0" fill="hold" nodeType="withEffect">
                                  <p:stCondLst>
                                    <p:cond delay="0"/>
                                  </p:stCondLst>
                                  <p:childTnLst>
                                    <p:cmd type="call" cmd="playFrom(0.0)">
                                      <p:cBhvr>
                                        <p:cTn id="47" dur="8150" fill="hold"/>
                                        <p:tgtEl>
                                          <p:spTgt spid="19"/>
                                        </p:tgtEl>
                                      </p:cBhvr>
                                    </p:cmd>
                                  </p:childTnLst>
                                </p:cTn>
                              </p:par>
                            </p:childTnLst>
                          </p:cTn>
                        </p:par>
                        <p:par>
                          <p:cTn id="48" fill="hold">
                            <p:stCondLst>
                              <p:cond delay="8150"/>
                            </p:stCondLst>
                            <p:childTnLst>
                              <p:par>
                                <p:cTn id="49" presetID="14" presetClass="exit" presetSubtype="10" fill="hold" nodeType="afterEffect">
                                  <p:stCondLst>
                                    <p:cond delay="0"/>
                                  </p:stCondLst>
                                  <p:childTnLst>
                                    <p:animEffect transition="out" filter="randombar(horizontal)">
                                      <p:cBhvr>
                                        <p:cTn id="50" dur="500"/>
                                        <p:tgtEl>
                                          <p:spTgt spid="14"/>
                                        </p:tgtEl>
                                      </p:cBhvr>
                                    </p:animEffect>
                                    <p:set>
                                      <p:cBhvr>
                                        <p:cTn id="51" dur="1" fill="hold">
                                          <p:stCondLst>
                                            <p:cond delay="499"/>
                                          </p:stCondLst>
                                        </p:cTn>
                                        <p:tgtEl>
                                          <p:spTgt spid="14"/>
                                        </p:tgtEl>
                                        <p:attrNameLst>
                                          <p:attrName>style.visibility</p:attrName>
                                        </p:attrNameLst>
                                      </p:cBhvr>
                                      <p:to>
                                        <p:strVal val="hidden"/>
                                      </p:to>
                                    </p:set>
                                  </p:childTnLst>
                                </p:cTn>
                              </p:par>
                              <p:par>
                                <p:cTn id="52" presetID="14" presetClass="exit" presetSubtype="10" fill="hold" grpId="0" nodeType="withEffect">
                                  <p:stCondLst>
                                    <p:cond delay="0"/>
                                  </p:stCondLst>
                                  <p:childTnLst>
                                    <p:animEffect transition="out" filter="randombar(horizontal)">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par>
                                <p:cTn id="55" presetID="14" presetClass="exit" presetSubtype="10" fill="hold" grpId="0" nodeType="withEffect">
                                  <p:stCondLst>
                                    <p:cond delay="0"/>
                                  </p:stCondLst>
                                  <p:childTnLst>
                                    <p:animEffect transition="out" filter="randombar(horizontal)">
                                      <p:cBhvr>
                                        <p:cTn id="56" dur="500"/>
                                        <p:tgtEl>
                                          <p:spTgt spid="6"/>
                                        </p:tgtEl>
                                      </p:cBhvr>
                                    </p:animEffect>
                                    <p:set>
                                      <p:cBhvr>
                                        <p:cTn id="5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58" restart="whenNotActive" fill="hold" evtFilter="cancelBubble" nodeType="interactiveSeq">
                <p:stCondLst>
                  <p:cond evt="onClick" delay="0">
                    <p:tgtEl>
                      <p:spTgt spid="10"/>
                    </p:tgtEl>
                  </p:cond>
                </p:stCondLst>
                <p:endSync evt="end" delay="0">
                  <p:rtn val="all"/>
                </p:endSync>
                <p:childTnLst>
                  <p:par>
                    <p:cTn id="59" fill="hold">
                      <p:stCondLst>
                        <p:cond delay="0"/>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 presetClass="mediacall" presetSubtype="0" fill="hold" nodeType="withEffect">
                                  <p:stCondLst>
                                    <p:cond delay="0"/>
                                  </p:stCondLst>
                                  <p:childTnLst>
                                    <p:cmd type="call" cmd="playFrom(0.0)">
                                      <p:cBhvr>
                                        <p:cTn id="65" dur="8150" fill="hold"/>
                                        <p:tgtEl>
                                          <p:spTgt spid="18"/>
                                        </p:tgtEl>
                                      </p:cBhvr>
                                    </p:cmd>
                                  </p:childTnLst>
                                </p:cTn>
                              </p:par>
                              <p:par>
                                <p:cTn id="66" presetID="1" presetClass="emph" presetSubtype="2" fill="hold" nodeType="withEffect">
                                  <p:stCondLst>
                                    <p:cond delay="0"/>
                                  </p:stCondLst>
                                  <p:childTnLst>
                                    <p:animClr clrSpc="rgb" dir="cw">
                                      <p:cBhvr>
                                        <p:cTn id="67" dur="2000" fill="hold"/>
                                        <p:tgtEl>
                                          <p:spTgt spid="5"/>
                                        </p:tgtEl>
                                        <p:attrNameLst>
                                          <p:attrName>fillcolor</p:attrName>
                                        </p:attrNameLst>
                                      </p:cBhvr>
                                      <p:to>
                                        <a:srgbClr val="FF0000"/>
                                      </p:to>
                                    </p:animClr>
                                    <p:set>
                                      <p:cBhvr>
                                        <p:cTn id="68" dur="2000" fill="hold"/>
                                        <p:tgtEl>
                                          <p:spTgt spid="5"/>
                                        </p:tgtEl>
                                        <p:attrNameLst>
                                          <p:attrName>fill.type</p:attrName>
                                        </p:attrNameLst>
                                      </p:cBhvr>
                                      <p:to>
                                        <p:strVal val="solid"/>
                                      </p:to>
                                    </p:set>
                                    <p:set>
                                      <p:cBhvr>
                                        <p:cTn id="69" dur="2000" fill="hold"/>
                                        <p:tgtEl>
                                          <p:spTgt spid="5"/>
                                        </p:tgtEl>
                                        <p:attrNameLst>
                                          <p:attrName>fill.on</p:attrName>
                                        </p:attrNameLst>
                                      </p:cBhvr>
                                      <p:to>
                                        <p:strVal val="true"/>
                                      </p:to>
                                    </p:set>
                                  </p:childTnLst>
                                </p:cTn>
                              </p:par>
                            </p:childTnLst>
                          </p:cTn>
                        </p:par>
                        <p:par>
                          <p:cTn id="70" fill="hold">
                            <p:stCondLst>
                              <p:cond delay="8150"/>
                            </p:stCondLst>
                            <p:childTnLst>
                              <p:par>
                                <p:cTn id="71" presetID="14" presetClass="exit" presetSubtype="10" fill="hold" grpId="0" nodeType="afterEffect">
                                  <p:stCondLst>
                                    <p:cond delay="0"/>
                                  </p:stCondLst>
                                  <p:childTnLst>
                                    <p:animEffect transition="out" filter="randombar(horizontal)">
                                      <p:cBhvr>
                                        <p:cTn id="72" dur="500"/>
                                        <p:tgtEl>
                                          <p:spTgt spid="10"/>
                                        </p:tgtEl>
                                      </p:cBhvr>
                                    </p:animEffect>
                                    <p:set>
                                      <p:cBhvr>
                                        <p:cTn id="73" dur="1" fill="hold">
                                          <p:stCondLst>
                                            <p:cond delay="499"/>
                                          </p:stCondLst>
                                        </p:cTn>
                                        <p:tgtEl>
                                          <p:spTgt spid="10"/>
                                        </p:tgtEl>
                                        <p:attrNameLst>
                                          <p:attrName>style.visibility</p:attrName>
                                        </p:attrNameLst>
                                      </p:cBhvr>
                                      <p:to>
                                        <p:strVal val="hidden"/>
                                      </p:to>
                                    </p:set>
                                  </p:childTnLst>
                                </p:cTn>
                              </p:par>
                              <p:par>
                                <p:cTn id="74" presetID="14" presetClass="exit" presetSubtype="10" fill="hold" nodeType="withEffect">
                                  <p:stCondLst>
                                    <p:cond delay="0"/>
                                  </p:stCondLst>
                                  <p:childTnLst>
                                    <p:animEffect transition="out" filter="randombar(horizontal)">
                                      <p:cBhvr>
                                        <p:cTn id="75" dur="500"/>
                                        <p:tgtEl>
                                          <p:spTgt spid="13"/>
                                        </p:tgtEl>
                                      </p:cBhvr>
                                    </p:animEffect>
                                    <p:set>
                                      <p:cBhvr>
                                        <p:cTn id="76" dur="1" fill="hold">
                                          <p:stCondLst>
                                            <p:cond delay="499"/>
                                          </p:stCondLst>
                                        </p:cTn>
                                        <p:tgtEl>
                                          <p:spTgt spid="13"/>
                                        </p:tgtEl>
                                        <p:attrNameLst>
                                          <p:attrName>style.visibility</p:attrName>
                                        </p:attrNameLst>
                                      </p:cBhvr>
                                      <p:to>
                                        <p:strVal val="hidden"/>
                                      </p:to>
                                    </p:set>
                                  </p:childTnLst>
                                </p:cTn>
                              </p:par>
                              <p:par>
                                <p:cTn id="77" presetID="14" presetClass="exit" presetSubtype="10" fill="hold" grpId="0" nodeType="withEffect">
                                  <p:stCondLst>
                                    <p:cond delay="0"/>
                                  </p:stCondLst>
                                  <p:childTnLst>
                                    <p:animEffect transition="out" filter="randombar(horizontal)">
                                      <p:cBhvr>
                                        <p:cTn id="78" dur="500"/>
                                        <p:tgtEl>
                                          <p:spTgt spid="5"/>
                                        </p:tgtEl>
                                      </p:cBhvr>
                                    </p:animEffect>
                                    <p:set>
                                      <p:cBhvr>
                                        <p:cTn id="79" dur="1" fill="hold">
                                          <p:stCondLst>
                                            <p:cond delay="4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80" fill="hold" display="0">
                  <p:stCondLst>
                    <p:cond delay="indefinite"/>
                  </p:stCondLst>
                  <p:endCondLst>
                    <p:cond evt="onStopAudio" delay="0">
                      <p:tgtEl>
                        <p:sldTgt/>
                      </p:tgtEl>
                    </p:cond>
                  </p:endCondLst>
                </p:cTn>
                <p:tgtEl>
                  <p:spTgt spid="16"/>
                </p:tgtEl>
              </p:cMediaNode>
            </p:audio>
            <p:audio>
              <p:cMediaNode vol="80000">
                <p:cTn id="81" fill="hold" display="0">
                  <p:stCondLst>
                    <p:cond delay="indefinite"/>
                  </p:stCondLst>
                  <p:endCondLst>
                    <p:cond evt="onStopAudio" delay="0">
                      <p:tgtEl>
                        <p:sldTgt/>
                      </p:tgtEl>
                    </p:cond>
                  </p:endCondLst>
                </p:cTn>
                <p:tgtEl>
                  <p:spTgt spid="17"/>
                </p:tgtEl>
              </p:cMediaNode>
            </p:audio>
            <p:audio>
              <p:cMediaNode vol="80000">
                <p:cTn id="82" fill="hold" display="0">
                  <p:stCondLst>
                    <p:cond delay="indefinite"/>
                  </p:stCondLst>
                  <p:endCondLst>
                    <p:cond evt="onStopAudio" delay="0">
                      <p:tgtEl>
                        <p:sldTgt/>
                      </p:tgtEl>
                    </p:cond>
                  </p:endCondLst>
                </p:cTn>
                <p:tgtEl>
                  <p:spTgt spid="18"/>
                </p:tgtEl>
              </p:cMediaNode>
            </p:audio>
            <p:audio>
              <p:cMediaNode vol="80000">
                <p:cTn id="83" fill="hold" display="0">
                  <p:stCondLst>
                    <p:cond delay="indefinite"/>
                  </p:stCondLst>
                  <p:endCondLst>
                    <p:cond evt="onStopAudio" delay="0">
                      <p:tgtEl>
                        <p:sldTgt/>
                      </p:tgtEl>
                    </p:cond>
                  </p:endCondLst>
                </p:cTn>
                <p:tgtEl>
                  <p:spTgt spid="19"/>
                </p:tgtEl>
              </p:cMediaNode>
            </p:audio>
            <p:seq concurrent="1" nextAc="seek">
              <p:cTn id="84" restart="whenNotActive" fill="hold" evtFilter="cancelBubble" nodeType="interactiveSeq">
                <p:stCondLst>
                  <p:cond evt="onClick" delay="0">
                    <p:tgtEl>
                      <p:spTgt spid="15"/>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5" grpId="0" animBg="1"/>
      <p:bldP spid="6" grpId="0" animBg="1"/>
      <p:bldP spid="7" grpId="0" animBg="1"/>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7A4460D-AA31-7A7D-A949-BABCC2F985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284447E9-81C8-E6CE-6EB3-4676D84676EF}"/>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A9A86662-E5BC-B14C-31EC-5A0203F372A5}"/>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93599AF4-40E2-389C-C45D-969E5A5E82CC}"/>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A8630824-0536-F199-2D6B-D6AD7E8CD26D}"/>
              </a:ext>
            </a:extLst>
          </p:cNvPr>
          <p:cNvSpPr txBox="1"/>
          <p:nvPr/>
        </p:nvSpPr>
        <p:spPr>
          <a:xfrm>
            <a:off x="2124336" y="2375780"/>
            <a:ext cx="5016693" cy="3073405"/>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35. Da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điều</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hòa</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thân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nhiệt</a:t>
            </a:r>
            <a:r>
              <a:rPr lang="en-US" sz="2200" b="1" dirty="0">
                <a:latin typeface="UTM Avo" panose="02040603050506020204" pitchFamily="18"/>
                <a:ea typeface="Calibri" panose="020F0502020204030204" pitchFamily="34" charset="0"/>
                <a:cs typeface="Arial" panose="020B0604020202020204" pitchFamily="34" charset="0"/>
              </a:rPr>
              <a:t> ở </a:t>
            </a:r>
            <a:r>
              <a:rPr lang="en-US" sz="2200" b="1" dirty="0" err="1">
                <a:latin typeface="UTM Avo" panose="02040603050506020204" pitchFamily="18"/>
                <a:ea typeface="Calibri" panose="020F0502020204030204" pitchFamily="34" charset="0"/>
                <a:cs typeface="Arial" panose="020B0604020202020204" pitchFamily="34" charset="0"/>
              </a:rPr>
              <a:t>người</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F704ADAC-1B29-6B6E-AD42-4064D00D3C52}"/>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8FBAB2A4-5E5B-A9A6-DA72-B50E3F873B01}"/>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3D359E76-B6E7-BF5C-2FC1-5F2F8363DF84}"/>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5B1E3F24-BEE0-750F-0F75-B998C989567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C232DE29-AF08-30FB-5C82-7DAA71A2782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85FC5253-165A-83E6-CBBE-F41A319916B2}"/>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TotalTime>
  <Words>1418</Words>
  <Application>Microsoft Office PowerPoint</Application>
  <PresentationFormat>Widescreen</PresentationFormat>
  <Paragraphs>128</Paragraphs>
  <Slides>27</Slides>
  <Notes>6</Notes>
  <HiddenSlides>0</HiddenSlides>
  <MMClips>25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Times New Roman</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2024-02-28T04:53:11Z</dcterms:modified>
</cp:coreProperties>
</file>