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7" r:id="rId21"/>
    <p:sldId id="288" r:id="rId22"/>
    <p:sldId id="290" r:id="rId23"/>
    <p:sldId id="289" r:id="rId24"/>
    <p:sldId id="292" r:id="rId25"/>
    <p:sldId id="291" r:id="rId26"/>
    <p:sldId id="341" r:id="rId27"/>
    <p:sldId id="261" r:id="rId28"/>
    <p:sldId id="305" r:id="rId29"/>
    <p:sldId id="306" r:id="rId30"/>
    <p:sldId id="340" r:id="rId31"/>
    <p:sldId id="308" r:id="rId32"/>
    <p:sldId id="309" r:id="rId33"/>
    <p:sldId id="310" r:id="rId34"/>
    <p:sldId id="311" r:id="rId35"/>
    <p:sldId id="262" r:id="rId36"/>
    <p:sldId id="264" r:id="rId37"/>
    <p:sldId id="269" r:id="rId38"/>
    <p:sldId id="27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7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73/"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khoa-hoc-tu-nhien-8/1/424/173/"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29.xml"/><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19.jp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1.jpeg"/><Relationship Id="rId10" Type="http://schemas.openxmlformats.org/officeDocument/2006/relationships/image" Target="../media/image27.pn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19.jpg"/><Relationship Id="rId21" Type="http://schemas.openxmlformats.org/officeDocument/2006/relationships/slide" Target="slide32.xml"/><Relationship Id="rId7" Type="http://schemas.openxmlformats.org/officeDocument/2006/relationships/image" Target="../media/image24.png"/><Relationship Id="rId12" Type="http://schemas.openxmlformats.org/officeDocument/2006/relationships/image" Target="../media/image23.png"/><Relationship Id="rId17" Type="http://schemas.openxmlformats.org/officeDocument/2006/relationships/image" Target="../media/image38.png"/><Relationship Id="rId2" Type="http://schemas.openxmlformats.org/officeDocument/2006/relationships/audio" Target="../media/audio1.wav"/><Relationship Id="rId16" Type="http://schemas.openxmlformats.org/officeDocument/2006/relationships/image" Target="../media/image37.png"/><Relationship Id="rId20" Type="http://schemas.openxmlformats.org/officeDocument/2006/relationships/slide" Target="slide31.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33.png"/><Relationship Id="rId24" Type="http://schemas.openxmlformats.org/officeDocument/2006/relationships/image" Target="../media/image31.jpeg"/><Relationship Id="rId5" Type="http://schemas.openxmlformats.org/officeDocument/2006/relationships/image" Target="../media/image32.svg"/><Relationship Id="rId15" Type="http://schemas.openxmlformats.org/officeDocument/2006/relationships/image" Target="../media/image36.png"/><Relationship Id="rId23" Type="http://schemas.openxmlformats.org/officeDocument/2006/relationships/slide" Target="slide34.xml"/><Relationship Id="rId10" Type="http://schemas.openxmlformats.org/officeDocument/2006/relationships/image" Target="../media/image27.png"/><Relationship Id="rId19" Type="http://schemas.openxmlformats.org/officeDocument/2006/relationships/slide" Target="slide30.xml"/><Relationship Id="rId4" Type="http://schemas.openxmlformats.org/officeDocument/2006/relationships/image" Target="../media/image20.png"/><Relationship Id="rId9" Type="http://schemas.openxmlformats.org/officeDocument/2006/relationships/image" Target="../media/image26.png"/><Relationship Id="rId14" Type="http://schemas.openxmlformats.org/officeDocument/2006/relationships/image" Target="../media/image35.png"/><Relationship Id="rId22" Type="http://schemas.openxmlformats.org/officeDocument/2006/relationships/slide" Target="slide33.xml"/></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slide" Target="slide29.xml"/><Relationship Id="rId12" Type="http://schemas.openxmlformats.org/officeDocument/2006/relationships/image" Target="../media/image4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31.jpeg"/><Relationship Id="rId5" Type="http://schemas.openxmlformats.org/officeDocument/2006/relationships/slideLayout" Target="../slideLayouts/slideLayout1.xml"/><Relationship Id="rId10"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slide" Target="slide29.xml"/><Relationship Id="rId12" Type="http://schemas.openxmlformats.org/officeDocument/2006/relationships/image" Target="../media/image4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31.jpeg"/><Relationship Id="rId5" Type="http://schemas.openxmlformats.org/officeDocument/2006/relationships/slideLayout" Target="../slideLayouts/slideLayout1.xml"/><Relationship Id="rId10"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slide" Target="slide29.xml"/><Relationship Id="rId12" Type="http://schemas.openxmlformats.org/officeDocument/2006/relationships/image" Target="../media/image4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31.jpeg"/><Relationship Id="rId5" Type="http://schemas.openxmlformats.org/officeDocument/2006/relationships/slideLayout" Target="../slideLayouts/slideLayout1.xml"/><Relationship Id="rId10"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slide" Target="slide29.xml"/><Relationship Id="rId12" Type="http://schemas.openxmlformats.org/officeDocument/2006/relationships/image" Target="../media/image4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31.jpeg"/><Relationship Id="rId5" Type="http://schemas.openxmlformats.org/officeDocument/2006/relationships/slideLayout" Target="../slideLayouts/slideLayout1.xml"/><Relationship Id="rId10"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41.png"/></Relationships>
</file>

<file path=ppt/slides/_rels/slide34.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slide" Target="slide29.xml"/><Relationship Id="rId12" Type="http://schemas.openxmlformats.org/officeDocument/2006/relationships/image" Target="../media/image4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31.jpeg"/><Relationship Id="rId5" Type="http://schemas.openxmlformats.org/officeDocument/2006/relationships/slideLayout" Target="../slideLayouts/slideLayout1.xml"/><Relationship Id="rId10"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hyperlink" Target="https://hoc10.vn/doc-sach/khoa-hoc-tu-nhien-8/1/424/173/"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59.png"/><Relationship Id="rId5" Type="http://schemas.microsoft.com/office/2007/relationships/hdphoto" Target="../media/hdphoto1.wdp"/><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Cơ</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thể</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người</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37. Sinh </a:t>
            </a:r>
            <a:r>
              <a:rPr lang="en-US" sz="6000" b="1" dirty="0" err="1">
                <a:solidFill>
                  <a:srgbClr val="FF0000"/>
                </a:solidFill>
                <a:latin typeface="UTM Avo" panose="02040603050506020204" pitchFamily="18" charset="0"/>
              </a:rPr>
              <a:t>sản</a:t>
            </a:r>
            <a:r>
              <a:rPr lang="en-US" sz="6000" b="1" dirty="0">
                <a:solidFill>
                  <a:srgbClr val="FF0000"/>
                </a:solidFill>
                <a:latin typeface="UTM Avo" panose="02040603050506020204" pitchFamily="18" charset="0"/>
              </a:rPr>
              <a:t> ở </a:t>
            </a:r>
            <a:r>
              <a:rPr lang="en-US" sz="6000" b="1" dirty="0" err="1">
                <a:solidFill>
                  <a:srgbClr val="FF0000"/>
                </a:solidFill>
                <a:latin typeface="UTM Avo" panose="02040603050506020204" pitchFamily="18" charset="0"/>
              </a:rPr>
              <a:t>người</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8B8CD31-7E10-DC07-AC55-F03322E37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1C036C-0414-58AD-7F54-44296773838D}"/>
              </a:ext>
            </a:extLst>
          </p:cNvPr>
          <p:cNvPicPr>
            <a:picLocks noChangeAspect="1"/>
          </p:cNvPicPr>
          <p:nvPr/>
        </p:nvPicPr>
        <p:blipFill>
          <a:blip r:embed="rId3"/>
          <a:stretch>
            <a:fillRect/>
          </a:stretch>
        </p:blipFill>
        <p:spPr>
          <a:xfrm>
            <a:off x="1570553" y="2706695"/>
            <a:ext cx="9050893" cy="4093028"/>
          </a:xfrm>
          <a:prstGeom prst="rect">
            <a:avLst/>
          </a:prstGeom>
        </p:spPr>
      </p:pic>
      <p:sp>
        <p:nvSpPr>
          <p:cNvPr id="5" name="TextBox 4">
            <a:extLst>
              <a:ext uri="{FF2B5EF4-FFF2-40B4-BE49-F238E27FC236}">
                <a16:creationId xmlns:a16="http://schemas.microsoft.com/office/drawing/2014/main" id="{1C204B48-F645-7539-0D6E-65C164E871B2}"/>
              </a:ext>
            </a:extLst>
          </p:cNvPr>
          <p:cNvSpPr txBox="1"/>
          <p:nvPr/>
        </p:nvSpPr>
        <p:spPr>
          <a:xfrm>
            <a:off x="2008078" y="1584849"/>
            <a:ext cx="8175844" cy="1121846"/>
          </a:xfrm>
          <a:prstGeom prst="rect">
            <a:avLst/>
          </a:prstGeom>
          <a:noFill/>
        </p:spPr>
        <p:txBody>
          <a:bodyPr wrap="square">
            <a:spAutoFit/>
          </a:bodyPr>
          <a:lstStyle/>
          <a:p>
            <a:pPr algn="ctr">
              <a:lnSpc>
                <a:spcPct val="150000"/>
              </a:lnSpc>
            </a:pPr>
            <a:r>
              <a:rPr lang="en-US" sz="2400" dirty="0">
                <a:latin typeface="UTM Avo" panose="02040603050506020204" pitchFamily="18" charset="0"/>
              </a:rPr>
              <a:t>Quan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37.1,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vai</a:t>
            </a:r>
            <a:r>
              <a:rPr lang="en-US" sz="2400" dirty="0">
                <a:latin typeface="UTM Avo" panose="02040603050506020204" pitchFamily="18" charset="0"/>
              </a:rPr>
              <a:t>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dục</a:t>
            </a:r>
            <a:r>
              <a:rPr lang="en-US" sz="2400" dirty="0">
                <a:latin typeface="UTM Avo" panose="02040603050506020204" pitchFamily="18" charset="0"/>
              </a:rPr>
              <a:t> </a:t>
            </a:r>
            <a:r>
              <a:rPr lang="en-US" sz="2400" dirty="0" err="1">
                <a:latin typeface="UTM Avo" panose="02040603050506020204" pitchFamily="18" charset="0"/>
              </a:rPr>
              <a:t>nam</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dục</a:t>
            </a:r>
            <a:r>
              <a:rPr lang="en-US" sz="2400" dirty="0">
                <a:latin typeface="UTM Avo" panose="02040603050506020204" pitchFamily="18" charset="0"/>
              </a:rPr>
              <a:t> </a:t>
            </a:r>
            <a:r>
              <a:rPr lang="en-US" sz="2400" dirty="0" err="1">
                <a:latin typeface="UTM Avo" panose="02040603050506020204" pitchFamily="18" charset="0"/>
              </a:rPr>
              <a:t>nữ</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ở </a:t>
            </a:r>
            <a:r>
              <a:rPr lang="en-US" sz="2400" dirty="0" err="1">
                <a:latin typeface="UTM Avo" panose="02040603050506020204" pitchFamily="18" charset="0"/>
              </a:rPr>
              <a:t>người</a:t>
            </a:r>
            <a:r>
              <a:rPr lang="en-US" sz="2400" dirty="0">
                <a:latin typeface="UTM Avo" panose="02040603050506020204" pitchFamily="18" charset="0"/>
              </a:rPr>
              <a:t>. </a:t>
            </a:r>
          </a:p>
        </p:txBody>
      </p:sp>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7488DBA-A12C-81F9-D936-85BF6D4CD0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2D0E84-6DEB-BC89-ED86-D290C7D72954}"/>
              </a:ext>
            </a:extLst>
          </p:cNvPr>
          <p:cNvSpPr txBox="1"/>
          <p:nvPr/>
        </p:nvSpPr>
        <p:spPr>
          <a:xfrm>
            <a:off x="1709506" y="154247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CẤU TẠO VÀ CHỨC NĂNG CỦA HỆ SINH DỤC</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9D35352-626B-ADB0-5BA6-35E2C9BE89BD}"/>
              </a:ext>
            </a:extLst>
          </p:cNvPr>
          <p:cNvPicPr>
            <a:picLocks noChangeAspect="1"/>
          </p:cNvPicPr>
          <p:nvPr/>
        </p:nvPicPr>
        <p:blipFill>
          <a:blip r:embed="rId3"/>
          <a:stretch>
            <a:fillRect/>
          </a:stretch>
        </p:blipFill>
        <p:spPr>
          <a:xfrm>
            <a:off x="2483423" y="3590615"/>
            <a:ext cx="7225153" cy="3267385"/>
          </a:xfrm>
          <a:prstGeom prst="rect">
            <a:avLst/>
          </a:prstGeom>
        </p:spPr>
      </p:pic>
      <p:sp>
        <p:nvSpPr>
          <p:cNvPr id="5" name="TextBox 4">
            <a:extLst>
              <a:ext uri="{FF2B5EF4-FFF2-40B4-BE49-F238E27FC236}">
                <a16:creationId xmlns:a16="http://schemas.microsoft.com/office/drawing/2014/main" id="{FE4DC449-7665-23F8-591F-1FAB62525D2F}"/>
              </a:ext>
            </a:extLst>
          </p:cNvPr>
          <p:cNvSpPr txBox="1"/>
          <p:nvPr/>
        </p:nvSpPr>
        <p:spPr>
          <a:xfrm>
            <a:off x="1872343" y="2197205"/>
            <a:ext cx="8447314" cy="1543949"/>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Hệ</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dục</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chức</a:t>
            </a:r>
            <a:r>
              <a:rPr lang="en-US" sz="2200" dirty="0">
                <a:latin typeface="UTM Avo" panose="02040603050506020204" pitchFamily="18" charset="0"/>
              </a:rPr>
              <a:t> </a:t>
            </a:r>
            <a:r>
              <a:rPr lang="en-US" sz="2200" dirty="0" err="1">
                <a:latin typeface="UTM Avo" panose="02040603050506020204" pitchFamily="18" charset="0"/>
              </a:rPr>
              <a:t>năng</a:t>
            </a:r>
            <a:r>
              <a:rPr lang="en-US" sz="2200" dirty="0">
                <a:latin typeface="UTM Avo" panose="02040603050506020204" pitchFamily="18" charset="0"/>
              </a:rPr>
              <a:t> </a:t>
            </a:r>
            <a:r>
              <a:rPr lang="en-US" sz="2200" dirty="0" err="1">
                <a:latin typeface="UTM Avo" panose="02040603050506020204" pitchFamily="18" charset="0"/>
              </a:rPr>
              <a:t>tiết</a:t>
            </a:r>
            <a:r>
              <a:rPr lang="en-US" sz="2200" dirty="0">
                <a:latin typeface="UTM Avo" panose="02040603050506020204" pitchFamily="18" charset="0"/>
              </a:rPr>
              <a:t> hormone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dục</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sản</a:t>
            </a:r>
            <a:r>
              <a:rPr lang="en-US" sz="2200" dirty="0">
                <a:latin typeface="UTM Avo" panose="02040603050506020204" pitchFamily="18" charset="0"/>
              </a:rPr>
              <a:t> </a:t>
            </a:r>
            <a:r>
              <a:rPr lang="en-US" sz="2200" dirty="0" err="1">
                <a:latin typeface="UTM Avo" panose="02040603050506020204" pitchFamily="18" charset="0"/>
              </a:rPr>
              <a:t>đảm</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duy</a:t>
            </a:r>
            <a:r>
              <a:rPr lang="en-US" sz="2200" dirty="0">
                <a:latin typeface="UTM Avo" panose="02040603050506020204" pitchFamily="18" charset="0"/>
              </a:rPr>
              <a:t> </a:t>
            </a:r>
            <a:r>
              <a:rPr lang="en-US" sz="2200" dirty="0" err="1">
                <a:latin typeface="UTM Avo" panose="02040603050506020204" pitchFamily="18" charset="0"/>
              </a:rPr>
              <a:t>trì</a:t>
            </a:r>
            <a:r>
              <a:rPr lang="en-US" sz="2200" dirty="0">
                <a:latin typeface="UTM Avo" panose="02040603050506020204" pitchFamily="18" charset="0"/>
              </a:rPr>
              <a:t> </a:t>
            </a:r>
            <a:r>
              <a:rPr lang="en-US" sz="2200" dirty="0" err="1">
                <a:latin typeface="UTM Avo" panose="02040603050506020204" pitchFamily="18" charset="0"/>
              </a:rPr>
              <a:t>nòi</a:t>
            </a:r>
            <a:r>
              <a:rPr lang="en-US" sz="2200" dirty="0">
                <a:latin typeface="UTM Avo" panose="02040603050506020204" pitchFamily="18" charset="0"/>
              </a:rPr>
              <a:t> </a:t>
            </a:r>
            <a:r>
              <a:rPr lang="en-US" sz="2200" dirty="0" err="1">
                <a:latin typeface="UTM Avo" panose="02040603050506020204" pitchFamily="18" charset="0"/>
              </a:rPr>
              <a:t>giống</a:t>
            </a:r>
            <a:r>
              <a:rPr lang="en-US" sz="2200" dirty="0">
                <a:latin typeface="UTM Avo" panose="02040603050506020204" pitchFamily="18" charset="0"/>
              </a:rPr>
              <a:t> qua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thế</a:t>
            </a:r>
            <a:r>
              <a:rPr lang="en-US" sz="2200" dirty="0">
                <a:latin typeface="UTM Avo" panose="02040603050506020204" pitchFamily="18" charset="0"/>
              </a:rPr>
              <a:t> </a:t>
            </a:r>
            <a:r>
              <a:rPr lang="en-US" sz="2200" dirty="0" err="1">
                <a:latin typeface="UTM Avo" panose="02040603050506020204" pitchFamily="18" charset="0"/>
              </a:rPr>
              <a:t>hệ</a:t>
            </a:r>
            <a:r>
              <a:rPr lang="en-US" sz="2200" dirty="0">
                <a:latin typeface="UTM Avo" panose="02040603050506020204" pitchFamily="18" charset="0"/>
              </a:rPr>
              <a:t>. </a:t>
            </a:r>
            <a:r>
              <a:rPr lang="en-US" sz="2200" dirty="0" err="1">
                <a:latin typeface="UTM Avo" panose="02040603050506020204" pitchFamily="18" charset="0"/>
              </a:rPr>
              <a:t>Hệ</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dục</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khác</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giữa</a:t>
            </a:r>
            <a:r>
              <a:rPr lang="en-US" sz="2200" dirty="0">
                <a:latin typeface="UTM Avo" panose="02040603050506020204" pitchFamily="18" charset="0"/>
              </a:rPr>
              <a:t> </a:t>
            </a:r>
            <a:r>
              <a:rPr lang="en-US" sz="2200" dirty="0" err="1">
                <a:latin typeface="UTM Avo" panose="02040603050506020204" pitchFamily="18" charset="0"/>
              </a:rPr>
              <a:t>nam</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nữ</a:t>
            </a:r>
            <a:r>
              <a:rPr lang="en-US" sz="2200" dirty="0">
                <a:latin typeface="UTM Avo" panose="02040603050506020204" pitchFamily="18" charset="0"/>
              </a:rPr>
              <a:t>.</a:t>
            </a: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93C81B-EA2B-C5B7-46B1-338B1E2E29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B3CF608-7801-FD58-CB54-63B63A1502EA}"/>
              </a:ext>
            </a:extLst>
          </p:cNvPr>
          <p:cNvSpPr txBox="1"/>
          <p:nvPr/>
        </p:nvSpPr>
        <p:spPr>
          <a:xfrm>
            <a:off x="1709506" y="154247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1.</a:t>
            </a:r>
            <a:r>
              <a:rPr lang="vi-VN" sz="2800" b="1" dirty="0">
                <a:latin typeface="UTM Avo" panose="02040603050506020204" pitchFamily="18"/>
                <a:ea typeface="Arial" panose="020B0604020202020204" pitchFamily="34" charset="0"/>
                <a:cs typeface="Arial" panose="020B0604020202020204" pitchFamily="34" charset="0"/>
              </a:rPr>
              <a:t> Cấu tạo và chức năng cơ quan sinh dục nữ</a:t>
            </a:r>
          </a:p>
        </p:txBody>
      </p:sp>
      <p:sp>
        <p:nvSpPr>
          <p:cNvPr id="3" name="Rectangle: Rounded Corners 2">
            <a:extLst>
              <a:ext uri="{FF2B5EF4-FFF2-40B4-BE49-F238E27FC236}">
                <a16:creationId xmlns:a16="http://schemas.microsoft.com/office/drawing/2014/main" id="{71840D7E-41D7-ACBA-B0F6-97EDE94C0DDF}"/>
              </a:ext>
            </a:extLst>
          </p:cNvPr>
          <p:cNvSpPr/>
          <p:nvPr/>
        </p:nvSpPr>
        <p:spPr>
          <a:xfrm>
            <a:off x="478972" y="2760551"/>
            <a:ext cx="3587931" cy="33179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37.2, kể tên và </a:t>
            </a:r>
            <a:r>
              <a:rPr lang="en-US" sz="2400" dirty="0" err="1">
                <a:solidFill>
                  <a:schemeClr val="tx1"/>
                </a:solidFill>
                <a:latin typeface="UTM Avo" panose="02040603050506020204" pitchFamily="18" charset="0"/>
              </a:rPr>
              <a:t>trình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quan trong hệ sinh dục nữ.</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C376A05C-310F-3FCE-D576-1AAE5971E7B5}"/>
              </a:ext>
            </a:extLst>
          </p:cNvPr>
          <p:cNvPicPr>
            <a:picLocks noChangeAspect="1"/>
          </p:cNvPicPr>
          <p:nvPr/>
        </p:nvPicPr>
        <p:blipFill>
          <a:blip r:embed="rId3"/>
          <a:stretch>
            <a:fillRect/>
          </a:stretch>
        </p:blipFill>
        <p:spPr>
          <a:xfrm>
            <a:off x="4320111" y="2555865"/>
            <a:ext cx="7609975" cy="3727335"/>
          </a:xfrm>
          <a:prstGeom prst="rect">
            <a:avLst/>
          </a:prstGeom>
        </p:spPr>
      </p:pic>
    </p:spTree>
    <p:extLst>
      <p:ext uri="{BB962C8B-B14F-4D97-AF65-F5344CB8AC3E}">
        <p14:creationId xmlns:p14="http://schemas.microsoft.com/office/powerpoint/2010/main" val="193568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5A0215-DB94-8591-D91C-8B13818B5CC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302EB0A-5428-F4B0-2F66-3C3D83749F14}"/>
              </a:ext>
            </a:extLst>
          </p:cNvPr>
          <p:cNvGraphicFramePr>
            <a:graphicFrameLocks noGrp="1"/>
          </p:cNvGraphicFramePr>
          <p:nvPr>
            <p:extLst>
              <p:ext uri="{D42A27DB-BD31-4B8C-83A1-F6EECF244321}">
                <p14:modId xmlns:p14="http://schemas.microsoft.com/office/powerpoint/2010/main" val="738395335"/>
              </p:ext>
            </p:extLst>
          </p:nvPr>
        </p:nvGraphicFramePr>
        <p:xfrm>
          <a:off x="3963488" y="1629724"/>
          <a:ext cx="7887789" cy="5014914"/>
        </p:xfrm>
        <a:graphic>
          <a:graphicData uri="http://schemas.openxmlformats.org/drawingml/2006/table">
            <a:tbl>
              <a:tblPr firstRow="1" firstCol="1" bandRow="1" bandCol="1">
                <a:tableStyleId>{5C22544A-7EE6-4342-B048-85BDC9FD1C3A}</a:tableStyleId>
              </a:tblPr>
              <a:tblGrid>
                <a:gridCol w="1671250">
                  <a:extLst>
                    <a:ext uri="{9D8B030D-6E8A-4147-A177-3AD203B41FA5}">
                      <a16:colId xmlns:a16="http://schemas.microsoft.com/office/drawing/2014/main" val="790115237"/>
                    </a:ext>
                  </a:extLst>
                </a:gridCol>
                <a:gridCol w="6216539">
                  <a:extLst>
                    <a:ext uri="{9D8B030D-6E8A-4147-A177-3AD203B41FA5}">
                      <a16:colId xmlns:a16="http://schemas.microsoft.com/office/drawing/2014/main" val="501376535"/>
                    </a:ext>
                  </a:extLst>
                </a:gridCol>
              </a:tblGrid>
              <a:tr h="390132">
                <a:tc>
                  <a:txBody>
                    <a:bodyPr/>
                    <a:lstStyle/>
                    <a:p>
                      <a:pPr marL="0" marR="0" algn="ctr">
                        <a:lnSpc>
                          <a:spcPct val="150000"/>
                        </a:lnSpc>
                        <a:spcBef>
                          <a:spcPts val="0"/>
                        </a:spcBef>
                        <a:spcAft>
                          <a:spcPts val="0"/>
                        </a:spcAft>
                      </a:pPr>
                      <a:r>
                        <a:rPr lang="en-US" sz="1800" kern="100">
                          <a:solidFill>
                            <a:schemeClr val="tx1"/>
                          </a:solidFill>
                          <a:effectLst/>
                          <a:latin typeface="UTM Avo" panose="02040603050506020204" pitchFamily="18" charset="0"/>
                        </a:rPr>
                        <a:t>Tên cơ quan</a:t>
                      </a:r>
                      <a:endParaRPr lang="en-US" sz="1800" kern="10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0"/>
                        </a:spcBef>
                        <a:spcAft>
                          <a:spcPts val="0"/>
                        </a:spcAft>
                      </a:pPr>
                      <a:r>
                        <a:rPr lang="en-US" sz="1800" kern="100">
                          <a:solidFill>
                            <a:schemeClr val="tx1"/>
                          </a:solidFill>
                          <a:effectLst/>
                          <a:latin typeface="UTM Avo" panose="02040603050506020204" pitchFamily="18" charset="0"/>
                        </a:rPr>
                        <a:t>Chức năng</a:t>
                      </a:r>
                      <a:endParaRPr lang="en-US" sz="1800" kern="10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372249"/>
                  </a:ext>
                </a:extLst>
              </a:tr>
              <a:tr h="390132">
                <a:tc>
                  <a:txBody>
                    <a:bodyPr/>
                    <a:lstStyle/>
                    <a:p>
                      <a:pPr marL="0" marR="0" algn="ctr">
                        <a:lnSpc>
                          <a:spcPct val="150000"/>
                        </a:lnSpc>
                        <a:spcBef>
                          <a:spcPts val="0"/>
                        </a:spcBef>
                        <a:spcAft>
                          <a:spcPts val="0"/>
                        </a:spcAft>
                      </a:pPr>
                      <a:r>
                        <a:rPr lang="en-US" sz="1800" b="0" kern="100" dirty="0" err="1">
                          <a:solidFill>
                            <a:schemeClr val="tx1"/>
                          </a:solidFill>
                          <a:effectLst/>
                          <a:latin typeface="UTM Avo" panose="02040603050506020204" pitchFamily="18" charset="0"/>
                        </a:rPr>
                        <a:t>Buồng</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trứng</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Sản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xuất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trứng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tiết</a:t>
                      </a:r>
                      <a:r>
                        <a:rPr lang="en-US" sz="1800" kern="100" dirty="0">
                          <a:solidFill>
                            <a:schemeClr val="tx1"/>
                          </a:solidFill>
                          <a:effectLst/>
                          <a:latin typeface="UTM Avo" panose="02040603050506020204" pitchFamily="18" charset="0"/>
                        </a:rPr>
                        <a:t> hormone </a:t>
                      </a:r>
                      <a:r>
                        <a:rPr lang="en-US" sz="1800" kern="100" dirty="0" err="1">
                          <a:solidFill>
                            <a:schemeClr val="tx1"/>
                          </a:solidFill>
                          <a:effectLst/>
                          <a:latin typeface="UTM Avo" panose="02040603050506020204" pitchFamily="18" charset="0"/>
                        </a:rPr>
                        <a:t>sinh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dục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nữ</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901799"/>
                  </a:ext>
                </a:extLst>
              </a:tr>
              <a:tr h="1729822">
                <a:tc>
                  <a:txBody>
                    <a:bodyPr/>
                    <a:lstStyle/>
                    <a:p>
                      <a:pPr marL="0" marR="0" algn="ctr">
                        <a:lnSpc>
                          <a:spcPct val="150000"/>
                        </a:lnSpc>
                        <a:spcBef>
                          <a:spcPts val="0"/>
                        </a:spcBef>
                        <a:spcAft>
                          <a:spcPts val="0"/>
                        </a:spcAft>
                      </a:pPr>
                      <a:r>
                        <a:rPr lang="en-US" sz="1800" b="0" kern="100" dirty="0" err="1">
                          <a:solidFill>
                            <a:schemeClr val="tx1"/>
                          </a:solidFill>
                          <a:effectLst/>
                          <a:latin typeface="UTM Avo" panose="02040603050506020204" pitchFamily="18" charset="0"/>
                        </a:rPr>
                        <a:t>Âm</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đạo</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Có</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tuyến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tiết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ra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chất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nhờn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mang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tính</a:t>
                      </a:r>
                      <a:r>
                        <a:rPr lang="en-US" sz="1800" kern="100" dirty="0">
                          <a:solidFill>
                            <a:schemeClr val="tx1"/>
                          </a:solidFill>
                          <a:effectLst/>
                          <a:latin typeface="UTM Avo" panose="02040603050506020204" pitchFamily="18" charset="0"/>
                        </a:rPr>
                        <a:t> acid </a:t>
                      </a:r>
                      <a:r>
                        <a:rPr lang="en-US" sz="1800" kern="100" dirty="0" err="1">
                          <a:solidFill>
                            <a:schemeClr val="tx1"/>
                          </a:solidFill>
                          <a:effectLst/>
                          <a:latin typeface="UTM Avo" panose="02040603050506020204" pitchFamily="18" charset="0"/>
                        </a:rPr>
                        <a:t>giúp</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giảm</a:t>
                      </a:r>
                      <a:r>
                        <a:rPr lang="en-US" sz="1800" kern="100" dirty="0">
                          <a:solidFill>
                            <a:schemeClr val="tx1"/>
                          </a:solidFill>
                          <a:effectLst/>
                          <a:latin typeface="UTM Avo" panose="02040603050506020204" pitchFamily="18" charset="0"/>
                        </a:rPr>
                        <a:t> ma </a:t>
                      </a:r>
                      <a:r>
                        <a:rPr lang="en-US" sz="1800" kern="100" dirty="0" err="1">
                          <a:solidFill>
                            <a:schemeClr val="tx1"/>
                          </a:solidFill>
                          <a:effectLst/>
                          <a:latin typeface="UTM Avo" panose="02040603050506020204" pitchFamily="18" charset="0"/>
                        </a:rPr>
                        <a:t>sát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ngăn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chặn</a:t>
                      </a:r>
                      <a:r>
                        <a:rPr lang="en-US" sz="1800" kern="100" dirty="0">
                          <a:solidFill>
                            <a:schemeClr val="tx1"/>
                          </a:solidFill>
                          <a:effectLst/>
                          <a:latin typeface="UTM Avo" panose="02040603050506020204" pitchFamily="18" charset="0"/>
                        </a:rPr>
                        <a:t> vi </a:t>
                      </a:r>
                      <a:r>
                        <a:rPr lang="en-US" sz="1800" kern="100" dirty="0" err="1">
                          <a:solidFill>
                            <a:schemeClr val="tx1"/>
                          </a:solidFill>
                          <a:effectLst/>
                          <a:latin typeface="UTM Avo" panose="02040603050506020204" pitchFamily="18" charset="0"/>
                        </a:rPr>
                        <a:t>khuẩn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xâm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nhập</a:t>
                      </a:r>
                      <a:r>
                        <a:rPr lang="en-US" sz="1800" kern="100" dirty="0">
                          <a:solidFill>
                            <a:schemeClr val="tx1"/>
                          </a:solidFill>
                          <a:effectLst/>
                          <a:latin typeface="UTM Avo" panose="02040603050506020204" pitchFamily="18" charset="0"/>
                        </a:rPr>
                        <a:t>.</a:t>
                      </a:r>
                    </a:p>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Tiếp</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nhận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a:t>
                      </a:r>
                    </a:p>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Là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đường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ra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của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trẻ</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sơ</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sinh</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436539"/>
                  </a:ext>
                </a:extLst>
              </a:tr>
              <a:tr h="1281506">
                <a:tc>
                  <a:txBody>
                    <a:bodyPr/>
                    <a:lstStyle/>
                    <a:p>
                      <a:pPr marL="0" marR="0" algn="ctr">
                        <a:lnSpc>
                          <a:spcPct val="150000"/>
                        </a:lnSpc>
                        <a:spcBef>
                          <a:spcPts val="0"/>
                        </a:spcBef>
                        <a:spcAft>
                          <a:spcPts val="0"/>
                        </a:spcAft>
                      </a:pPr>
                      <a:r>
                        <a:rPr lang="en-US" sz="1800" b="0" kern="100" dirty="0" err="1">
                          <a:solidFill>
                            <a:schemeClr val="tx1"/>
                          </a:solidFill>
                          <a:effectLst/>
                          <a:latin typeface="UTM Avo" panose="02040603050506020204" pitchFamily="18" charset="0"/>
                        </a:rPr>
                        <a:t>Ống</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dẫn</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trứng</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Đón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trứng</a:t>
                      </a:r>
                      <a:r>
                        <a:rPr lang="en-US" sz="1800" kern="100" dirty="0">
                          <a:solidFill>
                            <a:schemeClr val="tx1"/>
                          </a:solidFill>
                          <a:effectLst/>
                          <a:latin typeface="UTM Avo" panose="02040603050506020204" pitchFamily="18" charset="0"/>
                        </a:rPr>
                        <a:t>.</a:t>
                      </a:r>
                    </a:p>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Là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nơi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diễn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ra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sự</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thụ</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a:t>
                      </a:r>
                    </a:p>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Vận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chuyển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trứng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hoặc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hợp</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tử</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xuống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tử</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cung</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7725973"/>
                  </a:ext>
                </a:extLst>
              </a:tr>
              <a:tr h="833190">
                <a:tc>
                  <a:txBody>
                    <a:bodyPr/>
                    <a:lstStyle/>
                    <a:p>
                      <a:pPr marL="0" marR="0" algn="ctr">
                        <a:lnSpc>
                          <a:spcPct val="150000"/>
                        </a:lnSpc>
                        <a:spcBef>
                          <a:spcPts val="0"/>
                        </a:spcBef>
                        <a:spcAft>
                          <a:spcPts val="0"/>
                        </a:spcAft>
                      </a:pPr>
                      <a:r>
                        <a:rPr lang="en-US" sz="1800" b="0" kern="100" dirty="0" err="1">
                          <a:solidFill>
                            <a:schemeClr val="tx1"/>
                          </a:solidFill>
                          <a:effectLst/>
                          <a:latin typeface="UTM Avo" panose="02040603050506020204" pitchFamily="18" charset="0"/>
                        </a:rPr>
                        <a:t>Tử</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cung</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Tiếp</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nhận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trứng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hoặc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hợp</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tử</a:t>
                      </a:r>
                      <a:r>
                        <a:rPr lang="en-US" sz="1800" kern="100" dirty="0">
                          <a:solidFill>
                            <a:schemeClr val="tx1"/>
                          </a:solidFill>
                          <a:effectLst/>
                          <a:latin typeface="UTM Avo" panose="02040603050506020204" pitchFamily="18" charset="0"/>
                        </a:rPr>
                        <a:t>.</a:t>
                      </a:r>
                    </a:p>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Nuôi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dưỡng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phôi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thai.</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6990870"/>
                  </a:ext>
                </a:extLst>
              </a:tr>
              <a:tr h="390132">
                <a:tc>
                  <a:txBody>
                    <a:bodyPr/>
                    <a:lstStyle/>
                    <a:p>
                      <a:pPr marL="0" marR="0" algn="ctr">
                        <a:lnSpc>
                          <a:spcPct val="150000"/>
                        </a:lnSpc>
                        <a:spcBef>
                          <a:spcPts val="0"/>
                        </a:spcBef>
                        <a:spcAft>
                          <a:spcPts val="0"/>
                        </a:spcAft>
                      </a:pPr>
                      <a:r>
                        <a:rPr lang="en-US" sz="1800" b="0" kern="100" dirty="0" err="1">
                          <a:solidFill>
                            <a:schemeClr val="tx1"/>
                          </a:solidFill>
                          <a:effectLst/>
                          <a:latin typeface="UTM Avo" panose="02040603050506020204" pitchFamily="18" charset="0"/>
                        </a:rPr>
                        <a:t>Âm</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hộ</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a:lnSpc>
                          <a:spcPct val="150000"/>
                        </a:lnSpc>
                        <a:spcBef>
                          <a:spcPts val="0"/>
                        </a:spcBef>
                        <a:spcAft>
                          <a:spcPts val="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Bảo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vệ</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cơ</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quan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dục</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0511780"/>
                  </a:ext>
                </a:extLst>
              </a:tr>
            </a:tbl>
          </a:graphicData>
        </a:graphic>
      </p:graphicFrame>
      <p:sp>
        <p:nvSpPr>
          <p:cNvPr id="4" name="TextBox 3">
            <a:extLst>
              <a:ext uri="{FF2B5EF4-FFF2-40B4-BE49-F238E27FC236}">
                <a16:creationId xmlns:a16="http://schemas.microsoft.com/office/drawing/2014/main" id="{F2AF5107-4DA7-7871-8EEC-4893925A10B7}"/>
              </a:ext>
            </a:extLst>
          </p:cNvPr>
          <p:cNvSpPr txBox="1"/>
          <p:nvPr/>
        </p:nvSpPr>
        <p:spPr>
          <a:xfrm>
            <a:off x="436516" y="2368519"/>
            <a:ext cx="3029495" cy="3720314"/>
          </a:xfrm>
          <a:prstGeom prst="rect">
            <a:avLst/>
          </a:prstGeom>
          <a:solidFill>
            <a:schemeClr val="accent2">
              <a:lumMod val="20000"/>
              <a:lumOff val="80000"/>
            </a:schemeClr>
          </a:solidFill>
          <a:ln>
            <a:solidFill>
              <a:schemeClr val="tx1"/>
            </a:solidFill>
            <a:prstDash val="solid"/>
          </a:ln>
        </p:spPr>
        <p:txBody>
          <a:bodyPr wrap="square">
            <a:spAutoFit/>
          </a:bodyPr>
          <a:lstStyle/>
          <a:p>
            <a:pPr algn="just">
              <a:lnSpc>
                <a:spcPct val="150000"/>
              </a:lnSpc>
            </a:pPr>
            <a:r>
              <a:rPr lang="en-US" sz="2000" dirty="0" err="1">
                <a:latin typeface="UTM Avo" panose="02040603050506020204" pitchFamily="18" charset="0"/>
              </a:rPr>
              <a:t>Hệ</a:t>
            </a:r>
            <a:r>
              <a:rPr lang="en-US" sz="2000" dirty="0">
                <a:latin typeface="UTM Avo" panose="02040603050506020204" pitchFamily="18" charset="0"/>
              </a:rPr>
              <a:t> </a:t>
            </a:r>
            <a:r>
              <a:rPr lang="en-US" sz="2000" dirty="0" err="1">
                <a:latin typeface="UTM Avo" panose="02040603050506020204" pitchFamily="18" charset="0"/>
              </a:rPr>
              <a:t>sinh</a:t>
            </a:r>
            <a:r>
              <a:rPr lang="en-US" sz="2000" dirty="0">
                <a:latin typeface="UTM Avo" panose="02040603050506020204" pitchFamily="18" charset="0"/>
              </a:rPr>
              <a:t> </a:t>
            </a:r>
            <a:r>
              <a:rPr lang="en-US" sz="2000" dirty="0" err="1">
                <a:latin typeface="UTM Avo" panose="02040603050506020204" pitchFamily="18" charset="0"/>
              </a:rPr>
              <a:t>dục</a:t>
            </a:r>
            <a:r>
              <a:rPr lang="en-US" sz="2000" dirty="0">
                <a:latin typeface="UTM Avo" panose="02040603050506020204" pitchFamily="18" charset="0"/>
              </a:rPr>
              <a:t> </a:t>
            </a:r>
            <a:r>
              <a:rPr lang="en-US" sz="2000" dirty="0" err="1">
                <a:latin typeface="UTM Avo" panose="02040603050506020204" pitchFamily="18" charset="0"/>
              </a:rPr>
              <a:t>nữ</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chức</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sản</a:t>
            </a:r>
            <a:r>
              <a:rPr lang="en-US" sz="2000" dirty="0">
                <a:latin typeface="UTM Avo" panose="02040603050506020204" pitchFamily="18" charset="0"/>
              </a:rPr>
              <a:t> </a:t>
            </a:r>
            <a:r>
              <a:rPr lang="en-US" sz="2000" dirty="0" err="1">
                <a:latin typeface="UTM Avo" panose="02040603050506020204" pitchFamily="18" charset="0"/>
              </a:rPr>
              <a:t>xuất</a:t>
            </a:r>
            <a:r>
              <a:rPr lang="en-US" sz="2000" dirty="0">
                <a:latin typeface="UTM Avo" panose="02040603050506020204" pitchFamily="18" charset="0"/>
              </a:rPr>
              <a:t> </a:t>
            </a:r>
            <a:r>
              <a:rPr lang="en-US" sz="2000" dirty="0" err="1">
                <a:latin typeface="UTM Avo" panose="02040603050506020204" pitchFamily="18" charset="0"/>
              </a:rPr>
              <a:t>trứng</a:t>
            </a:r>
            <a:r>
              <a:rPr lang="en-US" sz="2000" dirty="0">
                <a:latin typeface="UTM Avo" panose="02040603050506020204" pitchFamily="18" charset="0"/>
              </a:rPr>
              <a:t>, </a:t>
            </a:r>
            <a:r>
              <a:rPr lang="en-US" sz="2000" dirty="0" err="1">
                <a:latin typeface="UTM Avo" panose="02040603050506020204" pitchFamily="18" charset="0"/>
              </a:rPr>
              <a:t>tiết</a:t>
            </a:r>
            <a:r>
              <a:rPr lang="en-US" sz="2000" dirty="0">
                <a:latin typeface="UTM Avo" panose="02040603050506020204" pitchFamily="18" charset="0"/>
              </a:rPr>
              <a:t> hormone </a:t>
            </a:r>
            <a:r>
              <a:rPr lang="en-US" sz="2000" dirty="0" err="1">
                <a:latin typeface="UTM Avo" panose="02040603050506020204" pitchFamily="18" charset="0"/>
              </a:rPr>
              <a:t>sinh</a:t>
            </a:r>
            <a:r>
              <a:rPr lang="en-US" sz="2000" dirty="0">
                <a:latin typeface="UTM Avo" panose="02040603050506020204" pitchFamily="18" charset="0"/>
              </a:rPr>
              <a:t> </a:t>
            </a:r>
            <a:r>
              <a:rPr lang="en-US" sz="2000" dirty="0" err="1">
                <a:latin typeface="UTM Avo" panose="02040603050506020204" pitchFamily="18" charset="0"/>
              </a:rPr>
              <a:t>dục</a:t>
            </a:r>
            <a:r>
              <a:rPr lang="en-US" sz="2000" dirty="0">
                <a:latin typeface="UTM Avo" panose="02040603050506020204" pitchFamily="18" charset="0"/>
              </a:rPr>
              <a:t> </a:t>
            </a:r>
            <a:r>
              <a:rPr lang="en-US" sz="2000" dirty="0" err="1">
                <a:latin typeface="UTM Avo" panose="02040603050506020204" pitchFamily="18" charset="0"/>
              </a:rPr>
              <a:t>nữ</a:t>
            </a:r>
            <a:r>
              <a:rPr lang="en-US" sz="2000" dirty="0">
                <a:latin typeface="UTM Avo" panose="02040603050506020204" pitchFamily="18" charset="0"/>
              </a:rPr>
              <a:t> (estrogen </a:t>
            </a:r>
            <a:r>
              <a:rPr lang="en-US" sz="2000" dirty="0" err="1">
                <a:latin typeface="UTM Avo" panose="02040603050506020204" pitchFamily="18" charset="0"/>
              </a:rPr>
              <a:t>và</a:t>
            </a:r>
            <a:r>
              <a:rPr lang="en-US" sz="2000" dirty="0">
                <a:latin typeface="UTM Avo" panose="02040603050506020204" pitchFamily="18" charset="0"/>
              </a:rPr>
              <a:t> progesterone)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nơi</a:t>
            </a:r>
            <a:r>
              <a:rPr lang="en-US" sz="2000" dirty="0">
                <a:latin typeface="UTM Avo" panose="02040603050506020204" pitchFamily="18" charset="0"/>
              </a:rPr>
              <a:t> </a:t>
            </a:r>
            <a:r>
              <a:rPr lang="en-US" sz="2000" dirty="0" err="1">
                <a:latin typeface="UTM Avo" panose="02040603050506020204" pitchFamily="18" charset="0"/>
              </a:rPr>
              <a:t>diễn</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quá</a:t>
            </a:r>
            <a:r>
              <a:rPr lang="en-US" sz="2000" dirty="0">
                <a:latin typeface="UTM Avo" panose="02040603050506020204" pitchFamily="18" charset="0"/>
              </a:rPr>
              <a:t> </a:t>
            </a:r>
            <a:r>
              <a:rPr lang="en-US" sz="2000" dirty="0" err="1">
                <a:latin typeface="UTM Avo" panose="02040603050506020204" pitchFamily="18" charset="0"/>
              </a:rPr>
              <a:t>trình</a:t>
            </a:r>
            <a:r>
              <a:rPr lang="en-US" sz="2000" dirty="0">
                <a:latin typeface="UTM Avo" panose="02040603050506020204" pitchFamily="18" charset="0"/>
              </a:rPr>
              <a:t> </a:t>
            </a:r>
            <a:r>
              <a:rPr lang="en-US" sz="2000" dirty="0" err="1">
                <a:latin typeface="UTM Avo" panose="02040603050506020204" pitchFamily="18" charset="0"/>
              </a:rPr>
              <a:t>thụ</a:t>
            </a:r>
            <a:r>
              <a:rPr lang="en-US" sz="2000" dirty="0">
                <a:latin typeface="UTM Avo" panose="02040603050506020204" pitchFamily="18" charset="0"/>
              </a:rPr>
              <a:t> </a:t>
            </a:r>
            <a:r>
              <a:rPr lang="en-US" sz="2000" dirty="0" err="1">
                <a:latin typeface="UTM Avo" panose="02040603050506020204" pitchFamily="18" charset="0"/>
              </a:rPr>
              <a:t>tinh</a:t>
            </a:r>
            <a:r>
              <a:rPr lang="en-US" sz="2000" dirty="0">
                <a:latin typeface="UTM Avo" panose="02040603050506020204" pitchFamily="18" charset="0"/>
              </a:rPr>
              <a:t>, </a:t>
            </a:r>
            <a:r>
              <a:rPr lang="en-US" sz="2000" dirty="0" err="1">
                <a:latin typeface="UTM Avo" panose="02040603050506020204" pitchFamily="18" charset="0"/>
              </a:rPr>
              <a:t>phát</a:t>
            </a:r>
            <a:r>
              <a:rPr lang="en-US" sz="2000" dirty="0">
                <a:latin typeface="UTM Avo" panose="02040603050506020204" pitchFamily="18" charset="0"/>
              </a:rPr>
              <a:t> </a:t>
            </a:r>
            <a:r>
              <a:rPr lang="en-US" sz="2000" dirty="0" err="1">
                <a:latin typeface="UTM Avo" panose="02040603050506020204" pitchFamily="18" charset="0"/>
              </a:rPr>
              <a:t>triển</a:t>
            </a:r>
            <a:r>
              <a:rPr lang="en-US" sz="2000" dirty="0">
                <a:latin typeface="UTM Avo" panose="02040603050506020204" pitchFamily="18" charset="0"/>
              </a:rPr>
              <a:t> </a:t>
            </a:r>
            <a:r>
              <a:rPr lang="en-US" sz="2000" dirty="0" err="1">
                <a:latin typeface="UTM Avo" panose="02040603050506020204" pitchFamily="18" charset="0"/>
              </a:rPr>
              <a:t>phôi</a:t>
            </a:r>
            <a:r>
              <a:rPr lang="en-US" sz="2000" dirty="0">
                <a:latin typeface="UTM Avo" panose="02040603050506020204" pitchFamily="18" charset="0"/>
              </a:rPr>
              <a:t> </a:t>
            </a:r>
            <a:r>
              <a:rPr lang="en-US" sz="2000" dirty="0" err="1">
                <a:latin typeface="UTM Avo" panose="02040603050506020204" pitchFamily="18" charset="0"/>
              </a:rPr>
              <a:t>thai.</a:t>
            </a:r>
            <a:r>
              <a:rPr lang="en-US" sz="2000" dirty="0">
                <a:latin typeface="UTM Avo" panose="02040603050506020204" pitchFamily="18" charset="0"/>
              </a:rPr>
              <a:t> </a:t>
            </a:r>
          </a:p>
        </p:txBody>
      </p:sp>
    </p:spTree>
    <p:extLst>
      <p:ext uri="{BB962C8B-B14F-4D97-AF65-F5344CB8AC3E}">
        <p14:creationId xmlns:p14="http://schemas.microsoft.com/office/powerpoint/2010/main" val="304642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B4433B-8EB0-AA7D-A6E3-447A3094EF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104D77-ED6C-A64F-8470-FA2CF0D8601E}"/>
              </a:ext>
            </a:extLst>
          </p:cNvPr>
          <p:cNvSpPr txBox="1"/>
          <p:nvPr/>
        </p:nvSpPr>
        <p:spPr>
          <a:xfrm>
            <a:off x="1525313" y="1577309"/>
            <a:ext cx="9141374"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2.</a:t>
            </a:r>
            <a:r>
              <a:rPr lang="vi-VN" sz="2800" b="1" dirty="0">
                <a:latin typeface="UTM Avo" panose="02040603050506020204" pitchFamily="18"/>
                <a:ea typeface="Arial" panose="020B0604020202020204" pitchFamily="34" charset="0"/>
                <a:cs typeface="Arial" panose="020B0604020202020204" pitchFamily="34" charset="0"/>
              </a:rPr>
              <a:t> Cấu tạo và chức năng cơ quan sinh dục n</a:t>
            </a:r>
            <a:r>
              <a:rPr lang="en-US" sz="2800" b="1" dirty="0">
                <a:latin typeface="UTM Avo" panose="02040603050506020204" pitchFamily="18"/>
                <a:ea typeface="Arial" panose="020B0604020202020204" pitchFamily="34" charset="0"/>
                <a:cs typeface="Arial" panose="020B0604020202020204" pitchFamily="34" charset="0"/>
              </a:rPr>
              <a:t>am</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46801B06-18EE-0BFB-87AC-CAC1AB30FF50}"/>
              </a:ext>
            </a:extLst>
          </p:cNvPr>
          <p:cNvSpPr/>
          <p:nvPr/>
        </p:nvSpPr>
        <p:spPr>
          <a:xfrm>
            <a:off x="478972" y="2760551"/>
            <a:ext cx="3587931" cy="33179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37.</a:t>
            </a:r>
            <a:r>
              <a:rPr lang="en-US" sz="2400" dirty="0">
                <a:solidFill>
                  <a:schemeClr val="tx1"/>
                </a:solidFill>
                <a:latin typeface="UTM Avo" panose="02040603050506020204" pitchFamily="18" charset="0"/>
              </a:rPr>
              <a:t>3</a:t>
            </a:r>
            <a:r>
              <a:rPr lang="vi-VN" sz="2400" dirty="0">
                <a:solidFill>
                  <a:schemeClr val="tx1"/>
                </a:solidFill>
                <a:latin typeface="UTM Avo" panose="02040603050506020204" pitchFamily="18" charset="0"/>
              </a:rPr>
              <a:t>, kể tên và </a:t>
            </a:r>
            <a:r>
              <a:rPr lang="en-US" sz="2400" dirty="0" err="1">
                <a:solidFill>
                  <a:schemeClr val="tx1"/>
                </a:solidFill>
                <a:latin typeface="UTM Avo" panose="02040603050506020204" pitchFamily="18" charset="0"/>
              </a:rPr>
              <a:t>trình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quan trong hệ sinh dục n</a:t>
            </a:r>
            <a:r>
              <a:rPr lang="en-US" sz="2400" dirty="0">
                <a:solidFill>
                  <a:schemeClr val="tx1"/>
                </a:solidFill>
                <a:latin typeface="UTM Avo" panose="02040603050506020204" pitchFamily="18" charset="0"/>
              </a:rPr>
              <a:t>am</a:t>
            </a:r>
            <a:r>
              <a:rPr lang="vi-VN" sz="2400" dirty="0">
                <a:solidFill>
                  <a:schemeClr val="tx1"/>
                </a:solidFill>
                <a:latin typeface="UTM Avo" panose="02040603050506020204" pitchFamily="18" charset="0"/>
              </a:rPr>
              <a:t>.</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58571689-44F0-D009-E30A-BC9A8DB1AE4C}"/>
              </a:ext>
            </a:extLst>
          </p:cNvPr>
          <p:cNvPicPr>
            <a:picLocks noChangeAspect="1"/>
          </p:cNvPicPr>
          <p:nvPr/>
        </p:nvPicPr>
        <p:blipFill>
          <a:blip r:embed="rId3"/>
          <a:stretch>
            <a:fillRect/>
          </a:stretch>
        </p:blipFill>
        <p:spPr>
          <a:xfrm>
            <a:off x="4533027" y="2630613"/>
            <a:ext cx="7309649" cy="3595770"/>
          </a:xfrm>
          <a:prstGeom prst="rect">
            <a:avLst/>
          </a:prstGeom>
        </p:spPr>
      </p:pic>
    </p:spTree>
    <p:extLst>
      <p:ext uri="{BB962C8B-B14F-4D97-AF65-F5344CB8AC3E}">
        <p14:creationId xmlns:p14="http://schemas.microsoft.com/office/powerpoint/2010/main" val="377403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6B5F64-710E-DADC-89EF-8C1474671F7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76E751-5A2E-F55F-3E19-C359C9DB00CD}"/>
              </a:ext>
            </a:extLst>
          </p:cNvPr>
          <p:cNvGraphicFramePr>
            <a:graphicFrameLocks noGrp="1"/>
          </p:cNvGraphicFramePr>
          <p:nvPr>
            <p:extLst>
              <p:ext uri="{D42A27DB-BD31-4B8C-83A1-F6EECF244321}">
                <p14:modId xmlns:p14="http://schemas.microsoft.com/office/powerpoint/2010/main" val="115635332"/>
              </p:ext>
            </p:extLst>
          </p:nvPr>
        </p:nvGraphicFramePr>
        <p:xfrm>
          <a:off x="3194515" y="1698609"/>
          <a:ext cx="8710103" cy="5015697"/>
        </p:xfrm>
        <a:graphic>
          <a:graphicData uri="http://schemas.openxmlformats.org/drawingml/2006/table">
            <a:tbl>
              <a:tblPr firstRow="1" firstCol="1" bandRow="1">
                <a:tableStyleId>{5C22544A-7EE6-4342-B048-85BDC9FD1C3A}</a:tableStyleId>
              </a:tblPr>
              <a:tblGrid>
                <a:gridCol w="1971307">
                  <a:extLst>
                    <a:ext uri="{9D8B030D-6E8A-4147-A177-3AD203B41FA5}">
                      <a16:colId xmlns:a16="http://schemas.microsoft.com/office/drawing/2014/main" val="707023835"/>
                    </a:ext>
                  </a:extLst>
                </a:gridCol>
                <a:gridCol w="6738796">
                  <a:extLst>
                    <a:ext uri="{9D8B030D-6E8A-4147-A177-3AD203B41FA5}">
                      <a16:colId xmlns:a16="http://schemas.microsoft.com/office/drawing/2014/main" val="1843254383"/>
                    </a:ext>
                  </a:extLst>
                </a:gridCol>
              </a:tblGrid>
              <a:tr h="421266">
                <a:tc>
                  <a:txBody>
                    <a:bodyPr/>
                    <a:lstStyle/>
                    <a:p>
                      <a:pPr marL="0" marR="0" algn="ctr">
                        <a:lnSpc>
                          <a:spcPct val="150000"/>
                        </a:lnSpc>
                        <a:spcBef>
                          <a:spcPts val="0"/>
                        </a:spcBef>
                        <a:spcAft>
                          <a:spcPts val="800"/>
                        </a:spcAft>
                      </a:pPr>
                      <a:r>
                        <a:rPr lang="en-US" sz="1800" kern="100" dirty="0" err="1">
                          <a:solidFill>
                            <a:schemeClr val="tx1"/>
                          </a:solidFill>
                          <a:effectLst/>
                          <a:latin typeface="UTM Avo" panose="02040603050506020204" pitchFamily="18" charset="0"/>
                        </a:rPr>
                        <a:t>Tên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cơ</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quan</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800"/>
                        </a:spcAft>
                      </a:pPr>
                      <a:r>
                        <a:rPr lang="en-US" sz="1800" kern="100" dirty="0" err="1">
                          <a:solidFill>
                            <a:schemeClr val="tx1"/>
                          </a:solidFill>
                          <a:effectLst/>
                          <a:latin typeface="UTM Avo" panose="02040603050506020204" pitchFamily="18" charset="0"/>
                        </a:rPr>
                        <a:t>Chức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năng</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1291603"/>
                  </a:ext>
                </a:extLst>
              </a:tr>
              <a:tr h="421266">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Ống</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dẫn</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tinh</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Vận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chuyển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đến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túi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0974382"/>
                  </a:ext>
                </a:extLst>
              </a:tr>
              <a:tr h="899680">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Tuyến</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tiền</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liệt</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Tiết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dịch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màu</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trắng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hòa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lẫn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với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từ</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túi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phóng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ra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tạo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thành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dịch</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1019801"/>
                  </a:ext>
                </a:extLst>
              </a:tr>
              <a:tr h="1110007">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Tuyến</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hành</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Tiết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dịch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nhờn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có</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tác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dụng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rửa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niệu</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đạo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làm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giảm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tính</a:t>
                      </a:r>
                      <a:r>
                        <a:rPr lang="en-US" sz="1800" kern="100" dirty="0">
                          <a:solidFill>
                            <a:schemeClr val="tx1"/>
                          </a:solidFill>
                          <a:effectLst/>
                          <a:latin typeface="UTM Avo" panose="02040603050506020204" pitchFamily="18" charset="0"/>
                        </a:rPr>
                        <a:t> acid </a:t>
                      </a:r>
                      <a:r>
                        <a:rPr lang="en-US" sz="1800" kern="100" dirty="0" err="1">
                          <a:solidFill>
                            <a:schemeClr val="tx1"/>
                          </a:solidFill>
                          <a:effectLst/>
                          <a:latin typeface="UTM Avo" panose="02040603050506020204" pitchFamily="18" charset="0"/>
                        </a:rPr>
                        <a:t>của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dịch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âm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đạo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đảm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bảo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sự</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sống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sót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của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4783834"/>
                  </a:ext>
                </a:extLst>
              </a:tr>
              <a:tr h="421266">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Túi</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tinh</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Dự</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trữ</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tiết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một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ít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dịch</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6913480"/>
                  </a:ext>
                </a:extLst>
              </a:tr>
              <a:tr h="421266">
                <a:tc>
                  <a:txBody>
                    <a:bodyPr/>
                    <a:lstStyle/>
                    <a:p>
                      <a:pPr marL="0" marR="0" algn="ctr">
                        <a:lnSpc>
                          <a:spcPct val="150000"/>
                        </a:lnSpc>
                        <a:spcBef>
                          <a:spcPts val="0"/>
                        </a:spcBef>
                        <a:spcAft>
                          <a:spcPts val="800"/>
                        </a:spcAft>
                      </a:pPr>
                      <a:r>
                        <a:rPr lang="en-US" sz="1800" b="0" kern="100" dirty="0">
                          <a:solidFill>
                            <a:schemeClr val="tx1"/>
                          </a:solidFill>
                          <a:effectLst/>
                          <a:latin typeface="UTM Avo" panose="02040603050506020204" pitchFamily="18" charset="0"/>
                        </a:rPr>
                        <a:t>Tinh </a:t>
                      </a:r>
                      <a:r>
                        <a:rPr lang="en-US" sz="1800" b="0" kern="100" dirty="0" err="1">
                          <a:solidFill>
                            <a:schemeClr val="tx1"/>
                          </a:solidFill>
                          <a:effectLst/>
                          <a:latin typeface="UTM Avo" panose="02040603050506020204" pitchFamily="18" charset="0"/>
                        </a:rPr>
                        <a:t>hoàn</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Sản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xuất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và</a:t>
                      </a:r>
                      <a:r>
                        <a:rPr lang="en-US" sz="1800" kern="100" dirty="0">
                          <a:solidFill>
                            <a:schemeClr val="tx1"/>
                          </a:solidFill>
                          <a:effectLst/>
                          <a:latin typeface="UTM Avo" panose="02040603050506020204" pitchFamily="18" charset="0"/>
                        </a:rPr>
                        <a:t> hormone </a:t>
                      </a:r>
                      <a:r>
                        <a:rPr lang="en-US" sz="1800" kern="100" dirty="0" err="1">
                          <a:solidFill>
                            <a:schemeClr val="tx1"/>
                          </a:solidFill>
                          <a:effectLst/>
                          <a:latin typeface="UTM Avo" panose="02040603050506020204" pitchFamily="18" charset="0"/>
                        </a:rPr>
                        <a:t>sinh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dục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nam</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7316091"/>
                  </a:ext>
                </a:extLst>
              </a:tr>
              <a:tr h="421266">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Mào</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tinh</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hoàn</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Nơi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trùng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phát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triển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toàn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diện</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8263800"/>
                  </a:ext>
                </a:extLst>
              </a:tr>
              <a:tr h="899680">
                <a:tc>
                  <a:txBody>
                    <a:bodyPr/>
                    <a:lstStyle/>
                    <a:p>
                      <a:pPr marL="0" marR="0" algn="ctr">
                        <a:lnSpc>
                          <a:spcPct val="150000"/>
                        </a:lnSpc>
                        <a:spcBef>
                          <a:spcPts val="0"/>
                        </a:spcBef>
                        <a:spcAft>
                          <a:spcPts val="800"/>
                        </a:spcAft>
                      </a:pPr>
                      <a:r>
                        <a:rPr lang="en-US" sz="1800" b="0" kern="100" dirty="0" err="1">
                          <a:solidFill>
                            <a:schemeClr val="tx1"/>
                          </a:solidFill>
                          <a:effectLst/>
                          <a:latin typeface="UTM Avo" panose="02040603050506020204" pitchFamily="18" charset="0"/>
                        </a:rPr>
                        <a:t>Dương</a:t>
                      </a:r>
                      <a:r>
                        <a:rPr lang="en-US" sz="1800" b="0" kern="100" dirty="0">
                          <a:solidFill>
                            <a:schemeClr val="tx1"/>
                          </a:solidFill>
                          <a:effectLst/>
                          <a:latin typeface="UTM Avo" panose="02040603050506020204" pitchFamily="18" charset="0"/>
                        </a:rPr>
                        <a:t> </a:t>
                      </a:r>
                      <a:r>
                        <a:rPr lang="en-US" sz="1800" b="0" kern="100" dirty="0" err="1">
                          <a:solidFill>
                            <a:schemeClr val="tx1"/>
                          </a:solidFill>
                          <a:effectLst/>
                          <a:latin typeface="UTM Avo" panose="02040603050506020204" pitchFamily="18" charset="0"/>
                        </a:rPr>
                        <a:t>vật</a:t>
                      </a:r>
                      <a:endParaRPr lang="en-US" sz="18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800"/>
                        </a:spcAft>
                      </a:pPr>
                      <a:r>
                        <a:rPr lang="en-US" sz="1800" kern="100" dirty="0">
                          <a:solidFill>
                            <a:schemeClr val="tx1"/>
                          </a:solidFill>
                          <a:effectLst/>
                          <a:latin typeface="UTM Avo" panose="02040603050506020204" pitchFamily="18" charset="0"/>
                        </a:rPr>
                        <a:t> - </a:t>
                      </a:r>
                      <a:r>
                        <a:rPr lang="en-US" sz="1800" kern="100" dirty="0" err="1">
                          <a:solidFill>
                            <a:schemeClr val="tx1"/>
                          </a:solidFill>
                          <a:effectLst/>
                          <a:latin typeface="UTM Avo" panose="02040603050506020204" pitchFamily="18" charset="0"/>
                        </a:rPr>
                        <a:t>Có</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niệu</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đạo</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vừa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đường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dẫn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nước</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tiểu</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vừa</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là</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đường</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dẫn</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tinh</a:t>
                      </a:r>
                      <a:r>
                        <a:rPr lang="en-US" sz="1800" kern="100" dirty="0">
                          <a:solidFill>
                            <a:schemeClr val="tx1"/>
                          </a:solidFill>
                          <a:effectLst/>
                          <a:latin typeface="UTM Avo" panose="02040603050506020204" pitchFamily="18" charset="0"/>
                        </a:rPr>
                        <a:t>.</a:t>
                      </a:r>
                      <a:endParaRPr lang="en-US" sz="18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8460820"/>
                  </a:ext>
                </a:extLst>
              </a:tr>
            </a:tbl>
          </a:graphicData>
        </a:graphic>
      </p:graphicFrame>
      <p:sp>
        <p:nvSpPr>
          <p:cNvPr id="4" name="TextBox 3">
            <a:extLst>
              <a:ext uri="{FF2B5EF4-FFF2-40B4-BE49-F238E27FC236}">
                <a16:creationId xmlns:a16="http://schemas.microsoft.com/office/drawing/2014/main" id="{131EAC5E-19FF-C478-CA62-239C4A3AB67B}"/>
              </a:ext>
            </a:extLst>
          </p:cNvPr>
          <p:cNvSpPr txBox="1"/>
          <p:nvPr/>
        </p:nvSpPr>
        <p:spPr>
          <a:xfrm>
            <a:off x="287382" y="2812656"/>
            <a:ext cx="2655027" cy="2335319"/>
          </a:xfrm>
          <a:prstGeom prst="rect">
            <a:avLst/>
          </a:prstGeom>
          <a:solidFill>
            <a:schemeClr val="accent1">
              <a:lumMod val="20000"/>
              <a:lumOff val="80000"/>
            </a:schemeClr>
          </a:solidFill>
          <a:ln>
            <a:solidFill>
              <a:schemeClr val="tx1"/>
            </a:solidFill>
            <a:prstDash val="solid"/>
          </a:ln>
        </p:spPr>
        <p:txBody>
          <a:bodyPr wrap="square">
            <a:spAutoFit/>
          </a:bodyPr>
          <a:lstStyle/>
          <a:p>
            <a:pPr algn="just">
              <a:lnSpc>
                <a:spcPct val="150000"/>
              </a:lnSpc>
            </a:pPr>
            <a:r>
              <a:rPr lang="en-US" sz="2000" dirty="0" err="1">
                <a:latin typeface="UTM Avo" panose="02040603050506020204" pitchFamily="18" charset="0"/>
              </a:rPr>
              <a:t>Hệ</a:t>
            </a:r>
            <a:r>
              <a:rPr lang="en-US" sz="2000" dirty="0">
                <a:latin typeface="UTM Avo" panose="02040603050506020204" pitchFamily="18" charset="0"/>
              </a:rPr>
              <a:t> </a:t>
            </a:r>
            <a:r>
              <a:rPr lang="en-US" sz="2000" dirty="0" err="1">
                <a:latin typeface="UTM Avo" panose="02040603050506020204" pitchFamily="18" charset="0"/>
              </a:rPr>
              <a:t>sinh</a:t>
            </a:r>
            <a:r>
              <a:rPr lang="en-US" sz="2000" dirty="0">
                <a:latin typeface="UTM Avo" panose="02040603050506020204" pitchFamily="18" charset="0"/>
              </a:rPr>
              <a:t> </a:t>
            </a:r>
            <a:r>
              <a:rPr lang="en-US" sz="2000" dirty="0" err="1">
                <a:latin typeface="UTM Avo" panose="02040603050506020204" pitchFamily="18" charset="0"/>
              </a:rPr>
              <a:t>dục</a:t>
            </a:r>
            <a:r>
              <a:rPr lang="en-US" sz="2000" dirty="0">
                <a:latin typeface="UTM Avo" panose="02040603050506020204" pitchFamily="18" charset="0"/>
              </a:rPr>
              <a:t> </a:t>
            </a:r>
            <a:r>
              <a:rPr lang="en-US" sz="2000" dirty="0" err="1">
                <a:latin typeface="UTM Avo" panose="02040603050506020204" pitchFamily="18" charset="0"/>
              </a:rPr>
              <a:t>nam</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chức</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sản</a:t>
            </a:r>
            <a:r>
              <a:rPr lang="en-US" sz="2000" dirty="0">
                <a:latin typeface="UTM Avo" panose="02040603050506020204" pitchFamily="18" charset="0"/>
              </a:rPr>
              <a:t> </a:t>
            </a:r>
            <a:r>
              <a:rPr lang="en-US" sz="2000" dirty="0" err="1">
                <a:latin typeface="UTM Avo" panose="02040603050506020204" pitchFamily="18" charset="0"/>
              </a:rPr>
              <a:t>xuất</a:t>
            </a:r>
            <a:r>
              <a:rPr lang="en-US" sz="2000" dirty="0">
                <a:latin typeface="UTM Avo" panose="02040603050506020204" pitchFamily="18" charset="0"/>
              </a:rPr>
              <a:t> </a:t>
            </a:r>
            <a:r>
              <a:rPr lang="en-US" sz="2000" dirty="0" err="1">
                <a:latin typeface="UTM Avo" panose="02040603050506020204" pitchFamily="18" charset="0"/>
              </a:rPr>
              <a:t>tinh</a:t>
            </a:r>
            <a:r>
              <a:rPr lang="en-US" sz="2000" dirty="0">
                <a:latin typeface="UTM Avo" panose="02040603050506020204" pitchFamily="18" charset="0"/>
              </a:rPr>
              <a:t> </a:t>
            </a:r>
            <a:r>
              <a:rPr lang="en-US" sz="2000" dirty="0" err="1">
                <a:latin typeface="UTM Avo" panose="02040603050506020204" pitchFamily="18" charset="0"/>
              </a:rPr>
              <a:t>trùng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tiết</a:t>
            </a:r>
            <a:r>
              <a:rPr lang="en-US" sz="2000" dirty="0">
                <a:latin typeface="UTM Avo" panose="02040603050506020204" pitchFamily="18" charset="0"/>
              </a:rPr>
              <a:t> hormone </a:t>
            </a:r>
            <a:r>
              <a:rPr lang="en-US" sz="2000" dirty="0" err="1">
                <a:latin typeface="UTM Avo" panose="02040603050506020204" pitchFamily="18" charset="0"/>
              </a:rPr>
              <a:t>sinh</a:t>
            </a:r>
            <a:r>
              <a:rPr lang="en-US" sz="2000" dirty="0">
                <a:latin typeface="UTM Avo" panose="02040603050506020204" pitchFamily="18" charset="0"/>
              </a:rPr>
              <a:t> </a:t>
            </a:r>
            <a:r>
              <a:rPr lang="en-US" sz="2000" dirty="0" err="1">
                <a:latin typeface="UTM Avo" panose="02040603050506020204" pitchFamily="18" charset="0"/>
              </a:rPr>
              <a:t>dục</a:t>
            </a:r>
            <a:r>
              <a:rPr lang="en-US" sz="2000" dirty="0">
                <a:latin typeface="UTM Avo" panose="02040603050506020204" pitchFamily="18" charset="0"/>
              </a:rPr>
              <a:t> </a:t>
            </a:r>
            <a:r>
              <a:rPr lang="en-US" sz="2000" dirty="0" err="1">
                <a:latin typeface="UTM Avo" panose="02040603050506020204" pitchFamily="18" charset="0"/>
              </a:rPr>
              <a:t>nam</a:t>
            </a:r>
            <a:r>
              <a:rPr lang="en-US" sz="2000" dirty="0">
                <a:latin typeface="UTM Avo" panose="02040603050506020204" pitchFamily="18" charset="0"/>
              </a:rPr>
              <a:t> (testosterone).</a:t>
            </a:r>
          </a:p>
        </p:txBody>
      </p:sp>
    </p:spTree>
    <p:extLst>
      <p:ext uri="{BB962C8B-B14F-4D97-AF65-F5344CB8AC3E}">
        <p14:creationId xmlns:p14="http://schemas.microsoft.com/office/powerpoint/2010/main" val="112103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92080B-020C-265A-D7A6-7923516CE5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5A8FC7-A0F1-F576-9EA4-DEA411445769}"/>
              </a:ext>
            </a:extLst>
          </p:cNvPr>
          <p:cNvSpPr txBox="1"/>
          <p:nvPr/>
        </p:nvSpPr>
        <p:spPr>
          <a:xfrm>
            <a:off x="1159553" y="1662984"/>
            <a:ext cx="9872894"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II. HIỆN TƯỢNG THỤ TINH, THỤ THAI VÀ KINH NGUYỆT</a:t>
            </a:r>
          </a:p>
        </p:txBody>
      </p:sp>
      <p:sp>
        <p:nvSpPr>
          <p:cNvPr id="3" name="TextBox 2">
            <a:extLst>
              <a:ext uri="{FF2B5EF4-FFF2-40B4-BE49-F238E27FC236}">
                <a16:creationId xmlns:a16="http://schemas.microsoft.com/office/drawing/2014/main" id="{460F2BBD-2F07-F192-2616-A600710DFD57}"/>
              </a:ext>
            </a:extLst>
          </p:cNvPr>
          <p:cNvSpPr txBox="1"/>
          <p:nvPr/>
        </p:nvSpPr>
        <p:spPr>
          <a:xfrm>
            <a:off x="1709506" y="2197205"/>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1. Hiện tượng thụ tinh và thụ thai</a:t>
            </a:r>
          </a:p>
        </p:txBody>
      </p:sp>
      <p:sp>
        <p:nvSpPr>
          <p:cNvPr id="4" name="Rectangle: Rounded Corners 3">
            <a:extLst>
              <a:ext uri="{FF2B5EF4-FFF2-40B4-BE49-F238E27FC236}">
                <a16:creationId xmlns:a16="http://schemas.microsoft.com/office/drawing/2014/main" id="{2436DD55-1398-A939-9FA4-748742ACD762}"/>
              </a:ext>
            </a:extLst>
          </p:cNvPr>
          <p:cNvSpPr/>
          <p:nvPr/>
        </p:nvSpPr>
        <p:spPr>
          <a:xfrm>
            <a:off x="1402081" y="3613991"/>
            <a:ext cx="3265714" cy="238621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37.4 và cho biết chiều di chuyển của hợp tử sau khi thụ tinh.</a:t>
            </a:r>
            <a:endParaRPr lang="en-US" sz="2400" dirty="0">
              <a:solidFill>
                <a:schemeClr val="tx1"/>
              </a:solidFill>
              <a:latin typeface="UTM Avo" panose="02040603050506020204" pitchFamily="18" charset="0"/>
            </a:endParaRPr>
          </a:p>
        </p:txBody>
      </p:sp>
      <p:pic>
        <p:nvPicPr>
          <p:cNvPr id="6" name="Picture 5">
            <a:extLst>
              <a:ext uri="{FF2B5EF4-FFF2-40B4-BE49-F238E27FC236}">
                <a16:creationId xmlns:a16="http://schemas.microsoft.com/office/drawing/2014/main" id="{C3CA8121-09B5-C4AA-8D16-50D78E032BD3}"/>
              </a:ext>
            </a:extLst>
          </p:cNvPr>
          <p:cNvPicPr>
            <a:picLocks noChangeAspect="1"/>
          </p:cNvPicPr>
          <p:nvPr/>
        </p:nvPicPr>
        <p:blipFill>
          <a:blip r:embed="rId3"/>
          <a:stretch>
            <a:fillRect/>
          </a:stretch>
        </p:blipFill>
        <p:spPr>
          <a:xfrm>
            <a:off x="5203802" y="3117668"/>
            <a:ext cx="6039731" cy="3526971"/>
          </a:xfrm>
          <a:prstGeom prst="rect">
            <a:avLst/>
          </a:prstGeom>
        </p:spPr>
      </p:pic>
    </p:spTree>
    <p:extLst>
      <p:ext uri="{BB962C8B-B14F-4D97-AF65-F5344CB8AC3E}">
        <p14:creationId xmlns:p14="http://schemas.microsoft.com/office/powerpoint/2010/main" val="225246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661FE1-D9B2-E0EF-88F3-0F35F515C7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B1284BB-0916-21E1-4C43-E2B16634B84A}"/>
              </a:ext>
            </a:extLst>
          </p:cNvPr>
          <p:cNvPicPr>
            <a:picLocks noChangeAspect="1"/>
          </p:cNvPicPr>
          <p:nvPr/>
        </p:nvPicPr>
        <p:blipFill>
          <a:blip r:embed="rId3"/>
          <a:stretch>
            <a:fillRect/>
          </a:stretch>
        </p:blipFill>
        <p:spPr>
          <a:xfrm>
            <a:off x="5891010" y="2490649"/>
            <a:ext cx="6039731" cy="3526971"/>
          </a:xfrm>
          <a:prstGeom prst="rect">
            <a:avLst/>
          </a:prstGeom>
        </p:spPr>
      </p:pic>
      <p:sp>
        <p:nvSpPr>
          <p:cNvPr id="4" name="TextBox 3">
            <a:extLst>
              <a:ext uri="{FF2B5EF4-FFF2-40B4-BE49-F238E27FC236}">
                <a16:creationId xmlns:a16="http://schemas.microsoft.com/office/drawing/2014/main" id="{7FEC9C1E-D5F8-6C00-EFF6-CDE9C75BB846}"/>
              </a:ext>
            </a:extLst>
          </p:cNvPr>
          <p:cNvSpPr txBox="1"/>
          <p:nvPr/>
        </p:nvSpPr>
        <p:spPr>
          <a:xfrm>
            <a:off x="531223" y="2720412"/>
            <a:ext cx="5138058" cy="3067443"/>
          </a:xfrm>
          <a:prstGeom prst="rect">
            <a:avLst/>
          </a:prstGeom>
          <a:noFill/>
        </p:spPr>
        <p:txBody>
          <a:bodyPr wrap="square">
            <a:spAutoFit/>
          </a:bodyPr>
          <a:lstStyle/>
          <a:p>
            <a:pPr algn="just">
              <a:lnSpc>
                <a:spcPct val="150000"/>
              </a:lnSpc>
            </a:pPr>
            <a:r>
              <a:rPr lang="en-US" sz="2200" dirty="0">
                <a:latin typeface="UTM Avo" panose="02040603050506020204" pitchFamily="18" charset="0"/>
              </a:rPr>
              <a:t>Khi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dịch</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phóng</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âm</a:t>
            </a:r>
            <a:r>
              <a:rPr lang="en-US" sz="2200" dirty="0">
                <a:latin typeface="UTM Avo" panose="02040603050506020204" pitchFamily="18" charset="0"/>
              </a:rPr>
              <a:t> </a:t>
            </a:r>
            <a:r>
              <a:rPr lang="en-US" sz="2200" dirty="0" err="1">
                <a:latin typeface="UTM Avo" panose="02040603050506020204" pitchFamily="18" charset="0"/>
              </a:rPr>
              <a:t>đạo</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trùng</a:t>
            </a:r>
            <a:r>
              <a:rPr lang="en-US" sz="2200" dirty="0">
                <a:latin typeface="UTM Avo" panose="02040603050506020204" pitchFamily="18" charset="0"/>
              </a:rPr>
              <a:t> di </a:t>
            </a:r>
            <a:r>
              <a:rPr lang="en-US" sz="2200" dirty="0" err="1">
                <a:latin typeface="UTM Avo" panose="02040603050506020204" pitchFamily="18" charset="0"/>
              </a:rPr>
              <a:t>chuyển</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a:t>
            </a:r>
            <a:r>
              <a:rPr lang="en-US" sz="2200" dirty="0" err="1">
                <a:latin typeface="UTM Avo" panose="02040603050506020204" pitchFamily="18" charset="0"/>
              </a:rPr>
              <a:t>tử</a:t>
            </a:r>
            <a:r>
              <a:rPr lang="en-US" sz="2200" dirty="0">
                <a:latin typeface="UTM Avo" panose="02040603050506020204" pitchFamily="18" charset="0"/>
              </a:rPr>
              <a:t> </a:t>
            </a:r>
            <a:r>
              <a:rPr lang="en-US" sz="2200" dirty="0" err="1">
                <a:latin typeface="UTM Avo" panose="02040603050506020204" pitchFamily="18" charset="0"/>
              </a:rPr>
              <a:t>cung</a:t>
            </a:r>
            <a:r>
              <a:rPr lang="en-US" sz="2200" dirty="0">
                <a:latin typeface="UTM Avo" panose="02040603050506020204" pitchFamily="18" charset="0"/>
              </a:rPr>
              <a:t>, </a:t>
            </a:r>
            <a:r>
              <a:rPr lang="en-US" sz="2200" dirty="0" err="1">
                <a:latin typeface="UTM Avo" panose="02040603050506020204" pitchFamily="18" charset="0"/>
              </a:rPr>
              <a:t>rồi</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a:t>
            </a:r>
            <a:r>
              <a:rPr lang="en-US" sz="2200" dirty="0" err="1">
                <a:latin typeface="UTM Avo" panose="02040603050506020204" pitchFamily="18" charset="0"/>
              </a:rPr>
              <a:t>ống</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trứng</a:t>
            </a:r>
            <a:r>
              <a:rPr lang="en-US" sz="2200" dirty="0">
                <a:latin typeface="UTM Avo" panose="02040603050506020204" pitchFamily="18" charset="0"/>
              </a:rPr>
              <a:t>. </a:t>
            </a:r>
            <a:r>
              <a:rPr lang="en-US" sz="2200" dirty="0" err="1">
                <a:latin typeface="UTM Avo" panose="02040603050506020204" pitchFamily="18" charset="0"/>
              </a:rPr>
              <a:t>Tại</a:t>
            </a:r>
            <a:r>
              <a:rPr lang="en-US" sz="2200" dirty="0">
                <a:latin typeface="UTM Avo" panose="02040603050506020204" pitchFamily="18" charset="0"/>
              </a:rPr>
              <a:t> </a:t>
            </a:r>
            <a:r>
              <a:rPr lang="en-US" sz="2200" dirty="0" err="1">
                <a:latin typeface="UTM Avo" panose="02040603050506020204" pitchFamily="18" charset="0"/>
              </a:rPr>
              <a:t>đây</a:t>
            </a:r>
            <a:r>
              <a:rPr lang="en-US" sz="2200" dirty="0">
                <a:latin typeface="UTM Avo" panose="02040603050506020204" pitchFamily="18" charset="0"/>
              </a:rPr>
              <a:t>, </a:t>
            </a:r>
            <a:r>
              <a:rPr lang="en-US" sz="2200" dirty="0" err="1">
                <a:latin typeface="UTM Avo" panose="02040603050506020204" pitchFamily="18" charset="0"/>
              </a:rPr>
              <a:t>nếu</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trùng</a:t>
            </a:r>
            <a:r>
              <a:rPr lang="en-US" sz="2200" dirty="0">
                <a:latin typeface="UTM Avo" panose="02040603050506020204" pitchFamily="18" charset="0"/>
              </a:rPr>
              <a:t> </a:t>
            </a:r>
            <a:r>
              <a:rPr lang="en-US" sz="2200" dirty="0" err="1">
                <a:latin typeface="UTM Avo" panose="02040603050506020204" pitchFamily="18" charset="0"/>
              </a:rPr>
              <a:t>gặp</a:t>
            </a:r>
            <a:r>
              <a:rPr lang="en-US" sz="2200" dirty="0">
                <a:latin typeface="UTM Avo" panose="02040603050506020204" pitchFamily="18" charset="0"/>
              </a:rPr>
              <a:t> </a:t>
            </a:r>
            <a:r>
              <a:rPr lang="en-US" sz="2200" dirty="0" err="1">
                <a:latin typeface="UTM Avo" panose="02040603050506020204" pitchFamily="18" charset="0"/>
              </a:rPr>
              <a:t>trứng</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thời</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dirty="0" err="1">
                <a:latin typeface="UTM Avo" panose="02040603050506020204" pitchFamily="18" charset="0"/>
              </a:rPr>
              <a:t>thích</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xảy</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hiện</a:t>
            </a:r>
            <a:r>
              <a:rPr lang="en-US" sz="2200" dirty="0">
                <a:latin typeface="UTM Avo" panose="02040603050506020204" pitchFamily="18" charset="0"/>
              </a:rPr>
              <a:t> </a:t>
            </a:r>
            <a:r>
              <a:rPr lang="en-US" sz="2200" dirty="0" err="1">
                <a:latin typeface="UTM Avo" panose="02040603050506020204" pitchFamily="18" charset="0"/>
              </a:rPr>
              <a:t>tượng</a:t>
            </a:r>
            <a:r>
              <a:rPr lang="en-US" sz="2200" dirty="0">
                <a:latin typeface="UTM Avo" panose="02040603050506020204" pitchFamily="18" charset="0"/>
              </a:rPr>
              <a:t> </a:t>
            </a:r>
            <a:r>
              <a:rPr lang="en-US" sz="2200" dirty="0" err="1">
                <a:latin typeface="UTM Avo" panose="02040603050506020204" pitchFamily="18" charset="0"/>
              </a:rPr>
              <a:t>thụ</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p>
        </p:txBody>
      </p:sp>
    </p:spTree>
    <p:extLst>
      <p:ext uri="{BB962C8B-B14F-4D97-AF65-F5344CB8AC3E}">
        <p14:creationId xmlns:p14="http://schemas.microsoft.com/office/powerpoint/2010/main" val="337042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F82729-1A65-B0A6-E642-F3A93134D5B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CD7D57D-EB1C-3317-54C3-3CBDF4180E8A}"/>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3" name="Thought Bubble: Cloud 2">
            <a:extLst>
              <a:ext uri="{FF2B5EF4-FFF2-40B4-BE49-F238E27FC236}">
                <a16:creationId xmlns:a16="http://schemas.microsoft.com/office/drawing/2014/main" id="{FD88AE9B-1B51-1DB2-6321-DEE8F6B79A99}"/>
              </a:ext>
            </a:extLst>
          </p:cNvPr>
          <p:cNvSpPr/>
          <p:nvPr/>
        </p:nvSpPr>
        <p:spPr>
          <a:xfrm>
            <a:off x="3098676" y="1337140"/>
            <a:ext cx="6376250" cy="2091860"/>
          </a:xfrm>
          <a:prstGeom prst="cloudCallout">
            <a:avLst>
              <a:gd name="adj1" fmla="val -55663"/>
              <a:gd name="adj2" fmla="val 67497"/>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Sự thụ tinh xảy ra ở đâu? Thai nhi được nuôi dưỡng ở đâu?</a:t>
            </a:r>
            <a:endParaRPr lang="en-US" sz="2400" dirty="0">
              <a:solidFill>
                <a:schemeClr val="tx1"/>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FAF609B9-36A2-97D0-D6AC-EBBA06582F76}"/>
              </a:ext>
            </a:extLst>
          </p:cNvPr>
          <p:cNvSpPr/>
          <p:nvPr/>
        </p:nvSpPr>
        <p:spPr>
          <a:xfrm>
            <a:off x="4241076" y="3909557"/>
            <a:ext cx="7680960" cy="272327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just">
              <a:lnSpc>
                <a:spcPct val="150000"/>
              </a:lnSpc>
              <a:spcBef>
                <a:spcPts val="0"/>
              </a:spcBef>
              <a:spcAft>
                <a:spcPts val="800"/>
              </a:spcAft>
            </a:pP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Sự</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thụ</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tinh</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xảy</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ra</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ống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dẫn</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trứng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khi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tinh</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trùng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gặp</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trứng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vào</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thời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điểm</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thích</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hợp</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Thai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nhi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được</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nuôi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dưỡng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tử</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cung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Niêm</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mạc</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tử</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cung</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là</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nơi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phôi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bám</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vào</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hình</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thành</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nhau</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thai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để</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trao</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đổi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chất</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với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cơ</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thể</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mẹ</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giúp</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phôi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thai</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phát</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triển</a:t>
            </a:r>
            <a:r>
              <a:rPr lang="en-US" sz="22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Arrow: Right 4">
            <a:extLst>
              <a:ext uri="{FF2B5EF4-FFF2-40B4-BE49-F238E27FC236}">
                <a16:creationId xmlns:a16="http://schemas.microsoft.com/office/drawing/2014/main" id="{BE8BCB7D-5868-0B63-D725-E652CDB15E47}"/>
              </a:ext>
            </a:extLst>
          </p:cNvPr>
          <p:cNvSpPr/>
          <p:nvPr/>
        </p:nvSpPr>
        <p:spPr>
          <a:xfrm>
            <a:off x="3682150" y="5101564"/>
            <a:ext cx="428296" cy="339260"/>
          </a:xfrm>
          <a:prstGeom prst="righ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23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F7F217-D22C-8842-C98D-2A731E782E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8B9E31A-5171-7DA1-86CC-E34D9C2B39B1}"/>
              </a:ext>
            </a:extLst>
          </p:cNvPr>
          <p:cNvSpPr txBox="1"/>
          <p:nvPr/>
        </p:nvSpPr>
        <p:spPr>
          <a:xfrm>
            <a:off x="304800" y="2240505"/>
            <a:ext cx="5878286" cy="4083105"/>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Thụ</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quá</a:t>
            </a:r>
            <a:r>
              <a:rPr lang="en-US" sz="2200" dirty="0">
                <a:latin typeface="UTM Avo" panose="02040603050506020204" pitchFamily="18" charset="0"/>
              </a:rPr>
              <a:t> </a:t>
            </a:r>
            <a:r>
              <a:rPr lang="en-US" sz="2200" dirty="0" err="1">
                <a:latin typeface="UTM Avo" panose="02040603050506020204" pitchFamily="18" charset="0"/>
              </a:rPr>
              <a:t>trình</a:t>
            </a:r>
            <a:r>
              <a:rPr lang="en-US" sz="2200" dirty="0">
                <a:latin typeface="UTM Avo" panose="02040603050506020204" pitchFamily="18" charset="0"/>
              </a:rPr>
              <a:t> </a:t>
            </a:r>
            <a:r>
              <a:rPr lang="en-US" sz="2200" dirty="0" err="1">
                <a:latin typeface="UTM Avo" panose="02040603050506020204" pitchFamily="18" charset="0"/>
              </a:rPr>
              <a:t>kết</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trùng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trứng</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tử</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tử</a:t>
            </a:r>
            <a:r>
              <a:rPr lang="en-US" sz="2200" dirty="0">
                <a:latin typeface="UTM Avo" panose="02040603050506020204" pitchFamily="18" charset="0"/>
              </a:rPr>
              <a:t> di </a:t>
            </a:r>
            <a:r>
              <a:rPr lang="en-US" sz="2200" dirty="0" err="1">
                <a:latin typeface="UTM Avo" panose="02040603050506020204" pitchFamily="18" charset="0"/>
              </a:rPr>
              <a:t>chuyển</a:t>
            </a:r>
            <a:r>
              <a:rPr lang="en-US" sz="2200" dirty="0">
                <a:latin typeface="UTM Avo" panose="02040603050506020204" pitchFamily="18" charset="0"/>
              </a:rPr>
              <a:t> </a:t>
            </a:r>
            <a:r>
              <a:rPr lang="en-US" sz="2200" dirty="0" err="1">
                <a:latin typeface="UTM Avo" panose="02040603050506020204" pitchFamily="18" charset="0"/>
              </a:rPr>
              <a:t>dọc</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ống</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trứng</a:t>
            </a:r>
            <a:r>
              <a:rPr lang="en-US" sz="2200" dirty="0">
                <a:latin typeface="UTM Avo" panose="02040603050506020204" pitchFamily="18" charset="0"/>
              </a:rPr>
              <a:t> </a:t>
            </a:r>
            <a:r>
              <a:rPr lang="en-US" sz="2200" dirty="0" err="1">
                <a:latin typeface="UTM Avo" panose="02040603050506020204" pitchFamily="18" charset="0"/>
              </a:rPr>
              <a:t>hướng</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phía</a:t>
            </a:r>
            <a:r>
              <a:rPr lang="en-US" sz="2200" dirty="0">
                <a:latin typeface="UTM Avo" panose="02040603050506020204" pitchFamily="18" charset="0"/>
              </a:rPr>
              <a:t> </a:t>
            </a:r>
            <a:r>
              <a:rPr lang="en-US" sz="2200" dirty="0" err="1">
                <a:latin typeface="UTM Avo" panose="02040603050506020204" pitchFamily="18" charset="0"/>
              </a:rPr>
              <a:t>tử</a:t>
            </a:r>
            <a:r>
              <a:rPr lang="en-US" sz="2200" dirty="0">
                <a:latin typeface="UTM Avo" panose="02040603050506020204" pitchFamily="18" charset="0"/>
              </a:rPr>
              <a:t> </a:t>
            </a:r>
            <a:r>
              <a:rPr lang="en-US" sz="2200" dirty="0" err="1">
                <a:latin typeface="UTM Avo" panose="02040603050506020204" pitchFamily="18" charset="0"/>
              </a:rPr>
              <a:t>cung</a:t>
            </a:r>
            <a:r>
              <a:rPr lang="en-US" sz="2200" dirty="0">
                <a:latin typeface="UTM Avo" panose="02040603050506020204" pitchFamily="18" charset="0"/>
              </a:rPr>
              <a:t>, </a:t>
            </a:r>
            <a:r>
              <a:rPr lang="en-US" sz="2200" dirty="0" err="1">
                <a:latin typeface="UTM Avo" panose="02040603050506020204" pitchFamily="18" charset="0"/>
              </a:rPr>
              <a:t>đồng</a:t>
            </a:r>
            <a:r>
              <a:rPr lang="en-US" sz="2200" dirty="0">
                <a:latin typeface="UTM Avo" panose="02040603050506020204" pitchFamily="18" charset="0"/>
              </a:rPr>
              <a:t> </a:t>
            </a:r>
            <a:r>
              <a:rPr lang="en-US" sz="2200" dirty="0" err="1">
                <a:latin typeface="UTM Avo" panose="02040603050506020204" pitchFamily="18" charset="0"/>
              </a:rPr>
              <a:t>thời</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chia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phôi</a:t>
            </a:r>
            <a:r>
              <a:rPr lang="en-US" sz="2200" dirty="0">
                <a:latin typeface="UTM Avo" panose="02040603050506020204" pitchFamily="18" charset="0"/>
              </a:rPr>
              <a:t>. </a:t>
            </a:r>
            <a:r>
              <a:rPr lang="en-US" sz="2200" dirty="0" err="1">
                <a:latin typeface="UTM Avo" panose="02040603050506020204" pitchFamily="18" charset="0"/>
              </a:rPr>
              <a:t>Phôi</a:t>
            </a:r>
            <a:r>
              <a:rPr lang="en-US" sz="2200" dirty="0">
                <a:latin typeface="UTM Avo" panose="02040603050506020204" pitchFamily="18" charset="0"/>
              </a:rPr>
              <a:t> </a:t>
            </a:r>
            <a:r>
              <a:rPr lang="en-US" sz="2200" dirty="0" err="1">
                <a:latin typeface="UTM Avo" panose="02040603050506020204" pitchFamily="18" charset="0"/>
              </a:rPr>
              <a:t>bám</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lớp</a:t>
            </a:r>
            <a:r>
              <a:rPr lang="en-US" sz="2200" dirty="0">
                <a:latin typeface="UTM Avo" panose="02040603050506020204" pitchFamily="18" charset="0"/>
              </a:rPr>
              <a:t> </a:t>
            </a:r>
            <a:r>
              <a:rPr lang="en-US" sz="2200" dirty="0" err="1">
                <a:latin typeface="UTM Avo" panose="02040603050506020204" pitchFamily="18" charset="0"/>
              </a:rPr>
              <a:t>niêm</a:t>
            </a:r>
            <a:r>
              <a:rPr lang="en-US" sz="2200" dirty="0">
                <a:latin typeface="UTM Avo" panose="02040603050506020204" pitchFamily="18" charset="0"/>
              </a:rPr>
              <a:t> </a:t>
            </a:r>
            <a:r>
              <a:rPr lang="en-US" sz="2200" dirty="0" err="1">
                <a:latin typeface="UTM Avo" panose="02040603050506020204" pitchFamily="18" charset="0"/>
              </a:rPr>
              <a:t>mạc</a:t>
            </a:r>
            <a:r>
              <a:rPr lang="en-US" sz="2200" dirty="0">
                <a:latin typeface="UTM Avo" panose="02040603050506020204" pitchFamily="18" charset="0"/>
              </a:rPr>
              <a:t> </a:t>
            </a:r>
            <a:r>
              <a:rPr lang="en-US" sz="2200" dirty="0" err="1">
                <a:latin typeface="UTM Avo" panose="02040603050506020204" pitchFamily="18" charset="0"/>
              </a:rPr>
              <a:t>tử</a:t>
            </a:r>
            <a:r>
              <a:rPr lang="en-US" sz="2200" dirty="0">
                <a:latin typeface="UTM Avo" panose="02040603050506020204" pitchFamily="18" charset="0"/>
              </a:rPr>
              <a:t> </a:t>
            </a:r>
            <a:r>
              <a:rPr lang="en-US" sz="2200" dirty="0" err="1">
                <a:latin typeface="UTM Avo" panose="02040603050506020204" pitchFamily="18" charset="0"/>
              </a:rPr>
              <a:t>cung</a:t>
            </a:r>
            <a:r>
              <a:rPr lang="en-US" sz="2200" dirty="0">
                <a:latin typeface="UTM Avo" panose="02040603050506020204" pitchFamily="18" charset="0"/>
              </a:rPr>
              <a:t> </a:t>
            </a:r>
            <a:r>
              <a:rPr lang="en-US" sz="2200" dirty="0" err="1">
                <a:latin typeface="UTM Avo" panose="02040603050506020204" pitchFamily="18" charset="0"/>
              </a:rPr>
              <a:t>dày</a:t>
            </a:r>
            <a:r>
              <a:rPr lang="en-US" sz="2200" dirty="0">
                <a:latin typeface="UTM Avo" panose="02040603050506020204" pitchFamily="18" charset="0"/>
              </a:rPr>
              <a:t>, </a:t>
            </a:r>
            <a:r>
              <a:rPr lang="en-US" sz="2200" dirty="0" err="1">
                <a:latin typeface="UTM Avo" panose="02040603050506020204" pitchFamily="18" charset="0"/>
              </a:rPr>
              <a:t>xốp</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chứa</a:t>
            </a:r>
            <a:r>
              <a:rPr lang="en-US" sz="2200" dirty="0">
                <a:latin typeface="UTM Avo" panose="02040603050506020204" pitchFamily="18" charset="0"/>
              </a:rPr>
              <a:t> </a:t>
            </a:r>
            <a:r>
              <a:rPr lang="en-US" sz="2200" dirty="0" err="1">
                <a:latin typeface="UTM Avo" panose="02040603050506020204" pitchFamily="18" charset="0"/>
              </a:rPr>
              <a:t>nhiều</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máu</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tổ</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phát</a:t>
            </a:r>
            <a:r>
              <a:rPr lang="en-US" sz="2200" dirty="0">
                <a:latin typeface="UTM Avo" panose="02040603050506020204" pitchFamily="18" charset="0"/>
              </a:rPr>
              <a:t> </a:t>
            </a:r>
            <a:r>
              <a:rPr lang="en-US" sz="2200" dirty="0" err="1">
                <a:latin typeface="UTM Avo" panose="02040603050506020204" pitchFamily="18" charset="0"/>
              </a:rPr>
              <a:t>triển</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thai.</a:t>
            </a:r>
            <a:r>
              <a:rPr lang="en-US" sz="2200" dirty="0">
                <a:latin typeface="UTM Avo" panose="02040603050506020204" pitchFamily="18" charset="0"/>
              </a:rPr>
              <a:t> </a:t>
            </a:r>
            <a:r>
              <a:rPr lang="en-US" sz="2200" dirty="0" err="1">
                <a:latin typeface="UTM Avo" panose="02040603050506020204" pitchFamily="18" charset="0"/>
              </a:rPr>
              <a:t>Hiện</a:t>
            </a:r>
            <a:r>
              <a:rPr lang="en-US" sz="2200" dirty="0">
                <a:latin typeface="UTM Avo" panose="02040603050506020204" pitchFamily="18" charset="0"/>
              </a:rPr>
              <a:t> </a:t>
            </a:r>
            <a:r>
              <a:rPr lang="en-US" sz="2200" dirty="0" err="1">
                <a:latin typeface="UTM Avo" panose="02040603050506020204" pitchFamily="18" charset="0"/>
              </a:rPr>
              <a:t>tượng</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gọi</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thụ</a:t>
            </a:r>
            <a:r>
              <a:rPr lang="en-US" sz="2200" dirty="0">
                <a:latin typeface="UTM Avo" panose="02040603050506020204" pitchFamily="18" charset="0"/>
              </a:rPr>
              <a:t> </a:t>
            </a:r>
            <a:r>
              <a:rPr lang="en-US" sz="2200" dirty="0" err="1">
                <a:latin typeface="UTM Avo" panose="02040603050506020204" pitchFamily="18" charset="0"/>
              </a:rPr>
              <a:t>thai.</a:t>
            </a:r>
            <a:endParaRPr lang="en-US" sz="2200" dirty="0">
              <a:latin typeface="UTM Avo" panose="02040603050506020204" pitchFamily="18" charset="0"/>
            </a:endParaRPr>
          </a:p>
        </p:txBody>
      </p:sp>
      <p:pic>
        <p:nvPicPr>
          <p:cNvPr id="4" name="Picture 3">
            <a:extLst>
              <a:ext uri="{FF2B5EF4-FFF2-40B4-BE49-F238E27FC236}">
                <a16:creationId xmlns:a16="http://schemas.microsoft.com/office/drawing/2014/main" id="{C58E78BE-3D99-1632-F4D2-14670C9CF1D9}"/>
              </a:ext>
            </a:extLst>
          </p:cNvPr>
          <p:cNvPicPr>
            <a:picLocks noChangeAspect="1"/>
          </p:cNvPicPr>
          <p:nvPr/>
        </p:nvPicPr>
        <p:blipFill>
          <a:blip r:embed="rId3"/>
          <a:stretch>
            <a:fillRect/>
          </a:stretch>
        </p:blipFill>
        <p:spPr>
          <a:xfrm>
            <a:off x="6183086" y="2518571"/>
            <a:ext cx="6039731" cy="3526971"/>
          </a:xfrm>
          <a:prstGeom prst="rect">
            <a:avLst/>
          </a:prstGeom>
        </p:spPr>
      </p:pic>
    </p:spTree>
    <p:extLst>
      <p:ext uri="{BB962C8B-B14F-4D97-AF65-F5344CB8AC3E}">
        <p14:creationId xmlns:p14="http://schemas.microsoft.com/office/powerpoint/2010/main" val="269119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F5A70D-8050-6BEB-5DB4-68ACD560BC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3A349F-A723-10B1-B39D-63F814616792}"/>
              </a:ext>
            </a:extLst>
          </p:cNvPr>
          <p:cNvSpPr txBox="1"/>
          <p:nvPr/>
        </p:nvSpPr>
        <p:spPr>
          <a:xfrm>
            <a:off x="1709506" y="1535353"/>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2. </a:t>
            </a:r>
            <a:r>
              <a:rPr lang="vi-VN" sz="2800" b="1" dirty="0">
                <a:latin typeface="UTM Avo" panose="02040603050506020204" pitchFamily="18"/>
                <a:ea typeface="Arial" panose="020B0604020202020204" pitchFamily="34" charset="0"/>
                <a:cs typeface="Arial" panose="020B0604020202020204" pitchFamily="34" charset="0"/>
              </a:rPr>
              <a:t>Hiện tượng kinh nguyệt</a:t>
            </a:r>
          </a:p>
        </p:txBody>
      </p:sp>
      <p:sp>
        <p:nvSpPr>
          <p:cNvPr id="3" name="Rectangle: Rounded Corners 2">
            <a:extLst>
              <a:ext uri="{FF2B5EF4-FFF2-40B4-BE49-F238E27FC236}">
                <a16:creationId xmlns:a16="http://schemas.microsoft.com/office/drawing/2014/main" id="{0C0418A2-5D26-B860-6A20-D231DE58FC65}"/>
              </a:ext>
            </a:extLst>
          </p:cNvPr>
          <p:cNvSpPr/>
          <p:nvPr/>
        </p:nvSpPr>
        <p:spPr>
          <a:xfrm>
            <a:off x="444139" y="3474809"/>
            <a:ext cx="3265714" cy="238621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37.5 </a:t>
            </a:r>
          </a:p>
          <a:p>
            <a:pPr algn="just">
              <a:lnSpc>
                <a:spcPct val="150000"/>
              </a:lnSpc>
            </a:pPr>
            <a:r>
              <a:rPr lang="vi-VN" sz="2400" dirty="0">
                <a:solidFill>
                  <a:schemeClr val="tx1"/>
                </a:solidFill>
                <a:latin typeface="UTM Avo" panose="02040603050506020204" pitchFamily="18" charset="0"/>
              </a:rPr>
              <a:t>và giải thích hiện tượng kinh nguyệt. </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A930DC97-AF63-30B9-31F2-69153A887E33}"/>
              </a:ext>
            </a:extLst>
          </p:cNvPr>
          <p:cNvPicPr>
            <a:picLocks noChangeAspect="1"/>
          </p:cNvPicPr>
          <p:nvPr/>
        </p:nvPicPr>
        <p:blipFill>
          <a:blip r:embed="rId3"/>
          <a:stretch>
            <a:fillRect/>
          </a:stretch>
        </p:blipFill>
        <p:spPr>
          <a:xfrm>
            <a:off x="3944984" y="2411358"/>
            <a:ext cx="8086340" cy="3876231"/>
          </a:xfrm>
          <a:prstGeom prst="rect">
            <a:avLst/>
          </a:prstGeom>
        </p:spPr>
      </p:pic>
    </p:spTree>
    <p:extLst>
      <p:ext uri="{BB962C8B-B14F-4D97-AF65-F5344CB8AC3E}">
        <p14:creationId xmlns:p14="http://schemas.microsoft.com/office/powerpoint/2010/main" val="427130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15AE40-D12E-95B8-69C8-0BD0BD85A5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0535001-D834-BC4D-0BEE-E5EACF0E24F9}"/>
              </a:ext>
            </a:extLst>
          </p:cNvPr>
          <p:cNvPicPr>
            <a:picLocks noChangeAspect="1"/>
          </p:cNvPicPr>
          <p:nvPr/>
        </p:nvPicPr>
        <p:blipFill>
          <a:blip r:embed="rId3"/>
          <a:stretch>
            <a:fillRect/>
          </a:stretch>
        </p:blipFill>
        <p:spPr>
          <a:xfrm>
            <a:off x="2712349" y="3551423"/>
            <a:ext cx="6767302" cy="3243943"/>
          </a:xfrm>
          <a:prstGeom prst="rect">
            <a:avLst/>
          </a:prstGeom>
        </p:spPr>
      </p:pic>
      <p:sp>
        <p:nvSpPr>
          <p:cNvPr id="4" name="TextBox 3">
            <a:extLst>
              <a:ext uri="{FF2B5EF4-FFF2-40B4-BE49-F238E27FC236}">
                <a16:creationId xmlns:a16="http://schemas.microsoft.com/office/drawing/2014/main" id="{220F533F-9442-516F-39FC-019B0854D631}"/>
              </a:ext>
            </a:extLst>
          </p:cNvPr>
          <p:cNvSpPr txBox="1"/>
          <p:nvPr/>
        </p:nvSpPr>
        <p:spPr>
          <a:xfrm>
            <a:off x="796833" y="1793462"/>
            <a:ext cx="10598333" cy="1559338"/>
          </a:xfrm>
          <a:prstGeom prst="rect">
            <a:avLst/>
          </a:prstGeom>
          <a:noFill/>
        </p:spPr>
        <p:txBody>
          <a:bodyPr wrap="square">
            <a:spAutoFit/>
          </a:bodyPr>
          <a:lstStyle/>
          <a:p>
            <a:pPr marL="0" marR="0" algn="just">
              <a:lnSpc>
                <a:spcPct val="150000"/>
              </a:lnSpc>
              <a:spcBef>
                <a:spcPts val="0"/>
              </a:spcBef>
              <a:spcAft>
                <a:spcPts val="800"/>
              </a:spcAft>
            </a:pPr>
            <a:r>
              <a:rPr lang="vi-VN" sz="2200" kern="100" dirty="0">
                <a:effectLst/>
                <a:latin typeface="UTM Avo" panose="02040603050506020204" pitchFamily="18" charset="0"/>
                <a:ea typeface="Calibri" panose="020F0502020204030204" pitchFamily="34" charset="0"/>
                <a:cs typeface="Times New Roman" panose="02020603050405020304" pitchFamily="18" charset="0"/>
              </a:rPr>
              <a:t>Sau khi trứng rụng mà không được thụ tinh, lượng hormone do buồng trứng tiết ra bị giảm đi. Vì vậy, lớp niêm mạc tử cung bong ra, thoát ra ngoài cùng máu và dịch nhầy nhờ sự co bóp của tử cung gọi là hiện tượng kinh nguyệt. </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915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3A89A3-C427-ABAA-A7F5-EDC6530CD4A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D0329DD-8D4D-7206-F142-61BCF4F80944}"/>
              </a:ext>
            </a:extLst>
          </p:cNvPr>
          <p:cNvSpPr/>
          <p:nvPr/>
        </p:nvSpPr>
        <p:spPr>
          <a:xfrm>
            <a:off x="435431" y="3091543"/>
            <a:ext cx="3265714" cy="238621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Trình bày sự thay đổi độ dày niêm mạc tử cung trong chu kì kinh nguyệt.</a:t>
            </a:r>
            <a:endParaRPr lang="en-US" sz="2400" dirty="0">
              <a:solidFill>
                <a:schemeClr val="tx1"/>
              </a:solidFill>
              <a:latin typeface="UTM Avo" panose="02040603050506020204" pitchFamily="18" charset="0"/>
            </a:endParaRPr>
          </a:p>
        </p:txBody>
      </p:sp>
      <p:pic>
        <p:nvPicPr>
          <p:cNvPr id="3" name="Picture 2">
            <a:extLst>
              <a:ext uri="{FF2B5EF4-FFF2-40B4-BE49-F238E27FC236}">
                <a16:creationId xmlns:a16="http://schemas.microsoft.com/office/drawing/2014/main" id="{2DB682BC-9091-F151-0676-5022A4EF2270}"/>
              </a:ext>
            </a:extLst>
          </p:cNvPr>
          <p:cNvPicPr>
            <a:picLocks noChangeAspect="1"/>
          </p:cNvPicPr>
          <p:nvPr/>
        </p:nvPicPr>
        <p:blipFill>
          <a:blip r:embed="rId3"/>
          <a:stretch>
            <a:fillRect/>
          </a:stretch>
        </p:blipFill>
        <p:spPr>
          <a:xfrm>
            <a:off x="3944985" y="2123975"/>
            <a:ext cx="8086340" cy="3876231"/>
          </a:xfrm>
          <a:prstGeom prst="rect">
            <a:avLst/>
          </a:prstGeom>
        </p:spPr>
      </p:pic>
    </p:spTree>
    <p:extLst>
      <p:ext uri="{BB962C8B-B14F-4D97-AF65-F5344CB8AC3E}">
        <p14:creationId xmlns:p14="http://schemas.microsoft.com/office/powerpoint/2010/main" val="29168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9135F-504D-0BA2-E2CF-01DA449294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F071D2-9CF1-6911-3B34-4C4C58F06B2D}"/>
              </a:ext>
            </a:extLst>
          </p:cNvPr>
          <p:cNvSpPr txBox="1"/>
          <p:nvPr/>
        </p:nvSpPr>
        <p:spPr>
          <a:xfrm>
            <a:off x="1197428" y="1851715"/>
            <a:ext cx="9797143" cy="3002169"/>
          </a:xfrm>
          <a:prstGeom prst="rect">
            <a:avLst/>
          </a:prstGeom>
          <a:noFill/>
        </p:spPr>
        <p:txBody>
          <a:bodyPr wrap="square">
            <a:spAutoFit/>
          </a:bodyPr>
          <a:lstStyle/>
          <a:p>
            <a:pPr marL="0" marR="0" algn="just">
              <a:lnSpc>
                <a:spcPct val="150000"/>
              </a:lnSpc>
              <a:spcBef>
                <a:spcPts val="0"/>
              </a:spcBef>
              <a:spcAft>
                <a:spcPts val="800"/>
              </a:spcAft>
            </a:pP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Sự</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thay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đổi</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độ</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dày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niêm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mạc</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tử</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chu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kì</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kinh</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nguyệt</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Ở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giai</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đoạn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bắt</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đầu</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chu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kì</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kinh</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nguyệt</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khoảng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1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đến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5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chu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kì</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niêm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mạc</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tử</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bị</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bong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ra</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niêm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mạc</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tử</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mỏng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dần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a:latin typeface="UTM Avo" panose="02040603050506020204" pitchFamily="18" charset="0"/>
                <a:ea typeface="Calibri" panose="020F0502020204030204" pitchFamily="34" charset="0"/>
                <a:cs typeface="Times New Roman" panose="02020603050405020304" pitchFamily="18" charset="0"/>
              </a:rPr>
              <a:t>Ở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giai</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đoạn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tiếp</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theo</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khoảng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6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đến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28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chu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kì</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niêm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mạc</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tử</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bắt</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đầu</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dày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lên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niêm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mạc</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tử</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cung</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dày</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nhất</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vào</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cuối</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chu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kì</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để</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chuẩn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bị</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cho</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phôi</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đến</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làm</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kern="100" dirty="0" err="1">
                <a:effectLst/>
                <a:latin typeface="UTM Avo" panose="02040603050506020204" pitchFamily="18" charset="0"/>
                <a:ea typeface="Calibri" panose="020F0502020204030204" pitchFamily="34" charset="0"/>
                <a:cs typeface="Times New Roman" panose="02020603050405020304" pitchFamily="18" charset="0"/>
              </a:rPr>
              <a:t>tổ</a:t>
            </a:r>
            <a:r>
              <a:rPr lang="en-US" sz="2000" kern="100" dirty="0">
                <a:effectLst/>
                <a:latin typeface="UTM Avo" panose="02040603050506020204" pitchFamily="18" charset="0"/>
                <a:ea typeface="Calibri" panose="020F0502020204030204" pitchFamily="34" charset="0"/>
                <a:cs typeface="Times New Roman" panose="02020603050405020304" pitchFamily="18" charset="0"/>
              </a:rPr>
              <a:t>.</a:t>
            </a:r>
          </a:p>
        </p:txBody>
      </p:sp>
      <p:sp>
        <p:nvSpPr>
          <p:cNvPr id="4" name="Arrow: Right 3">
            <a:extLst>
              <a:ext uri="{FF2B5EF4-FFF2-40B4-BE49-F238E27FC236}">
                <a16:creationId xmlns:a16="http://schemas.microsoft.com/office/drawing/2014/main" id="{42940E7D-144D-DC4E-0605-C66BAA1F8C34}"/>
              </a:ext>
            </a:extLst>
          </p:cNvPr>
          <p:cNvSpPr/>
          <p:nvPr/>
        </p:nvSpPr>
        <p:spPr>
          <a:xfrm>
            <a:off x="635726" y="5638800"/>
            <a:ext cx="461555" cy="513806"/>
          </a:xfrm>
          <a:prstGeom prst="righ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5B92333-38C4-1E4A-F127-E7EAA6F4230A}"/>
              </a:ext>
            </a:extLst>
          </p:cNvPr>
          <p:cNvSpPr txBox="1"/>
          <p:nvPr/>
        </p:nvSpPr>
        <p:spPr>
          <a:xfrm>
            <a:off x="1384662" y="5041662"/>
            <a:ext cx="9422675" cy="1543949"/>
          </a:xfrm>
          <a:prstGeom prst="rect">
            <a:avLst/>
          </a:prstGeom>
          <a:noFill/>
          <a:ln w="28575">
            <a:solidFill>
              <a:schemeClr val="tx1"/>
            </a:solidFill>
            <a:prstDash val="solid"/>
          </a:ln>
        </p:spPr>
        <p:txBody>
          <a:bodyPr wrap="square">
            <a:spAutoFit/>
          </a:bodyPr>
          <a:lstStyle/>
          <a:p>
            <a:pPr algn="just">
              <a:lnSpc>
                <a:spcPct val="150000"/>
              </a:lnSpc>
            </a:pPr>
            <a:r>
              <a:rPr lang="en-US" sz="2200" kern="100" dirty="0" err="1">
                <a:latin typeface="UTM Avo" panose="02040603050506020204" pitchFamily="18" charset="0"/>
                <a:cs typeface="Times New Roman" panose="02020603050405020304" pitchFamily="18" charset="0"/>
              </a:rPr>
              <a:t>Hiện</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tượng</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kinh</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nguyệt</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xảy</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ra</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theo</a:t>
            </a:r>
            <a:r>
              <a:rPr lang="en-US" sz="2200" kern="100" dirty="0">
                <a:latin typeface="UTM Avo" panose="02040603050506020204" pitchFamily="18" charset="0"/>
                <a:cs typeface="Times New Roman" panose="02020603050405020304" pitchFamily="18" charset="0"/>
              </a:rPr>
              <a:t> chu </a:t>
            </a:r>
            <a:r>
              <a:rPr lang="en-US" sz="2200" kern="100" dirty="0" err="1">
                <a:latin typeface="UTM Avo" panose="02040603050506020204" pitchFamily="18" charset="0"/>
                <a:cs typeface="Times New Roman" panose="02020603050405020304" pitchFamily="18" charset="0"/>
              </a:rPr>
              <a:t>kì</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và</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bắt</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đầu</a:t>
            </a:r>
            <a:r>
              <a:rPr lang="en-US" sz="2200" kern="100" dirty="0">
                <a:latin typeface="UTM Avo" panose="02040603050506020204" pitchFamily="18" charset="0"/>
                <a:cs typeface="Times New Roman" panose="02020603050405020304" pitchFamily="18" charset="0"/>
              </a:rPr>
              <a:t> ở </a:t>
            </a:r>
            <a:r>
              <a:rPr lang="en-US" sz="2200" kern="100" dirty="0" err="1">
                <a:latin typeface="UTM Avo" panose="02040603050506020204" pitchFamily="18" charset="0"/>
                <a:cs typeface="Times New Roman" panose="02020603050405020304" pitchFamily="18" charset="0"/>
              </a:rPr>
              <a:t>giai</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đoạn</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dậy</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thì</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Độ</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dài</a:t>
            </a:r>
            <a:r>
              <a:rPr lang="en-US" sz="2200" kern="100" dirty="0">
                <a:latin typeface="UTM Avo" panose="02040603050506020204" pitchFamily="18" charset="0"/>
                <a:cs typeface="Times New Roman" panose="02020603050405020304" pitchFamily="18" charset="0"/>
              </a:rPr>
              <a:t> chu </a:t>
            </a:r>
            <a:r>
              <a:rPr lang="en-US" sz="2200" kern="100" dirty="0" err="1">
                <a:latin typeface="UTM Avo" panose="02040603050506020204" pitchFamily="18" charset="0"/>
                <a:cs typeface="Times New Roman" panose="02020603050405020304" pitchFamily="18" charset="0"/>
              </a:rPr>
              <a:t>kì</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kinh</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nguyệt</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của</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mỗi</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người</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là</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khác</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nhau</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thông</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thường</a:t>
            </a:r>
            <a:r>
              <a:rPr lang="en-US" sz="2200" kern="100" dirty="0">
                <a:latin typeface="UTM Avo" panose="02040603050506020204" pitchFamily="18" charset="0"/>
                <a:cs typeface="Times New Roman" panose="02020603050405020304" pitchFamily="18" charset="0"/>
              </a:rPr>
              <a:t> </a:t>
            </a:r>
            <a:r>
              <a:rPr lang="en-US" sz="2200" kern="100" dirty="0" err="1">
                <a:latin typeface="UTM Avo" panose="02040603050506020204" pitchFamily="18" charset="0"/>
                <a:cs typeface="Times New Roman" panose="02020603050405020304" pitchFamily="18" charset="0"/>
              </a:rPr>
              <a:t>khoảng</a:t>
            </a:r>
            <a:r>
              <a:rPr lang="en-US" sz="2200" kern="100" dirty="0">
                <a:latin typeface="UTM Avo" panose="02040603050506020204" pitchFamily="18" charset="0"/>
                <a:cs typeface="Times New Roman" panose="02020603050405020304" pitchFamily="18" charset="0"/>
              </a:rPr>
              <a:t> 28 - 32 </a:t>
            </a:r>
            <a:r>
              <a:rPr lang="en-US" sz="2200" kern="100" dirty="0" err="1">
                <a:latin typeface="UTM Avo" panose="02040603050506020204" pitchFamily="18" charset="0"/>
                <a:cs typeface="Times New Roman" panose="02020603050405020304" pitchFamily="18" charset="0"/>
              </a:rPr>
              <a:t>ngày</a:t>
            </a:r>
            <a:r>
              <a:rPr lang="en-US" sz="2200" kern="100" dirty="0">
                <a:latin typeface="UTM Avo" panose="02040603050506020204" pitchFamily="18" charset="0"/>
                <a:cs typeface="Times New Roman" panose="02020603050405020304" pitchFamily="18" charset="0"/>
              </a:rPr>
              <a:t>.</a:t>
            </a:r>
          </a:p>
        </p:txBody>
      </p:sp>
    </p:spTree>
    <p:extLst>
      <p:ext uri="{BB962C8B-B14F-4D97-AF65-F5344CB8AC3E}">
        <p14:creationId xmlns:p14="http://schemas.microsoft.com/office/powerpoint/2010/main" val="405306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C4C518-FC49-BFAC-0A6B-0379EA2479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37783C-76D5-2462-C638-C21E9D2D12FA}"/>
              </a:ext>
            </a:extLst>
          </p:cNvPr>
          <p:cNvSpPr txBox="1"/>
          <p:nvPr/>
        </p:nvSpPr>
        <p:spPr>
          <a:xfrm>
            <a:off x="1159553" y="1567190"/>
            <a:ext cx="9872894"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III. BẢO VỆ SỨC KHOẺ SINH SẢN</a:t>
            </a:r>
          </a:p>
        </p:txBody>
      </p:sp>
      <p:sp>
        <p:nvSpPr>
          <p:cNvPr id="5" name="TextBox 4">
            <a:extLst>
              <a:ext uri="{FF2B5EF4-FFF2-40B4-BE49-F238E27FC236}">
                <a16:creationId xmlns:a16="http://schemas.microsoft.com/office/drawing/2014/main" id="{D67E9A5E-09A5-A84C-83D0-2375F86EEF5F}"/>
              </a:ext>
            </a:extLst>
          </p:cNvPr>
          <p:cNvSpPr txBox="1"/>
          <p:nvPr/>
        </p:nvSpPr>
        <p:spPr>
          <a:xfrm>
            <a:off x="1709506" y="2101411"/>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1. Phòng bệnh lây truyền qua đường sinh dục</a:t>
            </a:r>
          </a:p>
        </p:txBody>
      </p:sp>
      <p:pic>
        <p:nvPicPr>
          <p:cNvPr id="7" name="Picture 6">
            <a:extLst>
              <a:ext uri="{FF2B5EF4-FFF2-40B4-BE49-F238E27FC236}">
                <a16:creationId xmlns:a16="http://schemas.microsoft.com/office/drawing/2014/main" id="{BF59CA9A-AAE6-FBB6-DEB7-13FC014408DB}"/>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8" name="Thought Bubble: Cloud 7">
            <a:extLst>
              <a:ext uri="{FF2B5EF4-FFF2-40B4-BE49-F238E27FC236}">
                <a16:creationId xmlns:a16="http://schemas.microsoft.com/office/drawing/2014/main" id="{C6BDF7B0-D1DB-731D-8AD1-02252882B92C}"/>
              </a:ext>
            </a:extLst>
          </p:cNvPr>
          <p:cNvSpPr/>
          <p:nvPr/>
        </p:nvSpPr>
        <p:spPr>
          <a:xfrm>
            <a:off x="3960437" y="2976528"/>
            <a:ext cx="7378123" cy="2666625"/>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800" dirty="0">
                <a:solidFill>
                  <a:schemeClr val="tx1"/>
                </a:solidFill>
                <a:latin typeface="UTM Avo" panose="02040603050506020204" pitchFamily="18" charset="0"/>
              </a:rPr>
              <a:t> Nêu ví dụ bệnh lây truyền qua đường sinh dục và cách phòng tránh.</a:t>
            </a:r>
            <a:endParaRPr lang="en-US" sz="28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6255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3BA0B7-899E-73E4-2C21-57A37BC816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FB2CA47-83B2-BAAC-2979-7E4CB21A4674}"/>
              </a:ext>
            </a:extLst>
          </p:cNvPr>
          <p:cNvSpPr txBox="1"/>
          <p:nvPr/>
        </p:nvSpPr>
        <p:spPr>
          <a:xfrm>
            <a:off x="705394" y="1602153"/>
            <a:ext cx="10781211" cy="5076774"/>
          </a:xfrm>
          <a:prstGeom prst="rect">
            <a:avLst/>
          </a:prstGeom>
          <a:noFill/>
        </p:spPr>
        <p:txBody>
          <a:bodyPr wrap="square">
            <a:spAutoFit/>
          </a:bodyPr>
          <a:lstStyle/>
          <a:p>
            <a:pPr marL="342900" indent="-342900" algn="just">
              <a:lnSpc>
                <a:spcPct val="150000"/>
              </a:lnSpc>
              <a:spcBef>
                <a:spcPts val="600"/>
              </a:spcBef>
              <a:buFont typeface="Arial" panose="020B0604020202020204" pitchFamily="34" charset="0"/>
              <a:buChar char="•"/>
            </a:pPr>
            <a:r>
              <a:rPr lang="en-US" sz="2400" dirty="0" err="1">
                <a:latin typeface="UTM Avo" panose="02040603050506020204" pitchFamily="18" charset="0"/>
              </a:rPr>
              <a:t>Bệnh</a:t>
            </a:r>
            <a:r>
              <a:rPr lang="en-US" sz="2400" dirty="0">
                <a:latin typeface="UTM Avo" panose="02040603050506020204" pitchFamily="18" charset="0"/>
              </a:rPr>
              <a:t> </a:t>
            </a:r>
            <a:r>
              <a:rPr lang="en-US" sz="2400" dirty="0" err="1">
                <a:latin typeface="UTM Avo" panose="02040603050506020204" pitchFamily="18" charset="0"/>
              </a:rPr>
              <a:t>lây</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qua </a:t>
            </a:r>
            <a:r>
              <a:rPr lang="en-US" sz="2400" dirty="0" err="1">
                <a:latin typeface="UTM Avo" panose="02040603050506020204" pitchFamily="18" charset="0"/>
              </a:rPr>
              <a:t>đường</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dục</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bệnh</a:t>
            </a:r>
            <a:r>
              <a:rPr lang="en-US" sz="2400" dirty="0">
                <a:latin typeface="UTM Avo" panose="02040603050506020204" pitchFamily="18" charset="0"/>
              </a:rPr>
              <a:t> </a:t>
            </a:r>
            <a:r>
              <a:rPr lang="en-US" sz="2400" dirty="0" err="1">
                <a:latin typeface="UTM Avo" panose="02040603050506020204" pitchFamily="18" charset="0"/>
              </a:rPr>
              <a:t>lây</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này</a:t>
            </a:r>
            <a:r>
              <a:rPr lang="en-US" sz="2400" dirty="0">
                <a:latin typeface="UTM Avo" panose="02040603050506020204" pitchFamily="18" charset="0"/>
              </a:rPr>
              <a:t> sang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qua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dục</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an </a:t>
            </a:r>
            <a:r>
              <a:rPr lang="en-US" sz="2400" dirty="0" err="1">
                <a:latin typeface="UTM Avo" panose="02040603050506020204" pitchFamily="18" charset="0"/>
              </a:rPr>
              <a:t>toàn</a:t>
            </a:r>
            <a:r>
              <a:rPr lang="en-US" sz="2400" dirty="0">
                <a:latin typeface="UTM Avo" panose="02040603050506020204" pitchFamily="18" charset="0"/>
              </a:rPr>
              <a:t>. </a:t>
            </a:r>
            <a:r>
              <a:rPr lang="en-US" sz="2400" dirty="0" err="1">
                <a:latin typeface="UTM Avo" panose="02040603050506020204" pitchFamily="18" charset="0"/>
              </a:rPr>
              <a:t>Bệnh</a:t>
            </a:r>
            <a:r>
              <a:rPr lang="en-US" sz="2400" dirty="0">
                <a:latin typeface="UTM Avo" panose="02040603050506020204" pitchFamily="18" charset="0"/>
              </a:rPr>
              <a:t> do vi </a:t>
            </a:r>
            <a:r>
              <a:rPr lang="en-US" sz="2400" dirty="0" err="1">
                <a:latin typeface="UTM Avo" panose="02040603050506020204" pitchFamily="18" charset="0"/>
              </a:rPr>
              <a:t>khuẩn</a:t>
            </a:r>
            <a:r>
              <a:rPr lang="en-US" sz="2400" dirty="0">
                <a:latin typeface="UTM Avo" panose="02040603050506020204" pitchFamily="18" charset="0"/>
              </a:rPr>
              <a:t>, virus, </a:t>
            </a:r>
            <a:r>
              <a:rPr lang="en-US" sz="2400" dirty="0" err="1">
                <a:latin typeface="UTM Avo" panose="02040603050506020204" pitchFamily="18" charset="0"/>
              </a:rPr>
              <a:t>nấm</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kí</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trùng</a:t>
            </a:r>
            <a:r>
              <a:rPr lang="en-US" sz="2400" dirty="0">
                <a:latin typeface="UTM Avo" panose="02040603050506020204" pitchFamily="18" charset="0"/>
              </a:rPr>
              <a:t> </a:t>
            </a:r>
            <a:r>
              <a:rPr lang="en-US" sz="2400" dirty="0" err="1">
                <a:latin typeface="UTM Avo" panose="02040603050506020204" pitchFamily="18" charset="0"/>
              </a:rPr>
              <a:t>gây</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HIV/AIDS, </a:t>
            </a:r>
            <a:r>
              <a:rPr lang="en-US" sz="2400" dirty="0" err="1">
                <a:latin typeface="UTM Avo" panose="02040603050506020204" pitchFamily="18" charset="0"/>
              </a:rPr>
              <a:t>bệnh</a:t>
            </a:r>
            <a:r>
              <a:rPr lang="en-US" sz="2400" dirty="0">
                <a:latin typeface="UTM Avo" panose="02040603050506020204" pitchFamily="18" charset="0"/>
              </a:rPr>
              <a:t> </a:t>
            </a:r>
            <a:r>
              <a:rPr lang="en-US" sz="2400" dirty="0" err="1">
                <a:latin typeface="UTM Avo" panose="02040603050506020204" pitchFamily="18" charset="0"/>
              </a:rPr>
              <a:t>lậu</a:t>
            </a:r>
            <a:r>
              <a:rPr lang="en-US" sz="2400" dirty="0">
                <a:latin typeface="UTM Avo" panose="02040603050506020204" pitchFamily="18" charset="0"/>
              </a:rPr>
              <a:t>, </a:t>
            </a:r>
            <a:r>
              <a:rPr lang="en-US" sz="2400" dirty="0" err="1">
                <a:latin typeface="UTM Avo" panose="02040603050506020204" pitchFamily="18" charset="0"/>
              </a:rPr>
              <a:t>giang</a:t>
            </a:r>
            <a:r>
              <a:rPr lang="en-US" sz="2400" dirty="0">
                <a:latin typeface="UTM Avo" panose="02040603050506020204" pitchFamily="18" charset="0"/>
              </a:rPr>
              <a:t> </a:t>
            </a:r>
            <a:r>
              <a:rPr lang="en-US" sz="2400" dirty="0" err="1">
                <a:latin typeface="UTM Avo" panose="02040603050506020204" pitchFamily="18" charset="0"/>
              </a:rPr>
              <a:t>mai</a:t>
            </a:r>
            <a:r>
              <a:rPr lang="en-US" sz="2400" dirty="0">
                <a:latin typeface="UTM Avo" panose="02040603050506020204" pitchFamily="18" charset="0"/>
              </a:rPr>
              <a:t>, </a:t>
            </a:r>
            <a:r>
              <a:rPr lang="en-US" sz="2400" dirty="0" err="1">
                <a:latin typeface="UTM Avo" panose="02040603050506020204" pitchFamily="18" charset="0"/>
              </a:rPr>
              <a:t>sùi</a:t>
            </a:r>
            <a:r>
              <a:rPr lang="en-US" sz="2400" dirty="0">
                <a:latin typeface="UTM Avo" panose="02040603050506020204" pitchFamily="18" charset="0"/>
              </a:rPr>
              <a:t> </a:t>
            </a:r>
            <a:r>
              <a:rPr lang="en-US" sz="2400" dirty="0" err="1">
                <a:latin typeface="UTM Avo" panose="02040603050506020204" pitchFamily="18" charset="0"/>
              </a:rPr>
              <a:t>mào</a:t>
            </a:r>
            <a:r>
              <a:rPr lang="en-US" sz="2400" dirty="0">
                <a:latin typeface="UTM Avo" panose="02040603050506020204" pitchFamily="18" charset="0"/>
              </a:rPr>
              <a:t> </a:t>
            </a:r>
            <a:r>
              <a:rPr lang="en-US" sz="2400" dirty="0" err="1">
                <a:latin typeface="UTM Avo" panose="02040603050506020204" pitchFamily="18" charset="0"/>
              </a:rPr>
              <a:t>gà</a:t>
            </a:r>
            <a:r>
              <a:rPr lang="en-US" sz="2400" dirty="0">
                <a:latin typeface="UTM Avo" panose="02040603050506020204" pitchFamily="18" charset="0"/>
              </a:rPr>
              <a:t>, </a:t>
            </a:r>
            <a:r>
              <a:rPr lang="en-US" sz="2400" dirty="0" err="1">
                <a:latin typeface="UTM Avo" panose="02040603050506020204" pitchFamily="18" charset="0"/>
              </a:rPr>
              <a:t>viêm</a:t>
            </a:r>
            <a:r>
              <a:rPr lang="en-US" sz="2400" dirty="0">
                <a:latin typeface="UTM Avo" panose="02040603050506020204" pitchFamily="18" charset="0"/>
              </a:rPr>
              <a:t> </a:t>
            </a:r>
            <a:r>
              <a:rPr lang="en-US" sz="2400" dirty="0" err="1">
                <a:latin typeface="UTM Avo" panose="02040603050506020204" pitchFamily="18" charset="0"/>
              </a:rPr>
              <a:t>gan</a:t>
            </a:r>
            <a:r>
              <a:rPr lang="en-US" sz="2400" dirty="0">
                <a:latin typeface="UTM Avo" panose="02040603050506020204" pitchFamily="18" charset="0"/>
              </a:rPr>
              <a:t> B,... </a:t>
            </a:r>
          </a:p>
          <a:p>
            <a:pPr marL="342900" indent="-342900" algn="just">
              <a:lnSpc>
                <a:spcPct val="150000"/>
              </a:lnSpc>
              <a:spcBef>
                <a:spcPts val="600"/>
              </a:spcBef>
              <a:buFont typeface="Arial" panose="020B0604020202020204" pitchFamily="34" charset="0"/>
              <a:buChar char="•"/>
            </a:pPr>
            <a:r>
              <a:rPr lang="vi-VN" sz="2400" dirty="0">
                <a:latin typeface="UTM Avo" panose="02040603050506020204" pitchFamily="18" charset="0"/>
              </a:rPr>
              <a:t>Để phòng tránh các bệnh lây truyền qua đường sinh dục cần quan hệ tình dục an toàn, sử dụng bao cao su khi quan hệ tình dục, tiêm vaccine phòng bệnh, khám phụ khoa định kì, không dùng chung các vật dụng dính máu hoặc dịch cơ thể và đến ngay cơ sở y tế khi có dấu hiệu bất thường ở cơ quan sinh dục. </a:t>
            </a:r>
            <a:endParaRPr lang="en-US" sz="2400" dirty="0">
              <a:latin typeface="UTM Avo" panose="02040603050506020204" pitchFamily="18" charset="0"/>
            </a:endParaRPr>
          </a:p>
        </p:txBody>
      </p:sp>
    </p:spTree>
    <p:extLst>
      <p:ext uri="{BB962C8B-B14F-4D97-AF65-F5344CB8AC3E}">
        <p14:creationId xmlns:p14="http://schemas.microsoft.com/office/powerpoint/2010/main" val="220281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658C89-0B24-1BD2-4E91-4CD8FD7F9A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3D1817-FEF1-EDC1-CC3D-5C588389E89D}"/>
              </a:ext>
            </a:extLst>
          </p:cNvPr>
          <p:cNvSpPr txBox="1"/>
          <p:nvPr/>
        </p:nvSpPr>
        <p:spPr>
          <a:xfrm>
            <a:off x="1709506" y="1596313"/>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2. Bảo vệ sức khoẻ sinh sản vị thành niên</a:t>
            </a:r>
          </a:p>
        </p:txBody>
      </p:sp>
      <p:sp>
        <p:nvSpPr>
          <p:cNvPr id="3" name="Rectangle: Rounded Corners 2">
            <a:extLst>
              <a:ext uri="{FF2B5EF4-FFF2-40B4-BE49-F238E27FC236}">
                <a16:creationId xmlns:a16="http://schemas.microsoft.com/office/drawing/2014/main" id="{BFD02E06-CB09-D874-8991-A6C4541A760C}"/>
              </a:ext>
            </a:extLst>
          </p:cNvPr>
          <p:cNvSpPr/>
          <p:nvPr/>
        </p:nvSpPr>
        <p:spPr>
          <a:xfrm>
            <a:off x="374471" y="2550023"/>
            <a:ext cx="3361506" cy="4066903"/>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37.6 và cho biết cần làm gì để bảo vệ sức khoẻ sinh sản vị thành niên. Nêu ý nghĩa của mỗi biện pháp đó.</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91349891-DB9E-251D-05A5-F5563E441979}"/>
              </a:ext>
            </a:extLst>
          </p:cNvPr>
          <p:cNvPicPr>
            <a:picLocks noChangeAspect="1"/>
          </p:cNvPicPr>
          <p:nvPr/>
        </p:nvPicPr>
        <p:blipFill>
          <a:blip r:embed="rId3"/>
          <a:stretch>
            <a:fillRect/>
          </a:stretch>
        </p:blipFill>
        <p:spPr>
          <a:xfrm>
            <a:off x="4017347" y="2550023"/>
            <a:ext cx="7904684" cy="4066903"/>
          </a:xfrm>
          <a:prstGeom prst="rect">
            <a:avLst/>
          </a:prstGeom>
        </p:spPr>
      </p:pic>
    </p:spTree>
    <p:extLst>
      <p:ext uri="{BB962C8B-B14F-4D97-AF65-F5344CB8AC3E}">
        <p14:creationId xmlns:p14="http://schemas.microsoft.com/office/powerpoint/2010/main" val="65760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F1AE80-6D34-705D-A929-4BB6A10B4A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AC2224-1C60-4491-40AC-8628C68A2ECA}"/>
              </a:ext>
            </a:extLst>
          </p:cNvPr>
          <p:cNvSpPr txBox="1"/>
          <p:nvPr/>
        </p:nvSpPr>
        <p:spPr>
          <a:xfrm>
            <a:off x="1571896" y="2129807"/>
            <a:ext cx="9048207" cy="3652218"/>
          </a:xfrm>
          <a:prstGeom prst="rect">
            <a:avLst/>
          </a:prstGeom>
          <a:noFill/>
        </p:spPr>
        <p:txBody>
          <a:bodyPr wrap="square">
            <a:spAutoFit/>
          </a:bodyPr>
          <a:lstStyle/>
          <a:p>
            <a:pPr algn="just">
              <a:lnSpc>
                <a:spcPct val="150000"/>
              </a:lnSpc>
              <a:spcBef>
                <a:spcPts val="600"/>
              </a:spcBef>
            </a:pPr>
            <a:r>
              <a:rPr lang="en-US" sz="2200" dirty="0">
                <a:latin typeface="UTM Avo" panose="02040603050506020204" pitchFamily="18" charset="0"/>
              </a:rPr>
              <a:t>Theo </a:t>
            </a:r>
            <a:r>
              <a:rPr lang="en-US" sz="2200" dirty="0" err="1">
                <a:latin typeface="UTM Avo" panose="02040603050506020204" pitchFamily="18" charset="0"/>
              </a:rPr>
              <a:t>Tổ</a:t>
            </a:r>
            <a:r>
              <a:rPr lang="en-US" sz="2200" dirty="0">
                <a:latin typeface="UTM Avo" panose="02040603050506020204" pitchFamily="18" charset="0"/>
              </a:rPr>
              <a:t> </a:t>
            </a:r>
            <a:r>
              <a:rPr lang="en-US" sz="2200" dirty="0" err="1">
                <a:latin typeface="UTM Avo" panose="02040603050506020204" pitchFamily="18" charset="0"/>
              </a:rPr>
              <a:t>chức</a:t>
            </a:r>
            <a:r>
              <a:rPr lang="en-US" sz="2200" dirty="0">
                <a:latin typeface="UTM Avo" panose="02040603050506020204" pitchFamily="18" charset="0"/>
              </a:rPr>
              <a:t> Y </a:t>
            </a:r>
            <a:r>
              <a:rPr lang="en-US" sz="2200" dirty="0" err="1">
                <a:latin typeface="UTM Avo" panose="02040603050506020204" pitchFamily="18" charset="0"/>
              </a:rPr>
              <a:t>tế</a:t>
            </a:r>
            <a:r>
              <a:rPr lang="en-US" sz="2200" dirty="0">
                <a:latin typeface="UTM Avo" panose="02040603050506020204" pitchFamily="18" charset="0"/>
              </a:rPr>
              <a:t> </a:t>
            </a:r>
            <a:r>
              <a:rPr lang="en-US" sz="2200" dirty="0" err="1">
                <a:latin typeface="UTM Avo" panose="02040603050506020204" pitchFamily="18" charset="0"/>
              </a:rPr>
              <a:t>thế</a:t>
            </a:r>
            <a:r>
              <a:rPr lang="en-US" sz="2200" dirty="0">
                <a:latin typeface="UTM Avo" panose="02040603050506020204" pitchFamily="18" charset="0"/>
              </a:rPr>
              <a:t> </a:t>
            </a:r>
            <a:r>
              <a:rPr lang="en-US" sz="2200" dirty="0" err="1">
                <a:latin typeface="UTM Avo" panose="02040603050506020204" pitchFamily="18" charset="0"/>
              </a:rPr>
              <a:t>giới</a:t>
            </a:r>
            <a:r>
              <a:rPr lang="en-US" sz="2200" dirty="0">
                <a:latin typeface="UTM Avo" panose="02040603050506020204" pitchFamily="18" charset="0"/>
              </a:rPr>
              <a:t>,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niên</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ở </a:t>
            </a:r>
            <a:r>
              <a:rPr lang="en-US" sz="2200" dirty="0" err="1">
                <a:latin typeface="UTM Avo" panose="02040603050506020204" pitchFamily="18" charset="0"/>
              </a:rPr>
              <a:t>độ</a:t>
            </a:r>
            <a:r>
              <a:rPr lang="en-US" sz="2200" dirty="0">
                <a:latin typeface="UTM Avo" panose="02040603050506020204" pitchFamily="18" charset="0"/>
              </a:rPr>
              <a:t> </a:t>
            </a:r>
            <a:r>
              <a:rPr lang="en-US" sz="2200" dirty="0" err="1">
                <a:latin typeface="UTM Avo" panose="02040603050506020204" pitchFamily="18" charset="0"/>
              </a:rPr>
              <a:t>tuổi</a:t>
            </a:r>
            <a:r>
              <a:rPr lang="en-US" sz="2200" dirty="0">
                <a:latin typeface="UTM Avo" panose="02040603050506020204" pitchFamily="18" charset="0"/>
              </a:rPr>
              <a:t> 10 - 19 </a:t>
            </a:r>
            <a:r>
              <a:rPr lang="en-US" sz="2200" dirty="0" err="1">
                <a:latin typeface="UTM Avo" panose="02040603050506020204" pitchFamily="18" charset="0"/>
              </a:rPr>
              <a:t>tuổi</a:t>
            </a:r>
            <a:r>
              <a:rPr lang="en-US" sz="2200" dirty="0">
                <a:latin typeface="UTM Avo" panose="02040603050506020204" pitchFamily="18" charset="0"/>
              </a:rPr>
              <a:t>. Trong </a:t>
            </a:r>
            <a:r>
              <a:rPr lang="en-US" sz="2200" dirty="0" err="1">
                <a:latin typeface="UTM Avo" panose="02040603050506020204" pitchFamily="18" charset="0"/>
              </a:rPr>
              <a:t>độ</a:t>
            </a:r>
            <a:r>
              <a:rPr lang="en-US" sz="2200" dirty="0">
                <a:latin typeface="UTM Avo" panose="02040603050506020204" pitchFamily="18" charset="0"/>
              </a:rPr>
              <a:t> </a:t>
            </a:r>
            <a:r>
              <a:rPr lang="en-US" sz="2200" dirty="0" err="1">
                <a:latin typeface="UTM Avo" panose="02040603050506020204" pitchFamily="18" charset="0"/>
              </a:rPr>
              <a:t>tuổi</a:t>
            </a:r>
            <a:r>
              <a:rPr lang="en-US" sz="2200" dirty="0">
                <a:latin typeface="UTM Avo" panose="02040603050506020204" pitchFamily="18" charset="0"/>
              </a:rPr>
              <a:t> </a:t>
            </a:r>
            <a:r>
              <a:rPr lang="en-US" sz="2200" dirty="0" err="1">
                <a:latin typeface="UTM Avo" panose="02040603050506020204" pitchFamily="18" charset="0"/>
              </a:rPr>
              <a:t>này</a:t>
            </a:r>
            <a:r>
              <a:rPr lang="en-US" sz="2200" dirty="0">
                <a:latin typeface="UTM Avo" panose="02040603050506020204" pitchFamily="18" charset="0"/>
              </a:rPr>
              <a:t>, </a:t>
            </a:r>
            <a:r>
              <a:rPr lang="en-US" sz="2200" dirty="0" err="1">
                <a:latin typeface="UTM Avo" panose="02040603050506020204" pitchFamily="18" charset="0"/>
              </a:rPr>
              <a:t>dậy</a:t>
            </a:r>
            <a:r>
              <a:rPr lang="en-US" sz="2200" dirty="0">
                <a:latin typeface="UTM Avo" panose="02040603050506020204" pitchFamily="18" charset="0"/>
              </a:rPr>
              <a:t> </a:t>
            </a:r>
            <a:r>
              <a:rPr lang="en-US" sz="2200" dirty="0" err="1">
                <a:latin typeface="UTM Avo" panose="02040603050506020204" pitchFamily="18" charset="0"/>
              </a:rPr>
              <a:t>thì</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giai</a:t>
            </a:r>
            <a:r>
              <a:rPr lang="en-US" sz="2200" dirty="0">
                <a:latin typeface="UTM Avo" panose="02040603050506020204" pitchFamily="18" charset="0"/>
              </a:rPr>
              <a:t> </a:t>
            </a:r>
            <a:r>
              <a:rPr lang="en-US" sz="2200" dirty="0" err="1">
                <a:latin typeface="UTM Avo" panose="02040603050506020204" pitchFamily="18" charset="0"/>
              </a:rPr>
              <a:t>đoạn</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thay</a:t>
            </a:r>
            <a:r>
              <a:rPr lang="en-US" sz="2200" dirty="0">
                <a:latin typeface="UTM Avo" panose="02040603050506020204" pitchFamily="18" charset="0"/>
              </a:rPr>
              <a:t> </a:t>
            </a:r>
            <a:r>
              <a:rPr lang="en-US" sz="2200" dirty="0" err="1">
                <a:latin typeface="UTM Avo" panose="02040603050506020204" pitchFamily="18" charset="0"/>
              </a:rPr>
              <a:t>đổi</a:t>
            </a:r>
            <a:r>
              <a:rPr lang="en-US" sz="2200" dirty="0">
                <a:latin typeface="UTM Avo" panose="02040603050506020204" pitchFamily="18" charset="0"/>
              </a:rPr>
              <a:t> </a:t>
            </a:r>
            <a:r>
              <a:rPr lang="en-US" sz="2200" dirty="0" err="1">
                <a:latin typeface="UTM Avo" panose="02040603050506020204" pitchFamily="18" charset="0"/>
              </a:rPr>
              <a:t>lớn</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lí</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tâm</a:t>
            </a:r>
            <a:r>
              <a:rPr lang="en-US" sz="2200" dirty="0">
                <a:latin typeface="UTM Avo" panose="02040603050506020204" pitchFamily="18" charset="0"/>
              </a:rPr>
              <a:t> </a:t>
            </a:r>
            <a:r>
              <a:rPr lang="en-US" sz="2200" dirty="0" err="1">
                <a:latin typeface="UTM Avo" panose="02040603050506020204" pitchFamily="18" charset="0"/>
              </a:rPr>
              <a:t>lí</a:t>
            </a:r>
            <a:r>
              <a:rPr lang="en-US" sz="2200" dirty="0">
                <a:latin typeface="UTM Avo" panose="02040603050506020204" pitchFamily="18" charset="0"/>
              </a:rPr>
              <a:t>; </a:t>
            </a:r>
            <a:r>
              <a:rPr lang="en-US" sz="2200" dirty="0" err="1">
                <a:latin typeface="UTM Avo" panose="02040603050506020204" pitchFamily="18" charset="0"/>
              </a:rPr>
              <a:t>đánh</a:t>
            </a:r>
            <a:r>
              <a:rPr lang="en-US" sz="2200" dirty="0">
                <a:latin typeface="UTM Avo" panose="02040603050506020204" pitchFamily="18" charset="0"/>
              </a:rPr>
              <a:t> </a:t>
            </a:r>
            <a:r>
              <a:rPr lang="en-US" sz="2200" dirty="0" err="1">
                <a:latin typeface="UTM Avo" panose="02040603050506020204" pitchFamily="18" charset="0"/>
              </a:rPr>
              <a:t>dấu</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chuyển</a:t>
            </a:r>
            <a:r>
              <a:rPr lang="en-US" sz="2200" dirty="0">
                <a:latin typeface="UTM Avo" panose="02040603050506020204" pitchFamily="18" charset="0"/>
              </a:rPr>
              <a:t> </a:t>
            </a:r>
            <a:r>
              <a:rPr lang="en-US" sz="2200" dirty="0" err="1">
                <a:latin typeface="UTM Avo" panose="02040603050506020204" pitchFamily="18" charset="0"/>
              </a:rPr>
              <a:t>tiếp</a:t>
            </a:r>
            <a:r>
              <a:rPr lang="en-US" sz="2200" dirty="0">
                <a:latin typeface="UTM Avo" panose="02040603050506020204" pitchFamily="18" charset="0"/>
              </a:rPr>
              <a:t> </a:t>
            </a:r>
            <a:r>
              <a:rPr lang="en-US" sz="2200" dirty="0" err="1">
                <a:latin typeface="UTM Avo" panose="02040603050506020204" pitchFamily="18" charset="0"/>
              </a:rPr>
              <a:t>từ</a:t>
            </a:r>
            <a:r>
              <a:rPr lang="en-US" sz="2200" dirty="0">
                <a:latin typeface="UTM Avo" panose="02040603050506020204" pitchFamily="18" charset="0"/>
              </a:rPr>
              <a:t> </a:t>
            </a:r>
            <a:r>
              <a:rPr lang="en-US" sz="2200" dirty="0" err="1">
                <a:latin typeface="UTM Avo" panose="02040603050506020204" pitchFamily="18" charset="0"/>
              </a:rPr>
              <a:t>trẻ</a:t>
            </a:r>
            <a:r>
              <a:rPr lang="en-US" sz="2200" dirty="0">
                <a:latin typeface="UTM Avo" panose="02040603050506020204" pitchFamily="18" charset="0"/>
              </a:rPr>
              <a:t> </a:t>
            </a:r>
            <a:r>
              <a:rPr lang="en-US" sz="2200" dirty="0" err="1">
                <a:latin typeface="UTM Avo" panose="02040603050506020204" pitchFamily="18" charset="0"/>
              </a:rPr>
              <a:t>em</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trưởng</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bắt</a:t>
            </a:r>
            <a:r>
              <a:rPr lang="en-US" sz="2200" dirty="0">
                <a:latin typeface="UTM Avo" panose="02040603050506020204" pitchFamily="18" charset="0"/>
              </a:rPr>
              <a:t> </a:t>
            </a:r>
            <a:r>
              <a:rPr lang="en-US" sz="2200" dirty="0" err="1">
                <a:latin typeface="UTM Avo" panose="02040603050506020204" pitchFamily="18" charset="0"/>
              </a:rPr>
              <a:t>đầu</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khả</a:t>
            </a:r>
            <a:r>
              <a:rPr lang="en-US" sz="2200" dirty="0">
                <a:latin typeface="UTM Avo" panose="02040603050506020204" pitchFamily="18" charset="0"/>
              </a:rPr>
              <a:t> </a:t>
            </a:r>
            <a:r>
              <a:rPr lang="en-US" sz="2200" dirty="0" err="1">
                <a:latin typeface="UTM Avo" panose="02040603050506020204" pitchFamily="18" charset="0"/>
              </a:rPr>
              <a:t>năng</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sản</a:t>
            </a:r>
            <a:r>
              <a:rPr lang="en-US" sz="2200" dirty="0">
                <a:latin typeface="UTM Avo" panose="02040603050506020204" pitchFamily="18" charset="0"/>
              </a:rPr>
              <a:t>.</a:t>
            </a:r>
          </a:p>
          <a:p>
            <a:pPr algn="just">
              <a:lnSpc>
                <a:spcPct val="150000"/>
              </a:lnSpc>
              <a:spcBef>
                <a:spcPts val="600"/>
              </a:spcBef>
            </a:pPr>
            <a:r>
              <a:rPr lang="en-US" sz="2200" dirty="0" err="1">
                <a:latin typeface="UTM Avo" panose="02040603050506020204" pitchFamily="18" charset="0"/>
              </a:rPr>
              <a:t>Sức</a:t>
            </a:r>
            <a:r>
              <a:rPr lang="en-US" sz="2200" dirty="0">
                <a:latin typeface="UTM Avo" panose="02040603050506020204" pitchFamily="18" charset="0"/>
              </a:rPr>
              <a:t> </a:t>
            </a:r>
            <a:r>
              <a:rPr lang="en-US" sz="2200" dirty="0" err="1">
                <a:latin typeface="UTM Avo" panose="02040603050506020204" pitchFamily="18" charset="0"/>
              </a:rPr>
              <a:t>khoẻ</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sản</a:t>
            </a:r>
            <a:r>
              <a:rPr lang="en-US" sz="2200" dirty="0">
                <a:latin typeface="UTM Avo" panose="02040603050506020204" pitchFamily="18" charset="0"/>
              </a:rPr>
              <a:t>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niên</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tình</a:t>
            </a:r>
            <a:r>
              <a:rPr lang="en-US" sz="2200" dirty="0">
                <a:latin typeface="UTM Avo" panose="02040603050506020204" pitchFamily="18" charset="0"/>
              </a:rPr>
              <a:t> </a:t>
            </a:r>
            <a:r>
              <a:rPr lang="en-US" sz="2200" dirty="0" err="1">
                <a:latin typeface="UTM Avo" panose="02040603050506020204" pitchFamily="18" charset="0"/>
              </a:rPr>
              <a:t>trạng</a:t>
            </a:r>
            <a:r>
              <a:rPr lang="en-US" sz="2200" dirty="0">
                <a:latin typeface="UTM Avo" panose="02040603050506020204" pitchFamily="18" charset="0"/>
              </a:rPr>
              <a:t> </a:t>
            </a:r>
            <a:r>
              <a:rPr lang="en-US" sz="2200" dirty="0" err="1">
                <a:latin typeface="UTM Avo" panose="02040603050506020204" pitchFamily="18" charset="0"/>
              </a:rPr>
              <a:t>khoẻ</a:t>
            </a:r>
            <a:r>
              <a:rPr lang="en-US" sz="2200" dirty="0">
                <a:latin typeface="UTM Avo" panose="02040603050506020204" pitchFamily="18" charset="0"/>
              </a:rPr>
              <a:t> </a:t>
            </a:r>
            <a:r>
              <a:rPr lang="en-US" sz="2200" dirty="0" err="1">
                <a:latin typeface="UTM Avo" panose="02040603050506020204" pitchFamily="18" charset="0"/>
              </a:rPr>
              <a:t>mạnh</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 </a:t>
            </a:r>
            <a:r>
              <a:rPr lang="en-US" sz="2200" dirty="0" err="1">
                <a:latin typeface="UTM Avo" panose="02040603050506020204" pitchFamily="18" charset="0"/>
              </a:rPr>
              <a:t>thần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xã</a:t>
            </a:r>
            <a:r>
              <a:rPr lang="en-US" sz="2200" dirty="0">
                <a:latin typeface="UTM Avo" panose="02040603050506020204" pitchFamily="18" charset="0"/>
              </a:rPr>
              <a:t> </a:t>
            </a:r>
            <a:r>
              <a:rPr lang="en-US" sz="2200" dirty="0" err="1">
                <a:latin typeface="UTM Avo" panose="02040603050506020204" pitchFamily="18" charset="0"/>
              </a:rPr>
              <a:t>hội</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tất</a:t>
            </a:r>
            <a:r>
              <a:rPr lang="en-US" sz="2200" dirty="0">
                <a:latin typeface="UTM Avo" panose="02040603050506020204" pitchFamily="18" charset="0"/>
              </a:rPr>
              <a:t> </a:t>
            </a:r>
            <a:r>
              <a:rPr lang="en-US" sz="2200" dirty="0" err="1">
                <a:latin typeface="UTM Avo" panose="02040603050506020204" pitchFamily="18" charset="0"/>
              </a:rPr>
              <a:t>cả</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khía</a:t>
            </a:r>
            <a:r>
              <a:rPr lang="en-US" sz="2200" dirty="0">
                <a:latin typeface="UTM Avo" panose="02040603050506020204" pitchFamily="18" charset="0"/>
              </a:rPr>
              <a:t> </a:t>
            </a:r>
            <a:r>
              <a:rPr lang="en-US" sz="2200" dirty="0" err="1">
                <a:latin typeface="UTM Avo" panose="02040603050506020204" pitchFamily="18" charset="0"/>
              </a:rPr>
              <a:t>cạnh</a:t>
            </a:r>
            <a:r>
              <a:rPr lang="en-US" sz="2200" dirty="0">
                <a:latin typeface="UTM Avo" panose="02040603050506020204" pitchFamily="18" charset="0"/>
              </a:rPr>
              <a:t> </a:t>
            </a:r>
            <a:r>
              <a:rPr lang="en-US" sz="2200" dirty="0" err="1">
                <a:latin typeface="UTM Avo" panose="02040603050506020204" pitchFamily="18" charset="0"/>
              </a:rPr>
              <a:t>liên</a:t>
            </a:r>
            <a:r>
              <a:rPr lang="en-US" sz="2200" dirty="0">
                <a:latin typeface="UTM Avo" panose="02040603050506020204" pitchFamily="18" charset="0"/>
              </a:rPr>
              <a:t> </a:t>
            </a:r>
            <a:r>
              <a:rPr lang="en-US" sz="2200" dirty="0" err="1">
                <a:latin typeface="UTM Avo" panose="02040603050506020204" pitchFamily="18" charset="0"/>
              </a:rPr>
              <a:t>quan</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cơ</a:t>
            </a:r>
            <a:r>
              <a:rPr lang="en-US" sz="2200" dirty="0">
                <a:latin typeface="UTM Avo" panose="02040603050506020204" pitchFamily="18" charset="0"/>
              </a:rPr>
              <a:t> </a:t>
            </a:r>
            <a:r>
              <a:rPr lang="en-US" sz="2200" dirty="0" err="1">
                <a:latin typeface="UTM Avo" panose="02040603050506020204" pitchFamily="18" charset="0"/>
              </a:rPr>
              <a:t>quan</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dục</a:t>
            </a:r>
            <a:r>
              <a:rPr lang="en-US" sz="2200" dirty="0">
                <a:latin typeface="UTM Avo" panose="02040603050506020204" pitchFamily="18" charset="0"/>
              </a:rPr>
              <a:t> ở </a:t>
            </a:r>
            <a:r>
              <a:rPr lang="en-US" sz="2200" dirty="0" err="1">
                <a:latin typeface="UTM Avo" panose="02040603050506020204" pitchFamily="18" charset="0"/>
              </a:rPr>
              <a:t>tuổi</a:t>
            </a:r>
            <a:r>
              <a:rPr lang="en-US" sz="2200" dirty="0">
                <a:latin typeface="UTM Avo" panose="02040603050506020204" pitchFamily="18" charset="0"/>
              </a:rPr>
              <a:t>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niên</a:t>
            </a:r>
            <a:r>
              <a:rPr lang="en-US" sz="2200" dirty="0">
                <a:latin typeface="UTM Avo" panose="02040603050506020204" pitchFamily="18" charset="0"/>
              </a:rPr>
              <a:t>.</a:t>
            </a:r>
          </a:p>
        </p:txBody>
      </p:sp>
    </p:spTree>
    <p:extLst>
      <p:ext uri="{BB962C8B-B14F-4D97-AF65-F5344CB8AC3E}">
        <p14:creationId xmlns:p14="http://schemas.microsoft.com/office/powerpoint/2010/main" val="182635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4695B4-6354-604E-864B-82D044CB94E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B01BD07-0269-BAE5-FB26-66A5FBF60064}"/>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3" name="Thought Bubble: Cloud 2">
            <a:extLst>
              <a:ext uri="{FF2B5EF4-FFF2-40B4-BE49-F238E27FC236}">
                <a16:creationId xmlns:a16="http://schemas.microsoft.com/office/drawing/2014/main" id="{D239A937-8E06-EE43-C4BE-F9979B8FEC16}"/>
              </a:ext>
            </a:extLst>
          </p:cNvPr>
          <p:cNvSpPr/>
          <p:nvPr/>
        </p:nvSpPr>
        <p:spPr>
          <a:xfrm>
            <a:off x="3838517" y="1823544"/>
            <a:ext cx="6620477" cy="3058512"/>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800" dirty="0">
                <a:solidFill>
                  <a:schemeClr val="tx1"/>
                </a:solidFill>
                <a:latin typeface="UTM Avo" panose="02040603050506020204" pitchFamily="18" charset="0"/>
              </a:rPr>
              <a:t>Quan hệ tình dục không an toàn ở tuổi vị thành niên có thể dẫn đến hậu quả gì?</a:t>
            </a:r>
            <a:endParaRPr lang="en-US" sz="28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13078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F88061-502B-23FB-B97A-054A86313B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27DA812-2524-9034-0DA9-38EA5BD96930}"/>
              </a:ext>
            </a:extLst>
          </p:cNvPr>
          <p:cNvSpPr txBox="1"/>
          <p:nvPr/>
        </p:nvSpPr>
        <p:spPr>
          <a:xfrm>
            <a:off x="944880" y="2198637"/>
            <a:ext cx="10302240" cy="3891835"/>
          </a:xfrm>
          <a:prstGeom prst="rect">
            <a:avLst/>
          </a:prstGeom>
          <a:noFill/>
        </p:spPr>
        <p:txBody>
          <a:bodyPr wrap="square">
            <a:spAutoFit/>
          </a:bodyPr>
          <a:lstStyle>
            <a:defPPr>
              <a:defRPr lang="en-US"/>
            </a:defPPr>
            <a:lvl1pPr algn="just">
              <a:lnSpc>
                <a:spcPct val="150000"/>
              </a:lnSpc>
              <a:spcBef>
                <a:spcPts val="600"/>
              </a:spcBef>
              <a:defRPr sz="2200">
                <a:latin typeface="UTM Avo" panose="02040603050506020204" pitchFamily="18" charset="0"/>
              </a:defRPr>
            </a:lvl1pPr>
          </a:lstStyle>
          <a:p>
            <a:r>
              <a:rPr lang="en-US" sz="2400" dirty="0"/>
              <a:t>Quan </a:t>
            </a:r>
            <a:r>
              <a:rPr lang="en-US" sz="2400" dirty="0" err="1"/>
              <a:t>hệ</a:t>
            </a:r>
            <a:r>
              <a:rPr lang="en-US" sz="2400" dirty="0"/>
              <a:t> </a:t>
            </a:r>
            <a:r>
              <a:rPr lang="en-US" sz="2400" dirty="0" err="1"/>
              <a:t>tình</a:t>
            </a:r>
            <a:r>
              <a:rPr lang="en-US" sz="2400" dirty="0"/>
              <a:t> </a:t>
            </a:r>
            <a:r>
              <a:rPr lang="en-US" sz="2400" dirty="0" err="1"/>
              <a:t>dục</a:t>
            </a:r>
            <a:r>
              <a:rPr lang="en-US" sz="2400" dirty="0"/>
              <a:t> </a:t>
            </a:r>
            <a:r>
              <a:rPr lang="en-US" sz="2400" dirty="0" err="1"/>
              <a:t>không</a:t>
            </a:r>
            <a:r>
              <a:rPr lang="en-US" sz="2400" dirty="0"/>
              <a:t> an </a:t>
            </a:r>
            <a:r>
              <a:rPr lang="en-US" sz="2400" dirty="0" err="1"/>
              <a:t>toàn</a:t>
            </a:r>
            <a:r>
              <a:rPr lang="en-US" sz="2400" dirty="0"/>
              <a:t> </a:t>
            </a:r>
            <a:r>
              <a:rPr lang="en-US" sz="2400" dirty="0" err="1"/>
              <a:t>dẫn</a:t>
            </a:r>
            <a:r>
              <a:rPr lang="en-US" sz="2400" dirty="0"/>
              <a:t> </a:t>
            </a:r>
            <a:r>
              <a:rPr lang="en-US" sz="2400" dirty="0" err="1"/>
              <a:t>đến</a:t>
            </a:r>
            <a:r>
              <a:rPr lang="en-US" sz="2400" dirty="0"/>
              <a:t> </a:t>
            </a:r>
            <a:r>
              <a:rPr lang="en-US" sz="2400" dirty="0" err="1"/>
              <a:t>mang</a:t>
            </a:r>
            <a:r>
              <a:rPr lang="en-US" sz="2400" dirty="0"/>
              <a:t> </a:t>
            </a:r>
            <a:r>
              <a:rPr lang="en-US" sz="2400" dirty="0" err="1"/>
              <a:t>thai</a:t>
            </a:r>
            <a:r>
              <a:rPr lang="en-US" sz="2400" dirty="0"/>
              <a:t> </a:t>
            </a:r>
            <a:r>
              <a:rPr lang="en-US" sz="2400" dirty="0" err="1"/>
              <a:t>ngoài</a:t>
            </a:r>
            <a:r>
              <a:rPr lang="en-US" sz="2400" dirty="0"/>
              <a:t> ý </a:t>
            </a:r>
            <a:r>
              <a:rPr lang="en-US" sz="2400" dirty="0" err="1"/>
              <a:t>muốn</a:t>
            </a:r>
            <a:r>
              <a:rPr lang="en-US" sz="2400" dirty="0"/>
              <a:t>, </a:t>
            </a:r>
            <a:r>
              <a:rPr lang="en-US" sz="2400" dirty="0" err="1"/>
              <a:t>phá</a:t>
            </a:r>
            <a:r>
              <a:rPr lang="en-US" sz="2400" dirty="0"/>
              <a:t> </a:t>
            </a:r>
            <a:r>
              <a:rPr lang="en-US" sz="2400" dirty="0" err="1"/>
              <a:t>thai</a:t>
            </a:r>
            <a:r>
              <a:rPr lang="en-US" sz="2400" dirty="0"/>
              <a:t>, </a:t>
            </a:r>
            <a:r>
              <a:rPr lang="en-US" sz="2400" dirty="0" err="1"/>
              <a:t>mắc</a:t>
            </a:r>
            <a:r>
              <a:rPr lang="en-US" sz="2400" dirty="0"/>
              <a:t> </a:t>
            </a:r>
            <a:r>
              <a:rPr lang="en-US" sz="2400" dirty="0" err="1"/>
              <a:t>bệnh</a:t>
            </a:r>
            <a:r>
              <a:rPr lang="en-US" sz="2400" dirty="0"/>
              <a:t> </a:t>
            </a:r>
            <a:r>
              <a:rPr lang="en-US" sz="2400" dirty="0" err="1"/>
              <a:t>lây</a:t>
            </a:r>
            <a:r>
              <a:rPr lang="en-US" sz="2400" dirty="0"/>
              <a:t> </a:t>
            </a:r>
            <a:r>
              <a:rPr lang="en-US" sz="2400" dirty="0" err="1"/>
              <a:t>truyền</a:t>
            </a:r>
            <a:r>
              <a:rPr lang="en-US" sz="2400" dirty="0"/>
              <a:t> qua </a:t>
            </a:r>
            <a:r>
              <a:rPr lang="en-US" sz="2400" dirty="0" err="1"/>
              <a:t>đường</a:t>
            </a:r>
            <a:r>
              <a:rPr lang="en-US" sz="2400" dirty="0"/>
              <a:t> </a:t>
            </a:r>
            <a:r>
              <a:rPr lang="en-US" sz="2400" dirty="0" err="1"/>
              <a:t>sinh</a:t>
            </a:r>
            <a:r>
              <a:rPr lang="en-US" sz="2400" dirty="0"/>
              <a:t> </a:t>
            </a:r>
            <a:r>
              <a:rPr lang="en-US" sz="2400" dirty="0" err="1"/>
              <a:t>dục</a:t>
            </a:r>
            <a:r>
              <a:rPr lang="en-US" sz="2400" dirty="0"/>
              <a:t> </a:t>
            </a:r>
            <a:r>
              <a:rPr lang="en-US" sz="2400" dirty="0" err="1"/>
              <a:t>gây</a:t>
            </a:r>
            <a:r>
              <a:rPr lang="en-US" sz="2400" dirty="0"/>
              <a:t> </a:t>
            </a:r>
            <a:r>
              <a:rPr lang="en-US" sz="2400" dirty="0" err="1"/>
              <a:t>ảnh</a:t>
            </a:r>
            <a:r>
              <a:rPr lang="en-US" sz="2400" dirty="0"/>
              <a:t> </a:t>
            </a:r>
            <a:r>
              <a:rPr lang="en-US" sz="2400" dirty="0" err="1"/>
              <a:t>hưởng</a:t>
            </a:r>
            <a:r>
              <a:rPr lang="en-US" sz="2400" dirty="0"/>
              <a:t> </a:t>
            </a:r>
            <a:r>
              <a:rPr lang="en-US" sz="2400" dirty="0" err="1"/>
              <a:t>nghiêm</a:t>
            </a:r>
            <a:r>
              <a:rPr lang="en-US" sz="2400" dirty="0"/>
              <a:t> </a:t>
            </a:r>
            <a:r>
              <a:rPr lang="en-US" sz="2400" dirty="0" err="1"/>
              <a:t>trọng</a:t>
            </a:r>
            <a:r>
              <a:rPr lang="en-US" sz="2400" dirty="0"/>
              <a:t> </a:t>
            </a:r>
            <a:r>
              <a:rPr lang="en-US" sz="2400" dirty="0" err="1"/>
              <a:t>đến</a:t>
            </a:r>
            <a:r>
              <a:rPr lang="en-US" sz="2400" dirty="0"/>
              <a:t> </a:t>
            </a:r>
            <a:r>
              <a:rPr lang="en-US" sz="2400" dirty="0" err="1"/>
              <a:t>sức</a:t>
            </a:r>
            <a:r>
              <a:rPr lang="en-US" sz="2400" dirty="0"/>
              <a:t> </a:t>
            </a:r>
            <a:r>
              <a:rPr lang="en-US" sz="2400" dirty="0" err="1"/>
              <a:t>khoẻ</a:t>
            </a:r>
            <a:r>
              <a:rPr lang="en-US" sz="2400" dirty="0"/>
              <a:t>, </a:t>
            </a:r>
            <a:r>
              <a:rPr lang="en-US" sz="2400" dirty="0" err="1"/>
              <a:t>tinh</a:t>
            </a:r>
            <a:r>
              <a:rPr lang="en-US" sz="2400" dirty="0"/>
              <a:t> </a:t>
            </a:r>
            <a:r>
              <a:rPr lang="en-US" sz="2400" dirty="0" err="1"/>
              <a:t>thần</a:t>
            </a:r>
            <a:r>
              <a:rPr lang="en-US" sz="2400" dirty="0"/>
              <a:t> </a:t>
            </a:r>
            <a:r>
              <a:rPr lang="en-US" sz="2400" dirty="0" err="1"/>
              <a:t>và</a:t>
            </a:r>
            <a:r>
              <a:rPr lang="en-US" sz="2400" dirty="0"/>
              <a:t> </a:t>
            </a:r>
            <a:r>
              <a:rPr lang="en-US" sz="2400" dirty="0" err="1"/>
              <a:t>học</a:t>
            </a:r>
            <a:r>
              <a:rPr lang="en-US" sz="2400" dirty="0"/>
              <a:t> </a:t>
            </a:r>
            <a:r>
              <a:rPr lang="en-US" sz="2400" dirty="0" err="1"/>
              <a:t>tập</a:t>
            </a:r>
            <a:r>
              <a:rPr lang="en-US" sz="2400" dirty="0"/>
              <a:t> </a:t>
            </a:r>
            <a:r>
              <a:rPr lang="en-US" sz="2400" dirty="0" err="1"/>
              <a:t>của</a:t>
            </a:r>
            <a:r>
              <a:rPr lang="en-US" sz="2400" dirty="0"/>
              <a:t> </a:t>
            </a:r>
            <a:r>
              <a:rPr lang="en-US" sz="2400" dirty="0" err="1"/>
              <a:t>vị</a:t>
            </a:r>
            <a:r>
              <a:rPr lang="en-US" sz="2400" dirty="0"/>
              <a:t> </a:t>
            </a:r>
            <a:r>
              <a:rPr lang="en-US" sz="2400" dirty="0" err="1"/>
              <a:t>thành</a:t>
            </a:r>
            <a:r>
              <a:rPr lang="en-US" sz="2400" dirty="0"/>
              <a:t> </a:t>
            </a:r>
            <a:r>
              <a:rPr lang="en-US" sz="2400" dirty="0" err="1"/>
              <a:t>niên</a:t>
            </a:r>
            <a:r>
              <a:rPr lang="en-US" sz="2400" dirty="0"/>
              <a:t>. </a:t>
            </a:r>
            <a:r>
              <a:rPr lang="en-US" sz="2400" dirty="0" err="1"/>
              <a:t>Sử</a:t>
            </a:r>
            <a:r>
              <a:rPr lang="en-US" sz="2400" dirty="0"/>
              <a:t> </a:t>
            </a:r>
            <a:r>
              <a:rPr lang="en-US" sz="2400" dirty="0" err="1"/>
              <a:t>dụng</a:t>
            </a:r>
            <a:r>
              <a:rPr lang="en-US" sz="2400" dirty="0"/>
              <a:t> bao </a:t>
            </a:r>
            <a:r>
              <a:rPr lang="en-US" sz="2400" dirty="0" err="1"/>
              <a:t>cao</a:t>
            </a:r>
            <a:r>
              <a:rPr lang="en-US" sz="2400" dirty="0"/>
              <a:t> </a:t>
            </a:r>
            <a:r>
              <a:rPr lang="en-US" sz="2400" dirty="0" err="1"/>
              <a:t>su</a:t>
            </a:r>
            <a:r>
              <a:rPr lang="en-US" sz="2400" dirty="0"/>
              <a:t> </a:t>
            </a:r>
            <a:r>
              <a:rPr lang="en-US" sz="2400" dirty="0" err="1"/>
              <a:t>vừa</a:t>
            </a:r>
            <a:r>
              <a:rPr lang="en-US" sz="2400" dirty="0"/>
              <a:t> </a:t>
            </a:r>
            <a:r>
              <a:rPr lang="en-US" sz="2400" dirty="0" err="1"/>
              <a:t>có</a:t>
            </a:r>
            <a:r>
              <a:rPr lang="en-US" sz="2400" dirty="0"/>
              <a:t> </a:t>
            </a:r>
            <a:r>
              <a:rPr lang="en-US" sz="2400" dirty="0" err="1"/>
              <a:t>hiệu</a:t>
            </a:r>
            <a:r>
              <a:rPr lang="en-US" sz="2400" dirty="0"/>
              <a:t> </a:t>
            </a:r>
            <a:r>
              <a:rPr lang="en-US" sz="2400" dirty="0" err="1"/>
              <a:t>quả</a:t>
            </a:r>
            <a:r>
              <a:rPr lang="en-US" sz="2400" dirty="0"/>
              <a:t> </a:t>
            </a:r>
            <a:r>
              <a:rPr lang="en-US" sz="2400" dirty="0" err="1"/>
              <a:t>tránh</a:t>
            </a:r>
            <a:r>
              <a:rPr lang="en-US" sz="2400" dirty="0"/>
              <a:t> </a:t>
            </a:r>
            <a:r>
              <a:rPr lang="en-US" sz="2400" dirty="0" err="1"/>
              <a:t>thai</a:t>
            </a:r>
            <a:r>
              <a:rPr lang="en-US" sz="2400" dirty="0"/>
              <a:t> </a:t>
            </a:r>
            <a:r>
              <a:rPr lang="en-US" sz="2400" dirty="0" err="1"/>
              <a:t>cao</a:t>
            </a:r>
            <a:r>
              <a:rPr lang="en-US" sz="2400" dirty="0"/>
              <a:t>, </a:t>
            </a:r>
            <a:r>
              <a:rPr lang="en-US" sz="2400" dirty="0" err="1"/>
              <a:t>vừa</a:t>
            </a:r>
            <a:r>
              <a:rPr lang="en-US" sz="2400" dirty="0"/>
              <a:t> </a:t>
            </a:r>
            <a:r>
              <a:rPr lang="en-US" sz="2400" dirty="0" err="1"/>
              <a:t>phòng</a:t>
            </a:r>
            <a:r>
              <a:rPr lang="en-US" sz="2400" dirty="0"/>
              <a:t> </a:t>
            </a:r>
            <a:r>
              <a:rPr lang="en-US" sz="2400" dirty="0" err="1"/>
              <a:t>được</a:t>
            </a:r>
            <a:r>
              <a:rPr lang="en-US" sz="2400" dirty="0"/>
              <a:t> </a:t>
            </a:r>
            <a:r>
              <a:rPr lang="en-US" sz="2400" dirty="0" err="1"/>
              <a:t>hầu</a:t>
            </a:r>
            <a:r>
              <a:rPr lang="en-US" sz="2400" dirty="0"/>
              <a:t> </a:t>
            </a:r>
            <a:r>
              <a:rPr lang="en-US" sz="2400" dirty="0" err="1"/>
              <a:t>hết</a:t>
            </a:r>
            <a:r>
              <a:rPr lang="en-US" sz="2400" dirty="0"/>
              <a:t> </a:t>
            </a:r>
            <a:r>
              <a:rPr lang="en-US" sz="2400" dirty="0" err="1"/>
              <a:t>bệnh</a:t>
            </a:r>
            <a:r>
              <a:rPr lang="en-US" sz="2400" dirty="0"/>
              <a:t> </a:t>
            </a:r>
            <a:r>
              <a:rPr lang="en-US" sz="2400" dirty="0" err="1"/>
              <a:t>lây</a:t>
            </a:r>
            <a:r>
              <a:rPr lang="en-US" sz="2400" dirty="0"/>
              <a:t> </a:t>
            </a:r>
            <a:r>
              <a:rPr lang="en-US" sz="2400" dirty="0" err="1"/>
              <a:t>truyền</a:t>
            </a:r>
            <a:r>
              <a:rPr lang="en-US" sz="2400" dirty="0"/>
              <a:t> qua </a:t>
            </a:r>
            <a:r>
              <a:rPr lang="en-US" sz="2400" dirty="0" err="1"/>
              <a:t>đường</a:t>
            </a:r>
            <a:r>
              <a:rPr lang="en-US" sz="2400" dirty="0"/>
              <a:t> </a:t>
            </a:r>
            <a:r>
              <a:rPr lang="en-US" sz="2400" dirty="0" err="1"/>
              <a:t>tình</a:t>
            </a:r>
            <a:r>
              <a:rPr lang="en-US" sz="2400" dirty="0"/>
              <a:t> </a:t>
            </a:r>
            <a:r>
              <a:rPr lang="en-US" sz="2400" dirty="0" err="1"/>
              <a:t>dục</a:t>
            </a:r>
            <a:r>
              <a:rPr lang="en-US" sz="2400" dirty="0"/>
              <a:t>. </a:t>
            </a:r>
            <a:r>
              <a:rPr lang="en-US" sz="2400" dirty="0" err="1"/>
              <a:t>Ngoài</a:t>
            </a:r>
            <a:r>
              <a:rPr lang="en-US" sz="2400" dirty="0"/>
              <a:t> </a:t>
            </a:r>
            <a:r>
              <a:rPr lang="en-US" sz="2400" dirty="0" err="1"/>
              <a:t>ra</a:t>
            </a:r>
            <a:r>
              <a:rPr lang="en-US" sz="2400" dirty="0"/>
              <a:t>, </a:t>
            </a:r>
            <a:r>
              <a:rPr lang="en-US" sz="2400" dirty="0" err="1"/>
              <a:t>còn</a:t>
            </a:r>
            <a:r>
              <a:rPr lang="en-US" sz="2400" dirty="0"/>
              <a:t> </a:t>
            </a:r>
            <a:r>
              <a:rPr lang="en-US" sz="2400" dirty="0" err="1"/>
              <a:t>có</a:t>
            </a:r>
            <a:r>
              <a:rPr lang="en-US" sz="2400" dirty="0"/>
              <a:t> </a:t>
            </a:r>
            <a:r>
              <a:rPr lang="en-US" sz="2400" dirty="0" err="1"/>
              <a:t>nhiều</a:t>
            </a:r>
            <a:r>
              <a:rPr lang="en-US" sz="2400" dirty="0"/>
              <a:t> </a:t>
            </a:r>
            <a:r>
              <a:rPr lang="en-US" sz="2400" dirty="0" err="1"/>
              <a:t>biện</a:t>
            </a:r>
            <a:r>
              <a:rPr lang="en-US" sz="2400" dirty="0"/>
              <a:t> </a:t>
            </a:r>
            <a:r>
              <a:rPr lang="en-US" sz="2400" dirty="0" err="1"/>
              <a:t>pháp</a:t>
            </a:r>
            <a:r>
              <a:rPr lang="en-US" sz="2400" dirty="0"/>
              <a:t> </a:t>
            </a:r>
            <a:r>
              <a:rPr lang="en-US" sz="2400" dirty="0" err="1"/>
              <a:t>tránh</a:t>
            </a:r>
            <a:r>
              <a:rPr lang="en-US" sz="2400" dirty="0"/>
              <a:t> </a:t>
            </a:r>
            <a:r>
              <a:rPr lang="en-US" sz="2400" dirty="0" err="1"/>
              <a:t>thai</a:t>
            </a:r>
            <a:r>
              <a:rPr lang="en-US" sz="2400" dirty="0"/>
              <a:t> </a:t>
            </a:r>
            <a:r>
              <a:rPr lang="en-US" sz="2400" dirty="0" err="1"/>
              <a:t>có</a:t>
            </a:r>
            <a:r>
              <a:rPr lang="en-US" sz="2400" dirty="0"/>
              <a:t> </a:t>
            </a:r>
            <a:r>
              <a:rPr lang="en-US" sz="2400" dirty="0" err="1"/>
              <a:t>hiệu</a:t>
            </a:r>
            <a:r>
              <a:rPr lang="en-US" sz="2400" dirty="0"/>
              <a:t> </a:t>
            </a:r>
            <a:r>
              <a:rPr lang="en-US" sz="2400" dirty="0" err="1"/>
              <a:t>quả</a:t>
            </a:r>
            <a:r>
              <a:rPr lang="en-US" sz="2400" dirty="0"/>
              <a:t> </a:t>
            </a:r>
            <a:r>
              <a:rPr lang="en-US" sz="2400" dirty="0" err="1"/>
              <a:t>cao</a:t>
            </a:r>
            <a:r>
              <a:rPr lang="en-US" sz="2400" dirty="0"/>
              <a:t> </a:t>
            </a:r>
            <a:r>
              <a:rPr lang="en-US" sz="2400" dirty="0" err="1"/>
              <a:t>như</a:t>
            </a:r>
            <a:r>
              <a:rPr lang="en-US" sz="2400" dirty="0"/>
              <a:t> </a:t>
            </a:r>
            <a:r>
              <a:rPr lang="en-US" sz="2400" dirty="0" err="1"/>
              <a:t>thuốc</a:t>
            </a:r>
            <a:r>
              <a:rPr lang="en-US" sz="2400" dirty="0"/>
              <a:t> </a:t>
            </a:r>
            <a:r>
              <a:rPr lang="en-US" sz="2400" dirty="0" err="1"/>
              <a:t>viên</a:t>
            </a:r>
            <a:r>
              <a:rPr lang="en-US" sz="2400" dirty="0"/>
              <a:t> </a:t>
            </a:r>
            <a:r>
              <a:rPr lang="en-US" sz="2400" dirty="0" err="1"/>
              <a:t>tránh</a:t>
            </a:r>
            <a:r>
              <a:rPr lang="en-US" sz="2400" dirty="0"/>
              <a:t> </a:t>
            </a:r>
            <a:r>
              <a:rPr lang="en-US" sz="2400" dirty="0" err="1"/>
              <a:t>thai</a:t>
            </a:r>
            <a:r>
              <a:rPr lang="en-US" sz="2400" dirty="0"/>
              <a:t> </a:t>
            </a:r>
            <a:r>
              <a:rPr lang="en-US" sz="2400" dirty="0" err="1"/>
              <a:t>hàng</a:t>
            </a:r>
            <a:r>
              <a:rPr lang="en-US" sz="2400" dirty="0"/>
              <a:t> </a:t>
            </a:r>
            <a:r>
              <a:rPr lang="en-US" sz="2400" dirty="0" err="1"/>
              <a:t>ngày</a:t>
            </a:r>
            <a:r>
              <a:rPr lang="en-US" sz="2400" dirty="0"/>
              <a:t>, </a:t>
            </a:r>
            <a:r>
              <a:rPr lang="en-US" sz="2400" dirty="0" err="1"/>
              <a:t>thuốc</a:t>
            </a:r>
            <a:r>
              <a:rPr lang="en-US" sz="2400" dirty="0"/>
              <a:t> </a:t>
            </a:r>
            <a:r>
              <a:rPr lang="en-US" sz="2400" dirty="0" err="1"/>
              <a:t>tiêm</a:t>
            </a:r>
            <a:r>
              <a:rPr lang="en-US" sz="2400" dirty="0"/>
              <a:t> </a:t>
            </a:r>
            <a:r>
              <a:rPr lang="en-US" sz="2400" dirty="0" err="1"/>
              <a:t>tránh</a:t>
            </a:r>
            <a:r>
              <a:rPr lang="en-US" sz="2400" dirty="0"/>
              <a:t> </a:t>
            </a:r>
            <a:r>
              <a:rPr lang="en-US" sz="2400" dirty="0" err="1"/>
              <a:t>thai</a:t>
            </a:r>
            <a:r>
              <a:rPr lang="en-US" sz="2400" dirty="0"/>
              <a:t>, que </a:t>
            </a:r>
            <a:r>
              <a:rPr lang="en-US" sz="2400" dirty="0" err="1"/>
              <a:t>cấy</a:t>
            </a:r>
            <a:r>
              <a:rPr lang="en-US" sz="2400" dirty="0"/>
              <a:t> </a:t>
            </a:r>
            <a:r>
              <a:rPr lang="en-US" sz="2400" dirty="0" err="1"/>
              <a:t>tránh</a:t>
            </a:r>
            <a:r>
              <a:rPr lang="en-US" sz="2400" dirty="0"/>
              <a:t> </a:t>
            </a:r>
            <a:r>
              <a:rPr lang="en-US" sz="2400" dirty="0" err="1"/>
              <a:t>thai</a:t>
            </a:r>
            <a:r>
              <a:rPr lang="en-US" sz="2400" dirty="0"/>
              <a:t>,...</a:t>
            </a:r>
          </a:p>
        </p:txBody>
      </p:sp>
    </p:spTree>
    <p:extLst>
      <p:ext uri="{BB962C8B-B14F-4D97-AF65-F5344CB8AC3E}">
        <p14:creationId xmlns:p14="http://schemas.microsoft.com/office/powerpoint/2010/main" val="120361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01F6D0-D81D-32C4-C860-656F397D456D}"/>
            </a:ext>
          </a:extLst>
        </p:cNvPr>
        <p:cNvGrpSpPr/>
        <p:nvPr/>
      </p:nvGrpSpPr>
      <p:grpSpPr>
        <a:xfrm>
          <a:off x="0" y="0"/>
          <a:ext cx="0" cy="0"/>
          <a:chOff x="0" y="0"/>
          <a:chExt cx="0" cy="0"/>
        </a:xfrm>
      </p:grpSpPr>
      <p:sp>
        <p:nvSpPr>
          <p:cNvPr id="4" name="Rounded Rectangular Callout 13">
            <a:extLst>
              <a:ext uri="{FF2B5EF4-FFF2-40B4-BE49-F238E27FC236}">
                <a16:creationId xmlns:a16="http://schemas.microsoft.com/office/drawing/2014/main" id="{153244AC-6081-BA63-1DA6-07C9C599D038}"/>
              </a:ext>
            </a:extLst>
          </p:cNvPr>
          <p:cNvSpPr/>
          <p:nvPr/>
        </p:nvSpPr>
        <p:spPr>
          <a:xfrm>
            <a:off x="703250" y="2080449"/>
            <a:ext cx="3492299" cy="841834"/>
          </a:xfrm>
          <a:prstGeom prst="wedgeRoundRectCallout">
            <a:avLst>
              <a:gd name="adj1" fmla="val -12226"/>
              <a:gd name="adj2" fmla="val 103513"/>
              <a:gd name="adj3" fmla="val 16667"/>
            </a:avLst>
          </a:prstGeom>
          <a:solidFill>
            <a:schemeClr val="bg1"/>
          </a:solidFill>
          <a:ln w="38100">
            <a:solidFill>
              <a:schemeClr val="accent5">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383" b="1" dirty="0">
                <a:solidFill>
                  <a:schemeClr val="tx2">
                    <a:lumMod val="50000"/>
                  </a:schemeClr>
                </a:solidFill>
                <a:latin typeface="UTM Avo" panose="02040603050506020204" pitchFamily="18"/>
                <a:cs typeface="Arial" panose="020B0604020202020204" pitchFamily="34" charset="0"/>
              </a:rPr>
              <a:t>HOẠT ĐỘNG NHÓM</a:t>
            </a:r>
          </a:p>
        </p:txBody>
      </p:sp>
      <p:grpSp>
        <p:nvGrpSpPr>
          <p:cNvPr id="5" name="Group 4">
            <a:extLst>
              <a:ext uri="{FF2B5EF4-FFF2-40B4-BE49-F238E27FC236}">
                <a16:creationId xmlns:a16="http://schemas.microsoft.com/office/drawing/2014/main" id="{881089C3-ACAF-FD64-B98A-EE7FA62F46E2}"/>
              </a:ext>
            </a:extLst>
          </p:cNvPr>
          <p:cNvGrpSpPr/>
          <p:nvPr/>
        </p:nvGrpSpPr>
        <p:grpSpPr>
          <a:xfrm>
            <a:off x="5614615" y="1706302"/>
            <a:ext cx="5911711" cy="4394915"/>
            <a:chOff x="8305800" y="1257514"/>
            <a:chExt cx="10439080" cy="7391187"/>
          </a:xfrm>
        </p:grpSpPr>
        <p:grpSp>
          <p:nvGrpSpPr>
            <p:cNvPr id="7" name="Group 6">
              <a:extLst>
                <a:ext uri="{FF2B5EF4-FFF2-40B4-BE49-F238E27FC236}">
                  <a16:creationId xmlns:a16="http://schemas.microsoft.com/office/drawing/2014/main" id="{87D97AC7-AB53-77F2-48B4-446F9248139F}"/>
                </a:ext>
              </a:extLst>
            </p:cNvPr>
            <p:cNvGrpSpPr/>
            <p:nvPr/>
          </p:nvGrpSpPr>
          <p:grpSpPr>
            <a:xfrm>
              <a:off x="8305800" y="2366117"/>
              <a:ext cx="10439080" cy="6282584"/>
              <a:chOff x="702894" y="3639511"/>
              <a:chExt cx="18210962" cy="4989654"/>
            </a:xfrm>
          </p:grpSpPr>
          <p:sp>
            <p:nvSpPr>
              <p:cNvPr id="9" name="Rectangle: Rounded Corners 8">
                <a:extLst>
                  <a:ext uri="{FF2B5EF4-FFF2-40B4-BE49-F238E27FC236}">
                    <a16:creationId xmlns:a16="http://schemas.microsoft.com/office/drawing/2014/main" id="{2D54B3F0-0594-23E3-37CF-D7E4B486CD42}"/>
                  </a:ext>
                </a:extLst>
              </p:cNvPr>
              <p:cNvSpPr/>
              <p:nvPr/>
            </p:nvSpPr>
            <p:spPr>
              <a:xfrm>
                <a:off x="702894" y="3639511"/>
                <a:ext cx="18210962" cy="4989654"/>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72">
                  <a:latin typeface="UTM Avo" panose="02040603050506020204" pitchFamily="18"/>
                </a:endParaRPr>
              </a:p>
            </p:txBody>
          </p:sp>
          <p:sp>
            <p:nvSpPr>
              <p:cNvPr id="10" name="Rectangle: Rounded Corners 9">
                <a:extLst>
                  <a:ext uri="{FF2B5EF4-FFF2-40B4-BE49-F238E27FC236}">
                    <a16:creationId xmlns:a16="http://schemas.microsoft.com/office/drawing/2014/main" id="{6F76CA01-2919-1610-30A2-01A5DFD5D809}"/>
                  </a:ext>
                </a:extLst>
              </p:cNvPr>
              <p:cNvSpPr/>
              <p:nvPr/>
            </p:nvSpPr>
            <p:spPr>
              <a:xfrm>
                <a:off x="1695018" y="4067343"/>
                <a:ext cx="16338897" cy="4315467"/>
              </a:xfrm>
              <a:prstGeom prst="roundRect">
                <a:avLst/>
              </a:prstGeom>
              <a:solidFill>
                <a:schemeClr val="bg1"/>
              </a:solid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50000"/>
                  </a:lnSpc>
                </a:pPr>
                <a:r>
                  <a:rPr lang="en-US" sz="2400" dirty="0" err="1">
                    <a:solidFill>
                      <a:schemeClr val="tx1"/>
                    </a:solidFill>
                    <a:latin typeface="UTM Avo" panose="02040603050506020204" pitchFamily="18" charset="0"/>
                  </a:rPr>
                  <a:t>Tiến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hành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dự</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án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sự</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hiểu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học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trường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khỏe</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vị</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thành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niên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theo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mẫu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phiếu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sau</a:t>
                </a:r>
                <a:r>
                  <a:rPr lang="en-US" sz="2400" dirty="0">
                    <a:solidFill>
                      <a:schemeClr val="tx1"/>
                    </a:solidFill>
                    <a:latin typeface="UTM Avo" panose="02040603050506020204" pitchFamily="18" charset="0"/>
                  </a:rPr>
                  <a:t>. </a:t>
                </a:r>
              </a:p>
            </p:txBody>
          </p:sp>
        </p:grpSp>
        <p:pic>
          <p:nvPicPr>
            <p:cNvPr id="8" name="Graphic 7">
              <a:extLst>
                <a:ext uri="{FF2B5EF4-FFF2-40B4-BE49-F238E27FC236}">
                  <a16:creationId xmlns:a16="http://schemas.microsoft.com/office/drawing/2014/main" id="{455BEF8D-030C-FE26-0559-66559C411320}"/>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853997" y="1257514"/>
              <a:ext cx="1406996" cy="1337106"/>
            </a:xfrm>
            <a:prstGeom prst="rect">
              <a:avLst/>
            </a:prstGeom>
          </p:spPr>
        </p:pic>
      </p:grpSp>
      <p:pic>
        <p:nvPicPr>
          <p:cNvPr id="3074" name="Picture 2">
            <a:extLst>
              <a:ext uri="{FF2B5EF4-FFF2-40B4-BE49-F238E27FC236}">
                <a16:creationId xmlns:a16="http://schemas.microsoft.com/office/drawing/2014/main" id="{47B3ACD0-9E4A-529C-0963-20F9CB4758F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275"/>
          <a:stretch/>
        </p:blipFill>
        <p:spPr bwMode="auto">
          <a:xfrm>
            <a:off x="500126" y="3111855"/>
            <a:ext cx="3898545" cy="349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33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ppt_x"/>
                                          </p:val>
                                        </p:tav>
                                        <p:tav tm="100000">
                                          <p:val>
                                            <p:strVal val="#ppt_x"/>
                                          </p:val>
                                        </p:tav>
                                      </p:tavLst>
                                    </p:anim>
                                    <p:anim calcmode="lin" valueType="num">
                                      <p:cBhvr additive="base">
                                        <p:cTn id="12"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D6EFD-D6FC-FA3E-FB53-EE58D8131D7F}"/>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1570E1B8-83AF-A25C-FB6F-58F9518CE31D}"/>
              </a:ext>
            </a:extLst>
          </p:cNvPr>
          <p:cNvGrpSpPr/>
          <p:nvPr/>
        </p:nvGrpSpPr>
        <p:grpSpPr>
          <a:xfrm>
            <a:off x="1136469" y="1658979"/>
            <a:ext cx="9919062" cy="5019516"/>
            <a:chOff x="1989908" y="1632853"/>
            <a:chExt cx="9919062" cy="5019516"/>
          </a:xfrm>
        </p:grpSpPr>
        <p:sp>
          <p:nvSpPr>
            <p:cNvPr id="4" name="TextBox 3">
              <a:extLst>
                <a:ext uri="{FF2B5EF4-FFF2-40B4-BE49-F238E27FC236}">
                  <a16:creationId xmlns:a16="http://schemas.microsoft.com/office/drawing/2014/main" id="{CF874509-A2F4-6FF7-FC70-01FD7060160C}"/>
                </a:ext>
              </a:extLst>
            </p:cNvPr>
            <p:cNvSpPr txBox="1"/>
            <p:nvPr/>
          </p:nvSpPr>
          <p:spPr>
            <a:xfrm>
              <a:off x="1989908" y="1632853"/>
              <a:ext cx="9919062" cy="5019516"/>
            </a:xfrm>
            <a:prstGeom prst="rect">
              <a:avLst/>
            </a:prstGeom>
            <a:noFill/>
          </p:spPr>
          <p:txBody>
            <a:bodyPr wrap="square">
              <a:spAutoFit/>
            </a:bodyPr>
            <a:lstStyle/>
            <a:p>
              <a:pPr algn="ctr">
                <a:lnSpc>
                  <a:spcPct val="150000"/>
                </a:lnSpc>
              </a:pPr>
              <a:r>
                <a:rPr lang="en-US" b="1" dirty="0">
                  <a:latin typeface="UTM Avo" panose="02040603050506020204" pitchFamily="18" charset="0"/>
                </a:rPr>
                <a:t>PHIẾU ĐIỀU TRA SỰ HIỂU BIẾT VỀ SỨC KHOẺ SINH SẢN VỊ THÀNH NIÊN</a:t>
              </a:r>
            </a:p>
            <a:p>
              <a:pPr algn="just">
                <a:lnSpc>
                  <a:spcPct val="150000"/>
                </a:lnSpc>
              </a:pPr>
              <a:r>
                <a:rPr lang="en-US" dirty="0">
                  <a:latin typeface="UTM Avo" panose="02040603050506020204" pitchFamily="18" charset="0"/>
                </a:rPr>
                <a:t>1. </a:t>
              </a:r>
              <a:r>
                <a:rPr lang="en-US" dirty="0" err="1">
                  <a:latin typeface="UTM Avo" panose="02040603050506020204" pitchFamily="18" charset="0"/>
                </a:rPr>
                <a:t>Bạn</a:t>
              </a:r>
              <a:r>
                <a:rPr lang="en-US" dirty="0">
                  <a:latin typeface="UTM Avo" panose="02040603050506020204" pitchFamily="18" charset="0"/>
                </a:rPr>
                <a:t> </a:t>
              </a:r>
              <a:r>
                <a:rPr lang="en-US" dirty="0" err="1">
                  <a:latin typeface="UTM Avo" panose="02040603050506020204" pitchFamily="18" charset="0"/>
                </a:rPr>
                <a:t>biết</a:t>
              </a:r>
              <a:r>
                <a:rPr lang="en-US" dirty="0">
                  <a:latin typeface="UTM Avo" panose="02040603050506020204" pitchFamily="18" charset="0"/>
                </a:rPr>
                <a:t> </a:t>
              </a:r>
              <a:r>
                <a:rPr lang="en-US" dirty="0" err="1">
                  <a:latin typeface="UTM Avo" panose="02040603050506020204" pitchFamily="18" charset="0"/>
                </a:rPr>
                <a:t>biện</a:t>
              </a:r>
              <a:r>
                <a:rPr lang="en-US" dirty="0">
                  <a:latin typeface="UTM Avo" panose="02040603050506020204" pitchFamily="18" charset="0"/>
                </a:rPr>
                <a:t> </a:t>
              </a:r>
              <a:r>
                <a:rPr lang="en-US" dirty="0" err="1">
                  <a:latin typeface="UTM Avo" panose="02040603050506020204" pitchFamily="18" charset="0"/>
                </a:rPr>
                <a:t>pháp</a:t>
              </a:r>
              <a:r>
                <a:rPr lang="en-US" dirty="0">
                  <a:latin typeface="UTM Avo" panose="02040603050506020204" pitchFamily="18" charset="0"/>
                </a:rPr>
                <a:t> </a:t>
              </a:r>
              <a:r>
                <a:rPr lang="en-US" dirty="0" err="1">
                  <a:latin typeface="UTM Avo" panose="02040603050506020204" pitchFamily="18" charset="0"/>
                </a:rPr>
                <a:t>tránh</a:t>
              </a:r>
              <a:r>
                <a:rPr lang="en-US" dirty="0">
                  <a:latin typeface="UTM Avo" panose="02040603050506020204" pitchFamily="18" charset="0"/>
                </a:rPr>
                <a:t> </a:t>
              </a:r>
              <a:r>
                <a:rPr lang="en-US" dirty="0" err="1">
                  <a:latin typeface="UTM Avo" panose="02040603050506020204" pitchFamily="18" charset="0"/>
                </a:rPr>
                <a:t>thai</a:t>
              </a:r>
              <a:r>
                <a:rPr lang="en-US" dirty="0">
                  <a:latin typeface="UTM Avo" panose="02040603050506020204" pitchFamily="18" charset="0"/>
                </a:rPr>
                <a:t> </a:t>
              </a:r>
              <a:r>
                <a:rPr lang="en-US" dirty="0" err="1">
                  <a:latin typeface="UTM Avo" panose="02040603050506020204" pitchFamily="18" charset="0"/>
                </a:rPr>
                <a:t>nào</a:t>
              </a:r>
              <a:r>
                <a:rPr lang="en-US" dirty="0">
                  <a:latin typeface="UTM Avo" panose="02040603050506020204" pitchFamily="18" charset="0"/>
                </a:rPr>
                <a:t> </a:t>
              </a:r>
              <a:r>
                <a:rPr lang="en-US" dirty="0" err="1">
                  <a:latin typeface="UTM Avo" panose="02040603050506020204" pitchFamily="18" charset="0"/>
                </a:rPr>
                <a:t>trong</a:t>
              </a:r>
              <a:r>
                <a:rPr lang="en-US" dirty="0">
                  <a:latin typeface="UTM Avo" panose="02040603050506020204" pitchFamily="18" charset="0"/>
                </a:rPr>
                <a:t> </a:t>
              </a:r>
              <a:r>
                <a:rPr lang="en-US" dirty="0" err="1">
                  <a:latin typeface="UTM Avo" panose="02040603050506020204" pitchFamily="18" charset="0"/>
                </a:rPr>
                <a:t>những</a:t>
              </a:r>
              <a:r>
                <a:rPr lang="en-US" dirty="0">
                  <a:latin typeface="UTM Avo" panose="02040603050506020204" pitchFamily="18" charset="0"/>
                </a:rPr>
                <a:t> </a:t>
              </a:r>
              <a:r>
                <a:rPr lang="en-US" dirty="0" err="1">
                  <a:latin typeface="UTM Avo" panose="02040603050506020204" pitchFamily="18" charset="0"/>
                </a:rPr>
                <a:t>biện</a:t>
              </a:r>
              <a:r>
                <a:rPr lang="en-US" dirty="0">
                  <a:latin typeface="UTM Avo" panose="02040603050506020204" pitchFamily="18" charset="0"/>
                </a:rPr>
                <a:t> </a:t>
              </a:r>
              <a:r>
                <a:rPr lang="en-US" dirty="0" err="1">
                  <a:latin typeface="UTM Avo" panose="02040603050506020204" pitchFamily="18" charset="0"/>
                </a:rPr>
                <a:t>pháp</a:t>
              </a:r>
              <a:r>
                <a:rPr lang="en-US" dirty="0">
                  <a:latin typeface="UTM Avo" panose="02040603050506020204" pitchFamily="18" charset="0"/>
                </a:rPr>
                <a:t> </a:t>
              </a:r>
              <a:r>
                <a:rPr lang="en-US" dirty="0" err="1">
                  <a:latin typeface="UTM Avo" panose="02040603050506020204" pitchFamily="18" charset="0"/>
                </a:rPr>
                <a:t>dưới</a:t>
              </a:r>
              <a:r>
                <a:rPr lang="en-US" dirty="0">
                  <a:latin typeface="UTM Avo" panose="02040603050506020204" pitchFamily="18" charset="0"/>
                </a:rPr>
                <a:t> </a:t>
              </a:r>
              <a:r>
                <a:rPr lang="en-US" dirty="0" err="1">
                  <a:latin typeface="UTM Avo" panose="02040603050506020204" pitchFamily="18" charset="0"/>
                </a:rPr>
                <a:t>đây</a:t>
              </a:r>
              <a:r>
                <a:rPr lang="en-US" dirty="0">
                  <a:latin typeface="UTM Avo" panose="02040603050506020204" pitchFamily="18" charset="0"/>
                </a:rPr>
                <a:t>?</a:t>
              </a:r>
            </a:p>
            <a:p>
              <a:pPr algn="just">
                <a:lnSpc>
                  <a:spcPct val="150000"/>
                </a:lnSpc>
              </a:pPr>
              <a:r>
                <a:rPr lang="en-US" dirty="0">
                  <a:latin typeface="UTM Avo" panose="02040603050506020204" pitchFamily="18" charset="0"/>
                </a:rPr>
                <a:t>	</a:t>
              </a:r>
              <a:r>
                <a:rPr lang="en-US" dirty="0" err="1">
                  <a:latin typeface="UTM Avo" panose="02040603050506020204" pitchFamily="18" charset="0"/>
                </a:rPr>
                <a:t>Sử</a:t>
              </a:r>
              <a:r>
                <a:rPr lang="en-US" dirty="0">
                  <a:latin typeface="UTM Avo" panose="02040603050506020204" pitchFamily="18" charset="0"/>
                </a:rPr>
                <a:t> </a:t>
              </a:r>
              <a:r>
                <a:rPr lang="en-US" dirty="0" err="1">
                  <a:latin typeface="UTM Avo" panose="02040603050506020204" pitchFamily="18" charset="0"/>
                </a:rPr>
                <a:t>dụng</a:t>
              </a:r>
              <a:r>
                <a:rPr lang="en-US" dirty="0">
                  <a:latin typeface="UTM Avo" panose="02040603050506020204" pitchFamily="18" charset="0"/>
                </a:rPr>
                <a:t> bao </a:t>
              </a:r>
              <a:r>
                <a:rPr lang="en-US" dirty="0" err="1">
                  <a:latin typeface="UTM Avo" panose="02040603050506020204" pitchFamily="18" charset="0"/>
                </a:rPr>
                <a:t>cao</a:t>
              </a:r>
              <a:r>
                <a:rPr lang="en-US" dirty="0">
                  <a:latin typeface="UTM Avo" panose="02040603050506020204" pitchFamily="18" charset="0"/>
                </a:rPr>
                <a:t> </a:t>
              </a:r>
              <a:r>
                <a:rPr lang="en-US" dirty="0" err="1">
                  <a:latin typeface="UTM Avo" panose="02040603050506020204" pitchFamily="18" charset="0"/>
                </a:rPr>
                <a:t>su</a:t>
              </a:r>
              <a:r>
                <a:rPr lang="en-US" dirty="0">
                  <a:latin typeface="UTM Avo" panose="02040603050506020204" pitchFamily="18" charset="0"/>
                </a:rPr>
                <a:t> </a:t>
              </a:r>
              <a:r>
                <a:rPr lang="en-US" dirty="0" err="1">
                  <a:latin typeface="UTM Avo" panose="02040603050506020204" pitchFamily="18" charset="0"/>
                </a:rPr>
                <a:t>nam</a:t>
              </a:r>
              <a:r>
                <a:rPr lang="en-US" dirty="0">
                  <a:latin typeface="UTM Avo" panose="02040603050506020204" pitchFamily="18" charset="0"/>
                </a:rPr>
                <a:t>	 		</a:t>
              </a:r>
              <a:r>
                <a:rPr lang="en-US" dirty="0" err="1">
                  <a:latin typeface="UTM Avo" panose="02040603050506020204" pitchFamily="18" charset="0"/>
                </a:rPr>
                <a:t>Sử</a:t>
              </a:r>
              <a:r>
                <a:rPr lang="en-US" dirty="0">
                  <a:latin typeface="UTM Avo" panose="02040603050506020204" pitchFamily="18" charset="0"/>
                </a:rPr>
                <a:t> </a:t>
              </a:r>
              <a:r>
                <a:rPr lang="en-US" dirty="0" err="1">
                  <a:latin typeface="UTM Avo" panose="02040603050506020204" pitchFamily="18" charset="0"/>
                </a:rPr>
                <a:t>dụng</a:t>
              </a:r>
              <a:r>
                <a:rPr lang="en-US" dirty="0">
                  <a:latin typeface="UTM Avo" panose="02040603050506020204" pitchFamily="18" charset="0"/>
                </a:rPr>
                <a:t> bao </a:t>
              </a:r>
              <a:r>
                <a:rPr lang="en-US" dirty="0" err="1">
                  <a:latin typeface="UTM Avo" panose="02040603050506020204" pitchFamily="18" charset="0"/>
                </a:rPr>
                <a:t>cao</a:t>
              </a:r>
              <a:r>
                <a:rPr lang="en-US" dirty="0">
                  <a:latin typeface="UTM Avo" panose="02040603050506020204" pitchFamily="18" charset="0"/>
                </a:rPr>
                <a:t> </a:t>
              </a:r>
              <a:r>
                <a:rPr lang="en-US" dirty="0" err="1">
                  <a:latin typeface="UTM Avo" panose="02040603050506020204" pitchFamily="18" charset="0"/>
                </a:rPr>
                <a:t>su</a:t>
              </a:r>
              <a:r>
                <a:rPr lang="en-US" dirty="0">
                  <a:latin typeface="UTM Avo" panose="02040603050506020204" pitchFamily="18" charset="0"/>
                </a:rPr>
                <a:t> </a:t>
              </a:r>
              <a:r>
                <a:rPr lang="en-US" dirty="0" err="1">
                  <a:latin typeface="UTM Avo" panose="02040603050506020204" pitchFamily="18" charset="0"/>
                </a:rPr>
                <a:t>nữ</a:t>
              </a:r>
              <a:endParaRPr lang="en-US" dirty="0">
                <a:latin typeface="UTM Avo" panose="02040603050506020204" pitchFamily="18" charset="0"/>
              </a:endParaRPr>
            </a:p>
            <a:p>
              <a:pPr algn="just">
                <a:lnSpc>
                  <a:spcPct val="150000"/>
                </a:lnSpc>
              </a:pPr>
              <a:r>
                <a:rPr lang="en-US" dirty="0">
                  <a:latin typeface="UTM Avo" panose="02040603050506020204" pitchFamily="18" charset="0"/>
                </a:rPr>
                <a:t>	</a:t>
              </a:r>
              <a:r>
                <a:rPr lang="en-US" dirty="0" err="1">
                  <a:latin typeface="UTM Avo" panose="02040603050506020204" pitchFamily="18" charset="0"/>
                </a:rPr>
                <a:t>Sử</a:t>
              </a:r>
              <a:r>
                <a:rPr lang="en-US" dirty="0">
                  <a:latin typeface="UTM Avo" panose="02040603050506020204" pitchFamily="18" charset="0"/>
                </a:rPr>
                <a:t> </a:t>
              </a:r>
              <a:r>
                <a:rPr lang="en-US" dirty="0" err="1">
                  <a:latin typeface="UTM Avo" panose="02040603050506020204" pitchFamily="18" charset="0"/>
                </a:rPr>
                <a:t>dụng</a:t>
              </a:r>
              <a:r>
                <a:rPr lang="en-US" dirty="0">
                  <a:latin typeface="UTM Avo" panose="02040603050506020204" pitchFamily="18" charset="0"/>
                </a:rPr>
                <a:t> </a:t>
              </a:r>
              <a:r>
                <a:rPr lang="en-US" dirty="0" err="1">
                  <a:latin typeface="UTM Avo" panose="02040603050506020204" pitchFamily="18" charset="0"/>
                </a:rPr>
                <a:t>viên</a:t>
              </a:r>
              <a:r>
                <a:rPr lang="en-US" dirty="0">
                  <a:latin typeface="UTM Avo" panose="02040603050506020204" pitchFamily="18" charset="0"/>
                </a:rPr>
                <a:t> </a:t>
              </a:r>
              <a:r>
                <a:rPr lang="en-US" dirty="0" err="1">
                  <a:latin typeface="UTM Avo" panose="02040603050506020204" pitchFamily="18" charset="0"/>
                </a:rPr>
                <a:t>uống</a:t>
              </a:r>
              <a:r>
                <a:rPr lang="en-US" dirty="0">
                  <a:latin typeface="UTM Avo" panose="02040603050506020204" pitchFamily="18" charset="0"/>
                </a:rPr>
                <a:t> </a:t>
              </a:r>
              <a:r>
                <a:rPr lang="en-US" dirty="0" err="1">
                  <a:latin typeface="UTM Avo" panose="02040603050506020204" pitchFamily="18" charset="0"/>
                </a:rPr>
                <a:t>tránh</a:t>
              </a:r>
              <a:r>
                <a:rPr lang="en-US" dirty="0">
                  <a:latin typeface="UTM Avo" panose="02040603050506020204" pitchFamily="18" charset="0"/>
                </a:rPr>
                <a:t> </a:t>
              </a:r>
              <a:r>
                <a:rPr lang="en-US" dirty="0" err="1">
                  <a:latin typeface="UTM Avo" panose="02040603050506020204" pitchFamily="18" charset="0"/>
                </a:rPr>
                <a:t>thai</a:t>
              </a:r>
              <a:r>
                <a:rPr lang="en-US" dirty="0">
                  <a:latin typeface="UTM Avo" panose="02040603050506020204" pitchFamily="18" charset="0"/>
                </a:rPr>
                <a:t> </a:t>
              </a:r>
              <a:r>
                <a:rPr lang="en-US" dirty="0" err="1">
                  <a:latin typeface="UTM Avo" panose="02040603050506020204" pitchFamily="18" charset="0"/>
                </a:rPr>
                <a:t>hàng</a:t>
              </a:r>
              <a:r>
                <a:rPr lang="en-US" dirty="0">
                  <a:latin typeface="UTM Avo" panose="02040603050506020204" pitchFamily="18" charset="0"/>
                </a:rPr>
                <a:t> </a:t>
              </a:r>
              <a:r>
                <a:rPr lang="en-US" dirty="0" err="1">
                  <a:latin typeface="UTM Avo" panose="02040603050506020204" pitchFamily="18" charset="0"/>
                </a:rPr>
                <a:t>ngày</a:t>
              </a:r>
              <a:r>
                <a:rPr lang="en-US" dirty="0">
                  <a:latin typeface="UTM Avo" panose="02040603050506020204" pitchFamily="18" charset="0"/>
                </a:rPr>
                <a:t> 		</a:t>
              </a:r>
              <a:r>
                <a:rPr lang="en-US" dirty="0" err="1">
                  <a:latin typeface="UTM Avo" panose="02040603050506020204" pitchFamily="18" charset="0"/>
                </a:rPr>
                <a:t>Biện</a:t>
              </a:r>
              <a:r>
                <a:rPr lang="en-US" dirty="0">
                  <a:latin typeface="UTM Avo" panose="02040603050506020204" pitchFamily="18" charset="0"/>
                </a:rPr>
                <a:t> </a:t>
              </a:r>
              <a:r>
                <a:rPr lang="en-US" dirty="0" err="1">
                  <a:latin typeface="UTM Avo" panose="02040603050506020204" pitchFamily="18" charset="0"/>
                </a:rPr>
                <a:t>pháp</a:t>
              </a:r>
              <a:r>
                <a:rPr lang="en-US" dirty="0">
                  <a:latin typeface="UTM Avo" panose="02040603050506020204" pitchFamily="18" charset="0"/>
                </a:rPr>
                <a:t> </a:t>
              </a:r>
              <a:r>
                <a:rPr lang="en-US" dirty="0" err="1">
                  <a:latin typeface="UTM Avo" panose="02040603050506020204" pitchFamily="18" charset="0"/>
                </a:rPr>
                <a:t>khác</a:t>
              </a:r>
              <a:r>
                <a:rPr lang="en-US" dirty="0">
                  <a:latin typeface="UTM Avo" panose="02040603050506020204" pitchFamily="18" charset="0"/>
                </a:rPr>
                <a:t>: ...</a:t>
              </a:r>
            </a:p>
            <a:p>
              <a:pPr algn="just">
                <a:lnSpc>
                  <a:spcPct val="150000"/>
                </a:lnSpc>
              </a:pPr>
              <a:r>
                <a:rPr lang="en-US" dirty="0">
                  <a:latin typeface="UTM Avo" panose="02040603050506020204" pitchFamily="18" charset="0"/>
                </a:rPr>
                <a:t>2. </a:t>
              </a:r>
              <a:r>
                <a:rPr lang="en-US" dirty="0" err="1">
                  <a:latin typeface="UTM Avo" panose="02040603050506020204" pitchFamily="18" charset="0"/>
                </a:rPr>
                <a:t>Bạn</a:t>
              </a:r>
              <a:r>
                <a:rPr lang="en-US" dirty="0">
                  <a:latin typeface="UTM Avo" panose="02040603050506020204" pitchFamily="18" charset="0"/>
                </a:rPr>
                <a:t> </a:t>
              </a:r>
              <a:r>
                <a:rPr lang="en-US" dirty="0" err="1">
                  <a:latin typeface="UTM Avo" panose="02040603050506020204" pitchFamily="18" charset="0"/>
                </a:rPr>
                <a:t>biết</a:t>
              </a:r>
              <a:r>
                <a:rPr lang="en-US" dirty="0">
                  <a:latin typeface="UTM Avo" panose="02040603050506020204" pitchFamily="18" charset="0"/>
                </a:rPr>
                <a:t> </a:t>
              </a:r>
              <a:r>
                <a:rPr lang="en-US" dirty="0" err="1">
                  <a:latin typeface="UTM Avo" panose="02040603050506020204" pitchFamily="18" charset="0"/>
                </a:rPr>
                <a:t>bệnh</a:t>
              </a:r>
              <a:r>
                <a:rPr lang="en-US" dirty="0">
                  <a:latin typeface="UTM Avo" panose="02040603050506020204" pitchFamily="18" charset="0"/>
                </a:rPr>
                <a:t> </a:t>
              </a:r>
              <a:r>
                <a:rPr lang="en-US" dirty="0" err="1">
                  <a:latin typeface="UTM Avo" panose="02040603050506020204" pitchFamily="18" charset="0"/>
                </a:rPr>
                <a:t>lây</a:t>
              </a:r>
              <a:r>
                <a:rPr lang="en-US" dirty="0">
                  <a:latin typeface="UTM Avo" panose="02040603050506020204" pitchFamily="18" charset="0"/>
                </a:rPr>
                <a:t> </a:t>
              </a:r>
              <a:r>
                <a:rPr lang="en-US" dirty="0" err="1">
                  <a:latin typeface="UTM Avo" panose="02040603050506020204" pitchFamily="18" charset="0"/>
                </a:rPr>
                <a:t>truyền</a:t>
              </a:r>
              <a:r>
                <a:rPr lang="en-US" dirty="0">
                  <a:latin typeface="UTM Avo" panose="02040603050506020204" pitchFamily="18" charset="0"/>
                </a:rPr>
                <a:t> qua </a:t>
              </a:r>
              <a:r>
                <a:rPr lang="en-US" dirty="0" err="1">
                  <a:latin typeface="UTM Avo" panose="02040603050506020204" pitchFamily="18" charset="0"/>
                </a:rPr>
                <a:t>đường</a:t>
              </a:r>
              <a:r>
                <a:rPr lang="en-US" dirty="0">
                  <a:latin typeface="UTM Avo" panose="02040603050506020204" pitchFamily="18" charset="0"/>
                </a:rPr>
                <a:t> </a:t>
              </a:r>
              <a:r>
                <a:rPr lang="en-US" dirty="0" err="1">
                  <a:latin typeface="UTM Avo" panose="02040603050506020204" pitchFamily="18" charset="0"/>
                </a:rPr>
                <a:t>tình</a:t>
              </a:r>
              <a:r>
                <a:rPr lang="en-US" dirty="0">
                  <a:latin typeface="UTM Avo" panose="02040603050506020204" pitchFamily="18" charset="0"/>
                </a:rPr>
                <a:t> </a:t>
              </a:r>
              <a:r>
                <a:rPr lang="en-US" dirty="0" err="1">
                  <a:latin typeface="UTM Avo" panose="02040603050506020204" pitchFamily="18" charset="0"/>
                </a:rPr>
                <a:t>dục</a:t>
              </a:r>
              <a:r>
                <a:rPr lang="en-US" dirty="0">
                  <a:latin typeface="UTM Avo" panose="02040603050506020204" pitchFamily="18" charset="0"/>
                </a:rPr>
                <a:t> </a:t>
              </a:r>
              <a:r>
                <a:rPr lang="en-US" dirty="0" err="1">
                  <a:latin typeface="UTM Avo" panose="02040603050506020204" pitchFamily="18" charset="0"/>
                </a:rPr>
                <a:t>nào</a:t>
              </a:r>
              <a:r>
                <a:rPr lang="en-US" dirty="0">
                  <a:latin typeface="UTM Avo" panose="02040603050506020204" pitchFamily="18" charset="0"/>
                </a:rPr>
                <a:t> </a:t>
              </a:r>
              <a:r>
                <a:rPr lang="en-US" dirty="0" err="1">
                  <a:latin typeface="UTM Avo" panose="02040603050506020204" pitchFamily="18" charset="0"/>
                </a:rPr>
                <a:t>dưới</a:t>
              </a:r>
              <a:r>
                <a:rPr lang="en-US" dirty="0">
                  <a:latin typeface="UTM Avo" panose="02040603050506020204" pitchFamily="18" charset="0"/>
                </a:rPr>
                <a:t> </a:t>
              </a:r>
              <a:r>
                <a:rPr lang="en-US" dirty="0" err="1">
                  <a:latin typeface="UTM Avo" panose="02040603050506020204" pitchFamily="18" charset="0"/>
                </a:rPr>
                <a:t>đây</a:t>
              </a:r>
              <a:r>
                <a:rPr lang="en-US" dirty="0">
                  <a:latin typeface="UTM Avo" panose="02040603050506020204" pitchFamily="18" charset="0"/>
                </a:rPr>
                <a:t>?</a:t>
              </a:r>
            </a:p>
            <a:p>
              <a:pPr algn="just">
                <a:lnSpc>
                  <a:spcPct val="150000"/>
                </a:lnSpc>
              </a:pPr>
              <a:r>
                <a:rPr lang="en-US" dirty="0">
                  <a:latin typeface="UTM Avo" panose="02040603050506020204" pitchFamily="18" charset="0"/>
                </a:rPr>
                <a:t>	</a:t>
              </a:r>
              <a:r>
                <a:rPr lang="en-US" dirty="0" err="1">
                  <a:latin typeface="UTM Avo" panose="02040603050506020204" pitchFamily="18" charset="0"/>
                </a:rPr>
                <a:t>Lậu</a:t>
              </a:r>
              <a:r>
                <a:rPr lang="en-US" dirty="0">
                  <a:latin typeface="UTM Avo" panose="02040603050506020204" pitchFamily="18" charset="0"/>
                </a:rPr>
                <a:t> 		Giang </a:t>
              </a:r>
              <a:r>
                <a:rPr lang="en-US" dirty="0" err="1">
                  <a:latin typeface="UTM Avo" panose="02040603050506020204" pitchFamily="18" charset="0"/>
                </a:rPr>
                <a:t>mai</a:t>
              </a:r>
              <a:r>
                <a:rPr lang="en-US" dirty="0">
                  <a:latin typeface="UTM Avo" panose="02040603050506020204" pitchFamily="18" charset="0"/>
                </a:rPr>
                <a:t> 		HIV/AIDS 		</a:t>
              </a:r>
              <a:r>
                <a:rPr lang="en-US" dirty="0" err="1">
                  <a:latin typeface="UTM Avo" panose="02040603050506020204" pitchFamily="18" charset="0"/>
                </a:rPr>
                <a:t>Bệnh</a:t>
              </a:r>
              <a:r>
                <a:rPr lang="en-US" dirty="0">
                  <a:latin typeface="UTM Avo" panose="02040603050506020204" pitchFamily="18" charset="0"/>
                </a:rPr>
                <a:t> </a:t>
              </a:r>
              <a:r>
                <a:rPr lang="en-US" dirty="0" err="1">
                  <a:latin typeface="UTM Avo" panose="02040603050506020204" pitchFamily="18" charset="0"/>
                </a:rPr>
                <a:t>khác</a:t>
              </a:r>
              <a:r>
                <a:rPr lang="en-US" dirty="0">
                  <a:latin typeface="UTM Avo" panose="02040603050506020204" pitchFamily="18" charset="0"/>
                </a:rPr>
                <a:t>: ...</a:t>
              </a:r>
            </a:p>
            <a:p>
              <a:pPr algn="just">
                <a:lnSpc>
                  <a:spcPct val="150000"/>
                </a:lnSpc>
              </a:pPr>
              <a:r>
                <a:rPr lang="en-US" dirty="0">
                  <a:latin typeface="UTM Avo" panose="02040603050506020204" pitchFamily="18" charset="0"/>
                </a:rPr>
                <a:t>3. </a:t>
              </a:r>
              <a:r>
                <a:rPr lang="en-US" dirty="0" err="1">
                  <a:latin typeface="UTM Avo" panose="02040603050506020204" pitchFamily="18" charset="0"/>
                </a:rPr>
                <a:t>Nêu</a:t>
              </a:r>
              <a:r>
                <a:rPr lang="en-US" dirty="0">
                  <a:latin typeface="UTM Avo" panose="02040603050506020204" pitchFamily="18" charset="0"/>
                </a:rPr>
                <a:t> </a:t>
              </a:r>
              <a:r>
                <a:rPr lang="en-US" dirty="0" err="1">
                  <a:latin typeface="UTM Avo" panose="02040603050506020204" pitchFamily="18" charset="0"/>
                </a:rPr>
                <a:t>hậu</a:t>
              </a:r>
              <a:r>
                <a:rPr lang="en-US" dirty="0">
                  <a:latin typeface="UTM Avo" panose="02040603050506020204" pitchFamily="18" charset="0"/>
                </a:rPr>
                <a:t> </a:t>
              </a:r>
              <a:r>
                <a:rPr lang="en-US" dirty="0" err="1">
                  <a:latin typeface="UTM Avo" panose="02040603050506020204" pitchFamily="18" charset="0"/>
                </a:rPr>
                <a:t>quả</a:t>
              </a:r>
              <a:r>
                <a:rPr lang="en-US" dirty="0">
                  <a:latin typeface="UTM Avo" panose="02040603050506020204" pitchFamily="18" charset="0"/>
                </a:rPr>
                <a:t> </a:t>
              </a:r>
              <a:r>
                <a:rPr lang="en-US" dirty="0" err="1">
                  <a:latin typeface="UTM Avo" panose="02040603050506020204" pitchFamily="18" charset="0"/>
                </a:rPr>
                <a:t>của</a:t>
              </a:r>
              <a:r>
                <a:rPr lang="en-US" dirty="0">
                  <a:latin typeface="UTM Avo" panose="02040603050506020204" pitchFamily="18" charset="0"/>
                </a:rPr>
                <a:t> </a:t>
              </a:r>
              <a:r>
                <a:rPr lang="en-US" dirty="0" err="1">
                  <a:latin typeface="UTM Avo" panose="02040603050506020204" pitchFamily="18" charset="0"/>
                </a:rPr>
                <a:t>quan</a:t>
              </a:r>
              <a:r>
                <a:rPr lang="en-US" dirty="0">
                  <a:latin typeface="UTM Avo" panose="02040603050506020204" pitchFamily="18" charset="0"/>
                </a:rPr>
                <a:t> </a:t>
              </a:r>
              <a:r>
                <a:rPr lang="en-US" dirty="0" err="1">
                  <a:latin typeface="UTM Avo" panose="02040603050506020204" pitchFamily="18" charset="0"/>
                </a:rPr>
                <a:t>hệ</a:t>
              </a:r>
              <a:r>
                <a:rPr lang="en-US" dirty="0">
                  <a:latin typeface="UTM Avo" panose="02040603050506020204" pitchFamily="18" charset="0"/>
                </a:rPr>
                <a:t> </a:t>
              </a:r>
              <a:r>
                <a:rPr lang="en-US" dirty="0" err="1">
                  <a:latin typeface="UTM Avo" panose="02040603050506020204" pitchFamily="18" charset="0"/>
                </a:rPr>
                <a:t>tình</a:t>
              </a:r>
              <a:r>
                <a:rPr lang="en-US" dirty="0">
                  <a:latin typeface="UTM Avo" panose="02040603050506020204" pitchFamily="18" charset="0"/>
                </a:rPr>
                <a:t> </a:t>
              </a:r>
              <a:r>
                <a:rPr lang="en-US" dirty="0" err="1">
                  <a:latin typeface="UTM Avo" panose="02040603050506020204" pitchFamily="18" charset="0"/>
                </a:rPr>
                <a:t>dục</a:t>
              </a:r>
              <a:r>
                <a:rPr lang="en-US" dirty="0">
                  <a:latin typeface="UTM Avo" panose="02040603050506020204" pitchFamily="18" charset="0"/>
                </a:rPr>
                <a:t> </a:t>
              </a:r>
              <a:r>
                <a:rPr lang="en-US" dirty="0" err="1">
                  <a:latin typeface="UTM Avo" panose="02040603050506020204" pitchFamily="18" charset="0"/>
                </a:rPr>
                <a:t>không</a:t>
              </a:r>
              <a:r>
                <a:rPr lang="en-US" dirty="0">
                  <a:latin typeface="UTM Avo" panose="02040603050506020204" pitchFamily="18" charset="0"/>
                </a:rPr>
                <a:t> an </a:t>
              </a:r>
              <a:r>
                <a:rPr lang="en-US" dirty="0" err="1">
                  <a:latin typeface="UTM Avo" panose="02040603050506020204" pitchFamily="18" charset="0"/>
                </a:rPr>
                <a:t>toàn</a:t>
              </a:r>
              <a:r>
                <a:rPr lang="en-US" dirty="0">
                  <a:latin typeface="UTM Avo" panose="02040603050506020204" pitchFamily="18" charset="0"/>
                </a:rPr>
                <a:t>.</a:t>
              </a:r>
            </a:p>
            <a:p>
              <a:pPr algn="just">
                <a:lnSpc>
                  <a:spcPct val="150000"/>
                </a:lnSpc>
              </a:pPr>
              <a:r>
                <a:rPr lang="en-US" dirty="0">
                  <a:latin typeface="UTM Avo" panose="02040603050506020204" pitchFamily="18" charset="0"/>
                </a:rPr>
                <a:t>	</a:t>
              </a:r>
              <a:r>
                <a:rPr lang="vi-VN" dirty="0">
                  <a:latin typeface="UTM Avo" panose="02040603050506020204" pitchFamily="18" charset="0"/>
                </a:rPr>
                <a:t>Mắc bệnh lây truyền qua đường tình dục</a:t>
              </a:r>
            </a:p>
            <a:p>
              <a:pPr algn="just">
                <a:lnSpc>
                  <a:spcPct val="150000"/>
                </a:lnSpc>
              </a:pPr>
              <a:r>
                <a:rPr lang="vi-VN" dirty="0">
                  <a:latin typeface="UTM Avo" panose="02040603050506020204" pitchFamily="18" charset="0"/>
                </a:rPr>
                <a:t> </a:t>
              </a:r>
              <a:r>
                <a:rPr lang="en-US" dirty="0">
                  <a:latin typeface="UTM Avo" panose="02040603050506020204" pitchFamily="18" charset="0"/>
                </a:rPr>
                <a:t>	</a:t>
              </a:r>
              <a:r>
                <a:rPr lang="vi-VN" dirty="0">
                  <a:latin typeface="UTM Avo" panose="02040603050506020204" pitchFamily="18" charset="0"/>
                </a:rPr>
                <a:t>Mang thai ngoài ý muốn </a:t>
              </a:r>
              <a:r>
                <a:rPr lang="en-US" dirty="0">
                  <a:latin typeface="UTM Avo" panose="02040603050506020204" pitchFamily="18" charset="0"/>
                </a:rPr>
                <a:t>			</a:t>
              </a:r>
              <a:r>
                <a:rPr lang="vi-VN" dirty="0">
                  <a:latin typeface="UTM Avo" panose="02040603050506020204" pitchFamily="18" charset="0"/>
                </a:rPr>
                <a:t>Hậu quả khác: ...</a:t>
              </a:r>
              <a:endParaRPr lang="en-US" dirty="0">
                <a:latin typeface="UTM Avo" panose="02040603050506020204" pitchFamily="18" charset="0"/>
              </a:endParaRPr>
            </a:p>
            <a:p>
              <a:pPr algn="just">
                <a:lnSpc>
                  <a:spcPct val="150000"/>
                </a:lnSpc>
              </a:pPr>
              <a:r>
                <a:rPr lang="en-US" dirty="0">
                  <a:latin typeface="UTM Avo" panose="02040603050506020204" pitchFamily="18" charset="0"/>
                </a:rPr>
                <a:t>4. </a:t>
              </a:r>
              <a:r>
                <a:rPr lang="en-US" dirty="0" err="1">
                  <a:latin typeface="UTM Avo" panose="02040603050506020204" pitchFamily="18" charset="0"/>
                </a:rPr>
                <a:t>Nêu</a:t>
              </a:r>
              <a:r>
                <a:rPr lang="en-US" dirty="0">
                  <a:latin typeface="UTM Avo" panose="02040603050506020204" pitchFamily="18" charset="0"/>
                </a:rPr>
                <a:t> </a:t>
              </a:r>
              <a:r>
                <a:rPr lang="en-US" dirty="0" err="1">
                  <a:latin typeface="UTM Avo" panose="02040603050506020204" pitchFamily="18" charset="0"/>
                </a:rPr>
                <a:t>biện</a:t>
              </a:r>
              <a:r>
                <a:rPr lang="en-US" dirty="0">
                  <a:latin typeface="UTM Avo" panose="02040603050506020204" pitchFamily="18" charset="0"/>
                </a:rPr>
                <a:t> </a:t>
              </a:r>
              <a:r>
                <a:rPr lang="en-US" dirty="0" err="1">
                  <a:latin typeface="UTM Avo" panose="02040603050506020204" pitchFamily="18" charset="0"/>
                </a:rPr>
                <a:t>pháp</a:t>
              </a:r>
              <a:r>
                <a:rPr lang="en-US" dirty="0">
                  <a:latin typeface="UTM Avo" panose="02040603050506020204" pitchFamily="18" charset="0"/>
                </a:rPr>
                <a:t> </a:t>
              </a:r>
              <a:r>
                <a:rPr lang="en-US" dirty="0" err="1">
                  <a:latin typeface="UTM Avo" panose="02040603050506020204" pitchFamily="18" charset="0"/>
                </a:rPr>
                <a:t>bảo</a:t>
              </a:r>
              <a:r>
                <a:rPr lang="en-US" dirty="0">
                  <a:latin typeface="UTM Avo" panose="02040603050506020204" pitchFamily="18" charset="0"/>
                </a:rPr>
                <a:t> </a:t>
              </a:r>
              <a:r>
                <a:rPr lang="en-US" dirty="0" err="1">
                  <a:latin typeface="UTM Avo" panose="02040603050506020204" pitchFamily="18" charset="0"/>
                </a:rPr>
                <a:t>vệ</a:t>
              </a:r>
              <a:r>
                <a:rPr lang="en-US" dirty="0">
                  <a:latin typeface="UTM Avo" panose="02040603050506020204" pitchFamily="18" charset="0"/>
                </a:rPr>
                <a:t> </a:t>
              </a:r>
              <a:r>
                <a:rPr lang="en-US" dirty="0" err="1">
                  <a:latin typeface="UTM Avo" panose="02040603050506020204" pitchFamily="18" charset="0"/>
                </a:rPr>
                <a:t>sức</a:t>
              </a:r>
              <a:r>
                <a:rPr lang="en-US" dirty="0">
                  <a:latin typeface="UTM Avo" panose="02040603050506020204" pitchFamily="18" charset="0"/>
                </a:rPr>
                <a:t> </a:t>
              </a:r>
              <a:r>
                <a:rPr lang="en-US" dirty="0" err="1">
                  <a:latin typeface="UTM Avo" panose="02040603050506020204" pitchFamily="18" charset="0"/>
                </a:rPr>
                <a:t>khoẻ</a:t>
              </a:r>
              <a:r>
                <a:rPr lang="en-US" dirty="0">
                  <a:latin typeface="UTM Avo" panose="02040603050506020204" pitchFamily="18" charset="0"/>
                </a:rPr>
                <a:t> </a:t>
              </a:r>
              <a:r>
                <a:rPr lang="en-US" dirty="0" err="1">
                  <a:latin typeface="UTM Avo" panose="02040603050506020204" pitchFamily="18" charset="0"/>
                </a:rPr>
                <a:t>sinh</a:t>
              </a:r>
              <a:r>
                <a:rPr lang="en-US" dirty="0">
                  <a:latin typeface="UTM Avo" panose="02040603050506020204" pitchFamily="18" charset="0"/>
                </a:rPr>
                <a:t> </a:t>
              </a:r>
              <a:r>
                <a:rPr lang="en-US" dirty="0" err="1">
                  <a:latin typeface="UTM Avo" panose="02040603050506020204" pitchFamily="18" charset="0"/>
                </a:rPr>
                <a:t>sản</a:t>
              </a:r>
              <a:r>
                <a:rPr lang="en-US" dirty="0">
                  <a:latin typeface="UTM Avo" panose="02040603050506020204" pitchFamily="18" charset="0"/>
                </a:rPr>
                <a:t> </a:t>
              </a:r>
              <a:r>
                <a:rPr lang="en-US" dirty="0" err="1">
                  <a:latin typeface="UTM Avo" panose="02040603050506020204" pitchFamily="18" charset="0"/>
                </a:rPr>
                <a:t>vị</a:t>
              </a:r>
              <a:r>
                <a:rPr lang="en-US" dirty="0">
                  <a:latin typeface="UTM Avo" panose="02040603050506020204" pitchFamily="18" charset="0"/>
                </a:rPr>
                <a:t> </a:t>
              </a:r>
              <a:r>
                <a:rPr lang="en-US" dirty="0" err="1">
                  <a:latin typeface="UTM Avo" panose="02040603050506020204" pitchFamily="18" charset="0"/>
                </a:rPr>
                <a:t>thành</a:t>
              </a:r>
              <a:r>
                <a:rPr lang="en-US" dirty="0">
                  <a:latin typeface="UTM Avo" panose="02040603050506020204" pitchFamily="18" charset="0"/>
                </a:rPr>
                <a:t> </a:t>
              </a:r>
              <a:r>
                <a:rPr lang="en-US" dirty="0" err="1">
                  <a:latin typeface="UTM Avo" panose="02040603050506020204" pitchFamily="18" charset="0"/>
                </a:rPr>
                <a:t>niên</a:t>
              </a:r>
              <a:r>
                <a:rPr lang="en-US" dirty="0">
                  <a:latin typeface="UTM Avo" panose="02040603050506020204" pitchFamily="18" charset="0"/>
                </a:rPr>
                <a:t>.</a:t>
              </a:r>
            </a:p>
            <a:p>
              <a:pPr algn="just">
                <a:lnSpc>
                  <a:spcPct val="150000"/>
                </a:lnSpc>
              </a:pPr>
              <a:r>
                <a:rPr lang="en-US" dirty="0">
                  <a:latin typeface="UTM Avo" panose="02040603050506020204" pitchFamily="18" charset="0"/>
                </a:rPr>
                <a:t>	</a:t>
              </a:r>
              <a:r>
                <a:rPr lang="en-US" dirty="0" err="1">
                  <a:latin typeface="UTM Avo" panose="02040603050506020204" pitchFamily="18" charset="0"/>
                </a:rPr>
                <a:t>Tìm</a:t>
              </a:r>
              <a:r>
                <a:rPr lang="en-US" dirty="0">
                  <a:latin typeface="UTM Avo" panose="02040603050506020204" pitchFamily="18" charset="0"/>
                </a:rPr>
                <a:t> </a:t>
              </a:r>
              <a:r>
                <a:rPr lang="en-US" dirty="0" err="1">
                  <a:latin typeface="UTM Avo" panose="02040603050506020204" pitchFamily="18" charset="0"/>
                </a:rPr>
                <a:t>hiểu</a:t>
              </a:r>
              <a:r>
                <a:rPr lang="en-US" dirty="0">
                  <a:latin typeface="UTM Avo" panose="02040603050506020204" pitchFamily="18" charset="0"/>
                </a:rPr>
                <a:t> </a:t>
              </a:r>
              <a:r>
                <a:rPr lang="en-US" dirty="0" err="1">
                  <a:latin typeface="UTM Avo" panose="02040603050506020204" pitchFamily="18" charset="0"/>
                </a:rPr>
                <a:t>thông</a:t>
              </a:r>
              <a:r>
                <a:rPr lang="en-US" dirty="0">
                  <a:latin typeface="UTM Avo" panose="02040603050506020204" pitchFamily="18" charset="0"/>
                </a:rPr>
                <a:t> tin </a:t>
              </a:r>
              <a:r>
                <a:rPr lang="en-US" dirty="0" err="1">
                  <a:latin typeface="UTM Avo" panose="02040603050506020204" pitchFamily="18" charset="0"/>
                </a:rPr>
                <a:t>về</a:t>
              </a:r>
              <a:r>
                <a:rPr lang="en-US" dirty="0">
                  <a:latin typeface="UTM Avo" panose="02040603050506020204" pitchFamily="18" charset="0"/>
                </a:rPr>
                <a:t> </a:t>
              </a:r>
              <a:r>
                <a:rPr lang="en-US" dirty="0" err="1">
                  <a:latin typeface="UTM Avo" panose="02040603050506020204" pitchFamily="18" charset="0"/>
                </a:rPr>
                <a:t>sức</a:t>
              </a:r>
              <a:r>
                <a:rPr lang="en-US" dirty="0">
                  <a:latin typeface="UTM Avo" panose="02040603050506020204" pitchFamily="18" charset="0"/>
                </a:rPr>
                <a:t> </a:t>
              </a:r>
              <a:r>
                <a:rPr lang="en-US" dirty="0" err="1">
                  <a:latin typeface="UTM Avo" panose="02040603050506020204" pitchFamily="18" charset="0"/>
                </a:rPr>
                <a:t>khoẻ</a:t>
              </a:r>
              <a:r>
                <a:rPr lang="en-US" dirty="0">
                  <a:latin typeface="UTM Avo" panose="02040603050506020204" pitchFamily="18" charset="0"/>
                </a:rPr>
                <a:t> </a:t>
              </a:r>
              <a:r>
                <a:rPr lang="en-US" dirty="0" err="1">
                  <a:latin typeface="UTM Avo" panose="02040603050506020204" pitchFamily="18" charset="0"/>
                </a:rPr>
                <a:t>sinh</a:t>
              </a:r>
              <a:r>
                <a:rPr lang="en-US" dirty="0">
                  <a:latin typeface="UTM Avo" panose="02040603050506020204" pitchFamily="18" charset="0"/>
                </a:rPr>
                <a:t> </a:t>
              </a:r>
              <a:r>
                <a:rPr lang="en-US" dirty="0" err="1">
                  <a:latin typeface="UTM Avo" panose="02040603050506020204" pitchFamily="18" charset="0"/>
                </a:rPr>
                <a:t>sản</a:t>
              </a:r>
              <a:endParaRPr lang="en-US" dirty="0">
                <a:latin typeface="UTM Avo" panose="02040603050506020204" pitchFamily="18" charset="0"/>
              </a:endParaRPr>
            </a:p>
            <a:p>
              <a:pPr algn="just">
                <a:lnSpc>
                  <a:spcPct val="150000"/>
                </a:lnSpc>
              </a:pPr>
              <a:r>
                <a:rPr lang="en-US" dirty="0">
                  <a:latin typeface="UTM Avo" panose="02040603050506020204" pitchFamily="18" charset="0"/>
                </a:rPr>
                <a:t>	</a:t>
              </a: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nên</a:t>
              </a:r>
              <a:r>
                <a:rPr lang="en-US" dirty="0">
                  <a:latin typeface="UTM Avo" panose="02040603050506020204" pitchFamily="18" charset="0"/>
                </a:rPr>
                <a:t> </a:t>
              </a:r>
              <a:r>
                <a:rPr lang="en-US" dirty="0" err="1">
                  <a:latin typeface="UTM Avo" panose="02040603050506020204" pitchFamily="18" charset="0"/>
                </a:rPr>
                <a:t>quan</a:t>
              </a:r>
              <a:r>
                <a:rPr lang="en-US" dirty="0">
                  <a:latin typeface="UTM Avo" panose="02040603050506020204" pitchFamily="18" charset="0"/>
                </a:rPr>
                <a:t> </a:t>
              </a:r>
              <a:r>
                <a:rPr lang="en-US" dirty="0" err="1">
                  <a:latin typeface="UTM Avo" panose="02040603050506020204" pitchFamily="18" charset="0"/>
                </a:rPr>
                <a:t>hệ</a:t>
              </a:r>
              <a:r>
                <a:rPr lang="en-US" dirty="0">
                  <a:latin typeface="UTM Avo" panose="02040603050506020204" pitchFamily="18" charset="0"/>
                </a:rPr>
                <a:t> </a:t>
              </a:r>
              <a:r>
                <a:rPr lang="en-US" dirty="0" err="1">
                  <a:latin typeface="UTM Avo" panose="02040603050506020204" pitchFamily="18" charset="0"/>
                </a:rPr>
                <a:t>tình</a:t>
              </a:r>
              <a:r>
                <a:rPr lang="en-US" dirty="0">
                  <a:latin typeface="UTM Avo" panose="02040603050506020204" pitchFamily="18" charset="0"/>
                </a:rPr>
                <a:t> </a:t>
              </a:r>
              <a:r>
                <a:rPr lang="en-US" dirty="0" err="1">
                  <a:latin typeface="UTM Avo" panose="02040603050506020204" pitchFamily="18" charset="0"/>
                </a:rPr>
                <a:t>dục</a:t>
              </a:r>
              <a:r>
                <a:rPr lang="en-US" dirty="0">
                  <a:latin typeface="UTM Avo" panose="02040603050506020204" pitchFamily="18" charset="0"/>
                </a:rPr>
                <a:t> 			</a:t>
              </a:r>
              <a:r>
                <a:rPr lang="en-US" dirty="0" err="1">
                  <a:latin typeface="UTM Avo" panose="02040603050506020204" pitchFamily="18" charset="0"/>
                </a:rPr>
                <a:t>Biện</a:t>
              </a:r>
              <a:r>
                <a:rPr lang="en-US" dirty="0">
                  <a:latin typeface="UTM Avo" panose="02040603050506020204" pitchFamily="18" charset="0"/>
                </a:rPr>
                <a:t> </a:t>
              </a:r>
              <a:r>
                <a:rPr lang="en-US" dirty="0" err="1">
                  <a:latin typeface="UTM Avo" panose="02040603050506020204" pitchFamily="18" charset="0"/>
                </a:rPr>
                <a:t>pháp</a:t>
              </a:r>
              <a:r>
                <a:rPr lang="en-US" dirty="0">
                  <a:latin typeface="UTM Avo" panose="02040603050506020204" pitchFamily="18" charset="0"/>
                </a:rPr>
                <a:t> </a:t>
              </a:r>
              <a:r>
                <a:rPr lang="en-US" dirty="0" err="1">
                  <a:latin typeface="UTM Avo" panose="02040603050506020204" pitchFamily="18" charset="0"/>
                </a:rPr>
                <a:t>khác</a:t>
              </a:r>
              <a:r>
                <a:rPr lang="en-US" dirty="0">
                  <a:latin typeface="UTM Avo" panose="02040603050506020204" pitchFamily="18" charset="0"/>
                </a:rPr>
                <a:t>: ...</a:t>
              </a:r>
            </a:p>
          </p:txBody>
        </p:sp>
        <p:sp>
          <p:nvSpPr>
            <p:cNvPr id="7" name="Rectangle: Rounded Corners 6">
              <a:extLst>
                <a:ext uri="{FF2B5EF4-FFF2-40B4-BE49-F238E27FC236}">
                  <a16:creationId xmlns:a16="http://schemas.microsoft.com/office/drawing/2014/main" id="{09F29A2A-DAA5-F143-C2EB-813842E16FB3}"/>
                </a:ext>
              </a:extLst>
            </p:cNvPr>
            <p:cNvSpPr/>
            <p:nvPr/>
          </p:nvSpPr>
          <p:spPr>
            <a:xfrm>
              <a:off x="2434045" y="2512422"/>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33F724F-A558-D475-797D-A1E1D2333E62}"/>
                </a:ext>
              </a:extLst>
            </p:cNvPr>
            <p:cNvSpPr/>
            <p:nvPr/>
          </p:nvSpPr>
          <p:spPr>
            <a:xfrm>
              <a:off x="2434045" y="3776850"/>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E196C9D-C2EE-DFEB-8D05-9CA143BE7265}"/>
                </a:ext>
              </a:extLst>
            </p:cNvPr>
            <p:cNvSpPr/>
            <p:nvPr/>
          </p:nvSpPr>
          <p:spPr>
            <a:xfrm>
              <a:off x="2434045" y="4568956"/>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C26A449F-4B40-7316-E949-FBE30DBD8BBF}"/>
                </a:ext>
              </a:extLst>
            </p:cNvPr>
            <p:cNvSpPr/>
            <p:nvPr/>
          </p:nvSpPr>
          <p:spPr>
            <a:xfrm>
              <a:off x="2434045" y="4993390"/>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3DD74B20-8B4D-3817-6D6E-FA63D413CBD2}"/>
                </a:ext>
              </a:extLst>
            </p:cNvPr>
            <p:cNvSpPr/>
            <p:nvPr/>
          </p:nvSpPr>
          <p:spPr>
            <a:xfrm>
              <a:off x="4336868" y="3776849"/>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595C0E0D-2C9D-7FE8-7543-37DCA1A3FA2A}"/>
                </a:ext>
              </a:extLst>
            </p:cNvPr>
            <p:cNvSpPr/>
            <p:nvPr/>
          </p:nvSpPr>
          <p:spPr>
            <a:xfrm>
              <a:off x="7080067" y="3776849"/>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CC9A0B97-7940-5D5F-637E-436FBBA2D8E4}"/>
                </a:ext>
              </a:extLst>
            </p:cNvPr>
            <p:cNvSpPr/>
            <p:nvPr/>
          </p:nvSpPr>
          <p:spPr>
            <a:xfrm>
              <a:off x="9801498" y="3776849"/>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A336522-8F05-7B21-0509-B9710DB533A5}"/>
                </a:ext>
              </a:extLst>
            </p:cNvPr>
            <p:cNvSpPr/>
            <p:nvPr/>
          </p:nvSpPr>
          <p:spPr>
            <a:xfrm>
              <a:off x="8011885" y="5042266"/>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718C611D-C015-7083-59B5-A5DF3280A8E9}"/>
                </a:ext>
              </a:extLst>
            </p:cNvPr>
            <p:cNvSpPr/>
            <p:nvPr/>
          </p:nvSpPr>
          <p:spPr>
            <a:xfrm>
              <a:off x="8011885" y="6257813"/>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85E97DB1-E813-7C07-63D2-BB78C4D3D07E}"/>
                </a:ext>
              </a:extLst>
            </p:cNvPr>
            <p:cNvSpPr/>
            <p:nvPr/>
          </p:nvSpPr>
          <p:spPr>
            <a:xfrm>
              <a:off x="2434045" y="2936856"/>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81070DC2-9396-5FE4-0A14-923988E257AE}"/>
                </a:ext>
              </a:extLst>
            </p:cNvPr>
            <p:cNvSpPr/>
            <p:nvPr/>
          </p:nvSpPr>
          <p:spPr>
            <a:xfrm>
              <a:off x="2434045" y="5833379"/>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3482528D-2EDD-25B5-687C-2F134CC8164A}"/>
                </a:ext>
              </a:extLst>
            </p:cNvPr>
            <p:cNvSpPr/>
            <p:nvPr/>
          </p:nvSpPr>
          <p:spPr>
            <a:xfrm>
              <a:off x="2434045" y="6257813"/>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D6A32F30-7A99-BA1E-245F-1541AD4F3B41}"/>
                </a:ext>
              </a:extLst>
            </p:cNvPr>
            <p:cNvSpPr/>
            <p:nvPr/>
          </p:nvSpPr>
          <p:spPr>
            <a:xfrm>
              <a:off x="7959633" y="2512422"/>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A4CCD5B8-3DE3-A5ED-FF72-08E4A53BBA6D}"/>
                </a:ext>
              </a:extLst>
            </p:cNvPr>
            <p:cNvSpPr/>
            <p:nvPr/>
          </p:nvSpPr>
          <p:spPr>
            <a:xfrm>
              <a:off x="7959633" y="2936856"/>
              <a:ext cx="396240" cy="365761"/>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98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456949-3C7B-2CEC-393F-BFDCF7A22E59}"/>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5632BD5A-10C3-B10D-5DA2-36398C44EB97}"/>
              </a:ext>
            </a:extLst>
          </p:cNvPr>
          <p:cNvSpPr/>
          <p:nvPr/>
        </p:nvSpPr>
        <p:spPr>
          <a:xfrm>
            <a:off x="684499" y="1619465"/>
            <a:ext cx="10823001" cy="509016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Hệ sinh dục có chức năng sinh sản, tiết hormone sinh dục, đảm bảo duy trì nòi giống qua các thế hệ.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Hệ sinh dục nữ gồm: hai buồng trứng, hai ống dẫn trứng, một tử cung (dạ con), một âm đạo và một âm hộ.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Hệ sinh dục nam gồm: hai tinh hoàn, hai ống dẫn tinh, hai túi tinh, một tuyến tiền liệt, hai tuyến hành, một dương vật.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Thụ tinh là quá trình kết hợp của tinh trùng và trứng tạo thành hợp tử. Hợp tử phân chia thành phôi, phôi bám vào lớp niêm mạc tử cung để làm tổ và phát triển thành thai gọi là sự thụ thai.</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Lớp niêm mạc tử cung bong ra, thoát ra ngoài cùng máu và dịch nhầy nhờ sự co bóp của tử cung gọi là hiện tượng kinh nguyệt.</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Một số bệnh lây truyền qua đường tình dục gồm HIV/AIDS, lậu, giang mai, viêm gan B, sùi mào gà,...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Để bảo vệ sức khoẻ sinh sản, vị thành niên cần chủ động tìm hiểu kiến thức về sức khoẻ sinh sản vị thành niên từ nguồn thông tin đáng tin cậy; vệ sinh cá nhân, bộ phận sinh dục đúng cách; không nên quan hệ tình dục trước tuổi trưởng thành;…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Một số biện pháp tránh thai như: sử dụng bao cao su, thuốc tránh thai,...</a:t>
            </a:r>
            <a:endParaRPr lang="en-US" sz="16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5EFA26E-CF70-8C38-36BE-761264A79A79}"/>
              </a:ext>
            </a:extLst>
          </p:cNvPr>
          <p:cNvPicPr>
            <a:picLocks noChangeAspect="1"/>
          </p:cNvPicPr>
          <p:nvPr/>
        </p:nvPicPr>
        <p:blipFill>
          <a:blip r:embed="rId3"/>
          <a:stretch>
            <a:fillRect/>
          </a:stretch>
        </p:blipFill>
        <p:spPr>
          <a:xfrm>
            <a:off x="10751149" y="755355"/>
            <a:ext cx="1258708" cy="1188291"/>
          </a:xfrm>
          <a:prstGeom prst="rect">
            <a:avLst/>
          </a:prstGeom>
        </p:spPr>
      </p:pic>
    </p:spTree>
    <p:extLst>
      <p:ext uri="{BB962C8B-B14F-4D97-AF65-F5344CB8AC3E}">
        <p14:creationId xmlns:p14="http://schemas.microsoft.com/office/powerpoint/2010/main" val="20746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fade">
                                      <p:cBhvr>
                                        <p:cTn id="40" dur="500"/>
                                        <p:tgtEl>
                                          <p:spTgt spid="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500"/>
                                        <p:tgtEl>
                                          <p:spTgt spid="2">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E44ED14-7A5F-FAA2-6437-C58AC4ED7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7" name="Picture 12">
            <a:extLst>
              <a:ext uri="{FF2B5EF4-FFF2-40B4-BE49-F238E27FC236}">
                <a16:creationId xmlns:a16="http://schemas.microsoft.com/office/drawing/2014/main" id="{1D17028F-250F-CEC8-5626-79168408FC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365147" y="947739"/>
            <a:ext cx="1001387" cy="1069572"/>
          </a:xfrm>
          <a:prstGeom prst="rect">
            <a:avLst/>
          </a:prstGeom>
        </p:spPr>
      </p:pic>
      <p:grpSp>
        <p:nvGrpSpPr>
          <p:cNvPr id="28" name="Group 27">
            <a:extLst>
              <a:ext uri="{FF2B5EF4-FFF2-40B4-BE49-F238E27FC236}">
                <a16:creationId xmlns:a16="http://schemas.microsoft.com/office/drawing/2014/main" id="{21809F9A-66D7-F3CC-ECBF-4230DE762D6E}"/>
              </a:ext>
            </a:extLst>
          </p:cNvPr>
          <p:cNvGrpSpPr/>
          <p:nvPr/>
        </p:nvGrpSpPr>
        <p:grpSpPr>
          <a:xfrm>
            <a:off x="12368265" y="1150422"/>
            <a:ext cx="4928354" cy="2115688"/>
            <a:chOff x="12408941" y="624596"/>
            <a:chExt cx="6065666" cy="2603924"/>
          </a:xfrm>
        </p:grpSpPr>
        <p:pic>
          <p:nvPicPr>
            <p:cNvPr id="30" name="Picture 15">
              <a:extLst>
                <a:ext uri="{FF2B5EF4-FFF2-40B4-BE49-F238E27FC236}">
                  <a16:creationId xmlns:a16="http://schemas.microsoft.com/office/drawing/2014/main" id="{F0F72C77-B325-04BD-AD95-17EAE6B63775}"/>
                </a:ext>
              </a:extLst>
            </p:cNvPr>
            <p:cNvPicPr>
              <a:picLocks noChangeAspect="1"/>
            </p:cNvPicPr>
            <p:nvPr/>
          </p:nvPicPr>
          <p:blipFill>
            <a:blip r:embed="rId5"/>
            <a:srcRect/>
            <a:stretch>
              <a:fillRect/>
            </a:stretch>
          </p:blipFill>
          <p:spPr>
            <a:xfrm>
              <a:off x="12408941" y="2319799"/>
              <a:ext cx="1478597" cy="908721"/>
            </a:xfrm>
            <a:prstGeom prst="rect">
              <a:avLst/>
            </a:prstGeom>
          </p:spPr>
        </p:pic>
        <p:pic>
          <p:nvPicPr>
            <p:cNvPr id="31" name="Picture 23">
              <a:extLst>
                <a:ext uri="{FF2B5EF4-FFF2-40B4-BE49-F238E27FC236}">
                  <a16:creationId xmlns:a16="http://schemas.microsoft.com/office/drawing/2014/main" id="{884B2183-EA22-FFEC-47E6-640A68D72515}"/>
                </a:ext>
              </a:extLst>
            </p:cNvPr>
            <p:cNvPicPr>
              <a:picLocks noChangeAspect="1"/>
            </p:cNvPicPr>
            <p:nvPr/>
          </p:nvPicPr>
          <p:blipFill>
            <a:blip r:embed="rId6"/>
            <a:srcRect/>
            <a:stretch>
              <a:fillRect/>
            </a:stretch>
          </p:blipFill>
          <p:spPr>
            <a:xfrm>
              <a:off x="12746373" y="624596"/>
              <a:ext cx="1832014" cy="1354927"/>
            </a:xfrm>
            <a:prstGeom prst="rect">
              <a:avLst/>
            </a:prstGeom>
          </p:spPr>
        </p:pic>
        <p:pic>
          <p:nvPicPr>
            <p:cNvPr id="32" name="Picture 15">
              <a:extLst>
                <a:ext uri="{FF2B5EF4-FFF2-40B4-BE49-F238E27FC236}">
                  <a16:creationId xmlns:a16="http://schemas.microsoft.com/office/drawing/2014/main" id="{9F7DB595-F951-5D0F-33A9-FA7F26FAAFFC}"/>
                </a:ext>
              </a:extLst>
            </p:cNvPr>
            <p:cNvPicPr>
              <a:picLocks noChangeAspect="1"/>
            </p:cNvPicPr>
            <p:nvPr/>
          </p:nvPicPr>
          <p:blipFill>
            <a:blip r:embed="rId5"/>
            <a:srcRect/>
            <a:stretch>
              <a:fillRect/>
            </a:stretch>
          </p:blipFill>
          <p:spPr>
            <a:xfrm>
              <a:off x="15134284" y="1919702"/>
              <a:ext cx="1130523" cy="694801"/>
            </a:xfrm>
            <a:prstGeom prst="rect">
              <a:avLst/>
            </a:prstGeom>
          </p:spPr>
        </p:pic>
        <p:pic>
          <p:nvPicPr>
            <p:cNvPr id="33" name="Picture 15">
              <a:extLst>
                <a:ext uri="{FF2B5EF4-FFF2-40B4-BE49-F238E27FC236}">
                  <a16:creationId xmlns:a16="http://schemas.microsoft.com/office/drawing/2014/main" id="{5981C00C-AB23-8969-294F-E2BD4697BD6F}"/>
                </a:ext>
              </a:extLst>
            </p:cNvPr>
            <p:cNvPicPr>
              <a:picLocks noChangeAspect="1"/>
            </p:cNvPicPr>
            <p:nvPr/>
          </p:nvPicPr>
          <p:blipFill>
            <a:blip r:embed="rId5"/>
            <a:srcRect/>
            <a:stretch>
              <a:fillRect/>
            </a:stretch>
          </p:blipFill>
          <p:spPr>
            <a:xfrm>
              <a:off x="17344084" y="1284722"/>
              <a:ext cx="1130523" cy="694801"/>
            </a:xfrm>
            <a:prstGeom prst="rect">
              <a:avLst/>
            </a:prstGeom>
          </p:spPr>
        </p:pic>
      </p:grpSp>
      <p:grpSp>
        <p:nvGrpSpPr>
          <p:cNvPr id="34" name="Group 33">
            <a:extLst>
              <a:ext uri="{FF2B5EF4-FFF2-40B4-BE49-F238E27FC236}">
                <a16:creationId xmlns:a16="http://schemas.microsoft.com/office/drawing/2014/main" id="{A8B99DEA-EC49-6E66-A24C-90D71612A669}"/>
              </a:ext>
            </a:extLst>
          </p:cNvPr>
          <p:cNvGrpSpPr/>
          <p:nvPr/>
        </p:nvGrpSpPr>
        <p:grpSpPr>
          <a:xfrm>
            <a:off x="-4137520" y="786137"/>
            <a:ext cx="4074130" cy="2110806"/>
            <a:chOff x="-5092332" y="176244"/>
            <a:chExt cx="5014314" cy="2597915"/>
          </a:xfrm>
        </p:grpSpPr>
        <p:pic>
          <p:nvPicPr>
            <p:cNvPr id="35" name="Picture 15">
              <a:extLst>
                <a:ext uri="{FF2B5EF4-FFF2-40B4-BE49-F238E27FC236}">
                  <a16:creationId xmlns:a16="http://schemas.microsoft.com/office/drawing/2014/main" id="{BA9CFB46-78E9-B136-24B8-D119939E8A8A}"/>
                </a:ext>
              </a:extLst>
            </p:cNvPr>
            <p:cNvPicPr>
              <a:picLocks noChangeAspect="1"/>
            </p:cNvPicPr>
            <p:nvPr/>
          </p:nvPicPr>
          <p:blipFill>
            <a:blip r:embed="rId5"/>
            <a:srcRect/>
            <a:stretch>
              <a:fillRect/>
            </a:stretch>
          </p:blipFill>
          <p:spPr>
            <a:xfrm>
              <a:off x="-3186310" y="1302059"/>
              <a:ext cx="1478597" cy="908721"/>
            </a:xfrm>
            <a:prstGeom prst="rect">
              <a:avLst/>
            </a:prstGeom>
          </p:spPr>
        </p:pic>
        <p:pic>
          <p:nvPicPr>
            <p:cNvPr id="36" name="Picture 15">
              <a:extLst>
                <a:ext uri="{FF2B5EF4-FFF2-40B4-BE49-F238E27FC236}">
                  <a16:creationId xmlns:a16="http://schemas.microsoft.com/office/drawing/2014/main" id="{D1DB4DB8-0487-ECDF-68D9-A9E204CD8B96}"/>
                </a:ext>
              </a:extLst>
            </p:cNvPr>
            <p:cNvPicPr>
              <a:picLocks noChangeAspect="1"/>
            </p:cNvPicPr>
            <p:nvPr/>
          </p:nvPicPr>
          <p:blipFill>
            <a:blip r:embed="rId5"/>
            <a:srcRect/>
            <a:stretch>
              <a:fillRect/>
            </a:stretch>
          </p:blipFill>
          <p:spPr>
            <a:xfrm>
              <a:off x="-1208541" y="176244"/>
              <a:ext cx="1130523" cy="694801"/>
            </a:xfrm>
            <a:prstGeom prst="rect">
              <a:avLst/>
            </a:prstGeom>
          </p:spPr>
        </p:pic>
        <p:pic>
          <p:nvPicPr>
            <p:cNvPr id="37" name="Picture 15">
              <a:extLst>
                <a:ext uri="{FF2B5EF4-FFF2-40B4-BE49-F238E27FC236}">
                  <a16:creationId xmlns:a16="http://schemas.microsoft.com/office/drawing/2014/main" id="{39217B28-CD25-4376-3FDE-3C56CCF2969C}"/>
                </a:ext>
              </a:extLst>
            </p:cNvPr>
            <p:cNvPicPr>
              <a:picLocks noChangeAspect="1"/>
            </p:cNvPicPr>
            <p:nvPr/>
          </p:nvPicPr>
          <p:blipFill>
            <a:blip r:embed="rId5"/>
            <a:srcRect/>
            <a:stretch>
              <a:fillRect/>
            </a:stretch>
          </p:blipFill>
          <p:spPr>
            <a:xfrm>
              <a:off x="-1549475" y="2079358"/>
              <a:ext cx="1130523" cy="694801"/>
            </a:xfrm>
            <a:prstGeom prst="rect">
              <a:avLst/>
            </a:prstGeom>
          </p:spPr>
        </p:pic>
        <p:pic>
          <p:nvPicPr>
            <p:cNvPr id="38" name="Picture 15">
              <a:extLst>
                <a:ext uri="{FF2B5EF4-FFF2-40B4-BE49-F238E27FC236}">
                  <a16:creationId xmlns:a16="http://schemas.microsoft.com/office/drawing/2014/main" id="{C5EB5A8A-5E99-CA2E-268E-A5E2C2B1A6D1}"/>
                </a:ext>
              </a:extLst>
            </p:cNvPr>
            <p:cNvPicPr>
              <a:picLocks noChangeAspect="1"/>
            </p:cNvPicPr>
            <p:nvPr/>
          </p:nvPicPr>
          <p:blipFill>
            <a:blip r:embed="rId5"/>
            <a:srcRect/>
            <a:stretch>
              <a:fillRect/>
            </a:stretch>
          </p:blipFill>
          <p:spPr>
            <a:xfrm>
              <a:off x="-5092332" y="871045"/>
              <a:ext cx="1130523" cy="694801"/>
            </a:xfrm>
            <a:prstGeom prst="rect">
              <a:avLst/>
            </a:prstGeom>
          </p:spPr>
        </p:pic>
      </p:grpSp>
      <p:sp>
        <p:nvSpPr>
          <p:cNvPr id="25" name="Title 1">
            <a:extLst>
              <a:ext uri="{FF2B5EF4-FFF2-40B4-BE49-F238E27FC236}">
                <a16:creationId xmlns:a16="http://schemas.microsoft.com/office/drawing/2014/main" id="{C670B2A4-63BA-D300-512B-EA1553842583}"/>
              </a:ext>
            </a:extLst>
          </p:cNvPr>
          <p:cNvSpPr txBox="1">
            <a:spLocks/>
          </p:cNvSpPr>
          <p:nvPr/>
        </p:nvSpPr>
        <p:spPr>
          <a:xfrm>
            <a:off x="952775" y="2649910"/>
            <a:ext cx="5145182"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495330">
              <a:lnSpc>
                <a:spcPct val="150000"/>
              </a:lnSpc>
              <a:defRPr/>
            </a:pPr>
            <a:r>
              <a:rPr lang="en-US" sz="5850" b="1" dirty="0">
                <a:ln>
                  <a:solidFill>
                    <a:srgbClr val="F8D22D"/>
                  </a:solidFill>
                </a:ln>
                <a:solidFill>
                  <a:srgbClr val="FFFF00"/>
                </a:solidFill>
                <a:latin typeface="UTM Avo" panose="02040603050506020204" pitchFamily="18"/>
                <a:cs typeface="Arial" panose="020B0604020202020204" pitchFamily="34" charset="0"/>
              </a:rPr>
              <a:t>TRÒ CHƠI HÁI CHANH</a:t>
            </a:r>
          </a:p>
        </p:txBody>
      </p:sp>
      <p:pic>
        <p:nvPicPr>
          <p:cNvPr id="42" name="Picture 27">
            <a:extLst>
              <a:ext uri="{FF2B5EF4-FFF2-40B4-BE49-F238E27FC236}">
                <a16:creationId xmlns:a16="http://schemas.microsoft.com/office/drawing/2014/main" id="{183D7499-45D1-543E-DD65-86C4E0B47186}"/>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68" name="Picture 24">
            <a:extLst>
              <a:ext uri="{FF2B5EF4-FFF2-40B4-BE49-F238E27FC236}">
                <a16:creationId xmlns:a16="http://schemas.microsoft.com/office/drawing/2014/main" id="{D42D87C1-1AE7-4781-60E5-49BAB05BC3A9}"/>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39" name="Picture 8">
            <a:extLst>
              <a:ext uri="{FF2B5EF4-FFF2-40B4-BE49-F238E27FC236}">
                <a16:creationId xmlns:a16="http://schemas.microsoft.com/office/drawing/2014/main" id="{532DB114-1A8E-D294-A924-DA7E1137E27B}"/>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4" name="Group 3">
            <a:extLst>
              <a:ext uri="{FF2B5EF4-FFF2-40B4-BE49-F238E27FC236}">
                <a16:creationId xmlns:a16="http://schemas.microsoft.com/office/drawing/2014/main" id="{A87730D4-4F37-C4E7-9A88-88C771FE78DD}"/>
              </a:ext>
            </a:extLst>
          </p:cNvPr>
          <p:cNvGrpSpPr/>
          <p:nvPr/>
        </p:nvGrpSpPr>
        <p:grpSpPr>
          <a:xfrm>
            <a:off x="1162606" y="5200318"/>
            <a:ext cx="9872552" cy="682339"/>
            <a:chOff x="24130" y="5609082"/>
            <a:chExt cx="12150833" cy="839802"/>
          </a:xfrm>
        </p:grpSpPr>
        <p:grpSp>
          <p:nvGrpSpPr>
            <p:cNvPr id="2" name="Group 1">
              <a:extLst>
                <a:ext uri="{FF2B5EF4-FFF2-40B4-BE49-F238E27FC236}">
                  <a16:creationId xmlns:a16="http://schemas.microsoft.com/office/drawing/2014/main" id="{7062E87E-CD0C-A494-F5BD-5095C490E37E}"/>
                </a:ext>
              </a:extLst>
            </p:cNvPr>
            <p:cNvGrpSpPr/>
            <p:nvPr/>
          </p:nvGrpSpPr>
          <p:grpSpPr>
            <a:xfrm>
              <a:off x="24130" y="5610673"/>
              <a:ext cx="6957577" cy="830446"/>
              <a:chOff x="-21480" y="5423383"/>
              <a:chExt cx="13731179" cy="1156324"/>
            </a:xfrm>
          </p:grpSpPr>
          <p:pic>
            <p:nvPicPr>
              <p:cNvPr id="40" name="Picture 9">
                <a:extLst>
                  <a:ext uri="{FF2B5EF4-FFF2-40B4-BE49-F238E27FC236}">
                    <a16:creationId xmlns:a16="http://schemas.microsoft.com/office/drawing/2014/main" id="{C7846AB0-5432-3A60-55C6-44F38A0D9C8C}"/>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45" name="Picture 9">
                <a:extLst>
                  <a:ext uri="{FF2B5EF4-FFF2-40B4-BE49-F238E27FC236}">
                    <a16:creationId xmlns:a16="http://schemas.microsoft.com/office/drawing/2014/main" id="{BF521758-F628-2CEA-9E9D-AD484F7244C9}"/>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46" name="Picture 9">
                <a:extLst>
                  <a:ext uri="{FF2B5EF4-FFF2-40B4-BE49-F238E27FC236}">
                    <a16:creationId xmlns:a16="http://schemas.microsoft.com/office/drawing/2014/main" id="{B09B9C02-5E22-6553-7BAC-22374010FBF6}"/>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47" name="Picture 9">
                <a:extLst>
                  <a:ext uri="{FF2B5EF4-FFF2-40B4-BE49-F238E27FC236}">
                    <a16:creationId xmlns:a16="http://schemas.microsoft.com/office/drawing/2014/main" id="{657AE32A-3B52-F50D-4729-4988365D710C}"/>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48" name="Picture 9">
                <a:extLst>
                  <a:ext uri="{FF2B5EF4-FFF2-40B4-BE49-F238E27FC236}">
                    <a16:creationId xmlns:a16="http://schemas.microsoft.com/office/drawing/2014/main" id="{923FC1B5-4A21-B7F0-D8E0-82836F0D0B36}"/>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49" name="Picture 9">
                <a:extLst>
                  <a:ext uri="{FF2B5EF4-FFF2-40B4-BE49-F238E27FC236}">
                    <a16:creationId xmlns:a16="http://schemas.microsoft.com/office/drawing/2014/main" id="{1AF6DDF5-CE62-C846-E713-0B5D6D84780E}"/>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50" name="Picture 9">
                <a:extLst>
                  <a:ext uri="{FF2B5EF4-FFF2-40B4-BE49-F238E27FC236}">
                    <a16:creationId xmlns:a16="http://schemas.microsoft.com/office/drawing/2014/main" id="{0E932F04-544B-5CEA-7E54-42AE564FC827}"/>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51" name="Picture 9">
                <a:extLst>
                  <a:ext uri="{FF2B5EF4-FFF2-40B4-BE49-F238E27FC236}">
                    <a16:creationId xmlns:a16="http://schemas.microsoft.com/office/drawing/2014/main" id="{88D93A45-A4BC-9598-2B05-571D8F38837C}"/>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61" name="Picture 9">
              <a:extLst>
                <a:ext uri="{FF2B5EF4-FFF2-40B4-BE49-F238E27FC236}">
                  <a16:creationId xmlns:a16="http://schemas.microsoft.com/office/drawing/2014/main" id="{E41A3229-69CF-D047-039F-79F1FA430332}"/>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62" name="Picture 9">
              <a:extLst>
                <a:ext uri="{FF2B5EF4-FFF2-40B4-BE49-F238E27FC236}">
                  <a16:creationId xmlns:a16="http://schemas.microsoft.com/office/drawing/2014/main" id="{66DDDB6E-7A02-D976-25BC-AB9994176D36}"/>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63" name="Picture 9">
              <a:extLst>
                <a:ext uri="{FF2B5EF4-FFF2-40B4-BE49-F238E27FC236}">
                  <a16:creationId xmlns:a16="http://schemas.microsoft.com/office/drawing/2014/main" id="{39A4BC34-D06A-DC0E-7821-A7FB8CE8A83A}"/>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64" name="Picture 9">
              <a:extLst>
                <a:ext uri="{FF2B5EF4-FFF2-40B4-BE49-F238E27FC236}">
                  <a16:creationId xmlns:a16="http://schemas.microsoft.com/office/drawing/2014/main" id="{990BC493-525B-563F-3858-CB2596C63B75}"/>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65" name="Picture 9">
              <a:extLst>
                <a:ext uri="{FF2B5EF4-FFF2-40B4-BE49-F238E27FC236}">
                  <a16:creationId xmlns:a16="http://schemas.microsoft.com/office/drawing/2014/main" id="{7F8CB300-4687-14E7-564A-13F5E8C17333}"/>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66" name="Picture 9">
              <a:extLst>
                <a:ext uri="{FF2B5EF4-FFF2-40B4-BE49-F238E27FC236}">
                  <a16:creationId xmlns:a16="http://schemas.microsoft.com/office/drawing/2014/main" id="{EC5885CD-EA95-7D3A-1EA1-F29BA785A1A0}"/>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24" name="Picture 7">
            <a:extLst>
              <a:ext uri="{FF2B5EF4-FFF2-40B4-BE49-F238E27FC236}">
                <a16:creationId xmlns:a16="http://schemas.microsoft.com/office/drawing/2014/main" id="{44FF4A08-CBFB-7629-3AA9-B6FD7E8251B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444442" y="708174"/>
            <a:ext cx="4563836" cy="5408991"/>
          </a:xfrm>
          <a:prstGeom prst="rect">
            <a:avLst/>
          </a:prstGeom>
        </p:spPr>
      </p:pic>
      <p:pic>
        <p:nvPicPr>
          <p:cNvPr id="6" name="Picture 5">
            <a:hlinkClick r:id="rId13" action="ppaction://hlinksldjump"/>
            <a:extLst>
              <a:ext uri="{FF2B5EF4-FFF2-40B4-BE49-F238E27FC236}">
                <a16:creationId xmlns:a16="http://schemas.microsoft.com/office/drawing/2014/main" id="{5F7C7206-4D32-B583-6853-BA561B842080}"/>
              </a:ext>
            </a:extLst>
          </p:cNvPr>
          <p:cNvPicPr>
            <a:picLocks noChangeAspect="1"/>
          </p:cNvPicPr>
          <p:nvPr/>
        </p:nvPicPr>
        <p:blipFill>
          <a:blip r:embed="rId14"/>
          <a:stretch>
            <a:fillRect/>
          </a:stretch>
        </p:blipFill>
        <p:spPr>
          <a:xfrm>
            <a:off x="-1074354" y="4872750"/>
            <a:ext cx="2428713" cy="1332255"/>
          </a:xfrm>
          <a:prstGeom prst="rect">
            <a:avLst/>
          </a:prstGeom>
        </p:spPr>
      </p:pic>
      <p:pic>
        <p:nvPicPr>
          <p:cNvPr id="7" name="Picture 6">
            <a:extLst>
              <a:ext uri="{FF2B5EF4-FFF2-40B4-BE49-F238E27FC236}">
                <a16:creationId xmlns:a16="http://schemas.microsoft.com/office/drawing/2014/main" id="{8A288C0E-9533-86D8-C514-244DA7BF8FA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spTree>
    <p:extLst>
      <p:ext uri="{BB962C8B-B14F-4D97-AF65-F5344CB8AC3E}">
        <p14:creationId xmlns:p14="http://schemas.microsoft.com/office/powerpoint/2010/main" val="35380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25"/>
                                        </p:tgtEl>
                                      </p:cBhvr>
                                    </p:animEffect>
                                    <p:animScale>
                                      <p:cBhvr>
                                        <p:cTn id="7" dur="250" autoRev="1" fill="hold"/>
                                        <p:tgtEl>
                                          <p:spTgt spid="25"/>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27"/>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0" fill="hold"/>
                                        <p:tgtEl>
                                          <p:spTgt spid="34"/>
                                        </p:tgtEl>
                                        <p:attrNameLst>
                                          <p:attrName>ppt_x</p:attrName>
                                        </p:attrNameLst>
                                      </p:cBhvr>
                                      <p:tavLst>
                                        <p:tav tm="0">
                                          <p:val>
                                            <p:strVal val="1+#ppt_w/2"/>
                                          </p:val>
                                        </p:tav>
                                        <p:tav tm="100000">
                                          <p:val>
                                            <p:strVal val="#ppt_x"/>
                                          </p:val>
                                        </p:tav>
                                      </p:tavLst>
                                    </p:anim>
                                    <p:anim calcmode="lin" valueType="num">
                                      <p:cBhvr additive="base">
                                        <p:cTn id="13" dur="10000" fill="hold"/>
                                        <p:tgtEl>
                                          <p:spTgt spid="34"/>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6"/>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8000" fill="hold"/>
                                        <p:tgtEl>
                                          <p:spTgt spid="28"/>
                                        </p:tgtEl>
                                        <p:attrNameLst>
                                          <p:attrName>ppt_x</p:attrName>
                                        </p:attrNameLst>
                                      </p:cBhvr>
                                      <p:tavLst>
                                        <p:tav tm="0">
                                          <p:val>
                                            <p:strVal val="0-#ppt_w/2"/>
                                          </p:val>
                                        </p:tav>
                                        <p:tav tm="100000">
                                          <p:val>
                                            <p:strVal val="#ppt_x"/>
                                          </p:val>
                                        </p:tav>
                                      </p:tavLst>
                                    </p:anim>
                                    <p:anim calcmode="lin" valueType="num">
                                      <p:cBhvr additive="base">
                                        <p:cTn id="19" dur="8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Picture 12">
            <a:extLst>
              <a:ext uri="{FF2B5EF4-FFF2-40B4-BE49-F238E27FC236}">
                <a16:creationId xmlns:a16="http://schemas.microsoft.com/office/drawing/2014/main" id="{1D17028F-250F-CEC8-5626-79168408FC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6079" y="870275"/>
            <a:ext cx="1428063" cy="1525301"/>
          </a:xfrm>
          <a:prstGeom prst="rect">
            <a:avLst/>
          </a:prstGeom>
        </p:spPr>
      </p:pic>
      <p:grpSp>
        <p:nvGrpSpPr>
          <p:cNvPr id="34" name="Group 33">
            <a:extLst>
              <a:ext uri="{FF2B5EF4-FFF2-40B4-BE49-F238E27FC236}">
                <a16:creationId xmlns:a16="http://schemas.microsoft.com/office/drawing/2014/main" id="{A8B99DEA-EC49-6E66-A24C-90D71612A669}"/>
              </a:ext>
            </a:extLst>
          </p:cNvPr>
          <p:cNvGrpSpPr/>
          <p:nvPr/>
        </p:nvGrpSpPr>
        <p:grpSpPr>
          <a:xfrm>
            <a:off x="-4137520" y="786137"/>
            <a:ext cx="4074130" cy="2110806"/>
            <a:chOff x="-5092332" y="176244"/>
            <a:chExt cx="5014314" cy="2597915"/>
          </a:xfrm>
        </p:grpSpPr>
        <p:pic>
          <p:nvPicPr>
            <p:cNvPr id="35" name="Picture 15">
              <a:extLst>
                <a:ext uri="{FF2B5EF4-FFF2-40B4-BE49-F238E27FC236}">
                  <a16:creationId xmlns:a16="http://schemas.microsoft.com/office/drawing/2014/main" id="{BA9CFB46-78E9-B136-24B8-D119939E8A8A}"/>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36" name="Picture 15">
              <a:extLst>
                <a:ext uri="{FF2B5EF4-FFF2-40B4-BE49-F238E27FC236}">
                  <a16:creationId xmlns:a16="http://schemas.microsoft.com/office/drawing/2014/main" id="{D1DB4DB8-0487-ECDF-68D9-A9E204CD8B96}"/>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37" name="Picture 15">
              <a:extLst>
                <a:ext uri="{FF2B5EF4-FFF2-40B4-BE49-F238E27FC236}">
                  <a16:creationId xmlns:a16="http://schemas.microsoft.com/office/drawing/2014/main" id="{39217B28-CD25-4376-3FDE-3C56CCF2969C}"/>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38" name="Picture 15">
              <a:extLst>
                <a:ext uri="{FF2B5EF4-FFF2-40B4-BE49-F238E27FC236}">
                  <a16:creationId xmlns:a16="http://schemas.microsoft.com/office/drawing/2014/main" id="{C5EB5A8A-5E99-CA2E-268E-A5E2C2B1A6D1}"/>
                </a:ext>
              </a:extLst>
            </p:cNvPr>
            <p:cNvPicPr>
              <a:picLocks noChangeAspect="1"/>
            </p:cNvPicPr>
            <p:nvPr/>
          </p:nvPicPr>
          <p:blipFill>
            <a:blip r:embed="rId6"/>
            <a:srcRect/>
            <a:stretch>
              <a:fillRect/>
            </a:stretch>
          </p:blipFill>
          <p:spPr>
            <a:xfrm>
              <a:off x="-5092332" y="871045"/>
              <a:ext cx="1130523" cy="694801"/>
            </a:xfrm>
            <a:prstGeom prst="rect">
              <a:avLst/>
            </a:prstGeom>
          </p:spPr>
        </p:pic>
      </p:grpSp>
      <p:pic>
        <p:nvPicPr>
          <p:cNvPr id="42" name="Picture 27">
            <a:extLst>
              <a:ext uri="{FF2B5EF4-FFF2-40B4-BE49-F238E27FC236}">
                <a16:creationId xmlns:a16="http://schemas.microsoft.com/office/drawing/2014/main" id="{183D7499-45D1-543E-DD65-86C4E0B47186}"/>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68" name="Picture 24">
            <a:extLst>
              <a:ext uri="{FF2B5EF4-FFF2-40B4-BE49-F238E27FC236}">
                <a16:creationId xmlns:a16="http://schemas.microsoft.com/office/drawing/2014/main" id="{D42D87C1-1AE7-4781-60E5-49BAB05BC3A9}"/>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39" name="Picture 8">
            <a:extLst>
              <a:ext uri="{FF2B5EF4-FFF2-40B4-BE49-F238E27FC236}">
                <a16:creationId xmlns:a16="http://schemas.microsoft.com/office/drawing/2014/main" id="{532DB114-1A8E-D294-A924-DA7E1137E27B}"/>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4" name="Group 3">
            <a:extLst>
              <a:ext uri="{FF2B5EF4-FFF2-40B4-BE49-F238E27FC236}">
                <a16:creationId xmlns:a16="http://schemas.microsoft.com/office/drawing/2014/main" id="{A87730D4-4F37-C4E7-9A88-88C771FE78DD}"/>
              </a:ext>
            </a:extLst>
          </p:cNvPr>
          <p:cNvGrpSpPr/>
          <p:nvPr/>
        </p:nvGrpSpPr>
        <p:grpSpPr>
          <a:xfrm>
            <a:off x="1162606" y="5200318"/>
            <a:ext cx="9872552" cy="682339"/>
            <a:chOff x="24130" y="5609082"/>
            <a:chExt cx="12150833" cy="839802"/>
          </a:xfrm>
        </p:grpSpPr>
        <p:grpSp>
          <p:nvGrpSpPr>
            <p:cNvPr id="2" name="Group 1">
              <a:extLst>
                <a:ext uri="{FF2B5EF4-FFF2-40B4-BE49-F238E27FC236}">
                  <a16:creationId xmlns:a16="http://schemas.microsoft.com/office/drawing/2014/main" id="{7062E87E-CD0C-A494-F5BD-5095C490E37E}"/>
                </a:ext>
              </a:extLst>
            </p:cNvPr>
            <p:cNvGrpSpPr/>
            <p:nvPr/>
          </p:nvGrpSpPr>
          <p:grpSpPr>
            <a:xfrm>
              <a:off x="24130" y="5610673"/>
              <a:ext cx="6957577" cy="830446"/>
              <a:chOff x="-21480" y="5423383"/>
              <a:chExt cx="13731179" cy="1156324"/>
            </a:xfrm>
          </p:grpSpPr>
          <p:pic>
            <p:nvPicPr>
              <p:cNvPr id="40" name="Picture 9">
                <a:extLst>
                  <a:ext uri="{FF2B5EF4-FFF2-40B4-BE49-F238E27FC236}">
                    <a16:creationId xmlns:a16="http://schemas.microsoft.com/office/drawing/2014/main" id="{C7846AB0-5432-3A60-55C6-44F38A0D9C8C}"/>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45" name="Picture 9">
                <a:extLst>
                  <a:ext uri="{FF2B5EF4-FFF2-40B4-BE49-F238E27FC236}">
                    <a16:creationId xmlns:a16="http://schemas.microsoft.com/office/drawing/2014/main" id="{BF521758-F628-2CEA-9E9D-AD484F7244C9}"/>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46" name="Picture 9">
                <a:extLst>
                  <a:ext uri="{FF2B5EF4-FFF2-40B4-BE49-F238E27FC236}">
                    <a16:creationId xmlns:a16="http://schemas.microsoft.com/office/drawing/2014/main" id="{B09B9C02-5E22-6553-7BAC-22374010FBF6}"/>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47" name="Picture 9">
                <a:extLst>
                  <a:ext uri="{FF2B5EF4-FFF2-40B4-BE49-F238E27FC236}">
                    <a16:creationId xmlns:a16="http://schemas.microsoft.com/office/drawing/2014/main" id="{657AE32A-3B52-F50D-4729-4988365D710C}"/>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48" name="Picture 9">
                <a:extLst>
                  <a:ext uri="{FF2B5EF4-FFF2-40B4-BE49-F238E27FC236}">
                    <a16:creationId xmlns:a16="http://schemas.microsoft.com/office/drawing/2014/main" id="{923FC1B5-4A21-B7F0-D8E0-82836F0D0B36}"/>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49" name="Picture 9">
                <a:extLst>
                  <a:ext uri="{FF2B5EF4-FFF2-40B4-BE49-F238E27FC236}">
                    <a16:creationId xmlns:a16="http://schemas.microsoft.com/office/drawing/2014/main" id="{1AF6DDF5-CE62-C846-E713-0B5D6D84780E}"/>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50" name="Picture 9">
                <a:extLst>
                  <a:ext uri="{FF2B5EF4-FFF2-40B4-BE49-F238E27FC236}">
                    <a16:creationId xmlns:a16="http://schemas.microsoft.com/office/drawing/2014/main" id="{0E932F04-544B-5CEA-7E54-42AE564FC827}"/>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51" name="Picture 9">
                <a:extLst>
                  <a:ext uri="{FF2B5EF4-FFF2-40B4-BE49-F238E27FC236}">
                    <a16:creationId xmlns:a16="http://schemas.microsoft.com/office/drawing/2014/main" id="{88D93A45-A4BC-9598-2B05-571D8F38837C}"/>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61" name="Picture 9">
              <a:extLst>
                <a:ext uri="{FF2B5EF4-FFF2-40B4-BE49-F238E27FC236}">
                  <a16:creationId xmlns:a16="http://schemas.microsoft.com/office/drawing/2014/main" id="{E41A3229-69CF-D047-039F-79F1FA430332}"/>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62" name="Picture 9">
              <a:extLst>
                <a:ext uri="{FF2B5EF4-FFF2-40B4-BE49-F238E27FC236}">
                  <a16:creationId xmlns:a16="http://schemas.microsoft.com/office/drawing/2014/main" id="{66DDDB6E-7A02-D976-25BC-AB9994176D36}"/>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63" name="Picture 9">
              <a:extLst>
                <a:ext uri="{FF2B5EF4-FFF2-40B4-BE49-F238E27FC236}">
                  <a16:creationId xmlns:a16="http://schemas.microsoft.com/office/drawing/2014/main" id="{39A4BC34-D06A-DC0E-7821-A7FB8CE8A83A}"/>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64" name="Picture 9">
              <a:extLst>
                <a:ext uri="{FF2B5EF4-FFF2-40B4-BE49-F238E27FC236}">
                  <a16:creationId xmlns:a16="http://schemas.microsoft.com/office/drawing/2014/main" id="{990BC493-525B-563F-3858-CB2596C63B75}"/>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65" name="Picture 9">
              <a:extLst>
                <a:ext uri="{FF2B5EF4-FFF2-40B4-BE49-F238E27FC236}">
                  <a16:creationId xmlns:a16="http://schemas.microsoft.com/office/drawing/2014/main" id="{7F8CB300-4687-14E7-564A-13F5E8C17333}"/>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66" name="Picture 9">
              <a:extLst>
                <a:ext uri="{FF2B5EF4-FFF2-40B4-BE49-F238E27FC236}">
                  <a16:creationId xmlns:a16="http://schemas.microsoft.com/office/drawing/2014/main" id="{EC5885CD-EA95-7D3A-1EA1-F29BA785A1A0}"/>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3" name="Picture 2">
            <a:hlinkClick r:id="" action="ppaction://noaction"/>
            <a:extLst>
              <a:ext uri="{FF2B5EF4-FFF2-40B4-BE49-F238E27FC236}">
                <a16:creationId xmlns:a16="http://schemas.microsoft.com/office/drawing/2014/main" id="{22D4F453-DCB0-00D6-FC13-EB4E3BE59401}"/>
              </a:ext>
            </a:extLst>
          </p:cNvPr>
          <p:cNvPicPr>
            <a:picLocks noChangeAspect="1"/>
          </p:cNvPicPr>
          <p:nvPr/>
        </p:nvPicPr>
        <p:blipFill>
          <a:blip r:embed="rId11"/>
          <a:stretch>
            <a:fillRect/>
          </a:stretch>
        </p:blipFill>
        <p:spPr>
          <a:xfrm>
            <a:off x="9525012" y="4774676"/>
            <a:ext cx="1530610" cy="1431542"/>
          </a:xfrm>
          <a:prstGeom prst="rect">
            <a:avLst/>
          </a:prstGeom>
        </p:spPr>
      </p:pic>
      <p:grpSp>
        <p:nvGrpSpPr>
          <p:cNvPr id="52" name="Group 51">
            <a:extLst>
              <a:ext uri="{FF2B5EF4-FFF2-40B4-BE49-F238E27FC236}">
                <a16:creationId xmlns:a16="http://schemas.microsoft.com/office/drawing/2014/main" id="{0144B7AD-EF2A-C61E-E1B2-74604CF0ABA9}"/>
              </a:ext>
            </a:extLst>
          </p:cNvPr>
          <p:cNvGrpSpPr/>
          <p:nvPr/>
        </p:nvGrpSpPr>
        <p:grpSpPr>
          <a:xfrm>
            <a:off x="12368265" y="1150422"/>
            <a:ext cx="4928354" cy="2115688"/>
            <a:chOff x="12408941" y="624596"/>
            <a:chExt cx="6065666" cy="2603924"/>
          </a:xfrm>
        </p:grpSpPr>
        <p:pic>
          <p:nvPicPr>
            <p:cNvPr id="53" name="Picture 15">
              <a:extLst>
                <a:ext uri="{FF2B5EF4-FFF2-40B4-BE49-F238E27FC236}">
                  <a16:creationId xmlns:a16="http://schemas.microsoft.com/office/drawing/2014/main" id="{A03C87F0-0B48-1830-0F63-985CB09E4C30}"/>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54" name="Picture 23">
              <a:extLst>
                <a:ext uri="{FF2B5EF4-FFF2-40B4-BE49-F238E27FC236}">
                  <a16:creationId xmlns:a16="http://schemas.microsoft.com/office/drawing/2014/main" id="{4739C488-1B59-E66C-8795-AF8D61F5A177}"/>
                </a:ext>
              </a:extLst>
            </p:cNvPr>
            <p:cNvPicPr>
              <a:picLocks noChangeAspect="1"/>
            </p:cNvPicPr>
            <p:nvPr/>
          </p:nvPicPr>
          <p:blipFill>
            <a:blip r:embed="rId12"/>
            <a:srcRect/>
            <a:stretch>
              <a:fillRect/>
            </a:stretch>
          </p:blipFill>
          <p:spPr>
            <a:xfrm>
              <a:off x="12746373" y="624596"/>
              <a:ext cx="1832014" cy="1354927"/>
            </a:xfrm>
            <a:prstGeom prst="rect">
              <a:avLst/>
            </a:prstGeom>
          </p:spPr>
        </p:pic>
        <p:pic>
          <p:nvPicPr>
            <p:cNvPr id="55" name="Picture 15">
              <a:extLst>
                <a:ext uri="{FF2B5EF4-FFF2-40B4-BE49-F238E27FC236}">
                  <a16:creationId xmlns:a16="http://schemas.microsoft.com/office/drawing/2014/main" id="{E2667B1D-A1E1-F96C-A112-8FA637C84C66}"/>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56" name="Picture 15">
              <a:extLst>
                <a:ext uri="{FF2B5EF4-FFF2-40B4-BE49-F238E27FC236}">
                  <a16:creationId xmlns:a16="http://schemas.microsoft.com/office/drawing/2014/main" id="{6372E4E8-B613-945C-C1D2-4113A4281129}"/>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44" name="Picture 14">
            <a:extLst>
              <a:ext uri="{FF2B5EF4-FFF2-40B4-BE49-F238E27FC236}">
                <a16:creationId xmlns:a16="http://schemas.microsoft.com/office/drawing/2014/main" id="{4CB4194A-0231-5217-3322-24AFE67A303B}"/>
              </a:ext>
            </a:extLst>
          </p:cNvPr>
          <p:cNvPicPr>
            <a:picLocks noChangeAspect="1"/>
          </p:cNvPicPr>
          <p:nvPr/>
        </p:nvPicPr>
        <p:blipFill>
          <a:blip r:embed="rId13"/>
          <a:srcRect/>
          <a:stretch>
            <a:fillRect/>
          </a:stretch>
        </p:blipFill>
        <p:spPr>
          <a:xfrm>
            <a:off x="3359470" y="982807"/>
            <a:ext cx="4531705" cy="5251614"/>
          </a:xfrm>
          <a:prstGeom prst="rect">
            <a:avLst/>
          </a:prstGeom>
        </p:spPr>
      </p:pic>
      <p:pic>
        <p:nvPicPr>
          <p:cNvPr id="76" name="Picture 75">
            <a:extLst>
              <a:ext uri="{FF2B5EF4-FFF2-40B4-BE49-F238E27FC236}">
                <a16:creationId xmlns:a16="http://schemas.microsoft.com/office/drawing/2014/main" id="{AD998681-8E1F-6E9B-656F-457E6D073E6B}"/>
              </a:ext>
            </a:extLst>
          </p:cNvPr>
          <p:cNvPicPr>
            <a:picLocks noChangeAspect="1"/>
          </p:cNvPicPr>
          <p:nvPr/>
        </p:nvPicPr>
        <p:blipFill>
          <a:blip r:embed="rId14"/>
          <a:stretch>
            <a:fillRect/>
          </a:stretch>
        </p:blipFill>
        <p:spPr>
          <a:xfrm>
            <a:off x="4205227" y="1403784"/>
            <a:ext cx="738061" cy="1178916"/>
          </a:xfrm>
          <a:prstGeom prst="rect">
            <a:avLst/>
          </a:prstGeom>
        </p:spPr>
      </p:pic>
      <p:pic>
        <p:nvPicPr>
          <p:cNvPr id="77" name="Picture 76">
            <a:extLst>
              <a:ext uri="{FF2B5EF4-FFF2-40B4-BE49-F238E27FC236}">
                <a16:creationId xmlns:a16="http://schemas.microsoft.com/office/drawing/2014/main" id="{BB486720-B27F-2B9C-E15A-8592426D2C15}"/>
              </a:ext>
            </a:extLst>
          </p:cNvPr>
          <p:cNvPicPr>
            <a:picLocks noChangeAspect="1"/>
          </p:cNvPicPr>
          <p:nvPr/>
        </p:nvPicPr>
        <p:blipFill>
          <a:blip r:embed="rId15"/>
          <a:stretch>
            <a:fillRect/>
          </a:stretch>
        </p:blipFill>
        <p:spPr>
          <a:xfrm>
            <a:off x="4759038" y="2344903"/>
            <a:ext cx="743014" cy="1183869"/>
          </a:xfrm>
          <a:prstGeom prst="rect">
            <a:avLst/>
          </a:prstGeom>
        </p:spPr>
      </p:pic>
      <p:pic>
        <p:nvPicPr>
          <p:cNvPr id="78" name="Picture 77">
            <a:extLst>
              <a:ext uri="{FF2B5EF4-FFF2-40B4-BE49-F238E27FC236}">
                <a16:creationId xmlns:a16="http://schemas.microsoft.com/office/drawing/2014/main" id="{F76BB80E-458E-8408-8266-9FBEEF6F89EB}"/>
              </a:ext>
            </a:extLst>
          </p:cNvPr>
          <p:cNvPicPr>
            <a:picLocks noChangeAspect="1"/>
          </p:cNvPicPr>
          <p:nvPr/>
        </p:nvPicPr>
        <p:blipFill>
          <a:blip r:embed="rId16"/>
          <a:stretch>
            <a:fillRect/>
          </a:stretch>
        </p:blipFill>
        <p:spPr>
          <a:xfrm>
            <a:off x="5330878" y="1403784"/>
            <a:ext cx="743014" cy="1178916"/>
          </a:xfrm>
          <a:prstGeom prst="rect">
            <a:avLst/>
          </a:prstGeom>
        </p:spPr>
      </p:pic>
      <p:pic>
        <p:nvPicPr>
          <p:cNvPr id="79" name="Picture 78">
            <a:extLst>
              <a:ext uri="{FF2B5EF4-FFF2-40B4-BE49-F238E27FC236}">
                <a16:creationId xmlns:a16="http://schemas.microsoft.com/office/drawing/2014/main" id="{3C6AF71D-7AE9-36D7-864D-538C30A15BE6}"/>
              </a:ext>
            </a:extLst>
          </p:cNvPr>
          <p:cNvPicPr>
            <a:picLocks noChangeAspect="1"/>
          </p:cNvPicPr>
          <p:nvPr/>
        </p:nvPicPr>
        <p:blipFill>
          <a:blip r:embed="rId17"/>
          <a:stretch>
            <a:fillRect/>
          </a:stretch>
        </p:blipFill>
        <p:spPr>
          <a:xfrm>
            <a:off x="5952387" y="2055962"/>
            <a:ext cx="743014" cy="1188823"/>
          </a:xfrm>
          <a:prstGeom prst="rect">
            <a:avLst/>
          </a:prstGeom>
        </p:spPr>
      </p:pic>
      <p:pic>
        <p:nvPicPr>
          <p:cNvPr id="80" name="Picture 79">
            <a:extLst>
              <a:ext uri="{FF2B5EF4-FFF2-40B4-BE49-F238E27FC236}">
                <a16:creationId xmlns:a16="http://schemas.microsoft.com/office/drawing/2014/main" id="{2E9577D0-118A-3C8B-937D-24C74131CC1D}"/>
              </a:ext>
            </a:extLst>
          </p:cNvPr>
          <p:cNvPicPr>
            <a:picLocks noChangeAspect="1"/>
          </p:cNvPicPr>
          <p:nvPr/>
        </p:nvPicPr>
        <p:blipFill>
          <a:blip r:embed="rId18"/>
          <a:stretch>
            <a:fillRect/>
          </a:stretch>
        </p:blipFill>
        <p:spPr>
          <a:xfrm>
            <a:off x="6728078" y="2639883"/>
            <a:ext cx="743014" cy="1203683"/>
          </a:xfrm>
          <a:prstGeom prst="rect">
            <a:avLst/>
          </a:prstGeom>
        </p:spPr>
      </p:pic>
      <p:pic>
        <p:nvPicPr>
          <p:cNvPr id="8" name="Picture 7">
            <a:hlinkClick r:id="rId19" action="ppaction://hlinksldjump"/>
            <a:extLst>
              <a:ext uri="{FF2B5EF4-FFF2-40B4-BE49-F238E27FC236}">
                <a16:creationId xmlns:a16="http://schemas.microsoft.com/office/drawing/2014/main" id="{B7A7B980-16E8-4126-5B74-C0ADE4A44CAA}"/>
              </a:ext>
            </a:extLst>
          </p:cNvPr>
          <p:cNvPicPr>
            <a:picLocks noChangeAspect="1"/>
          </p:cNvPicPr>
          <p:nvPr/>
        </p:nvPicPr>
        <p:blipFill>
          <a:blip r:embed="rId14"/>
          <a:stretch>
            <a:fillRect/>
          </a:stretch>
        </p:blipFill>
        <p:spPr>
          <a:xfrm>
            <a:off x="4200074" y="1394104"/>
            <a:ext cx="738061" cy="1178916"/>
          </a:xfrm>
          <a:prstGeom prst="rect">
            <a:avLst/>
          </a:prstGeom>
        </p:spPr>
      </p:pic>
      <p:pic>
        <p:nvPicPr>
          <p:cNvPr id="10" name="Picture 9">
            <a:hlinkClick r:id="rId20" action="ppaction://hlinksldjump"/>
            <a:extLst>
              <a:ext uri="{FF2B5EF4-FFF2-40B4-BE49-F238E27FC236}">
                <a16:creationId xmlns:a16="http://schemas.microsoft.com/office/drawing/2014/main" id="{17FE2497-8C74-3F79-2D35-8A89C8EBEC81}"/>
              </a:ext>
            </a:extLst>
          </p:cNvPr>
          <p:cNvPicPr>
            <a:picLocks noChangeAspect="1"/>
          </p:cNvPicPr>
          <p:nvPr/>
        </p:nvPicPr>
        <p:blipFill>
          <a:blip r:embed="rId15"/>
          <a:stretch>
            <a:fillRect/>
          </a:stretch>
        </p:blipFill>
        <p:spPr>
          <a:xfrm>
            <a:off x="4759057" y="2344636"/>
            <a:ext cx="743014" cy="1183869"/>
          </a:xfrm>
          <a:prstGeom prst="rect">
            <a:avLst/>
          </a:prstGeom>
        </p:spPr>
      </p:pic>
      <p:pic>
        <p:nvPicPr>
          <p:cNvPr id="11" name="Picture 10">
            <a:hlinkClick r:id="rId21" action="ppaction://hlinksldjump"/>
            <a:extLst>
              <a:ext uri="{FF2B5EF4-FFF2-40B4-BE49-F238E27FC236}">
                <a16:creationId xmlns:a16="http://schemas.microsoft.com/office/drawing/2014/main" id="{FA8BB667-963D-D19D-17C4-0A12EE03152E}"/>
              </a:ext>
            </a:extLst>
          </p:cNvPr>
          <p:cNvPicPr>
            <a:picLocks noChangeAspect="1"/>
          </p:cNvPicPr>
          <p:nvPr/>
        </p:nvPicPr>
        <p:blipFill>
          <a:blip r:embed="rId16"/>
          <a:stretch>
            <a:fillRect/>
          </a:stretch>
        </p:blipFill>
        <p:spPr>
          <a:xfrm>
            <a:off x="5343955" y="1394104"/>
            <a:ext cx="743014" cy="1178916"/>
          </a:xfrm>
          <a:prstGeom prst="rect">
            <a:avLst/>
          </a:prstGeom>
        </p:spPr>
      </p:pic>
      <p:pic>
        <p:nvPicPr>
          <p:cNvPr id="12" name="Picture 11">
            <a:hlinkClick r:id="rId22" action="ppaction://hlinksldjump"/>
            <a:extLst>
              <a:ext uri="{FF2B5EF4-FFF2-40B4-BE49-F238E27FC236}">
                <a16:creationId xmlns:a16="http://schemas.microsoft.com/office/drawing/2014/main" id="{7855211B-E254-5D3D-B04A-642C5035772F}"/>
              </a:ext>
            </a:extLst>
          </p:cNvPr>
          <p:cNvPicPr>
            <a:picLocks noChangeAspect="1"/>
          </p:cNvPicPr>
          <p:nvPr/>
        </p:nvPicPr>
        <p:blipFill>
          <a:blip r:embed="rId17"/>
          <a:stretch>
            <a:fillRect/>
          </a:stretch>
        </p:blipFill>
        <p:spPr>
          <a:xfrm>
            <a:off x="5947464" y="2055962"/>
            <a:ext cx="743014" cy="1188823"/>
          </a:xfrm>
          <a:prstGeom prst="rect">
            <a:avLst/>
          </a:prstGeom>
        </p:spPr>
      </p:pic>
      <p:pic>
        <p:nvPicPr>
          <p:cNvPr id="13" name="Picture 12">
            <a:hlinkClick r:id="rId23" action="ppaction://hlinksldjump"/>
            <a:extLst>
              <a:ext uri="{FF2B5EF4-FFF2-40B4-BE49-F238E27FC236}">
                <a16:creationId xmlns:a16="http://schemas.microsoft.com/office/drawing/2014/main" id="{D9646BEC-4063-1369-CF86-F16F0F04E7FA}"/>
              </a:ext>
            </a:extLst>
          </p:cNvPr>
          <p:cNvPicPr>
            <a:picLocks noChangeAspect="1"/>
          </p:cNvPicPr>
          <p:nvPr/>
        </p:nvPicPr>
        <p:blipFill>
          <a:blip r:embed="rId18"/>
          <a:stretch>
            <a:fillRect/>
          </a:stretch>
        </p:blipFill>
        <p:spPr>
          <a:xfrm>
            <a:off x="6728674" y="2632453"/>
            <a:ext cx="743014" cy="1203683"/>
          </a:xfrm>
          <a:prstGeom prst="rect">
            <a:avLst/>
          </a:prstGeom>
        </p:spPr>
      </p:pic>
      <p:pic>
        <p:nvPicPr>
          <p:cNvPr id="6" name="Picture 5">
            <a:extLst>
              <a:ext uri="{FF2B5EF4-FFF2-40B4-BE49-F238E27FC236}">
                <a16:creationId xmlns:a16="http://schemas.microsoft.com/office/drawing/2014/main" id="{5531E1D5-CA33-C711-1F6F-C42BC5551B0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spTree>
    <p:extLst>
      <p:ext uri="{BB962C8B-B14F-4D97-AF65-F5344CB8AC3E}">
        <p14:creationId xmlns:p14="http://schemas.microsoft.com/office/powerpoint/2010/main" val="311489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27"/>
                                        </p:tgtEl>
                                        <p:attrNameLst>
                                          <p:attrName>r</p:attrName>
                                        </p:attrNameLst>
                                      </p:cBhvr>
                                    </p:animRot>
                                  </p:childTnLst>
                                </p:cTn>
                              </p:par>
                              <p:par>
                                <p:cTn id="7" presetID="2" presetClass="entr" presetSubtype="2" repeatCount="indefinite" fill="hold" nodeType="withEffect">
                                  <p:stCondLst>
                                    <p:cond delay="0"/>
                                  </p:stCondLst>
                                  <p:childTnLst>
                                    <p:set>
                                      <p:cBhvr>
                                        <p:cTn id="8" dur="1" fill="hold">
                                          <p:stCondLst>
                                            <p:cond delay="0"/>
                                          </p:stCondLst>
                                        </p:cTn>
                                        <p:tgtEl>
                                          <p:spTgt spid="34"/>
                                        </p:tgtEl>
                                        <p:attrNameLst>
                                          <p:attrName>style.visibility</p:attrName>
                                        </p:attrNameLst>
                                      </p:cBhvr>
                                      <p:to>
                                        <p:strVal val="visible"/>
                                      </p:to>
                                    </p:set>
                                    <p:anim calcmode="lin" valueType="num">
                                      <p:cBhvr additive="base">
                                        <p:cTn id="9" dur="10000" fill="hold"/>
                                        <p:tgtEl>
                                          <p:spTgt spid="34"/>
                                        </p:tgtEl>
                                        <p:attrNameLst>
                                          <p:attrName>ppt_x</p:attrName>
                                        </p:attrNameLst>
                                      </p:cBhvr>
                                      <p:tavLst>
                                        <p:tav tm="0">
                                          <p:val>
                                            <p:strVal val="1+#ppt_w/2"/>
                                          </p:val>
                                        </p:tav>
                                        <p:tav tm="100000">
                                          <p:val>
                                            <p:strVal val="#ppt_x"/>
                                          </p:val>
                                        </p:tav>
                                      </p:tavLst>
                                    </p:anim>
                                    <p:anim calcmode="lin" valueType="num">
                                      <p:cBhvr additive="base">
                                        <p:cTn id="10" dur="10000" fill="hold"/>
                                        <p:tgtEl>
                                          <p:spTgt spid="34"/>
                                        </p:tgtEl>
                                        <p:attrNameLst>
                                          <p:attrName>ppt_y</p:attrName>
                                        </p:attrNameLst>
                                      </p:cBhvr>
                                      <p:tavLst>
                                        <p:tav tm="0">
                                          <p:val>
                                            <p:strVal val="#ppt_y"/>
                                          </p:val>
                                        </p:tav>
                                        <p:tav tm="100000">
                                          <p:val>
                                            <p:strVal val="#ppt_y"/>
                                          </p:val>
                                        </p:tav>
                                      </p:tavLst>
                                    </p:anim>
                                  </p:childTnLst>
                                </p:cTn>
                              </p:par>
                              <p:par>
                                <p:cTn id="11" presetID="2" presetClass="entr" presetSubtype="8" repeatCount="indefinite"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8000" fill="hold"/>
                                        <p:tgtEl>
                                          <p:spTgt spid="52"/>
                                        </p:tgtEl>
                                        <p:attrNameLst>
                                          <p:attrName>ppt_x</p:attrName>
                                        </p:attrNameLst>
                                      </p:cBhvr>
                                      <p:tavLst>
                                        <p:tav tm="0">
                                          <p:val>
                                            <p:strVal val="0-#ppt_w/2"/>
                                          </p:val>
                                        </p:tav>
                                        <p:tav tm="100000">
                                          <p:val>
                                            <p:strVal val="#ppt_x"/>
                                          </p:val>
                                        </p:tav>
                                      </p:tavLst>
                                    </p:anim>
                                    <p:anim calcmode="lin" valueType="num">
                                      <p:cBhvr additive="base">
                                        <p:cTn id="14" dur="8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3" restart="whenNotActive" fill="hold" evtFilter="cancelBubble" nodeType="interactiveSeq">
                <p:stCondLst>
                  <p:cond evt="onClick" delay="0">
                    <p:tgtEl>
                      <p:spTgt spid="12"/>
                    </p:tgtEl>
                  </p:cond>
                </p:stCondLst>
                <p:endSync evt="end" delay="0">
                  <p:rtn val="all"/>
                </p:endSync>
                <p:childTnLst>
                  <p:par>
                    <p:cTn id="34" fill="hold">
                      <p:stCondLst>
                        <p:cond delay="0"/>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5" restart="whenNotActive" fill="hold" evtFilter="cancelBubble" nodeType="interactiveSeq">
                <p:stCondLst>
                  <p:cond evt="onClick" delay="0">
                    <p:tgtEl>
                      <p:spTgt spid="76"/>
                    </p:tgtEl>
                  </p:cond>
                </p:stCondLst>
                <p:endSync evt="end" delay="0">
                  <p:rtn val="all"/>
                </p:endSync>
                <p:childTnLst>
                  <p:par>
                    <p:cTn id="46" fill="hold">
                      <p:stCondLst>
                        <p:cond delay="0"/>
                      </p:stCondLst>
                      <p:childTnLst>
                        <p:par>
                          <p:cTn id="47" fill="hold">
                            <p:stCondLst>
                              <p:cond delay="0"/>
                            </p:stCondLst>
                            <p:childTnLst>
                              <p:par>
                                <p:cTn id="48" presetID="42" presetClass="exit" presetSubtype="0" fill="hold" nodeType="clickEffect">
                                  <p:stCondLst>
                                    <p:cond delay="0"/>
                                  </p:stCondLst>
                                  <p:childTnLst>
                                    <p:animEffect transition="out" filter="fade">
                                      <p:cBhvr>
                                        <p:cTn id="49" dur="1000"/>
                                        <p:tgtEl>
                                          <p:spTgt spid="76"/>
                                        </p:tgtEl>
                                      </p:cBhvr>
                                    </p:animEffect>
                                    <p:anim calcmode="lin" valueType="num">
                                      <p:cBhvr>
                                        <p:cTn id="50" dur="1000"/>
                                        <p:tgtEl>
                                          <p:spTgt spid="76"/>
                                        </p:tgtEl>
                                        <p:attrNameLst>
                                          <p:attrName>ppt_x</p:attrName>
                                        </p:attrNameLst>
                                      </p:cBhvr>
                                      <p:tavLst>
                                        <p:tav tm="0">
                                          <p:val>
                                            <p:strVal val="ppt_x"/>
                                          </p:val>
                                        </p:tav>
                                        <p:tav tm="100000">
                                          <p:val>
                                            <p:strVal val="ppt_x"/>
                                          </p:val>
                                        </p:tav>
                                      </p:tavLst>
                                    </p:anim>
                                    <p:anim calcmode="lin" valueType="num">
                                      <p:cBhvr>
                                        <p:cTn id="51" dur="1000"/>
                                        <p:tgtEl>
                                          <p:spTgt spid="76"/>
                                        </p:tgtEl>
                                        <p:attrNameLst>
                                          <p:attrName>ppt_y</p:attrName>
                                        </p:attrNameLst>
                                      </p:cBhvr>
                                      <p:tavLst>
                                        <p:tav tm="0">
                                          <p:val>
                                            <p:strVal val="ppt_y"/>
                                          </p:val>
                                        </p:tav>
                                        <p:tav tm="100000">
                                          <p:val>
                                            <p:strVal val="ppt_y+.1"/>
                                          </p:val>
                                        </p:tav>
                                      </p:tavLst>
                                    </p:anim>
                                    <p:set>
                                      <p:cBhvr>
                                        <p:cTn id="52" dur="1" fill="hold">
                                          <p:stCondLst>
                                            <p:cond delay="999"/>
                                          </p:stCondLst>
                                        </p:cTn>
                                        <p:tgtEl>
                                          <p:spTgt spid="76"/>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76"/>
                  </p:tgtEl>
                </p:cond>
              </p:nextCondLst>
            </p:seq>
            <p:seq concurrent="1" nextAc="seek">
              <p:cTn id="53" restart="whenNotActive" fill="hold" evtFilter="cancelBubble" nodeType="interactiveSeq">
                <p:stCondLst>
                  <p:cond evt="onClick" delay="0">
                    <p:tgtEl>
                      <p:spTgt spid="77"/>
                    </p:tgtEl>
                  </p:cond>
                </p:stCondLst>
                <p:endSync evt="end" delay="0">
                  <p:rtn val="all"/>
                </p:endSync>
                <p:childTnLst>
                  <p:par>
                    <p:cTn id="54" fill="hold">
                      <p:stCondLst>
                        <p:cond delay="0"/>
                      </p:stCondLst>
                      <p:childTnLst>
                        <p:par>
                          <p:cTn id="55" fill="hold">
                            <p:stCondLst>
                              <p:cond delay="0"/>
                            </p:stCondLst>
                            <p:childTnLst>
                              <p:par>
                                <p:cTn id="56" presetID="42" presetClass="exit" presetSubtype="0" fill="hold" nodeType="clickEffect">
                                  <p:stCondLst>
                                    <p:cond delay="0"/>
                                  </p:stCondLst>
                                  <p:childTnLst>
                                    <p:animEffect transition="out" filter="fade">
                                      <p:cBhvr>
                                        <p:cTn id="57" dur="1000"/>
                                        <p:tgtEl>
                                          <p:spTgt spid="77"/>
                                        </p:tgtEl>
                                      </p:cBhvr>
                                    </p:animEffect>
                                    <p:anim calcmode="lin" valueType="num">
                                      <p:cBhvr>
                                        <p:cTn id="58" dur="1000"/>
                                        <p:tgtEl>
                                          <p:spTgt spid="77"/>
                                        </p:tgtEl>
                                        <p:attrNameLst>
                                          <p:attrName>ppt_x</p:attrName>
                                        </p:attrNameLst>
                                      </p:cBhvr>
                                      <p:tavLst>
                                        <p:tav tm="0">
                                          <p:val>
                                            <p:strVal val="ppt_x"/>
                                          </p:val>
                                        </p:tav>
                                        <p:tav tm="100000">
                                          <p:val>
                                            <p:strVal val="ppt_x"/>
                                          </p:val>
                                        </p:tav>
                                      </p:tavLst>
                                    </p:anim>
                                    <p:anim calcmode="lin" valueType="num">
                                      <p:cBhvr>
                                        <p:cTn id="59" dur="1000"/>
                                        <p:tgtEl>
                                          <p:spTgt spid="77"/>
                                        </p:tgtEl>
                                        <p:attrNameLst>
                                          <p:attrName>ppt_y</p:attrName>
                                        </p:attrNameLst>
                                      </p:cBhvr>
                                      <p:tavLst>
                                        <p:tav tm="0">
                                          <p:val>
                                            <p:strVal val="ppt_y"/>
                                          </p:val>
                                        </p:tav>
                                        <p:tav tm="100000">
                                          <p:val>
                                            <p:strVal val="ppt_y+.1"/>
                                          </p:val>
                                        </p:tav>
                                      </p:tavLst>
                                    </p:anim>
                                    <p:set>
                                      <p:cBhvr>
                                        <p:cTn id="60" dur="1" fill="hold">
                                          <p:stCondLst>
                                            <p:cond delay="999"/>
                                          </p:stCondLst>
                                        </p:cTn>
                                        <p:tgtEl>
                                          <p:spTgt spid="77"/>
                                        </p:tgtEl>
                                        <p:attrNameLst>
                                          <p:attrName>style.visibility</p:attrName>
                                        </p:attrNameLst>
                                      </p:cBhvr>
                                      <p:to>
                                        <p:strVal val="hidden"/>
                                      </p:to>
                                    </p:set>
                                  </p:childTnLst>
                                  <p:subTnLst>
                                    <p:audio>
                                      <p:cMediaNode>
                                        <p:cTn display="0" masterRel="sameClick">
                                          <p:stCondLst>
                                            <p:cond evt="begin" delay="0">
                                              <p:tn val="56"/>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77"/>
                  </p:tgtEl>
                </p:cond>
              </p:nextCondLst>
            </p:seq>
            <p:seq concurrent="1" nextAc="seek">
              <p:cTn id="61" restart="whenNotActive" fill="hold" evtFilter="cancelBubble" nodeType="interactiveSeq">
                <p:stCondLst>
                  <p:cond evt="onClick" delay="0">
                    <p:tgtEl>
                      <p:spTgt spid="78"/>
                    </p:tgtEl>
                  </p:cond>
                </p:stCondLst>
                <p:endSync evt="end" delay="0">
                  <p:rtn val="all"/>
                </p:endSync>
                <p:childTnLst>
                  <p:par>
                    <p:cTn id="62" fill="hold">
                      <p:stCondLst>
                        <p:cond delay="0"/>
                      </p:stCondLst>
                      <p:childTnLst>
                        <p:par>
                          <p:cTn id="63" fill="hold">
                            <p:stCondLst>
                              <p:cond delay="0"/>
                            </p:stCondLst>
                            <p:childTnLst>
                              <p:par>
                                <p:cTn id="64" presetID="42" presetClass="exit" presetSubtype="0" fill="hold" nodeType="clickEffect">
                                  <p:stCondLst>
                                    <p:cond delay="0"/>
                                  </p:stCondLst>
                                  <p:childTnLst>
                                    <p:animEffect transition="out" filter="fade">
                                      <p:cBhvr>
                                        <p:cTn id="65" dur="1000"/>
                                        <p:tgtEl>
                                          <p:spTgt spid="78"/>
                                        </p:tgtEl>
                                      </p:cBhvr>
                                    </p:animEffect>
                                    <p:anim calcmode="lin" valueType="num">
                                      <p:cBhvr>
                                        <p:cTn id="66" dur="1000"/>
                                        <p:tgtEl>
                                          <p:spTgt spid="78"/>
                                        </p:tgtEl>
                                        <p:attrNameLst>
                                          <p:attrName>ppt_x</p:attrName>
                                        </p:attrNameLst>
                                      </p:cBhvr>
                                      <p:tavLst>
                                        <p:tav tm="0">
                                          <p:val>
                                            <p:strVal val="ppt_x"/>
                                          </p:val>
                                        </p:tav>
                                        <p:tav tm="100000">
                                          <p:val>
                                            <p:strVal val="ppt_x"/>
                                          </p:val>
                                        </p:tav>
                                      </p:tavLst>
                                    </p:anim>
                                    <p:anim calcmode="lin" valueType="num">
                                      <p:cBhvr>
                                        <p:cTn id="67" dur="1000"/>
                                        <p:tgtEl>
                                          <p:spTgt spid="78"/>
                                        </p:tgtEl>
                                        <p:attrNameLst>
                                          <p:attrName>ppt_y</p:attrName>
                                        </p:attrNameLst>
                                      </p:cBhvr>
                                      <p:tavLst>
                                        <p:tav tm="0">
                                          <p:val>
                                            <p:strVal val="ppt_y"/>
                                          </p:val>
                                        </p:tav>
                                        <p:tav tm="100000">
                                          <p:val>
                                            <p:strVal val="ppt_y+.1"/>
                                          </p:val>
                                        </p:tav>
                                      </p:tavLst>
                                    </p:anim>
                                    <p:set>
                                      <p:cBhvr>
                                        <p:cTn id="68" dur="1" fill="hold">
                                          <p:stCondLst>
                                            <p:cond delay="999"/>
                                          </p:stCondLst>
                                        </p:cTn>
                                        <p:tgtEl>
                                          <p:spTgt spid="78"/>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78"/>
                  </p:tgtEl>
                </p:cond>
              </p:nextCondLst>
            </p:seq>
            <p:seq concurrent="1" nextAc="seek">
              <p:cTn id="69" restart="whenNotActive" fill="hold" evtFilter="cancelBubble" nodeType="interactiveSeq">
                <p:stCondLst>
                  <p:cond evt="onClick" delay="0">
                    <p:tgtEl>
                      <p:spTgt spid="79"/>
                    </p:tgtEl>
                  </p:cond>
                </p:stCondLst>
                <p:endSync evt="end" delay="0">
                  <p:rtn val="all"/>
                </p:endSync>
                <p:childTnLst>
                  <p:par>
                    <p:cTn id="70" fill="hold">
                      <p:stCondLst>
                        <p:cond delay="0"/>
                      </p:stCondLst>
                      <p:childTnLst>
                        <p:par>
                          <p:cTn id="71" fill="hold">
                            <p:stCondLst>
                              <p:cond delay="0"/>
                            </p:stCondLst>
                            <p:childTnLst>
                              <p:par>
                                <p:cTn id="72" presetID="42" presetClass="exit" presetSubtype="0" fill="hold" nodeType="clickEffect">
                                  <p:stCondLst>
                                    <p:cond delay="0"/>
                                  </p:stCondLst>
                                  <p:childTnLst>
                                    <p:animEffect transition="out" filter="fade">
                                      <p:cBhvr>
                                        <p:cTn id="73" dur="1000"/>
                                        <p:tgtEl>
                                          <p:spTgt spid="79"/>
                                        </p:tgtEl>
                                      </p:cBhvr>
                                    </p:animEffect>
                                    <p:anim calcmode="lin" valueType="num">
                                      <p:cBhvr>
                                        <p:cTn id="74" dur="1000"/>
                                        <p:tgtEl>
                                          <p:spTgt spid="79"/>
                                        </p:tgtEl>
                                        <p:attrNameLst>
                                          <p:attrName>ppt_x</p:attrName>
                                        </p:attrNameLst>
                                      </p:cBhvr>
                                      <p:tavLst>
                                        <p:tav tm="0">
                                          <p:val>
                                            <p:strVal val="ppt_x"/>
                                          </p:val>
                                        </p:tav>
                                        <p:tav tm="100000">
                                          <p:val>
                                            <p:strVal val="ppt_x"/>
                                          </p:val>
                                        </p:tav>
                                      </p:tavLst>
                                    </p:anim>
                                    <p:anim calcmode="lin" valueType="num">
                                      <p:cBhvr>
                                        <p:cTn id="75" dur="1000"/>
                                        <p:tgtEl>
                                          <p:spTgt spid="79"/>
                                        </p:tgtEl>
                                        <p:attrNameLst>
                                          <p:attrName>ppt_y</p:attrName>
                                        </p:attrNameLst>
                                      </p:cBhvr>
                                      <p:tavLst>
                                        <p:tav tm="0">
                                          <p:val>
                                            <p:strVal val="ppt_y"/>
                                          </p:val>
                                        </p:tav>
                                        <p:tav tm="100000">
                                          <p:val>
                                            <p:strVal val="ppt_y+.1"/>
                                          </p:val>
                                        </p:tav>
                                      </p:tavLst>
                                    </p:anim>
                                    <p:set>
                                      <p:cBhvr>
                                        <p:cTn id="76" dur="1" fill="hold">
                                          <p:stCondLst>
                                            <p:cond delay="999"/>
                                          </p:stCondLst>
                                        </p:cTn>
                                        <p:tgtEl>
                                          <p:spTgt spid="79"/>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79"/>
                  </p:tgtEl>
                </p:cond>
              </p:nextCondLst>
            </p:seq>
            <p:seq concurrent="1" nextAc="seek">
              <p:cTn id="77" restart="whenNotActive" fill="hold" evtFilter="cancelBubble" nodeType="interactiveSeq">
                <p:stCondLst>
                  <p:cond evt="onClick" delay="0">
                    <p:tgtEl>
                      <p:spTgt spid="80"/>
                    </p:tgtEl>
                  </p:cond>
                </p:stCondLst>
                <p:endSync evt="end" delay="0">
                  <p:rtn val="all"/>
                </p:endSync>
                <p:childTnLst>
                  <p:par>
                    <p:cTn id="78" fill="hold">
                      <p:stCondLst>
                        <p:cond delay="0"/>
                      </p:stCondLst>
                      <p:childTnLst>
                        <p:par>
                          <p:cTn id="79" fill="hold">
                            <p:stCondLst>
                              <p:cond delay="0"/>
                            </p:stCondLst>
                            <p:childTnLst>
                              <p:par>
                                <p:cTn id="80" presetID="42" presetClass="exit" presetSubtype="0" fill="hold" nodeType="clickEffect">
                                  <p:stCondLst>
                                    <p:cond delay="0"/>
                                  </p:stCondLst>
                                  <p:childTnLst>
                                    <p:animEffect transition="out" filter="fade">
                                      <p:cBhvr>
                                        <p:cTn id="81" dur="1000"/>
                                        <p:tgtEl>
                                          <p:spTgt spid="80"/>
                                        </p:tgtEl>
                                      </p:cBhvr>
                                    </p:animEffect>
                                    <p:anim calcmode="lin" valueType="num">
                                      <p:cBhvr>
                                        <p:cTn id="82" dur="1000"/>
                                        <p:tgtEl>
                                          <p:spTgt spid="80"/>
                                        </p:tgtEl>
                                        <p:attrNameLst>
                                          <p:attrName>ppt_x</p:attrName>
                                        </p:attrNameLst>
                                      </p:cBhvr>
                                      <p:tavLst>
                                        <p:tav tm="0">
                                          <p:val>
                                            <p:strVal val="ppt_x"/>
                                          </p:val>
                                        </p:tav>
                                        <p:tav tm="100000">
                                          <p:val>
                                            <p:strVal val="ppt_x"/>
                                          </p:val>
                                        </p:tav>
                                      </p:tavLst>
                                    </p:anim>
                                    <p:anim calcmode="lin" valueType="num">
                                      <p:cBhvr>
                                        <p:cTn id="83" dur="1000"/>
                                        <p:tgtEl>
                                          <p:spTgt spid="80"/>
                                        </p:tgtEl>
                                        <p:attrNameLst>
                                          <p:attrName>ppt_y</p:attrName>
                                        </p:attrNameLst>
                                      </p:cBhvr>
                                      <p:tavLst>
                                        <p:tav tm="0">
                                          <p:val>
                                            <p:strVal val="ppt_y"/>
                                          </p:val>
                                        </p:tav>
                                        <p:tav tm="100000">
                                          <p:val>
                                            <p:strVal val="ppt_y+.1"/>
                                          </p:val>
                                        </p:tav>
                                      </p:tavLst>
                                    </p:anim>
                                    <p:set>
                                      <p:cBhvr>
                                        <p:cTn id="84" dur="1" fill="hold">
                                          <p:stCondLst>
                                            <p:cond delay="999"/>
                                          </p:stCondLst>
                                        </p:cTn>
                                        <p:tgtEl>
                                          <p:spTgt spid="80"/>
                                        </p:tgtEl>
                                        <p:attrNameLst>
                                          <p:attrName>style.visibility</p:attrName>
                                        </p:attrNameLst>
                                      </p:cBhvr>
                                      <p:to>
                                        <p:strVal val="hidden"/>
                                      </p:to>
                                    </p:set>
                                  </p:childTnLst>
                                  <p:subTnLst>
                                    <p:audio>
                                      <p:cMediaNode>
                                        <p:cTn display="0" masterRel="sameClick">
                                          <p:stCondLst>
                                            <p:cond evt="begin" delay="0">
                                              <p:tn val="8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80"/>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rId7" action="ppaction://hlinksldjump"/>
            <a:extLst>
              <a:ext uri="{FF2B5EF4-FFF2-40B4-BE49-F238E27FC236}">
                <a16:creationId xmlns:a16="http://schemas.microsoft.com/office/drawing/2014/main" id="{FA7CC93C-B87D-DB38-6C58-2D57379E406C}"/>
              </a:ext>
            </a:extLst>
          </p:cNvPr>
          <p:cNvPicPr>
            <a:picLocks noChangeAspect="1"/>
          </p:cNvPicPr>
          <p:nvPr/>
        </p:nvPicPr>
        <p:blipFill>
          <a:blip r:embed="rId8"/>
          <a:stretch>
            <a:fillRect/>
          </a:stretch>
        </p:blipFill>
        <p:spPr>
          <a:xfrm>
            <a:off x="10897645" y="5644418"/>
            <a:ext cx="1294356" cy="1201902"/>
          </a:xfrm>
          <a:prstGeom prst="rect">
            <a:avLst/>
          </a:prstGeom>
        </p:spPr>
      </p:pic>
      <p:sp>
        <p:nvSpPr>
          <p:cNvPr id="9" name="Rectangle: Rounded Corners 8">
            <a:extLst>
              <a:ext uri="{FF2B5EF4-FFF2-40B4-BE49-F238E27FC236}">
                <a16:creationId xmlns:a16="http://schemas.microsoft.com/office/drawing/2014/main" id="{B4B1950A-537A-67F2-C79A-415E7DA42B2F}"/>
              </a:ext>
            </a:extLst>
          </p:cNvPr>
          <p:cNvSpPr/>
          <p:nvPr/>
        </p:nvSpPr>
        <p:spPr>
          <a:xfrm>
            <a:off x="2040585" y="1010918"/>
            <a:ext cx="8110829" cy="12991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srgbClr val="000000"/>
                </a:solidFill>
                <a:latin typeface="UTM Avo" panose="02040603050506020204" pitchFamily="18" charset="0"/>
                <a:cs typeface="Arial" panose="020B0604020202020204" pitchFamily="34" charset="0"/>
              </a:rPr>
              <a:t>Câu</a:t>
            </a:r>
            <a:r>
              <a:rPr lang="en-US" sz="2400" b="1" dirty="0">
                <a:solidFill>
                  <a:srgbClr val="000000"/>
                </a:solidFill>
                <a:latin typeface="UTM Avo" panose="02040603050506020204" pitchFamily="18" charset="0"/>
                <a:cs typeface="Arial" panose="020B0604020202020204" pitchFamily="34" charset="0"/>
              </a:rPr>
              <a:t> 1: </a:t>
            </a:r>
            <a:r>
              <a:rPr lang="vi-VN" sz="2400" dirty="0">
                <a:latin typeface="UTM Avo" panose="02040603050506020204" pitchFamily="18" charset="0"/>
              </a:rPr>
              <a:t>Ở túi tinh, tinh trùng tiếp tục được nuôi dưỡng là nhờ đâu?</a:t>
            </a:r>
          </a:p>
        </p:txBody>
      </p:sp>
      <p:sp>
        <p:nvSpPr>
          <p:cNvPr id="13" name="Rectangle: Rounded Corners 12">
            <a:extLst>
              <a:ext uri="{FF2B5EF4-FFF2-40B4-BE49-F238E27FC236}">
                <a16:creationId xmlns:a16="http://schemas.microsoft.com/office/drawing/2014/main" id="{1AEF5AF4-3262-CF58-8F12-DEB7CE14FD37}"/>
              </a:ext>
            </a:extLst>
          </p:cNvPr>
          <p:cNvSpPr/>
          <p:nvPr/>
        </p:nvSpPr>
        <p:spPr>
          <a:xfrm>
            <a:off x="1432717" y="2608928"/>
            <a:ext cx="4248058" cy="129914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do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túi</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ra.</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D0EA7DBC-51F7-D00D-902D-0AB25329D044}"/>
              </a:ext>
            </a:extLst>
          </p:cNvPr>
          <p:cNvSpPr/>
          <p:nvPr/>
        </p:nvSpPr>
        <p:spPr>
          <a:xfrm>
            <a:off x="1432716" y="4372683"/>
            <a:ext cx="4248058" cy="129914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Tuyến</a:t>
            </a:r>
            <a:r>
              <a:rPr lang="en-US" sz="2400" dirty="0">
                <a:latin typeface="UTM Avo" panose="02040603050506020204" pitchFamily="18" charset="0"/>
              </a:rPr>
              <a:t> </a:t>
            </a:r>
            <a:r>
              <a:rPr lang="en-US" sz="2400" dirty="0" err="1">
                <a:latin typeface="UTM Avo" panose="02040603050506020204" pitchFamily="18" charset="0"/>
              </a:rPr>
              <a:t>tiền</a:t>
            </a:r>
            <a:r>
              <a:rPr lang="en-US" sz="2400" dirty="0">
                <a:latin typeface="UTM Avo" panose="02040603050506020204" pitchFamily="18" charset="0"/>
              </a:rPr>
              <a:t> </a:t>
            </a:r>
            <a:r>
              <a:rPr lang="en-US" sz="2400" dirty="0" err="1">
                <a:latin typeface="UTM Avo" panose="02040603050506020204" pitchFamily="18" charset="0"/>
              </a:rPr>
              <a:t>liệt</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FB346A60-1D08-99A8-A9F0-8948EEC56D35}"/>
              </a:ext>
            </a:extLst>
          </p:cNvPr>
          <p:cNvSpPr/>
          <p:nvPr/>
        </p:nvSpPr>
        <p:spPr>
          <a:xfrm>
            <a:off x="6169260" y="2624361"/>
            <a:ext cx="4248058" cy="129914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giàu</a:t>
            </a:r>
            <a:r>
              <a:rPr lang="en-US" sz="2400" dirty="0">
                <a:latin typeface="UTM Avo" panose="02040603050506020204" pitchFamily="18" charset="0"/>
              </a:rPr>
              <a:t> </a:t>
            </a:r>
            <a:r>
              <a:rPr lang="en-US" sz="2400" dirty="0" err="1">
                <a:latin typeface="UTM Avo" panose="02040603050506020204" pitchFamily="18" charset="0"/>
              </a:rPr>
              <a:t>glucozo</a:t>
            </a:r>
            <a:r>
              <a:rPr lang="en-US" sz="2400" dirty="0">
                <a:latin typeface="UTM Avo" panose="02040603050506020204" pitchFamily="18" charset="0"/>
              </a:rPr>
              <a:t> do </a:t>
            </a:r>
            <a:r>
              <a:rPr lang="en-US" sz="2400" dirty="0" err="1">
                <a:latin typeface="UTM Avo" panose="02040603050506020204" pitchFamily="18" charset="0"/>
              </a:rPr>
              <a:t>tinh</a:t>
            </a:r>
            <a:r>
              <a:rPr lang="en-US" sz="2400" dirty="0">
                <a:latin typeface="UTM Avo" panose="02040603050506020204" pitchFamily="18" charset="0"/>
              </a:rPr>
              <a:t> </a:t>
            </a:r>
            <a:r>
              <a:rPr lang="en-US" sz="2400" dirty="0" err="1">
                <a:latin typeface="UTM Avo" panose="02040603050506020204" pitchFamily="18" charset="0"/>
              </a:rPr>
              <a:t>hoàn</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ra.</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7" name="Picture 18">
            <a:extLst>
              <a:ext uri="{FF2B5EF4-FFF2-40B4-BE49-F238E27FC236}">
                <a16:creationId xmlns:a16="http://schemas.microsoft.com/office/drawing/2014/main" id="{1A4710D5-35B1-8305-A900-79B819C042E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34420" y="330275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20">
            <a:extLst>
              <a:ext uri="{FF2B5EF4-FFF2-40B4-BE49-F238E27FC236}">
                <a16:creationId xmlns:a16="http://schemas.microsoft.com/office/drawing/2014/main" id="{92DCD09B-68DB-D478-2AC1-65C0743A7ED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953792" y="3303870"/>
            <a:ext cx="805492" cy="71887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A64E66F0-E757-BA16-13EB-5F083F3D3E1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73186" y="5156594"/>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Rectangle: Rounded Corners 19">
            <a:extLst>
              <a:ext uri="{FF2B5EF4-FFF2-40B4-BE49-F238E27FC236}">
                <a16:creationId xmlns:a16="http://schemas.microsoft.com/office/drawing/2014/main" id="{8A090DFF-D32C-01E1-651B-DCE83D5CCF29}"/>
              </a:ext>
            </a:extLst>
          </p:cNvPr>
          <p:cNvSpPr/>
          <p:nvPr/>
        </p:nvSpPr>
        <p:spPr>
          <a:xfrm>
            <a:off x="6169258" y="4388117"/>
            <a:ext cx="4248059" cy="131951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D. </a:t>
            </a:r>
            <a:r>
              <a:rPr lang="vi-VN" sz="2400" dirty="0">
                <a:latin typeface="UTM Avo" panose="02040603050506020204" pitchFamily="18" charset="0"/>
              </a:rPr>
              <a:t>Tuyến hành tiết dịch nuôi dưỡng tinh trùng.</a:t>
            </a:r>
          </a:p>
        </p:txBody>
      </p:sp>
      <p:pic>
        <p:nvPicPr>
          <p:cNvPr id="21" name="Picture 20">
            <a:extLst>
              <a:ext uri="{FF2B5EF4-FFF2-40B4-BE49-F238E27FC236}">
                <a16:creationId xmlns:a16="http://schemas.microsoft.com/office/drawing/2014/main" id="{A5AC96A1-4119-D281-95C3-27C9F741FC3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950576" y="5108875"/>
            <a:ext cx="808708" cy="72175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B325F41-99CF-7075-0B8C-E0D6C5BBD3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pic>
        <p:nvPicPr>
          <p:cNvPr id="3" name="buzzer-or-wrong-answer-20582.wav">
            <a:hlinkClick r:id="" action="ppaction://media"/>
            <a:extLst>
              <a:ext uri="{FF2B5EF4-FFF2-40B4-BE49-F238E27FC236}">
                <a16:creationId xmlns:a16="http://schemas.microsoft.com/office/drawing/2014/main" id="{4B051775-4FA2-C103-2FCE-410080C53F4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8A68723B-9310-8FC7-9C57-A69C3DAFE0A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FFF5AE5C-FA63-CA84-08E5-589523EBE0C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7" name="Ding-sound-effect-www_tiengdong_com.mp3">
            <a:hlinkClick r:id="" action="ppaction://media"/>
            <a:extLst>
              <a:ext uri="{FF2B5EF4-FFF2-40B4-BE49-F238E27FC236}">
                <a16:creationId xmlns:a16="http://schemas.microsoft.com/office/drawing/2014/main" id="{5968345E-DC66-83DF-3F01-0376DBC75F85}"/>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306012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 presetClass="mediacall" presetSubtype="0" fill="hold" nodeType="withEffect">
                                  <p:stCondLst>
                                    <p:cond delay="0"/>
                                  </p:stCondLst>
                                  <p:childTnLst>
                                    <p:cmd type="call" cmd="playFrom(0.0)">
                                      <p:cBhvr>
                                        <p:cTn id="27" dur="1776" fill="hold"/>
                                        <p:tgtEl>
                                          <p:spTgt spid="3"/>
                                        </p:tgtEl>
                                      </p:cBhvr>
                                    </p:cmd>
                                  </p:childTnLst>
                                </p:cTn>
                              </p:par>
                            </p:childTnLst>
                          </p:cTn>
                        </p:par>
                      </p:childTnLst>
                    </p:cTn>
                  </p:par>
                </p:childTnLst>
              </p:cTn>
              <p:nextCondLst>
                <p:cond evt="onClick" delay="0">
                  <p:tgtEl>
                    <p:spTgt spid="15"/>
                  </p:tgtEl>
                </p:cond>
              </p:nextCondLst>
            </p:seq>
            <p:seq concurrent="1" nextAc="seek">
              <p:cTn id="28" restart="whenNotActive" fill="hold" evtFilter="cancelBubble" nodeType="interactiveSeq">
                <p:stCondLst>
                  <p:cond evt="onClick" delay="0">
                    <p:tgtEl>
                      <p:spTgt spid="20"/>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 presetClass="mediacall" presetSubtype="0" fill="hold" nodeType="withEffect">
                                  <p:stCondLst>
                                    <p:cond delay="0"/>
                                  </p:stCondLst>
                                  <p:childTnLst>
                                    <p:cmd type="call" cmd="playFrom(0.0)">
                                      <p:cBhvr>
                                        <p:cTn id="35" dur="1776" fill="hold"/>
                                        <p:tgtEl>
                                          <p:spTgt spid="4"/>
                                        </p:tgtEl>
                                      </p:cBhvr>
                                    </p:cmd>
                                  </p:childTnLst>
                                </p:cTn>
                              </p:par>
                            </p:childTnLst>
                          </p:cTn>
                        </p:par>
                      </p:childTnLst>
                    </p:cTn>
                  </p:par>
                </p:childTnLst>
              </p:cTn>
              <p:nextCondLst>
                <p:cond evt="onClick" delay="0">
                  <p:tgtEl>
                    <p:spTgt spid="20"/>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 presetClass="mediacall" presetSubtype="0" fill="hold" nodeType="withEffect">
                                  <p:stCondLst>
                                    <p:cond delay="0"/>
                                  </p:stCondLst>
                                  <p:childTnLst>
                                    <p:cmd type="call" cmd="playFrom(0.0)">
                                      <p:cBhvr>
                                        <p:cTn id="51" dur="3004" fill="hold"/>
                                        <p:tgtEl>
                                          <p:spTgt spid="7"/>
                                        </p:tgtEl>
                                      </p:cBhvr>
                                    </p:cmd>
                                  </p:childTnLst>
                                </p:cTn>
                              </p:par>
                            </p:childTnLst>
                          </p:cTn>
                        </p:par>
                      </p:childTnLst>
                    </p:cTn>
                  </p:par>
                </p:childTnLst>
              </p:cTn>
              <p:nextCondLst>
                <p:cond evt="onClick" delay="0">
                  <p:tgtEl>
                    <p:spTgt spid="13"/>
                  </p:tgtEl>
                </p:cond>
              </p:nextCondLst>
            </p:seq>
            <p:audio>
              <p:cMediaNode vol="80000">
                <p:cTn id="52" fill="hold" display="0">
                  <p:stCondLst>
                    <p:cond delay="indefinite"/>
                  </p:stCondLst>
                  <p:endCondLst>
                    <p:cond evt="onStopAudio" delay="0">
                      <p:tgtEl>
                        <p:sldTgt/>
                      </p:tgtEl>
                    </p:cond>
                  </p:endCondLst>
                </p:cTn>
                <p:tgtEl>
                  <p:spTgt spid="3"/>
                </p:tgtEl>
              </p:cMediaNode>
            </p:audio>
            <p:audio>
              <p:cMediaNode vol="80000">
                <p:cTn id="53" fill="hold" display="0">
                  <p:stCondLst>
                    <p:cond delay="indefinite"/>
                  </p:stCondLst>
                  <p:endCondLst>
                    <p:cond evt="onStopAudio" delay="0">
                      <p:tgtEl>
                        <p:sldTgt/>
                      </p:tgtEl>
                    </p:cond>
                  </p:endCondLst>
                </p:cTn>
                <p:tgtEl>
                  <p:spTgt spid="4"/>
                </p:tgtEl>
              </p:cMediaNode>
            </p:audio>
            <p:audio>
              <p:cMediaNode vol="80000">
                <p:cTn id="54" fill="hold" display="0">
                  <p:stCondLst>
                    <p:cond delay="indefinite"/>
                  </p:stCondLst>
                  <p:endCondLst>
                    <p:cond evt="onStopAudio" delay="0">
                      <p:tgtEl>
                        <p:sldTgt/>
                      </p:tgtEl>
                    </p:cond>
                  </p:endCondLst>
                </p:cTn>
                <p:tgtEl>
                  <p:spTgt spid="6"/>
                </p:tgtEl>
              </p:cMediaNode>
            </p:audio>
            <p:audio>
              <p:cMediaNode vol="80000">
                <p:cTn id="55" fill="hold" display="0">
                  <p:stCondLst>
                    <p:cond delay="indefinite"/>
                  </p:stCondLst>
                  <p:endCondLst>
                    <p:cond evt="onStopAudio" delay="0">
                      <p:tgtEl>
                        <p:sldTgt/>
                      </p:tgtEl>
                    </p:cond>
                  </p:endCondLst>
                </p:cTn>
                <p:tgtEl>
                  <p:spTgt spid="7"/>
                </p:tgtEl>
              </p:cMediaNode>
            </p:audio>
          </p:childTnLst>
        </p:cTn>
      </p:par>
    </p:tnLst>
    <p:bldLst>
      <p:bldP spid="9" grpId="0" animBg="1"/>
      <p:bldP spid="13" grpId="0" animBg="1"/>
      <p:bldP spid="14" grpId="0" animBg="1"/>
      <p:bldP spid="15"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rId7" action="ppaction://hlinksldjump"/>
            <a:extLst>
              <a:ext uri="{FF2B5EF4-FFF2-40B4-BE49-F238E27FC236}">
                <a16:creationId xmlns:a16="http://schemas.microsoft.com/office/drawing/2014/main" id="{D7F99036-7D15-6C98-6620-7793FB184663}"/>
              </a:ext>
            </a:extLst>
          </p:cNvPr>
          <p:cNvPicPr>
            <a:picLocks noChangeAspect="1"/>
          </p:cNvPicPr>
          <p:nvPr/>
        </p:nvPicPr>
        <p:blipFill>
          <a:blip r:embed="rId8"/>
          <a:stretch>
            <a:fillRect/>
          </a:stretch>
        </p:blipFill>
        <p:spPr>
          <a:xfrm>
            <a:off x="10923833" y="5636713"/>
            <a:ext cx="1268167" cy="1177584"/>
          </a:xfrm>
          <a:prstGeom prst="rect">
            <a:avLst/>
          </a:prstGeom>
        </p:spPr>
      </p:pic>
      <p:sp>
        <p:nvSpPr>
          <p:cNvPr id="2" name="Rectangle: Rounded Corners 1">
            <a:extLst>
              <a:ext uri="{FF2B5EF4-FFF2-40B4-BE49-F238E27FC236}">
                <a16:creationId xmlns:a16="http://schemas.microsoft.com/office/drawing/2014/main" id="{89A3BFC5-EC29-00F2-8773-549F85F06C63}"/>
              </a:ext>
            </a:extLst>
          </p:cNvPr>
          <p:cNvSpPr/>
          <p:nvPr/>
        </p:nvSpPr>
        <p:spPr>
          <a:xfrm>
            <a:off x="1967261" y="646151"/>
            <a:ext cx="8755018" cy="182825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schemeClr val="tx1"/>
                </a:solidFill>
                <a:latin typeface="UTM Avo" panose="02040603050506020204" pitchFamily="18" charset="0"/>
                <a:cs typeface="Arial" panose="020B0604020202020204" pitchFamily="34" charset="0"/>
              </a:rPr>
              <a:t>Câu</a:t>
            </a:r>
            <a:r>
              <a:rPr lang="en-US" sz="2400" b="1" dirty="0">
                <a:solidFill>
                  <a:schemeClr val="tx1"/>
                </a:solidFill>
                <a:latin typeface="UTM Avo" panose="02040603050506020204" pitchFamily="18" charset="0"/>
                <a:cs typeface="Arial" panose="020B0604020202020204" pitchFamily="34" charset="0"/>
              </a:rPr>
              <a:t> 2: </a:t>
            </a:r>
            <a:r>
              <a:rPr lang="vi-VN" sz="2400" dirty="0">
                <a:latin typeface="UTM Avo" panose="02040603050506020204" pitchFamily="18" charset="0"/>
              </a:rPr>
              <a:t>Chị B đã có 2 người con, chị và chồng chị không muốn sinh thêm con nữa. Em hãy đưa ra biện pháp tránh thai phù hợp nhất đối với vợ chồng chị B?</a:t>
            </a:r>
          </a:p>
        </p:txBody>
      </p:sp>
      <p:sp>
        <p:nvSpPr>
          <p:cNvPr id="3" name="Rectangle: Rounded Corners 2">
            <a:extLst>
              <a:ext uri="{FF2B5EF4-FFF2-40B4-BE49-F238E27FC236}">
                <a16:creationId xmlns:a16="http://schemas.microsoft.com/office/drawing/2014/main" id="{0B9CFBC1-58B1-CD83-44F5-311A687B7A74}"/>
              </a:ext>
            </a:extLst>
          </p:cNvPr>
          <p:cNvSpPr/>
          <p:nvPr/>
        </p:nvSpPr>
        <p:spPr>
          <a:xfrm>
            <a:off x="1214601" y="2804269"/>
            <a:ext cx="4203842" cy="12708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rPr>
              <a:t>A. </a:t>
            </a:r>
            <a:r>
              <a:rPr lang="en-US" sz="2400" dirty="0">
                <a:latin typeface="UTM Avo" panose="02040603050506020204" pitchFamily="18" charset="0"/>
              </a:rPr>
              <a:t>Bao </a:t>
            </a:r>
            <a:r>
              <a:rPr lang="en-US" sz="2400" dirty="0" err="1">
                <a:latin typeface="UTM Avo" panose="02040603050506020204" pitchFamily="18" charset="0"/>
              </a:rPr>
              <a:t>cao</a:t>
            </a:r>
            <a:r>
              <a:rPr lang="en-US" sz="2400" dirty="0">
                <a:latin typeface="UTM Avo" panose="02040603050506020204" pitchFamily="18" charset="0"/>
              </a:rPr>
              <a:t> </a:t>
            </a:r>
            <a:r>
              <a:rPr lang="en-US" sz="2400" dirty="0" err="1">
                <a:latin typeface="UTM Avo" panose="02040603050506020204" pitchFamily="18" charset="0"/>
              </a:rPr>
              <a:t>su</a:t>
            </a:r>
            <a:r>
              <a:rPr lang="en-US" sz="2400" dirty="0">
                <a:latin typeface="UTM Avo" panose="02040603050506020204" pitchFamily="18" charset="0"/>
              </a:rPr>
              <a:t>.</a:t>
            </a:r>
            <a:endParaRPr lang="vi-VN"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0AC7112E-E78F-8067-0397-59CFE4DBA78E}"/>
              </a:ext>
            </a:extLst>
          </p:cNvPr>
          <p:cNvSpPr/>
          <p:nvPr/>
        </p:nvSpPr>
        <p:spPr>
          <a:xfrm>
            <a:off x="1214600" y="4527719"/>
            <a:ext cx="4203842" cy="12708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Đặt</a:t>
            </a:r>
            <a:r>
              <a:rPr lang="en-US" sz="2400" dirty="0">
                <a:latin typeface="UTM Avo" panose="02040603050506020204" pitchFamily="18" charset="0"/>
              </a:rPr>
              <a:t> </a:t>
            </a:r>
            <a:r>
              <a:rPr lang="en-US" sz="2400" dirty="0" err="1">
                <a:latin typeface="UTM Avo" panose="02040603050506020204" pitchFamily="18" charset="0"/>
              </a:rPr>
              <a:t>vòng</a:t>
            </a:r>
            <a:r>
              <a:rPr lang="en-US" sz="2400" dirty="0">
                <a:latin typeface="UTM Avo" panose="02040603050506020204" pitchFamily="18" charset="0"/>
              </a:rPr>
              <a:t>.</a:t>
            </a:r>
            <a:endParaRPr lang="vi-VN"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2C543298-FAA3-3DE7-9814-334A827DDA20}"/>
              </a:ext>
            </a:extLst>
          </p:cNvPr>
          <p:cNvSpPr/>
          <p:nvPr/>
        </p:nvSpPr>
        <p:spPr>
          <a:xfrm>
            <a:off x="6504800" y="2826847"/>
            <a:ext cx="4203842" cy="123910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Triệt</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a:t>
            </a:r>
            <a:endParaRPr lang="vi-VN"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8A60E6EF-733B-54CF-8310-3E736AB551BC}"/>
              </a:ext>
            </a:extLst>
          </p:cNvPr>
          <p:cNvSpPr/>
          <p:nvPr/>
        </p:nvSpPr>
        <p:spPr>
          <a:xfrm>
            <a:off x="6504800" y="4550299"/>
            <a:ext cx="4203842" cy="129171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latin typeface="UTM Avo" panose="02040603050506020204" pitchFamily="18" charset="0"/>
              </a:rPr>
              <a:t>Tính</a:t>
            </a:r>
            <a:r>
              <a:rPr lang="en-US" sz="2400" dirty="0">
                <a:latin typeface="UTM Avo" panose="02040603050506020204" pitchFamily="18" charset="0"/>
              </a:rPr>
              <a:t> chu </a:t>
            </a:r>
            <a:r>
              <a:rPr lang="en-US" sz="2400" dirty="0" err="1">
                <a:latin typeface="UTM Avo" panose="02040603050506020204" pitchFamily="18" charset="0"/>
              </a:rPr>
              <a:t>kì</a:t>
            </a:r>
            <a:r>
              <a:rPr lang="en-US" sz="2400" dirty="0">
                <a:latin typeface="UTM Avo" panose="02040603050506020204" pitchFamily="18" charset="0"/>
              </a:rPr>
              <a:t> </a:t>
            </a:r>
            <a:r>
              <a:rPr lang="en-US" sz="2400" dirty="0" err="1">
                <a:latin typeface="UTM Avo" panose="02040603050506020204" pitchFamily="18" charset="0"/>
              </a:rPr>
              <a:t>kinh</a:t>
            </a:r>
            <a:r>
              <a:rPr lang="en-US" sz="2400" dirty="0">
                <a:latin typeface="UTM Avo" panose="02040603050506020204" pitchFamily="18" charset="0"/>
              </a:rPr>
              <a:t> </a:t>
            </a:r>
            <a:r>
              <a:rPr lang="en-US" sz="2400" dirty="0" err="1">
                <a:latin typeface="UTM Avo" panose="02040603050506020204" pitchFamily="18" charset="0"/>
              </a:rPr>
              <a:t>nguyệt</a:t>
            </a:r>
            <a:r>
              <a:rPr lang="en-US" sz="2400" dirty="0">
                <a:latin typeface="UTM Avo" panose="02040603050506020204" pitchFamily="18" charset="0"/>
              </a:rPr>
              <a:t>.</a:t>
            </a:r>
            <a:endParaRPr lang="vi-VN"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8" name="Picture 18">
            <a:extLst>
              <a:ext uri="{FF2B5EF4-FFF2-40B4-BE49-F238E27FC236}">
                <a16:creationId xmlns:a16="http://schemas.microsoft.com/office/drawing/2014/main" id="{932D7E25-F38F-DA63-C1F5-9C287EFF289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77052" y="3429000"/>
            <a:ext cx="831590" cy="72399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851A3226-321B-48F2-F199-F2FB13B057F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956287" y="5255066"/>
            <a:ext cx="765992" cy="68362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E8259A94-19FF-50B9-6374-BC95B2556CF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12829" y="3429000"/>
            <a:ext cx="811225" cy="72399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9EF81D8-7FDD-B9AB-5914-F27E24DBF93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39098" y="5183975"/>
            <a:ext cx="765991" cy="68362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8D21C04-5B83-C885-8F70-71A6D12E91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pic>
        <p:nvPicPr>
          <p:cNvPr id="13" name="buzzer-or-wrong-answer-20582.wav">
            <a:hlinkClick r:id="" action="ppaction://media"/>
            <a:extLst>
              <a:ext uri="{FF2B5EF4-FFF2-40B4-BE49-F238E27FC236}">
                <a16:creationId xmlns:a16="http://schemas.microsoft.com/office/drawing/2014/main" id="{F66C6D80-2946-4EB7-9DC1-D73E5C36A3F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11C975FF-A1F0-013C-F4F9-BC1324B5C49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2865E60B-F84D-08AF-8B7D-73D53671E9B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7" name="Ding-sound-effect-www_tiengdong_com.mp3">
            <a:hlinkClick r:id="" action="ppaction://media"/>
            <a:extLst>
              <a:ext uri="{FF2B5EF4-FFF2-40B4-BE49-F238E27FC236}">
                <a16:creationId xmlns:a16="http://schemas.microsoft.com/office/drawing/2014/main" id="{876F207E-547C-6761-A197-82D0593D6B2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33914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 presetClass="mediacall" presetSubtype="0" fill="hold" nodeType="withEffect">
                                  <p:stCondLst>
                                    <p:cond delay="0"/>
                                  </p:stCondLst>
                                  <p:childTnLst>
                                    <p:cmd type="call" cmd="playFrom(0.0)">
                                      <p:cBhvr>
                                        <p:cTn id="27" dur="1776" fill="hold"/>
                                        <p:tgtEl>
                                          <p:spTgt spid="13"/>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 presetClass="mediacall" presetSubtype="0" fill="hold" nodeType="withEffect">
                                  <p:stCondLst>
                                    <p:cond delay="0"/>
                                  </p:stCondLst>
                                  <p:childTnLst>
                                    <p:cmd type="call" cmd="playFrom(0.0)">
                                      <p:cBhvr>
                                        <p:cTn id="35" dur="1776" fill="hold"/>
                                        <p:tgtEl>
                                          <p:spTgt spid="14"/>
                                        </p:tgtEl>
                                      </p:cBhvr>
                                    </p:cmd>
                                  </p:childTnLst>
                                </p:cTn>
                              </p:par>
                            </p:childTnLst>
                          </p:cTn>
                        </p:par>
                      </p:childTnLst>
                    </p:cTn>
                  </p:par>
                </p:childTnLst>
              </p:cTn>
              <p:nextCondLst>
                <p:cond evt="onClick" delay="0">
                  <p:tgtEl>
                    <p:spTgt spid="4"/>
                  </p:tgtEl>
                </p:cond>
              </p:nextCondLst>
            </p:seq>
            <p:seq concurrent="1" nextAc="seek">
              <p:cTn id="36" restart="whenNotActive" fill="hold" evtFilter="cancelBubble" nodeType="interactiveSeq">
                <p:stCondLst>
                  <p:cond evt="onClick" delay="0">
                    <p:tgtEl>
                      <p:spTgt spid="3"/>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 presetClass="mediacall" presetSubtype="0" fill="hold" nodeType="withEffect">
                                  <p:stCondLst>
                                    <p:cond delay="0"/>
                                  </p:stCondLst>
                                  <p:childTnLst>
                                    <p:cmd type="call" cmd="playFrom(0.0)">
                                      <p:cBhvr>
                                        <p:cTn id="43" dur="1776" fill="hold"/>
                                        <p:tgtEl>
                                          <p:spTgt spid="15"/>
                                        </p:tgtEl>
                                      </p:cBhvr>
                                    </p:cmd>
                                  </p:child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 presetClass="mediacall" presetSubtype="0" fill="hold" nodeType="withEffect">
                                  <p:stCondLst>
                                    <p:cond delay="0"/>
                                  </p:stCondLst>
                                  <p:childTnLst>
                                    <p:cmd type="call" cmd="playFrom(0.0)">
                                      <p:cBhvr>
                                        <p:cTn id="51" dur="3004" fill="hold"/>
                                        <p:tgtEl>
                                          <p:spTgt spid="17"/>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13"/>
                </p:tgtEl>
              </p:cMediaNode>
            </p:audio>
            <p:audio>
              <p:cMediaNode vol="80000">
                <p:cTn id="53" fill="hold" display="0">
                  <p:stCondLst>
                    <p:cond delay="indefinite"/>
                  </p:stCondLst>
                  <p:endCondLst>
                    <p:cond evt="onStopAudio" delay="0">
                      <p:tgtEl>
                        <p:sldTgt/>
                      </p:tgtEl>
                    </p:cond>
                  </p:endCondLst>
                </p:cTn>
                <p:tgtEl>
                  <p:spTgt spid="14"/>
                </p:tgtEl>
              </p:cMediaNode>
            </p:audio>
            <p:audio>
              <p:cMediaNode vol="80000">
                <p:cTn id="54" fill="hold" display="0">
                  <p:stCondLst>
                    <p:cond delay="indefinite"/>
                  </p:stCondLst>
                  <p:endCondLst>
                    <p:cond evt="onStopAudio" delay="0">
                      <p:tgtEl>
                        <p:sldTgt/>
                      </p:tgtEl>
                    </p:cond>
                  </p:endCondLst>
                </p:cTn>
                <p:tgtEl>
                  <p:spTgt spid="15"/>
                </p:tgtEl>
              </p:cMediaNode>
            </p:audio>
            <p:audio>
              <p:cMediaNode vol="80000">
                <p:cTn id="55" fill="hold" display="0">
                  <p:stCondLst>
                    <p:cond delay="indefinite"/>
                  </p:stCondLst>
                  <p:endCondLst>
                    <p:cond evt="onStopAudio" delay="0">
                      <p:tgtEl>
                        <p:sldTgt/>
                      </p:tgtEl>
                    </p:cond>
                  </p:endCondLst>
                </p:cTn>
                <p:tgtEl>
                  <p:spTgt spid="17"/>
                </p:tgtEl>
              </p:cMediaNode>
            </p:audio>
          </p:childTnLst>
        </p:cTn>
      </p:par>
    </p:tnLst>
    <p:bldLst>
      <p:bldP spid="2" grpId="0" animBg="1"/>
      <p:bldP spid="3" grpId="0" animBg="1"/>
      <p:bldP spid="4"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0" name="Picture 19">
            <a:hlinkClick r:id="rId7" action="ppaction://hlinksldjump"/>
            <a:extLst>
              <a:ext uri="{FF2B5EF4-FFF2-40B4-BE49-F238E27FC236}">
                <a16:creationId xmlns:a16="http://schemas.microsoft.com/office/drawing/2014/main" id="{72EE5B31-04B6-7433-7C88-62EE3902D838}"/>
              </a:ext>
            </a:extLst>
          </p:cNvPr>
          <p:cNvPicPr>
            <a:picLocks noChangeAspect="1"/>
          </p:cNvPicPr>
          <p:nvPr/>
        </p:nvPicPr>
        <p:blipFill>
          <a:blip r:embed="rId8"/>
          <a:stretch>
            <a:fillRect/>
          </a:stretch>
        </p:blipFill>
        <p:spPr>
          <a:xfrm>
            <a:off x="10860067" y="5621205"/>
            <a:ext cx="1331934" cy="1236796"/>
          </a:xfrm>
          <a:prstGeom prst="rect">
            <a:avLst/>
          </a:prstGeom>
        </p:spPr>
      </p:pic>
      <p:sp>
        <p:nvSpPr>
          <p:cNvPr id="12" name="Rectangle: Rounded Corners 11">
            <a:extLst>
              <a:ext uri="{FF2B5EF4-FFF2-40B4-BE49-F238E27FC236}">
                <a16:creationId xmlns:a16="http://schemas.microsoft.com/office/drawing/2014/main" id="{CB57D167-6C34-7884-B1D8-7D04A84316C0}"/>
              </a:ext>
            </a:extLst>
          </p:cNvPr>
          <p:cNvSpPr/>
          <p:nvPr/>
        </p:nvSpPr>
        <p:spPr>
          <a:xfrm>
            <a:off x="1753405" y="1121727"/>
            <a:ext cx="8685190" cy="12991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srgbClr val="000000"/>
                </a:solidFill>
                <a:latin typeface="UTM Avo" panose="02040603050506020204" pitchFamily="18" charset="0"/>
                <a:cs typeface="Arial" panose="020B0604020202020204" pitchFamily="34" charset="0"/>
              </a:rPr>
              <a:t>Câu</a:t>
            </a:r>
            <a:r>
              <a:rPr lang="en-US" sz="2400" b="1" dirty="0">
                <a:solidFill>
                  <a:srgbClr val="000000"/>
                </a:solidFill>
                <a:latin typeface="UTM Avo" panose="02040603050506020204" pitchFamily="18" charset="0"/>
                <a:cs typeface="Arial" panose="020B0604020202020204" pitchFamily="34" charset="0"/>
              </a:rPr>
              <a:t> 3: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mang</a:t>
            </a:r>
            <a:r>
              <a:rPr lang="en-US" sz="2400" dirty="0">
                <a:latin typeface="UTM Avo" panose="02040603050506020204" pitchFamily="18" charset="0"/>
              </a:rPr>
              <a:t> </a:t>
            </a:r>
            <a:r>
              <a:rPr lang="en-US" sz="2400" dirty="0" err="1">
                <a:latin typeface="UTM Avo" panose="02040603050506020204" pitchFamily="18" charset="0"/>
              </a:rPr>
              <a:t>thai</a:t>
            </a:r>
            <a:r>
              <a:rPr lang="en-US" sz="2400" dirty="0">
                <a:latin typeface="UTM Avo" panose="02040603050506020204" pitchFamily="18" charset="0"/>
              </a:rPr>
              <a:t> ở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a:t>
            </a:r>
            <a:endParaRPr lang="vi-VN" sz="2400" dirty="0">
              <a:solidFill>
                <a:srgbClr val="000000"/>
              </a:solidFill>
              <a:latin typeface="UTM Avo" panose="02040603050506020204" pitchFamily="18"/>
              <a:cs typeface="Arial" panose="020B0604020202020204" pitchFamily="34" charset="0"/>
            </a:endParaRPr>
          </a:p>
        </p:txBody>
      </p:sp>
      <p:sp>
        <p:nvSpPr>
          <p:cNvPr id="13" name="Rectangle: Rounded Corners 12">
            <a:extLst>
              <a:ext uri="{FF2B5EF4-FFF2-40B4-BE49-F238E27FC236}">
                <a16:creationId xmlns:a16="http://schemas.microsoft.com/office/drawing/2014/main" id="{899A9FDB-B499-52AA-670D-56F7215395F3}"/>
              </a:ext>
            </a:extLst>
          </p:cNvPr>
          <p:cNvSpPr/>
          <p:nvPr/>
        </p:nvSpPr>
        <p:spPr>
          <a:xfrm>
            <a:off x="2098767" y="2608927"/>
            <a:ext cx="3582007" cy="170590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20 – 30.</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5F15B56F-575D-DC77-A202-D5856CFAAF29}"/>
              </a:ext>
            </a:extLst>
          </p:cNvPr>
          <p:cNvSpPr/>
          <p:nvPr/>
        </p:nvSpPr>
        <p:spPr>
          <a:xfrm>
            <a:off x="2098766" y="4372682"/>
            <a:ext cx="3582007" cy="170590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Ngay</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dậy</a:t>
            </a:r>
            <a:r>
              <a:rPr lang="en-US" sz="2400" dirty="0">
                <a:latin typeface="UTM Avo" panose="02040603050506020204" pitchFamily="18" charset="0"/>
              </a:rPr>
              <a:t> </a:t>
            </a:r>
            <a:r>
              <a:rPr lang="en-US" sz="2400" dirty="0" err="1">
                <a:latin typeface="UTM Avo" panose="02040603050506020204" pitchFamily="18" charset="0"/>
              </a:rPr>
              <a:t>thì</a:t>
            </a:r>
            <a:r>
              <a:rPr lang="en-US" sz="2400" dirty="0">
                <a:latin typeface="UTM Avo" panose="02040603050506020204" pitchFamily="18" charset="0"/>
              </a:rPr>
              <a:t>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lúc</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khả</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cao</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A5EAC0A4-0BCB-A0C3-4D21-34314B7A8BB0}"/>
              </a:ext>
            </a:extLst>
          </p:cNvPr>
          <p:cNvSpPr/>
          <p:nvPr/>
        </p:nvSpPr>
        <p:spPr>
          <a:xfrm>
            <a:off x="6508751" y="2608925"/>
            <a:ext cx="3427729" cy="170590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18 – 25.</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6" name="Picture 18">
            <a:extLst>
              <a:ext uri="{FF2B5EF4-FFF2-40B4-BE49-F238E27FC236}">
                <a16:creationId xmlns:a16="http://schemas.microsoft.com/office/drawing/2014/main" id="{A01FA2DB-6C77-7BCC-F001-13DACBD851E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13345" y="338717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20">
            <a:extLst>
              <a:ext uri="{FF2B5EF4-FFF2-40B4-BE49-F238E27FC236}">
                <a16:creationId xmlns:a16="http://schemas.microsoft.com/office/drawing/2014/main" id="{D2ADE449-A5C4-CFB2-39F7-8CE37859DD0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427456" y="3436012"/>
            <a:ext cx="805492" cy="71887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20">
            <a:extLst>
              <a:ext uri="{FF2B5EF4-FFF2-40B4-BE49-F238E27FC236}">
                <a16:creationId xmlns:a16="http://schemas.microsoft.com/office/drawing/2014/main" id="{1B1DF380-FBAD-2EC2-0B60-EBEFA009992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52111" y="524101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ectangle: Rounded Corners 18">
            <a:extLst>
              <a:ext uri="{FF2B5EF4-FFF2-40B4-BE49-F238E27FC236}">
                <a16:creationId xmlns:a16="http://schemas.microsoft.com/office/drawing/2014/main" id="{90AE6371-8299-1294-B7D2-A67DD2D362C5}"/>
              </a:ext>
            </a:extLst>
          </p:cNvPr>
          <p:cNvSpPr/>
          <p:nvPr/>
        </p:nvSpPr>
        <p:spPr>
          <a:xfrm>
            <a:off x="6508749" y="4372682"/>
            <a:ext cx="3427729" cy="173265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D. </a:t>
            </a:r>
            <a:r>
              <a:rPr lang="vi-VN" sz="2400" dirty="0">
                <a:latin typeface="UTM Avo" panose="02040603050506020204" pitchFamily="18" charset="0"/>
              </a:rPr>
              <a:t>Thời kì mãn kinh vì lúc đó cơ thể trưởng thành nhất</a:t>
            </a:r>
            <a:r>
              <a:rPr lang="en-US" sz="2400" dirty="0">
                <a:latin typeface="UTM Avo" panose="02040603050506020204" pitchFamily="18" charset="0"/>
              </a:rPr>
              <a:t>.</a:t>
            </a:r>
            <a:endParaRPr lang="vi-VN" sz="2400" dirty="0">
              <a:latin typeface="UTM Avo" panose="02040603050506020204" pitchFamily="18" charset="0"/>
            </a:endParaRPr>
          </a:p>
        </p:txBody>
      </p:sp>
      <p:pic>
        <p:nvPicPr>
          <p:cNvPr id="21" name="Picture 20">
            <a:extLst>
              <a:ext uri="{FF2B5EF4-FFF2-40B4-BE49-F238E27FC236}">
                <a16:creationId xmlns:a16="http://schemas.microsoft.com/office/drawing/2014/main" id="{11DD15EA-C2E4-0B7D-050A-FE233F47364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35622" y="5356832"/>
            <a:ext cx="808708" cy="72175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BA0DE2E-1D33-A659-CAE4-9818466C76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pic>
        <p:nvPicPr>
          <p:cNvPr id="3" name="buzzer-or-wrong-answer-20582.wav">
            <a:hlinkClick r:id="" action="ppaction://media"/>
            <a:extLst>
              <a:ext uri="{FF2B5EF4-FFF2-40B4-BE49-F238E27FC236}">
                <a16:creationId xmlns:a16="http://schemas.microsoft.com/office/drawing/2014/main" id="{D0FAAB16-3350-7927-1C1C-005BC5F8485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ABE9D77B-CA97-CB3A-FC58-935C612A5FC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98183654-F937-D883-A4C6-7DEE5ADB574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7" name="Ding-sound-effect-www_tiengdong_com.mp3">
            <a:hlinkClick r:id="" action="ppaction://media"/>
            <a:extLst>
              <a:ext uri="{FF2B5EF4-FFF2-40B4-BE49-F238E27FC236}">
                <a16:creationId xmlns:a16="http://schemas.microsoft.com/office/drawing/2014/main" id="{AC671107-993E-FD9D-8120-5F50F35017E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4940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 presetClass="mediacall" presetSubtype="0" fill="hold" nodeType="withEffect">
                                  <p:stCondLst>
                                    <p:cond delay="0"/>
                                  </p:stCondLst>
                                  <p:childTnLst>
                                    <p:cmd type="call" cmd="playFrom(0.0)">
                                      <p:cBhvr>
                                        <p:cTn id="27" dur="1776" fill="hold"/>
                                        <p:tgtEl>
                                          <p:spTgt spid="3"/>
                                        </p:tgtEl>
                                      </p:cBhvr>
                                    </p:cmd>
                                  </p:childTnLst>
                                </p:cTn>
                              </p:par>
                            </p:childTnLst>
                          </p:cTn>
                        </p:par>
                      </p:childTnLst>
                    </p:cTn>
                  </p:par>
                </p:childTnLst>
              </p:cTn>
              <p:nextCondLst>
                <p:cond evt="onClick" delay="0">
                  <p:tgtEl>
                    <p:spTgt spid="15"/>
                  </p:tgtEl>
                </p:cond>
              </p:nextCondLst>
            </p:seq>
            <p:seq concurrent="1" nextAc="seek">
              <p:cTn id="28" restart="whenNotActive" fill="hold" evtFilter="cancelBubble" nodeType="interactiveSeq">
                <p:stCondLst>
                  <p:cond evt="onClick" delay="0">
                    <p:tgtEl>
                      <p:spTgt spid="1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 presetClass="mediacall" presetSubtype="0" fill="hold" nodeType="withEffect">
                                  <p:stCondLst>
                                    <p:cond delay="0"/>
                                  </p:stCondLst>
                                  <p:childTnLst>
                                    <p:cmd type="call" cmd="playFrom(0.0)">
                                      <p:cBhvr>
                                        <p:cTn id="35" dur="1776" fill="hold"/>
                                        <p:tgtEl>
                                          <p:spTgt spid="4"/>
                                        </p:tgtEl>
                                      </p:cBhvr>
                                    </p:cmd>
                                  </p:child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 presetClass="mediacall" presetSubtype="0" fill="hold" nodeType="withEffect">
                                  <p:stCondLst>
                                    <p:cond delay="0"/>
                                  </p:stCondLst>
                                  <p:childTnLst>
                                    <p:cmd type="call" cmd="playFrom(0.0)">
                                      <p:cBhvr>
                                        <p:cTn id="51" dur="3004" fill="hold"/>
                                        <p:tgtEl>
                                          <p:spTgt spid="7"/>
                                        </p:tgtEl>
                                      </p:cBhvr>
                                    </p:cmd>
                                  </p:childTnLst>
                                </p:cTn>
                              </p:par>
                            </p:childTnLst>
                          </p:cTn>
                        </p:par>
                      </p:childTnLst>
                    </p:cTn>
                  </p:par>
                </p:childTnLst>
              </p:cTn>
              <p:nextCondLst>
                <p:cond evt="onClick" delay="0">
                  <p:tgtEl>
                    <p:spTgt spid="13"/>
                  </p:tgtEl>
                </p:cond>
              </p:nextCondLst>
            </p:seq>
            <p:audio>
              <p:cMediaNode vol="80000">
                <p:cTn id="52" fill="hold" display="0">
                  <p:stCondLst>
                    <p:cond delay="indefinite"/>
                  </p:stCondLst>
                  <p:endCondLst>
                    <p:cond evt="onStopAudio" delay="0">
                      <p:tgtEl>
                        <p:sldTgt/>
                      </p:tgtEl>
                    </p:cond>
                  </p:endCondLst>
                </p:cTn>
                <p:tgtEl>
                  <p:spTgt spid="3"/>
                </p:tgtEl>
              </p:cMediaNode>
            </p:audio>
            <p:audio>
              <p:cMediaNode vol="80000">
                <p:cTn id="53" fill="hold" display="0">
                  <p:stCondLst>
                    <p:cond delay="indefinite"/>
                  </p:stCondLst>
                  <p:endCondLst>
                    <p:cond evt="onStopAudio" delay="0">
                      <p:tgtEl>
                        <p:sldTgt/>
                      </p:tgtEl>
                    </p:cond>
                  </p:endCondLst>
                </p:cTn>
                <p:tgtEl>
                  <p:spTgt spid="4"/>
                </p:tgtEl>
              </p:cMediaNode>
            </p:audio>
            <p:audio>
              <p:cMediaNode vol="80000">
                <p:cTn id="54" fill="hold" display="0">
                  <p:stCondLst>
                    <p:cond delay="indefinite"/>
                  </p:stCondLst>
                  <p:endCondLst>
                    <p:cond evt="onStopAudio" delay="0">
                      <p:tgtEl>
                        <p:sldTgt/>
                      </p:tgtEl>
                    </p:cond>
                  </p:endCondLst>
                </p:cTn>
                <p:tgtEl>
                  <p:spTgt spid="6"/>
                </p:tgtEl>
              </p:cMediaNode>
            </p:audio>
            <p:audio>
              <p:cMediaNode vol="80000">
                <p:cTn id="55" fill="hold" display="0">
                  <p:stCondLst>
                    <p:cond delay="indefinite"/>
                  </p:stCondLst>
                  <p:endCondLst>
                    <p:cond evt="onStopAudio" delay="0">
                      <p:tgtEl>
                        <p:sldTgt/>
                      </p:tgtEl>
                    </p:cond>
                  </p:endCondLst>
                </p:cTn>
                <p:tgtEl>
                  <p:spTgt spid="7"/>
                </p:tgtEl>
              </p:cMediaNode>
            </p:audio>
          </p:childTnLst>
        </p:cTn>
      </p:par>
    </p:tnLst>
    <p:bldLst>
      <p:bldP spid="12" grpId="0" animBg="1"/>
      <p:bldP spid="13" grpId="0" animBg="1"/>
      <p:bldP spid="14" grpId="0" animBg="1"/>
      <p:bldP spid="15"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rId7" action="ppaction://hlinksldjump"/>
            <a:extLst>
              <a:ext uri="{FF2B5EF4-FFF2-40B4-BE49-F238E27FC236}">
                <a16:creationId xmlns:a16="http://schemas.microsoft.com/office/drawing/2014/main" id="{9D21B7EF-6EE7-A36D-8718-79AD0CACF722}"/>
              </a:ext>
            </a:extLst>
          </p:cNvPr>
          <p:cNvPicPr>
            <a:picLocks noChangeAspect="1"/>
          </p:cNvPicPr>
          <p:nvPr/>
        </p:nvPicPr>
        <p:blipFill>
          <a:blip r:embed="rId8"/>
          <a:stretch>
            <a:fillRect/>
          </a:stretch>
        </p:blipFill>
        <p:spPr>
          <a:xfrm>
            <a:off x="10660935" y="5436297"/>
            <a:ext cx="1531066" cy="1421704"/>
          </a:xfrm>
          <a:prstGeom prst="rect">
            <a:avLst/>
          </a:prstGeom>
        </p:spPr>
      </p:pic>
      <p:sp>
        <p:nvSpPr>
          <p:cNvPr id="22" name="Rectangle: Rounded Corners 21">
            <a:extLst>
              <a:ext uri="{FF2B5EF4-FFF2-40B4-BE49-F238E27FC236}">
                <a16:creationId xmlns:a16="http://schemas.microsoft.com/office/drawing/2014/main" id="{09311300-4B8D-AF8C-6206-F13DC20454B7}"/>
              </a:ext>
            </a:extLst>
          </p:cNvPr>
          <p:cNvSpPr/>
          <p:nvPr/>
        </p:nvSpPr>
        <p:spPr>
          <a:xfrm>
            <a:off x="2085345" y="563347"/>
            <a:ext cx="8021309" cy="185341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srgbClr val="000000"/>
                </a:solidFill>
                <a:latin typeface="UTM Avo" panose="02040603050506020204" pitchFamily="18" charset="0"/>
                <a:cs typeface="Arial" panose="020B0604020202020204" pitchFamily="34" charset="0"/>
              </a:rPr>
              <a:t>Câu</a:t>
            </a:r>
            <a:r>
              <a:rPr lang="en-US" sz="2400" b="1" dirty="0">
                <a:solidFill>
                  <a:srgbClr val="000000"/>
                </a:solidFill>
                <a:latin typeface="UTM Avo" panose="02040603050506020204" pitchFamily="18" charset="0"/>
                <a:cs typeface="Arial" panose="020B0604020202020204" pitchFamily="34" charset="0"/>
              </a:rPr>
              <a:t> 4: </a:t>
            </a:r>
            <a:r>
              <a:rPr lang="vi-VN" sz="2400" dirty="0">
                <a:latin typeface="UTM Avo" panose="02040603050506020204" pitchFamily="18" charset="0"/>
              </a:rPr>
              <a:t>Tuyến tiền đình trong cơ quan sinh dục nữ có chức năng gì?</a:t>
            </a:r>
          </a:p>
        </p:txBody>
      </p:sp>
      <p:sp>
        <p:nvSpPr>
          <p:cNvPr id="23" name="Rectangle: Rounded Corners 22">
            <a:extLst>
              <a:ext uri="{FF2B5EF4-FFF2-40B4-BE49-F238E27FC236}">
                <a16:creationId xmlns:a16="http://schemas.microsoft.com/office/drawing/2014/main" id="{2BE7A4CC-95AA-A9DD-E4F7-9418FA6269DF}"/>
              </a:ext>
            </a:extLst>
          </p:cNvPr>
          <p:cNvSpPr/>
          <p:nvPr/>
        </p:nvSpPr>
        <p:spPr>
          <a:xfrm>
            <a:off x="1681105" y="2772857"/>
            <a:ext cx="3505897" cy="122863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nhờn</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E4D40F91-6527-137F-379E-9A4154DAB1FF}"/>
              </a:ext>
            </a:extLst>
          </p:cNvPr>
          <p:cNvSpPr/>
          <p:nvPr/>
        </p:nvSpPr>
        <p:spPr>
          <a:xfrm>
            <a:off x="1681104" y="4536612"/>
            <a:ext cx="3505897" cy="122863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tinh</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5" name="Rectangle: Rounded Corners 24">
            <a:extLst>
              <a:ext uri="{FF2B5EF4-FFF2-40B4-BE49-F238E27FC236}">
                <a16:creationId xmlns:a16="http://schemas.microsoft.com/office/drawing/2014/main" id="{FE27B95A-B47B-6A8F-9723-368F87275886}"/>
              </a:ext>
            </a:extLst>
          </p:cNvPr>
          <p:cNvSpPr/>
          <p:nvPr/>
        </p:nvSpPr>
        <p:spPr>
          <a:xfrm>
            <a:off x="6293039" y="2776585"/>
            <a:ext cx="3498676" cy="122863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B. </a:t>
            </a:r>
            <a:r>
              <a:rPr lang="en-US" sz="2400" dirty="0">
                <a:latin typeface="UTM Avo" panose="02040603050506020204" pitchFamily="18" charset="0"/>
              </a:rPr>
              <a:t>Trung </a:t>
            </a:r>
            <a:r>
              <a:rPr lang="en-US" sz="2400" dirty="0" err="1">
                <a:latin typeface="UTM Avo" panose="02040603050506020204" pitchFamily="18" charset="0"/>
              </a:rPr>
              <a:t>hòa</a:t>
            </a:r>
            <a:r>
              <a:rPr lang="en-US" sz="2400" dirty="0">
                <a:latin typeface="UTM Avo" panose="02040603050506020204" pitchFamily="18" charset="0"/>
              </a:rPr>
              <a:t> acid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đái</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6" name="Picture 18">
            <a:extLst>
              <a:ext uri="{FF2B5EF4-FFF2-40B4-BE49-F238E27FC236}">
                <a16:creationId xmlns:a16="http://schemas.microsoft.com/office/drawing/2014/main" id="{38194EC5-F200-E310-29E9-0EC508A21EC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86764" y="338717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8A7A7088-B9CA-9AA4-F58D-68B293BA1D3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98489" y="3391151"/>
            <a:ext cx="805492" cy="71887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0">
            <a:extLst>
              <a:ext uri="{FF2B5EF4-FFF2-40B4-BE49-F238E27FC236}">
                <a16:creationId xmlns:a16="http://schemas.microsoft.com/office/drawing/2014/main" id="{33CC8EBE-36A7-FA9A-1498-CE056F7AF5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25530" y="524101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9" name="Rectangle: Rounded Corners 28">
            <a:extLst>
              <a:ext uri="{FF2B5EF4-FFF2-40B4-BE49-F238E27FC236}">
                <a16:creationId xmlns:a16="http://schemas.microsoft.com/office/drawing/2014/main" id="{1F6A0988-8254-BC4F-D7FC-230D8BC856E3}"/>
              </a:ext>
            </a:extLst>
          </p:cNvPr>
          <p:cNvSpPr/>
          <p:nvPr/>
        </p:nvSpPr>
        <p:spPr>
          <a:xfrm>
            <a:off x="6293039" y="4544805"/>
            <a:ext cx="3498676" cy="124790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latin typeface="UTM Avo" panose="02040603050506020204" pitchFamily="18" charset="0"/>
              </a:rPr>
              <a:t>Bảo</a:t>
            </a:r>
            <a:r>
              <a:rPr lang="en-US" sz="2400" dirty="0">
                <a:latin typeface="UTM Avo" panose="02040603050506020204" pitchFamily="18" charset="0"/>
              </a:rPr>
              <a:t> </a:t>
            </a:r>
            <a:r>
              <a:rPr lang="en-US" sz="2400" dirty="0" err="1">
                <a:latin typeface="UTM Avo" panose="02040603050506020204" pitchFamily="18" charset="0"/>
              </a:rPr>
              <a:t>vệ</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30" name="Picture 29">
            <a:extLst>
              <a:ext uri="{FF2B5EF4-FFF2-40B4-BE49-F238E27FC236}">
                <a16:creationId xmlns:a16="http://schemas.microsoft.com/office/drawing/2014/main" id="{88DC999C-A6DC-5F79-D5E5-DA726275282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95273" y="5196156"/>
            <a:ext cx="808708" cy="72175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5952CBF-3156-14DE-0AE5-6C36D1288F8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pic>
        <p:nvPicPr>
          <p:cNvPr id="3" name="buzzer-or-wrong-answer-20582.wav">
            <a:hlinkClick r:id="" action="ppaction://media"/>
            <a:extLst>
              <a:ext uri="{FF2B5EF4-FFF2-40B4-BE49-F238E27FC236}">
                <a16:creationId xmlns:a16="http://schemas.microsoft.com/office/drawing/2014/main" id="{6F8A383D-E26D-CBE8-3307-AD82522F16B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FFB1D1B6-9622-AA1E-965E-635DC41E89F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125A284C-EE0C-6B17-882A-B6CC8B1E8F0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7" name="Ding-sound-effect-www_tiengdong_com.mp3">
            <a:hlinkClick r:id="" action="ppaction://media"/>
            <a:extLst>
              <a:ext uri="{FF2B5EF4-FFF2-40B4-BE49-F238E27FC236}">
                <a16:creationId xmlns:a16="http://schemas.microsoft.com/office/drawing/2014/main" id="{36FD4461-2C9F-193C-FAEE-7EF35293A91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32806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 presetClass="mediacall" presetSubtype="0" fill="hold" nodeType="withEffect">
                                  <p:stCondLst>
                                    <p:cond delay="0"/>
                                  </p:stCondLst>
                                  <p:childTnLst>
                                    <p:cmd type="call" cmd="playFrom(0.0)">
                                      <p:cBhvr>
                                        <p:cTn id="27" dur="1776" fill="hold"/>
                                        <p:tgtEl>
                                          <p:spTgt spid="3"/>
                                        </p:tgtEl>
                                      </p:cBhvr>
                                    </p:cmd>
                                  </p:childTnLst>
                                </p:cTn>
                              </p:par>
                            </p:childTnLst>
                          </p:cTn>
                        </p:par>
                      </p:childTnLst>
                    </p:cTn>
                  </p:par>
                </p:childTnLst>
              </p:cTn>
              <p:nextCondLst>
                <p:cond evt="onClick" delay="0">
                  <p:tgtEl>
                    <p:spTgt spid="25"/>
                  </p:tgtEl>
                </p:cond>
              </p:nextCondLst>
            </p:seq>
            <p:seq concurrent="1" nextAc="seek">
              <p:cTn id="28" restart="whenNotActive" fill="hold" evtFilter="cancelBubble" nodeType="interactiveSeq">
                <p:stCondLst>
                  <p:cond evt="onClick" delay="0">
                    <p:tgtEl>
                      <p:spTgt spid="2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 presetClass="mediacall" presetSubtype="0" fill="hold" nodeType="withEffect">
                                  <p:stCondLst>
                                    <p:cond delay="0"/>
                                  </p:stCondLst>
                                  <p:childTnLst>
                                    <p:cmd type="call" cmd="playFrom(0.0)">
                                      <p:cBhvr>
                                        <p:cTn id="35" dur="1776" fill="hold"/>
                                        <p:tgtEl>
                                          <p:spTgt spid="4"/>
                                        </p:tgtEl>
                                      </p:cBhvr>
                                    </p:cmd>
                                  </p:childTnLst>
                                </p:cTn>
                              </p:par>
                            </p:childTnLst>
                          </p:cTn>
                        </p:par>
                      </p:childTnLst>
                    </p:cTn>
                  </p:par>
                </p:childTnLst>
              </p:cTn>
              <p:nextCondLst>
                <p:cond evt="onClick" delay="0">
                  <p:tgtEl>
                    <p:spTgt spid="29"/>
                  </p:tgtEl>
                </p:cond>
              </p:nextCondLst>
            </p:seq>
            <p:seq concurrent="1" nextAc="seek">
              <p:cTn id="36" restart="whenNotActive" fill="hold" evtFilter="cancelBubble" nodeType="interactiveSeq">
                <p:stCondLst>
                  <p:cond evt="onClick" delay="0">
                    <p:tgtEl>
                      <p:spTgt spid="2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2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 presetClass="mediacall" presetSubtype="0" fill="hold" nodeType="withEffect">
                                  <p:stCondLst>
                                    <p:cond delay="0"/>
                                  </p:stCondLst>
                                  <p:childTnLst>
                                    <p:cmd type="call" cmd="playFrom(0.0)">
                                      <p:cBhvr>
                                        <p:cTn id="51" dur="2977" fill="hold"/>
                                        <p:tgtEl>
                                          <p:spTgt spid="7"/>
                                        </p:tgtEl>
                                      </p:cBhvr>
                                    </p:cmd>
                                  </p:childTnLst>
                                </p:cTn>
                              </p:par>
                            </p:childTnLst>
                          </p:cTn>
                        </p:par>
                      </p:childTnLst>
                    </p:cTn>
                  </p:par>
                </p:childTnLst>
              </p:cTn>
              <p:nextCondLst>
                <p:cond evt="onClick" delay="0">
                  <p:tgtEl>
                    <p:spTgt spid="23"/>
                  </p:tgtEl>
                </p:cond>
              </p:nextCondLst>
            </p:seq>
            <p:audio>
              <p:cMediaNode vol="80000">
                <p:cTn id="52" fill="hold" display="0">
                  <p:stCondLst>
                    <p:cond delay="indefinite"/>
                  </p:stCondLst>
                  <p:endCondLst>
                    <p:cond evt="onStopAudio" delay="0">
                      <p:tgtEl>
                        <p:sldTgt/>
                      </p:tgtEl>
                    </p:cond>
                  </p:endCondLst>
                </p:cTn>
                <p:tgtEl>
                  <p:spTgt spid="3"/>
                </p:tgtEl>
              </p:cMediaNode>
            </p:audio>
            <p:audio>
              <p:cMediaNode vol="80000">
                <p:cTn id="53" fill="hold" display="0">
                  <p:stCondLst>
                    <p:cond delay="indefinite"/>
                  </p:stCondLst>
                  <p:endCondLst>
                    <p:cond evt="onStopAudio" delay="0">
                      <p:tgtEl>
                        <p:sldTgt/>
                      </p:tgtEl>
                    </p:cond>
                  </p:endCondLst>
                </p:cTn>
                <p:tgtEl>
                  <p:spTgt spid="4"/>
                </p:tgtEl>
              </p:cMediaNode>
            </p:audio>
            <p:audio>
              <p:cMediaNode vol="80000">
                <p:cTn id="54" fill="hold" display="0">
                  <p:stCondLst>
                    <p:cond delay="indefinite"/>
                  </p:stCondLst>
                  <p:endCondLst>
                    <p:cond evt="onStopAudio" delay="0">
                      <p:tgtEl>
                        <p:sldTgt/>
                      </p:tgtEl>
                    </p:cond>
                  </p:endCondLst>
                </p:cTn>
                <p:tgtEl>
                  <p:spTgt spid="6"/>
                </p:tgtEl>
              </p:cMediaNode>
            </p:audio>
            <p:audio>
              <p:cMediaNode vol="80000">
                <p:cTn id="55" fill="hold" display="0">
                  <p:stCondLst>
                    <p:cond delay="indefinite"/>
                  </p:stCondLst>
                  <p:endCondLst>
                    <p:cond evt="onStopAudio" delay="0">
                      <p:tgtEl>
                        <p:sldTgt/>
                      </p:tgtEl>
                    </p:cond>
                  </p:endCondLst>
                </p:cTn>
                <p:tgtEl>
                  <p:spTgt spid="7"/>
                </p:tgtEl>
              </p:cMediaNode>
            </p:audio>
          </p:childTnLst>
        </p:cTn>
      </p:par>
    </p:tnLst>
    <p:bldLst>
      <p:bldP spid="22" grpId="0" animBg="1"/>
      <p:bldP spid="23" grpId="0" animBg="1"/>
      <p:bldP spid="24" grpId="0" animBg="1"/>
      <p:bldP spid="25"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rId7" action="ppaction://hlinksldjump"/>
            <a:extLst>
              <a:ext uri="{FF2B5EF4-FFF2-40B4-BE49-F238E27FC236}">
                <a16:creationId xmlns:a16="http://schemas.microsoft.com/office/drawing/2014/main" id="{65A976C2-DFCD-4B58-42D0-5E2BF5ED91CE}"/>
              </a:ext>
            </a:extLst>
          </p:cNvPr>
          <p:cNvPicPr>
            <a:picLocks noChangeAspect="1"/>
          </p:cNvPicPr>
          <p:nvPr/>
        </p:nvPicPr>
        <p:blipFill>
          <a:blip r:embed="rId8"/>
          <a:stretch>
            <a:fillRect/>
          </a:stretch>
        </p:blipFill>
        <p:spPr>
          <a:xfrm>
            <a:off x="10998175" y="5749447"/>
            <a:ext cx="1193826" cy="1108553"/>
          </a:xfrm>
          <a:prstGeom prst="rect">
            <a:avLst/>
          </a:prstGeom>
        </p:spPr>
      </p:pic>
      <p:sp>
        <p:nvSpPr>
          <p:cNvPr id="2" name="Rectangle: Rounded Corners 1">
            <a:extLst>
              <a:ext uri="{FF2B5EF4-FFF2-40B4-BE49-F238E27FC236}">
                <a16:creationId xmlns:a16="http://schemas.microsoft.com/office/drawing/2014/main" id="{EA2CEB7D-51A6-B049-9AFC-0EBC788EE0FB}"/>
              </a:ext>
            </a:extLst>
          </p:cNvPr>
          <p:cNvSpPr/>
          <p:nvPr/>
        </p:nvSpPr>
        <p:spPr>
          <a:xfrm>
            <a:off x="1803400" y="1055743"/>
            <a:ext cx="8585200" cy="142505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srgbClr val="000000"/>
                </a:solidFill>
                <a:latin typeface="UTM Avo" panose="02040603050506020204" pitchFamily="18" charset="0"/>
                <a:cs typeface="Arial" panose="020B0604020202020204" pitchFamily="34" charset="0"/>
              </a:rPr>
              <a:t>Câu</a:t>
            </a:r>
            <a:r>
              <a:rPr lang="en-US" sz="2400" b="1" dirty="0">
                <a:solidFill>
                  <a:srgbClr val="000000"/>
                </a:solidFill>
                <a:latin typeface="UTM Avo" panose="02040603050506020204" pitchFamily="18" charset="0"/>
                <a:cs typeface="Arial" panose="020B0604020202020204" pitchFamily="34" charset="0"/>
              </a:rPr>
              <a:t> 5: </a:t>
            </a:r>
            <a:r>
              <a:rPr lang="vi-VN" sz="2400" dirty="0">
                <a:solidFill>
                  <a:srgbClr val="000000"/>
                </a:solidFill>
                <a:latin typeface="UTM Avo" panose="02040603050506020204" pitchFamily="18" charset="0"/>
                <a:cs typeface="Arial" panose="020B0604020202020204" pitchFamily="34" charset="0"/>
              </a:rPr>
              <a:t>Khi nào thì cơ thể nữ bắt đầu sản sinh trứng?</a:t>
            </a:r>
          </a:p>
        </p:txBody>
      </p:sp>
      <p:sp>
        <p:nvSpPr>
          <p:cNvPr id="3" name="Rectangle: Rounded Corners 2">
            <a:extLst>
              <a:ext uri="{FF2B5EF4-FFF2-40B4-BE49-F238E27FC236}">
                <a16:creationId xmlns:a16="http://schemas.microsoft.com/office/drawing/2014/main" id="{9A8F7E17-7967-E7A2-B05F-FECD3DCA0965}"/>
              </a:ext>
            </a:extLst>
          </p:cNvPr>
          <p:cNvSpPr/>
          <p:nvPr/>
        </p:nvSpPr>
        <p:spPr>
          <a:xfrm>
            <a:off x="1409960" y="2660389"/>
            <a:ext cx="4067469" cy="153523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a:t>
            </a:r>
            <a:r>
              <a:rPr lang="en-US" sz="2400" dirty="0">
                <a:latin typeface="UTM Avo" panose="02040603050506020204" pitchFamily="18" charset="0"/>
              </a:rPr>
              <a:t> </a:t>
            </a:r>
            <a:r>
              <a:rPr lang="en-US" sz="2400" dirty="0" err="1">
                <a:latin typeface="UTM Avo" panose="02040603050506020204" pitchFamily="18" charset="0"/>
              </a:rPr>
              <a:t>Mới</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ra</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EBBB6B64-010C-2B0D-4386-CA9330053A6C}"/>
              </a:ext>
            </a:extLst>
          </p:cNvPr>
          <p:cNvSpPr/>
          <p:nvPr/>
        </p:nvSpPr>
        <p:spPr>
          <a:xfrm>
            <a:off x="1409960" y="4376210"/>
            <a:ext cx="4067469" cy="153523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dậy</a:t>
            </a:r>
            <a:r>
              <a:rPr lang="en-US" sz="2400" dirty="0">
                <a:latin typeface="UTM Avo" panose="02040603050506020204" pitchFamily="18" charset="0"/>
              </a:rPr>
              <a:t> </a:t>
            </a:r>
            <a:r>
              <a:rPr lang="en-US" sz="2400" dirty="0" err="1">
                <a:latin typeface="UTM Avo" panose="02040603050506020204" pitchFamily="18" charset="0"/>
              </a:rPr>
              <a:t>thì</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290CBF64-D026-B547-FA41-045D07D3D3EB}"/>
              </a:ext>
            </a:extLst>
          </p:cNvPr>
          <p:cNvSpPr/>
          <p:nvPr/>
        </p:nvSpPr>
        <p:spPr>
          <a:xfrm>
            <a:off x="6108522" y="2669231"/>
            <a:ext cx="4280078" cy="153523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cs typeface="Arial" panose="020B0604020202020204" pitchFamily="34" charset="0"/>
              </a:rPr>
              <a:t>B. </a:t>
            </a:r>
            <a:r>
              <a:rPr lang="en-US" sz="2400" dirty="0" err="1">
                <a:solidFill>
                  <a:srgbClr val="000000"/>
                </a:solidFill>
                <a:latin typeface="UTM Avo" panose="02040603050506020204" pitchFamily="18" charset="0"/>
                <a:cs typeface="Arial" panose="020B0604020202020204" pitchFamily="34" charset="0"/>
              </a:rPr>
              <a:t>Tuổi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trưởng</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thành</a:t>
            </a:r>
            <a:r>
              <a:rPr lang="en-US" sz="2400" dirty="0">
                <a:solidFill>
                  <a:srgbClr val="000000"/>
                </a:solidFill>
                <a:latin typeface="UTM Avo" panose="02040603050506020204" pitchFamily="18" charset="0"/>
                <a:cs typeface="Arial" panose="020B0604020202020204" pitchFamily="34" charset="0"/>
              </a:rPr>
              <a:t>.</a:t>
            </a:r>
            <a:endParaRPr lang="vi-VN" sz="2400" dirty="0">
              <a:solidFill>
                <a:srgbClr val="000000"/>
              </a:solidFill>
              <a:cs typeface="Arial" panose="020B0604020202020204" pitchFamily="34" charset="0"/>
            </a:endParaRPr>
          </a:p>
        </p:txBody>
      </p:sp>
      <p:sp>
        <p:nvSpPr>
          <p:cNvPr id="7" name="Rectangle: Rounded Corners 6">
            <a:extLst>
              <a:ext uri="{FF2B5EF4-FFF2-40B4-BE49-F238E27FC236}">
                <a16:creationId xmlns:a16="http://schemas.microsoft.com/office/drawing/2014/main" id="{D8B9A059-FCD6-383C-1E23-ACFD46E23B6D}"/>
              </a:ext>
            </a:extLst>
          </p:cNvPr>
          <p:cNvSpPr/>
          <p:nvPr/>
        </p:nvSpPr>
        <p:spPr>
          <a:xfrm>
            <a:off x="6108522" y="4377204"/>
            <a:ext cx="4280078" cy="155085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8" name="Picture 18">
            <a:extLst>
              <a:ext uri="{FF2B5EF4-FFF2-40B4-BE49-F238E27FC236}">
                <a16:creationId xmlns:a16="http://schemas.microsoft.com/office/drawing/2014/main" id="{14DB6F86-EB3F-BB6A-8B68-41EA4BC48FC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96143" y="522017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59D76974-886F-7A2E-8B70-9E70BAEB3B7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195297" y="5293797"/>
            <a:ext cx="754560" cy="6734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200FFF9B-DEA2-404D-AB30-BBA57A3E916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226553" y="3515817"/>
            <a:ext cx="771622"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4FBBDDF-F0DA-405F-9051-03BF8A89EF6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34677" y="3515817"/>
            <a:ext cx="771623"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E3F6A7D-472E-990B-B479-A8644AD6411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41075" y="-3186"/>
            <a:ext cx="950925" cy="950925"/>
          </a:xfrm>
          <a:prstGeom prst="rect">
            <a:avLst/>
          </a:prstGeom>
        </p:spPr>
      </p:pic>
      <p:pic>
        <p:nvPicPr>
          <p:cNvPr id="13" name="buzzer-or-wrong-answer-20582.wav">
            <a:hlinkClick r:id="" action="ppaction://media"/>
            <a:extLst>
              <a:ext uri="{FF2B5EF4-FFF2-40B4-BE49-F238E27FC236}">
                <a16:creationId xmlns:a16="http://schemas.microsoft.com/office/drawing/2014/main" id="{0CA4484E-420E-57D4-9BB0-1FD39EE4CA7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412087CB-D7EE-87A9-F2BC-8BDADD8016C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AFBAD0B3-4034-F34D-57BF-2647FAC088D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7" name="Ding-sound-effect-www_tiengdong_com.mp3">
            <a:hlinkClick r:id="" action="ppaction://media"/>
            <a:extLst>
              <a:ext uri="{FF2B5EF4-FFF2-40B4-BE49-F238E27FC236}">
                <a16:creationId xmlns:a16="http://schemas.microsoft.com/office/drawing/2014/main" id="{B71F8980-1ABA-CDD0-3800-97CF38B21EB3}"/>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422598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1776" fill="hold"/>
                                        <p:tgtEl>
                                          <p:spTgt spid="13"/>
                                        </p:tgtEl>
                                      </p:cBhvr>
                                    </p:cmd>
                                  </p:childTnLst>
                                </p:cTn>
                              </p:par>
                            </p:childTnLst>
                          </p:cTn>
                        </p:par>
                      </p:childTnLst>
                    </p:cTn>
                  </p:par>
                </p:childTnLst>
              </p:cTn>
              <p:nextCondLst>
                <p:cond evt="onClick" delay="0">
                  <p:tgtEl>
                    <p:spTgt spid="3"/>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 presetClass="mediacall" presetSubtype="0" fill="hold" nodeType="withEffect">
                                  <p:stCondLst>
                                    <p:cond delay="0"/>
                                  </p:stCondLst>
                                  <p:childTnLst>
                                    <p:cmd type="call" cmd="playFrom(0.0)">
                                      <p:cBhvr>
                                        <p:cTn id="35" dur="1776" fill="hold"/>
                                        <p:tgtEl>
                                          <p:spTgt spid="14"/>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 presetClass="mediacall" presetSubtype="0" fill="hold" nodeType="withEffect">
                                  <p:stCondLst>
                                    <p:cond delay="0"/>
                                  </p:stCondLst>
                                  <p:childTnLst>
                                    <p:cmd type="call" cmd="playFrom(0.0)">
                                      <p:cBhvr>
                                        <p:cTn id="43" dur="1776" fill="hold"/>
                                        <p:tgtEl>
                                          <p:spTgt spid="15"/>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 presetClass="mediacall" presetSubtype="0" fill="hold" nodeType="withEffect">
                                  <p:stCondLst>
                                    <p:cond delay="0"/>
                                  </p:stCondLst>
                                  <p:childTnLst>
                                    <p:cmd type="call" cmd="playFrom(0.0)">
                                      <p:cBhvr>
                                        <p:cTn id="51" dur="2977" fill="hold"/>
                                        <p:tgtEl>
                                          <p:spTgt spid="1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13"/>
                </p:tgtEl>
              </p:cMediaNode>
            </p:audio>
            <p:audio>
              <p:cMediaNode vol="80000">
                <p:cTn id="53" fill="hold" display="0">
                  <p:stCondLst>
                    <p:cond delay="indefinite"/>
                  </p:stCondLst>
                  <p:endCondLst>
                    <p:cond evt="onStopAudio" delay="0">
                      <p:tgtEl>
                        <p:sldTgt/>
                      </p:tgtEl>
                    </p:cond>
                  </p:endCondLst>
                </p:cTn>
                <p:tgtEl>
                  <p:spTgt spid="14"/>
                </p:tgtEl>
              </p:cMediaNode>
            </p:audio>
            <p:audio>
              <p:cMediaNode vol="80000">
                <p:cTn id="54" fill="hold" display="0">
                  <p:stCondLst>
                    <p:cond delay="indefinite"/>
                  </p:stCondLst>
                  <p:endCondLst>
                    <p:cond evt="onStopAudio" delay="0">
                      <p:tgtEl>
                        <p:sldTgt/>
                      </p:tgtEl>
                    </p:cond>
                  </p:endCondLst>
                </p:cTn>
                <p:tgtEl>
                  <p:spTgt spid="15"/>
                </p:tgtEl>
              </p:cMediaNode>
            </p:audio>
            <p:audio>
              <p:cMediaNode vol="80000">
                <p:cTn id="55" fill="hold" display="0">
                  <p:stCondLst>
                    <p:cond delay="indefinite"/>
                  </p:stCondLst>
                  <p:endCondLst>
                    <p:cond evt="onStopAudio" delay="0">
                      <p:tgtEl>
                        <p:sldTgt/>
                      </p:tgtEl>
                    </p:cond>
                  </p:endCondLst>
                </p:cTn>
                <p:tgtEl>
                  <p:spTgt spid="17"/>
                </p:tgtEl>
              </p:cMediaNode>
            </p:audio>
          </p:childTnLst>
        </p:cTn>
      </p:par>
    </p:tnLst>
    <p:bldLst>
      <p:bldP spid="2" grpId="0" animBg="1"/>
      <p:bldP spid="3" grpId="0" animBg="1"/>
      <p:bldP spid="4" grpId="0" animBg="1"/>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B4098A2-5B97-793F-8F83-2863EA5C32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B29A1AB7-DE0F-224C-01A2-79A831D9D7C5}"/>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D06C71DF-A0B1-F053-D1E8-117E84E6D5CF}"/>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16B7F3A7-07A7-337D-1A9E-BC44858581DD}"/>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52E5C35F-46BE-9447-C7C3-BDD9245E47EF}"/>
              </a:ext>
            </a:extLst>
          </p:cNvPr>
          <p:cNvSpPr txBox="1"/>
          <p:nvPr/>
        </p:nvSpPr>
        <p:spPr>
          <a:xfrm>
            <a:off x="2124336" y="2375780"/>
            <a:ext cx="5016693"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38. </a:t>
            </a:r>
            <a:r>
              <a:rPr lang="en-US" sz="2200" b="1" dirty="0" err="1">
                <a:latin typeface="UTM Avo" panose="02040603050506020204" pitchFamily="18"/>
                <a:ea typeface="Calibri" panose="020F0502020204030204" pitchFamily="34" charset="0"/>
                <a:cs typeface="Arial" panose="020B0604020202020204" pitchFamily="34" charset="0"/>
              </a:rPr>
              <a:t>Môi</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trường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các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nhân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tố</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sinh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thái</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FA82F41A-F835-0DB9-C608-BDF4188D2A79}"/>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99B84927-E5FE-BEA3-5B3E-EC60E7211556}"/>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AF3879BA-50A2-C757-8F25-EB637F695C23}"/>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9F4F1078-9D95-710F-C0CD-A0AAE80AE0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F40484D1-053A-5578-F3A1-C4B7A4492E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740A16D1-396B-7FBC-466C-57FC8835ACC5}"/>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2197</Words>
  <Application>Microsoft Office PowerPoint</Application>
  <PresentationFormat>Widescreen</PresentationFormat>
  <Paragraphs>131</Paragraphs>
  <Slides>38</Slides>
  <Notes>0</Notes>
  <HiddenSlides>0</HiddenSlides>
  <MMClips>20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2024-02-27T03:27:55Z</dcterms:modified>
</cp:coreProperties>
</file>