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71" r:id="rId7"/>
    <p:sldId id="272" r:id="rId8"/>
    <p:sldId id="283" r:id="rId9"/>
    <p:sldId id="273" r:id="rId10"/>
    <p:sldId id="274" r:id="rId11"/>
    <p:sldId id="284" r:id="rId12"/>
    <p:sldId id="282" r:id="rId13"/>
    <p:sldId id="275" r:id="rId14"/>
    <p:sldId id="276" r:id="rId15"/>
    <p:sldId id="277" r:id="rId16"/>
    <p:sldId id="279" r:id="rId17"/>
    <p:sldId id="285" r:id="rId18"/>
    <p:sldId id="286" r:id="rId19"/>
    <p:sldId id="280" r:id="rId20"/>
    <p:sldId id="281" r:id="rId21"/>
    <p:sldId id="287" r:id="rId22"/>
    <p:sldId id="261" r:id="rId23"/>
    <p:sldId id="263" r:id="rId24"/>
    <p:sldId id="288" r:id="rId25"/>
    <p:sldId id="289" r:id="rId26"/>
    <p:sldId id="290" r:id="rId27"/>
    <p:sldId id="291" r:id="rId28"/>
    <p:sldId id="262" r:id="rId29"/>
    <p:sldId id="264" r:id="rId30"/>
    <p:sldId id="269" r:id="rId31"/>
    <p:sldId id="270"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showGuides="1">
      <p:cViewPr varScale="1">
        <p:scale>
          <a:sx n="110" d="100"/>
          <a:sy n="110" d="100"/>
        </p:scale>
        <p:origin x="552" y="108"/>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902360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2034097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4008901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010978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7482866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4268779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8881873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193943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3364849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57738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7779643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2/28/2024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extLst>
      <p:ext uri="{BB962C8B-B14F-4D97-AF65-F5344CB8AC3E}">
        <p14:creationId xmlns:p14="http://schemas.microsoft.com/office/powerpoint/2010/main" val="28303566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khoa-hoc-tu-nhien-8/1/424/182/" TargetMode="External"/><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khoa-hoc-tu-nhien-8/1/424/182/" TargetMode="External"/><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hoc10.vn/doc-sach/khoa-hoc-tu-nhien-8/1/424/182/" TargetMode="External"/><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hoc10.vn/doc-sach/khoa-hoc-tu-nhien-8/1/424/182/" TargetMode="External"/><Relationship Id="rId2" Type="http://schemas.openxmlformats.org/officeDocument/2006/relationships/image" Target="../media/image1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8" Type="http://schemas.openxmlformats.org/officeDocument/2006/relationships/image" Target="../media/image24.sv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sv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svg"/><Relationship Id="rId11" Type="http://schemas.openxmlformats.org/officeDocument/2006/relationships/image" Target="../media/image27.png"/><Relationship Id="rId5" Type="http://schemas.openxmlformats.org/officeDocument/2006/relationships/image" Target="../media/image21.png"/><Relationship Id="rId10" Type="http://schemas.openxmlformats.org/officeDocument/2006/relationships/image" Target="../media/image26.svg"/><Relationship Id="rId4" Type="http://schemas.openxmlformats.org/officeDocument/2006/relationships/image" Target="../media/image20.svg"/><Relationship Id="rId9" Type="http://schemas.openxmlformats.org/officeDocument/2006/relationships/image" Target="../media/image25.png"/></Relationships>
</file>

<file path=ppt/slides/_rels/slide30.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s://www.facebook.com/hoc10fb/" TargetMode="External"/><Relationship Id="rId2" Type="http://schemas.openxmlformats.org/officeDocument/2006/relationships/image" Target="../media/image30.jpg"/><Relationship Id="rId1" Type="http://schemas.openxmlformats.org/officeDocument/2006/relationships/slideLayout" Target="../slideLayouts/slideLayout2.xml"/><Relationship Id="rId6" Type="http://schemas.openxmlformats.org/officeDocument/2006/relationships/image" Target="../media/image32.png"/><Relationship Id="rId5" Type="http://schemas.microsoft.com/office/2007/relationships/hdphoto" Target="../media/hdphoto1.wdp"/><Relationship Id="rId4" Type="http://schemas.openxmlformats.org/officeDocument/2006/relationships/image" Target="../media/image31.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9DBD5EA-C26C-98E3-761F-12D7673916E3}"/>
              </a:ext>
            </a:extLst>
          </p:cNvPr>
          <p:cNvSpPr txBox="1">
            <a:spLocks/>
          </p:cNvSpPr>
          <p:nvPr/>
        </p:nvSpPr>
        <p:spPr>
          <a:xfrm>
            <a:off x="9063429" y="214969"/>
            <a:ext cx="2782110" cy="716851"/>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lnSpc>
                <a:spcPct val="120000"/>
              </a:lnSpc>
            </a:pPr>
            <a:r>
              <a:rPr lang="vi-VN" sz="3600" dirty="0">
                <a:solidFill>
                  <a:schemeClr val="bg1"/>
                </a:solidFill>
                <a:effectLst>
                  <a:outerShdw blurRad="38100" dist="38100" dir="2700000" algn="tl">
                    <a:srgbClr val="000000">
                      <a:alpha val="43137"/>
                    </a:srgbClr>
                  </a:outerShdw>
                </a:effectLst>
                <a:latin typeface="UTM Avo" panose="02040603050506020204" pitchFamily="18" charset="0"/>
              </a:rPr>
              <a:t>KH</a:t>
            </a:r>
            <a:r>
              <a:rPr lang="en-US" sz="3600" dirty="0">
                <a:solidFill>
                  <a:schemeClr val="bg1"/>
                </a:solidFill>
                <a:effectLst>
                  <a:outerShdw blurRad="38100" dist="38100" dir="2700000" algn="tl">
                    <a:srgbClr val="000000">
                      <a:alpha val="43137"/>
                    </a:srgbClr>
                  </a:outerShdw>
                </a:effectLst>
                <a:latin typeface="UTM Avo" panose="02040603050506020204" pitchFamily="18" charset="0"/>
              </a:rPr>
              <a:t>TN 8</a:t>
            </a:r>
          </a:p>
        </p:txBody>
      </p:sp>
      <p:sp>
        <p:nvSpPr>
          <p:cNvPr id="5" name="Title 1">
            <a:extLst>
              <a:ext uri="{FF2B5EF4-FFF2-40B4-BE49-F238E27FC236}">
                <a16:creationId xmlns:a16="http://schemas.microsoft.com/office/drawing/2014/main" id="{92E1F328-A80C-3553-C855-233FD1F62FA5}"/>
              </a:ext>
            </a:extLst>
          </p:cNvPr>
          <p:cNvSpPr txBox="1">
            <a:spLocks/>
          </p:cNvSpPr>
          <p:nvPr/>
        </p:nvSpPr>
        <p:spPr>
          <a:xfrm>
            <a:off x="346461" y="144165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8</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a:solidFill>
                  <a:srgbClr val="002060"/>
                </a:solidFill>
                <a:latin typeface="UTM Avo" panose="02040603050506020204" pitchFamily="18" charset="0"/>
              </a:rPr>
              <a:t>Sinh </a:t>
            </a:r>
            <a:r>
              <a:rPr lang="en-US" sz="5400" b="1" dirty="0" err="1">
                <a:solidFill>
                  <a:srgbClr val="002060"/>
                </a:solidFill>
                <a:latin typeface="UTM Avo" panose="02040603050506020204" pitchFamily="18" charset="0"/>
              </a:rPr>
              <a:t>thái</a:t>
            </a:r>
            <a:endParaRPr lang="en-US" sz="5400" b="1" dirty="0">
              <a:solidFill>
                <a:srgbClr val="002060"/>
              </a:solidFill>
              <a:latin typeface="UTM Avo" panose="02040603050506020204" pitchFamily="18" charset="0"/>
            </a:endParaRPr>
          </a:p>
        </p:txBody>
      </p:sp>
      <p:sp>
        <p:nvSpPr>
          <p:cNvPr id="6" name="Subtitle 2">
            <a:extLst>
              <a:ext uri="{FF2B5EF4-FFF2-40B4-BE49-F238E27FC236}">
                <a16:creationId xmlns:a16="http://schemas.microsoft.com/office/drawing/2014/main" id="{AED83605-0816-7ADF-0D7C-1DD9C2C24909}"/>
              </a:ext>
            </a:extLst>
          </p:cNvPr>
          <p:cNvSpPr txBox="1">
            <a:spLocks/>
          </p:cNvSpPr>
          <p:nvPr/>
        </p:nvSpPr>
        <p:spPr>
          <a:xfrm>
            <a:off x="965710" y="3487440"/>
            <a:ext cx="10260579"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vi-VN" sz="6000" b="1" dirty="0">
                <a:solidFill>
                  <a:srgbClr val="FF0000"/>
                </a:solidFill>
                <a:latin typeface="UTM Avo" panose="02040603050506020204" pitchFamily="18" charset="0"/>
              </a:rPr>
              <a:t>Bài </a:t>
            </a:r>
            <a:r>
              <a:rPr lang="en-US" sz="6000" b="1" dirty="0">
                <a:solidFill>
                  <a:srgbClr val="FF0000"/>
                </a:solidFill>
                <a:latin typeface="UTM Avo" panose="02040603050506020204" pitchFamily="18" charset="0"/>
              </a:rPr>
              <a:t>39. </a:t>
            </a:r>
            <a:r>
              <a:rPr lang="en-US" sz="6000" b="1" dirty="0" err="1">
                <a:solidFill>
                  <a:srgbClr val="FF0000"/>
                </a:solidFill>
                <a:latin typeface="UTM Avo" panose="02040603050506020204" pitchFamily="18" charset="0"/>
              </a:rPr>
              <a:t>Quần</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thể</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sinh</a:t>
            </a:r>
            <a:r>
              <a:rPr lang="en-US" sz="6000" b="1" dirty="0">
                <a:solidFill>
                  <a:srgbClr val="FF0000"/>
                </a:solidFill>
                <a:latin typeface="UTM Avo" panose="02040603050506020204" pitchFamily="18" charset="0"/>
              </a:rPr>
              <a:t> </a:t>
            </a:r>
            <a:r>
              <a:rPr lang="en-US" sz="6000" b="1" dirty="0" err="1">
                <a:solidFill>
                  <a:srgbClr val="FF0000"/>
                </a:solidFill>
                <a:latin typeface="UTM Avo" panose="02040603050506020204" pitchFamily="18" charset="0"/>
              </a:rPr>
              <a:t>vật</a:t>
            </a:r>
            <a:endParaRPr lang="en-US" sz="6000" b="1" dirty="0">
              <a:solidFill>
                <a:srgbClr val="FF0000"/>
              </a:solidFill>
              <a:latin typeface="UTM Avo" panose="02040603050506020204" pitchFamily="18" charset="0"/>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8292221E-A10D-7FA2-F52A-7D8F753688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1699122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F2A001A2-1C81-BC08-EDAB-E80B1176C294}"/>
              </a:ext>
            </a:extLst>
          </p:cNvPr>
          <p:cNvSpPr/>
          <p:nvPr/>
        </p:nvSpPr>
        <p:spPr>
          <a:xfrm>
            <a:off x="697240" y="2312652"/>
            <a:ext cx="4040223" cy="3317965"/>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400" dirty="0">
                <a:solidFill>
                  <a:schemeClr val="tx1"/>
                </a:solidFill>
                <a:latin typeface="UTM Avo" panose="02040603050506020204" pitchFamily="18" charset="0"/>
              </a:rPr>
              <a:t>Các cá thể sinh vật khi sống thành đàn (ví dụ đàn voi trong hình 39.1) có ưu thế gì so với khi sống đơn lẻ?</a:t>
            </a:r>
            <a:endParaRPr lang="en-US" sz="2400" dirty="0">
              <a:solidFill>
                <a:schemeClr val="tx1"/>
              </a:solidFill>
              <a:latin typeface="UTM Avo" panose="02040603050506020204" pitchFamily="18" charset="0"/>
            </a:endParaRPr>
          </a:p>
        </p:txBody>
      </p:sp>
      <p:pic>
        <p:nvPicPr>
          <p:cNvPr id="4" name="Picture 3">
            <a:extLst>
              <a:ext uri="{FF2B5EF4-FFF2-40B4-BE49-F238E27FC236}">
                <a16:creationId xmlns:a16="http://schemas.microsoft.com/office/drawing/2014/main" id="{484C0CF3-DE1F-F53C-0E0F-E5407E7C3CDD}"/>
              </a:ext>
            </a:extLst>
          </p:cNvPr>
          <p:cNvPicPr>
            <a:picLocks noChangeAspect="1"/>
          </p:cNvPicPr>
          <p:nvPr/>
        </p:nvPicPr>
        <p:blipFill>
          <a:blip r:embed="rId3"/>
          <a:stretch>
            <a:fillRect/>
          </a:stretch>
        </p:blipFill>
        <p:spPr>
          <a:xfrm>
            <a:off x="5530269" y="2526540"/>
            <a:ext cx="5929657" cy="3029529"/>
          </a:xfrm>
          <a:prstGeom prst="rect">
            <a:avLst/>
          </a:prstGeom>
        </p:spPr>
      </p:pic>
    </p:spTree>
    <p:extLst>
      <p:ext uri="{BB962C8B-B14F-4D97-AF65-F5344CB8AC3E}">
        <p14:creationId xmlns:p14="http://schemas.microsoft.com/office/powerpoint/2010/main" val="117120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6DB0D018-4FAA-1A93-8A73-4702282929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41234016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0D5647E-3C83-C5F2-6B9B-D91002E8C6B8}"/>
              </a:ext>
            </a:extLst>
          </p:cNvPr>
          <p:cNvPicPr>
            <a:picLocks noChangeAspect="1"/>
          </p:cNvPicPr>
          <p:nvPr/>
        </p:nvPicPr>
        <p:blipFill rotWithShape="1">
          <a:blip r:embed="rId3">
            <a:extLst>
              <a:ext uri="{28A0092B-C50C-407E-A947-70E740481C1C}">
                <a14:useLocalDpi xmlns:a14="http://schemas.microsoft.com/office/drawing/2010/main" val="0"/>
              </a:ext>
            </a:extLst>
          </a:blip>
          <a:srcRect b="11228"/>
          <a:stretch/>
        </p:blipFill>
        <p:spPr>
          <a:xfrm>
            <a:off x="-419121" y="3684389"/>
            <a:ext cx="4101271" cy="3173611"/>
          </a:xfrm>
          <a:prstGeom prst="rect">
            <a:avLst/>
          </a:prstGeom>
        </p:spPr>
      </p:pic>
      <p:sp>
        <p:nvSpPr>
          <p:cNvPr id="3" name="Thought Bubble: Cloud 2">
            <a:extLst>
              <a:ext uri="{FF2B5EF4-FFF2-40B4-BE49-F238E27FC236}">
                <a16:creationId xmlns:a16="http://schemas.microsoft.com/office/drawing/2014/main" id="{4B96C54D-40B7-2D98-1FDB-5097BAC93911}"/>
              </a:ext>
            </a:extLst>
          </p:cNvPr>
          <p:cNvSpPr/>
          <p:nvPr/>
        </p:nvSpPr>
        <p:spPr>
          <a:xfrm>
            <a:off x="3351225" y="2397221"/>
            <a:ext cx="6942306" cy="2729763"/>
          </a:xfrm>
          <a:prstGeom prst="cloudCallout">
            <a:avLst>
              <a:gd name="adj1" fmla="val -55663"/>
              <a:gd name="adj2" fmla="val 67497"/>
            </a:avLst>
          </a:prstGeom>
          <a:solidFill>
            <a:schemeClr val="accent5">
              <a:lumMod val="20000"/>
              <a:lumOff val="8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vi-VN" sz="2400" dirty="0">
                <a:solidFill>
                  <a:schemeClr val="tx1"/>
                </a:solidFill>
                <a:latin typeface="UTM Avo" panose="02040603050506020204" pitchFamily="18" charset="0"/>
              </a:rPr>
              <a:t> Dựa vào những đặc điểm nào để xác định một nhóm cá thể là quần thể sinh vật?</a:t>
            </a:r>
            <a:endParaRPr lang="en-US" sz="2400" dirty="0">
              <a:solidFill>
                <a:schemeClr val="tx1"/>
              </a:solidFill>
              <a:latin typeface="UTM Avo" panose="02040603050506020204" pitchFamily="18" charset="0"/>
            </a:endParaRPr>
          </a:p>
        </p:txBody>
      </p:sp>
      <p:sp>
        <p:nvSpPr>
          <p:cNvPr id="4" name="TextBox 3">
            <a:extLst>
              <a:ext uri="{FF2B5EF4-FFF2-40B4-BE49-F238E27FC236}">
                <a16:creationId xmlns:a16="http://schemas.microsoft.com/office/drawing/2014/main" id="{4575147F-FC08-A718-2247-C704BCF00C1C}"/>
              </a:ext>
            </a:extLst>
          </p:cNvPr>
          <p:cNvSpPr txBox="1"/>
          <p:nvPr/>
        </p:nvSpPr>
        <p:spPr>
          <a:xfrm>
            <a:off x="1709506" y="1542474"/>
            <a:ext cx="8772987" cy="654731"/>
          </a:xfrm>
          <a:prstGeom prst="rect">
            <a:avLst/>
          </a:prstGeom>
          <a:noFill/>
        </p:spPr>
        <p:txBody>
          <a:bodyPr wrap="square" anchor="ctr">
            <a:spAutoFit/>
          </a:bodyPr>
          <a:lstStyle/>
          <a:p>
            <a:pPr lvl="0" algn="ctr">
              <a:lnSpc>
                <a:spcPct val="150000"/>
              </a:lnSpc>
            </a:pPr>
            <a:r>
              <a:rPr lang="en-US" sz="2800" b="1" dirty="0">
                <a:latin typeface="UTM Avo" panose="02040603050506020204" pitchFamily="18"/>
                <a:ea typeface="Arial" panose="020B0604020202020204" pitchFamily="34" charset="0"/>
                <a:cs typeface="Arial" panose="020B0604020202020204" pitchFamily="34" charset="0"/>
              </a:rPr>
              <a:t>I. KHÁI NIỆM QUẦN THỂ</a:t>
            </a:r>
            <a:endParaRPr lang="vi-VN" sz="2800" b="1" dirty="0">
              <a:latin typeface="UTM Avo" panose="02040603050506020204" pitchFamily="18"/>
              <a:ea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579023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DD034249-4D32-EE90-0B9D-7B20B0967DA2}"/>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18C38A6A-6784-8170-BA05-24F463E0C1CC}"/>
              </a:ext>
            </a:extLst>
          </p:cNvPr>
          <p:cNvSpPr txBox="1"/>
          <p:nvPr/>
        </p:nvSpPr>
        <p:spPr>
          <a:xfrm>
            <a:off x="746760" y="1941555"/>
            <a:ext cx="10698480" cy="2051780"/>
          </a:xfrm>
          <a:prstGeom prst="rect">
            <a:avLst/>
          </a:prstGeom>
          <a:noFill/>
        </p:spPr>
        <p:txBody>
          <a:bodyPr wrap="square">
            <a:spAutoFit/>
          </a:bodyPr>
          <a:lstStyle/>
          <a:p>
            <a:pPr algn="just">
              <a:lnSpc>
                <a:spcPct val="150000"/>
              </a:lnSpc>
            </a:pPr>
            <a:r>
              <a:rPr lang="en-US" sz="2200" dirty="0" err="1">
                <a:latin typeface="UTM Avo" panose="02040603050506020204" pitchFamily="18" charset="0"/>
              </a:rPr>
              <a:t>Quần</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tập</a:t>
            </a:r>
            <a:r>
              <a:rPr lang="en-US" sz="2200" dirty="0">
                <a:latin typeface="UTM Avo" panose="02040603050506020204" pitchFamily="18" charset="0"/>
              </a:rPr>
              <a:t> </a:t>
            </a:r>
            <a:r>
              <a:rPr lang="en-US" sz="2200" dirty="0" err="1">
                <a:latin typeface="UTM Avo" panose="02040603050506020204" pitchFamily="18" charset="0"/>
              </a:rPr>
              <a:t>hợp</a:t>
            </a:r>
            <a:r>
              <a:rPr lang="en-US" sz="2200" dirty="0">
                <a:latin typeface="UTM Avo" panose="02040603050506020204" pitchFamily="18" charset="0"/>
              </a:rPr>
              <a:t>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cá</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cùng</a:t>
            </a:r>
            <a:r>
              <a:rPr lang="en-US" sz="2200" dirty="0">
                <a:latin typeface="UTM Avo" panose="02040603050506020204" pitchFamily="18" charset="0"/>
              </a:rPr>
              <a:t> </a:t>
            </a:r>
            <a:r>
              <a:rPr lang="en-US" sz="2200" dirty="0" err="1">
                <a:latin typeface="UTM Avo" panose="02040603050506020204" pitchFamily="18" charset="0"/>
              </a:rPr>
              <a:t>loài</a:t>
            </a:r>
            <a:r>
              <a:rPr lang="en-US" sz="2200" dirty="0">
                <a:latin typeface="UTM Avo" panose="02040603050506020204" pitchFamily="18" charset="0"/>
              </a:rPr>
              <a:t>, </a:t>
            </a:r>
            <a:r>
              <a:rPr lang="en-US" sz="2200" dirty="0" err="1">
                <a:latin typeface="UTM Avo" panose="02040603050506020204" pitchFamily="18" charset="0"/>
              </a:rPr>
              <a:t>cùng</a:t>
            </a:r>
            <a:r>
              <a:rPr lang="en-US" sz="2200" dirty="0">
                <a:latin typeface="UTM Avo" panose="02040603050506020204" pitchFamily="18" charset="0"/>
              </a:rPr>
              <a:t> </a:t>
            </a:r>
            <a:r>
              <a:rPr lang="en-US" sz="2200" dirty="0" err="1">
                <a:latin typeface="UTM Avo" panose="02040603050506020204" pitchFamily="18" charset="0"/>
              </a:rPr>
              <a:t>sinh</a:t>
            </a:r>
            <a:r>
              <a:rPr lang="en-US" sz="2200" dirty="0">
                <a:latin typeface="UTM Avo" panose="02040603050506020204" pitchFamily="18" charset="0"/>
              </a:rPr>
              <a:t> </a:t>
            </a:r>
            <a:r>
              <a:rPr lang="en-US" sz="2200" dirty="0" err="1">
                <a:latin typeface="UTM Avo" panose="02040603050506020204" pitchFamily="18" charset="0"/>
              </a:rPr>
              <a:t>sống</a:t>
            </a:r>
            <a:r>
              <a:rPr lang="en-US" sz="2200" dirty="0">
                <a:latin typeface="UTM Avo" panose="02040603050506020204" pitchFamily="18" charset="0"/>
              </a:rPr>
              <a:t> </a:t>
            </a:r>
            <a:r>
              <a:rPr lang="en-US" sz="2200" dirty="0" err="1">
                <a:latin typeface="UTM Avo" panose="02040603050506020204" pitchFamily="18" charset="0"/>
              </a:rPr>
              <a:t>trong</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khoảng</a:t>
            </a:r>
            <a:r>
              <a:rPr lang="en-US" sz="2200" dirty="0">
                <a:latin typeface="UTM Avo" panose="02040603050506020204" pitchFamily="18" charset="0"/>
              </a:rPr>
              <a:t> </a:t>
            </a:r>
            <a:r>
              <a:rPr lang="en-US" sz="2200" dirty="0" err="1">
                <a:latin typeface="UTM Avo" panose="02040603050506020204" pitchFamily="18" charset="0"/>
              </a:rPr>
              <a:t>không</a:t>
            </a:r>
            <a:r>
              <a:rPr lang="en-US" sz="2200" dirty="0">
                <a:latin typeface="UTM Avo" panose="02040603050506020204" pitchFamily="18" charset="0"/>
              </a:rPr>
              <a:t> </a:t>
            </a:r>
            <a:r>
              <a:rPr lang="en-US" sz="2200" dirty="0" err="1">
                <a:latin typeface="UTM Avo" panose="02040603050506020204" pitchFamily="18" charset="0"/>
              </a:rPr>
              <a:t>gian</a:t>
            </a:r>
            <a:r>
              <a:rPr lang="en-US" sz="2200" dirty="0">
                <a:latin typeface="UTM Avo" panose="02040603050506020204" pitchFamily="18" charset="0"/>
              </a:rPr>
              <a:t> </a:t>
            </a:r>
            <a:r>
              <a:rPr lang="en-US" sz="2200" dirty="0" err="1">
                <a:latin typeface="UTM Avo" panose="02040603050506020204" pitchFamily="18" charset="0"/>
              </a:rPr>
              <a:t>xác</a:t>
            </a:r>
            <a:r>
              <a:rPr lang="en-US" sz="2200" dirty="0">
                <a:latin typeface="UTM Avo" panose="02040603050506020204" pitchFamily="18" charset="0"/>
              </a:rPr>
              <a:t> </a:t>
            </a:r>
            <a:r>
              <a:rPr lang="en-US" sz="2200" dirty="0" err="1">
                <a:latin typeface="UTM Avo" panose="02040603050506020204" pitchFamily="18" charset="0"/>
              </a:rPr>
              <a:t>định</a:t>
            </a:r>
            <a:r>
              <a:rPr lang="en-US" sz="2200" dirty="0">
                <a:latin typeface="UTM Avo" panose="02040603050506020204" pitchFamily="18" charset="0"/>
              </a:rPr>
              <a:t>, </a:t>
            </a:r>
            <a:r>
              <a:rPr lang="en-US" sz="2200" dirty="0" err="1">
                <a:latin typeface="UTM Avo" panose="02040603050506020204" pitchFamily="18" charset="0"/>
              </a:rPr>
              <a:t>vào</a:t>
            </a:r>
            <a:r>
              <a:rPr lang="en-US" sz="2200" dirty="0">
                <a:latin typeface="UTM Avo" panose="02040603050506020204" pitchFamily="18" charset="0"/>
              </a:rPr>
              <a:t> </a:t>
            </a:r>
            <a:r>
              <a:rPr lang="en-US" sz="2200" dirty="0" err="1">
                <a:latin typeface="UTM Avo" panose="02040603050506020204" pitchFamily="18" charset="0"/>
              </a:rPr>
              <a:t>một</a:t>
            </a:r>
            <a:r>
              <a:rPr lang="en-US" sz="2200" dirty="0">
                <a:latin typeface="UTM Avo" panose="02040603050506020204" pitchFamily="18" charset="0"/>
              </a:rPr>
              <a:t> </a:t>
            </a:r>
            <a:r>
              <a:rPr lang="en-US" sz="2200" dirty="0" err="1">
                <a:latin typeface="UTM Avo" panose="02040603050506020204" pitchFamily="18" charset="0"/>
              </a:rPr>
              <a:t>thời</a:t>
            </a:r>
            <a:r>
              <a:rPr lang="en-US" sz="2200" dirty="0">
                <a:latin typeface="UTM Avo" panose="02040603050506020204" pitchFamily="18" charset="0"/>
              </a:rPr>
              <a:t> </a:t>
            </a:r>
            <a:r>
              <a:rPr lang="en-US" sz="2200" dirty="0" err="1">
                <a:latin typeface="UTM Avo" panose="02040603050506020204" pitchFamily="18" charset="0"/>
              </a:rPr>
              <a:t>điểm</a:t>
            </a:r>
            <a:r>
              <a:rPr lang="en-US" sz="2200" dirty="0">
                <a:latin typeface="UTM Avo" panose="02040603050506020204" pitchFamily="18" charset="0"/>
              </a:rPr>
              <a:t> </a:t>
            </a:r>
            <a:r>
              <a:rPr lang="en-US" sz="2200" dirty="0" err="1">
                <a:latin typeface="UTM Avo" panose="02040603050506020204" pitchFamily="18" charset="0"/>
              </a:rPr>
              <a:t>nhất</a:t>
            </a:r>
            <a:r>
              <a:rPr lang="en-US" sz="2200" dirty="0">
                <a:latin typeface="UTM Avo" panose="02040603050506020204" pitchFamily="18" charset="0"/>
              </a:rPr>
              <a:t> </a:t>
            </a:r>
            <a:r>
              <a:rPr lang="en-US" sz="2200" dirty="0" err="1">
                <a:latin typeface="UTM Avo" panose="02040603050506020204" pitchFamily="18" charset="0"/>
              </a:rPr>
              <a:t>định</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khả</a:t>
            </a:r>
            <a:r>
              <a:rPr lang="en-US" sz="2200" dirty="0">
                <a:latin typeface="UTM Avo" panose="02040603050506020204" pitchFamily="18" charset="0"/>
              </a:rPr>
              <a:t> </a:t>
            </a:r>
            <a:r>
              <a:rPr lang="en-US" sz="2200" dirty="0" err="1">
                <a:latin typeface="UTM Avo" panose="02040603050506020204" pitchFamily="18" charset="0"/>
              </a:rPr>
              <a:t>năng</a:t>
            </a:r>
            <a:r>
              <a:rPr lang="en-US" sz="2200" dirty="0">
                <a:latin typeface="UTM Avo" panose="02040603050506020204" pitchFamily="18" charset="0"/>
              </a:rPr>
              <a:t> </a:t>
            </a:r>
            <a:r>
              <a:rPr lang="en-US" sz="2200" dirty="0" err="1">
                <a:latin typeface="UTM Avo" panose="02040603050506020204" pitchFamily="18" charset="0"/>
              </a:rPr>
              <a:t>sinh</a:t>
            </a:r>
            <a:r>
              <a:rPr lang="en-US" sz="2200" dirty="0">
                <a:latin typeface="UTM Avo" panose="02040603050506020204" pitchFamily="18" charset="0"/>
              </a:rPr>
              <a:t> </a:t>
            </a:r>
            <a:r>
              <a:rPr lang="en-US" sz="2200" dirty="0" err="1">
                <a:latin typeface="UTM Avo" panose="02040603050506020204" pitchFamily="18" charset="0"/>
              </a:rPr>
              <a:t>sản</a:t>
            </a:r>
            <a:r>
              <a:rPr lang="en-US" sz="2200" dirty="0">
                <a:latin typeface="UTM Avo" panose="02040603050506020204" pitchFamily="18" charset="0"/>
              </a:rPr>
              <a:t> </a:t>
            </a:r>
            <a:r>
              <a:rPr lang="en-US" sz="2200" dirty="0" err="1">
                <a:latin typeface="UTM Avo" panose="02040603050506020204" pitchFamily="18" charset="0"/>
              </a:rPr>
              <a:t>tạo</a:t>
            </a:r>
            <a:r>
              <a:rPr lang="en-US" sz="2200" dirty="0">
                <a:latin typeface="UTM Avo" panose="02040603050506020204" pitchFamily="18" charset="0"/>
              </a:rPr>
              <a:t> </a:t>
            </a:r>
            <a:r>
              <a:rPr lang="en-US" sz="2200" dirty="0" err="1">
                <a:latin typeface="UTM Avo" panose="02040603050506020204" pitchFamily="18" charset="0"/>
              </a:rPr>
              <a:t>nên</a:t>
            </a:r>
            <a:r>
              <a:rPr lang="en-US" sz="2200" dirty="0">
                <a:latin typeface="UTM Avo" panose="02040603050506020204" pitchFamily="18" charset="0"/>
              </a:rPr>
              <a:t> </a:t>
            </a:r>
            <a:r>
              <a:rPr lang="en-US" sz="2200" dirty="0" err="1">
                <a:latin typeface="UTM Avo" panose="02040603050506020204" pitchFamily="18" charset="0"/>
              </a:rPr>
              <a:t>những</a:t>
            </a:r>
            <a:r>
              <a:rPr lang="en-US" sz="2200" dirty="0">
                <a:latin typeface="UTM Avo" panose="02040603050506020204" pitchFamily="18" charset="0"/>
              </a:rPr>
              <a:t> </a:t>
            </a:r>
            <a:r>
              <a:rPr lang="en-US" sz="2200" dirty="0" err="1">
                <a:latin typeface="UTM Avo" panose="02040603050506020204" pitchFamily="18" charset="0"/>
              </a:rPr>
              <a:t>thế</a:t>
            </a:r>
            <a:r>
              <a:rPr lang="en-US" sz="2200" dirty="0">
                <a:latin typeface="UTM Avo" panose="02040603050506020204" pitchFamily="18" charset="0"/>
              </a:rPr>
              <a:t> </a:t>
            </a:r>
            <a:r>
              <a:rPr lang="en-US" sz="2200" dirty="0" err="1">
                <a:latin typeface="UTM Avo" panose="02040603050506020204" pitchFamily="18" charset="0"/>
              </a:rPr>
              <a:t>hệ</a:t>
            </a:r>
            <a:r>
              <a:rPr lang="en-US" sz="2200" dirty="0">
                <a:latin typeface="UTM Avo" panose="02040603050506020204" pitchFamily="18" charset="0"/>
              </a:rPr>
              <a:t> </a:t>
            </a:r>
            <a:r>
              <a:rPr lang="en-US" sz="2200" dirty="0" err="1">
                <a:latin typeface="UTM Avo" panose="02040603050506020204" pitchFamily="18" charset="0"/>
              </a:rPr>
              <a:t>mới</a:t>
            </a:r>
            <a:r>
              <a:rPr lang="en-US" sz="2200" dirty="0">
                <a:latin typeface="UTM Avo" panose="02040603050506020204" pitchFamily="18" charset="0"/>
              </a:rPr>
              <a:t>. </a:t>
            </a:r>
            <a:r>
              <a:rPr lang="en-US" sz="2200" dirty="0" err="1">
                <a:latin typeface="UTM Avo" panose="02040603050506020204" pitchFamily="18" charset="0"/>
              </a:rPr>
              <a:t>Mỗi</a:t>
            </a:r>
            <a:r>
              <a:rPr lang="en-US" sz="2200" dirty="0">
                <a:latin typeface="UTM Avo" panose="02040603050506020204" pitchFamily="18" charset="0"/>
              </a:rPr>
              <a:t> </a:t>
            </a:r>
            <a:r>
              <a:rPr lang="en-US" sz="2200" dirty="0" err="1">
                <a:latin typeface="UTM Avo" panose="02040603050506020204" pitchFamily="18" charset="0"/>
              </a:rPr>
              <a:t>quần</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những</a:t>
            </a:r>
            <a:r>
              <a:rPr lang="en-US" sz="2200" dirty="0">
                <a:latin typeface="UTM Avo" panose="02040603050506020204" pitchFamily="18" charset="0"/>
              </a:rPr>
              <a:t> </a:t>
            </a:r>
            <a:r>
              <a:rPr lang="en-US" sz="2200" dirty="0" err="1">
                <a:latin typeface="UTM Avo" panose="02040603050506020204" pitchFamily="18" charset="0"/>
              </a:rPr>
              <a:t>đặc</a:t>
            </a:r>
            <a:r>
              <a:rPr lang="en-US" sz="2200" dirty="0">
                <a:latin typeface="UTM Avo" panose="02040603050506020204" pitchFamily="18" charset="0"/>
              </a:rPr>
              <a:t> </a:t>
            </a:r>
            <a:r>
              <a:rPr lang="en-US" sz="2200" dirty="0" err="1">
                <a:latin typeface="UTM Avo" panose="02040603050506020204" pitchFamily="18" charset="0"/>
              </a:rPr>
              <a:t>trưng</a:t>
            </a:r>
            <a:r>
              <a:rPr lang="en-US" sz="2200" dirty="0">
                <a:latin typeface="UTM Avo" panose="02040603050506020204" pitchFamily="18" charset="0"/>
              </a:rPr>
              <a:t> </a:t>
            </a:r>
            <a:r>
              <a:rPr lang="en-US" sz="2200" dirty="0" err="1">
                <a:latin typeface="UTM Avo" panose="02040603050506020204" pitchFamily="18" charset="0"/>
              </a:rPr>
              <a:t>về</a:t>
            </a:r>
            <a:r>
              <a:rPr lang="en-US" sz="2200" dirty="0">
                <a:latin typeface="UTM Avo" panose="02040603050506020204" pitchFamily="18" charset="0"/>
              </a:rPr>
              <a:t> </a:t>
            </a:r>
            <a:r>
              <a:rPr lang="en-US" sz="2200" dirty="0" err="1">
                <a:latin typeface="UTM Avo" panose="02040603050506020204" pitchFamily="18" charset="0"/>
              </a:rPr>
              <a:t>kích</a:t>
            </a:r>
            <a:r>
              <a:rPr lang="en-US" sz="2200" dirty="0">
                <a:latin typeface="UTM Avo" panose="02040603050506020204" pitchFamily="18" charset="0"/>
              </a:rPr>
              <a:t> </a:t>
            </a:r>
            <a:r>
              <a:rPr lang="en-US" sz="2200" dirty="0" err="1">
                <a:latin typeface="UTM Avo" panose="02040603050506020204" pitchFamily="18" charset="0"/>
              </a:rPr>
              <a:t>thước</a:t>
            </a:r>
            <a:r>
              <a:rPr lang="en-US" sz="2200" dirty="0">
                <a:latin typeface="UTM Avo" panose="02040603050506020204" pitchFamily="18" charset="0"/>
              </a:rPr>
              <a:t>, </a:t>
            </a:r>
            <a:r>
              <a:rPr lang="en-US" sz="2200" dirty="0" err="1">
                <a:latin typeface="UTM Avo" panose="02040603050506020204" pitchFamily="18" charset="0"/>
              </a:rPr>
              <a:t>mật</a:t>
            </a:r>
            <a:r>
              <a:rPr lang="en-US" sz="2200" dirty="0">
                <a:latin typeface="UTM Avo" panose="02040603050506020204" pitchFamily="18" charset="0"/>
              </a:rPr>
              <a:t> </a:t>
            </a:r>
            <a:r>
              <a:rPr lang="en-US" sz="2200" dirty="0" err="1">
                <a:latin typeface="UTM Avo" panose="02040603050506020204" pitchFamily="18" charset="0"/>
              </a:rPr>
              <a:t>độ</a:t>
            </a:r>
            <a:r>
              <a:rPr lang="en-US" sz="2200" dirty="0">
                <a:latin typeface="UTM Avo" panose="02040603050506020204" pitchFamily="18" charset="0"/>
              </a:rPr>
              <a:t>, </a:t>
            </a:r>
            <a:r>
              <a:rPr lang="en-US" sz="2200" dirty="0" err="1">
                <a:latin typeface="UTM Avo" panose="02040603050506020204" pitchFamily="18" charset="0"/>
              </a:rPr>
              <a:t>tỉ</a:t>
            </a:r>
            <a:r>
              <a:rPr lang="en-US" sz="2200" dirty="0">
                <a:latin typeface="UTM Avo" panose="02040603050506020204" pitchFamily="18" charset="0"/>
              </a:rPr>
              <a:t> </a:t>
            </a:r>
            <a:r>
              <a:rPr lang="en-US" sz="2200" dirty="0" err="1">
                <a:latin typeface="UTM Avo" panose="02040603050506020204" pitchFamily="18" charset="0"/>
              </a:rPr>
              <a:t>lệ</a:t>
            </a:r>
            <a:r>
              <a:rPr lang="en-US" sz="2200" dirty="0">
                <a:latin typeface="UTM Avo" panose="02040603050506020204" pitchFamily="18" charset="0"/>
              </a:rPr>
              <a:t> </a:t>
            </a:r>
            <a:r>
              <a:rPr lang="en-US" sz="2200" dirty="0" err="1">
                <a:latin typeface="UTM Avo" panose="02040603050506020204" pitchFamily="18" charset="0"/>
              </a:rPr>
              <a:t>giới</a:t>
            </a:r>
            <a:r>
              <a:rPr lang="en-US" sz="2200" dirty="0">
                <a:latin typeface="UTM Avo" panose="02040603050506020204" pitchFamily="18" charset="0"/>
              </a:rPr>
              <a:t> </a:t>
            </a:r>
            <a:r>
              <a:rPr lang="en-US" sz="2200" dirty="0" err="1">
                <a:latin typeface="UTM Avo" panose="02040603050506020204" pitchFamily="18" charset="0"/>
              </a:rPr>
              <a:t>tính</a:t>
            </a:r>
            <a:r>
              <a:rPr lang="en-US" sz="2200" dirty="0">
                <a:latin typeface="UTM Avo" panose="02040603050506020204" pitchFamily="18" charset="0"/>
              </a:rPr>
              <a:t>, </a:t>
            </a:r>
            <a:r>
              <a:rPr lang="en-US" sz="2200" dirty="0" err="1">
                <a:latin typeface="UTM Avo" panose="02040603050506020204" pitchFamily="18" charset="0"/>
              </a:rPr>
              <a:t>thành</a:t>
            </a:r>
            <a:r>
              <a:rPr lang="en-US" sz="2200" dirty="0">
                <a:latin typeface="UTM Avo" panose="02040603050506020204" pitchFamily="18" charset="0"/>
              </a:rPr>
              <a:t> </a:t>
            </a:r>
            <a:r>
              <a:rPr lang="en-US" sz="2200" dirty="0" err="1">
                <a:latin typeface="UTM Avo" panose="02040603050506020204" pitchFamily="18" charset="0"/>
              </a:rPr>
              <a:t>phần</a:t>
            </a:r>
            <a:r>
              <a:rPr lang="en-US" sz="2200" dirty="0">
                <a:latin typeface="UTM Avo" panose="02040603050506020204" pitchFamily="18" charset="0"/>
              </a:rPr>
              <a:t> </a:t>
            </a:r>
            <a:r>
              <a:rPr lang="en-US" sz="2200" dirty="0" err="1">
                <a:latin typeface="UTM Avo" panose="02040603050506020204" pitchFamily="18" charset="0"/>
              </a:rPr>
              <a:t>nhóm</a:t>
            </a:r>
            <a:r>
              <a:rPr lang="en-US" sz="2200" dirty="0">
                <a:latin typeface="UTM Avo" panose="02040603050506020204" pitchFamily="18" charset="0"/>
              </a:rPr>
              <a:t> </a:t>
            </a:r>
            <a:r>
              <a:rPr lang="en-US" sz="2200" dirty="0" err="1">
                <a:latin typeface="UTM Avo" panose="02040603050506020204" pitchFamily="18" charset="0"/>
              </a:rPr>
              <a:t>tuổi</a:t>
            </a:r>
            <a:r>
              <a:rPr lang="en-US" sz="2200" dirty="0">
                <a:latin typeface="UTM Avo" panose="02040603050506020204" pitchFamily="18" charset="0"/>
              </a:rPr>
              <a:t> </a:t>
            </a:r>
            <a:r>
              <a:rPr lang="en-US" sz="2200" dirty="0" err="1">
                <a:latin typeface="UTM Avo" panose="02040603050506020204" pitchFamily="18" charset="0"/>
              </a:rPr>
              <a:t>và</a:t>
            </a:r>
            <a:r>
              <a:rPr lang="en-US" sz="2200" dirty="0">
                <a:latin typeface="UTM Avo" panose="02040603050506020204" pitchFamily="18" charset="0"/>
              </a:rPr>
              <a:t> </a:t>
            </a:r>
            <a:r>
              <a:rPr lang="en-US" sz="2200" dirty="0" err="1">
                <a:latin typeface="UTM Avo" panose="02040603050506020204" pitchFamily="18" charset="0"/>
              </a:rPr>
              <a:t>kiểu</a:t>
            </a:r>
            <a:r>
              <a:rPr lang="en-US" sz="2200" dirty="0">
                <a:latin typeface="UTM Avo" panose="02040603050506020204" pitchFamily="18" charset="0"/>
              </a:rPr>
              <a:t> </a:t>
            </a:r>
            <a:r>
              <a:rPr lang="en-US" sz="2200" dirty="0" err="1">
                <a:latin typeface="UTM Avo" panose="02040603050506020204" pitchFamily="18" charset="0"/>
              </a:rPr>
              <a:t>phân</a:t>
            </a:r>
            <a:r>
              <a:rPr lang="en-US" sz="2200" dirty="0">
                <a:latin typeface="UTM Avo" panose="02040603050506020204" pitchFamily="18" charset="0"/>
              </a:rPr>
              <a:t> </a:t>
            </a:r>
            <a:r>
              <a:rPr lang="en-US" sz="2200" dirty="0" err="1">
                <a:latin typeface="UTM Avo" panose="02040603050506020204" pitchFamily="18" charset="0"/>
              </a:rPr>
              <a:t>bố</a:t>
            </a:r>
            <a:r>
              <a:rPr lang="en-US" sz="2200" dirty="0">
                <a:latin typeface="UTM Avo" panose="02040603050506020204" pitchFamily="18" charset="0"/>
              </a:rPr>
              <a:t>.</a:t>
            </a:r>
          </a:p>
        </p:txBody>
      </p:sp>
      <p:pic>
        <p:nvPicPr>
          <p:cNvPr id="4" name="Picture 3">
            <a:extLst>
              <a:ext uri="{FF2B5EF4-FFF2-40B4-BE49-F238E27FC236}">
                <a16:creationId xmlns:a16="http://schemas.microsoft.com/office/drawing/2014/main" id="{323A5BC9-E90F-F198-FBE9-D6700BB36F78}"/>
              </a:ext>
            </a:extLst>
          </p:cNvPr>
          <p:cNvPicPr>
            <a:picLocks noChangeAspect="1"/>
          </p:cNvPicPr>
          <p:nvPr/>
        </p:nvPicPr>
        <p:blipFill>
          <a:blip r:embed="rId3"/>
          <a:stretch>
            <a:fillRect/>
          </a:stretch>
        </p:blipFill>
        <p:spPr>
          <a:xfrm>
            <a:off x="3694831" y="4229065"/>
            <a:ext cx="4802338" cy="2453569"/>
          </a:xfrm>
          <a:prstGeom prst="rect">
            <a:avLst/>
          </a:prstGeom>
        </p:spPr>
      </p:pic>
    </p:spTree>
    <p:extLst>
      <p:ext uri="{BB962C8B-B14F-4D97-AF65-F5344CB8AC3E}">
        <p14:creationId xmlns:p14="http://schemas.microsoft.com/office/powerpoint/2010/main" val="578138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ppt_x"/>
                                          </p:val>
                                        </p:tav>
                                        <p:tav tm="100000">
                                          <p:val>
                                            <p:strVal val="#ppt_x"/>
                                          </p:val>
                                        </p:tav>
                                      </p:tavLst>
                                    </p:anim>
                                    <p:anim calcmode="lin" valueType="num">
                                      <p:cBhvr additive="base">
                                        <p:cTn id="13"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FDB9191-79A8-2D6E-02AE-5628C5602F20}"/>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3017A5CB-9333-DF02-64DE-AAAF32ABBF12}"/>
              </a:ext>
            </a:extLst>
          </p:cNvPr>
          <p:cNvSpPr txBox="1"/>
          <p:nvPr/>
        </p:nvSpPr>
        <p:spPr>
          <a:xfrm>
            <a:off x="1159553" y="1575898"/>
            <a:ext cx="9872894" cy="654731"/>
          </a:xfrm>
          <a:prstGeom prst="rect">
            <a:avLst/>
          </a:prstGeom>
          <a:noFill/>
        </p:spPr>
        <p:txBody>
          <a:bodyPr wrap="square" anchor="ctr">
            <a:spAutoFit/>
          </a:bodyPr>
          <a:lstStyle/>
          <a:p>
            <a:pPr lvl="0" algn="ctr">
              <a:lnSpc>
                <a:spcPct val="150000"/>
              </a:lnSpc>
            </a:pPr>
            <a:r>
              <a:rPr lang="vi-VN" sz="2800" b="1" dirty="0">
                <a:latin typeface="UTM Avo" panose="02040603050506020204" pitchFamily="18"/>
                <a:ea typeface="Arial" panose="020B0604020202020204" pitchFamily="34" charset="0"/>
                <a:cs typeface="Arial" panose="020B0604020202020204" pitchFamily="34" charset="0"/>
              </a:rPr>
              <a:t>II. CÁC ĐẶC TRƯNG CƠ BẢN CỦA QUẦN THỂ</a:t>
            </a:r>
          </a:p>
        </p:txBody>
      </p:sp>
      <p:sp>
        <p:nvSpPr>
          <p:cNvPr id="3" name="TextBox 2">
            <a:extLst>
              <a:ext uri="{FF2B5EF4-FFF2-40B4-BE49-F238E27FC236}">
                <a16:creationId xmlns:a16="http://schemas.microsoft.com/office/drawing/2014/main" id="{71AA5C6D-63F7-1178-22AF-9BD557E36EC4}"/>
              </a:ext>
            </a:extLst>
          </p:cNvPr>
          <p:cNvSpPr txBox="1"/>
          <p:nvPr/>
        </p:nvSpPr>
        <p:spPr>
          <a:xfrm>
            <a:off x="1709506" y="2069855"/>
            <a:ext cx="8772987" cy="654731"/>
          </a:xfrm>
          <a:prstGeom prst="rect">
            <a:avLst/>
          </a:prstGeom>
          <a:noFill/>
        </p:spPr>
        <p:txBody>
          <a:bodyPr wrap="square" anchor="ctr">
            <a:spAutoFit/>
          </a:bodyPr>
          <a:lstStyle/>
          <a:p>
            <a:pPr lvl="0" algn="ctr">
              <a:lnSpc>
                <a:spcPct val="150000"/>
              </a:lnSpc>
            </a:pPr>
            <a:r>
              <a:rPr lang="vi-VN" sz="2800" b="1" dirty="0">
                <a:latin typeface="UTM Avo" panose="02040603050506020204" pitchFamily="18"/>
                <a:ea typeface="Arial" panose="020B0604020202020204" pitchFamily="34" charset="0"/>
                <a:cs typeface="Arial" panose="020B0604020202020204" pitchFamily="34" charset="0"/>
              </a:rPr>
              <a:t>1. Kích thước của quần thể sinh vật</a:t>
            </a:r>
          </a:p>
        </p:txBody>
      </p:sp>
      <p:pic>
        <p:nvPicPr>
          <p:cNvPr id="6" name="Picture 5">
            <a:extLst>
              <a:ext uri="{FF2B5EF4-FFF2-40B4-BE49-F238E27FC236}">
                <a16:creationId xmlns:a16="http://schemas.microsoft.com/office/drawing/2014/main" id="{65335852-2FD9-3E80-F585-10727067F259}"/>
              </a:ext>
            </a:extLst>
          </p:cNvPr>
          <p:cNvPicPr>
            <a:picLocks noChangeAspect="1"/>
          </p:cNvPicPr>
          <p:nvPr/>
        </p:nvPicPr>
        <p:blipFill rotWithShape="1">
          <a:blip r:embed="rId3">
            <a:extLst>
              <a:ext uri="{28A0092B-C50C-407E-A947-70E740481C1C}">
                <a14:useLocalDpi xmlns:a14="http://schemas.microsoft.com/office/drawing/2010/main" val="0"/>
              </a:ext>
            </a:extLst>
          </a:blip>
          <a:srcRect b="11228"/>
          <a:stretch/>
        </p:blipFill>
        <p:spPr>
          <a:xfrm>
            <a:off x="-419121" y="3684389"/>
            <a:ext cx="4101271" cy="3173611"/>
          </a:xfrm>
          <a:prstGeom prst="rect">
            <a:avLst/>
          </a:prstGeom>
        </p:spPr>
      </p:pic>
      <p:sp>
        <p:nvSpPr>
          <p:cNvPr id="7" name="Thought Bubble: Cloud 6">
            <a:extLst>
              <a:ext uri="{FF2B5EF4-FFF2-40B4-BE49-F238E27FC236}">
                <a16:creationId xmlns:a16="http://schemas.microsoft.com/office/drawing/2014/main" id="{F7C28BE6-C10F-1C12-DD80-53D8C0F96C86}"/>
              </a:ext>
            </a:extLst>
          </p:cNvPr>
          <p:cNvSpPr/>
          <p:nvPr/>
        </p:nvSpPr>
        <p:spPr>
          <a:xfrm>
            <a:off x="3464436" y="2989403"/>
            <a:ext cx="6942306" cy="2729763"/>
          </a:xfrm>
          <a:prstGeom prst="cloudCallout">
            <a:avLst>
              <a:gd name="adj1" fmla="val -55663"/>
              <a:gd name="adj2" fmla="val 67497"/>
            </a:avLst>
          </a:prstGeom>
          <a:solidFill>
            <a:schemeClr val="accent5">
              <a:lumMod val="20000"/>
              <a:lumOff val="8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vi-VN" sz="2400" dirty="0">
                <a:solidFill>
                  <a:schemeClr val="tx1"/>
                </a:solidFill>
                <a:latin typeface="UTM Avo" panose="02040603050506020204" pitchFamily="18" charset="0"/>
              </a:rPr>
              <a:t>Đặc trưng kích thước của quần thể có ý nghĩa gì?</a:t>
            </a:r>
            <a:endParaRPr lang="en-US"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10625108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left)">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6D2F482-5A20-DE33-3B58-2ACCC2D4CC3E}"/>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446AF849-ACD6-4366-137F-CA4B5BBB4AAB}"/>
              </a:ext>
            </a:extLst>
          </p:cNvPr>
          <p:cNvSpPr txBox="1"/>
          <p:nvPr/>
        </p:nvSpPr>
        <p:spPr>
          <a:xfrm>
            <a:off x="1071154" y="2519847"/>
            <a:ext cx="10049691" cy="3144387"/>
          </a:xfrm>
          <a:prstGeom prst="rect">
            <a:avLst/>
          </a:prstGeom>
          <a:noFill/>
        </p:spPr>
        <p:txBody>
          <a:bodyPr wrap="square">
            <a:spAutoFit/>
          </a:bodyPr>
          <a:lstStyle/>
          <a:p>
            <a:pPr algn="just">
              <a:lnSpc>
                <a:spcPct val="150000"/>
              </a:lnSpc>
              <a:spcBef>
                <a:spcPts val="600"/>
              </a:spcBef>
            </a:pPr>
            <a:r>
              <a:rPr lang="en-US" sz="2200" dirty="0" err="1">
                <a:latin typeface="UTM Avo" panose="02040603050506020204" pitchFamily="18" charset="0"/>
              </a:rPr>
              <a:t>Mỗi</a:t>
            </a:r>
            <a:r>
              <a:rPr lang="en-US" sz="2200" dirty="0">
                <a:latin typeface="UTM Avo" panose="02040603050506020204" pitchFamily="18" charset="0"/>
              </a:rPr>
              <a:t> </a:t>
            </a:r>
            <a:r>
              <a:rPr lang="en-US" sz="2200" dirty="0" err="1">
                <a:latin typeface="UTM Avo" panose="02040603050506020204" pitchFamily="18" charset="0"/>
              </a:rPr>
              <a:t>quần</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sinh</a:t>
            </a:r>
            <a:r>
              <a:rPr lang="en-US" sz="2200" dirty="0">
                <a:latin typeface="UTM Avo" panose="02040603050506020204" pitchFamily="18" charset="0"/>
              </a:rPr>
              <a:t> </a:t>
            </a:r>
            <a:r>
              <a:rPr lang="en-US" sz="2200" dirty="0" err="1">
                <a:latin typeface="UTM Avo" panose="02040603050506020204" pitchFamily="18" charset="0"/>
              </a:rPr>
              <a:t>vật</a:t>
            </a:r>
            <a:r>
              <a:rPr lang="en-US" sz="2200" dirty="0">
                <a:latin typeface="UTM Avo" panose="02040603050506020204" pitchFamily="18" charset="0"/>
              </a:rPr>
              <a:t> </a:t>
            </a:r>
            <a:r>
              <a:rPr lang="en-US" sz="2200" dirty="0" err="1">
                <a:latin typeface="UTM Avo" panose="02040603050506020204" pitchFamily="18" charset="0"/>
              </a:rPr>
              <a:t>có</a:t>
            </a:r>
            <a:r>
              <a:rPr lang="en-US" sz="2200" dirty="0">
                <a:latin typeface="UTM Avo" panose="02040603050506020204" pitchFamily="18" charset="0"/>
              </a:rPr>
              <a:t> </a:t>
            </a:r>
            <a:r>
              <a:rPr lang="en-US" sz="2200" dirty="0" err="1">
                <a:latin typeface="UTM Avo" panose="02040603050506020204" pitchFamily="18" charset="0"/>
              </a:rPr>
              <a:t>số</a:t>
            </a:r>
            <a:r>
              <a:rPr lang="en-US" sz="2200" dirty="0">
                <a:latin typeface="UTM Avo" panose="02040603050506020204" pitchFamily="18" charset="0"/>
              </a:rPr>
              <a:t> </a:t>
            </a:r>
            <a:r>
              <a:rPr lang="en-US" sz="2200" dirty="0" err="1">
                <a:latin typeface="UTM Avo" panose="02040603050506020204" pitchFamily="18" charset="0"/>
              </a:rPr>
              <a:t>lượng</a:t>
            </a:r>
            <a:r>
              <a:rPr lang="en-US" sz="2200" dirty="0">
                <a:latin typeface="UTM Avo" panose="02040603050506020204" pitchFamily="18" charset="0"/>
              </a:rPr>
              <a:t> </a:t>
            </a:r>
            <a:r>
              <a:rPr lang="en-US" sz="2200" dirty="0" err="1">
                <a:latin typeface="UTM Avo" panose="02040603050506020204" pitchFamily="18" charset="0"/>
              </a:rPr>
              <a:t>cá</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hoặc</a:t>
            </a:r>
            <a:r>
              <a:rPr lang="en-US" sz="2200" dirty="0">
                <a:latin typeface="UTM Avo" panose="02040603050506020204" pitchFamily="18" charset="0"/>
              </a:rPr>
              <a:t> </a:t>
            </a:r>
            <a:r>
              <a:rPr lang="en-US" sz="2200" dirty="0" err="1">
                <a:latin typeface="UTM Avo" panose="02040603050506020204" pitchFamily="18" charset="0"/>
              </a:rPr>
              <a:t>khối</a:t>
            </a:r>
            <a:r>
              <a:rPr lang="en-US" sz="2200" dirty="0">
                <a:latin typeface="UTM Avo" panose="02040603050506020204" pitchFamily="18" charset="0"/>
              </a:rPr>
              <a:t> </a:t>
            </a:r>
            <a:r>
              <a:rPr lang="en-US" sz="2200" dirty="0" err="1">
                <a:latin typeface="UTM Avo" panose="02040603050506020204" pitchFamily="18" charset="0"/>
              </a:rPr>
              <a:t>lượng</a:t>
            </a:r>
            <a:r>
              <a:rPr lang="en-US" sz="2200" dirty="0">
                <a:latin typeface="UTM Avo" panose="02040603050506020204" pitchFamily="18" charset="0"/>
              </a:rPr>
              <a:t>, </a:t>
            </a:r>
            <a:r>
              <a:rPr lang="en-US" sz="2200" dirty="0" err="1">
                <a:latin typeface="UTM Avo" panose="02040603050506020204" pitchFamily="18" charset="0"/>
              </a:rPr>
              <a:t>năng</a:t>
            </a:r>
            <a:r>
              <a:rPr lang="en-US" sz="2200" dirty="0">
                <a:latin typeface="UTM Avo" panose="02040603050506020204" pitchFamily="18" charset="0"/>
              </a:rPr>
              <a:t> </a:t>
            </a:r>
            <a:r>
              <a:rPr lang="en-US" sz="2200" dirty="0" err="1">
                <a:latin typeface="UTM Avo" panose="02040603050506020204" pitchFamily="18" charset="0"/>
              </a:rPr>
              <a:t>lượng</a:t>
            </a:r>
            <a:r>
              <a:rPr lang="en-US" sz="2200" dirty="0">
                <a:latin typeface="UTM Avo" panose="02040603050506020204" pitchFamily="18" charset="0"/>
              </a:rPr>
              <a:t> </a:t>
            </a:r>
            <a:r>
              <a:rPr lang="en-US" sz="2200" dirty="0" err="1">
                <a:latin typeface="UTM Avo" panose="02040603050506020204" pitchFamily="18" charset="0"/>
              </a:rPr>
              <a:t>tích</a:t>
            </a:r>
            <a:r>
              <a:rPr lang="en-US" sz="2200" dirty="0">
                <a:latin typeface="UTM Avo" panose="02040603050506020204" pitchFamily="18" charset="0"/>
              </a:rPr>
              <a:t> </a:t>
            </a:r>
            <a:r>
              <a:rPr lang="en-US" sz="2200" dirty="0" err="1">
                <a:latin typeface="UTM Avo" panose="02040603050506020204" pitchFamily="18" charset="0"/>
              </a:rPr>
              <a:t>luỹ</a:t>
            </a:r>
            <a:r>
              <a:rPr lang="en-US" sz="2200" dirty="0">
                <a:latin typeface="UTM Avo" panose="02040603050506020204" pitchFamily="18" charset="0"/>
              </a:rPr>
              <a:t> </a:t>
            </a:r>
            <a:r>
              <a:rPr lang="en-US" sz="2200" dirty="0" err="1">
                <a:latin typeface="UTM Avo" panose="02040603050506020204" pitchFamily="18" charset="0"/>
              </a:rPr>
              <a:t>trong</a:t>
            </a:r>
            <a:r>
              <a:rPr lang="en-US" sz="2200" dirty="0">
                <a:latin typeface="UTM Avo" panose="02040603050506020204" pitchFamily="18" charset="0"/>
              </a:rPr>
              <a:t> </a:t>
            </a:r>
            <a:r>
              <a:rPr lang="en-US" sz="2200" dirty="0" err="1">
                <a:latin typeface="UTM Avo" panose="02040603050506020204" pitchFamily="18" charset="0"/>
              </a:rPr>
              <a:t>các</a:t>
            </a:r>
            <a:r>
              <a:rPr lang="en-US" sz="2200" dirty="0">
                <a:latin typeface="UTM Avo" panose="02040603050506020204" pitchFamily="18" charset="0"/>
              </a:rPr>
              <a:t> </a:t>
            </a:r>
            <a:r>
              <a:rPr lang="en-US" sz="2200" dirty="0" err="1">
                <a:latin typeface="UTM Avo" panose="02040603050506020204" pitchFamily="18" charset="0"/>
              </a:rPr>
              <a:t>cá</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r>
              <a:rPr lang="en-US" sz="2200" dirty="0" err="1">
                <a:latin typeface="UTM Avo" panose="02040603050506020204" pitchFamily="18" charset="0"/>
              </a:rPr>
              <a:t>phân</a:t>
            </a:r>
            <a:r>
              <a:rPr lang="en-US" sz="2200" dirty="0">
                <a:latin typeface="UTM Avo" panose="02040603050506020204" pitchFamily="18" charset="0"/>
              </a:rPr>
              <a:t> </a:t>
            </a:r>
            <a:r>
              <a:rPr lang="en-US" sz="2200" dirty="0" err="1">
                <a:latin typeface="UTM Avo" panose="02040603050506020204" pitchFamily="18" charset="0"/>
              </a:rPr>
              <a:t>bố</a:t>
            </a:r>
            <a:r>
              <a:rPr lang="en-US" sz="2200" dirty="0">
                <a:latin typeface="UTM Avo" panose="02040603050506020204" pitchFamily="18" charset="0"/>
              </a:rPr>
              <a:t> </a:t>
            </a:r>
            <a:r>
              <a:rPr lang="en-US" sz="2200" dirty="0" err="1">
                <a:latin typeface="UTM Avo" panose="02040603050506020204" pitchFamily="18" charset="0"/>
              </a:rPr>
              <a:t>trong</a:t>
            </a:r>
            <a:r>
              <a:rPr lang="en-US" sz="2200" dirty="0">
                <a:latin typeface="UTM Avo" panose="02040603050506020204" pitchFamily="18" charset="0"/>
              </a:rPr>
              <a:t> </a:t>
            </a:r>
            <a:r>
              <a:rPr lang="en-US" sz="2200" dirty="0" err="1">
                <a:latin typeface="UTM Avo" panose="02040603050506020204" pitchFamily="18" charset="0"/>
              </a:rPr>
              <a:t>khoảng</a:t>
            </a:r>
            <a:r>
              <a:rPr lang="en-US" sz="2200" dirty="0">
                <a:latin typeface="UTM Avo" panose="02040603050506020204" pitchFamily="18" charset="0"/>
              </a:rPr>
              <a:t> </a:t>
            </a:r>
            <a:r>
              <a:rPr lang="en-US" sz="2200" dirty="0" err="1">
                <a:latin typeface="UTM Avo" panose="02040603050506020204" pitchFamily="18" charset="0"/>
              </a:rPr>
              <a:t>không</a:t>
            </a:r>
            <a:r>
              <a:rPr lang="en-US" sz="2200" dirty="0">
                <a:latin typeface="UTM Avo" panose="02040603050506020204" pitchFamily="18" charset="0"/>
              </a:rPr>
              <a:t> </a:t>
            </a:r>
            <a:r>
              <a:rPr lang="en-US" sz="2200" dirty="0" err="1">
                <a:latin typeface="UTM Avo" panose="02040603050506020204" pitchFamily="18" charset="0"/>
              </a:rPr>
              <a:t>gian</a:t>
            </a:r>
            <a:r>
              <a:rPr lang="en-US" sz="2200" dirty="0">
                <a:latin typeface="UTM Avo" panose="02040603050506020204" pitchFamily="18" charset="0"/>
              </a:rPr>
              <a:t> </a:t>
            </a:r>
            <a:r>
              <a:rPr lang="en-US" sz="2200" dirty="0" err="1">
                <a:latin typeface="UTM Avo" panose="02040603050506020204" pitchFamily="18" charset="0"/>
              </a:rPr>
              <a:t>nhất</a:t>
            </a:r>
            <a:r>
              <a:rPr lang="en-US" sz="2200" dirty="0">
                <a:latin typeface="UTM Avo" panose="02040603050506020204" pitchFamily="18" charset="0"/>
              </a:rPr>
              <a:t> </a:t>
            </a:r>
            <a:r>
              <a:rPr lang="en-US" sz="2200" dirty="0" err="1">
                <a:latin typeface="UTM Avo" panose="02040603050506020204" pitchFamily="18" charset="0"/>
              </a:rPr>
              <a:t>định</a:t>
            </a:r>
            <a:r>
              <a:rPr lang="en-US" sz="2200" dirty="0">
                <a:latin typeface="UTM Avo" panose="02040603050506020204" pitchFamily="18" charset="0"/>
              </a:rPr>
              <a:t> </a:t>
            </a:r>
            <a:r>
              <a:rPr lang="en-US" sz="2200" dirty="0" err="1">
                <a:latin typeface="UTM Avo" panose="02040603050506020204" pitchFamily="18" charset="0"/>
              </a:rPr>
              <a:t>được</a:t>
            </a:r>
            <a:r>
              <a:rPr lang="en-US" sz="2200" dirty="0">
                <a:latin typeface="UTM Avo" panose="02040603050506020204" pitchFamily="18" charset="0"/>
              </a:rPr>
              <a:t> </a:t>
            </a:r>
            <a:r>
              <a:rPr lang="en-US" sz="2200" dirty="0" err="1">
                <a:latin typeface="UTM Avo" panose="02040603050506020204" pitchFamily="18" charset="0"/>
              </a:rPr>
              <a:t>gọi</a:t>
            </a:r>
            <a:r>
              <a:rPr lang="en-US" sz="2200" dirty="0">
                <a:latin typeface="UTM Avo" panose="02040603050506020204" pitchFamily="18" charset="0"/>
              </a:rPr>
              <a:t> </a:t>
            </a:r>
            <a:r>
              <a:rPr lang="en-US" sz="2200" dirty="0" err="1">
                <a:latin typeface="UTM Avo" panose="02040603050506020204" pitchFamily="18" charset="0"/>
              </a:rPr>
              <a:t>là</a:t>
            </a:r>
            <a:r>
              <a:rPr lang="en-US" sz="2200" dirty="0">
                <a:latin typeface="UTM Avo" panose="02040603050506020204" pitchFamily="18" charset="0"/>
              </a:rPr>
              <a:t> </a:t>
            </a:r>
            <a:r>
              <a:rPr lang="en-US" sz="2200" dirty="0" err="1">
                <a:latin typeface="UTM Avo" panose="02040603050506020204" pitchFamily="18" charset="0"/>
              </a:rPr>
              <a:t>kích</a:t>
            </a:r>
            <a:r>
              <a:rPr lang="en-US" sz="2200" dirty="0">
                <a:latin typeface="UTM Avo" panose="02040603050506020204" pitchFamily="18" charset="0"/>
              </a:rPr>
              <a:t> </a:t>
            </a:r>
            <a:r>
              <a:rPr lang="en-US" sz="2200" dirty="0" err="1">
                <a:latin typeface="UTM Avo" panose="02040603050506020204" pitchFamily="18" charset="0"/>
              </a:rPr>
              <a:t>thước</a:t>
            </a:r>
            <a:r>
              <a:rPr lang="en-US" sz="2200" dirty="0">
                <a:latin typeface="UTM Avo" panose="02040603050506020204" pitchFamily="18" charset="0"/>
              </a:rPr>
              <a:t> </a:t>
            </a:r>
            <a:r>
              <a:rPr lang="en-US" sz="2200" dirty="0" err="1">
                <a:latin typeface="UTM Avo" panose="02040603050506020204" pitchFamily="18" charset="0"/>
              </a:rPr>
              <a:t>của</a:t>
            </a:r>
            <a:r>
              <a:rPr lang="en-US" sz="2200" dirty="0">
                <a:latin typeface="UTM Avo" panose="02040603050506020204" pitchFamily="18" charset="0"/>
              </a:rPr>
              <a:t> </a:t>
            </a:r>
            <a:r>
              <a:rPr lang="en-US" sz="2200" dirty="0" err="1">
                <a:latin typeface="UTM Avo" panose="02040603050506020204" pitchFamily="18" charset="0"/>
              </a:rPr>
              <a:t>quần</a:t>
            </a:r>
            <a:r>
              <a:rPr lang="en-US" sz="2200" dirty="0">
                <a:latin typeface="UTM Avo" panose="02040603050506020204" pitchFamily="18" charset="0"/>
              </a:rPr>
              <a:t> </a:t>
            </a:r>
            <a:r>
              <a:rPr lang="en-US" sz="2200" dirty="0" err="1">
                <a:latin typeface="UTM Avo" panose="02040603050506020204" pitchFamily="18" charset="0"/>
              </a:rPr>
              <a:t>thể</a:t>
            </a:r>
            <a:r>
              <a:rPr lang="en-US" sz="2200" dirty="0">
                <a:latin typeface="UTM Avo" panose="02040603050506020204" pitchFamily="18" charset="0"/>
              </a:rPr>
              <a:t>. </a:t>
            </a:r>
          </a:p>
          <a:p>
            <a:pPr algn="just">
              <a:lnSpc>
                <a:spcPct val="150000"/>
              </a:lnSpc>
              <a:spcBef>
                <a:spcPts val="600"/>
              </a:spcBef>
            </a:pPr>
            <a:r>
              <a:rPr lang="vi-VN" sz="2200" dirty="0">
                <a:latin typeface="UTM Avo" panose="02040603050506020204" pitchFamily="18" charset="0"/>
              </a:rPr>
              <a:t>Mỗi quần thể sinh vật có kích thước đặc trưng phù hợp với khả năng cung cấp nguồn sống của môi trường và thực hiện các chức năng sinh học, bảo đảm cho quần thể duy trì và phát triển. </a:t>
            </a:r>
          </a:p>
        </p:txBody>
      </p:sp>
    </p:spTree>
    <p:extLst>
      <p:ext uri="{BB962C8B-B14F-4D97-AF65-F5344CB8AC3E}">
        <p14:creationId xmlns:p14="http://schemas.microsoft.com/office/powerpoint/2010/main" val="17433260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6684195-1265-472D-4AE1-364C32C88DA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569C2EB-DEB9-CF2F-B20F-DFE51C3E9448}"/>
              </a:ext>
            </a:extLst>
          </p:cNvPr>
          <p:cNvSpPr txBox="1"/>
          <p:nvPr/>
        </p:nvSpPr>
        <p:spPr>
          <a:xfrm>
            <a:off x="1709506" y="1716824"/>
            <a:ext cx="8772987" cy="654731"/>
          </a:xfrm>
          <a:prstGeom prst="rect">
            <a:avLst/>
          </a:prstGeom>
          <a:noFill/>
        </p:spPr>
        <p:txBody>
          <a:bodyPr wrap="square" anchor="ctr">
            <a:spAutoFit/>
          </a:bodyPr>
          <a:lstStyle/>
          <a:p>
            <a:pPr algn="ctr">
              <a:lnSpc>
                <a:spcPct val="150000"/>
              </a:lnSpc>
              <a:spcBef>
                <a:spcPts val="600"/>
              </a:spcBef>
            </a:pPr>
            <a:r>
              <a:rPr lang="vi-VN" sz="2800" b="1" dirty="0">
                <a:latin typeface="UTM Avo" panose="02040603050506020204" pitchFamily="18" charset="0"/>
              </a:rPr>
              <a:t>2. Mật độ cá thể của quần thể</a:t>
            </a:r>
          </a:p>
        </p:txBody>
      </p:sp>
      <p:sp>
        <p:nvSpPr>
          <p:cNvPr id="5" name="TextBox 4">
            <a:extLst>
              <a:ext uri="{FF2B5EF4-FFF2-40B4-BE49-F238E27FC236}">
                <a16:creationId xmlns:a16="http://schemas.microsoft.com/office/drawing/2014/main" id="{98F8FC71-4627-451E-0BA0-1B4940879AD6}"/>
              </a:ext>
            </a:extLst>
          </p:cNvPr>
          <p:cNvSpPr txBox="1"/>
          <p:nvPr/>
        </p:nvSpPr>
        <p:spPr>
          <a:xfrm>
            <a:off x="831667" y="2661375"/>
            <a:ext cx="10528663" cy="2636556"/>
          </a:xfrm>
          <a:prstGeom prst="rect">
            <a:avLst/>
          </a:prstGeom>
          <a:noFill/>
        </p:spPr>
        <p:txBody>
          <a:bodyPr wrap="square">
            <a:spAutoFit/>
          </a:bodyPr>
          <a:lstStyle/>
          <a:p>
            <a:pPr algn="just">
              <a:lnSpc>
                <a:spcPct val="150000"/>
              </a:lnSpc>
              <a:spcBef>
                <a:spcPts val="600"/>
              </a:spcBef>
            </a:pPr>
            <a:r>
              <a:rPr lang="vi-VN" sz="2200" dirty="0">
                <a:latin typeface="UTM Avo" panose="02040603050506020204" pitchFamily="18" charset="0"/>
              </a:rPr>
              <a:t>Mật độ cá thể của quần thể là số lượng cá thể trên một đơn vị diện tích hay thể tích của quần thể. Mỗi quần thể có mật độ đặc trưng nhất định. </a:t>
            </a:r>
            <a:endParaRPr lang="en-US" sz="2200" dirty="0">
              <a:latin typeface="UTM Avo" panose="02040603050506020204" pitchFamily="18" charset="0"/>
            </a:endParaRPr>
          </a:p>
          <a:p>
            <a:pPr algn="just">
              <a:lnSpc>
                <a:spcPct val="150000"/>
              </a:lnSpc>
              <a:spcBef>
                <a:spcPts val="600"/>
              </a:spcBef>
            </a:pPr>
            <a:r>
              <a:rPr lang="vi-VN" sz="2200" dirty="0">
                <a:latin typeface="UTM Avo" panose="02040603050506020204" pitchFamily="18" charset="0"/>
              </a:rPr>
              <a:t>Khi mật độ quần thể quá cao hoặc quá thấp sẽ ảnh hưởng đến các hoạt động sống của các cá thể trong quần thể như: tìm kiếm thức ăn, nơi ở; cơ hội gặp gỡ giữa các cá thể khác giới để sinh sản;…</a:t>
            </a:r>
          </a:p>
        </p:txBody>
      </p:sp>
    </p:spTree>
    <p:extLst>
      <p:ext uri="{BB962C8B-B14F-4D97-AF65-F5344CB8AC3E}">
        <p14:creationId xmlns:p14="http://schemas.microsoft.com/office/powerpoint/2010/main" val="39501140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0AF4C4E-9DEF-E5B5-DA1E-A77D491AD327}"/>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9E4FCE67-69EA-CD7D-613A-F07563DD64C1}"/>
              </a:ext>
            </a:extLst>
          </p:cNvPr>
          <p:cNvSpPr txBox="1"/>
          <p:nvPr/>
        </p:nvSpPr>
        <p:spPr>
          <a:xfrm>
            <a:off x="1633755" y="1164959"/>
            <a:ext cx="8772987" cy="654731"/>
          </a:xfrm>
          <a:prstGeom prst="rect">
            <a:avLst/>
          </a:prstGeom>
          <a:noFill/>
        </p:spPr>
        <p:txBody>
          <a:bodyPr wrap="square" anchor="ctr">
            <a:spAutoFit/>
          </a:bodyPr>
          <a:lstStyle/>
          <a:p>
            <a:pPr algn="ctr">
              <a:lnSpc>
                <a:spcPct val="150000"/>
              </a:lnSpc>
              <a:spcBef>
                <a:spcPts val="600"/>
              </a:spcBef>
            </a:pPr>
            <a:r>
              <a:rPr lang="vi-VN" sz="2800" b="1" dirty="0">
                <a:latin typeface="UTM Avo" panose="02040603050506020204" pitchFamily="18" charset="0"/>
              </a:rPr>
              <a:t>3. Tỉ lệ giới tính</a:t>
            </a:r>
          </a:p>
        </p:txBody>
      </p:sp>
      <p:pic>
        <p:nvPicPr>
          <p:cNvPr id="4" name="Picture 3">
            <a:extLst>
              <a:ext uri="{FF2B5EF4-FFF2-40B4-BE49-F238E27FC236}">
                <a16:creationId xmlns:a16="http://schemas.microsoft.com/office/drawing/2014/main" id="{88706ABF-222C-3FFA-58C7-277212B44CB2}"/>
              </a:ext>
            </a:extLst>
          </p:cNvPr>
          <p:cNvPicPr>
            <a:picLocks noChangeAspect="1"/>
          </p:cNvPicPr>
          <p:nvPr/>
        </p:nvPicPr>
        <p:blipFill rotWithShape="1">
          <a:blip r:embed="rId3">
            <a:extLst>
              <a:ext uri="{28A0092B-C50C-407E-A947-70E740481C1C}">
                <a14:useLocalDpi xmlns:a14="http://schemas.microsoft.com/office/drawing/2010/main" val="0"/>
              </a:ext>
            </a:extLst>
          </a:blip>
          <a:srcRect b="11228"/>
          <a:stretch/>
        </p:blipFill>
        <p:spPr>
          <a:xfrm>
            <a:off x="-419121" y="3684389"/>
            <a:ext cx="4101271" cy="3173611"/>
          </a:xfrm>
          <a:prstGeom prst="rect">
            <a:avLst/>
          </a:prstGeom>
        </p:spPr>
      </p:pic>
      <p:sp>
        <p:nvSpPr>
          <p:cNvPr id="5" name="Thought Bubble: Cloud 4">
            <a:extLst>
              <a:ext uri="{FF2B5EF4-FFF2-40B4-BE49-F238E27FC236}">
                <a16:creationId xmlns:a16="http://schemas.microsoft.com/office/drawing/2014/main" id="{8105085E-61F8-EA14-CA9A-C2802B3A744D}"/>
              </a:ext>
            </a:extLst>
          </p:cNvPr>
          <p:cNvSpPr/>
          <p:nvPr/>
        </p:nvSpPr>
        <p:spPr>
          <a:xfrm>
            <a:off x="3682150" y="2319507"/>
            <a:ext cx="6942306" cy="2729763"/>
          </a:xfrm>
          <a:prstGeom prst="cloudCallout">
            <a:avLst>
              <a:gd name="adj1" fmla="val -55663"/>
              <a:gd name="adj2" fmla="val 67497"/>
            </a:avLst>
          </a:prstGeom>
          <a:solidFill>
            <a:schemeClr val="accent5">
              <a:lumMod val="20000"/>
              <a:lumOff val="8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vi-VN" sz="2400" dirty="0">
                <a:solidFill>
                  <a:schemeClr val="tx1"/>
                </a:solidFill>
                <a:latin typeface="UTM Avo" panose="02040603050506020204" pitchFamily="18" charset="0"/>
              </a:rPr>
              <a:t>Tỉ lệ giới tính ảnh hưởng như thế nào đến sự sinh trưởng, phát triển của quần thể?</a:t>
            </a:r>
            <a:endParaRPr lang="en-US"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26543805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6BBD381-F448-8B4C-4DF6-DFA76F394F0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7863DE4A-41C5-DBF7-ECB7-FD051D185431}"/>
              </a:ext>
            </a:extLst>
          </p:cNvPr>
          <p:cNvSpPr txBox="1"/>
          <p:nvPr/>
        </p:nvSpPr>
        <p:spPr>
          <a:xfrm>
            <a:off x="960119" y="2522038"/>
            <a:ext cx="10271762" cy="3067443"/>
          </a:xfrm>
          <a:prstGeom prst="rect">
            <a:avLst/>
          </a:prstGeom>
          <a:noFill/>
        </p:spPr>
        <p:txBody>
          <a:bodyPr wrap="square">
            <a:spAutoFit/>
          </a:bodyPr>
          <a:lstStyle/>
          <a:p>
            <a:pPr algn="just">
              <a:lnSpc>
                <a:spcPct val="150000"/>
              </a:lnSpc>
              <a:spcBef>
                <a:spcPts val="600"/>
              </a:spcBef>
            </a:pPr>
            <a:r>
              <a:rPr lang="vi-VN" sz="2200" dirty="0">
                <a:latin typeface="UTM Avo" panose="02040603050506020204" pitchFamily="18" charset="0"/>
              </a:rPr>
              <a:t>Tỉ lệ giới tính là tỉ lệ giữa số lượng cá thể đực và số lượng cá thể cái trong quần thể. Tỉ lệ giới tính ở đa số các loài động vật thường xấp xỉ 1 : 1 nhưng ở một số loài như cá sấu Mỹ là xấp xỉ 1 : 5, ở chim chích choè đất là xấp xỉ 1 : 9,... Tuy nhiên, tỉ lệ này có thể thay đổi tuỳ thuộc vào đặc điểm của từng loài, thời gian và điều kiện sống,… Tỉ lệ giới tính của quần thể là đặc trưng quan trọng đảm bảo hiệu quả sinh sản của quần thể.</a:t>
            </a:r>
          </a:p>
        </p:txBody>
      </p:sp>
    </p:spTree>
    <p:extLst>
      <p:ext uri="{BB962C8B-B14F-4D97-AF65-F5344CB8AC3E}">
        <p14:creationId xmlns:p14="http://schemas.microsoft.com/office/powerpoint/2010/main" val="3775947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3889E91-F32B-2F15-4E55-C46E00117E0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DAB3AD6C-4D4A-ED28-7269-FD18FEDDE5B9}"/>
              </a:ext>
            </a:extLst>
          </p:cNvPr>
          <p:cNvSpPr txBox="1"/>
          <p:nvPr/>
        </p:nvSpPr>
        <p:spPr>
          <a:xfrm>
            <a:off x="1709506" y="1283637"/>
            <a:ext cx="8772987" cy="654731"/>
          </a:xfrm>
          <a:prstGeom prst="rect">
            <a:avLst/>
          </a:prstGeom>
          <a:noFill/>
        </p:spPr>
        <p:txBody>
          <a:bodyPr wrap="square" anchor="ctr">
            <a:spAutoFit/>
          </a:bodyPr>
          <a:lstStyle/>
          <a:p>
            <a:pPr algn="ctr">
              <a:lnSpc>
                <a:spcPct val="150000"/>
              </a:lnSpc>
              <a:spcBef>
                <a:spcPts val="600"/>
              </a:spcBef>
            </a:pPr>
            <a:r>
              <a:rPr lang="vi-VN" sz="2800" b="1" dirty="0">
                <a:latin typeface="UTM Avo" panose="02040603050506020204" pitchFamily="18" charset="0"/>
              </a:rPr>
              <a:t>4. Thành phần nhóm tuổi</a:t>
            </a:r>
          </a:p>
        </p:txBody>
      </p:sp>
      <p:sp>
        <p:nvSpPr>
          <p:cNvPr id="3" name="TextBox 2">
            <a:extLst>
              <a:ext uri="{FF2B5EF4-FFF2-40B4-BE49-F238E27FC236}">
                <a16:creationId xmlns:a16="http://schemas.microsoft.com/office/drawing/2014/main" id="{09D37FDA-857B-FFD8-2123-8D3C1C6775A5}"/>
              </a:ext>
            </a:extLst>
          </p:cNvPr>
          <p:cNvSpPr txBox="1"/>
          <p:nvPr/>
        </p:nvSpPr>
        <p:spPr>
          <a:xfrm>
            <a:off x="637902" y="1984153"/>
            <a:ext cx="10916196" cy="2128724"/>
          </a:xfrm>
          <a:prstGeom prst="rect">
            <a:avLst/>
          </a:prstGeom>
          <a:noFill/>
        </p:spPr>
        <p:txBody>
          <a:bodyPr wrap="square">
            <a:spAutoFit/>
          </a:bodyPr>
          <a:lstStyle/>
          <a:p>
            <a:pPr algn="just">
              <a:lnSpc>
                <a:spcPct val="150000"/>
              </a:lnSpc>
              <a:spcBef>
                <a:spcPts val="600"/>
              </a:spcBef>
            </a:pPr>
            <a:r>
              <a:rPr lang="vi-VN" sz="2200" dirty="0">
                <a:latin typeface="UTM Avo" panose="02040603050506020204" pitchFamily="18" charset="0"/>
              </a:rPr>
              <a:t>Quần thể sinh vật gồm nhiều nhóm tuổi: nhóm tuổi trước sinh sản, nhóm tuổi sinh sản và nhóm tuổi sau sinh sản.</a:t>
            </a:r>
          </a:p>
          <a:p>
            <a:pPr algn="just">
              <a:lnSpc>
                <a:spcPct val="150000"/>
              </a:lnSpc>
              <a:spcBef>
                <a:spcPts val="600"/>
              </a:spcBef>
            </a:pPr>
            <a:r>
              <a:rPr lang="vi-VN" sz="2200" dirty="0">
                <a:latin typeface="UTM Avo" panose="02040603050506020204" pitchFamily="18" charset="0"/>
              </a:rPr>
              <a:t>Thành phần nhóm tuổi của quần thể được biểu diễn bằng biểu đồ tháp tuổi. Có ba dạng tháp tuổi: dạng phát triển, dạng ổn định và dạng giảm sút.</a:t>
            </a:r>
          </a:p>
        </p:txBody>
      </p:sp>
      <p:pic>
        <p:nvPicPr>
          <p:cNvPr id="7" name="Picture 6">
            <a:extLst>
              <a:ext uri="{FF2B5EF4-FFF2-40B4-BE49-F238E27FC236}">
                <a16:creationId xmlns:a16="http://schemas.microsoft.com/office/drawing/2014/main" id="{5CB1FECE-7F09-0C30-165E-6AC7FF66F6B3}"/>
              </a:ext>
            </a:extLst>
          </p:cNvPr>
          <p:cNvPicPr>
            <a:picLocks noChangeAspect="1"/>
          </p:cNvPicPr>
          <p:nvPr/>
        </p:nvPicPr>
        <p:blipFill>
          <a:blip r:embed="rId3"/>
          <a:stretch>
            <a:fillRect/>
          </a:stretch>
        </p:blipFill>
        <p:spPr>
          <a:xfrm>
            <a:off x="2731217" y="4204446"/>
            <a:ext cx="6729566" cy="2653554"/>
          </a:xfrm>
          <a:prstGeom prst="rect">
            <a:avLst/>
          </a:prstGeom>
        </p:spPr>
      </p:pic>
    </p:spTree>
    <p:extLst>
      <p:ext uri="{BB962C8B-B14F-4D97-AF65-F5344CB8AC3E}">
        <p14:creationId xmlns:p14="http://schemas.microsoft.com/office/powerpoint/2010/main" val="750065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fade">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additive="base">
                                        <p:cTn id="22" dur="500" fill="hold"/>
                                        <p:tgtEl>
                                          <p:spTgt spid="7"/>
                                        </p:tgtEl>
                                        <p:attrNameLst>
                                          <p:attrName>ppt_x</p:attrName>
                                        </p:attrNameLst>
                                      </p:cBhvr>
                                      <p:tavLst>
                                        <p:tav tm="0">
                                          <p:val>
                                            <p:strVal val="#ppt_x"/>
                                          </p:val>
                                        </p:tav>
                                        <p:tav tm="100000">
                                          <p:val>
                                            <p:strVal val="#ppt_x"/>
                                          </p:val>
                                        </p:tav>
                                      </p:tavLst>
                                    </p:anim>
                                    <p:anim calcmode="lin" valueType="num">
                                      <p:cBhvr additive="base">
                                        <p:cTn id="2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C8BBBCC-470F-F34C-1382-FCCB3DA2F18D}"/>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5438A13A-1E38-0937-9351-5AAB6793EDEB}"/>
              </a:ext>
            </a:extLst>
          </p:cNvPr>
          <p:cNvPicPr>
            <a:picLocks noChangeAspect="1"/>
          </p:cNvPicPr>
          <p:nvPr/>
        </p:nvPicPr>
        <p:blipFill>
          <a:blip r:embed="rId3"/>
          <a:stretch>
            <a:fillRect/>
          </a:stretch>
        </p:blipFill>
        <p:spPr>
          <a:xfrm>
            <a:off x="2731217" y="3429000"/>
            <a:ext cx="6729566" cy="2653554"/>
          </a:xfrm>
          <a:prstGeom prst="rect">
            <a:avLst/>
          </a:prstGeom>
        </p:spPr>
      </p:pic>
      <p:sp>
        <p:nvSpPr>
          <p:cNvPr id="3" name="Rectangle: Rounded Corners 2">
            <a:extLst>
              <a:ext uri="{FF2B5EF4-FFF2-40B4-BE49-F238E27FC236}">
                <a16:creationId xmlns:a16="http://schemas.microsoft.com/office/drawing/2014/main" id="{BBB27326-FEBC-8E3E-0E43-AB9C7367D51C}"/>
              </a:ext>
            </a:extLst>
          </p:cNvPr>
          <p:cNvSpPr/>
          <p:nvPr/>
        </p:nvSpPr>
        <p:spPr>
          <a:xfrm>
            <a:off x="1563327" y="1755304"/>
            <a:ext cx="9065345" cy="1179485"/>
          </a:xfrm>
          <a:prstGeom prst="roundRect">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ctr">
              <a:lnSpc>
                <a:spcPct val="150000"/>
              </a:lnSpc>
            </a:pPr>
            <a:r>
              <a:rPr lang="vi-VN" sz="2400" dirty="0">
                <a:solidFill>
                  <a:schemeClr val="tx1"/>
                </a:solidFill>
                <a:latin typeface="UTM Avo" panose="02040603050506020204" pitchFamily="18" charset="0"/>
              </a:rPr>
              <a:t>Quan sát hình 39.2 và cho biết vì sao A là dạng phát triển, B là dạng ổn định và C là dạng giảm sút.</a:t>
            </a:r>
            <a:endParaRPr lang="en-US"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3432203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ppt_x"/>
                                          </p:val>
                                        </p:tav>
                                        <p:tav tm="100000">
                                          <p:val>
                                            <p:strVal val="#ppt_x"/>
                                          </p:val>
                                        </p:tav>
                                      </p:tavLst>
                                    </p:anim>
                                    <p:anim calcmode="lin" valueType="num">
                                      <p:cBhvr additive="base">
                                        <p:cTn id="1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A3BC67C-FE91-D64A-5095-0FE2C9743BBD}"/>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A56327AE-841B-0F38-AFFA-912692DB04D4}"/>
              </a:ext>
            </a:extLst>
          </p:cNvPr>
          <p:cNvSpPr txBox="1"/>
          <p:nvPr/>
        </p:nvSpPr>
        <p:spPr>
          <a:xfrm>
            <a:off x="1709506" y="1487177"/>
            <a:ext cx="8772987" cy="654731"/>
          </a:xfrm>
          <a:prstGeom prst="rect">
            <a:avLst/>
          </a:prstGeom>
          <a:noFill/>
        </p:spPr>
        <p:txBody>
          <a:bodyPr wrap="square" anchor="ctr">
            <a:spAutoFit/>
          </a:bodyPr>
          <a:lstStyle/>
          <a:p>
            <a:pPr algn="ctr">
              <a:lnSpc>
                <a:spcPct val="150000"/>
              </a:lnSpc>
              <a:spcBef>
                <a:spcPts val="600"/>
              </a:spcBef>
            </a:pPr>
            <a:r>
              <a:rPr lang="vi-VN" sz="2800" b="1" dirty="0">
                <a:latin typeface="UTM Avo" panose="02040603050506020204" pitchFamily="18" charset="0"/>
              </a:rPr>
              <a:t>5. Sự phân bố cá thể của quần thể</a:t>
            </a:r>
          </a:p>
        </p:txBody>
      </p:sp>
      <p:pic>
        <p:nvPicPr>
          <p:cNvPr id="3" name="Picture 2">
            <a:extLst>
              <a:ext uri="{FF2B5EF4-FFF2-40B4-BE49-F238E27FC236}">
                <a16:creationId xmlns:a16="http://schemas.microsoft.com/office/drawing/2014/main" id="{6350134C-3AD2-09F9-E080-6CE815320FBE}"/>
              </a:ext>
            </a:extLst>
          </p:cNvPr>
          <p:cNvPicPr>
            <a:picLocks noChangeAspect="1"/>
          </p:cNvPicPr>
          <p:nvPr/>
        </p:nvPicPr>
        <p:blipFill rotWithShape="1">
          <a:blip r:embed="rId3">
            <a:extLst>
              <a:ext uri="{28A0092B-C50C-407E-A947-70E740481C1C}">
                <a14:useLocalDpi xmlns:a14="http://schemas.microsoft.com/office/drawing/2010/main" val="0"/>
              </a:ext>
            </a:extLst>
          </a:blip>
          <a:srcRect b="11228"/>
          <a:stretch/>
        </p:blipFill>
        <p:spPr>
          <a:xfrm>
            <a:off x="-419121" y="3684389"/>
            <a:ext cx="4101271" cy="3173611"/>
          </a:xfrm>
          <a:prstGeom prst="rect">
            <a:avLst/>
          </a:prstGeom>
        </p:spPr>
      </p:pic>
      <p:sp>
        <p:nvSpPr>
          <p:cNvPr id="4" name="Thought Bubble: Cloud 3">
            <a:extLst>
              <a:ext uri="{FF2B5EF4-FFF2-40B4-BE49-F238E27FC236}">
                <a16:creationId xmlns:a16="http://schemas.microsoft.com/office/drawing/2014/main" id="{4B666E03-DC64-2CBD-BD73-2520718D0FB2}"/>
              </a:ext>
            </a:extLst>
          </p:cNvPr>
          <p:cNvSpPr/>
          <p:nvPr/>
        </p:nvSpPr>
        <p:spPr>
          <a:xfrm>
            <a:off x="3821487" y="2427514"/>
            <a:ext cx="5914696" cy="2513750"/>
          </a:xfrm>
          <a:prstGeom prst="cloudCallout">
            <a:avLst>
              <a:gd name="adj1" fmla="val -55663"/>
              <a:gd name="adj2" fmla="val 67497"/>
            </a:avLst>
          </a:prstGeom>
          <a:solidFill>
            <a:schemeClr val="accent5">
              <a:lumMod val="20000"/>
              <a:lumOff val="8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vi-VN" sz="2400" dirty="0">
                <a:solidFill>
                  <a:schemeClr val="tx1"/>
                </a:solidFill>
                <a:latin typeface="UTM Avo" panose="02040603050506020204" pitchFamily="18" charset="0"/>
              </a:rPr>
              <a:t>Hãy mô tả đặc điểm của mỗi kiểu phân bố cá thể của quần thể.</a:t>
            </a:r>
            <a:endParaRPr lang="en-US"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371051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72B1BD2-F4CF-0F2D-B5FA-9F50A3CB9094}"/>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103B2F0A-4BA4-7D41-D196-15440D94179F}"/>
              </a:ext>
            </a:extLst>
          </p:cNvPr>
          <p:cNvSpPr txBox="1"/>
          <p:nvPr/>
        </p:nvSpPr>
        <p:spPr>
          <a:xfrm>
            <a:off x="960119" y="1886313"/>
            <a:ext cx="10271762" cy="1036117"/>
          </a:xfrm>
          <a:prstGeom prst="rect">
            <a:avLst/>
          </a:prstGeom>
          <a:noFill/>
        </p:spPr>
        <p:txBody>
          <a:bodyPr wrap="square">
            <a:spAutoFit/>
          </a:bodyPr>
          <a:lstStyle/>
          <a:p>
            <a:pPr algn="just">
              <a:lnSpc>
                <a:spcPct val="150000"/>
              </a:lnSpc>
              <a:spcBef>
                <a:spcPts val="600"/>
              </a:spcBef>
            </a:pPr>
            <a:r>
              <a:rPr lang="vi-VN" sz="2200" dirty="0">
                <a:latin typeface="UTM Avo" panose="02040603050506020204" pitchFamily="18" charset="0"/>
              </a:rPr>
              <a:t>Sự phân bố cá thể của quần thể có ảnh hưởng tới khả năng khai thác nguồn sống trong khu vực phân bố. Có ba kiểu phân bố cá thể</a:t>
            </a:r>
            <a:r>
              <a:rPr lang="en-US" sz="2200" dirty="0">
                <a:latin typeface="UTM Avo" panose="02040603050506020204" pitchFamily="18" charset="0"/>
              </a:rPr>
              <a:t>.</a:t>
            </a:r>
            <a:endParaRPr lang="vi-VN" sz="2200" dirty="0">
              <a:latin typeface="UTM Avo" panose="02040603050506020204" pitchFamily="18" charset="0"/>
            </a:endParaRPr>
          </a:p>
        </p:txBody>
      </p:sp>
      <p:pic>
        <p:nvPicPr>
          <p:cNvPr id="4" name="Picture 3">
            <a:extLst>
              <a:ext uri="{FF2B5EF4-FFF2-40B4-BE49-F238E27FC236}">
                <a16:creationId xmlns:a16="http://schemas.microsoft.com/office/drawing/2014/main" id="{CDD4A293-965B-DDAA-E09C-507F67B977CA}"/>
              </a:ext>
            </a:extLst>
          </p:cNvPr>
          <p:cNvPicPr>
            <a:picLocks noChangeAspect="1"/>
          </p:cNvPicPr>
          <p:nvPr/>
        </p:nvPicPr>
        <p:blipFill>
          <a:blip r:embed="rId3"/>
          <a:stretch>
            <a:fillRect/>
          </a:stretch>
        </p:blipFill>
        <p:spPr>
          <a:xfrm>
            <a:off x="1280937" y="2995045"/>
            <a:ext cx="9630126" cy="3446777"/>
          </a:xfrm>
          <a:prstGeom prst="rect">
            <a:avLst/>
          </a:prstGeom>
        </p:spPr>
      </p:pic>
    </p:spTree>
    <p:extLst>
      <p:ext uri="{BB962C8B-B14F-4D97-AF65-F5344CB8AC3E}">
        <p14:creationId xmlns:p14="http://schemas.microsoft.com/office/powerpoint/2010/main" val="571711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885436D-1ABA-1643-C41B-07A8FC2E6D89}"/>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4D813751-3024-52D1-87A6-DF73C513696A}"/>
              </a:ext>
            </a:extLst>
          </p:cNvPr>
          <p:cNvSpPr txBox="1"/>
          <p:nvPr/>
        </p:nvSpPr>
        <p:spPr>
          <a:xfrm>
            <a:off x="1746069" y="2077095"/>
            <a:ext cx="8699863" cy="1036117"/>
          </a:xfrm>
          <a:prstGeom prst="rect">
            <a:avLst/>
          </a:prstGeom>
          <a:noFill/>
        </p:spPr>
        <p:txBody>
          <a:bodyPr wrap="square">
            <a:spAutoFit/>
          </a:bodyPr>
          <a:lstStyle/>
          <a:p>
            <a:pPr algn="just">
              <a:lnSpc>
                <a:spcPct val="150000"/>
              </a:lnSpc>
              <a:spcBef>
                <a:spcPts val="600"/>
              </a:spcBef>
            </a:pPr>
            <a:r>
              <a:rPr lang="vi-VN" sz="2200" i="1" dirty="0">
                <a:latin typeface="UTM Avo" panose="02040603050506020204" pitchFamily="18" charset="0"/>
              </a:rPr>
              <a:t>Kiểu phân bố theo nhóm </a:t>
            </a:r>
            <a:r>
              <a:rPr lang="vi-VN" sz="2200" dirty="0">
                <a:latin typeface="UTM Avo" panose="02040603050506020204" pitchFamily="18" charset="0"/>
              </a:rPr>
              <a:t>thường xuất hiện khi điều kiện sống phân bố không đồng đều trong môi trường (hình 39.3a).</a:t>
            </a:r>
          </a:p>
        </p:txBody>
      </p:sp>
      <p:pic>
        <p:nvPicPr>
          <p:cNvPr id="5" name="Picture 4">
            <a:extLst>
              <a:ext uri="{FF2B5EF4-FFF2-40B4-BE49-F238E27FC236}">
                <a16:creationId xmlns:a16="http://schemas.microsoft.com/office/drawing/2014/main" id="{B7034519-8F6E-03B8-295D-27FCC3F71C2C}"/>
              </a:ext>
            </a:extLst>
          </p:cNvPr>
          <p:cNvPicPr>
            <a:picLocks noChangeAspect="1"/>
          </p:cNvPicPr>
          <p:nvPr/>
        </p:nvPicPr>
        <p:blipFill>
          <a:blip r:embed="rId3"/>
          <a:stretch>
            <a:fillRect/>
          </a:stretch>
        </p:blipFill>
        <p:spPr>
          <a:xfrm>
            <a:off x="3474932" y="3352800"/>
            <a:ext cx="5242136" cy="3279155"/>
          </a:xfrm>
          <a:prstGeom prst="rect">
            <a:avLst/>
          </a:prstGeom>
        </p:spPr>
      </p:pic>
    </p:spTree>
    <p:extLst>
      <p:ext uri="{BB962C8B-B14F-4D97-AF65-F5344CB8AC3E}">
        <p14:creationId xmlns:p14="http://schemas.microsoft.com/office/powerpoint/2010/main" val="85240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1335344D-AF2D-54C9-FAB2-B93CCDBEF7F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5BB7014A-5C62-174C-FBC5-E12170024785}"/>
              </a:ext>
            </a:extLst>
          </p:cNvPr>
          <p:cNvSpPr txBox="1"/>
          <p:nvPr/>
        </p:nvSpPr>
        <p:spPr>
          <a:xfrm>
            <a:off x="1547949" y="1720044"/>
            <a:ext cx="9096102" cy="1543949"/>
          </a:xfrm>
          <a:prstGeom prst="rect">
            <a:avLst/>
          </a:prstGeom>
          <a:noFill/>
        </p:spPr>
        <p:txBody>
          <a:bodyPr wrap="square">
            <a:spAutoFit/>
          </a:bodyPr>
          <a:lstStyle/>
          <a:p>
            <a:pPr algn="just">
              <a:lnSpc>
                <a:spcPct val="150000"/>
              </a:lnSpc>
              <a:spcBef>
                <a:spcPts val="600"/>
              </a:spcBef>
            </a:pPr>
            <a:r>
              <a:rPr lang="vi-VN" sz="2200" i="1" dirty="0">
                <a:latin typeface="UTM Avo" panose="02040603050506020204" pitchFamily="18" charset="0"/>
              </a:rPr>
              <a:t>Kiểu phân bố đồng đều </a:t>
            </a:r>
            <a:r>
              <a:rPr lang="vi-VN" sz="2200" dirty="0">
                <a:latin typeface="UTM Avo" panose="02040603050506020204" pitchFamily="18" charset="0"/>
              </a:rPr>
              <a:t>thường xuất hiện khi điều kiện sống phân bố đều trong môi trường và có sự cạnh tranh gay gắt giữa các cá thể trong quần thể (hình 39.3b). </a:t>
            </a:r>
          </a:p>
        </p:txBody>
      </p:sp>
      <p:pic>
        <p:nvPicPr>
          <p:cNvPr id="7" name="Picture 6">
            <a:extLst>
              <a:ext uri="{FF2B5EF4-FFF2-40B4-BE49-F238E27FC236}">
                <a16:creationId xmlns:a16="http://schemas.microsoft.com/office/drawing/2014/main" id="{F6B4E0FA-E82A-0895-8C48-4568EE8CC179}"/>
              </a:ext>
            </a:extLst>
          </p:cNvPr>
          <p:cNvPicPr>
            <a:picLocks noChangeAspect="1"/>
          </p:cNvPicPr>
          <p:nvPr/>
        </p:nvPicPr>
        <p:blipFill>
          <a:blip r:embed="rId3"/>
          <a:stretch>
            <a:fillRect/>
          </a:stretch>
        </p:blipFill>
        <p:spPr>
          <a:xfrm>
            <a:off x="3419928" y="3352800"/>
            <a:ext cx="5352144" cy="3401654"/>
          </a:xfrm>
          <a:prstGeom prst="rect">
            <a:avLst/>
          </a:prstGeom>
        </p:spPr>
      </p:pic>
    </p:spTree>
    <p:extLst>
      <p:ext uri="{BB962C8B-B14F-4D97-AF65-F5344CB8AC3E}">
        <p14:creationId xmlns:p14="http://schemas.microsoft.com/office/powerpoint/2010/main" val="32045486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ppt_x"/>
                                          </p:val>
                                        </p:tav>
                                        <p:tav tm="100000">
                                          <p:val>
                                            <p:strVal val="#ppt_x"/>
                                          </p:val>
                                        </p:tav>
                                      </p:tavLst>
                                    </p:anim>
                                    <p:anim calcmode="lin" valueType="num">
                                      <p:cBhvr additive="base">
                                        <p:cTn id="13"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EAEFFD5-A3A7-7B69-C282-351401B2CAE1}"/>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21EE5D63-3BE6-120D-2282-3AE6084EAEBE}"/>
              </a:ext>
            </a:extLst>
          </p:cNvPr>
          <p:cNvSpPr txBox="1"/>
          <p:nvPr/>
        </p:nvSpPr>
        <p:spPr>
          <a:xfrm>
            <a:off x="1547949" y="1720044"/>
            <a:ext cx="9096102" cy="1543949"/>
          </a:xfrm>
          <a:prstGeom prst="rect">
            <a:avLst/>
          </a:prstGeom>
          <a:noFill/>
        </p:spPr>
        <p:txBody>
          <a:bodyPr wrap="square">
            <a:spAutoFit/>
          </a:bodyPr>
          <a:lstStyle/>
          <a:p>
            <a:pPr algn="just">
              <a:lnSpc>
                <a:spcPct val="150000"/>
              </a:lnSpc>
              <a:spcBef>
                <a:spcPts val="600"/>
              </a:spcBef>
            </a:pPr>
            <a:r>
              <a:rPr lang="vi-VN" sz="2200" i="1" dirty="0">
                <a:latin typeface="UTM Avo" panose="02040603050506020204" pitchFamily="18" charset="0"/>
              </a:rPr>
              <a:t>Kiểu phân bố ngẫu nhiên </a:t>
            </a:r>
            <a:r>
              <a:rPr lang="vi-VN" sz="2200" dirty="0">
                <a:latin typeface="UTM Avo" panose="02040603050506020204" pitchFamily="18" charset="0"/>
              </a:rPr>
              <a:t>thường xuất hiện khi điều kiện sống phân bố đồng đều trong môi trường nhưng không có sự cạnh tranh gay gắt giữa các cá thể trong quần thể (hình 39.3c).</a:t>
            </a:r>
          </a:p>
        </p:txBody>
      </p:sp>
      <p:pic>
        <p:nvPicPr>
          <p:cNvPr id="5" name="Picture 4">
            <a:extLst>
              <a:ext uri="{FF2B5EF4-FFF2-40B4-BE49-F238E27FC236}">
                <a16:creationId xmlns:a16="http://schemas.microsoft.com/office/drawing/2014/main" id="{8F12D504-8C36-BFA9-7C43-50992CD5DAF6}"/>
              </a:ext>
            </a:extLst>
          </p:cNvPr>
          <p:cNvPicPr>
            <a:picLocks noChangeAspect="1"/>
          </p:cNvPicPr>
          <p:nvPr/>
        </p:nvPicPr>
        <p:blipFill>
          <a:blip r:embed="rId3"/>
          <a:stretch>
            <a:fillRect/>
          </a:stretch>
        </p:blipFill>
        <p:spPr>
          <a:xfrm>
            <a:off x="3509078" y="3429000"/>
            <a:ext cx="5173844" cy="3288333"/>
          </a:xfrm>
          <a:prstGeom prst="rect">
            <a:avLst/>
          </a:prstGeom>
        </p:spPr>
      </p:pic>
    </p:spTree>
    <p:extLst>
      <p:ext uri="{BB962C8B-B14F-4D97-AF65-F5344CB8AC3E}">
        <p14:creationId xmlns:p14="http://schemas.microsoft.com/office/powerpoint/2010/main" val="18360185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FB0185F-A837-291C-F56F-449ECCB6B16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FBA239D5-1080-97FF-C96A-EC7169EBE5DB}"/>
              </a:ext>
            </a:extLst>
          </p:cNvPr>
          <p:cNvSpPr txBox="1"/>
          <p:nvPr/>
        </p:nvSpPr>
        <p:spPr>
          <a:xfrm>
            <a:off x="1159553" y="1575898"/>
            <a:ext cx="9872894" cy="654731"/>
          </a:xfrm>
          <a:prstGeom prst="rect">
            <a:avLst/>
          </a:prstGeom>
          <a:noFill/>
        </p:spPr>
        <p:txBody>
          <a:bodyPr wrap="square" anchor="ctr">
            <a:spAutoFit/>
          </a:bodyPr>
          <a:lstStyle/>
          <a:p>
            <a:pPr lvl="0" algn="ctr">
              <a:lnSpc>
                <a:spcPct val="150000"/>
              </a:lnSpc>
            </a:pPr>
            <a:r>
              <a:rPr lang="vi-VN" sz="2800" b="1" dirty="0">
                <a:latin typeface="UTM Avo" panose="02040603050506020204" pitchFamily="18"/>
                <a:ea typeface="Arial" panose="020B0604020202020204" pitchFamily="34" charset="0"/>
                <a:cs typeface="Arial" panose="020B0604020202020204" pitchFamily="34" charset="0"/>
              </a:rPr>
              <a:t>III. MỘT SỐ BIỆN PHÁP BẢO VỆ QUẦN THỂ SINH VẬT</a:t>
            </a:r>
          </a:p>
        </p:txBody>
      </p:sp>
      <p:pic>
        <p:nvPicPr>
          <p:cNvPr id="3" name="Picture 2">
            <a:extLst>
              <a:ext uri="{FF2B5EF4-FFF2-40B4-BE49-F238E27FC236}">
                <a16:creationId xmlns:a16="http://schemas.microsoft.com/office/drawing/2014/main" id="{53C12479-B107-8D0D-AF4E-F4041FAEB265}"/>
              </a:ext>
            </a:extLst>
          </p:cNvPr>
          <p:cNvPicPr>
            <a:picLocks noChangeAspect="1"/>
          </p:cNvPicPr>
          <p:nvPr/>
        </p:nvPicPr>
        <p:blipFill rotWithShape="1">
          <a:blip r:embed="rId3">
            <a:extLst>
              <a:ext uri="{28A0092B-C50C-407E-A947-70E740481C1C}">
                <a14:useLocalDpi xmlns:a14="http://schemas.microsoft.com/office/drawing/2010/main" val="0"/>
              </a:ext>
            </a:extLst>
          </a:blip>
          <a:srcRect b="11228"/>
          <a:stretch/>
        </p:blipFill>
        <p:spPr>
          <a:xfrm>
            <a:off x="-419121" y="3684389"/>
            <a:ext cx="4101271" cy="3173611"/>
          </a:xfrm>
          <a:prstGeom prst="rect">
            <a:avLst/>
          </a:prstGeom>
        </p:spPr>
      </p:pic>
      <p:sp>
        <p:nvSpPr>
          <p:cNvPr id="4" name="Thought Bubble: Cloud 3">
            <a:extLst>
              <a:ext uri="{FF2B5EF4-FFF2-40B4-BE49-F238E27FC236}">
                <a16:creationId xmlns:a16="http://schemas.microsoft.com/office/drawing/2014/main" id="{A1AA6C36-BF29-9E67-F873-C784B4D94BA4}"/>
              </a:ext>
            </a:extLst>
          </p:cNvPr>
          <p:cNvSpPr/>
          <p:nvPr/>
        </p:nvSpPr>
        <p:spPr>
          <a:xfrm>
            <a:off x="3447018" y="2400491"/>
            <a:ext cx="7308067" cy="3173611"/>
          </a:xfrm>
          <a:prstGeom prst="cloudCallout">
            <a:avLst>
              <a:gd name="adj1" fmla="val -55663"/>
              <a:gd name="adj2" fmla="val 67497"/>
            </a:avLst>
          </a:prstGeom>
          <a:solidFill>
            <a:schemeClr val="accent6">
              <a:lumMod val="40000"/>
              <a:lumOff val="60000"/>
            </a:schemeClr>
          </a:solidFill>
          <a:ln w="28575" cap="flat" cmpd="sng" algn="ctr">
            <a:solidFill>
              <a:schemeClr val="tx2">
                <a:lumMod val="50000"/>
              </a:schemeClr>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lnSpc>
                <a:spcPct val="150000"/>
              </a:lnSpc>
            </a:pPr>
            <a:r>
              <a:rPr lang="vi-VN" sz="2400" dirty="0">
                <a:solidFill>
                  <a:schemeClr val="tx1"/>
                </a:solidFill>
                <a:latin typeface="UTM Avo" panose="02040603050506020204" pitchFamily="18" charset="0"/>
              </a:rPr>
              <a:t> Việc xây dựng các khu bảo tồn thiên nhiên, vườn quốc gia có ý nghĩa gì trong việc bảo vệ quần thể sinh vật?</a:t>
            </a:r>
            <a:endParaRPr lang="en-US" sz="24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6943622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B788AE0-6AEA-0995-EC90-D782ED2DB049}"/>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D6A936A-7878-F7B7-FA5F-F5FDD0859F6A}"/>
              </a:ext>
            </a:extLst>
          </p:cNvPr>
          <p:cNvSpPr txBox="1"/>
          <p:nvPr/>
        </p:nvSpPr>
        <p:spPr>
          <a:xfrm>
            <a:off x="833301" y="1876798"/>
            <a:ext cx="10525397" cy="4236994"/>
          </a:xfrm>
          <a:prstGeom prst="rect">
            <a:avLst/>
          </a:prstGeom>
          <a:noFill/>
        </p:spPr>
        <p:txBody>
          <a:bodyPr wrap="square">
            <a:spAutoFit/>
          </a:bodyPr>
          <a:lstStyle/>
          <a:p>
            <a:pPr algn="just">
              <a:lnSpc>
                <a:spcPct val="150000"/>
              </a:lnSpc>
              <a:spcBef>
                <a:spcPts val="600"/>
              </a:spcBef>
            </a:pPr>
            <a:r>
              <a:rPr lang="vi-VN" sz="2200" dirty="0">
                <a:latin typeface="UTM Avo" panose="02040603050506020204" pitchFamily="18" charset="0"/>
              </a:rPr>
              <a:t>Bảo vệ quần thể sinh vật là bảo vệ số lượng cá thể của quần thể và nơi ở của chúng. Có một số biện pháp bảo vệ quần thể như:</a:t>
            </a:r>
          </a:p>
          <a:p>
            <a:pPr algn="just">
              <a:lnSpc>
                <a:spcPct val="150000"/>
              </a:lnSpc>
              <a:spcBef>
                <a:spcPts val="600"/>
              </a:spcBef>
            </a:pPr>
            <a:r>
              <a:rPr lang="vi-VN" sz="2200" dirty="0">
                <a:latin typeface="UTM Avo" panose="02040603050506020204" pitchFamily="18" charset="0"/>
              </a:rPr>
              <a:t>• Bảo tồn các sinh vật trong môi trường tự nhiên mà chúng đang sống (gọi là bảo tồn tại chỗ). Biện pháp này thường được áp dụng đối với đa số các quần thể sinh vật.</a:t>
            </a:r>
          </a:p>
          <a:p>
            <a:pPr algn="just">
              <a:lnSpc>
                <a:spcPct val="150000"/>
              </a:lnSpc>
              <a:spcBef>
                <a:spcPts val="600"/>
              </a:spcBef>
            </a:pPr>
            <a:r>
              <a:rPr lang="vi-VN" sz="2200" dirty="0">
                <a:latin typeface="UTM Avo" panose="02040603050506020204" pitchFamily="18" charset="0"/>
              </a:rPr>
              <a:t>• Chuyển các sinh vật đến nơi có điều kiện thuận lợi cho sự tồn tại, phát triển và được bảo vệ (gọi là bảo tồn chuyển chỗ). Biện pháp này thường áp dụng đối với những loài động vật quý, hiếm có nguy cơ bị tuyệt chủng. </a:t>
            </a:r>
          </a:p>
        </p:txBody>
      </p:sp>
    </p:spTree>
    <p:extLst>
      <p:ext uri="{BB962C8B-B14F-4D97-AF65-F5344CB8AC3E}">
        <p14:creationId xmlns:p14="http://schemas.microsoft.com/office/powerpoint/2010/main" val="3497762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C58021-C01D-AD74-628D-4CFB721E5443}"/>
            </a:ext>
          </a:extLst>
        </p:cNvPr>
        <p:cNvGrpSpPr/>
        <p:nvPr/>
      </p:nvGrpSpPr>
      <p:grpSpPr>
        <a:xfrm>
          <a:off x="0" y="0"/>
          <a:ext cx="0" cy="0"/>
          <a:chOff x="0" y="0"/>
          <a:chExt cx="0" cy="0"/>
        </a:xfrm>
      </p:grpSpPr>
      <p:sp>
        <p:nvSpPr>
          <p:cNvPr id="3" name="Rectangle: Rounded Corners 7">
            <a:extLst>
              <a:ext uri="{FF2B5EF4-FFF2-40B4-BE49-F238E27FC236}">
                <a16:creationId xmlns:a16="http://schemas.microsoft.com/office/drawing/2014/main" id="{B36A4970-AE20-2E84-769B-3428C787BFFC}"/>
              </a:ext>
            </a:extLst>
          </p:cNvPr>
          <p:cNvSpPr/>
          <p:nvPr/>
        </p:nvSpPr>
        <p:spPr>
          <a:xfrm>
            <a:off x="433321" y="1637211"/>
            <a:ext cx="11325358" cy="5090160"/>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90000" tIns="432000" bIns="396000" rtlCol="0" anchor="ctr"/>
          <a:lstStyle/>
          <a:p>
            <a:pPr algn="just">
              <a:lnSpc>
                <a:spcPct val="130000"/>
              </a:lnSpc>
              <a:spcBef>
                <a:spcPts val="500"/>
              </a:spcBef>
            </a:pPr>
            <a:r>
              <a:rPr lang="vi-VN" sz="1600" dirty="0">
                <a:solidFill>
                  <a:schemeClr val="tx1"/>
                </a:solidFill>
                <a:latin typeface="UTM Avo" panose="02040603050506020204" pitchFamily="18"/>
                <a:ea typeface="Calibri" panose="020F0502020204030204" pitchFamily="34" charset="0"/>
                <a:cs typeface="Times New Roman" panose="02020603050405020304" pitchFamily="18" charset="0"/>
              </a:rPr>
              <a:t>• Quần thể là tập hợp các cá thể cùng loài, cùng sinh sống trong một khoảng không gian xác định, vào một thời điểm nhất định, có khả năng sinh sản tạo thành những thế hệ mới. </a:t>
            </a:r>
          </a:p>
          <a:p>
            <a:pPr algn="just">
              <a:lnSpc>
                <a:spcPct val="130000"/>
              </a:lnSpc>
              <a:spcBef>
                <a:spcPts val="500"/>
              </a:spcBef>
            </a:pPr>
            <a:r>
              <a:rPr lang="vi-VN" sz="1600" dirty="0">
                <a:solidFill>
                  <a:schemeClr val="tx1"/>
                </a:solidFill>
                <a:latin typeface="UTM Avo" panose="02040603050506020204" pitchFamily="18"/>
                <a:ea typeface="Calibri" panose="020F0502020204030204" pitchFamily="34" charset="0"/>
                <a:cs typeface="Times New Roman" panose="02020603050405020304" pitchFamily="18" charset="0"/>
              </a:rPr>
              <a:t>• Mỗi quần thể có những đặc trưng sau:</a:t>
            </a:r>
          </a:p>
          <a:p>
            <a:pPr algn="just">
              <a:lnSpc>
                <a:spcPct val="130000"/>
              </a:lnSpc>
              <a:spcBef>
                <a:spcPts val="500"/>
              </a:spcBef>
            </a:pPr>
            <a:r>
              <a:rPr lang="vi-VN" sz="1600" dirty="0">
                <a:solidFill>
                  <a:schemeClr val="tx1"/>
                </a:solidFill>
                <a:latin typeface="UTM Avo" panose="02040603050506020204" pitchFamily="18"/>
                <a:ea typeface="Calibri" panose="020F0502020204030204" pitchFamily="34" charset="0"/>
                <a:cs typeface="Times New Roman" panose="02020603050405020304" pitchFamily="18" charset="0"/>
              </a:rPr>
              <a:t>- Kích thước của quần thể sinh vật là số lượng các cá thể (hoặc khối lượng hoặc năng lượng tích luỹ trong các cá thể) phân bố trong khoảng không gian nhất định của quần thể. </a:t>
            </a:r>
          </a:p>
          <a:p>
            <a:pPr algn="just">
              <a:lnSpc>
                <a:spcPct val="130000"/>
              </a:lnSpc>
              <a:spcBef>
                <a:spcPts val="500"/>
              </a:spcBef>
            </a:pPr>
            <a:r>
              <a:rPr lang="vi-VN" sz="1600" dirty="0">
                <a:solidFill>
                  <a:schemeClr val="tx1"/>
                </a:solidFill>
                <a:latin typeface="UTM Avo" panose="02040603050506020204" pitchFamily="18"/>
                <a:ea typeface="Calibri" panose="020F0502020204030204" pitchFamily="34" charset="0"/>
                <a:cs typeface="Times New Roman" panose="02020603050405020304" pitchFamily="18" charset="0"/>
              </a:rPr>
              <a:t>- Mật độ cá thể của quần thể là số lượng cá thể trên một đơn vị diện tích hay thể tích của quần thể.</a:t>
            </a:r>
          </a:p>
          <a:p>
            <a:pPr algn="just">
              <a:lnSpc>
                <a:spcPct val="130000"/>
              </a:lnSpc>
              <a:spcBef>
                <a:spcPts val="500"/>
              </a:spcBef>
            </a:pPr>
            <a:r>
              <a:rPr lang="vi-VN" sz="1600" dirty="0">
                <a:solidFill>
                  <a:schemeClr val="tx1"/>
                </a:solidFill>
                <a:latin typeface="UTM Avo" panose="02040603050506020204" pitchFamily="18"/>
                <a:ea typeface="Calibri" panose="020F0502020204030204" pitchFamily="34" charset="0"/>
                <a:cs typeface="Times New Roman" panose="02020603050405020304" pitchFamily="18" charset="0"/>
              </a:rPr>
              <a:t>- Tỉ lệ giới tính là tỉ lệ giữa số lượng cá thể đực và số lượng cá thể cái trong quần thể. </a:t>
            </a:r>
          </a:p>
          <a:p>
            <a:pPr algn="just">
              <a:lnSpc>
                <a:spcPct val="130000"/>
              </a:lnSpc>
              <a:spcBef>
                <a:spcPts val="500"/>
              </a:spcBef>
            </a:pPr>
            <a:r>
              <a:rPr lang="vi-VN" sz="1600" dirty="0">
                <a:solidFill>
                  <a:schemeClr val="tx1"/>
                </a:solidFill>
                <a:latin typeface="UTM Avo" panose="02040603050506020204" pitchFamily="18"/>
                <a:ea typeface="Calibri" panose="020F0502020204030204" pitchFamily="34" charset="0"/>
                <a:cs typeface="Times New Roman" panose="02020603050405020304" pitchFamily="18" charset="0"/>
              </a:rPr>
              <a:t>- Quần thể sinh vật gồm nhiều nhóm tuổi: nhóm tuổi trước sinh sản, nhóm tuổi sinh sản và nhóm tuổi sau sinh sản. </a:t>
            </a:r>
          </a:p>
          <a:p>
            <a:pPr algn="just">
              <a:lnSpc>
                <a:spcPct val="130000"/>
              </a:lnSpc>
              <a:spcBef>
                <a:spcPts val="500"/>
              </a:spcBef>
            </a:pPr>
            <a:r>
              <a:rPr lang="vi-VN" sz="1600" dirty="0">
                <a:solidFill>
                  <a:schemeClr val="tx1"/>
                </a:solidFill>
                <a:latin typeface="UTM Avo" panose="02040603050506020204" pitchFamily="18"/>
                <a:ea typeface="Calibri" panose="020F0502020204030204" pitchFamily="34" charset="0"/>
                <a:cs typeface="Times New Roman" panose="02020603050405020304" pitchFamily="18" charset="0"/>
              </a:rPr>
              <a:t>- Có ba kiểu phân bố cá thể của quần thể: phân bố theo nhóm, phân bố đồng đều và phân bố ngẫu nhiên.</a:t>
            </a:r>
          </a:p>
          <a:p>
            <a:pPr algn="just">
              <a:lnSpc>
                <a:spcPct val="130000"/>
              </a:lnSpc>
              <a:spcBef>
                <a:spcPts val="500"/>
              </a:spcBef>
            </a:pPr>
            <a:r>
              <a:rPr lang="vi-VN" sz="1600" dirty="0">
                <a:solidFill>
                  <a:schemeClr val="tx1"/>
                </a:solidFill>
                <a:latin typeface="UTM Avo" panose="02040603050506020204" pitchFamily="18"/>
                <a:ea typeface="Calibri" panose="020F0502020204030204" pitchFamily="34" charset="0"/>
                <a:cs typeface="Times New Roman" panose="02020603050405020304" pitchFamily="18" charset="0"/>
              </a:rPr>
              <a:t>• Có thể thực hiện một số biện pháp bảo vệ quần thể sinh vật như: bảo tồn các sinh vật trong môi trường tự nhiên mà chúng đang sống; chuyển các sinh vật đến nơi có điều kiện thuận lợi cho sự tồn tại, phát triển và được bảo vệ;...</a:t>
            </a:r>
            <a:endParaRPr lang="en-US" sz="1600" dirty="0">
              <a:solidFill>
                <a:schemeClr val="tx1"/>
              </a:solidFill>
              <a:latin typeface="UTM Avo" panose="02040603050506020204" pitchFamily="18"/>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B923D399-A565-DCC4-0117-71B94C7FC1A0}"/>
              </a:ext>
            </a:extLst>
          </p:cNvPr>
          <p:cNvPicPr>
            <a:picLocks noChangeAspect="1"/>
          </p:cNvPicPr>
          <p:nvPr/>
        </p:nvPicPr>
        <p:blipFill>
          <a:blip r:embed="rId3"/>
          <a:stretch>
            <a:fillRect/>
          </a:stretch>
        </p:blipFill>
        <p:spPr>
          <a:xfrm>
            <a:off x="10812109" y="1043065"/>
            <a:ext cx="1258708" cy="1188291"/>
          </a:xfrm>
          <a:prstGeom prst="rect">
            <a:avLst/>
          </a:prstGeom>
        </p:spPr>
      </p:pic>
    </p:spTree>
    <p:extLst>
      <p:ext uri="{BB962C8B-B14F-4D97-AF65-F5344CB8AC3E}">
        <p14:creationId xmlns:p14="http://schemas.microsoft.com/office/powerpoint/2010/main" val="158812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500"/>
                                        <p:tgtEl>
                                          <p:spTgt spid="3">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Effect transition="in" filter="fade">
                                      <p:cBhvr>
                                        <p:cTn id="20" dur="500"/>
                                        <p:tgtEl>
                                          <p:spTgt spid="3">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500"/>
                                        <p:tgtEl>
                                          <p:spTgt spid="3">
                                            <p:txEl>
                                              <p:pRg st="2" end="2"/>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fade">
                                      <p:cBhvr>
                                        <p:cTn id="30" dur="5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Effect transition="in" filter="fade">
                                      <p:cBhvr>
                                        <p:cTn id="35" dur="500"/>
                                        <p:tgtEl>
                                          <p:spTgt spid="3">
                                            <p:txEl>
                                              <p:pRg st="4" end="4"/>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5" end="5"/>
                                            </p:txEl>
                                          </p:spTgt>
                                        </p:tgtEl>
                                        <p:attrNameLst>
                                          <p:attrName>style.visibility</p:attrName>
                                        </p:attrNameLst>
                                      </p:cBhvr>
                                      <p:to>
                                        <p:strVal val="visible"/>
                                      </p:to>
                                    </p:set>
                                    <p:animEffect transition="in" filter="fade">
                                      <p:cBhvr>
                                        <p:cTn id="40" dur="500"/>
                                        <p:tgtEl>
                                          <p:spTgt spid="3">
                                            <p:txEl>
                                              <p:pRg st="5" end="5"/>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fade">
                                      <p:cBhvr>
                                        <p:cTn id="45" dur="500"/>
                                        <p:tgtEl>
                                          <p:spTgt spid="3">
                                            <p:txEl>
                                              <p:pRg st="6" end="6"/>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3">
                                            <p:txEl>
                                              <p:pRg st="7" end="7"/>
                                            </p:txEl>
                                          </p:spTgt>
                                        </p:tgtEl>
                                        <p:attrNameLst>
                                          <p:attrName>style.visibility</p:attrName>
                                        </p:attrNameLst>
                                      </p:cBhvr>
                                      <p:to>
                                        <p:strVal val="visible"/>
                                      </p:to>
                                    </p:set>
                                    <p:animEffect transition="in" filter="fade">
                                      <p:cBhvr>
                                        <p:cTn id="5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DD16B90-ADAC-52DF-9F6E-A1AC418F5C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303480190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B1EC0728-8441-5145-886D-3BB33AC19308}"/>
              </a:ext>
            </a:extLst>
          </p:cNvPr>
          <p:cNvSpPr/>
          <p:nvPr/>
        </p:nvSpPr>
        <p:spPr>
          <a:xfrm>
            <a:off x="431074" y="2312894"/>
            <a:ext cx="11329851" cy="3475232"/>
          </a:xfrm>
          <a:prstGeom prst="roundRect">
            <a:avLst>
              <a:gd name="adj" fmla="val 5758"/>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200" b="1" dirty="0">
                <a:solidFill>
                  <a:schemeClr val="tx1"/>
                </a:solidFill>
                <a:latin typeface="UTM Avo" panose="02040603050506020204" pitchFamily="18" charset="0"/>
              </a:rPr>
              <a:t>1. </a:t>
            </a:r>
            <a:r>
              <a:rPr lang="vi-VN" sz="2200" dirty="0">
                <a:solidFill>
                  <a:schemeClr val="tx1"/>
                </a:solidFill>
                <a:latin typeface="UTM Avo" panose="02040603050506020204" pitchFamily="18" charset="0"/>
              </a:rPr>
              <a:t>Trong những ví dụ sau đây, tập hợp sinh vật nào là quần thể sinh vật?</a:t>
            </a:r>
          </a:p>
          <a:p>
            <a:pPr algn="just">
              <a:lnSpc>
                <a:spcPct val="150000"/>
              </a:lnSpc>
            </a:pPr>
            <a:r>
              <a:rPr lang="vi-VN" sz="2200" dirty="0">
                <a:solidFill>
                  <a:schemeClr val="tx1"/>
                </a:solidFill>
                <a:latin typeface="UTM Avo" panose="02040603050506020204" pitchFamily="18" charset="0"/>
              </a:rPr>
              <a:t>a) Các cá thể cá chép, cá mè, cá rô phi sống chung trong một ao nuôi.</a:t>
            </a:r>
          </a:p>
          <a:p>
            <a:pPr algn="just">
              <a:lnSpc>
                <a:spcPct val="150000"/>
              </a:lnSpc>
            </a:pPr>
            <a:r>
              <a:rPr lang="vi-VN" sz="2200" dirty="0">
                <a:solidFill>
                  <a:schemeClr val="tx1"/>
                </a:solidFill>
                <a:latin typeface="UTM Avo" panose="02040603050506020204" pitchFamily="18" charset="0"/>
              </a:rPr>
              <a:t>b) Các cá thể rắn hổ mang sống ở ba hòn đảo cách xa nhau.</a:t>
            </a:r>
          </a:p>
          <a:p>
            <a:pPr algn="just">
              <a:lnSpc>
                <a:spcPct val="150000"/>
              </a:lnSpc>
            </a:pPr>
            <a:r>
              <a:rPr lang="vi-VN" sz="2200" dirty="0">
                <a:solidFill>
                  <a:schemeClr val="tx1"/>
                </a:solidFill>
                <a:latin typeface="UTM Avo" panose="02040603050506020204" pitchFamily="18" charset="0"/>
              </a:rPr>
              <a:t>c) Các cá thể cây thông nhựa phân bố tại vùng núi đông bắc Việt</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Nam.</a:t>
            </a:r>
          </a:p>
          <a:p>
            <a:pPr algn="just">
              <a:lnSpc>
                <a:spcPct val="150000"/>
              </a:lnSpc>
            </a:pPr>
            <a:r>
              <a:rPr lang="vi-VN" sz="2200" dirty="0">
                <a:solidFill>
                  <a:schemeClr val="tx1"/>
                </a:solidFill>
                <a:latin typeface="UTM Avo" panose="02040603050506020204" pitchFamily="18" charset="0"/>
              </a:rPr>
              <a:t>d) Các cá thể chuột đồng sống trên cùng một cánh đồng lúa. Các cá thể chuột đực và chuột cái có khả năng giao phối với nhau để sinh ra chuột con.</a:t>
            </a:r>
            <a:endParaRPr lang="en-US" sz="2200" dirty="0">
              <a:solidFill>
                <a:schemeClr val="tx1"/>
              </a:solidFill>
              <a:latin typeface="UTM Avo" panose="02040603050506020204" pitchFamily="18" charset="0"/>
            </a:endParaRPr>
          </a:p>
        </p:txBody>
      </p:sp>
      <p:cxnSp>
        <p:nvCxnSpPr>
          <p:cNvPr id="4" name="Straight Connector 3">
            <a:extLst>
              <a:ext uri="{FF2B5EF4-FFF2-40B4-BE49-F238E27FC236}">
                <a16:creationId xmlns:a16="http://schemas.microsoft.com/office/drawing/2014/main" id="{4DD23924-EE62-AA02-C23B-EFB1696B6F2F}"/>
              </a:ext>
            </a:extLst>
          </p:cNvPr>
          <p:cNvCxnSpPr>
            <a:cxnSpLocks/>
          </p:cNvCxnSpPr>
          <p:nvPr/>
        </p:nvCxnSpPr>
        <p:spPr>
          <a:xfrm>
            <a:off x="596538" y="4580709"/>
            <a:ext cx="9897291"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8DCDB634-9080-C98C-760F-CB38622010F4}"/>
              </a:ext>
            </a:extLst>
          </p:cNvPr>
          <p:cNvCxnSpPr>
            <a:cxnSpLocks/>
          </p:cNvCxnSpPr>
          <p:nvPr/>
        </p:nvCxnSpPr>
        <p:spPr>
          <a:xfrm>
            <a:off x="568234" y="5090159"/>
            <a:ext cx="11055531"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D48FF60-16D3-C98D-6658-12B17ACFBCBF}"/>
              </a:ext>
            </a:extLst>
          </p:cNvPr>
          <p:cNvCxnSpPr>
            <a:cxnSpLocks/>
          </p:cNvCxnSpPr>
          <p:nvPr/>
        </p:nvCxnSpPr>
        <p:spPr>
          <a:xfrm>
            <a:off x="596538" y="5560424"/>
            <a:ext cx="10593976"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753432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par>
                                <p:cTn id="18" presetID="22" presetClass="entr" presetSubtype="8" fill="hold"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wipe(left)">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FE06478-A1AC-8660-A28C-F2F9B62D856B}"/>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43C5CFED-B186-8C3A-7904-5897987C26D6}"/>
              </a:ext>
            </a:extLst>
          </p:cNvPr>
          <p:cNvSpPr/>
          <p:nvPr/>
        </p:nvSpPr>
        <p:spPr>
          <a:xfrm>
            <a:off x="302622" y="1787178"/>
            <a:ext cx="11586755" cy="581553"/>
          </a:xfrm>
          <a:prstGeom prst="roundRect">
            <a:avLst>
              <a:gd name="adj" fmla="val 5758"/>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200" b="1" dirty="0">
                <a:solidFill>
                  <a:schemeClr val="tx1"/>
                </a:solidFill>
                <a:latin typeface="UTM Avo" panose="02040603050506020204" pitchFamily="18" charset="0"/>
              </a:rPr>
              <a:t>2. </a:t>
            </a:r>
            <a:r>
              <a:rPr lang="vi-VN" sz="2200" dirty="0">
                <a:solidFill>
                  <a:schemeClr val="tx1"/>
                </a:solidFill>
                <a:latin typeface="UTM Avo" panose="02040603050506020204" pitchFamily="18" charset="0"/>
              </a:rPr>
              <a:t>Mật độ cá thể của quần thể được ứng dụng chăn nuôi, trồng trọt như thế nào?</a:t>
            </a:r>
            <a:endParaRPr lang="en-US" sz="2200" dirty="0">
              <a:solidFill>
                <a:schemeClr val="tx1"/>
              </a:solidFill>
              <a:latin typeface="UTM Avo" panose="02040603050506020204" pitchFamily="18" charset="0"/>
            </a:endParaRPr>
          </a:p>
        </p:txBody>
      </p:sp>
      <p:sp>
        <p:nvSpPr>
          <p:cNvPr id="3" name="Rectangle: Rounded Corners 2">
            <a:extLst>
              <a:ext uri="{FF2B5EF4-FFF2-40B4-BE49-F238E27FC236}">
                <a16:creationId xmlns:a16="http://schemas.microsoft.com/office/drawing/2014/main" id="{4D79516E-0C0C-2229-C5C4-80D823C005F2}"/>
              </a:ext>
            </a:extLst>
          </p:cNvPr>
          <p:cNvSpPr/>
          <p:nvPr/>
        </p:nvSpPr>
        <p:spPr>
          <a:xfrm>
            <a:off x="727166" y="2569029"/>
            <a:ext cx="10737668" cy="4184468"/>
          </a:xfrm>
          <a:prstGeom prst="roundRect">
            <a:avLst>
              <a:gd name="adj" fmla="val 9383"/>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dirty="0" err="1">
                <a:solidFill>
                  <a:schemeClr val="tx1"/>
                </a:solidFill>
                <a:latin typeface="UTM Avo" panose="02040603050506020204" pitchFamily="18" charset="0"/>
              </a:rPr>
              <a:t>Ứng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dụng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mật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độ</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cá</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thể</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của</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quần</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thể</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trong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chăn</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nuôi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trồng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trọt</a:t>
            </a:r>
            <a:r>
              <a:rPr lang="en-US" dirty="0">
                <a:solidFill>
                  <a:schemeClr val="tx1"/>
                </a:solidFill>
                <a:latin typeface="UTM Avo" panose="02040603050506020204" pitchFamily="18" charset="0"/>
              </a:rPr>
              <a:t>:</a:t>
            </a:r>
          </a:p>
          <a:p>
            <a:pPr algn="just">
              <a:lnSpc>
                <a:spcPct val="150000"/>
              </a:lnSpc>
            </a:pP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Nuôi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trồng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các</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loài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với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mật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độ</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vừa</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phải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đê</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giúp</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các</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cá</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thể</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có</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thể</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khai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thác</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tối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đa</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nguồn</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sống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thức</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ăn</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nơi</a:t>
            </a:r>
            <a:r>
              <a:rPr lang="en-US" dirty="0">
                <a:solidFill>
                  <a:schemeClr val="tx1"/>
                </a:solidFill>
                <a:latin typeface="UTM Avo" panose="02040603050506020204" pitchFamily="18" charset="0"/>
              </a:rPr>
              <a:t> ở,…) </a:t>
            </a:r>
            <a:r>
              <a:rPr lang="en-US" dirty="0" err="1">
                <a:solidFill>
                  <a:schemeClr val="tx1"/>
                </a:solidFill>
                <a:latin typeface="UTM Avo" panose="02040603050506020204" pitchFamily="18" charset="0"/>
              </a:rPr>
              <a:t>mà</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không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dẫn</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đến</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tình</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trạng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cạnh</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tranh</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cùng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loài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nhờ</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đó</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thu</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được</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giá</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trị</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kinh</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tế</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cao</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nhất</a:t>
            </a:r>
            <a:r>
              <a:rPr lang="en-US" dirty="0">
                <a:solidFill>
                  <a:schemeClr val="tx1"/>
                </a:solidFill>
                <a:latin typeface="UTM Avo" panose="02040603050506020204" pitchFamily="18" charset="0"/>
              </a:rPr>
              <a:t>.</a:t>
            </a:r>
          </a:p>
          <a:p>
            <a:pPr algn="just">
              <a:lnSpc>
                <a:spcPct val="150000"/>
              </a:lnSpc>
            </a:pP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Sử</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dụng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mật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độ</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cá</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thể</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của</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quần</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thể</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để</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điều</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khiển</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sự</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sinh</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trưởng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và</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phát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triển</a:t>
            </a:r>
            <a:r>
              <a:rPr lang="en-US" dirty="0">
                <a:solidFill>
                  <a:schemeClr val="tx1"/>
                </a:solidFill>
                <a:latin typeface="UTM Avo" panose="02040603050506020204" pitchFamily="18" charset="0"/>
              </a:rPr>
              <a:t> ở </a:t>
            </a:r>
            <a:r>
              <a:rPr lang="en-US" dirty="0" err="1">
                <a:solidFill>
                  <a:schemeClr val="tx1"/>
                </a:solidFill>
                <a:latin typeface="UTM Avo" panose="02040603050506020204" pitchFamily="18" charset="0"/>
              </a:rPr>
              <a:t>từng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gia</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đoạn</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của</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cây</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trồng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vật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nuôi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Ví</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dụ</a:t>
            </a:r>
            <a:r>
              <a:rPr lang="en-US" dirty="0">
                <a:solidFill>
                  <a:schemeClr val="tx1"/>
                </a:solidFill>
                <a:latin typeface="UTM Avo" panose="02040603050506020204" pitchFamily="18" charset="0"/>
              </a:rPr>
              <a:t>: Trong </a:t>
            </a:r>
            <a:r>
              <a:rPr lang="en-US" dirty="0" err="1">
                <a:solidFill>
                  <a:schemeClr val="tx1"/>
                </a:solidFill>
                <a:latin typeface="UTM Avo" panose="02040603050506020204" pitchFamily="18" charset="0"/>
              </a:rPr>
              <a:t>việc</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điều</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tiết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sinh</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trưởng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của</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cây</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gỗ</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trong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rừng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khi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cây</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còn</a:t>
            </a:r>
            <a:r>
              <a:rPr lang="en-US" dirty="0">
                <a:solidFill>
                  <a:schemeClr val="tx1"/>
                </a:solidFill>
                <a:latin typeface="UTM Avo" panose="02040603050506020204" pitchFamily="18" charset="0"/>
              </a:rPr>
              <a:t> non </a:t>
            </a:r>
            <a:r>
              <a:rPr lang="en-US" dirty="0" err="1">
                <a:solidFill>
                  <a:schemeClr val="tx1"/>
                </a:solidFill>
                <a:latin typeface="UTM Avo" panose="02040603050506020204" pitchFamily="18" charset="0"/>
              </a:rPr>
              <a:t>thì</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để</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mật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độ</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dày</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để</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thúc</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đẩy</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cây</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mọc</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vống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lên</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nhanh</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nhờ</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ánh</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sáng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yếu</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dưới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tán</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rừng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khi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cây</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đã</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đạt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đến</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chiều</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cao</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cần</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thiết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thì</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chặt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tỉa</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bớt</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nhằm</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tăng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lượng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ánh</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sáng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làm</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chậm</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sinh</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trưởng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theo</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chiều</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cao</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tăng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sinh</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trưởng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đường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kính</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tạo</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được</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cây</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gỗ</a:t>
            </a:r>
            <a:r>
              <a:rPr lang="en-US" dirty="0">
                <a:solidFill>
                  <a:schemeClr val="tx1"/>
                </a:solidFill>
                <a:latin typeface="UTM Avo" panose="02040603050506020204" pitchFamily="18" charset="0"/>
              </a:rPr>
              <a:t> to, </a:t>
            </a:r>
            <a:r>
              <a:rPr lang="en-US" dirty="0" err="1">
                <a:solidFill>
                  <a:schemeClr val="tx1"/>
                </a:solidFill>
                <a:latin typeface="UTM Avo" panose="02040603050506020204" pitchFamily="18" charset="0"/>
              </a:rPr>
              <a:t>khỏe</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đáp</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ứng</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đòi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hỏi</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của</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thị</a:t>
            </a:r>
            <a:r>
              <a:rPr lang="en-US" dirty="0">
                <a:solidFill>
                  <a:schemeClr val="tx1"/>
                </a:solidFill>
                <a:latin typeface="UTM Avo" panose="02040603050506020204" pitchFamily="18" charset="0"/>
              </a:rPr>
              <a:t> </a:t>
            </a:r>
            <a:r>
              <a:rPr lang="en-US" dirty="0" err="1">
                <a:solidFill>
                  <a:schemeClr val="tx1"/>
                </a:solidFill>
                <a:latin typeface="UTM Avo" panose="02040603050506020204" pitchFamily="18" charset="0"/>
              </a:rPr>
              <a:t>trường</a:t>
            </a:r>
            <a:r>
              <a:rPr lang="en-US" dirty="0">
                <a:solidFill>
                  <a:schemeClr val="tx1"/>
                </a:solidFill>
                <a:latin typeface="UTM Avo" panose="02040603050506020204" pitchFamily="18" charset="0"/>
              </a:rPr>
              <a:t>.</a:t>
            </a:r>
          </a:p>
        </p:txBody>
      </p:sp>
      <p:sp>
        <p:nvSpPr>
          <p:cNvPr id="4" name="Arrow: Right 3">
            <a:extLst>
              <a:ext uri="{FF2B5EF4-FFF2-40B4-BE49-F238E27FC236}">
                <a16:creationId xmlns:a16="http://schemas.microsoft.com/office/drawing/2014/main" id="{64BEE90B-693C-F688-F4E2-26FB0C144507}"/>
              </a:ext>
            </a:extLst>
          </p:cNvPr>
          <p:cNvSpPr/>
          <p:nvPr/>
        </p:nvSpPr>
        <p:spPr>
          <a:xfrm>
            <a:off x="182880" y="4241074"/>
            <a:ext cx="339634" cy="696686"/>
          </a:xfrm>
          <a:prstGeom prst="right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75734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469D793-A928-E947-EC21-A26F87C51092}"/>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EB79386D-E612-3686-736C-32B2FBD9EBC5}"/>
              </a:ext>
            </a:extLst>
          </p:cNvPr>
          <p:cNvSpPr/>
          <p:nvPr/>
        </p:nvSpPr>
        <p:spPr>
          <a:xfrm>
            <a:off x="2557598" y="1774116"/>
            <a:ext cx="7076803" cy="1104068"/>
          </a:xfrm>
          <a:prstGeom prst="roundRect">
            <a:avLst>
              <a:gd name="adj" fmla="val 5758"/>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en-US" sz="2200" b="1" dirty="0">
                <a:solidFill>
                  <a:schemeClr val="tx1"/>
                </a:solidFill>
                <a:latin typeface="UTM Avo" panose="02040603050506020204" pitchFamily="18" charset="0"/>
              </a:rPr>
              <a:t>3. </a:t>
            </a:r>
            <a:r>
              <a:rPr lang="en-US" sz="2200" dirty="0" err="1">
                <a:solidFill>
                  <a:schemeClr val="tx1"/>
                </a:solidFill>
                <a:latin typeface="UTM Avo" panose="02040603050506020204" pitchFamily="18" charset="0"/>
              </a:rPr>
              <a:t>Nêu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ví</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tỉ</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lệ</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giới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tính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quần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thể</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có</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thể</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thay</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đổi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theo</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thời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gian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điều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kiện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sống</a:t>
            </a:r>
            <a:r>
              <a:rPr lang="en-US" sz="2200" dirty="0">
                <a:solidFill>
                  <a:schemeClr val="tx1"/>
                </a:solidFill>
                <a:latin typeface="UTM Avo" panose="02040603050506020204" pitchFamily="18" charset="0"/>
              </a:rPr>
              <a:t>.</a:t>
            </a:r>
          </a:p>
        </p:txBody>
      </p:sp>
      <p:sp>
        <p:nvSpPr>
          <p:cNvPr id="3" name="Rectangle: Rounded Corners 2">
            <a:extLst>
              <a:ext uri="{FF2B5EF4-FFF2-40B4-BE49-F238E27FC236}">
                <a16:creationId xmlns:a16="http://schemas.microsoft.com/office/drawing/2014/main" id="{8D6FB794-7C73-42BF-61B9-8E7D8A44BCDA}"/>
              </a:ext>
            </a:extLst>
          </p:cNvPr>
          <p:cNvSpPr/>
          <p:nvPr/>
        </p:nvSpPr>
        <p:spPr>
          <a:xfrm>
            <a:off x="822960" y="3596639"/>
            <a:ext cx="10737668" cy="2307772"/>
          </a:xfrm>
          <a:prstGeom prst="roundRect">
            <a:avLst>
              <a:gd name="adj" fmla="val 9383"/>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dirty="0" err="1">
                <a:solidFill>
                  <a:schemeClr val="tx1"/>
                </a:solidFill>
                <a:latin typeface="UTM Avo" panose="02040603050506020204" pitchFamily="18" charset="0"/>
              </a:rPr>
              <a:t>Ví</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dụ</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tỉ</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lệ</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giới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tính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quần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thể</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có</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thể</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thay</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đổi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theo</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thời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gian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điều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kiện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sống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Trước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mùa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sinh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sản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nhiều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loài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thằn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lằn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rắn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có</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số</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lượng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thể</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nhiều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hơn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thể</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đực</a:t>
            </a:r>
            <a:r>
              <a:rPr lang="en-US" sz="2200" dirty="0">
                <a:solidFill>
                  <a:schemeClr val="tx1"/>
                </a:solidFill>
                <a:latin typeface="UTM Avo" panose="02040603050506020204" pitchFamily="18" charset="0"/>
              </a:rPr>
              <a:t>. Sau </a:t>
            </a:r>
            <a:r>
              <a:rPr lang="en-US" sz="2200" dirty="0" err="1">
                <a:solidFill>
                  <a:schemeClr val="tx1"/>
                </a:solidFill>
                <a:latin typeface="UTM Avo" panose="02040603050506020204" pitchFamily="18" charset="0"/>
              </a:rPr>
              <a:t>mùa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sinh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sản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số</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lượng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thể</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đực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và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thể</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cái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gần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bằng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nhau</a:t>
            </a:r>
            <a:r>
              <a:rPr lang="en-US" sz="2200" dirty="0">
                <a:solidFill>
                  <a:schemeClr val="tx1"/>
                </a:solidFill>
                <a:latin typeface="UTM Avo" panose="02040603050506020204" pitchFamily="18" charset="0"/>
              </a:rPr>
              <a:t>.</a:t>
            </a:r>
          </a:p>
        </p:txBody>
      </p:sp>
      <p:sp>
        <p:nvSpPr>
          <p:cNvPr id="5" name="Arrow: Down 4">
            <a:extLst>
              <a:ext uri="{FF2B5EF4-FFF2-40B4-BE49-F238E27FC236}">
                <a16:creationId xmlns:a16="http://schemas.microsoft.com/office/drawing/2014/main" id="{AEEE7847-0016-6D64-6281-CA614784AC71}"/>
              </a:ext>
            </a:extLst>
          </p:cNvPr>
          <p:cNvSpPr/>
          <p:nvPr/>
        </p:nvSpPr>
        <p:spPr>
          <a:xfrm>
            <a:off x="5891348" y="3045823"/>
            <a:ext cx="409303" cy="383177"/>
          </a:xfrm>
          <a:prstGeom prst="downArrow">
            <a:avLst/>
          </a:prstGeom>
          <a:solidFill>
            <a:schemeClr val="accent6">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499567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920B031-5C29-A2AC-938F-6D4AC6FAF2B2}"/>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3456D4D6-1C99-732A-C056-6304A87658DB}"/>
              </a:ext>
            </a:extLst>
          </p:cNvPr>
          <p:cNvSpPr/>
          <p:nvPr/>
        </p:nvSpPr>
        <p:spPr>
          <a:xfrm>
            <a:off x="1409427" y="2455560"/>
            <a:ext cx="9373145" cy="2508326"/>
          </a:xfrm>
          <a:prstGeom prst="roundRect">
            <a:avLst>
              <a:gd name="adj" fmla="val 5758"/>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200" b="1" dirty="0">
                <a:solidFill>
                  <a:schemeClr val="tx1"/>
                </a:solidFill>
                <a:latin typeface="UTM Avo" panose="02040603050506020204" pitchFamily="18" charset="0"/>
              </a:rPr>
              <a:t>4.</a:t>
            </a:r>
            <a:r>
              <a:rPr lang="en-US" sz="2200" b="1"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Điều tra quần thể chim trĩ đỏ khoang cổ trong một khu vực nghiên cứu thu được số liệu về số cá thể chim trĩ trong mỗi nhóm tuổi như sau: nhóm tuổi trước sinh sản là 80 con, nhóm tuổi đang sinh sản là 30 con, nhóm tuổi sau sinh sản là 15</a:t>
            </a: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con. Vẽ tháp tuổi chim trĩ và xác định dạng tháp tuổi của quần thể chim trĩ đó.</a:t>
            </a:r>
            <a:endParaRPr lang="en-US" sz="22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3030856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20A6B49-61DB-A32E-D1D9-F8DD62732B71}"/>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D02E8CCE-E4AC-E19F-1B3C-07BCA49BDFBD}"/>
              </a:ext>
            </a:extLst>
          </p:cNvPr>
          <p:cNvSpPr/>
          <p:nvPr/>
        </p:nvSpPr>
        <p:spPr>
          <a:xfrm>
            <a:off x="541938" y="1950719"/>
            <a:ext cx="11108124" cy="4641669"/>
          </a:xfrm>
          <a:prstGeom prst="roundRect">
            <a:avLst>
              <a:gd name="adj" fmla="val 5758"/>
            </a:avLst>
          </a:prstGeom>
          <a:noFill/>
          <a:ln w="9525" cap="flat" cmpd="sng" algn="ctr">
            <a:solidFill>
              <a:schemeClr val="accent5"/>
            </a:solidFill>
            <a:prstDash val="solid"/>
            <a:round/>
            <a:headEnd type="none" w="med" len="med"/>
            <a:tailEnd type="none" w="med" len="med"/>
          </a:ln>
        </p:spPr>
        <p:style>
          <a:lnRef idx="0">
            <a:scrgbClr r="0" g="0" b="0"/>
          </a:lnRef>
          <a:fillRef idx="0">
            <a:scrgbClr r="0" g="0" b="0"/>
          </a:fillRef>
          <a:effectRef idx="0">
            <a:scrgbClr r="0" g="0" b="0"/>
          </a:effectRef>
          <a:fontRef idx="minor">
            <a:schemeClr val="accent5"/>
          </a:fontRef>
        </p:style>
        <p:txBody>
          <a:bodyPr rtlCol="0" anchor="ctr"/>
          <a:lstStyle/>
          <a:p>
            <a:pPr algn="just">
              <a:lnSpc>
                <a:spcPct val="150000"/>
              </a:lnSpc>
            </a:pPr>
            <a:r>
              <a:rPr lang="vi-VN" sz="2000" b="1" dirty="0">
                <a:solidFill>
                  <a:schemeClr val="tx1"/>
                </a:solidFill>
                <a:latin typeface="UTM Avo" panose="02040603050506020204" pitchFamily="18" charset="0"/>
              </a:rPr>
              <a:t>5. </a:t>
            </a:r>
            <a:r>
              <a:rPr lang="vi-VN" sz="2000" dirty="0">
                <a:solidFill>
                  <a:schemeClr val="tx1"/>
                </a:solidFill>
                <a:latin typeface="UTM Avo" panose="02040603050506020204" pitchFamily="18" charset="0"/>
              </a:rPr>
              <a:t>Xác định kiểu phân bố các cá thể của quần thể trong mỗi trường hợp dưới đây:</a:t>
            </a:r>
          </a:p>
          <a:p>
            <a:pPr marL="457200" indent="-457200" algn="just">
              <a:lnSpc>
                <a:spcPct val="150000"/>
              </a:lnSpc>
              <a:buAutoNum type="alphaLcParenR"/>
            </a:pPr>
            <a:r>
              <a:rPr lang="vi-VN" sz="2000" dirty="0">
                <a:solidFill>
                  <a:schemeClr val="tx1"/>
                </a:solidFill>
                <a:latin typeface="UTM Avo" panose="02040603050506020204" pitchFamily="18" charset="0"/>
              </a:rPr>
              <a:t>Quần thể cây gỗ lim xanh trong rừng có điều kiện khí hậu, đất đai thuận lợi trong cả khu rừng, số lượng cây gỗ ít, không có sự cạnh tranh gay gắt giữa các cá thể.</a:t>
            </a:r>
            <a:endParaRPr lang="en-US" sz="2000" dirty="0">
              <a:solidFill>
                <a:schemeClr val="tx1"/>
              </a:solidFill>
              <a:latin typeface="UTM Avo" panose="02040603050506020204" pitchFamily="18" charset="0"/>
            </a:endParaRPr>
          </a:p>
          <a:p>
            <a:pPr marL="457200" indent="-457200" algn="just">
              <a:lnSpc>
                <a:spcPct val="150000"/>
              </a:lnSpc>
              <a:buAutoNum type="alphaLcParenR"/>
            </a:pPr>
            <a:endParaRPr lang="vi-VN" sz="2000" dirty="0">
              <a:solidFill>
                <a:schemeClr val="tx1"/>
              </a:solidFill>
              <a:latin typeface="UTM Avo" panose="02040603050506020204" pitchFamily="18" charset="0"/>
            </a:endParaRPr>
          </a:p>
          <a:p>
            <a:pPr algn="just">
              <a:lnSpc>
                <a:spcPct val="150000"/>
              </a:lnSpc>
            </a:pPr>
            <a:r>
              <a:rPr lang="vi-VN" sz="2000" dirty="0">
                <a:solidFill>
                  <a:schemeClr val="tx1"/>
                </a:solidFill>
                <a:latin typeface="UTM Avo" panose="02040603050506020204" pitchFamily="18" charset="0"/>
              </a:rPr>
              <a:t>b) Quần thể chim hải âu đang sinh sống ở một khu vực có điều kiện sống phân bố tương đối đồng đều và có sự cạnh tranh gay gắt giữa các cá thể. </a:t>
            </a:r>
            <a:endParaRPr lang="en-US" sz="2000" dirty="0">
              <a:solidFill>
                <a:schemeClr val="tx1"/>
              </a:solidFill>
              <a:latin typeface="UTM Avo" panose="02040603050506020204" pitchFamily="18" charset="0"/>
            </a:endParaRPr>
          </a:p>
          <a:p>
            <a:pPr algn="just">
              <a:lnSpc>
                <a:spcPct val="150000"/>
              </a:lnSpc>
            </a:pPr>
            <a:endParaRPr lang="vi-VN" sz="2000" dirty="0">
              <a:solidFill>
                <a:schemeClr val="tx1"/>
              </a:solidFill>
              <a:latin typeface="UTM Avo" panose="02040603050506020204" pitchFamily="18" charset="0"/>
            </a:endParaRPr>
          </a:p>
          <a:p>
            <a:pPr algn="just">
              <a:lnSpc>
                <a:spcPct val="150000"/>
              </a:lnSpc>
            </a:pPr>
            <a:r>
              <a:rPr lang="vi-VN" sz="2000" dirty="0">
                <a:solidFill>
                  <a:schemeClr val="tx1"/>
                </a:solidFill>
                <a:latin typeface="UTM Avo" panose="02040603050506020204" pitchFamily="18" charset="0"/>
              </a:rPr>
              <a:t>c) Quần thể trâu rừng sống thành bầy đàn, tập trung ở những nơi có nhiều cỏ và gần các dòng sông.</a:t>
            </a:r>
            <a:endParaRPr lang="en-US" sz="2000" dirty="0">
              <a:solidFill>
                <a:schemeClr val="tx1"/>
              </a:solidFill>
              <a:latin typeface="UTM Avo" panose="02040603050506020204" pitchFamily="18" charset="0"/>
            </a:endParaRPr>
          </a:p>
          <a:p>
            <a:pPr algn="just">
              <a:lnSpc>
                <a:spcPct val="150000"/>
              </a:lnSpc>
            </a:pPr>
            <a:endParaRPr lang="en-US" sz="2000" dirty="0">
              <a:solidFill>
                <a:schemeClr val="tx1"/>
              </a:solidFill>
              <a:latin typeface="UTM Avo" panose="02040603050506020204" pitchFamily="18" charset="0"/>
            </a:endParaRPr>
          </a:p>
        </p:txBody>
      </p:sp>
      <p:grpSp>
        <p:nvGrpSpPr>
          <p:cNvPr id="8" name="Group 7">
            <a:extLst>
              <a:ext uri="{FF2B5EF4-FFF2-40B4-BE49-F238E27FC236}">
                <a16:creationId xmlns:a16="http://schemas.microsoft.com/office/drawing/2014/main" id="{EAAAECC0-71DE-6AC6-1BB7-BBB16615AFC1}"/>
              </a:ext>
            </a:extLst>
          </p:cNvPr>
          <p:cNvGrpSpPr/>
          <p:nvPr/>
        </p:nvGrpSpPr>
        <p:grpSpPr>
          <a:xfrm>
            <a:off x="827314" y="3429000"/>
            <a:ext cx="4188823" cy="400110"/>
            <a:chOff x="827314" y="3429000"/>
            <a:chExt cx="4188823" cy="400110"/>
          </a:xfrm>
        </p:grpSpPr>
        <p:sp>
          <p:nvSpPr>
            <p:cNvPr id="5" name="TextBox 4">
              <a:extLst>
                <a:ext uri="{FF2B5EF4-FFF2-40B4-BE49-F238E27FC236}">
                  <a16:creationId xmlns:a16="http://schemas.microsoft.com/office/drawing/2014/main" id="{5525B89E-BC09-110A-DB30-252FE7537BDE}"/>
                </a:ext>
              </a:extLst>
            </p:cNvPr>
            <p:cNvSpPr txBox="1"/>
            <p:nvPr/>
          </p:nvSpPr>
          <p:spPr>
            <a:xfrm>
              <a:off x="1166949" y="3429000"/>
              <a:ext cx="3849188" cy="400110"/>
            </a:xfrm>
            <a:prstGeom prst="rect">
              <a:avLst/>
            </a:prstGeom>
            <a:noFill/>
          </p:spPr>
          <p:txBody>
            <a:bodyPr wrap="square" rtlCol="0">
              <a:spAutoFit/>
            </a:bodyPr>
            <a:lstStyle/>
            <a:p>
              <a:r>
                <a:rPr lang="en-US" sz="2000" b="1" dirty="0" err="1">
                  <a:solidFill>
                    <a:srgbClr val="C00000"/>
                  </a:solidFill>
                  <a:latin typeface="UTM Avo" panose="02040603050506020204" pitchFamily="18" charset="0"/>
                </a:rPr>
                <a:t>Phân</a:t>
              </a:r>
              <a:r>
                <a:rPr lang="en-US" sz="2000" b="1" dirty="0">
                  <a:solidFill>
                    <a:srgbClr val="C00000"/>
                  </a:solidFill>
                  <a:latin typeface="UTM Avo" panose="02040603050506020204" pitchFamily="18" charset="0"/>
                </a:rPr>
                <a:t> </a:t>
              </a:r>
              <a:r>
                <a:rPr lang="en-US" sz="2000" b="1" dirty="0" err="1">
                  <a:solidFill>
                    <a:srgbClr val="C00000"/>
                  </a:solidFill>
                  <a:latin typeface="UTM Avo" panose="02040603050506020204" pitchFamily="18" charset="0"/>
                </a:rPr>
                <a:t>bố</a:t>
              </a:r>
              <a:r>
                <a:rPr lang="en-US" sz="2000" b="1" dirty="0">
                  <a:solidFill>
                    <a:srgbClr val="C00000"/>
                  </a:solidFill>
                  <a:latin typeface="UTM Avo" panose="02040603050506020204" pitchFamily="18" charset="0"/>
                </a:rPr>
                <a:t> </a:t>
              </a:r>
              <a:r>
                <a:rPr lang="en-US" sz="2000" b="1" dirty="0" err="1">
                  <a:solidFill>
                    <a:srgbClr val="C00000"/>
                  </a:solidFill>
                  <a:latin typeface="UTM Avo" panose="02040603050506020204" pitchFamily="18" charset="0"/>
                </a:rPr>
                <a:t>ngẫu</a:t>
              </a:r>
              <a:r>
                <a:rPr lang="en-US" sz="2000" b="1" dirty="0">
                  <a:solidFill>
                    <a:srgbClr val="C00000"/>
                  </a:solidFill>
                  <a:latin typeface="UTM Avo" panose="02040603050506020204" pitchFamily="18" charset="0"/>
                </a:rPr>
                <a:t> </a:t>
              </a:r>
              <a:r>
                <a:rPr lang="en-US" sz="2000" b="1" dirty="0" err="1">
                  <a:solidFill>
                    <a:srgbClr val="C00000"/>
                  </a:solidFill>
                  <a:latin typeface="UTM Avo" panose="02040603050506020204" pitchFamily="18" charset="0"/>
                </a:rPr>
                <a:t>nhiên</a:t>
              </a:r>
              <a:r>
                <a:rPr lang="en-US" sz="2000" b="1" dirty="0">
                  <a:solidFill>
                    <a:srgbClr val="C00000"/>
                  </a:solidFill>
                  <a:latin typeface="UTM Avo" panose="02040603050506020204" pitchFamily="18" charset="0"/>
                </a:rPr>
                <a:t>.</a:t>
              </a:r>
            </a:p>
          </p:txBody>
        </p:sp>
        <p:cxnSp>
          <p:nvCxnSpPr>
            <p:cNvPr id="7" name="Straight Arrow Connector 6">
              <a:extLst>
                <a:ext uri="{FF2B5EF4-FFF2-40B4-BE49-F238E27FC236}">
                  <a16:creationId xmlns:a16="http://schemas.microsoft.com/office/drawing/2014/main" id="{272C5925-22A6-AECD-D244-14D4176C7AF3}"/>
                </a:ext>
              </a:extLst>
            </p:cNvPr>
            <p:cNvCxnSpPr/>
            <p:nvPr/>
          </p:nvCxnSpPr>
          <p:spPr>
            <a:xfrm>
              <a:off x="827314" y="3637763"/>
              <a:ext cx="339635"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9" name="Group 8">
            <a:extLst>
              <a:ext uri="{FF2B5EF4-FFF2-40B4-BE49-F238E27FC236}">
                <a16:creationId xmlns:a16="http://schemas.microsoft.com/office/drawing/2014/main" id="{2018DE1C-51E0-7125-2DE9-E76D3C46DFC7}"/>
              </a:ext>
            </a:extLst>
          </p:cNvPr>
          <p:cNvGrpSpPr/>
          <p:nvPr/>
        </p:nvGrpSpPr>
        <p:grpSpPr>
          <a:xfrm>
            <a:off x="827314" y="4819105"/>
            <a:ext cx="4188823" cy="400110"/>
            <a:chOff x="827314" y="3429000"/>
            <a:chExt cx="4188823" cy="400110"/>
          </a:xfrm>
        </p:grpSpPr>
        <p:sp>
          <p:nvSpPr>
            <p:cNvPr id="10" name="TextBox 9">
              <a:extLst>
                <a:ext uri="{FF2B5EF4-FFF2-40B4-BE49-F238E27FC236}">
                  <a16:creationId xmlns:a16="http://schemas.microsoft.com/office/drawing/2014/main" id="{8612B803-7523-D1A9-2A85-51BB45F7B3F4}"/>
                </a:ext>
              </a:extLst>
            </p:cNvPr>
            <p:cNvSpPr txBox="1"/>
            <p:nvPr/>
          </p:nvSpPr>
          <p:spPr>
            <a:xfrm>
              <a:off x="1166949" y="3429000"/>
              <a:ext cx="3849188" cy="400110"/>
            </a:xfrm>
            <a:prstGeom prst="rect">
              <a:avLst/>
            </a:prstGeom>
            <a:noFill/>
          </p:spPr>
          <p:txBody>
            <a:bodyPr wrap="square" rtlCol="0">
              <a:spAutoFit/>
            </a:bodyPr>
            <a:lstStyle/>
            <a:p>
              <a:r>
                <a:rPr lang="en-US" sz="2000" b="1" dirty="0" err="1">
                  <a:solidFill>
                    <a:srgbClr val="C00000"/>
                  </a:solidFill>
                  <a:latin typeface="UTM Avo" panose="02040603050506020204" pitchFamily="18" charset="0"/>
                </a:rPr>
                <a:t>Phân</a:t>
              </a:r>
              <a:r>
                <a:rPr lang="en-US" sz="2000" b="1" dirty="0">
                  <a:solidFill>
                    <a:srgbClr val="C00000"/>
                  </a:solidFill>
                  <a:latin typeface="UTM Avo" panose="02040603050506020204" pitchFamily="18" charset="0"/>
                </a:rPr>
                <a:t> </a:t>
              </a:r>
              <a:r>
                <a:rPr lang="en-US" sz="2000" b="1" dirty="0" err="1">
                  <a:solidFill>
                    <a:srgbClr val="C00000"/>
                  </a:solidFill>
                  <a:latin typeface="UTM Avo" panose="02040603050506020204" pitchFamily="18" charset="0"/>
                </a:rPr>
                <a:t>bố</a:t>
              </a:r>
              <a:r>
                <a:rPr lang="en-US" sz="2000" b="1" dirty="0">
                  <a:solidFill>
                    <a:srgbClr val="C00000"/>
                  </a:solidFill>
                  <a:latin typeface="UTM Avo" panose="02040603050506020204" pitchFamily="18" charset="0"/>
                </a:rPr>
                <a:t> </a:t>
              </a:r>
              <a:r>
                <a:rPr lang="en-US" sz="2000" b="1" dirty="0" err="1">
                  <a:solidFill>
                    <a:srgbClr val="C00000"/>
                  </a:solidFill>
                  <a:latin typeface="UTM Avo" panose="02040603050506020204" pitchFamily="18" charset="0"/>
                </a:rPr>
                <a:t>đồng</a:t>
              </a:r>
              <a:r>
                <a:rPr lang="en-US" sz="2000" b="1" dirty="0">
                  <a:solidFill>
                    <a:srgbClr val="C00000"/>
                  </a:solidFill>
                  <a:latin typeface="UTM Avo" panose="02040603050506020204" pitchFamily="18" charset="0"/>
                </a:rPr>
                <a:t> </a:t>
              </a:r>
              <a:r>
                <a:rPr lang="en-US" sz="2000" b="1" dirty="0" err="1">
                  <a:solidFill>
                    <a:srgbClr val="C00000"/>
                  </a:solidFill>
                  <a:latin typeface="UTM Avo" panose="02040603050506020204" pitchFamily="18" charset="0"/>
                </a:rPr>
                <a:t>đều</a:t>
              </a:r>
              <a:r>
                <a:rPr lang="en-US" sz="2000" b="1" dirty="0">
                  <a:solidFill>
                    <a:srgbClr val="C00000"/>
                  </a:solidFill>
                  <a:latin typeface="UTM Avo" panose="02040603050506020204" pitchFamily="18" charset="0"/>
                </a:rPr>
                <a:t>.</a:t>
              </a:r>
            </a:p>
          </p:txBody>
        </p:sp>
        <p:cxnSp>
          <p:nvCxnSpPr>
            <p:cNvPr id="11" name="Straight Arrow Connector 10">
              <a:extLst>
                <a:ext uri="{FF2B5EF4-FFF2-40B4-BE49-F238E27FC236}">
                  <a16:creationId xmlns:a16="http://schemas.microsoft.com/office/drawing/2014/main" id="{E0627E48-F556-0717-EDFF-8EF4596FEB7E}"/>
                </a:ext>
              </a:extLst>
            </p:cNvPr>
            <p:cNvCxnSpPr/>
            <p:nvPr/>
          </p:nvCxnSpPr>
          <p:spPr>
            <a:xfrm>
              <a:off x="827314" y="3637763"/>
              <a:ext cx="339635"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2" name="Group 11">
            <a:extLst>
              <a:ext uri="{FF2B5EF4-FFF2-40B4-BE49-F238E27FC236}">
                <a16:creationId xmlns:a16="http://schemas.microsoft.com/office/drawing/2014/main" id="{84810377-DECA-4312-CC4F-DE700EBF1F79}"/>
              </a:ext>
            </a:extLst>
          </p:cNvPr>
          <p:cNvGrpSpPr/>
          <p:nvPr/>
        </p:nvGrpSpPr>
        <p:grpSpPr>
          <a:xfrm>
            <a:off x="761999" y="6087896"/>
            <a:ext cx="4188823" cy="400110"/>
            <a:chOff x="827314" y="3429000"/>
            <a:chExt cx="4188823" cy="400110"/>
          </a:xfrm>
        </p:grpSpPr>
        <p:sp>
          <p:nvSpPr>
            <p:cNvPr id="13" name="TextBox 12">
              <a:extLst>
                <a:ext uri="{FF2B5EF4-FFF2-40B4-BE49-F238E27FC236}">
                  <a16:creationId xmlns:a16="http://schemas.microsoft.com/office/drawing/2014/main" id="{C8393196-FD26-7734-B2D9-71359423C963}"/>
                </a:ext>
              </a:extLst>
            </p:cNvPr>
            <p:cNvSpPr txBox="1"/>
            <p:nvPr/>
          </p:nvSpPr>
          <p:spPr>
            <a:xfrm>
              <a:off x="1166949" y="3429000"/>
              <a:ext cx="3849188" cy="400110"/>
            </a:xfrm>
            <a:prstGeom prst="rect">
              <a:avLst/>
            </a:prstGeom>
            <a:noFill/>
          </p:spPr>
          <p:txBody>
            <a:bodyPr wrap="square" rtlCol="0">
              <a:spAutoFit/>
            </a:bodyPr>
            <a:lstStyle/>
            <a:p>
              <a:r>
                <a:rPr lang="en-US" sz="2000" b="1" dirty="0" err="1">
                  <a:solidFill>
                    <a:srgbClr val="C00000"/>
                  </a:solidFill>
                  <a:latin typeface="UTM Avo" panose="02040603050506020204" pitchFamily="18" charset="0"/>
                </a:rPr>
                <a:t>Phân</a:t>
              </a:r>
              <a:r>
                <a:rPr lang="en-US" sz="2000" b="1" dirty="0">
                  <a:solidFill>
                    <a:srgbClr val="C00000"/>
                  </a:solidFill>
                  <a:latin typeface="UTM Avo" panose="02040603050506020204" pitchFamily="18" charset="0"/>
                </a:rPr>
                <a:t> </a:t>
              </a:r>
              <a:r>
                <a:rPr lang="en-US" sz="2000" b="1" dirty="0" err="1">
                  <a:solidFill>
                    <a:srgbClr val="C00000"/>
                  </a:solidFill>
                  <a:latin typeface="UTM Avo" panose="02040603050506020204" pitchFamily="18" charset="0"/>
                </a:rPr>
                <a:t>bố</a:t>
              </a:r>
              <a:r>
                <a:rPr lang="en-US" sz="2000" b="1" dirty="0">
                  <a:solidFill>
                    <a:srgbClr val="C00000"/>
                  </a:solidFill>
                  <a:latin typeface="UTM Avo" panose="02040603050506020204" pitchFamily="18" charset="0"/>
                </a:rPr>
                <a:t> </a:t>
              </a:r>
              <a:r>
                <a:rPr lang="en-US" sz="2000" b="1" dirty="0" err="1">
                  <a:solidFill>
                    <a:srgbClr val="C00000"/>
                  </a:solidFill>
                  <a:latin typeface="UTM Avo" panose="02040603050506020204" pitchFamily="18" charset="0"/>
                </a:rPr>
                <a:t>theo</a:t>
              </a:r>
              <a:r>
                <a:rPr lang="en-US" sz="2000" b="1" dirty="0">
                  <a:solidFill>
                    <a:srgbClr val="C00000"/>
                  </a:solidFill>
                  <a:latin typeface="UTM Avo" panose="02040603050506020204" pitchFamily="18" charset="0"/>
                </a:rPr>
                <a:t> </a:t>
              </a:r>
              <a:r>
                <a:rPr lang="en-US" sz="2000" b="1" dirty="0" err="1">
                  <a:solidFill>
                    <a:srgbClr val="C00000"/>
                  </a:solidFill>
                  <a:latin typeface="UTM Avo" panose="02040603050506020204" pitchFamily="18" charset="0"/>
                </a:rPr>
                <a:t>nhóm</a:t>
              </a:r>
              <a:r>
                <a:rPr lang="en-US" sz="2000" b="1" dirty="0">
                  <a:solidFill>
                    <a:srgbClr val="C00000"/>
                  </a:solidFill>
                  <a:latin typeface="UTM Avo" panose="02040603050506020204" pitchFamily="18" charset="0"/>
                </a:rPr>
                <a:t>.</a:t>
              </a:r>
            </a:p>
          </p:txBody>
        </p:sp>
        <p:cxnSp>
          <p:nvCxnSpPr>
            <p:cNvPr id="14" name="Straight Arrow Connector 13">
              <a:extLst>
                <a:ext uri="{FF2B5EF4-FFF2-40B4-BE49-F238E27FC236}">
                  <a16:creationId xmlns:a16="http://schemas.microsoft.com/office/drawing/2014/main" id="{DA0EA774-80C7-FB44-3C70-0ADEEBC85A14}"/>
                </a:ext>
              </a:extLst>
            </p:cNvPr>
            <p:cNvCxnSpPr/>
            <p:nvPr/>
          </p:nvCxnSpPr>
          <p:spPr>
            <a:xfrm>
              <a:off x="827314" y="3637763"/>
              <a:ext cx="339635" cy="0"/>
            </a:xfrm>
            <a:prstGeom prst="straightConnector1">
              <a:avLst/>
            </a:prstGeom>
            <a:ln w="57150">
              <a:solidFill>
                <a:srgbClr val="C0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84045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wipe(left)">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lef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9C79BFAE-AFAB-A5E0-F9C9-53415BBB65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21200" y="3325138"/>
            <a:ext cx="3149600" cy="1701800"/>
          </a:xfrm>
          <a:prstGeom prst="rect">
            <a:avLst/>
          </a:prstGeom>
        </p:spPr>
      </p:pic>
    </p:spTree>
    <p:extLst>
      <p:ext uri="{BB962C8B-B14F-4D97-AF65-F5344CB8AC3E}">
        <p14:creationId xmlns:p14="http://schemas.microsoft.com/office/powerpoint/2010/main" val="96588990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Freeform 6">
            <a:extLst>
              <a:ext uri="{FF2B5EF4-FFF2-40B4-BE49-F238E27FC236}">
                <a16:creationId xmlns:a16="http://schemas.microsoft.com/office/drawing/2014/main" id="{8F04F537-698B-57ED-F43B-2B91C07CC641}"/>
              </a:ext>
            </a:extLst>
          </p:cNvPr>
          <p:cNvSpPr/>
          <p:nvPr/>
        </p:nvSpPr>
        <p:spPr>
          <a:xfrm rot="1717181">
            <a:off x="1392015" y="1725449"/>
            <a:ext cx="543769" cy="966141"/>
          </a:xfrm>
          <a:custGeom>
            <a:avLst/>
            <a:gdLst/>
            <a:ahLst/>
            <a:cxnLst/>
            <a:rect l="l" t="t" r="r" b="b"/>
            <a:pathLst>
              <a:path w="1062145" h="1998897">
                <a:moveTo>
                  <a:pt x="0" y="0"/>
                </a:moveTo>
                <a:lnTo>
                  <a:pt x="1062144" y="0"/>
                </a:lnTo>
                <a:lnTo>
                  <a:pt x="1062144" y="1998897"/>
                </a:lnTo>
                <a:lnTo>
                  <a:pt x="0" y="1998897"/>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3" name="Freeform 13">
            <a:extLst>
              <a:ext uri="{FF2B5EF4-FFF2-40B4-BE49-F238E27FC236}">
                <a16:creationId xmlns:a16="http://schemas.microsoft.com/office/drawing/2014/main" id="{4007F0A2-8292-73FE-32A1-2A1A222DBD63}"/>
              </a:ext>
            </a:extLst>
          </p:cNvPr>
          <p:cNvSpPr/>
          <p:nvPr/>
        </p:nvSpPr>
        <p:spPr>
          <a:xfrm>
            <a:off x="10165842" y="1367159"/>
            <a:ext cx="662299" cy="592212"/>
          </a:xfrm>
          <a:custGeom>
            <a:avLst/>
            <a:gdLst/>
            <a:ahLst/>
            <a:cxnLst/>
            <a:rect l="l" t="t" r="r" b="b"/>
            <a:pathLst>
              <a:path w="1257097" h="1123531">
                <a:moveTo>
                  <a:pt x="0" y="0"/>
                </a:moveTo>
                <a:lnTo>
                  <a:pt x="1257097" y="0"/>
                </a:lnTo>
                <a:lnTo>
                  <a:pt x="1257097" y="1123531"/>
                </a:lnTo>
                <a:lnTo>
                  <a:pt x="0" y="11235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
        <p:nvSpPr>
          <p:cNvPr id="4" name="Freeform 4">
            <a:extLst>
              <a:ext uri="{FF2B5EF4-FFF2-40B4-BE49-F238E27FC236}">
                <a16:creationId xmlns:a16="http://schemas.microsoft.com/office/drawing/2014/main" id="{3BFA0978-F7E8-6FEC-C394-5FDD5D5E05EE}"/>
              </a:ext>
            </a:extLst>
          </p:cNvPr>
          <p:cNvSpPr/>
          <p:nvPr/>
        </p:nvSpPr>
        <p:spPr>
          <a:xfrm>
            <a:off x="1901067" y="2323028"/>
            <a:ext cx="6423648" cy="3269312"/>
          </a:xfrm>
          <a:custGeom>
            <a:avLst/>
            <a:gdLst/>
            <a:ahLst/>
            <a:cxnLst/>
            <a:rect l="l" t="t" r="r" b="b"/>
            <a:pathLst>
              <a:path w="2729626" h="2002089">
                <a:moveTo>
                  <a:pt x="38097" y="0"/>
                </a:moveTo>
                <a:lnTo>
                  <a:pt x="2691530" y="0"/>
                </a:lnTo>
                <a:cubicBezTo>
                  <a:pt x="2712570" y="0"/>
                  <a:pt x="2729626" y="17057"/>
                  <a:pt x="2729626" y="38097"/>
                </a:cubicBezTo>
                <a:lnTo>
                  <a:pt x="2729626" y="1963992"/>
                </a:lnTo>
                <a:cubicBezTo>
                  <a:pt x="2729626" y="1985032"/>
                  <a:pt x="2712570" y="2002089"/>
                  <a:pt x="2691530" y="2002089"/>
                </a:cubicBezTo>
                <a:lnTo>
                  <a:pt x="38097" y="2002089"/>
                </a:lnTo>
                <a:cubicBezTo>
                  <a:pt x="17057" y="2002089"/>
                  <a:pt x="0" y="1985032"/>
                  <a:pt x="0" y="1963992"/>
                </a:cubicBezTo>
                <a:lnTo>
                  <a:pt x="0" y="38097"/>
                </a:lnTo>
                <a:cubicBezTo>
                  <a:pt x="0" y="17057"/>
                  <a:pt x="17057" y="0"/>
                  <a:pt x="38097" y="0"/>
                </a:cubicBezTo>
                <a:close/>
              </a:path>
            </a:pathLst>
          </a:custGeom>
          <a:solidFill>
            <a:srgbClr val="F5F3F7"/>
          </a:solidFill>
          <a:effectLst>
            <a:glow rad="139700">
              <a:schemeClr val="accent3">
                <a:satMod val="175000"/>
                <a:alpha val="40000"/>
              </a:schemeClr>
            </a:glow>
          </a:effectLst>
        </p:spPr>
        <p:txBody>
          <a:bodyPr/>
          <a:lstStyle/>
          <a:p>
            <a:endParaRPr lang="en-US" sz="429">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4F83DACC-AB97-95A4-EADC-6E9A5B24597E}"/>
              </a:ext>
            </a:extLst>
          </p:cNvPr>
          <p:cNvSpPr txBox="1"/>
          <p:nvPr/>
        </p:nvSpPr>
        <p:spPr>
          <a:xfrm>
            <a:off x="2124336" y="2375780"/>
            <a:ext cx="5016693" cy="2565574"/>
          </a:xfrm>
          <a:prstGeom prst="rect">
            <a:avLst/>
          </a:prstGeom>
          <a:noFill/>
        </p:spPr>
        <p:txBody>
          <a:bodyPr wrap="square">
            <a:spAutoFit/>
          </a:bodyPr>
          <a:lstStyle/>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Ôn lại kiến thức đã học.</a:t>
            </a:r>
          </a:p>
          <a:p>
            <a:pPr marL="232187" indent="-232187" algn="just">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Hoàn thành bài tập trong sách bài tập.</a:t>
            </a:r>
            <a:endParaRPr lang="vi-VN" sz="2200" b="1" dirty="0">
              <a:latin typeface="UTM Avo" panose="02040603050506020204" pitchFamily="18"/>
              <a:ea typeface="Calibri" panose="020F0502020204030204" pitchFamily="34" charset="0"/>
              <a:cs typeface="Arial" panose="020B0604020202020204" pitchFamily="34" charset="0"/>
            </a:endParaRPr>
          </a:p>
          <a:p>
            <a:pPr marL="232187" indent="-232187">
              <a:lnSpc>
                <a:spcPct val="150000"/>
              </a:lnSpc>
              <a:buFont typeface="Wingdings" panose="05000000000000000000" pitchFamily="2" charset="2"/>
              <a:buChar char="§"/>
            </a:pPr>
            <a:r>
              <a:rPr lang="vi-VN" sz="2200" dirty="0">
                <a:latin typeface="UTM Avo" panose="02040603050506020204" pitchFamily="18"/>
                <a:ea typeface="Calibri" panose="020F0502020204030204" pitchFamily="34" charset="0"/>
                <a:cs typeface="Arial" panose="020B0604020202020204" pitchFamily="34" charset="0"/>
              </a:rPr>
              <a:t>Đọc và tìm hiểu trước nội dung </a:t>
            </a:r>
            <a:endParaRPr lang="en-US" sz="2200" dirty="0">
              <a:latin typeface="UTM Avo" panose="02040603050506020204" pitchFamily="18"/>
              <a:ea typeface="Calibri" panose="020F0502020204030204" pitchFamily="34" charset="0"/>
              <a:cs typeface="Arial" panose="020B0604020202020204" pitchFamily="34" charset="0"/>
            </a:endParaRPr>
          </a:p>
          <a:p>
            <a:pPr>
              <a:lnSpc>
                <a:spcPct val="150000"/>
              </a:lnSpc>
            </a:pPr>
            <a:r>
              <a:rPr lang="en-US" sz="2200" b="1" dirty="0" err="1">
                <a:latin typeface="UTM Avo" panose="02040603050506020204" pitchFamily="18"/>
                <a:ea typeface="Calibri" panose="020F0502020204030204" pitchFamily="34" charset="0"/>
                <a:cs typeface="Arial" panose="020B0604020202020204" pitchFamily="34" charset="0"/>
              </a:rPr>
              <a:t>Bài</a:t>
            </a:r>
            <a:r>
              <a:rPr lang="en-US" sz="2200" b="1" dirty="0">
                <a:latin typeface="UTM Avo" panose="02040603050506020204" pitchFamily="18"/>
                <a:ea typeface="Calibri" panose="020F0502020204030204" pitchFamily="34" charset="0"/>
                <a:cs typeface="Arial" panose="020B0604020202020204" pitchFamily="34" charset="0"/>
              </a:rPr>
              <a:t> 40. </a:t>
            </a:r>
            <a:r>
              <a:rPr lang="en-US" sz="2200" b="1" dirty="0" err="1">
                <a:latin typeface="UTM Avo" panose="02040603050506020204" pitchFamily="18"/>
                <a:ea typeface="Calibri" panose="020F0502020204030204" pitchFamily="34" charset="0"/>
                <a:cs typeface="Arial" panose="020B0604020202020204" pitchFamily="34" charset="0"/>
              </a:rPr>
              <a:t>Quần</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xã</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sinh</a:t>
            </a:r>
            <a:r>
              <a:rPr lang="en-US" sz="2200" b="1" dirty="0">
                <a:latin typeface="UTM Avo" panose="02040603050506020204" pitchFamily="18"/>
                <a:ea typeface="Calibri" panose="020F0502020204030204" pitchFamily="34" charset="0"/>
                <a:cs typeface="Arial" panose="020B0604020202020204" pitchFamily="34" charset="0"/>
              </a:rPr>
              <a:t> </a:t>
            </a:r>
            <a:r>
              <a:rPr lang="en-US" sz="2200" b="1" dirty="0" err="1">
                <a:latin typeface="UTM Avo" panose="02040603050506020204" pitchFamily="18"/>
                <a:ea typeface="Calibri" panose="020F0502020204030204" pitchFamily="34" charset="0"/>
                <a:cs typeface="Arial" panose="020B0604020202020204" pitchFamily="34" charset="0"/>
              </a:rPr>
              <a:t>vật</a:t>
            </a:r>
            <a:r>
              <a:rPr lang="en-US" sz="2200" b="1" dirty="0">
                <a:latin typeface="UTM Avo" panose="02040603050506020204" pitchFamily="18"/>
                <a:ea typeface="Calibri" panose="020F0502020204030204" pitchFamily="34" charset="0"/>
                <a:cs typeface="Arial" panose="020B0604020202020204" pitchFamily="34" charset="0"/>
              </a:rPr>
              <a:t>.</a:t>
            </a:r>
            <a:endParaRPr lang="vi-VN" sz="2200" b="1" dirty="0">
              <a:latin typeface="UTM Avo" panose="02040603050506020204" pitchFamily="18"/>
              <a:ea typeface="Calibri" panose="020F0502020204030204" pitchFamily="34" charset="0"/>
              <a:cs typeface="Arial" panose="020B0604020202020204" pitchFamily="34" charset="0"/>
            </a:endParaRPr>
          </a:p>
        </p:txBody>
      </p:sp>
      <p:grpSp>
        <p:nvGrpSpPr>
          <p:cNvPr id="6" name="Group 5">
            <a:extLst>
              <a:ext uri="{FF2B5EF4-FFF2-40B4-BE49-F238E27FC236}">
                <a16:creationId xmlns:a16="http://schemas.microsoft.com/office/drawing/2014/main" id="{C34A05E3-7949-94FC-898F-A738DB0DE38A}"/>
              </a:ext>
            </a:extLst>
          </p:cNvPr>
          <p:cNvGrpSpPr/>
          <p:nvPr/>
        </p:nvGrpSpPr>
        <p:grpSpPr>
          <a:xfrm>
            <a:off x="7125877" y="2285078"/>
            <a:ext cx="3344467" cy="3156715"/>
            <a:chOff x="11246548" y="2101875"/>
            <a:chExt cx="6348073" cy="5988836"/>
          </a:xfrm>
        </p:grpSpPr>
        <p:sp>
          <p:nvSpPr>
            <p:cNvPr id="7" name="Oval 6">
              <a:extLst>
                <a:ext uri="{FF2B5EF4-FFF2-40B4-BE49-F238E27FC236}">
                  <a16:creationId xmlns:a16="http://schemas.microsoft.com/office/drawing/2014/main" id="{295AF721-05A1-6502-10A7-E90C185CC829}"/>
                </a:ext>
              </a:extLst>
            </p:cNvPr>
            <p:cNvSpPr/>
            <p:nvPr/>
          </p:nvSpPr>
          <p:spPr>
            <a:xfrm>
              <a:off x="11246548" y="2101875"/>
              <a:ext cx="6348073" cy="5988836"/>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9">
                <a:solidFill>
                  <a:schemeClr val="tx1"/>
                </a:solidFill>
                <a:latin typeface="UTM Avo" panose="02040603050506020204" pitchFamily="18"/>
                <a:cs typeface="Arial" panose="020B0604020202020204" pitchFamily="34" charset="0"/>
              </a:endParaRPr>
            </a:p>
          </p:txBody>
        </p:sp>
        <p:sp>
          <p:nvSpPr>
            <p:cNvPr id="8" name="TextBox 7">
              <a:extLst>
                <a:ext uri="{FF2B5EF4-FFF2-40B4-BE49-F238E27FC236}">
                  <a16:creationId xmlns:a16="http://schemas.microsoft.com/office/drawing/2014/main" id="{8572DD4A-08F3-A0A4-95A0-B4C2AB542F23}"/>
                </a:ext>
              </a:extLst>
            </p:cNvPr>
            <p:cNvSpPr txBox="1"/>
            <p:nvPr/>
          </p:nvSpPr>
          <p:spPr>
            <a:xfrm>
              <a:off x="11971266" y="3702158"/>
              <a:ext cx="4898635" cy="2172008"/>
            </a:xfrm>
            <a:prstGeom prst="rect">
              <a:avLst/>
            </a:prstGeom>
            <a:noFill/>
          </p:spPr>
          <p:txBody>
            <a:bodyPr wrap="square" rtlCol="0">
              <a:spAutoFit/>
            </a:bodyPr>
            <a:lstStyle/>
            <a:p>
              <a:pPr algn="ctr">
                <a:lnSpc>
                  <a:spcPct val="150000"/>
                </a:lnSpc>
              </a:pPr>
              <a:r>
                <a:rPr lang="en-US" sz="2438" b="1" dirty="0">
                  <a:latin typeface="UTM Avo" panose="02040603050506020204" pitchFamily="18"/>
                  <a:cs typeface="Arial" panose="020B0604020202020204" pitchFamily="34" charset="0"/>
                </a:rPr>
                <a:t>HƯỚNG DẪN VỀ NHÀ</a:t>
              </a:r>
            </a:p>
          </p:txBody>
        </p:sp>
        <p:pic>
          <p:nvPicPr>
            <p:cNvPr id="9" name="Picture 11">
              <a:extLst>
                <a:ext uri="{FF2B5EF4-FFF2-40B4-BE49-F238E27FC236}">
                  <a16:creationId xmlns:a16="http://schemas.microsoft.com/office/drawing/2014/main" id="{F7AEC2B4-2C1E-B2A7-1AE4-0EFBB90D3732}"/>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305052" y="2166299"/>
              <a:ext cx="4508695" cy="1073889"/>
            </a:xfrm>
            <a:prstGeom prst="rect">
              <a:avLst/>
            </a:prstGeom>
          </p:spPr>
        </p:pic>
      </p:grpSp>
      <p:pic>
        <p:nvPicPr>
          <p:cNvPr id="10" name="Picture 7">
            <a:extLst>
              <a:ext uri="{FF2B5EF4-FFF2-40B4-BE49-F238E27FC236}">
                <a16:creationId xmlns:a16="http://schemas.microsoft.com/office/drawing/2014/main" id="{D5BF6B7A-1519-27D6-8E87-5D7FE4953117}"/>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7125877" y="4481274"/>
            <a:ext cx="3570119" cy="1871132"/>
          </a:xfrm>
          <a:prstGeom prst="rect">
            <a:avLst/>
          </a:prstGeom>
        </p:spPr>
      </p:pic>
      <p:sp>
        <p:nvSpPr>
          <p:cNvPr id="11" name="Freeform 12">
            <a:extLst>
              <a:ext uri="{FF2B5EF4-FFF2-40B4-BE49-F238E27FC236}">
                <a16:creationId xmlns:a16="http://schemas.microsoft.com/office/drawing/2014/main" id="{FAB91B4A-9D94-F657-DACB-87BF748C8337}"/>
              </a:ext>
            </a:extLst>
          </p:cNvPr>
          <p:cNvSpPr/>
          <p:nvPr/>
        </p:nvSpPr>
        <p:spPr>
          <a:xfrm rot="20419453">
            <a:off x="1584443" y="5265174"/>
            <a:ext cx="633251" cy="635142"/>
          </a:xfrm>
          <a:custGeom>
            <a:avLst/>
            <a:gdLst/>
            <a:ahLst/>
            <a:cxnLst/>
            <a:rect l="l" t="t" r="r" b="b"/>
            <a:pathLst>
              <a:path w="1201963" h="1204976">
                <a:moveTo>
                  <a:pt x="0" y="0"/>
                </a:moveTo>
                <a:lnTo>
                  <a:pt x="1201963" y="0"/>
                </a:lnTo>
                <a:lnTo>
                  <a:pt x="1201963" y="1204975"/>
                </a:lnTo>
                <a:lnTo>
                  <a:pt x="0" y="1204975"/>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sz="429">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2149870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ipe(left)">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ipe(left)">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ipe(left)">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ipe(left)">
                                      <p:cBhvr>
                                        <p:cTn id="22"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64625016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6C34DEF7-9890-5A02-A7A7-0ABE8D566571}"/>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B1ED0E6-599E-A8FA-F809-B2EFDB33EBC0}"/>
              </a:ext>
            </a:extLst>
          </p:cNvPr>
          <p:cNvSpPr txBox="1"/>
          <p:nvPr/>
        </p:nvSpPr>
        <p:spPr>
          <a:xfrm>
            <a:off x="462105" y="912740"/>
            <a:ext cx="11367083" cy="950325"/>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Like fanpage Hoc10 - Học 1 biết 10 để nhận thêm nhiều tài liệu giảng dạy</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4" name="Rectangle: Rounded Corners 3">
            <a:extLst>
              <a:ext uri="{FF2B5EF4-FFF2-40B4-BE49-F238E27FC236}">
                <a16:creationId xmlns:a16="http://schemas.microsoft.com/office/drawing/2014/main" id="{ECADC447-2C06-D96B-11DA-1BFDE03D8390}"/>
              </a:ext>
            </a:extLst>
          </p:cNvPr>
          <p:cNvSpPr/>
          <p:nvPr/>
        </p:nvSpPr>
        <p:spPr>
          <a:xfrm>
            <a:off x="2392261"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Hoc10 –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Học</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 </a:t>
            </a:r>
            <a:r>
              <a:rPr lang="en-US" sz="2400" b="1" u="sng" dirty="0" err="1">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biết</a:t>
            </a:r>
            <a:r>
              <a:rPr lang="en-US" sz="2400" b="1" u="sng" dirty="0">
                <a:solidFill>
                  <a:srgbClr val="843C0C"/>
                </a:solidFill>
                <a:latin typeface="UTM Avo" panose="02040603050506020204" pitchFamily="18" charset="0"/>
                <a:hlinkClick r:id="rId3">
                  <a:extLst>
                    <a:ext uri="{A12FA001-AC4F-418D-AE19-62706E023703}">
                      <ahyp:hlinkClr xmlns:ahyp="http://schemas.microsoft.com/office/drawing/2018/hyperlinkcolor" val="tx"/>
                    </a:ext>
                  </a:extLst>
                </a:hlinkClick>
              </a:rPr>
              <a:t> 10</a:t>
            </a:r>
            <a:endParaRPr lang="en-US" sz="2400" b="1" u="sng" dirty="0">
              <a:solidFill>
                <a:srgbClr val="843C0C"/>
              </a:solidFill>
              <a:latin typeface="UTM Avo" panose="02040603050506020204" pitchFamily="18" charset="0"/>
            </a:endParaRPr>
          </a:p>
        </p:txBody>
      </p:sp>
      <p:sp>
        <p:nvSpPr>
          <p:cNvPr id="6" name="TextBox 5">
            <a:extLst>
              <a:ext uri="{FF2B5EF4-FFF2-40B4-BE49-F238E27FC236}">
                <a16:creationId xmlns:a16="http://schemas.microsoft.com/office/drawing/2014/main" id="{0BDE06FA-8823-B0E3-45F9-9CE4556F037F}"/>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7" name="Picture 2" descr="Ngón Trỏ, ngón tay, Máy tính Biểu tượng Tay - tay png tải về - Miễn phí  trong suốt Tay png Tải về.">
            <a:extLst>
              <a:ext uri="{FF2B5EF4-FFF2-40B4-BE49-F238E27FC236}">
                <a16:creationId xmlns:a16="http://schemas.microsoft.com/office/drawing/2014/main" id="{E87B9E9A-F844-87CB-1ABA-C7417DC5C6E1}"/>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9236809-A62F-8E2A-86BA-73371CF596F4}"/>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extLst>
      <p:ext uri="{BB962C8B-B14F-4D97-AF65-F5344CB8AC3E}">
        <p14:creationId xmlns:p14="http://schemas.microsoft.com/office/powerpoint/2010/main" val="1184701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mph" presetSubtype="2" repeatCount="indefinite" fill="hold" nodeType="withEffect">
                                  <p:stCondLst>
                                    <p:cond delay="0"/>
                                  </p:stCondLst>
                                  <p:childTnLst>
                                    <p:animClr clrSpc="rgb" dir="cw">
                                      <p:cBhvr>
                                        <p:cTn id="6" dur="1000" fill="hold"/>
                                        <p:tgtEl>
                                          <p:spTgt spid="4"/>
                                        </p:tgtEl>
                                        <p:attrNameLst>
                                          <p:attrName>fillcolor</p:attrName>
                                        </p:attrNameLst>
                                      </p:cBhvr>
                                      <p:to>
                                        <a:srgbClr val="C5E0B3"/>
                                      </p:to>
                                    </p:animClr>
                                    <p:set>
                                      <p:cBhvr>
                                        <p:cTn id="7" dur="1000" fill="hold"/>
                                        <p:tgtEl>
                                          <p:spTgt spid="4"/>
                                        </p:tgtEl>
                                        <p:attrNameLst>
                                          <p:attrName>fill.type</p:attrName>
                                        </p:attrNameLst>
                                      </p:cBhvr>
                                      <p:to>
                                        <p:strVal val="solid"/>
                                      </p:to>
                                    </p:set>
                                    <p:set>
                                      <p:cBhvr>
                                        <p:cTn id="8" dur="1000" fill="hold"/>
                                        <p:tgtEl>
                                          <p:spTgt spid="4"/>
                                        </p:tgtEl>
                                        <p:attrNameLst>
                                          <p:attrName>fill.on</p:attrName>
                                        </p:attrNameLst>
                                      </p:cBhvr>
                                      <p:to>
                                        <p:strVal val="true"/>
                                      </p:to>
                                    </p:set>
                                  </p:childTnLst>
                                </p:cTn>
                              </p:par>
                              <p:par>
                                <p:cTn id="9" presetID="21" presetClass="emph" presetSubtype="0" repeatCount="indefinite" fill="hold" grpId="0" nodeType="withEffect">
                                  <p:stCondLst>
                                    <p:cond delay="0"/>
                                  </p:stCondLst>
                                  <p:childTnLst>
                                    <p:animClr clrSpc="hsl" dir="cw">
                                      <p:cBhvr override="childStyle">
                                        <p:cTn id="10" dur="1000" fill="hold"/>
                                        <p:tgtEl>
                                          <p:spTgt spid="2"/>
                                        </p:tgtEl>
                                        <p:attrNameLst>
                                          <p:attrName>style.color</p:attrName>
                                        </p:attrNameLst>
                                      </p:cBhvr>
                                      <p:by>
                                        <p:hsl h="7200000" s="0" l="0"/>
                                      </p:by>
                                    </p:animClr>
                                    <p:animClr clrSpc="hsl" dir="cw">
                                      <p:cBhvr>
                                        <p:cTn id="11" dur="1000" fill="hold"/>
                                        <p:tgtEl>
                                          <p:spTgt spid="2"/>
                                        </p:tgtEl>
                                        <p:attrNameLst>
                                          <p:attrName>fillcolor</p:attrName>
                                        </p:attrNameLst>
                                      </p:cBhvr>
                                      <p:by>
                                        <p:hsl h="7200000" s="0" l="0"/>
                                      </p:by>
                                    </p:animClr>
                                    <p:animClr clrSpc="hsl" dir="cw">
                                      <p:cBhvr>
                                        <p:cTn id="12" dur="1000" fill="hold"/>
                                        <p:tgtEl>
                                          <p:spTgt spid="2"/>
                                        </p:tgtEl>
                                        <p:attrNameLst>
                                          <p:attrName>stroke.color</p:attrName>
                                        </p:attrNameLst>
                                      </p:cBhvr>
                                      <p:by>
                                        <p:hsl h="7200000" s="0" l="0"/>
                                      </p:by>
                                    </p:animClr>
                                    <p:set>
                                      <p:cBhvr>
                                        <p:cTn id="13" dur="1000" fill="hold"/>
                                        <p:tgtEl>
                                          <p:spTgt spid="2"/>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145</TotalTime>
  <Words>1844</Words>
  <Application>Microsoft Office PowerPoint</Application>
  <PresentationFormat>Widescreen</PresentationFormat>
  <Paragraphs>72</Paragraphs>
  <Slides>31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31</vt:i4>
      </vt:variant>
    </vt:vector>
  </HeadingPairs>
  <TitlesOfParts>
    <vt:vector size="37" baseType="lpstr">
      <vt:lpstr>Arial</vt:lpstr>
      <vt:lpstr>Calibri</vt:lpstr>
      <vt:lpstr>Calibri Light</vt:lpstr>
      <vt:lpstr>UTM Avo</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7</cp:revision>
  <dcterms:created xsi:type="dcterms:W3CDTF">2023-10-18T06:55:26Z</dcterms:created>
  <dcterms:modified xsi:type="dcterms:W3CDTF">2024-02-28T06:51:40Z</dcterms:modified>
</cp:coreProperties>
</file>