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71" r:id="rId7"/>
    <p:sldId id="272" r:id="rId8"/>
    <p:sldId id="273" r:id="rId9"/>
    <p:sldId id="274" r:id="rId10"/>
    <p:sldId id="276" r:id="rId11"/>
    <p:sldId id="275" r:id="rId12"/>
    <p:sldId id="278" r:id="rId13"/>
    <p:sldId id="277" r:id="rId14"/>
    <p:sldId id="279" r:id="rId15"/>
    <p:sldId id="261" r:id="rId16"/>
    <p:sldId id="265" r:id="rId17"/>
    <p:sldId id="287" r:id="rId18"/>
    <p:sldId id="284" r:id="rId19"/>
    <p:sldId id="285" r:id="rId20"/>
    <p:sldId id="286" r:id="rId21"/>
    <p:sldId id="262" r:id="rId22"/>
    <p:sldId id="264" r:id="rId23"/>
    <p:sldId id="269" r:id="rId24"/>
    <p:sldId id="27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8DCF46-DF37-4067-B54A-787519CB7E8F}" type="datetimeFigureOut">
              <a:rPr lang="en-US" smtClean="0"/>
              <a:t>2/28/2024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6BA26A-9CA4-4CE9-95E4-B5A19539A825}" type="slidenum">
              <a:rPr lang="en-US" smtClean="0"/>
              <a:t>‹#›</a:t>
            </a:fld>
            <a:endParaRPr lang="en-US"/>
          </a:p>
        </p:txBody>
      </p:sp>
    </p:spTree>
    <p:extLst>
      <p:ext uri="{BB962C8B-B14F-4D97-AF65-F5344CB8AC3E}">
        <p14:creationId xmlns:p14="http://schemas.microsoft.com/office/powerpoint/2010/main" val="1734522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956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696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5619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726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8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8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khoa-hoc-tu-nhien-8/1/424/186/"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7.xml"/><Relationship Id="rId7" Type="http://schemas.openxmlformats.org/officeDocument/2006/relationships/image" Target="../media/image17.jpeg"/><Relationship Id="rId12" Type="http://schemas.openxmlformats.org/officeDocument/2006/relationships/image" Target="../media/image2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6.jpg"/><Relationship Id="rId11" Type="http://schemas.openxmlformats.org/officeDocument/2006/relationships/image" Target="../media/image20.jpg"/><Relationship Id="rId5" Type="http://schemas.openxmlformats.org/officeDocument/2006/relationships/image" Target="../media/image15.gif"/><Relationship Id="rId10" Type="http://schemas.openxmlformats.org/officeDocument/2006/relationships/image" Target="../media/image19.png"/><Relationship Id="rId4" Type="http://schemas.openxmlformats.org/officeDocument/2006/relationships/image" Target="../media/image14.jpg"/><Relationship Id="rId9"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audio1.wav"/><Relationship Id="rId7" Type="http://schemas.openxmlformats.org/officeDocument/2006/relationships/image" Target="../media/image1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3.gif"/><Relationship Id="rId5" Type="http://schemas.openxmlformats.org/officeDocument/2006/relationships/image" Target="../media/image22.jpg"/><Relationship Id="rId10" Type="http://schemas.openxmlformats.org/officeDocument/2006/relationships/image" Target="../media/image20.jpg"/><Relationship Id="rId4" Type="http://schemas.openxmlformats.org/officeDocument/2006/relationships/audio" Target="../media/audio2.wav"/><Relationship Id="rId9" Type="http://schemas.openxmlformats.org/officeDocument/2006/relationships/image" Target="../media/image24.jpe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audio1.wav"/><Relationship Id="rId7"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3.gif"/><Relationship Id="rId5" Type="http://schemas.openxmlformats.org/officeDocument/2006/relationships/image" Target="../media/image22.jpg"/><Relationship Id="rId10" Type="http://schemas.openxmlformats.org/officeDocument/2006/relationships/image" Target="../media/image20.jpg"/><Relationship Id="rId4" Type="http://schemas.openxmlformats.org/officeDocument/2006/relationships/audio" Target="../media/audio2.wav"/><Relationship Id="rId9" Type="http://schemas.openxmlformats.org/officeDocument/2006/relationships/image" Target="../media/image24.jpe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audio2.wav"/><Relationship Id="rId7" Type="http://schemas.openxmlformats.org/officeDocument/2006/relationships/image" Target="../media/image15.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gif"/><Relationship Id="rId11" Type="http://schemas.openxmlformats.org/officeDocument/2006/relationships/image" Target="../media/image20.jpg"/><Relationship Id="rId5" Type="http://schemas.openxmlformats.org/officeDocument/2006/relationships/image" Target="../media/image22.jpg"/><Relationship Id="rId10" Type="http://schemas.openxmlformats.org/officeDocument/2006/relationships/image" Target="../media/image24.jpeg"/><Relationship Id="rId4" Type="http://schemas.openxmlformats.org/officeDocument/2006/relationships/audio" Target="../media/audio1.wav"/><Relationship Id="rId9" Type="http://schemas.openxmlformats.org/officeDocument/2006/relationships/slide" Target="slide5.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audio1.wav"/><Relationship Id="rId7" Type="http://schemas.openxmlformats.org/officeDocument/2006/relationships/image" Target="../media/image15.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3.gif"/><Relationship Id="rId5" Type="http://schemas.openxmlformats.org/officeDocument/2006/relationships/image" Target="../media/image22.jpg"/><Relationship Id="rId10" Type="http://schemas.openxmlformats.org/officeDocument/2006/relationships/image" Target="../media/image20.jpg"/><Relationship Id="rId4" Type="http://schemas.openxmlformats.org/officeDocument/2006/relationships/audio" Target="../media/audio2.wav"/><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khoa-hoc-tu-nhien-8/1/424/186/"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Sinh </a:t>
            </a:r>
            <a:r>
              <a:rPr lang="en-US" sz="5400" b="1" dirty="0" err="1">
                <a:solidFill>
                  <a:srgbClr val="002060"/>
                </a:solidFill>
                <a:latin typeface="UTM Avo" panose="02040603050506020204" pitchFamily="18" charset="0"/>
              </a:rPr>
              <a:t>thái</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767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40. </a:t>
            </a:r>
            <a:r>
              <a:rPr lang="en-US" sz="6000" b="1" dirty="0" err="1">
                <a:solidFill>
                  <a:srgbClr val="FF0000"/>
                </a:solidFill>
                <a:latin typeface="UTM Avo" panose="02040603050506020204" pitchFamily="18" charset="0"/>
              </a:rPr>
              <a:t>Quần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xã</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B39781E6-FDBF-E31A-4E9A-70F4D11ECA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ABB4E84-87F4-64A1-9A86-3CA86FB7DCAB}"/>
              </a:ext>
            </a:extLst>
          </p:cNvPr>
          <p:cNvSpPr/>
          <p:nvPr/>
        </p:nvSpPr>
        <p:spPr>
          <a:xfrm>
            <a:off x="539931" y="2601651"/>
            <a:ext cx="5373189" cy="3041502"/>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Trong một ao tự nhiên (hoặc một ruộng lúa, một khu rừng,...) thường có những quần thể sinh vật nào? Tập hợp các quần thể sinh vật sống trong đó gọi là gì?</a:t>
            </a:r>
            <a:endParaRPr lang="en-US" sz="2400" dirty="0">
              <a:solidFill>
                <a:schemeClr val="tx1"/>
              </a:solidFill>
              <a:latin typeface="UTM Avo" panose="02040603050506020204" pitchFamily="18" charset="0"/>
            </a:endParaRPr>
          </a:p>
        </p:txBody>
      </p:sp>
      <p:pic>
        <p:nvPicPr>
          <p:cNvPr id="1026" name="Picture 2" descr="Boy fishing by the river">
            <a:extLst>
              <a:ext uri="{FF2B5EF4-FFF2-40B4-BE49-F238E27FC236}">
                <a16:creationId xmlns:a16="http://schemas.microsoft.com/office/drawing/2014/main" id="{AF8FF985-D538-64FD-0DD3-AF2E911464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4858" y="1992953"/>
            <a:ext cx="4752354" cy="4258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6D81450C-F84C-8ABD-05A2-4312C7B77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E337BD-4A46-7B30-E3B1-059D3A83A4F7}"/>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3" name="Thought Bubble: Cloud 2">
            <a:extLst>
              <a:ext uri="{FF2B5EF4-FFF2-40B4-BE49-F238E27FC236}">
                <a16:creationId xmlns:a16="http://schemas.microsoft.com/office/drawing/2014/main" id="{B6A8470C-E60E-0288-EDCB-F0AA9EC6BE79}"/>
              </a:ext>
            </a:extLst>
          </p:cNvPr>
          <p:cNvSpPr/>
          <p:nvPr/>
        </p:nvSpPr>
        <p:spPr>
          <a:xfrm>
            <a:off x="4230403" y="2393054"/>
            <a:ext cx="7418127" cy="317361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Lấy</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ví</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dụ</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và</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chỉ</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ra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các</a:t>
            </a:r>
            <a:r>
              <a:rPr lang="en-US" sz="2800" dirty="0">
                <a:solidFill>
                  <a:schemeClr val="tx1"/>
                </a:solidFill>
                <a:latin typeface="UTM Avo" panose="02040603050506020204" pitchFamily="18" charset="0"/>
              </a:rPr>
              <a:t> </a:t>
            </a:r>
          </a:p>
          <a:p>
            <a:pPr algn="ctr">
              <a:lnSpc>
                <a:spcPct val="150000"/>
              </a:lnSpc>
            </a:pPr>
            <a:r>
              <a:rPr lang="en-US" sz="2800" dirty="0" err="1">
                <a:solidFill>
                  <a:schemeClr val="tx1"/>
                </a:solidFill>
                <a:latin typeface="UTM Avo" panose="02040603050506020204" pitchFamily="18" charset="0"/>
              </a:rPr>
              <a:t>đặc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điểm</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cho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thấy</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đó</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a:t>
            </a:r>
          </a:p>
          <a:p>
            <a:pPr algn="ctr">
              <a:lnSpc>
                <a:spcPct val="150000"/>
              </a:lnSpc>
            </a:pP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quần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xã</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sinh</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vật</a:t>
            </a:r>
            <a:r>
              <a:rPr lang="en-US" sz="2800" dirty="0">
                <a:solidFill>
                  <a:schemeClr val="tx1"/>
                </a:solidFill>
                <a:latin typeface="UTM Avo" panose="02040603050506020204" pitchFamily="18" charset="0"/>
              </a:rPr>
              <a:t>.</a:t>
            </a:r>
          </a:p>
        </p:txBody>
      </p:sp>
      <p:sp>
        <p:nvSpPr>
          <p:cNvPr id="4" name="TextBox 3">
            <a:extLst>
              <a:ext uri="{FF2B5EF4-FFF2-40B4-BE49-F238E27FC236}">
                <a16:creationId xmlns:a16="http://schemas.microsoft.com/office/drawing/2014/main" id="{E76A844D-CE30-8215-C89D-87A57C551629}"/>
              </a:ext>
            </a:extLst>
          </p:cNvPr>
          <p:cNvSpPr txBox="1"/>
          <p:nvPr/>
        </p:nvSpPr>
        <p:spPr>
          <a:xfrm>
            <a:off x="1709506" y="1510905"/>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KHÁI NIỆM QUẦN XÃ SINH VẬT</a:t>
            </a:r>
            <a:endParaRPr lang="vi-VN" sz="28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34F64E-C3A2-3155-9114-E2889AE8D8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411E6F-51A6-8995-24C6-5BAB3B2DD352}"/>
              </a:ext>
            </a:extLst>
          </p:cNvPr>
          <p:cNvSpPr txBox="1"/>
          <p:nvPr/>
        </p:nvSpPr>
        <p:spPr>
          <a:xfrm>
            <a:off x="1628503" y="2202543"/>
            <a:ext cx="8934994" cy="2783839"/>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thuộc</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loài</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cùng</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gian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thời</a:t>
            </a:r>
            <a:r>
              <a:rPr lang="en-US" sz="2400" dirty="0">
                <a:latin typeface="UTM Avo" panose="02040603050506020204" pitchFamily="18" charset="0"/>
              </a:rPr>
              <a:t> </a:t>
            </a:r>
            <a:r>
              <a:rPr lang="en-US" sz="2400" dirty="0" err="1">
                <a:latin typeface="UTM Avo" panose="02040603050506020204" pitchFamily="18" charset="0"/>
              </a:rPr>
              <a:t>gian</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mối</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gắn</a:t>
            </a:r>
            <a:r>
              <a:rPr lang="en-US" sz="2400" dirty="0">
                <a:latin typeface="UTM Avo" panose="02040603050506020204" pitchFamily="18" charset="0"/>
              </a:rPr>
              <a:t> </a:t>
            </a:r>
            <a:r>
              <a:rPr lang="en-US" sz="2400" dirty="0" err="1">
                <a:latin typeface="UTM Avo" panose="02040603050506020204" pitchFamily="18" charset="0"/>
              </a:rPr>
              <a:t>bó</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thống</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do </a:t>
            </a:r>
            <a:r>
              <a:rPr lang="en-US" sz="2400" dirty="0" err="1">
                <a:latin typeface="UTM Avo" panose="02040603050506020204" pitchFamily="18" charset="0"/>
              </a:rPr>
              <a:t>vậy</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cấu</a:t>
            </a:r>
            <a:r>
              <a:rPr lang="en-US" sz="2400" dirty="0">
                <a:latin typeface="UTM Avo" panose="02040603050506020204" pitchFamily="18" charset="0"/>
              </a:rPr>
              <a:t> </a:t>
            </a:r>
            <a:r>
              <a:rPr lang="en-US" sz="2400" dirty="0" err="1">
                <a:latin typeface="UTM Avo" panose="02040603050506020204" pitchFamily="18" charset="0"/>
              </a:rPr>
              <a:t>trúc</a:t>
            </a:r>
            <a:r>
              <a:rPr lang="en-US" sz="2400" dirty="0">
                <a:latin typeface="UTM Avo" panose="02040603050506020204" pitchFamily="18" charset="0"/>
              </a:rPr>
              <a:t> </a:t>
            </a:r>
            <a:r>
              <a:rPr lang="en-US" sz="2400" dirty="0" err="1">
                <a:latin typeface="UTM Avo" panose="02040603050506020204" pitchFamily="18" charset="0"/>
              </a:rPr>
              <a:t>tương</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ổn</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p>
        </p:txBody>
      </p:sp>
    </p:spTree>
    <p:extLst>
      <p:ext uri="{BB962C8B-B14F-4D97-AF65-F5344CB8AC3E}">
        <p14:creationId xmlns:p14="http://schemas.microsoft.com/office/powerpoint/2010/main" val="371727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32E4A4-73B6-2C2D-48FC-C65E481935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25B9F2-EAA9-CB34-A662-78CD1CD8E13A}"/>
              </a:ext>
            </a:extLst>
          </p:cNvPr>
          <p:cNvSpPr txBox="1"/>
          <p:nvPr/>
        </p:nvSpPr>
        <p:spPr>
          <a:xfrm>
            <a:off x="1698883" y="1481408"/>
            <a:ext cx="8772987" cy="574388"/>
          </a:xfrm>
          <a:prstGeom prst="rect">
            <a:avLst/>
          </a:prstGeom>
          <a:noFill/>
        </p:spPr>
        <p:txBody>
          <a:bodyPr wrap="square" anchor="ctr">
            <a:spAutoFit/>
          </a:bodyPr>
          <a:lstStyle/>
          <a:p>
            <a:pPr lvl="0" algn="ctr">
              <a:lnSpc>
                <a:spcPct val="150000"/>
              </a:lnSpc>
            </a:pPr>
            <a:r>
              <a:rPr lang="vi-VN" sz="2400" b="1" dirty="0">
                <a:latin typeface="UTM Avo" panose="02040603050506020204" pitchFamily="18"/>
                <a:ea typeface="Arial" panose="020B0604020202020204" pitchFamily="34" charset="0"/>
                <a:cs typeface="Arial" panose="020B0604020202020204" pitchFamily="34" charset="0"/>
              </a:rPr>
              <a:t>II. MỘT SỐ ĐẶC TRƯNG CƠ BẢN CỦA QUẦN XÃ</a:t>
            </a:r>
          </a:p>
        </p:txBody>
      </p:sp>
      <p:sp>
        <p:nvSpPr>
          <p:cNvPr id="3" name="Rectangle: Rounded Corners 2">
            <a:extLst>
              <a:ext uri="{FF2B5EF4-FFF2-40B4-BE49-F238E27FC236}">
                <a16:creationId xmlns:a16="http://schemas.microsoft.com/office/drawing/2014/main" id="{40E940C3-9319-80DA-5BED-6C7D3F45C98D}"/>
              </a:ext>
            </a:extLst>
          </p:cNvPr>
          <p:cNvSpPr/>
          <p:nvPr/>
        </p:nvSpPr>
        <p:spPr>
          <a:xfrm>
            <a:off x="679268" y="3015771"/>
            <a:ext cx="3344091" cy="2036358"/>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000" dirty="0">
                <a:solidFill>
                  <a:schemeClr val="tx1"/>
                </a:solidFill>
                <a:latin typeface="UTM Avo" panose="02040603050506020204" pitchFamily="18" charset="0"/>
              </a:rPr>
              <a:t> Quan sát hình 40.1 và cho biết số lượng loài ở hai quần xã có sự khác nhau không. Vì sao?</a:t>
            </a:r>
            <a:endParaRPr lang="en-US" sz="20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F726F27C-25FF-7F60-E5D0-077428A35F67}"/>
              </a:ext>
            </a:extLst>
          </p:cNvPr>
          <p:cNvPicPr>
            <a:picLocks noChangeAspect="1"/>
          </p:cNvPicPr>
          <p:nvPr/>
        </p:nvPicPr>
        <p:blipFill>
          <a:blip r:embed="rId3"/>
          <a:stretch>
            <a:fillRect/>
          </a:stretch>
        </p:blipFill>
        <p:spPr>
          <a:xfrm>
            <a:off x="4450199" y="2530521"/>
            <a:ext cx="7201870" cy="3027399"/>
          </a:xfrm>
          <a:prstGeom prst="rect">
            <a:avLst/>
          </a:prstGeom>
        </p:spPr>
      </p:pic>
      <p:sp>
        <p:nvSpPr>
          <p:cNvPr id="6" name="TextBox 5">
            <a:extLst>
              <a:ext uri="{FF2B5EF4-FFF2-40B4-BE49-F238E27FC236}">
                <a16:creationId xmlns:a16="http://schemas.microsoft.com/office/drawing/2014/main" id="{89CB04A3-E41B-FD2E-B4C6-C74439D08223}"/>
              </a:ext>
            </a:extLst>
          </p:cNvPr>
          <p:cNvSpPr txBox="1"/>
          <p:nvPr/>
        </p:nvSpPr>
        <p:spPr>
          <a:xfrm>
            <a:off x="1709506" y="1937733"/>
            <a:ext cx="8772987" cy="574388"/>
          </a:xfrm>
          <a:prstGeom prst="rect">
            <a:avLst/>
          </a:prstGeom>
          <a:noFill/>
        </p:spPr>
        <p:txBody>
          <a:bodyPr wrap="square" anchor="ctr">
            <a:spAutoFit/>
          </a:bodyPr>
          <a:lstStyle/>
          <a:p>
            <a:pPr lvl="0" algn="ctr">
              <a:lnSpc>
                <a:spcPct val="150000"/>
              </a:lnSpc>
            </a:pPr>
            <a:r>
              <a:rPr lang="en-US" sz="2400" b="1" dirty="0">
                <a:latin typeface="UTM Avo" panose="02040603050506020204" pitchFamily="18"/>
                <a:ea typeface="Arial" panose="020B0604020202020204" pitchFamily="34" charset="0"/>
                <a:cs typeface="Arial" panose="020B0604020202020204" pitchFamily="34" charset="0"/>
              </a:rPr>
              <a:t>1. </a:t>
            </a:r>
            <a:r>
              <a:rPr lang="en-US" sz="2400" b="1" dirty="0" err="1">
                <a:latin typeface="UTM Avo" panose="02040603050506020204" pitchFamily="18"/>
                <a:ea typeface="Arial" panose="020B0604020202020204" pitchFamily="34" charset="0"/>
                <a:cs typeface="Arial" panose="020B0604020202020204" pitchFamily="34" charset="0"/>
              </a:rPr>
              <a:t>Độ</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đa</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dạng</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trong</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quần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xã</a:t>
            </a:r>
            <a:endParaRPr lang="vi-VN" sz="2400" b="1" dirty="0">
              <a:latin typeface="UTM Avo" panose="02040603050506020204" pitchFamily="18"/>
              <a:ea typeface="Arial" panose="020B0604020202020204" pitchFamily="34" charset="0"/>
              <a:cs typeface="Arial" panose="020B0604020202020204" pitchFamily="34" charset="0"/>
            </a:endParaRPr>
          </a:p>
        </p:txBody>
      </p:sp>
      <p:sp>
        <p:nvSpPr>
          <p:cNvPr id="7" name="Arrow: Right 6">
            <a:extLst>
              <a:ext uri="{FF2B5EF4-FFF2-40B4-BE49-F238E27FC236}">
                <a16:creationId xmlns:a16="http://schemas.microsoft.com/office/drawing/2014/main" id="{A14F6615-CA76-8F06-EF74-EAACBDBDE9A5}"/>
              </a:ext>
            </a:extLst>
          </p:cNvPr>
          <p:cNvSpPr/>
          <p:nvPr/>
        </p:nvSpPr>
        <p:spPr>
          <a:xfrm>
            <a:off x="400594" y="6017623"/>
            <a:ext cx="400595" cy="487680"/>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1FDFD5B2-A051-1AF1-A857-79460425E06A}"/>
              </a:ext>
            </a:extLst>
          </p:cNvPr>
          <p:cNvSpPr/>
          <p:nvPr/>
        </p:nvSpPr>
        <p:spPr>
          <a:xfrm>
            <a:off x="905691" y="5731311"/>
            <a:ext cx="10746378" cy="1013478"/>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charset="0"/>
              </a:rPr>
              <a:t>Độ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dạng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quần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được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hiện</a:t>
            </a:r>
            <a:r>
              <a:rPr lang="en-US" sz="2000" dirty="0">
                <a:solidFill>
                  <a:schemeClr val="tx1"/>
                </a:solidFill>
                <a:latin typeface="UTM Avo" panose="02040603050506020204" pitchFamily="18" charset="0"/>
              </a:rPr>
              <a:t> qua </a:t>
            </a:r>
            <a:r>
              <a:rPr lang="en-US" sz="2000" dirty="0" err="1">
                <a:solidFill>
                  <a:schemeClr val="tx1"/>
                </a:solidFill>
                <a:latin typeface="UTM Avo" panose="02040603050506020204" pitchFamily="18" charset="0"/>
              </a:rPr>
              <a:t>số</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lượng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loài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số</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lượng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mỗi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loài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trong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quần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Quần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có</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dạng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càng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cao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thì</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tính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ổn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định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càng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lớn</a:t>
            </a:r>
            <a:r>
              <a:rPr lang="en-US" sz="2000" dirty="0">
                <a:solidFill>
                  <a:schemeClr val="tx1"/>
                </a:solidFill>
                <a:latin typeface="UTM Avo" panose="02040603050506020204" pitchFamily="18" charset="0"/>
              </a:rPr>
              <a:t>. </a:t>
            </a:r>
          </a:p>
        </p:txBody>
      </p:sp>
    </p:spTree>
    <p:extLst>
      <p:ext uri="{BB962C8B-B14F-4D97-AF65-F5344CB8AC3E}">
        <p14:creationId xmlns:p14="http://schemas.microsoft.com/office/powerpoint/2010/main" val="302209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23E062-9F35-8925-6CA3-50DBE0B901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BDAB91-8ED6-269F-C43D-6FFDD108DBBA}"/>
              </a:ext>
            </a:extLst>
          </p:cNvPr>
          <p:cNvSpPr txBox="1"/>
          <p:nvPr/>
        </p:nvSpPr>
        <p:spPr>
          <a:xfrm>
            <a:off x="1709504" y="1772270"/>
            <a:ext cx="8772987" cy="574388"/>
          </a:xfrm>
          <a:prstGeom prst="rect">
            <a:avLst/>
          </a:prstGeom>
          <a:noFill/>
        </p:spPr>
        <p:txBody>
          <a:bodyPr wrap="square" anchor="ctr">
            <a:spAutoFit/>
          </a:bodyPr>
          <a:lstStyle/>
          <a:p>
            <a:pPr lvl="0" algn="ctr">
              <a:lnSpc>
                <a:spcPct val="150000"/>
              </a:lnSpc>
            </a:pPr>
            <a:r>
              <a:rPr lang="en-US" sz="2400" b="1" dirty="0">
                <a:latin typeface="UTM Avo" panose="02040603050506020204" pitchFamily="18"/>
                <a:ea typeface="Arial" panose="020B0604020202020204" pitchFamily="34" charset="0"/>
                <a:cs typeface="Arial" panose="020B0604020202020204" pitchFamily="34" charset="0"/>
              </a:rPr>
              <a:t>2. Thành </a:t>
            </a:r>
            <a:r>
              <a:rPr lang="en-US" sz="2400" b="1" dirty="0" err="1">
                <a:latin typeface="UTM Avo" panose="02040603050506020204" pitchFamily="18"/>
                <a:ea typeface="Arial" panose="020B0604020202020204" pitchFamily="34" charset="0"/>
                <a:cs typeface="Arial" panose="020B0604020202020204" pitchFamily="34" charset="0"/>
              </a:rPr>
              <a:t>phần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các</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loài</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trong</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quần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xã</a:t>
            </a:r>
            <a:endParaRPr lang="vi-VN" sz="2400" b="1" dirty="0">
              <a:latin typeface="UTM Avo" panose="02040603050506020204" pitchFamily="18"/>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F3B5832-DDBC-86C7-7573-0C9C82584F98}"/>
              </a:ext>
            </a:extLst>
          </p:cNvPr>
          <p:cNvSpPr txBox="1"/>
          <p:nvPr/>
        </p:nvSpPr>
        <p:spPr>
          <a:xfrm>
            <a:off x="1602375" y="2544467"/>
            <a:ext cx="8987247" cy="2713500"/>
          </a:xfrm>
          <a:prstGeom prst="rect">
            <a:avLst/>
          </a:prstGeom>
          <a:noFill/>
        </p:spPr>
        <p:txBody>
          <a:bodyPr wrap="square">
            <a:spAutoFit/>
          </a:bodyPr>
          <a:lstStyle/>
          <a:p>
            <a:pPr algn="just">
              <a:lnSpc>
                <a:spcPct val="150000"/>
              </a:lnSpc>
              <a:spcBef>
                <a:spcPts val="600"/>
              </a:spcBef>
            </a:pPr>
            <a:r>
              <a:rPr lang="en-US" sz="2200" dirty="0" err="1">
                <a:latin typeface="UTM Avo" panose="02040603050506020204" pitchFamily="18" charset="0"/>
              </a:rPr>
              <a:t>Mỗi</a:t>
            </a: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xã</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cá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khác</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giữ</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vai</a:t>
            </a:r>
            <a:r>
              <a:rPr lang="en-US" sz="2200" dirty="0">
                <a:latin typeface="UTM Avo" panose="02040603050506020204" pitchFamily="18" charset="0"/>
              </a:rPr>
              <a:t> </a:t>
            </a:r>
            <a:r>
              <a:rPr lang="en-US" sz="2200" dirty="0" err="1">
                <a:latin typeface="UTM Avo" panose="02040603050506020204" pitchFamily="18" charset="0"/>
              </a:rPr>
              <a:t>trò</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Tuỳ</a:t>
            </a:r>
            <a:r>
              <a:rPr lang="en-US" sz="2200" dirty="0">
                <a:latin typeface="UTM Avo" panose="02040603050506020204" pitchFamily="18" charset="0"/>
              </a:rPr>
              <a:t> </a:t>
            </a:r>
            <a:r>
              <a:rPr lang="en-US" sz="2200" dirty="0" err="1">
                <a:latin typeface="UTM Avo" panose="02040603050506020204" pitchFamily="18" charset="0"/>
              </a:rPr>
              <a:t>thuộc</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ảnh</a:t>
            </a:r>
            <a:r>
              <a:rPr lang="en-US" sz="2200" dirty="0">
                <a:latin typeface="UTM Avo" panose="02040603050506020204" pitchFamily="18" charset="0"/>
              </a:rPr>
              <a:t> </a:t>
            </a:r>
            <a:r>
              <a:rPr lang="en-US" sz="2200" dirty="0" err="1">
                <a:latin typeface="UTM Avo" panose="02040603050506020204" pitchFamily="18" charset="0"/>
              </a:rPr>
              <a:t>hưởng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xã</a:t>
            </a:r>
            <a:r>
              <a:rPr lang="en-US" sz="2200" dirty="0">
                <a:latin typeface="UTM Avo" panose="02040603050506020204" pitchFamily="18" charset="0"/>
              </a:rPr>
              <a:t> </a:t>
            </a:r>
            <a:r>
              <a:rPr lang="en-US" sz="2200" dirty="0" err="1">
                <a:latin typeface="UTM Avo" panose="02040603050506020204" pitchFamily="18" charset="0"/>
              </a:rPr>
              <a:t>mà</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2 </a:t>
            </a:r>
            <a:r>
              <a:rPr lang="en-US" sz="2200" dirty="0" err="1">
                <a:latin typeface="UTM Avo" panose="02040603050506020204" pitchFamily="18" charset="0"/>
              </a:rPr>
              <a:t>loài</a:t>
            </a:r>
            <a:r>
              <a:rPr lang="en-US" sz="2200" dirty="0">
                <a:latin typeface="UTM Avo" panose="02040603050506020204" pitchFamily="18" charset="0"/>
              </a:rPr>
              <a:t>: </a:t>
            </a:r>
          </a:p>
          <a:p>
            <a:pPr algn="just">
              <a:lnSpc>
                <a:spcPct val="150000"/>
              </a:lnSpc>
              <a:spcBef>
                <a:spcPts val="600"/>
              </a:spcBef>
            </a:pP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ưu</a:t>
            </a:r>
            <a:r>
              <a:rPr lang="en-US" sz="2200" dirty="0">
                <a:latin typeface="UTM Avo" panose="02040603050506020204" pitchFamily="18" charset="0"/>
              </a:rPr>
              <a:t> </a:t>
            </a:r>
            <a:r>
              <a:rPr lang="en-US" sz="2200" dirty="0" err="1">
                <a:latin typeface="UTM Avo" panose="02040603050506020204" pitchFamily="18" charset="0"/>
              </a:rPr>
              <a:t>thế</a:t>
            </a:r>
            <a:r>
              <a:rPr lang="en-US" sz="2200" dirty="0">
                <a:latin typeface="UTM Avo" panose="02040603050506020204" pitchFamily="18" charset="0"/>
              </a:rPr>
              <a:t>.</a:t>
            </a:r>
          </a:p>
          <a:p>
            <a:pPr algn="just">
              <a:lnSpc>
                <a:spcPct val="150000"/>
              </a:lnSpc>
              <a:spcBef>
                <a:spcPts val="600"/>
              </a:spcBef>
            </a:pP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đặc</a:t>
            </a:r>
            <a:r>
              <a:rPr lang="en-US" sz="2200" dirty="0">
                <a:latin typeface="UTM Avo" panose="02040603050506020204" pitchFamily="18" charset="0"/>
              </a:rPr>
              <a:t> </a:t>
            </a:r>
            <a:r>
              <a:rPr lang="en-US" sz="2200" dirty="0" err="1">
                <a:latin typeface="UTM Avo" panose="02040603050506020204" pitchFamily="18" charset="0"/>
              </a:rPr>
              <a:t>trưng</a:t>
            </a:r>
            <a:r>
              <a:rPr lang="en-US" sz="2200" dirty="0">
                <a:latin typeface="UTM Avo" panose="02040603050506020204" pitchFamily="18" charset="0"/>
              </a:rPr>
              <a:t>.</a:t>
            </a:r>
          </a:p>
        </p:txBody>
      </p:sp>
    </p:spTree>
    <p:extLst>
      <p:ext uri="{BB962C8B-B14F-4D97-AF65-F5344CB8AC3E}">
        <p14:creationId xmlns:p14="http://schemas.microsoft.com/office/powerpoint/2010/main" val="164131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CC6DA7-3132-AC4A-DBBE-06AA9CE3D4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314644-CE39-CE2C-ACFB-578AC79288A0}"/>
              </a:ext>
            </a:extLst>
          </p:cNvPr>
          <p:cNvSpPr txBox="1"/>
          <p:nvPr/>
        </p:nvSpPr>
        <p:spPr>
          <a:xfrm>
            <a:off x="1490254" y="2110722"/>
            <a:ext cx="9211492" cy="2636556"/>
          </a:xfrm>
          <a:prstGeom prst="rect">
            <a:avLst/>
          </a:prstGeom>
          <a:noFill/>
        </p:spPr>
        <p:txBody>
          <a:bodyPr wrap="square">
            <a:spAutoFit/>
          </a:bodyPr>
          <a:lstStyle>
            <a:defPPr>
              <a:defRPr lang="en-US"/>
            </a:defPPr>
            <a:lvl1pPr algn="just">
              <a:lnSpc>
                <a:spcPct val="150000"/>
              </a:lnSpc>
              <a:spcBef>
                <a:spcPts val="600"/>
              </a:spcBef>
              <a:defRPr sz="2200">
                <a:latin typeface="UTM Avo" panose="02040603050506020204" pitchFamily="18" charset="0"/>
              </a:defRPr>
            </a:lvl1pPr>
          </a:lstStyle>
          <a:p>
            <a:r>
              <a:rPr lang="en-US" dirty="0" err="1"/>
              <a:t>Loài</a:t>
            </a:r>
            <a:r>
              <a:rPr lang="en-US" dirty="0"/>
              <a:t> </a:t>
            </a:r>
            <a:r>
              <a:rPr lang="en-US" dirty="0" err="1"/>
              <a:t>ưu</a:t>
            </a:r>
            <a:r>
              <a:rPr lang="en-US" dirty="0"/>
              <a:t> </a:t>
            </a:r>
            <a:r>
              <a:rPr lang="en-US" dirty="0" err="1"/>
              <a:t>thế</a:t>
            </a:r>
            <a:r>
              <a:rPr lang="en-US" dirty="0"/>
              <a:t> </a:t>
            </a:r>
            <a:r>
              <a:rPr lang="en-US" dirty="0" err="1"/>
              <a:t>là</a:t>
            </a:r>
            <a:r>
              <a:rPr lang="en-US" dirty="0"/>
              <a:t> </a:t>
            </a:r>
            <a:r>
              <a:rPr lang="en-US" dirty="0" err="1"/>
              <a:t>loài</a:t>
            </a:r>
            <a:r>
              <a:rPr lang="en-US" dirty="0"/>
              <a:t> </a:t>
            </a:r>
            <a:r>
              <a:rPr lang="en-US" dirty="0" err="1"/>
              <a:t>đóng</a:t>
            </a:r>
            <a:r>
              <a:rPr lang="en-US" dirty="0"/>
              <a:t> </a:t>
            </a:r>
            <a:r>
              <a:rPr lang="en-US" dirty="0" err="1"/>
              <a:t>vai</a:t>
            </a:r>
            <a:r>
              <a:rPr lang="en-US" dirty="0"/>
              <a:t> </a:t>
            </a:r>
            <a:r>
              <a:rPr lang="en-US" dirty="0" err="1"/>
              <a:t>trò</a:t>
            </a:r>
            <a:r>
              <a:rPr lang="en-US" dirty="0"/>
              <a:t> </a:t>
            </a:r>
            <a:r>
              <a:rPr lang="en-US" dirty="0" err="1"/>
              <a:t>quan</a:t>
            </a:r>
            <a:r>
              <a:rPr lang="en-US" dirty="0"/>
              <a:t> </a:t>
            </a:r>
            <a:r>
              <a:rPr lang="en-US" dirty="0" err="1"/>
              <a:t>trọng</a:t>
            </a:r>
            <a:r>
              <a:rPr lang="en-US" dirty="0"/>
              <a:t> </a:t>
            </a:r>
            <a:r>
              <a:rPr lang="en-US" dirty="0" err="1"/>
              <a:t>trong</a:t>
            </a:r>
            <a:r>
              <a:rPr lang="en-US" dirty="0"/>
              <a:t> </a:t>
            </a:r>
            <a:r>
              <a:rPr lang="en-US" dirty="0" err="1"/>
              <a:t>quần</a:t>
            </a:r>
            <a:r>
              <a:rPr lang="en-US" dirty="0"/>
              <a:t> </a:t>
            </a:r>
            <a:r>
              <a:rPr lang="en-US" dirty="0" err="1"/>
              <a:t>xã</a:t>
            </a:r>
            <a:r>
              <a:rPr lang="en-US" dirty="0"/>
              <a:t>, </a:t>
            </a:r>
            <a:r>
              <a:rPr lang="en-US" dirty="0" err="1"/>
              <a:t>ảnh</a:t>
            </a:r>
            <a:r>
              <a:rPr lang="en-US" dirty="0"/>
              <a:t> </a:t>
            </a:r>
            <a:r>
              <a:rPr lang="en-US" dirty="0" err="1"/>
              <a:t>hưởng</a:t>
            </a:r>
            <a:r>
              <a:rPr lang="en-US" dirty="0"/>
              <a:t> </a:t>
            </a:r>
            <a:r>
              <a:rPr lang="en-US" dirty="0" err="1"/>
              <a:t>quyết</a:t>
            </a:r>
            <a:r>
              <a:rPr lang="en-US" dirty="0"/>
              <a:t> </a:t>
            </a:r>
            <a:r>
              <a:rPr lang="en-US" dirty="0" err="1"/>
              <a:t>định</a:t>
            </a:r>
            <a:r>
              <a:rPr lang="en-US" dirty="0"/>
              <a:t> </a:t>
            </a:r>
            <a:r>
              <a:rPr lang="en-US" dirty="0" err="1"/>
              <a:t>tới</a:t>
            </a:r>
            <a:r>
              <a:rPr lang="en-US" dirty="0"/>
              <a:t> </a:t>
            </a:r>
            <a:r>
              <a:rPr lang="en-US" dirty="0" err="1"/>
              <a:t>các</a:t>
            </a:r>
            <a:r>
              <a:rPr lang="en-US" dirty="0"/>
              <a:t> </a:t>
            </a:r>
            <a:r>
              <a:rPr lang="en-US" dirty="0" err="1"/>
              <a:t>nhân</a:t>
            </a:r>
            <a:r>
              <a:rPr lang="en-US" dirty="0"/>
              <a:t> </a:t>
            </a:r>
            <a:r>
              <a:rPr lang="en-US" dirty="0" err="1"/>
              <a:t>tố</a:t>
            </a:r>
            <a:r>
              <a:rPr lang="en-US" dirty="0"/>
              <a:t> </a:t>
            </a:r>
            <a:r>
              <a:rPr lang="en-US" dirty="0" err="1"/>
              <a:t>sinh</a:t>
            </a:r>
            <a:r>
              <a:rPr lang="en-US" dirty="0"/>
              <a:t> </a:t>
            </a:r>
            <a:r>
              <a:rPr lang="en-US" dirty="0" err="1"/>
              <a:t>thái</a:t>
            </a:r>
            <a:r>
              <a:rPr lang="en-US" dirty="0"/>
              <a:t> </a:t>
            </a:r>
            <a:r>
              <a:rPr lang="en-US" dirty="0" err="1"/>
              <a:t>của</a:t>
            </a:r>
            <a:r>
              <a:rPr lang="en-US" dirty="0"/>
              <a:t> </a:t>
            </a:r>
            <a:r>
              <a:rPr lang="en-US" dirty="0" err="1"/>
              <a:t>môi</a:t>
            </a:r>
            <a:r>
              <a:rPr lang="en-US" dirty="0"/>
              <a:t> </a:t>
            </a:r>
            <a:r>
              <a:rPr lang="en-US" dirty="0" err="1"/>
              <a:t>trường</a:t>
            </a:r>
            <a:r>
              <a:rPr lang="en-US" dirty="0"/>
              <a:t> do </a:t>
            </a:r>
            <a:r>
              <a:rPr lang="en-US" dirty="0" err="1"/>
              <a:t>có</a:t>
            </a:r>
            <a:r>
              <a:rPr lang="en-US" dirty="0"/>
              <a:t> </a:t>
            </a:r>
            <a:r>
              <a:rPr lang="en-US" dirty="0" err="1"/>
              <a:t>số</a:t>
            </a:r>
            <a:r>
              <a:rPr lang="en-US" dirty="0"/>
              <a:t> </a:t>
            </a:r>
            <a:r>
              <a:rPr lang="en-US" dirty="0" err="1"/>
              <a:t>lượng</a:t>
            </a:r>
            <a:r>
              <a:rPr lang="en-US" dirty="0"/>
              <a:t> </a:t>
            </a:r>
            <a:r>
              <a:rPr lang="en-US" dirty="0" err="1"/>
              <a:t>cá</a:t>
            </a:r>
            <a:r>
              <a:rPr lang="en-US" dirty="0"/>
              <a:t> </a:t>
            </a:r>
            <a:r>
              <a:rPr lang="en-US" dirty="0" err="1"/>
              <a:t>thể</a:t>
            </a:r>
            <a:r>
              <a:rPr lang="en-US" dirty="0"/>
              <a:t> </a:t>
            </a:r>
            <a:r>
              <a:rPr lang="en-US" dirty="0" err="1"/>
              <a:t>nhiều</a:t>
            </a:r>
            <a:r>
              <a:rPr lang="en-US" dirty="0"/>
              <a:t> </a:t>
            </a:r>
            <a:r>
              <a:rPr lang="en-US" dirty="0" err="1"/>
              <a:t>và</a:t>
            </a:r>
            <a:r>
              <a:rPr lang="en-US" dirty="0"/>
              <a:t> </a:t>
            </a:r>
            <a:r>
              <a:rPr lang="en-US" dirty="0" err="1"/>
              <a:t>sinh</a:t>
            </a:r>
            <a:r>
              <a:rPr lang="en-US" dirty="0"/>
              <a:t> </a:t>
            </a:r>
            <a:r>
              <a:rPr lang="en-US" dirty="0" err="1"/>
              <a:t>khối</a:t>
            </a:r>
            <a:r>
              <a:rPr lang="en-US" dirty="0"/>
              <a:t> </a:t>
            </a:r>
            <a:r>
              <a:rPr lang="en-US" dirty="0" err="1"/>
              <a:t>lớn</a:t>
            </a:r>
            <a:r>
              <a:rPr lang="en-US" dirty="0"/>
              <a:t>.</a:t>
            </a:r>
          </a:p>
          <a:p>
            <a:r>
              <a:rPr lang="en-US" dirty="0" err="1"/>
              <a:t>Ví</a:t>
            </a:r>
            <a:r>
              <a:rPr lang="en-US" dirty="0"/>
              <a:t> </a:t>
            </a:r>
            <a:r>
              <a:rPr lang="en-US" dirty="0" err="1"/>
              <a:t>dụ</a:t>
            </a:r>
            <a:r>
              <a:rPr lang="en-US" dirty="0"/>
              <a:t>, </a:t>
            </a:r>
            <a:r>
              <a:rPr lang="en-US" dirty="0" err="1"/>
              <a:t>trong</a:t>
            </a:r>
            <a:r>
              <a:rPr lang="en-US" dirty="0"/>
              <a:t> </a:t>
            </a:r>
            <a:r>
              <a:rPr lang="en-US" dirty="0" err="1"/>
              <a:t>quần</a:t>
            </a:r>
            <a:r>
              <a:rPr lang="en-US" dirty="0"/>
              <a:t> </a:t>
            </a:r>
            <a:r>
              <a:rPr lang="en-US" dirty="0" err="1"/>
              <a:t>xã</a:t>
            </a:r>
            <a:r>
              <a:rPr lang="en-US" dirty="0"/>
              <a:t> </a:t>
            </a:r>
            <a:r>
              <a:rPr lang="en-US" dirty="0" err="1"/>
              <a:t>rừng</a:t>
            </a:r>
            <a:r>
              <a:rPr lang="en-US" dirty="0"/>
              <a:t> ở </a:t>
            </a:r>
            <a:r>
              <a:rPr lang="en-US" dirty="0" err="1"/>
              <a:t>Vườn</a:t>
            </a:r>
            <a:r>
              <a:rPr lang="en-US" dirty="0"/>
              <a:t> </a:t>
            </a:r>
            <a:r>
              <a:rPr lang="en-US" dirty="0" err="1"/>
              <a:t>quốc</a:t>
            </a:r>
            <a:r>
              <a:rPr lang="en-US" dirty="0"/>
              <a:t> </a:t>
            </a:r>
            <a:r>
              <a:rPr lang="en-US" dirty="0" err="1"/>
              <a:t>gia</a:t>
            </a:r>
            <a:r>
              <a:rPr lang="en-US" dirty="0"/>
              <a:t> Ba </a:t>
            </a:r>
            <a:r>
              <a:rPr lang="en-US" dirty="0" err="1"/>
              <a:t>Vì</a:t>
            </a:r>
            <a:r>
              <a:rPr lang="en-US" dirty="0"/>
              <a:t>, </a:t>
            </a:r>
            <a:r>
              <a:rPr lang="en-US" dirty="0" err="1"/>
              <a:t>một</a:t>
            </a:r>
            <a:r>
              <a:rPr lang="en-US" dirty="0"/>
              <a:t> </a:t>
            </a:r>
            <a:r>
              <a:rPr lang="en-US" dirty="0" err="1"/>
              <a:t>số</a:t>
            </a:r>
            <a:r>
              <a:rPr lang="en-US" dirty="0"/>
              <a:t> </a:t>
            </a:r>
            <a:r>
              <a:rPr lang="en-US" dirty="0" err="1"/>
              <a:t>loài</a:t>
            </a:r>
            <a:r>
              <a:rPr lang="en-US" dirty="0"/>
              <a:t> </a:t>
            </a:r>
            <a:r>
              <a:rPr lang="en-US" dirty="0" err="1"/>
              <a:t>cây</a:t>
            </a:r>
            <a:r>
              <a:rPr lang="en-US" dirty="0"/>
              <a:t> </a:t>
            </a:r>
            <a:r>
              <a:rPr lang="en-US" dirty="0" err="1"/>
              <a:t>gỗ</a:t>
            </a:r>
            <a:r>
              <a:rPr lang="en-US" dirty="0"/>
              <a:t> </a:t>
            </a:r>
            <a:r>
              <a:rPr lang="en-US" dirty="0" err="1"/>
              <a:t>là</a:t>
            </a:r>
            <a:r>
              <a:rPr lang="en-US" dirty="0"/>
              <a:t> </a:t>
            </a:r>
            <a:r>
              <a:rPr lang="en-US" dirty="0" err="1"/>
              <a:t>loài</a:t>
            </a:r>
            <a:r>
              <a:rPr lang="en-US" dirty="0"/>
              <a:t> </a:t>
            </a:r>
            <a:r>
              <a:rPr lang="en-US" dirty="0" err="1"/>
              <a:t>ưu</a:t>
            </a:r>
            <a:r>
              <a:rPr lang="en-US" dirty="0"/>
              <a:t> </a:t>
            </a:r>
            <a:r>
              <a:rPr lang="en-US" dirty="0" err="1"/>
              <a:t>thế</a:t>
            </a:r>
            <a:r>
              <a:rPr lang="en-US" dirty="0"/>
              <a:t> </a:t>
            </a:r>
            <a:r>
              <a:rPr lang="en-US" dirty="0" err="1"/>
              <a:t>như</a:t>
            </a:r>
            <a:r>
              <a:rPr lang="en-US" dirty="0"/>
              <a:t> </a:t>
            </a:r>
            <a:r>
              <a:rPr lang="en-US" dirty="0" err="1"/>
              <a:t>sồi</a:t>
            </a:r>
            <a:r>
              <a:rPr lang="en-US" dirty="0"/>
              <a:t> </a:t>
            </a:r>
            <a:r>
              <a:rPr lang="en-US" dirty="0" err="1"/>
              <a:t>xanh</a:t>
            </a:r>
            <a:r>
              <a:rPr lang="en-US" dirty="0"/>
              <a:t>, </a:t>
            </a:r>
            <a:r>
              <a:rPr lang="en-US" dirty="0" err="1"/>
              <a:t>thành</a:t>
            </a:r>
            <a:r>
              <a:rPr lang="en-US" dirty="0"/>
              <a:t> </a:t>
            </a:r>
            <a:r>
              <a:rPr lang="en-US" dirty="0" err="1"/>
              <a:t>ngạch</a:t>
            </a:r>
            <a:r>
              <a:rPr lang="en-US" dirty="0"/>
              <a:t>,... </a:t>
            </a:r>
          </a:p>
        </p:txBody>
      </p:sp>
    </p:spTree>
    <p:extLst>
      <p:ext uri="{BB962C8B-B14F-4D97-AF65-F5344CB8AC3E}">
        <p14:creationId xmlns:p14="http://schemas.microsoft.com/office/powerpoint/2010/main" val="302761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CCB3D9-11AB-8117-0B28-7C33964AD5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687BF9E-F625-2064-F996-684C710253F1}"/>
              </a:ext>
            </a:extLst>
          </p:cNvPr>
          <p:cNvSpPr txBox="1"/>
          <p:nvPr/>
        </p:nvSpPr>
        <p:spPr>
          <a:xfrm>
            <a:off x="598713" y="1517800"/>
            <a:ext cx="10994572" cy="2636556"/>
          </a:xfrm>
          <a:prstGeom prst="rect">
            <a:avLst/>
          </a:prstGeom>
          <a:noFill/>
        </p:spPr>
        <p:txBody>
          <a:bodyPr wrap="square">
            <a:spAutoFit/>
          </a:bodyPr>
          <a:lstStyle>
            <a:defPPr>
              <a:defRPr lang="en-US"/>
            </a:defPPr>
            <a:lvl1pPr algn="just">
              <a:lnSpc>
                <a:spcPct val="150000"/>
              </a:lnSpc>
              <a:spcBef>
                <a:spcPts val="600"/>
              </a:spcBef>
              <a:defRPr sz="2200">
                <a:latin typeface="UTM Avo" panose="02040603050506020204" pitchFamily="18" charset="0"/>
              </a:defRPr>
            </a:lvl1pPr>
          </a:lstStyle>
          <a:p>
            <a:r>
              <a:rPr lang="en-US" dirty="0" err="1"/>
              <a:t>Loài</a:t>
            </a:r>
            <a:r>
              <a:rPr lang="en-US" dirty="0"/>
              <a:t> </a:t>
            </a:r>
            <a:r>
              <a:rPr lang="en-US" dirty="0" err="1"/>
              <a:t>đặc</a:t>
            </a:r>
            <a:r>
              <a:rPr lang="en-US" dirty="0"/>
              <a:t> </a:t>
            </a:r>
            <a:r>
              <a:rPr lang="en-US" dirty="0" err="1"/>
              <a:t>trưng</a:t>
            </a:r>
            <a:r>
              <a:rPr lang="en-US" dirty="0"/>
              <a:t> </a:t>
            </a:r>
            <a:r>
              <a:rPr lang="en-US" dirty="0" err="1"/>
              <a:t>là</a:t>
            </a:r>
            <a:r>
              <a:rPr lang="en-US" dirty="0"/>
              <a:t> </a:t>
            </a:r>
            <a:r>
              <a:rPr lang="en-US" dirty="0" err="1"/>
              <a:t>loài</a:t>
            </a:r>
            <a:r>
              <a:rPr lang="en-US" dirty="0"/>
              <a:t> </a:t>
            </a:r>
            <a:r>
              <a:rPr lang="en-US" dirty="0" err="1"/>
              <a:t>chỉ</a:t>
            </a:r>
            <a:r>
              <a:rPr lang="en-US" dirty="0"/>
              <a:t> </a:t>
            </a:r>
            <a:r>
              <a:rPr lang="en-US" dirty="0" err="1"/>
              <a:t>có</a:t>
            </a:r>
            <a:r>
              <a:rPr lang="en-US" dirty="0"/>
              <a:t> ở </a:t>
            </a:r>
            <a:r>
              <a:rPr lang="en-US" dirty="0" err="1"/>
              <a:t>một</a:t>
            </a:r>
            <a:r>
              <a:rPr lang="en-US" dirty="0"/>
              <a:t> </a:t>
            </a:r>
            <a:r>
              <a:rPr lang="en-US" dirty="0" err="1"/>
              <a:t>quần</a:t>
            </a:r>
            <a:r>
              <a:rPr lang="en-US" dirty="0"/>
              <a:t> </a:t>
            </a:r>
            <a:r>
              <a:rPr lang="en-US" dirty="0" err="1"/>
              <a:t>xã</a:t>
            </a:r>
            <a:r>
              <a:rPr lang="en-US" dirty="0"/>
              <a:t> </a:t>
            </a:r>
            <a:r>
              <a:rPr lang="en-US" dirty="0" err="1"/>
              <a:t>hoặc</a:t>
            </a:r>
            <a:r>
              <a:rPr lang="en-US" dirty="0"/>
              <a:t> </a:t>
            </a:r>
            <a:r>
              <a:rPr lang="en-US" dirty="0" err="1"/>
              <a:t>có</a:t>
            </a:r>
            <a:r>
              <a:rPr lang="en-US" dirty="0"/>
              <a:t> </a:t>
            </a:r>
            <a:r>
              <a:rPr lang="en-US" dirty="0" err="1"/>
              <a:t>số</a:t>
            </a:r>
            <a:r>
              <a:rPr lang="en-US" dirty="0"/>
              <a:t> </a:t>
            </a:r>
            <a:r>
              <a:rPr lang="en-US" dirty="0" err="1"/>
              <a:t>cá</a:t>
            </a:r>
            <a:r>
              <a:rPr lang="en-US" dirty="0"/>
              <a:t> </a:t>
            </a:r>
            <a:r>
              <a:rPr lang="en-US" dirty="0" err="1"/>
              <a:t>thể</a:t>
            </a:r>
            <a:r>
              <a:rPr lang="en-US" dirty="0"/>
              <a:t> </a:t>
            </a:r>
            <a:r>
              <a:rPr lang="en-US" dirty="0" err="1"/>
              <a:t>nhiều</a:t>
            </a:r>
            <a:r>
              <a:rPr lang="en-US" dirty="0"/>
              <a:t> </a:t>
            </a:r>
            <a:r>
              <a:rPr lang="en-US" dirty="0" err="1"/>
              <a:t>hơn</a:t>
            </a:r>
            <a:r>
              <a:rPr lang="en-US" dirty="0"/>
              <a:t> </a:t>
            </a:r>
            <a:r>
              <a:rPr lang="en-US" dirty="0" err="1"/>
              <a:t>hẳn</a:t>
            </a:r>
            <a:r>
              <a:rPr lang="en-US" dirty="0"/>
              <a:t> </a:t>
            </a:r>
            <a:r>
              <a:rPr lang="en-US" dirty="0" err="1"/>
              <a:t>các</a:t>
            </a:r>
            <a:r>
              <a:rPr lang="en-US" dirty="0"/>
              <a:t> </a:t>
            </a:r>
            <a:r>
              <a:rPr lang="en-US" dirty="0" err="1"/>
              <a:t>loài</a:t>
            </a:r>
            <a:r>
              <a:rPr lang="en-US" dirty="0"/>
              <a:t> </a:t>
            </a:r>
            <a:r>
              <a:rPr lang="en-US" dirty="0" err="1"/>
              <a:t>khác</a:t>
            </a:r>
            <a:r>
              <a:rPr lang="en-US" dirty="0"/>
              <a:t> </a:t>
            </a:r>
            <a:r>
              <a:rPr lang="en-US" dirty="0" err="1"/>
              <a:t>trong</a:t>
            </a:r>
            <a:r>
              <a:rPr lang="en-US" dirty="0"/>
              <a:t> </a:t>
            </a:r>
            <a:r>
              <a:rPr lang="en-US" dirty="0" err="1"/>
              <a:t>quần</a:t>
            </a:r>
            <a:r>
              <a:rPr lang="en-US" dirty="0"/>
              <a:t> </a:t>
            </a:r>
            <a:r>
              <a:rPr lang="en-US" dirty="0" err="1"/>
              <a:t>xã</a:t>
            </a:r>
            <a:r>
              <a:rPr lang="en-US" dirty="0"/>
              <a:t>. </a:t>
            </a:r>
          </a:p>
          <a:p>
            <a:r>
              <a:rPr lang="en-US" dirty="0" err="1"/>
              <a:t>Ví</a:t>
            </a:r>
            <a:r>
              <a:rPr lang="en-US" dirty="0"/>
              <a:t> </a:t>
            </a:r>
            <a:r>
              <a:rPr lang="en-US" dirty="0" err="1"/>
              <a:t>dụ</a:t>
            </a:r>
            <a:r>
              <a:rPr lang="en-US" dirty="0"/>
              <a:t>: </a:t>
            </a:r>
            <a:r>
              <a:rPr lang="en-US" dirty="0" err="1"/>
              <a:t>Voọc</a:t>
            </a:r>
            <a:r>
              <a:rPr lang="en-US" dirty="0"/>
              <a:t> </a:t>
            </a:r>
            <a:r>
              <a:rPr lang="en-US" dirty="0" err="1"/>
              <a:t>cát</a:t>
            </a:r>
            <a:r>
              <a:rPr lang="en-US" dirty="0"/>
              <a:t> </a:t>
            </a:r>
            <a:r>
              <a:rPr lang="en-US" dirty="0" err="1"/>
              <a:t>bà</a:t>
            </a:r>
            <a:r>
              <a:rPr lang="en-US" dirty="0"/>
              <a:t> </a:t>
            </a:r>
            <a:r>
              <a:rPr lang="en-US" dirty="0" err="1"/>
              <a:t>chỉ</a:t>
            </a:r>
            <a:r>
              <a:rPr lang="en-US" dirty="0"/>
              <a:t> </a:t>
            </a:r>
            <a:r>
              <a:rPr lang="en-US" dirty="0" err="1"/>
              <a:t>sống</a:t>
            </a:r>
            <a:r>
              <a:rPr lang="en-US" dirty="0"/>
              <a:t> ở </a:t>
            </a:r>
            <a:r>
              <a:rPr lang="en-US" dirty="0" err="1"/>
              <a:t>các</a:t>
            </a:r>
            <a:r>
              <a:rPr lang="en-US" dirty="0"/>
              <a:t> </a:t>
            </a:r>
            <a:r>
              <a:rPr lang="en-US" dirty="0" err="1"/>
              <a:t>khu</a:t>
            </a:r>
            <a:r>
              <a:rPr lang="en-US" dirty="0"/>
              <a:t> </a:t>
            </a:r>
            <a:r>
              <a:rPr lang="en-US" dirty="0" err="1"/>
              <a:t>rừng</a:t>
            </a:r>
            <a:r>
              <a:rPr lang="en-US" dirty="0"/>
              <a:t> </a:t>
            </a:r>
            <a:r>
              <a:rPr lang="en-US" dirty="0" err="1"/>
              <a:t>trên</a:t>
            </a:r>
            <a:r>
              <a:rPr lang="en-US" dirty="0"/>
              <a:t> </a:t>
            </a:r>
            <a:r>
              <a:rPr lang="en-US" dirty="0" err="1"/>
              <a:t>những</a:t>
            </a:r>
            <a:r>
              <a:rPr lang="en-US" dirty="0"/>
              <a:t> </a:t>
            </a:r>
            <a:r>
              <a:rPr lang="en-US" dirty="0" err="1"/>
              <a:t>dãy</a:t>
            </a:r>
            <a:r>
              <a:rPr lang="en-US" dirty="0"/>
              <a:t> </a:t>
            </a:r>
            <a:r>
              <a:rPr lang="en-US" dirty="0" err="1"/>
              <a:t>núi</a:t>
            </a:r>
            <a:r>
              <a:rPr lang="en-US" dirty="0"/>
              <a:t> </a:t>
            </a:r>
            <a:r>
              <a:rPr lang="en-US" dirty="0" err="1"/>
              <a:t>đá</a:t>
            </a:r>
            <a:r>
              <a:rPr lang="en-US" dirty="0"/>
              <a:t> </a:t>
            </a:r>
            <a:r>
              <a:rPr lang="en-US" dirty="0" err="1"/>
              <a:t>vôi</a:t>
            </a:r>
            <a:r>
              <a:rPr lang="en-US" dirty="0"/>
              <a:t> </a:t>
            </a:r>
            <a:r>
              <a:rPr lang="en-US" dirty="0" err="1"/>
              <a:t>thuộc</a:t>
            </a:r>
            <a:r>
              <a:rPr lang="en-US" dirty="0"/>
              <a:t> </a:t>
            </a:r>
            <a:r>
              <a:rPr lang="en-US" dirty="0" err="1"/>
              <a:t>quần</a:t>
            </a:r>
            <a:r>
              <a:rPr lang="en-US" dirty="0"/>
              <a:t> </a:t>
            </a:r>
            <a:r>
              <a:rPr lang="en-US" dirty="0" err="1"/>
              <a:t>đảo</a:t>
            </a:r>
            <a:r>
              <a:rPr lang="en-US" dirty="0"/>
              <a:t> </a:t>
            </a:r>
            <a:r>
              <a:rPr lang="en-US" dirty="0" err="1"/>
              <a:t>Cát</a:t>
            </a:r>
            <a:r>
              <a:rPr lang="en-US" dirty="0"/>
              <a:t> </a:t>
            </a:r>
            <a:r>
              <a:rPr lang="en-US" dirty="0" err="1"/>
              <a:t>Bà</a:t>
            </a:r>
            <a:r>
              <a:rPr lang="en-US" dirty="0"/>
              <a:t>, </a:t>
            </a:r>
            <a:r>
              <a:rPr lang="en-US" dirty="0" err="1"/>
              <a:t>Hải</a:t>
            </a:r>
            <a:r>
              <a:rPr lang="en-US" dirty="0"/>
              <a:t> </a:t>
            </a:r>
            <a:r>
              <a:rPr lang="en-US" dirty="0" err="1"/>
              <a:t>Phòng</a:t>
            </a:r>
            <a:r>
              <a:rPr lang="en-US" dirty="0"/>
              <a:t> (</a:t>
            </a:r>
            <a:r>
              <a:rPr lang="en-US" dirty="0" err="1"/>
              <a:t>hình</a:t>
            </a:r>
            <a:r>
              <a:rPr lang="en-US" dirty="0"/>
              <a:t> 40.2a); </a:t>
            </a:r>
            <a:r>
              <a:rPr lang="en-US" dirty="0" err="1"/>
              <a:t>Cây</a:t>
            </a:r>
            <a:r>
              <a:rPr lang="en-US" dirty="0"/>
              <a:t> </a:t>
            </a:r>
            <a:r>
              <a:rPr lang="en-US" dirty="0" err="1"/>
              <a:t>tràm</a:t>
            </a:r>
            <a:r>
              <a:rPr lang="en-US" dirty="0"/>
              <a:t> </a:t>
            </a:r>
            <a:r>
              <a:rPr lang="en-US" dirty="0" err="1"/>
              <a:t>là</a:t>
            </a:r>
            <a:r>
              <a:rPr lang="en-US" dirty="0"/>
              <a:t> </a:t>
            </a:r>
            <a:r>
              <a:rPr lang="en-US" dirty="0" err="1"/>
              <a:t>loài</a:t>
            </a:r>
            <a:r>
              <a:rPr lang="en-US" dirty="0"/>
              <a:t> </a:t>
            </a:r>
            <a:r>
              <a:rPr lang="en-US" dirty="0" err="1"/>
              <a:t>đặc</a:t>
            </a:r>
            <a:r>
              <a:rPr lang="en-US" dirty="0"/>
              <a:t> </a:t>
            </a:r>
            <a:r>
              <a:rPr lang="en-US" dirty="0" err="1"/>
              <a:t>trưng</a:t>
            </a:r>
            <a:r>
              <a:rPr lang="en-US" dirty="0"/>
              <a:t> </a:t>
            </a:r>
            <a:r>
              <a:rPr lang="en-US" dirty="0" err="1"/>
              <a:t>của</a:t>
            </a:r>
            <a:r>
              <a:rPr lang="en-US" dirty="0"/>
              <a:t> </a:t>
            </a:r>
            <a:r>
              <a:rPr lang="en-US" dirty="0" err="1"/>
              <a:t>quần</a:t>
            </a:r>
            <a:r>
              <a:rPr lang="en-US" dirty="0"/>
              <a:t> </a:t>
            </a:r>
            <a:r>
              <a:rPr lang="en-US" dirty="0" err="1"/>
              <a:t>xã</a:t>
            </a:r>
            <a:r>
              <a:rPr lang="en-US" dirty="0"/>
              <a:t> </a:t>
            </a:r>
            <a:r>
              <a:rPr lang="en-US" dirty="0" err="1"/>
              <a:t>rừng</a:t>
            </a:r>
            <a:r>
              <a:rPr lang="en-US" dirty="0"/>
              <a:t> U Minh, </a:t>
            </a:r>
            <a:r>
              <a:rPr lang="en-US" dirty="0" err="1"/>
              <a:t>Kiên</a:t>
            </a:r>
            <a:r>
              <a:rPr lang="en-US" dirty="0"/>
              <a:t> Giang do </a:t>
            </a:r>
            <a:r>
              <a:rPr lang="en-US" dirty="0" err="1"/>
              <a:t>có</a:t>
            </a:r>
            <a:r>
              <a:rPr lang="en-US" dirty="0"/>
              <a:t> </a:t>
            </a:r>
            <a:r>
              <a:rPr lang="en-US" dirty="0" err="1"/>
              <a:t>số</a:t>
            </a:r>
            <a:r>
              <a:rPr lang="en-US" dirty="0"/>
              <a:t> </a:t>
            </a:r>
            <a:r>
              <a:rPr lang="en-US" dirty="0" err="1"/>
              <a:t>lượng</a:t>
            </a:r>
            <a:r>
              <a:rPr lang="en-US" dirty="0"/>
              <a:t> </a:t>
            </a:r>
            <a:r>
              <a:rPr lang="en-US" dirty="0" err="1"/>
              <a:t>gần</a:t>
            </a:r>
            <a:r>
              <a:rPr lang="en-US" dirty="0"/>
              <a:t> </a:t>
            </a:r>
            <a:r>
              <a:rPr lang="en-US" dirty="0" err="1"/>
              <a:t>như</a:t>
            </a:r>
            <a:r>
              <a:rPr lang="en-US" dirty="0"/>
              <a:t> </a:t>
            </a:r>
            <a:r>
              <a:rPr lang="en-US" dirty="0" err="1"/>
              <a:t>tuyệt</a:t>
            </a:r>
            <a:r>
              <a:rPr lang="en-US" dirty="0"/>
              <a:t> </a:t>
            </a:r>
            <a:r>
              <a:rPr lang="en-US" dirty="0" err="1"/>
              <a:t>đối</a:t>
            </a:r>
            <a:r>
              <a:rPr lang="en-US" dirty="0"/>
              <a:t> (</a:t>
            </a:r>
            <a:r>
              <a:rPr lang="en-US" dirty="0" err="1"/>
              <a:t>hình</a:t>
            </a:r>
            <a:r>
              <a:rPr lang="en-US" dirty="0"/>
              <a:t> 40.2b).</a:t>
            </a:r>
          </a:p>
        </p:txBody>
      </p:sp>
      <p:pic>
        <p:nvPicPr>
          <p:cNvPr id="4" name="Picture 3">
            <a:extLst>
              <a:ext uri="{FF2B5EF4-FFF2-40B4-BE49-F238E27FC236}">
                <a16:creationId xmlns:a16="http://schemas.microsoft.com/office/drawing/2014/main" id="{F2FB8D8A-3957-0745-361E-1D537A0B5DBE}"/>
              </a:ext>
            </a:extLst>
          </p:cNvPr>
          <p:cNvPicPr>
            <a:picLocks noChangeAspect="1"/>
          </p:cNvPicPr>
          <p:nvPr/>
        </p:nvPicPr>
        <p:blipFill>
          <a:blip r:embed="rId3"/>
          <a:stretch>
            <a:fillRect/>
          </a:stretch>
        </p:blipFill>
        <p:spPr>
          <a:xfrm>
            <a:off x="2371672" y="4154356"/>
            <a:ext cx="7448655" cy="2703644"/>
          </a:xfrm>
          <a:prstGeom prst="rect">
            <a:avLst/>
          </a:prstGeom>
        </p:spPr>
      </p:pic>
    </p:spTree>
    <p:extLst>
      <p:ext uri="{BB962C8B-B14F-4D97-AF65-F5344CB8AC3E}">
        <p14:creationId xmlns:p14="http://schemas.microsoft.com/office/powerpoint/2010/main" val="254950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1D0BF3-B0D4-3FE4-3840-83F1F34AD9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8B5AAE7-38B9-38D8-76AC-5ED37390BD22}"/>
              </a:ext>
            </a:extLst>
          </p:cNvPr>
          <p:cNvSpPr txBox="1"/>
          <p:nvPr/>
        </p:nvSpPr>
        <p:spPr>
          <a:xfrm>
            <a:off x="471576" y="1733956"/>
            <a:ext cx="11248848" cy="574388"/>
          </a:xfrm>
          <a:prstGeom prst="rect">
            <a:avLst/>
          </a:prstGeom>
          <a:noFill/>
        </p:spPr>
        <p:txBody>
          <a:bodyPr wrap="square" anchor="ctr">
            <a:spAutoFit/>
          </a:bodyPr>
          <a:lstStyle/>
          <a:p>
            <a:pPr lvl="0" algn="ctr">
              <a:lnSpc>
                <a:spcPct val="150000"/>
              </a:lnSpc>
            </a:pPr>
            <a:r>
              <a:rPr lang="vi-VN" sz="2400" b="1" dirty="0">
                <a:latin typeface="UTM Avo" panose="02040603050506020204" pitchFamily="18"/>
                <a:ea typeface="Arial" panose="020B0604020202020204" pitchFamily="34" charset="0"/>
                <a:cs typeface="Arial" panose="020B0604020202020204" pitchFamily="34" charset="0"/>
              </a:rPr>
              <a:t>III. MỘT SỐ BIỆN PHÁP BẢO VỆ ĐA DẠNG SINH HỌC TRONG QUẦN XÃ</a:t>
            </a:r>
          </a:p>
        </p:txBody>
      </p:sp>
      <p:sp>
        <p:nvSpPr>
          <p:cNvPr id="5" name="TextBox 4">
            <a:extLst>
              <a:ext uri="{FF2B5EF4-FFF2-40B4-BE49-F238E27FC236}">
                <a16:creationId xmlns:a16="http://schemas.microsoft.com/office/drawing/2014/main" id="{06D6F06F-A935-BFDF-48B2-B8DB6CFA4F93}"/>
              </a:ext>
            </a:extLst>
          </p:cNvPr>
          <p:cNvSpPr txBox="1"/>
          <p:nvPr/>
        </p:nvSpPr>
        <p:spPr>
          <a:xfrm>
            <a:off x="1591751" y="2729895"/>
            <a:ext cx="8987247" cy="2559611"/>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Bảo vệ đa dạng sinh học trong quần xã là bảo vệ sự đa dạng loài, bảo vệ môi trường sống của các loài sinh vật trong quần xã. Hiện nay, một số loài sinh vật quý, hiếm (động vật như sao la, hươu vàng,…; thực vật như ba kích, trà hoa vàng,…) đang có nguy cơ bị tuyệt chủng và cần được bảo vệ kịp thời.</a:t>
            </a:r>
            <a:endParaRPr lang="en-US" sz="2200" dirty="0">
              <a:latin typeface="UTM Avo" panose="02040603050506020204" pitchFamily="18" charset="0"/>
            </a:endParaRPr>
          </a:p>
        </p:txBody>
      </p:sp>
    </p:spTree>
    <p:extLst>
      <p:ext uri="{BB962C8B-B14F-4D97-AF65-F5344CB8AC3E}">
        <p14:creationId xmlns:p14="http://schemas.microsoft.com/office/powerpoint/2010/main" val="285395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A0B02B-B797-ABCB-509A-D30CC3A7E3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8CE9D2-4719-D352-DA66-B331C8B862DD}"/>
              </a:ext>
            </a:extLst>
          </p:cNvPr>
          <p:cNvSpPr txBox="1"/>
          <p:nvPr/>
        </p:nvSpPr>
        <p:spPr>
          <a:xfrm>
            <a:off x="1624148" y="1750777"/>
            <a:ext cx="8943703" cy="2559611"/>
          </a:xfrm>
          <a:prstGeom prst="rect">
            <a:avLst/>
          </a:prstGeom>
          <a:noFill/>
        </p:spPr>
        <p:txBody>
          <a:bodyPr wrap="square">
            <a:spAutoFit/>
          </a:bodyPr>
          <a:lstStyle>
            <a:defPPr>
              <a:defRPr lang="en-US"/>
            </a:defPPr>
            <a:lvl1pPr algn="just">
              <a:lnSpc>
                <a:spcPct val="150000"/>
              </a:lnSpc>
              <a:spcBef>
                <a:spcPts val="600"/>
              </a:spcBef>
              <a:defRPr sz="2200">
                <a:latin typeface="UTM Avo" panose="02040603050506020204" pitchFamily="18" charset="0"/>
              </a:defRPr>
            </a:lvl1pPr>
          </a:lstStyle>
          <a:p>
            <a:r>
              <a:rPr lang="en-US" dirty="0" err="1"/>
              <a:t>Một</a:t>
            </a:r>
            <a:r>
              <a:rPr lang="en-US" dirty="0"/>
              <a:t> </a:t>
            </a:r>
            <a:r>
              <a:rPr lang="en-US" dirty="0" err="1"/>
              <a:t>số</a:t>
            </a:r>
            <a:r>
              <a:rPr lang="en-US" dirty="0"/>
              <a:t> </a:t>
            </a:r>
            <a:r>
              <a:rPr lang="en-US" dirty="0" err="1"/>
              <a:t>biện</a:t>
            </a:r>
            <a:r>
              <a:rPr lang="en-US" dirty="0"/>
              <a:t> </a:t>
            </a:r>
            <a:r>
              <a:rPr lang="en-US" dirty="0" err="1"/>
              <a:t>pháp</a:t>
            </a:r>
            <a:r>
              <a:rPr lang="en-US" dirty="0"/>
              <a:t> </a:t>
            </a:r>
            <a:r>
              <a:rPr lang="en-US" dirty="0" err="1"/>
              <a:t>bảo</a:t>
            </a:r>
            <a:r>
              <a:rPr lang="en-US" dirty="0"/>
              <a:t> </a:t>
            </a:r>
            <a:r>
              <a:rPr lang="en-US" dirty="0" err="1"/>
              <a:t>vệ</a:t>
            </a:r>
            <a:r>
              <a:rPr lang="en-US" dirty="0"/>
              <a:t> </a:t>
            </a:r>
            <a:r>
              <a:rPr lang="en-US" dirty="0" err="1"/>
              <a:t>đa</a:t>
            </a:r>
            <a:r>
              <a:rPr lang="en-US" dirty="0"/>
              <a:t> </a:t>
            </a:r>
            <a:r>
              <a:rPr lang="en-US" dirty="0" err="1"/>
              <a:t>dạng</a:t>
            </a:r>
            <a:r>
              <a:rPr lang="en-US" dirty="0"/>
              <a:t> </a:t>
            </a:r>
            <a:r>
              <a:rPr lang="en-US" dirty="0" err="1"/>
              <a:t>sinh</a:t>
            </a:r>
            <a:r>
              <a:rPr lang="en-US" dirty="0"/>
              <a:t> </a:t>
            </a:r>
            <a:r>
              <a:rPr lang="en-US" dirty="0" err="1"/>
              <a:t>học</a:t>
            </a:r>
            <a:r>
              <a:rPr lang="en-US" dirty="0"/>
              <a:t> </a:t>
            </a:r>
            <a:r>
              <a:rPr lang="en-US" dirty="0" err="1"/>
              <a:t>trong</a:t>
            </a:r>
            <a:r>
              <a:rPr lang="en-US" dirty="0"/>
              <a:t> </a:t>
            </a:r>
            <a:r>
              <a:rPr lang="en-US" dirty="0" err="1"/>
              <a:t>quần</a:t>
            </a:r>
            <a:r>
              <a:rPr lang="en-US" dirty="0"/>
              <a:t> </a:t>
            </a:r>
            <a:r>
              <a:rPr lang="en-US" dirty="0" err="1"/>
              <a:t>xã</a:t>
            </a:r>
            <a:r>
              <a:rPr lang="en-US" dirty="0"/>
              <a:t> </a:t>
            </a:r>
            <a:r>
              <a:rPr lang="en-US" dirty="0" err="1"/>
              <a:t>như</a:t>
            </a:r>
            <a:r>
              <a:rPr lang="en-US" dirty="0"/>
              <a:t>: </a:t>
            </a:r>
            <a:r>
              <a:rPr lang="en-US" dirty="0" err="1"/>
              <a:t>tuyên</a:t>
            </a:r>
            <a:r>
              <a:rPr lang="en-US" dirty="0"/>
              <a:t> </a:t>
            </a:r>
            <a:r>
              <a:rPr lang="en-US" dirty="0" err="1"/>
              <a:t>truyền</a:t>
            </a:r>
            <a:r>
              <a:rPr lang="en-US" dirty="0"/>
              <a:t> </a:t>
            </a:r>
            <a:r>
              <a:rPr lang="en-US" dirty="0" err="1"/>
              <a:t>về</a:t>
            </a:r>
            <a:r>
              <a:rPr lang="en-US" dirty="0"/>
              <a:t> ý </a:t>
            </a:r>
            <a:r>
              <a:rPr lang="en-US" dirty="0" err="1"/>
              <a:t>thức</a:t>
            </a:r>
            <a:r>
              <a:rPr lang="en-US" dirty="0"/>
              <a:t> </a:t>
            </a:r>
            <a:r>
              <a:rPr lang="en-US" dirty="0" err="1"/>
              <a:t>bảo</a:t>
            </a:r>
            <a:r>
              <a:rPr lang="en-US" dirty="0"/>
              <a:t> </a:t>
            </a:r>
            <a:r>
              <a:rPr lang="en-US" dirty="0" err="1"/>
              <a:t>vệ</a:t>
            </a:r>
            <a:r>
              <a:rPr lang="en-US" dirty="0"/>
              <a:t> </a:t>
            </a:r>
            <a:r>
              <a:rPr lang="en-US" dirty="0" err="1"/>
              <a:t>đa</a:t>
            </a:r>
            <a:r>
              <a:rPr lang="en-US" dirty="0"/>
              <a:t> </a:t>
            </a:r>
            <a:r>
              <a:rPr lang="en-US" dirty="0" err="1"/>
              <a:t>dạng</a:t>
            </a:r>
            <a:r>
              <a:rPr lang="en-US" dirty="0"/>
              <a:t> </a:t>
            </a:r>
            <a:r>
              <a:rPr lang="en-US" dirty="0" err="1"/>
              <a:t>sinh</a:t>
            </a:r>
            <a:r>
              <a:rPr lang="en-US" dirty="0"/>
              <a:t> </a:t>
            </a:r>
            <a:r>
              <a:rPr lang="en-US" dirty="0" err="1"/>
              <a:t>học</a:t>
            </a:r>
            <a:r>
              <a:rPr lang="en-US" dirty="0"/>
              <a:t>; </a:t>
            </a:r>
            <a:r>
              <a:rPr lang="en-US" dirty="0" err="1"/>
              <a:t>xây</a:t>
            </a:r>
            <a:r>
              <a:rPr lang="en-US" dirty="0"/>
              <a:t> </a:t>
            </a:r>
            <a:r>
              <a:rPr lang="en-US" dirty="0" err="1"/>
              <a:t>dựng</a:t>
            </a:r>
            <a:r>
              <a:rPr lang="en-US" dirty="0"/>
              <a:t> </a:t>
            </a:r>
            <a:r>
              <a:rPr lang="en-US" dirty="0" err="1"/>
              <a:t>các</a:t>
            </a:r>
            <a:r>
              <a:rPr lang="en-US" dirty="0"/>
              <a:t> </a:t>
            </a:r>
            <a:r>
              <a:rPr lang="en-US" dirty="0" err="1"/>
              <a:t>khu</a:t>
            </a:r>
            <a:r>
              <a:rPr lang="en-US" dirty="0"/>
              <a:t> </a:t>
            </a:r>
            <a:r>
              <a:rPr lang="en-US" dirty="0" err="1"/>
              <a:t>bảo</a:t>
            </a:r>
            <a:r>
              <a:rPr lang="en-US" dirty="0"/>
              <a:t> </a:t>
            </a:r>
            <a:r>
              <a:rPr lang="en-US" dirty="0" err="1"/>
              <a:t>tồn</a:t>
            </a:r>
            <a:r>
              <a:rPr lang="en-US" dirty="0"/>
              <a:t> </a:t>
            </a:r>
            <a:r>
              <a:rPr lang="en-US" dirty="0" err="1"/>
              <a:t>thiên</a:t>
            </a:r>
            <a:r>
              <a:rPr lang="en-US" dirty="0"/>
              <a:t> </a:t>
            </a:r>
            <a:r>
              <a:rPr lang="en-US" dirty="0" err="1"/>
              <a:t>nhiên</a:t>
            </a:r>
            <a:r>
              <a:rPr lang="en-US" dirty="0"/>
              <a:t>, </a:t>
            </a:r>
            <a:r>
              <a:rPr lang="en-US" dirty="0" err="1"/>
              <a:t>vườn</a:t>
            </a:r>
            <a:r>
              <a:rPr lang="en-US" dirty="0"/>
              <a:t> </a:t>
            </a:r>
            <a:r>
              <a:rPr lang="en-US" dirty="0" err="1"/>
              <a:t>quốc</a:t>
            </a:r>
            <a:r>
              <a:rPr lang="en-US" dirty="0"/>
              <a:t> </a:t>
            </a:r>
            <a:r>
              <a:rPr lang="en-US" dirty="0" err="1"/>
              <a:t>gia</a:t>
            </a:r>
            <a:r>
              <a:rPr lang="en-US" dirty="0"/>
              <a:t>; </a:t>
            </a:r>
            <a:r>
              <a:rPr lang="en-US" dirty="0" err="1"/>
              <a:t>bảo</a:t>
            </a:r>
            <a:r>
              <a:rPr lang="en-US" dirty="0"/>
              <a:t> </a:t>
            </a:r>
            <a:r>
              <a:rPr lang="en-US" dirty="0" err="1"/>
              <a:t>vệ</a:t>
            </a:r>
            <a:r>
              <a:rPr lang="en-US" dirty="0"/>
              <a:t> </a:t>
            </a:r>
            <a:r>
              <a:rPr lang="en-US" dirty="0" err="1"/>
              <a:t>rừng</a:t>
            </a:r>
            <a:r>
              <a:rPr lang="en-US" dirty="0"/>
              <a:t>, </a:t>
            </a:r>
            <a:r>
              <a:rPr lang="en-US" dirty="0" err="1"/>
              <a:t>nghiêm</a:t>
            </a:r>
            <a:r>
              <a:rPr lang="en-US" dirty="0"/>
              <a:t> </a:t>
            </a:r>
            <a:r>
              <a:rPr lang="en-US" dirty="0" err="1"/>
              <a:t>cấm</a:t>
            </a:r>
            <a:r>
              <a:rPr lang="en-US" dirty="0"/>
              <a:t> </a:t>
            </a:r>
            <a:r>
              <a:rPr lang="en-US" dirty="0" err="1"/>
              <a:t>khai</a:t>
            </a:r>
            <a:r>
              <a:rPr lang="en-US" dirty="0"/>
              <a:t> </a:t>
            </a:r>
            <a:r>
              <a:rPr lang="en-US" dirty="0" err="1"/>
              <a:t>thác</a:t>
            </a:r>
            <a:r>
              <a:rPr lang="en-US" dirty="0"/>
              <a:t>, </a:t>
            </a:r>
            <a:r>
              <a:rPr lang="en-US" dirty="0" err="1"/>
              <a:t>săn</a:t>
            </a:r>
            <a:r>
              <a:rPr lang="en-US" dirty="0"/>
              <a:t> </a:t>
            </a:r>
            <a:r>
              <a:rPr lang="en-US" dirty="0" err="1"/>
              <a:t>bắt</a:t>
            </a:r>
            <a:r>
              <a:rPr lang="en-US" dirty="0"/>
              <a:t>, </a:t>
            </a:r>
            <a:r>
              <a:rPr lang="en-US" dirty="0" err="1"/>
              <a:t>buôn</a:t>
            </a:r>
            <a:r>
              <a:rPr lang="en-US" dirty="0"/>
              <a:t> </a:t>
            </a:r>
            <a:r>
              <a:rPr lang="en-US" dirty="0" err="1"/>
              <a:t>bán</a:t>
            </a:r>
            <a:r>
              <a:rPr lang="en-US" dirty="0"/>
              <a:t> </a:t>
            </a:r>
            <a:r>
              <a:rPr lang="en-US" dirty="0" err="1"/>
              <a:t>trái</a:t>
            </a:r>
            <a:r>
              <a:rPr lang="en-US" dirty="0"/>
              <a:t> </a:t>
            </a:r>
            <a:r>
              <a:rPr lang="en-US" dirty="0" err="1"/>
              <a:t>pháp</a:t>
            </a:r>
            <a:r>
              <a:rPr lang="en-US" dirty="0"/>
              <a:t> </a:t>
            </a:r>
            <a:r>
              <a:rPr lang="en-US" dirty="0" err="1"/>
              <a:t>luật</a:t>
            </a:r>
            <a:r>
              <a:rPr lang="en-US" dirty="0"/>
              <a:t> </a:t>
            </a:r>
            <a:r>
              <a:rPr lang="en-US" dirty="0" err="1"/>
              <a:t>các</a:t>
            </a:r>
            <a:r>
              <a:rPr lang="en-US" dirty="0"/>
              <a:t> </a:t>
            </a:r>
            <a:r>
              <a:rPr lang="en-US" dirty="0" err="1"/>
              <a:t>loài</a:t>
            </a:r>
            <a:r>
              <a:rPr lang="en-US" dirty="0"/>
              <a:t> </a:t>
            </a:r>
            <a:r>
              <a:rPr lang="en-US" dirty="0" err="1"/>
              <a:t>sinh</a:t>
            </a:r>
            <a:r>
              <a:rPr lang="en-US" dirty="0"/>
              <a:t> </a:t>
            </a:r>
            <a:r>
              <a:rPr lang="en-US" dirty="0" err="1"/>
              <a:t>vật</a:t>
            </a:r>
            <a:r>
              <a:rPr lang="en-US" dirty="0"/>
              <a:t> </a:t>
            </a:r>
            <a:r>
              <a:rPr lang="en-US" dirty="0" err="1"/>
              <a:t>hoang</a:t>
            </a:r>
            <a:r>
              <a:rPr lang="en-US" dirty="0"/>
              <a:t> </a:t>
            </a:r>
            <a:r>
              <a:rPr lang="en-US" dirty="0" err="1"/>
              <a:t>dã</a:t>
            </a:r>
            <a:r>
              <a:rPr lang="en-US" dirty="0"/>
              <a:t> </a:t>
            </a:r>
            <a:r>
              <a:rPr lang="en-US" dirty="0" err="1"/>
              <a:t>có</a:t>
            </a:r>
            <a:r>
              <a:rPr lang="en-US" dirty="0"/>
              <a:t> </a:t>
            </a:r>
            <a:r>
              <a:rPr lang="en-US" dirty="0" err="1"/>
              <a:t>nguy</a:t>
            </a:r>
            <a:r>
              <a:rPr lang="en-US" dirty="0"/>
              <a:t> </a:t>
            </a:r>
            <a:r>
              <a:rPr lang="en-US" dirty="0" err="1"/>
              <a:t>cơ</a:t>
            </a:r>
            <a:r>
              <a:rPr lang="en-US" dirty="0"/>
              <a:t> </a:t>
            </a:r>
            <a:r>
              <a:rPr lang="en-US" dirty="0" err="1"/>
              <a:t>bị</a:t>
            </a:r>
            <a:r>
              <a:rPr lang="en-US" dirty="0"/>
              <a:t> </a:t>
            </a:r>
            <a:r>
              <a:rPr lang="en-US" dirty="0" err="1"/>
              <a:t>tuyệt</a:t>
            </a:r>
            <a:r>
              <a:rPr lang="en-US" dirty="0"/>
              <a:t> </a:t>
            </a:r>
            <a:r>
              <a:rPr lang="en-US" dirty="0" err="1"/>
              <a:t>chủng</a:t>
            </a:r>
            <a:r>
              <a:rPr lang="en-US" dirty="0"/>
              <a:t>.</a:t>
            </a:r>
          </a:p>
        </p:txBody>
      </p:sp>
      <p:pic>
        <p:nvPicPr>
          <p:cNvPr id="2050" name="Picture 2">
            <a:extLst>
              <a:ext uri="{FF2B5EF4-FFF2-40B4-BE49-F238E27FC236}">
                <a16:creationId xmlns:a16="http://schemas.microsoft.com/office/drawing/2014/main" id="{C5F4B412-9504-CFAB-6184-74CBF2B03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2001" y="3953402"/>
            <a:ext cx="3869999" cy="2904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7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5BCD6F-DC1A-E49B-8721-1D4A576415B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9D9597C-23E3-2CA2-EAFD-0DB68941D54E}"/>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3" name="Thought Bubble: Cloud 2">
            <a:extLst>
              <a:ext uri="{FF2B5EF4-FFF2-40B4-BE49-F238E27FC236}">
                <a16:creationId xmlns:a16="http://schemas.microsoft.com/office/drawing/2014/main" id="{912614FA-A79E-072A-2354-21294219C118}"/>
              </a:ext>
            </a:extLst>
          </p:cNvPr>
          <p:cNvSpPr/>
          <p:nvPr/>
        </p:nvSpPr>
        <p:spPr>
          <a:xfrm>
            <a:off x="4082358" y="1443819"/>
            <a:ext cx="6289551" cy="317361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Nêu</a:t>
            </a:r>
            <a:r>
              <a:rPr lang="en-US" sz="2800" dirty="0">
                <a:solidFill>
                  <a:schemeClr val="tx1"/>
                </a:solidFill>
                <a:latin typeface="UTM Avo" panose="02040603050506020204" pitchFamily="18" charset="0"/>
              </a:rPr>
              <a:t> ý </a:t>
            </a:r>
            <a:r>
              <a:rPr lang="en-US" sz="2800" dirty="0" err="1">
                <a:solidFill>
                  <a:schemeClr val="tx1"/>
                </a:solidFill>
                <a:latin typeface="UTM Avo" panose="02040603050506020204" pitchFamily="18" charset="0"/>
              </a:rPr>
              <a:t>nghĩa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số</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biện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pháp</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bảo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vệ</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dạng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sinh</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học</a:t>
            </a:r>
            <a:r>
              <a:rPr lang="en-US" sz="2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18818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5A7977-2FCB-523E-18D8-A162F1C130B4}"/>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28DAA688-C0BD-62B4-437D-49AE27F2400D}"/>
              </a:ext>
            </a:extLst>
          </p:cNvPr>
          <p:cNvSpPr/>
          <p:nvPr/>
        </p:nvSpPr>
        <p:spPr>
          <a:xfrm>
            <a:off x="593558" y="1985283"/>
            <a:ext cx="11004883" cy="4490085"/>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Quần xã sinh vật là một tập hợp các quần thể sinh vật thuộc nhiều loài khác nhau,cùng sống trong một không gian và thời gian nhất định, có mối quan hệ gắn bó với nhau. </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Độ đa dạng của quần xã được thể hiện qua sự phong phú về số lượng loài và số lượng cá thể của mỗi loài trong quần xã. </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Loài ưu thế là loài đóng vai trò quan trọng trong quần xã, ảnh hưởng quyết định tới các nhân tố sinh thái của môi trường do có số lượng cá thể và sinh khối lớn. Loài đặc trưng là loài chỉ có ở một quần xã hoặc có số lượng cá thể nhiều hơn hẳn các loài khác trong quần xã.</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Một số biện pháp bảo vệ đa dang sinh học trong quần xã như: tuyên truyền về ý thức bảo vệ đa dạng sinh học; xây dựng các khu bảo tồn thiên nhiên, vườn quốc gia; bảo vệ rừng, nghiêm cấm khai thác, săn bắt, buôn bán trái pháp luật các loài sinh vật hoang dã có nguy cơ bị tuyệt chủng.</a:t>
            </a:r>
          </a:p>
        </p:txBody>
      </p:sp>
      <p:pic>
        <p:nvPicPr>
          <p:cNvPr id="3" name="Picture 2">
            <a:extLst>
              <a:ext uri="{FF2B5EF4-FFF2-40B4-BE49-F238E27FC236}">
                <a16:creationId xmlns:a16="http://schemas.microsoft.com/office/drawing/2014/main" id="{FC6C56FE-C2EB-411E-6B03-92F496758178}"/>
              </a:ext>
            </a:extLst>
          </p:cNvPr>
          <p:cNvPicPr>
            <a:picLocks noChangeAspect="1"/>
          </p:cNvPicPr>
          <p:nvPr/>
        </p:nvPicPr>
        <p:blipFill>
          <a:blip r:embed="rId3"/>
          <a:stretch>
            <a:fillRect/>
          </a:stretch>
        </p:blipFill>
        <p:spPr>
          <a:xfrm>
            <a:off x="10733732" y="1275149"/>
            <a:ext cx="1258708" cy="1188291"/>
          </a:xfrm>
          <a:prstGeom prst="rect">
            <a:avLst/>
          </a:prstGeom>
        </p:spPr>
      </p:pic>
    </p:spTree>
    <p:extLst>
      <p:ext uri="{BB962C8B-B14F-4D97-AF65-F5344CB8AC3E}">
        <p14:creationId xmlns:p14="http://schemas.microsoft.com/office/powerpoint/2010/main" val="306128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CE07FDE1-B554-7676-B7A3-BDF3D02A54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90441" y="602631"/>
            <a:ext cx="4743450" cy="4743450"/>
          </a:xfrm>
          <a:prstGeom prst="rect">
            <a:avLst/>
          </a:prstGeom>
        </p:spPr>
      </p:pic>
      <p:sp>
        <p:nvSpPr>
          <p:cNvPr id="3" name="Wave 2"/>
          <p:cNvSpPr/>
          <p:nvPr/>
        </p:nvSpPr>
        <p:spPr>
          <a:xfrm>
            <a:off x="1457489" y="1077218"/>
            <a:ext cx="2736273" cy="1981200"/>
          </a:xfrm>
          <a:prstGeom prst="wave">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p:cNvSpPr txBox="1"/>
          <p:nvPr/>
        </p:nvSpPr>
        <p:spPr>
          <a:xfrm>
            <a:off x="1221798" y="1529210"/>
            <a:ext cx="315883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Ong nhỏ và mật hoa</a:t>
            </a:r>
            <a:endParaRPr kumimoji="0" lang="en-US" sz="32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endParaRPr>
          </a:p>
        </p:txBody>
      </p:sp>
      <p:pic>
        <p:nvPicPr>
          <p:cNvPr id="5" name="Picture 4"/>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061" y="3519488"/>
            <a:ext cx="2643187" cy="3338512"/>
          </a:xfrm>
          <a:prstGeom prst="rect">
            <a:avLst/>
          </a:prstGeom>
        </p:spPr>
      </p:pic>
      <p:pic>
        <p:nvPicPr>
          <p:cNvPr id="6" name="Picture 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39325" y="920569"/>
            <a:ext cx="2209800" cy="2714742"/>
          </a:xfrm>
          <a:prstGeom prst="rect">
            <a:avLst/>
          </a:prstGeom>
        </p:spPr>
      </p:pic>
      <p:pic>
        <p:nvPicPr>
          <p:cNvPr id="7" name="Picture 6"/>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69774" y="4950420"/>
            <a:ext cx="1952408" cy="1938337"/>
          </a:xfrm>
          <a:prstGeom prst="rect">
            <a:avLst/>
          </a:prstGeom>
        </p:spPr>
      </p:pic>
      <p:sp>
        <p:nvSpPr>
          <p:cNvPr id="10" name="Right Arrow 9">
            <a:hlinkClick r:id="rId9" action="ppaction://hlinksldjump"/>
          </p:cNvPr>
          <p:cNvSpPr/>
          <p:nvPr/>
        </p:nvSpPr>
        <p:spPr>
          <a:xfrm>
            <a:off x="9839325" y="5505450"/>
            <a:ext cx="1524000" cy="119761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hlinkClick r:id="rId9" action="ppaction://hlinksldjump"/>
          </p:cNvPr>
          <p:cNvSpPr txBox="1"/>
          <p:nvPr/>
        </p:nvSpPr>
        <p:spPr>
          <a:xfrm>
            <a:off x="9929379" y="5919589"/>
            <a:ext cx="13438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BẮT ĐẦU</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pic>
        <p:nvPicPr>
          <p:cNvPr id="2" name="ChiOngNauVaEmBeBeat-VA-526277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839325" y="-806352"/>
            <a:ext cx="609600" cy="609600"/>
          </a:xfrm>
          <a:prstGeom prst="rect">
            <a:avLst/>
          </a:prstGeom>
        </p:spPr>
      </p:pic>
      <p:pic>
        <p:nvPicPr>
          <p:cNvPr id="13" name="Picture 12">
            <a:extLst>
              <a:ext uri="{FF2B5EF4-FFF2-40B4-BE49-F238E27FC236}">
                <a16:creationId xmlns:a16="http://schemas.microsoft.com/office/drawing/2014/main" id="{B5FEE543-DA0C-A233-A8C0-8ECC924DAAA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pic>
        <p:nvPicPr>
          <p:cNvPr id="8" name="mattroi">
            <a:extLst>
              <a:ext uri="{FF2B5EF4-FFF2-40B4-BE49-F238E27FC236}">
                <a16:creationId xmlns:a16="http://schemas.microsoft.com/office/drawing/2014/main" id="{B41522FC-41AC-6313-7B01-37AC459B255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54198" y="11668"/>
            <a:ext cx="1137802" cy="1137802"/>
          </a:xfrm>
          <a:prstGeom prst="rect">
            <a:avLst/>
          </a:prstGeom>
        </p:spPr>
      </p:pic>
    </p:spTree>
    <p:extLst>
      <p:ext uri="{BB962C8B-B14F-4D97-AF65-F5344CB8AC3E}">
        <p14:creationId xmlns:p14="http://schemas.microsoft.com/office/powerpoint/2010/main" val="374264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42" presetClass="path" presetSubtype="0" accel="50000" decel="50000" fill="hold" nodeType="clickEffect">
                                  <p:stCondLst>
                                    <p:cond delay="0"/>
                                  </p:stCondLst>
                                  <p:childTnLst>
                                    <p:animMotion origin="layout" path="M 4.79167E-6 -7.40741E-7 L 0.00455 1.06667 " pathEditMode="relative" rAng="0" ptsTypes="AA">
                                      <p:cBhvr>
                                        <p:cTn id="12" dur="2000" fill="hold"/>
                                        <p:tgtEl>
                                          <p:spTgt spid="8"/>
                                        </p:tgtEl>
                                        <p:attrNameLst>
                                          <p:attrName>ppt_x</p:attrName>
                                          <p:attrName>ppt_y</p:attrName>
                                        </p:attrNameLst>
                                      </p:cBhvr>
                                      <p:rCtr x="221" y="53333"/>
                                    </p:animMotion>
                                  </p:childTnLst>
                                </p:cTn>
                              </p:par>
                            </p:childTnLst>
                          </p:cTn>
                        </p:par>
                      </p:childTnLst>
                    </p:cTn>
                  </p:par>
                </p:childTnLst>
              </p:cTn>
              <p:nextCondLst>
                <p:cond evt="onClick" delay="0">
                  <p:tgtEl>
                    <p:spTgt spid="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9528" y="290856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34030" y="5675996"/>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83455" y="4781929"/>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7017" y="3867591"/>
            <a:ext cx="817945" cy="882413"/>
          </a:xfrm>
          <a:prstGeom prst="rect">
            <a:avLst/>
          </a:prstGeom>
          <a:effectLst>
            <a:outerShdw blurRad="50800" dist="38100" dir="16200000" rotWithShape="0">
              <a:prstClr val="black">
                <a:alpha val="40000"/>
              </a:prstClr>
            </a:outerShdw>
          </a:effectLst>
        </p:spPr>
      </p:pic>
      <p:sp>
        <p:nvSpPr>
          <p:cNvPr id="16" name="s4"/>
          <p:cNvSpPr txBox="1"/>
          <p:nvPr/>
        </p:nvSpPr>
        <p:spPr>
          <a:xfrm>
            <a:off x="4104548" y="5908688"/>
            <a:ext cx="3062648"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vi-VN" sz="2400" dirty="0">
                <a:solidFill>
                  <a:prstClr val="black"/>
                </a:solidFill>
                <a:latin typeface="UTM Avo" panose="02040603050506020204" pitchFamily="18" charset="0"/>
                <a:cs typeface="Times New Roman" pitchFamily="18" charset="0"/>
              </a:rPr>
              <a:t>D.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7" name="đ"/>
          <p:cNvSpPr txBox="1"/>
          <p:nvPr/>
        </p:nvSpPr>
        <p:spPr>
          <a:xfrm>
            <a:off x="4115395" y="4082217"/>
            <a:ext cx="3062645"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vi-VN" sz="2400" dirty="0">
                <a:solidFill>
                  <a:prstClr val="black"/>
                </a:solidFill>
                <a:latin typeface="UTM Avo" panose="02040603050506020204" pitchFamily="18" charset="0"/>
                <a:cs typeface="Times New Roman" pitchFamily="18" charset="0"/>
              </a:rPr>
              <a:t>B</a:t>
            </a:r>
            <a:r>
              <a:rPr lang="vi-VN" sz="2400" dirty="0">
                <a:latin typeface="UTM Avo" panose="02040603050506020204" pitchFamily="18" charset="0"/>
              </a:rPr>
              <a:t>. Độ thường gặp</a:t>
            </a:r>
            <a:r>
              <a:rPr lang="en-US" sz="2400" dirty="0">
                <a:latin typeface="UTM Avo" panose="02040603050506020204" pitchFamily="18" charset="0"/>
              </a:rPr>
              <a:t>.</a:t>
            </a:r>
            <a:endParaRPr lang="vi-VN" sz="2400" dirty="0">
              <a:latin typeface="UTM Avo" panose="02040603050506020204" pitchFamily="18" charset="0"/>
            </a:endParaRPr>
          </a:p>
        </p:txBody>
      </p:sp>
      <p:sp>
        <p:nvSpPr>
          <p:cNvPr id="18" name="s3"/>
          <p:cNvSpPr txBox="1"/>
          <p:nvPr/>
        </p:nvSpPr>
        <p:spPr>
          <a:xfrm>
            <a:off x="4104549" y="5018028"/>
            <a:ext cx="3062648"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vi-VN" sz="2400" dirty="0">
                <a:solidFill>
                  <a:prstClr val="black"/>
                </a:solidFill>
                <a:latin typeface="UTM Avo" panose="02040603050506020204" pitchFamily="18" charset="0"/>
                <a:cs typeface="Times New Roman" pitchFamily="18" charset="0"/>
              </a:rPr>
              <a:t>C.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trung</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9" name="s1"/>
          <p:cNvSpPr txBox="1"/>
          <p:nvPr/>
        </p:nvSpPr>
        <p:spPr>
          <a:xfrm>
            <a:off x="4115395" y="3170797"/>
            <a:ext cx="3062645"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vi-VN" sz="2400" dirty="0">
                <a:solidFill>
                  <a:prstClr val="black"/>
                </a:solidFill>
                <a:latin typeface="UTM Avo" panose="02040603050506020204" pitchFamily="18" charset="0"/>
                <a:cs typeface="Times New Roman" pitchFamily="18" charset="0"/>
              </a:rPr>
              <a:t>A.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đa</a:t>
            </a:r>
            <a:r>
              <a:rPr lang="en-US" sz="2400" dirty="0">
                <a:latin typeface="UTM Avo" panose="02040603050506020204" pitchFamily="18" charset="0"/>
              </a:rPr>
              <a:t> </a:t>
            </a:r>
            <a:r>
              <a:rPr lang="en-US" sz="2400" dirty="0" err="1">
                <a:latin typeface="UTM Avo" panose="02040603050506020204" pitchFamily="18" charset="0"/>
              </a:rPr>
              <a:t>dạng</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22" name="cauhoi"/>
          <p:cNvSpPr/>
          <p:nvPr/>
        </p:nvSpPr>
        <p:spPr>
          <a:xfrm>
            <a:off x="884464" y="-26929"/>
            <a:ext cx="9837420" cy="262208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24" name="nhanb"/>
          <p:cNvSpPr/>
          <p:nvPr/>
        </p:nvSpPr>
        <p:spPr>
          <a:xfrm>
            <a:off x="2948790" y="557014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6" name="nhand"/>
          <p:cNvSpPr/>
          <p:nvPr/>
        </p:nvSpPr>
        <p:spPr>
          <a:xfrm>
            <a:off x="3010125" y="288201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UTM Avo" panose="02040603050506020204" pitchFamily="18" charset="0"/>
            </a:endParaRPr>
          </a:p>
        </p:txBody>
      </p:sp>
      <p:sp>
        <p:nvSpPr>
          <p:cNvPr id="27" name="nhanc"/>
          <p:cNvSpPr/>
          <p:nvPr/>
        </p:nvSpPr>
        <p:spPr>
          <a:xfrm>
            <a:off x="2972239" y="472853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5" name="cauhoi"/>
          <p:cNvSpPr txBox="1"/>
          <p:nvPr/>
        </p:nvSpPr>
        <p:spPr>
          <a:xfrm>
            <a:off x="1946745" y="534981"/>
            <a:ext cx="7378254" cy="1675843"/>
          </a:xfrm>
          <a:prstGeom prst="rect">
            <a:avLst/>
          </a:prstGeom>
          <a:noFill/>
        </p:spPr>
        <p:txBody>
          <a:bodyPr wrap="square" rtlCol="0">
            <a:spAutoFit/>
          </a:bodyP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a:t>
            </a:r>
            <a:r>
              <a:rPr lang="en-US" sz="2400" b="1" dirty="0">
                <a:solidFill>
                  <a:prstClr val="black"/>
                </a:solidFill>
                <a:latin typeface="UTM Avo" panose="02040603050506020204" pitchFamily="18" charset="0"/>
                <a:cs typeface="Times New Roman" pitchFamily="18" charset="0"/>
              </a:rPr>
              <a:t>1</a:t>
            </a:r>
            <a:r>
              <a:rPr lang="vi-VN" sz="2400" b="1" dirty="0">
                <a:solidFill>
                  <a:prstClr val="black"/>
                </a:solidFill>
                <a:latin typeface="UTM Avo" panose="02040603050506020204" pitchFamily="18" charset="0"/>
                <a:cs typeface="Times New Roman" pitchFamily="18" charset="0"/>
              </a:rPr>
              <a:t>: </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tỉ</a:t>
            </a:r>
            <a:r>
              <a:rPr lang="en-US" sz="2400" dirty="0">
                <a:latin typeface="UTM Avo" panose="02040603050506020204" pitchFamily="18" charset="0"/>
              </a:rPr>
              <a:t> </a:t>
            </a:r>
            <a:r>
              <a:rPr lang="en-US" sz="2400" dirty="0" err="1">
                <a:latin typeface="UTM Avo" panose="02040603050506020204" pitchFamily="18" charset="0"/>
              </a:rPr>
              <a:t>lệ</a:t>
            </a:r>
            <a:r>
              <a:rPr lang="en-US" sz="2400" dirty="0">
                <a:latin typeface="UTM Avo" panose="02040603050506020204" pitchFamily="18" charset="0"/>
              </a:rPr>
              <a:t> %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địa</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bắt</a:t>
            </a:r>
            <a:r>
              <a:rPr lang="en-US" sz="2400" dirty="0">
                <a:latin typeface="UTM Avo" panose="02040603050506020204" pitchFamily="18" charset="0"/>
              </a:rPr>
              <a:t> </a:t>
            </a:r>
            <a:r>
              <a:rPr lang="en-US" sz="2400" dirty="0" err="1">
                <a:latin typeface="UTM Avo" panose="02040603050506020204" pitchFamily="18" charset="0"/>
              </a:rPr>
              <a:t>gặp</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loài</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tổng</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địa</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ở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91839" y="39063"/>
            <a:ext cx="1137802" cy="1137802"/>
          </a:xfrm>
          <a:prstGeom prst="rect">
            <a:avLst/>
          </a:prstGeom>
        </p:spPr>
      </p:pic>
      <p:pic>
        <p:nvPicPr>
          <p:cNvPr id="23" name="Picture 22">
            <a:extLst>
              <a:ext uri="{FF2B5EF4-FFF2-40B4-BE49-F238E27FC236}">
                <a16:creationId xmlns:a16="http://schemas.microsoft.com/office/drawing/2014/main" id="{7ED2117C-CB12-4BB2-9B72-8E854C6AA0E7}"/>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pic>
        <p:nvPicPr>
          <p:cNvPr id="2" name="Picture 1">
            <a:extLst>
              <a:ext uri="{FF2B5EF4-FFF2-40B4-BE49-F238E27FC236}">
                <a16:creationId xmlns:a16="http://schemas.microsoft.com/office/drawing/2014/main" id="{8C9954BE-8333-A508-AACB-02268C8756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386144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subTnLst>
                                    <p:audio>
                                      <p:cMediaNode>
                                        <p:cTn display="0" masterRel="sameClick">
                                          <p:stCondLst>
                                            <p:cond evt="begin" delay="0">
                                              <p:tn val="47"/>
                                            </p:cond>
                                          </p:stCondLst>
                                          <p:endCondLst>
                                            <p:cond evt="onStopAudio" delay="0">
                                              <p:tgtEl>
                                                <p:sldTgt/>
                                              </p:tgtEl>
                                            </p:cond>
                                          </p:endCondLst>
                                        </p:cTn>
                                        <p:tgtEl>
                                          <p:sndTgt r:embed="rId3" name="Sai1.wav"/>
                                        </p:tgtEl>
                                      </p:cMediaNode>
                                    </p:audio>
                                  </p:subTnLst>
                                </p:cTn>
                              </p:par>
                              <p:par>
                                <p:cTn id="52" presetID="1" presetClass="emph" presetSubtype="2" fill="hold" nodeType="withEffect">
                                  <p:stCondLst>
                                    <p:cond delay="0"/>
                                  </p:stCondLst>
                                  <p:childTnLst>
                                    <p:animClr clrSpc="rgb" dir="cw">
                                      <p:cBhvr>
                                        <p:cTn id="53" dur="2000" fill="hold"/>
                                        <p:tgtEl>
                                          <p:spTgt spid="16"/>
                                        </p:tgtEl>
                                        <p:attrNameLst>
                                          <p:attrName>fillcolor</p:attrName>
                                        </p:attrNameLst>
                                      </p:cBhvr>
                                      <p:to>
                                        <a:srgbClr val="FF0000"/>
                                      </p:to>
                                    </p:animClr>
                                    <p:set>
                                      <p:cBhvr>
                                        <p:cTn id="54" dur="2000" fill="hold"/>
                                        <p:tgtEl>
                                          <p:spTgt spid="16"/>
                                        </p:tgtEl>
                                        <p:attrNameLst>
                                          <p:attrName>fill.type</p:attrName>
                                        </p:attrNameLst>
                                      </p:cBhvr>
                                      <p:to>
                                        <p:strVal val="solid"/>
                                      </p:to>
                                    </p:set>
                                    <p:set>
                                      <p:cBhvr>
                                        <p:cTn id="5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6" restart="whenNotActive" fill="hold" evtFilter="cancelBubble" nodeType="interactiveSeq">
                <p:stCondLst>
                  <p:cond evt="onClick" delay="0">
                    <p:tgtEl>
                      <p:spTgt spid="33"/>
                    </p:tgtEl>
                  </p:cond>
                </p:stCondLst>
                <p:endSync evt="end" delay="0">
                  <p:rtn val="all"/>
                </p:endSync>
                <p:childTnLst>
                  <p:par>
                    <p:cTn id="57" fill="hold">
                      <p:stCondLst>
                        <p:cond delay="0"/>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9.62772E-17 2.22222E-6 L 0.00456 1.06667 " pathEditMode="relative" rAng="0" ptsTypes="AA">
                                      <p:cBhvr>
                                        <p:cTn id="60"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8711 0.20695 C 0.08126 0.19375 0.09376 0.18357 0.10456 0.17477 C 0.10717 0.16667 0.11941 0.14885 0.12696 0.1426 C 0.13581 0.11459 0.18946 0.10533 0.2198 0.10209 C 0.2349 0.10278 0.25066 0.10023 0.26511 0.10394 C 0.27084 0.10533 0.27175 0.11227 0.27514 0.11644 C 0.27956 0.12176 0.28282 0.13357 0.28529 0.14051 C 0.28698 0.14584 0.2905 0.15648 0.2905 0.15672 C 0.28959 0.17269 0.2892 0.18889 0.2879 0.2051 C 0.28711 0.21065 0.28321 0.2125 0.28034 0.21713 C 0.2642 0.24306 0.23503 0.25278 0.20001 0.25764 C 0.1793 0.25579 0.18021 0.2588 0.16719 0.24954 C 0.16107 0.24514 0.14961 0.23542 0.14961 0.23565 C 0.14584 0.22616 0.14219 0.20695 0.14219 0.20718 C 0.14493 0.16713 0.13698 0.17824 0.15456 0.15857 C 0.16602 0.14584 0.15261 0.1544 0.16719 0.14676 C 0.17852 0.13334 0.19258 0.12084 0.20977 0.11227 C 0.21303 0.11065 0.21654 0.10903 0.2198 0.1081 C 0.22657 0.10625 0.23998 0.10394 0.23998 0.10417 C 0.24753 0.10463 0.25521 0.1044 0.26264 0.10602 C 0.26511 0.10648 0.26602 0.10903 0.26771 0.11042 C 0.27917 0.11829 0.28607 0.1257 0.29271 0.13658 C 0.29753 0.16297 0.31237 0.21783 0.2905 0.23542 C 0.27175 0.25047 0.24284 0.26019 0.21758 0.26366 C 0.20001 0.26181 0.19597 0.2625 0.18477 0.25348 C 0.17722 0.24074 0.17461 0.22871 0.1724 0.21505 C 0.17383 0.18125 0.16628 0.16181 0.18998 0.13866 C 0.19688 0.13195 0.19883 0.12732 0.20977 0.12454 C 0.21758 0.12037 0.22396 0.11852 0.23243 0.11644 C 0.25847 0.11829 0.24935 0.11829 0.26003 0.11829 L 0.23751 0.13264 L 0.25769 0.11227 " pathEditMode="relative" rAng="0" ptsTypes="AAAAAAAAAAAAAAAAAAAAAAAAAAAAAAAA">
                                      <p:cBhvr>
                                        <p:cTn id="65" dur="2000" fill="hold"/>
                                        <p:tgtEl>
                                          <p:spTgt spid="8"/>
                                        </p:tgtEl>
                                        <p:attrNameLst>
                                          <p:attrName>ppt_x</p:attrName>
                                          <p:attrName>ppt_y</p:attrName>
                                        </p:attrNameLst>
                                      </p:cBhvr>
                                      <p:rCtr x="10664" y="-2431"/>
                                    </p:animMotion>
                                  </p:childTnLst>
                                  <p:subTnLst>
                                    <p:audio>
                                      <p:cMediaNode>
                                        <p:cTn display="0" masterRel="sameClick">
                                          <p:stCondLst>
                                            <p:cond evt="begin" delay="0">
                                              <p:tn val="64"/>
                                            </p:cond>
                                          </p:stCondLst>
                                          <p:endCondLst>
                                            <p:cond evt="onStopAudio" delay="0">
                                              <p:tgtEl>
                                                <p:sldTgt/>
                                              </p:tgtEl>
                                            </p:cond>
                                          </p:endCondLst>
                                        </p:cTn>
                                        <p:tgtEl>
                                          <p:sndTgt r:embed="rId4" name="applause.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00B05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3"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3"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8008" y="281236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2510" y="5579796"/>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51935" y="4685729"/>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5497" y="3771391"/>
            <a:ext cx="817945" cy="882413"/>
          </a:xfrm>
          <a:prstGeom prst="rect">
            <a:avLst/>
          </a:prstGeom>
          <a:effectLst>
            <a:outerShdw blurRad="50800" dist="38100" dir="16200000" rotWithShape="0">
              <a:prstClr val="black">
                <a:alpha val="40000"/>
              </a:prstClr>
            </a:outerShdw>
          </a:effectLst>
        </p:spPr>
      </p:pic>
      <p:sp>
        <p:nvSpPr>
          <p:cNvPr id="16" name="s4"/>
          <p:cNvSpPr txBox="1"/>
          <p:nvPr/>
        </p:nvSpPr>
        <p:spPr>
          <a:xfrm>
            <a:off x="3373027" y="5597862"/>
            <a:ext cx="4602067"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D. Độ đa dạng, độ thường gặp, độ tập trung.</a:t>
            </a:r>
          </a:p>
        </p:txBody>
      </p:sp>
      <p:sp>
        <p:nvSpPr>
          <p:cNvPr id="17" name="đ"/>
          <p:cNvSpPr txBox="1"/>
          <p:nvPr/>
        </p:nvSpPr>
        <p:spPr>
          <a:xfrm>
            <a:off x="3383875" y="3771391"/>
            <a:ext cx="460206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B. Độ đa dạng, độ thường gặp, độ nhiều.</a:t>
            </a:r>
          </a:p>
        </p:txBody>
      </p:sp>
      <p:sp>
        <p:nvSpPr>
          <p:cNvPr id="18" name="s3"/>
          <p:cNvSpPr txBox="1"/>
          <p:nvPr/>
        </p:nvSpPr>
        <p:spPr>
          <a:xfrm>
            <a:off x="3373028" y="4707202"/>
            <a:ext cx="4602067"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r>
              <a:rPr lang="vi-VN" sz="2400" dirty="0">
                <a:solidFill>
                  <a:prstClr val="black"/>
                </a:solidFill>
                <a:latin typeface="UTM Avo" panose="02040603050506020204" pitchFamily="18" charset="0"/>
                <a:cs typeface="Times New Roman" pitchFamily="18" charset="0"/>
              </a:rPr>
              <a:t>C.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đa</a:t>
            </a:r>
            <a:r>
              <a:rPr lang="en-US" sz="2400" dirty="0">
                <a:latin typeface="UTM Avo" panose="02040603050506020204" pitchFamily="18" charset="0"/>
              </a:rPr>
              <a:t> </a:t>
            </a:r>
            <a:r>
              <a:rPr lang="en-US" sz="2400" dirty="0" err="1">
                <a:latin typeface="UTM Avo" panose="02040603050506020204" pitchFamily="18" charset="0"/>
              </a:rPr>
              <a:t>dạng</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trung</a:t>
            </a:r>
            <a:r>
              <a:rPr lang="en-US" sz="2400" dirty="0">
                <a:latin typeface="UTM Avo" panose="02040603050506020204" pitchFamily="18" charset="0"/>
              </a:rPr>
              <a:t>.</a:t>
            </a:r>
            <a:endParaRPr lang="vi-VN" sz="2400" dirty="0">
              <a:solidFill>
                <a:prstClr val="black"/>
              </a:solidFill>
              <a:latin typeface="UTM Avo" panose="02040603050506020204" pitchFamily="18" charset="0"/>
              <a:cs typeface="Times New Roman" pitchFamily="18" charset="0"/>
            </a:endParaRPr>
          </a:p>
        </p:txBody>
      </p:sp>
      <p:sp>
        <p:nvSpPr>
          <p:cNvPr id="19" name="s1"/>
          <p:cNvSpPr txBox="1"/>
          <p:nvPr/>
        </p:nvSpPr>
        <p:spPr>
          <a:xfrm>
            <a:off x="3383875" y="2859971"/>
            <a:ext cx="460206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en-US" dirty="0"/>
              <a:t>A. </a:t>
            </a:r>
            <a:r>
              <a:rPr lang="vi-VN" dirty="0"/>
              <a:t>Độ thường gặp, độ nhiều, độ tập trung.</a:t>
            </a:r>
          </a:p>
        </p:txBody>
      </p:sp>
      <p:sp>
        <p:nvSpPr>
          <p:cNvPr id="22" name="cauhoi"/>
          <p:cNvSpPr/>
          <p:nvPr/>
        </p:nvSpPr>
        <p:spPr>
          <a:xfrm>
            <a:off x="849630" y="197506"/>
            <a:ext cx="9837420" cy="246852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24" name="nhanb"/>
          <p:cNvSpPr/>
          <p:nvPr/>
        </p:nvSpPr>
        <p:spPr>
          <a:xfrm>
            <a:off x="2217270" y="547394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6" name="nhand"/>
          <p:cNvSpPr/>
          <p:nvPr/>
        </p:nvSpPr>
        <p:spPr>
          <a:xfrm>
            <a:off x="2278605" y="278581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UTM Avo" panose="02040603050506020204" pitchFamily="18" charset="0"/>
            </a:endParaRPr>
          </a:p>
        </p:txBody>
      </p:sp>
      <p:sp>
        <p:nvSpPr>
          <p:cNvPr id="27" name="nhanc"/>
          <p:cNvSpPr/>
          <p:nvPr/>
        </p:nvSpPr>
        <p:spPr>
          <a:xfrm>
            <a:off x="2240719" y="463233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5" name="cauhoi"/>
          <p:cNvSpPr txBox="1"/>
          <p:nvPr/>
        </p:nvSpPr>
        <p:spPr>
          <a:xfrm>
            <a:off x="1995779" y="926010"/>
            <a:ext cx="7378254" cy="1121846"/>
          </a:xfrm>
          <a:prstGeom prst="rect">
            <a:avLst/>
          </a:prstGeom>
          <a:noFill/>
        </p:spPr>
        <p:txBody>
          <a:bodyPr wrap="square" rtlCol="0">
            <a:spAutoFit/>
          </a:bodyPr>
          <a:lstStyle/>
          <a:p>
            <a:pPr lvl="0" algn="ctr">
              <a:lnSpc>
                <a:spcPct val="150000"/>
              </a:lnSpc>
            </a:pPr>
            <a:r>
              <a:rPr lang="vi-VN" sz="2400" b="1" dirty="0">
                <a:solidFill>
                  <a:prstClr val="black"/>
                </a:solidFill>
                <a:latin typeface="UTM Avo" panose="02040603050506020204" pitchFamily="18" charset="0"/>
                <a:cs typeface="Times New Roman" pitchFamily="18" charset="0"/>
              </a:rPr>
              <a:t>Câu 2: </a:t>
            </a:r>
            <a:r>
              <a:rPr lang="vi-VN" sz="2400" dirty="0">
                <a:solidFill>
                  <a:prstClr val="black"/>
                </a:solidFill>
                <a:latin typeface="UTM Avo" panose="02040603050506020204" pitchFamily="18" charset="0"/>
                <a:cs typeface="Times New Roman" pitchFamily="18" charset="0"/>
              </a:rPr>
              <a:t>Số lượng các loài trong quần xã thể hiện ở chỉ số nào sau đây?</a:t>
            </a: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91839" y="39063"/>
            <a:ext cx="1137802" cy="1137802"/>
          </a:xfrm>
          <a:prstGeom prst="rect">
            <a:avLst/>
          </a:prstGeom>
        </p:spPr>
      </p:pic>
      <p:pic>
        <p:nvPicPr>
          <p:cNvPr id="23" name="Picture 22">
            <a:extLst>
              <a:ext uri="{FF2B5EF4-FFF2-40B4-BE49-F238E27FC236}">
                <a16:creationId xmlns:a16="http://schemas.microsoft.com/office/drawing/2014/main" id="{7ED2117C-CB12-4BB2-9B72-8E854C6AA0E7}"/>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pic>
        <p:nvPicPr>
          <p:cNvPr id="2" name="Picture 1">
            <a:extLst>
              <a:ext uri="{FF2B5EF4-FFF2-40B4-BE49-F238E27FC236}">
                <a16:creationId xmlns:a16="http://schemas.microsoft.com/office/drawing/2014/main" id="{8D26B0BD-682E-C22C-1E49-643B4810B8E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43323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subTnLst>
                                    <p:audio>
                                      <p:cMediaNode>
                                        <p:cTn display="0" masterRel="sameClick">
                                          <p:stCondLst>
                                            <p:cond evt="begin" delay="0">
                                              <p:tn val="47"/>
                                            </p:cond>
                                          </p:stCondLst>
                                          <p:endCondLst>
                                            <p:cond evt="onStopAudio" delay="0">
                                              <p:tgtEl>
                                                <p:sldTgt/>
                                              </p:tgtEl>
                                            </p:cond>
                                          </p:endCondLst>
                                        </p:cTn>
                                        <p:tgtEl>
                                          <p:sndTgt r:embed="rId3" name="Sai1.wav"/>
                                        </p:tgtEl>
                                      </p:cMediaNode>
                                    </p:audio>
                                  </p:subTnLst>
                                </p:cTn>
                              </p:par>
                              <p:par>
                                <p:cTn id="52" presetID="1" presetClass="emph" presetSubtype="2" fill="hold" nodeType="withEffect">
                                  <p:stCondLst>
                                    <p:cond delay="0"/>
                                  </p:stCondLst>
                                  <p:childTnLst>
                                    <p:animClr clrSpc="rgb" dir="cw">
                                      <p:cBhvr>
                                        <p:cTn id="53" dur="2000" fill="hold"/>
                                        <p:tgtEl>
                                          <p:spTgt spid="16"/>
                                        </p:tgtEl>
                                        <p:attrNameLst>
                                          <p:attrName>fillcolor</p:attrName>
                                        </p:attrNameLst>
                                      </p:cBhvr>
                                      <p:to>
                                        <a:srgbClr val="FF0000"/>
                                      </p:to>
                                    </p:animClr>
                                    <p:set>
                                      <p:cBhvr>
                                        <p:cTn id="54" dur="2000" fill="hold"/>
                                        <p:tgtEl>
                                          <p:spTgt spid="16"/>
                                        </p:tgtEl>
                                        <p:attrNameLst>
                                          <p:attrName>fill.type</p:attrName>
                                        </p:attrNameLst>
                                      </p:cBhvr>
                                      <p:to>
                                        <p:strVal val="solid"/>
                                      </p:to>
                                    </p:set>
                                    <p:set>
                                      <p:cBhvr>
                                        <p:cTn id="5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6" restart="whenNotActive" fill="hold" evtFilter="cancelBubble" nodeType="interactiveSeq">
                <p:stCondLst>
                  <p:cond evt="onClick" delay="0">
                    <p:tgtEl>
                      <p:spTgt spid="33"/>
                    </p:tgtEl>
                  </p:cond>
                </p:stCondLst>
                <p:endSync evt="end" delay="0">
                  <p:rtn val="all"/>
                </p:endSync>
                <p:childTnLst>
                  <p:par>
                    <p:cTn id="57" fill="hold">
                      <p:stCondLst>
                        <p:cond delay="0"/>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9.62772E-17 2.22222E-6 L 0.00456 1.06667 " pathEditMode="relative" rAng="0" ptsTypes="AA">
                                      <p:cBhvr>
                                        <p:cTn id="60"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1329 0.21019 C 0.00743 0.19699 0.01993 0.18681 0.03073 0.17801 C 0.03334 0.16991 0.04558 0.15209 0.05313 0.14584 C 0.06198 0.11783 0.11563 0.10857 0.14597 0.10533 C 0.16107 0.10602 0.17683 0.10348 0.19128 0.10718 C 0.19701 0.10857 0.19792 0.11551 0.20131 0.11968 C 0.20573 0.125 0.20899 0.13681 0.21146 0.14375 C 0.21316 0.14908 0.21667 0.15973 0.21667 0.15996 C 0.21576 0.17593 0.21537 0.19213 0.21407 0.20834 C 0.21329 0.21389 0.20938 0.21574 0.20652 0.22037 C 0.19037 0.2463 0.1612 0.25602 0.12618 0.26088 C 0.10547 0.25903 0.10639 0.26204 0.09336 0.25278 C 0.08724 0.24838 0.07579 0.23866 0.07579 0.23889 C 0.07201 0.2294 0.06836 0.21019 0.06836 0.21042 C 0.0711 0.17037 0.06316 0.18148 0.08073 0.16181 C 0.09219 0.14908 0.07878 0.15764 0.09336 0.15 C 0.10469 0.13658 0.11876 0.12408 0.13594 0.11551 C 0.1392 0.11389 0.14271 0.11227 0.14597 0.11135 C 0.15274 0.10949 0.16615 0.10718 0.16615 0.10741 C 0.1737 0.10787 0.18139 0.10764 0.18881 0.10926 C 0.19128 0.10973 0.19219 0.11227 0.19389 0.11366 C 0.20534 0.12153 0.21224 0.12894 0.21889 0.13982 C 0.2237 0.16621 0.23855 0.22107 0.21667 0.23866 C 0.19792 0.25371 0.16902 0.26343 0.14376 0.2669 C 0.12618 0.26505 0.12214 0.26574 0.11094 0.25672 C 0.10339 0.24398 0.10079 0.23195 0.09857 0.21829 C 0.10001 0.18449 0.09245 0.16505 0.11615 0.1419 C 0.12305 0.13519 0.12501 0.13056 0.13594 0.12778 C 0.14376 0.12361 0.15014 0.12176 0.1586 0.11968 C 0.18464 0.12153 0.17553 0.12153 0.1862 0.12153 L 0.16368 0.13588 L 0.18386 0.11551 " pathEditMode="relative" rAng="0" ptsTypes="AAAAAAAAAAAAAAAAAAAAAAAAAAAAAAAA">
                                      <p:cBhvr>
                                        <p:cTn id="65" dur="2000" fill="hold"/>
                                        <p:tgtEl>
                                          <p:spTgt spid="8"/>
                                        </p:tgtEl>
                                        <p:attrNameLst>
                                          <p:attrName>ppt_x</p:attrName>
                                          <p:attrName>ppt_y</p:attrName>
                                        </p:attrNameLst>
                                      </p:cBhvr>
                                      <p:rCtr x="10664" y="-2431"/>
                                    </p:animMotion>
                                  </p:childTnLst>
                                  <p:subTnLst>
                                    <p:audio>
                                      <p:cMediaNode>
                                        <p:cTn display="0" masterRel="sameClick">
                                          <p:stCondLst>
                                            <p:cond evt="begin" delay="0">
                                              <p:tn val="64"/>
                                            </p:cond>
                                          </p:stCondLst>
                                          <p:endCondLst>
                                            <p:cond evt="onStopAudio" delay="0">
                                              <p:tgtEl>
                                                <p:sldTgt/>
                                              </p:tgtEl>
                                            </p:cond>
                                          </p:endCondLst>
                                        </p:cTn>
                                        <p:tgtEl>
                                          <p:sndTgt r:embed="rId4" name="applause.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00B05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3"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3"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8333" y="2756961"/>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3574" y="5364240"/>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36561" y="4497887"/>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36562" y="3626894"/>
            <a:ext cx="817945" cy="882413"/>
          </a:xfrm>
          <a:prstGeom prst="rect">
            <a:avLst/>
          </a:prstGeom>
          <a:effectLst>
            <a:outerShdw blurRad="50800" dist="38100" dir="16200000" rotWithShape="0">
              <a:prstClr val="black">
                <a:alpha val="40000"/>
              </a:prstClr>
            </a:outerShdw>
          </a:effectLst>
        </p:spPr>
      </p:pic>
      <p:sp>
        <p:nvSpPr>
          <p:cNvPr id="16" name="danana"/>
          <p:cNvSpPr txBox="1"/>
          <p:nvPr/>
        </p:nvSpPr>
        <p:spPr>
          <a:xfrm>
            <a:off x="3522340" y="3037508"/>
            <a:ext cx="6638163"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kumimoji="0" lang="en-US" sz="240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A.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cá</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endParaRPr kumimoji="0" lang="en-US" sz="240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17" name="dapanb"/>
          <p:cNvSpPr txBox="1"/>
          <p:nvPr/>
        </p:nvSpPr>
        <p:spPr>
          <a:xfrm>
            <a:off x="3522341" y="3902284"/>
            <a:ext cx="6638161"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B.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18" name="dapanc"/>
          <p:cNvSpPr txBox="1"/>
          <p:nvPr/>
        </p:nvSpPr>
        <p:spPr>
          <a:xfrm>
            <a:off x="3522340" y="4742500"/>
            <a:ext cx="6638161"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C. </a:t>
            </a:r>
            <a:r>
              <a:rPr lang="en-US" sz="2400" dirty="0" err="1">
                <a:latin typeface="UTM Avo" panose="02040603050506020204" pitchFamily="18" charset="0"/>
              </a:rPr>
              <a:t>gồm</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cùng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loài</a:t>
            </a:r>
            <a:r>
              <a:rPr lang="en-US" sz="2400" dirty="0">
                <a:latin typeface="UTM Avo" panose="02040603050506020204" pitchFamily="18"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19" name="dapand"/>
          <p:cNvSpPr txBox="1"/>
          <p:nvPr/>
        </p:nvSpPr>
        <p:spPr>
          <a:xfrm>
            <a:off x="3522340" y="5570251"/>
            <a:ext cx="6638161"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lvl="0">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D. </a:t>
            </a:r>
            <a:r>
              <a:rPr lang="en-US" sz="2400" dirty="0" err="1">
                <a:latin typeface="UTM Avo" panose="02040603050506020204" pitchFamily="18" charset="0"/>
              </a:rPr>
              <a:t>gồm</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loài</a:t>
            </a:r>
            <a:r>
              <a:rPr lang="en-US" sz="2400" dirty="0">
                <a:latin typeface="UTM Avo" panose="02040603050506020204" pitchFamily="18"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22" name="cauhoi"/>
          <p:cNvSpPr/>
          <p:nvPr/>
        </p:nvSpPr>
        <p:spPr>
          <a:xfrm>
            <a:off x="1196783" y="315887"/>
            <a:ext cx="10067736" cy="2169317"/>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24" name="nhanb"/>
          <p:cNvSpPr/>
          <p:nvPr/>
        </p:nvSpPr>
        <p:spPr>
          <a:xfrm>
            <a:off x="2477118" y="352914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6" name="nhand"/>
          <p:cNvSpPr/>
          <p:nvPr/>
        </p:nvSpPr>
        <p:spPr>
          <a:xfrm>
            <a:off x="2440105" y="5364239"/>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0000"/>
              </a:solidFill>
              <a:effectLst/>
              <a:uLnTx/>
              <a:uFillTx/>
              <a:latin typeface="UTM Avo" panose="02040603050506020204" pitchFamily="18" charset="0"/>
            </a:endParaRPr>
          </a:p>
        </p:txBody>
      </p:sp>
      <p:sp>
        <p:nvSpPr>
          <p:cNvPr id="27" name="nhanc"/>
          <p:cNvSpPr/>
          <p:nvPr/>
        </p:nvSpPr>
        <p:spPr>
          <a:xfrm>
            <a:off x="2488333" y="4444489"/>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5" name="cauhoi"/>
          <p:cNvSpPr txBox="1"/>
          <p:nvPr/>
        </p:nvSpPr>
        <p:spPr>
          <a:xfrm>
            <a:off x="2161718" y="895201"/>
            <a:ext cx="7729423" cy="1121846"/>
          </a:xfrm>
          <a:prstGeom prst="rect">
            <a:avLst/>
          </a:prstGeom>
          <a:noFill/>
        </p:spPr>
        <p:txBody>
          <a:bodyPr wrap="square" rtlCol="0">
            <a:spAutoFit/>
          </a:bodyPr>
          <a:lstStyle/>
          <a:p>
            <a:pPr lvl="0" algn="ctr">
              <a:lnSpc>
                <a:spcPct val="150000"/>
              </a:lnSpc>
            </a:pPr>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3: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giống</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giữa</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là</a:t>
            </a:r>
            <a:endParaRPr lang="en-US" sz="2400" dirty="0">
              <a:solidFill>
                <a:prstClr val="black"/>
              </a:solidFill>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33108" y="29022"/>
            <a:ext cx="1137802" cy="1137802"/>
          </a:xfrm>
          <a:prstGeom prst="rect">
            <a:avLst/>
          </a:prstGeom>
        </p:spPr>
      </p:pic>
      <p:pic>
        <p:nvPicPr>
          <p:cNvPr id="21" name="Picture 20">
            <a:hlinkClick r:id="rId9" action="ppaction://hlinksldjump"/>
            <a:extLst>
              <a:ext uri="{FF2B5EF4-FFF2-40B4-BE49-F238E27FC236}">
                <a16:creationId xmlns:a16="http://schemas.microsoft.com/office/drawing/2014/main" id="{F9F4A6CC-2F7B-40A3-B105-4B925678DAF5}"/>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60505" y="4849524"/>
            <a:ext cx="1567186" cy="1979454"/>
          </a:xfrm>
          <a:prstGeom prst="rect">
            <a:avLst/>
          </a:prstGeom>
        </p:spPr>
      </p:pic>
      <p:pic>
        <p:nvPicPr>
          <p:cNvPr id="2" name="Picture 1">
            <a:extLst>
              <a:ext uri="{FF2B5EF4-FFF2-40B4-BE49-F238E27FC236}">
                <a16:creationId xmlns:a16="http://schemas.microsoft.com/office/drawing/2014/main" id="{2D9FADA9-E86B-9F63-019A-3B3DA6952E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428123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0" presetClass="path" presetSubtype="0" accel="50000" decel="50000" fill="hold" nodeType="clickEffect">
                                  <p:stCondLst>
                                    <p:cond delay="0"/>
                                  </p:stCondLst>
                                  <p:childTnLst>
                                    <p:animMotion origin="layout" path="M 1.66667E-6 -3.7037E-6 C -0.00586 -0.01319 0.00664 -0.02338 0.01745 -0.03217 C 0.02005 -0.04027 0.03229 -0.0581 0.03984 -0.06435 C 0.0487 -0.09236 0.10234 -0.10162 0.13268 -0.10486 C 0.14778 -0.10416 0.16354 -0.10671 0.17799 -0.10301 C 0.18372 -0.10162 0.18463 -0.09467 0.18802 -0.09051 C 0.19245 -0.08518 0.1957 -0.07338 0.19818 -0.06643 C 0.19987 -0.06111 0.20338 -0.05046 0.20338 -0.05023 C 0.20247 -0.03426 0.20208 -0.01805 0.20078 -0.00185 C 0.2 0.00371 0.19609 0.00556 0.19323 0.01019 C 0.17708 0.03611 0.14792 0.04584 0.11289 0.0507 C 0.09219 0.04885 0.0931 0.05186 0.08008 0.0426 C 0.07396 0.0382 0.0625 0.02848 0.0625 0.02871 C 0.05872 0.01922 0.05508 -3.7037E-6 0.05508 0.00024 C 0.05781 -0.03981 0.04987 -0.0287 0.06745 -0.04838 C 0.0789 -0.06111 0.06549 -0.05254 0.08008 -0.06018 C 0.0914 -0.07361 0.10547 -0.08611 0.12265 -0.09467 C 0.12591 -0.09629 0.12943 -0.09791 0.13268 -0.09884 C 0.13945 -0.10069 0.15286 -0.10301 0.15286 -0.10277 C 0.16042 -0.10231 0.1681 -0.10254 0.17552 -0.10092 C 0.17799 -0.10046 0.1789 -0.09791 0.1806 -0.09652 C 0.19206 -0.08865 0.19896 -0.08125 0.2056 -0.07037 C 0.21042 -0.04398 0.22526 0.01088 0.20338 0.02848 C 0.18463 0.04352 0.15573 0.05324 0.13047 0.05672 C 0.11289 0.05486 0.10885 0.05556 0.09765 0.04653 C 0.0901 0.0338 0.0875 0.02176 0.08528 0.00811 C 0.08672 -0.02569 0.07917 -0.04514 0.10286 -0.06828 C 0.10976 -0.075 0.11172 -0.07963 0.12265 -0.0824 C 0.13047 -0.08657 0.13685 -0.08842 0.14531 -0.09051 C 0.17135 -0.08865 0.16224 -0.08865 0.17292 -0.08865 L 0.15039 -0.0743 L 0.17057 -0.09467 " pathEditMode="relative" rAng="0" ptsTypes="AAAAAAAAAAAAAAAAAAAAAAAAAAAAAAAA">
                                      <p:cBhvr>
                                        <p:cTn id="56" dur="2000" fill="hold"/>
                                        <p:tgtEl>
                                          <p:spTgt spid="8"/>
                                        </p:tgtEl>
                                        <p:attrNameLst>
                                          <p:attrName>ppt_x</p:attrName>
                                          <p:attrName>ppt_y</p:attrName>
                                        </p:attrNameLst>
                                      </p:cBhvr>
                                      <p:rCtr x="10664" y="-2431"/>
                                    </p:animMotion>
                                  </p:childTnLst>
                                  <p:subTnLst>
                                    <p:audio>
                                      <p:cMediaNode>
                                        <p:cTn display="0" masterRel="sameClick">
                                          <p:stCondLst>
                                            <p:cond evt="begin" delay="0">
                                              <p:tn val="55"/>
                                            </p:cond>
                                          </p:stCondLst>
                                          <p:endCondLst>
                                            <p:cond evt="onStopAudio" delay="0">
                                              <p:tgtEl>
                                                <p:sldTgt/>
                                              </p:tgtEl>
                                            </p:cond>
                                          </p:endCondLst>
                                        </p:cTn>
                                        <p:tgtEl>
                                          <p:sndTgt r:embed="rId3" name="applause.wav"/>
                                        </p:tgtEl>
                                      </p:cMediaNode>
                                    </p:audio>
                                  </p:subTnLst>
                                </p:cTn>
                              </p:par>
                              <p:par>
                                <p:cTn id="57" presetID="1" presetClass="emph" presetSubtype="2" fill="hold" nodeType="withEffect">
                                  <p:stCondLst>
                                    <p:cond delay="0"/>
                                  </p:stCondLst>
                                  <p:childTnLst>
                                    <p:animClr clrSpc="rgb" dir="cw">
                                      <p:cBhvr>
                                        <p:cTn id="58" dur="2000" fill="hold"/>
                                        <p:tgtEl>
                                          <p:spTgt spid="16"/>
                                        </p:tgtEl>
                                        <p:attrNameLst>
                                          <p:attrName>fillcolor</p:attrName>
                                        </p:attrNameLst>
                                      </p:cBhvr>
                                      <p:to>
                                        <a:srgbClr val="00B050"/>
                                      </p:to>
                                    </p:animClr>
                                    <p:set>
                                      <p:cBhvr>
                                        <p:cTn id="59" dur="2000" fill="hold"/>
                                        <p:tgtEl>
                                          <p:spTgt spid="16"/>
                                        </p:tgtEl>
                                        <p:attrNameLst>
                                          <p:attrName>fill.type</p:attrName>
                                        </p:attrNameLst>
                                      </p:cBhvr>
                                      <p:to>
                                        <p:strVal val="solid"/>
                                      </p:to>
                                    </p:set>
                                    <p:set>
                                      <p:cBhvr>
                                        <p:cTn id="60"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61" restart="whenNotActive" fill="hold" evtFilter="cancelBubble" nodeType="interactiveSeq">
                <p:stCondLst>
                  <p:cond evt="onClick" delay="0">
                    <p:tgtEl>
                      <p:spTgt spid="33"/>
                    </p:tgtEl>
                  </p:cond>
                </p:stCondLst>
                <p:endSync evt="end" delay="0">
                  <p:rtn val="all"/>
                </p:endSync>
                <p:childTnLst>
                  <p:par>
                    <p:cTn id="62" fill="hold">
                      <p:stCondLst>
                        <p:cond delay="0"/>
                      </p:stCondLst>
                      <p:childTnLst>
                        <p:par>
                          <p:cTn id="63" fill="hold">
                            <p:stCondLst>
                              <p:cond delay="0"/>
                            </p:stCondLst>
                            <p:childTnLst>
                              <p:par>
                                <p:cTn id="64" presetID="42" presetClass="path" presetSubtype="0" accel="50000" decel="50000" fill="hold" nodeType="clickEffect">
                                  <p:stCondLst>
                                    <p:cond delay="0"/>
                                  </p:stCondLst>
                                  <p:childTnLst>
                                    <p:animMotion origin="layout" path="M 6.25E-7 2.96296E-6 L 0.00482 1.02407 " pathEditMode="relative" rAng="0" ptsTypes="AA">
                                      <p:cBhvr>
                                        <p:cTn id="65" dur="2000" fill="hold"/>
                                        <p:tgtEl>
                                          <p:spTgt spid="33"/>
                                        </p:tgtEl>
                                        <p:attrNameLst>
                                          <p:attrName>ppt_x</p:attrName>
                                          <p:attrName>ppt_y</p:attrName>
                                        </p:attrNameLst>
                                      </p:cBhvr>
                                      <p:rCtr x="234" y="51204"/>
                                    </p:animMotion>
                                  </p:childTnLst>
                                </p:cTn>
                              </p:par>
                            </p:childTnLst>
                          </p:cTn>
                        </p:par>
                      </p:childTnLst>
                    </p:cTn>
                  </p:par>
                </p:childTnLst>
              </p:cTn>
              <p:nextCondLst>
                <p:cond evt="onClick" delay="0">
                  <p:tgtEl>
                    <p:spTgt spid="33"/>
                  </p:tgtEl>
                </p:cond>
              </p:nextCondLst>
            </p:seq>
            <p:seq concurrent="1" nextAc="seek">
              <p:cTn id="66" restart="whenNotActive" fill="hold" evtFilter="cancelBubble" nodeType="interactiveSeq">
                <p:stCondLst>
                  <p:cond evt="onClick" delay="0">
                    <p:tgtEl>
                      <p:spTgt spid="17"/>
                    </p:tgtEl>
                  </p:cond>
                </p:stCondLst>
                <p:endSync evt="end" delay="0">
                  <p:rtn val="all"/>
                </p:endSync>
                <p:childTnLst>
                  <p:par>
                    <p:cTn id="67" fill="hold">
                      <p:stCondLst>
                        <p:cond delay="0"/>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subTnLst>
                                    <p:audio>
                                      <p:cMediaNode>
                                        <p:cTn display="0" masterRel="sameClick">
                                          <p:stCondLst>
                                            <p:cond evt="begin" delay="0">
                                              <p:tn val="69"/>
                                            </p:cond>
                                          </p:stCondLst>
                                          <p:endCondLst>
                                            <p:cond evt="onStopAudio" delay="0">
                                              <p:tgtEl>
                                                <p:sldTgt/>
                                              </p:tgtEl>
                                            </p:cond>
                                          </p:endCondLst>
                                        </p:cTn>
                                        <p:tgtEl>
                                          <p:sndTgt r:embed="rId4" name="Sai1.wav"/>
                                        </p:tgtEl>
                                      </p:cMediaNode>
                                    </p:audio>
                                  </p:subTnLst>
                                </p:cTn>
                              </p:par>
                              <p:par>
                                <p:cTn id="74" presetID="1" presetClass="emph" presetSubtype="2" fill="hold" nodeType="withEffect">
                                  <p:stCondLst>
                                    <p:cond delay="0"/>
                                  </p:stCondLst>
                                  <p:childTnLst>
                                    <p:animClr clrSpc="rgb" dir="cw">
                                      <p:cBhvr>
                                        <p:cTn id="75" dur="2000" fill="hold"/>
                                        <p:tgtEl>
                                          <p:spTgt spid="17"/>
                                        </p:tgtEl>
                                        <p:attrNameLst>
                                          <p:attrName>fillcolor</p:attrName>
                                        </p:attrNameLst>
                                      </p:cBhvr>
                                      <p:to>
                                        <a:srgbClr val="FF0000"/>
                                      </p:to>
                                    </p:animClr>
                                    <p:set>
                                      <p:cBhvr>
                                        <p:cTn id="76" dur="2000" fill="hold"/>
                                        <p:tgtEl>
                                          <p:spTgt spid="17"/>
                                        </p:tgtEl>
                                        <p:attrNameLst>
                                          <p:attrName>fill.type</p:attrName>
                                        </p:attrNameLst>
                                      </p:cBhvr>
                                      <p:to>
                                        <p:strVal val="solid"/>
                                      </p:to>
                                    </p:set>
                                    <p:set>
                                      <p:cBhvr>
                                        <p:cTn id="77"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8" restart="whenNotActive" fill="hold" evtFilter="cancelBubble" nodeType="interactiveSeq">
                <p:stCondLst>
                  <p:cond evt="onClick" delay="0">
                    <p:tgtEl>
                      <p:spTgt spid="18"/>
                    </p:tgtEl>
                  </p:cond>
                </p:stCondLst>
                <p:endSync evt="end" delay="0">
                  <p:rtn val="all"/>
                </p:endSync>
                <p:childTnLst>
                  <p:par>
                    <p:cTn id="79" fill="hold">
                      <p:stCondLst>
                        <p:cond delay="0"/>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subTnLst>
                                    <p:audio>
                                      <p:cMediaNode>
                                        <p:cTn display="0" masterRel="sameClick">
                                          <p:stCondLst>
                                            <p:cond evt="begin" delay="0">
                                              <p:tn val="81"/>
                                            </p:cond>
                                          </p:stCondLst>
                                          <p:endCondLst>
                                            <p:cond evt="onStopAudio" delay="0">
                                              <p:tgtEl>
                                                <p:sldTgt/>
                                              </p:tgtEl>
                                            </p:cond>
                                          </p:endCondLst>
                                        </p:cTn>
                                        <p:tgtEl>
                                          <p:sndTgt r:embed="rId4" name="Sai1.wav"/>
                                        </p:tgtEl>
                                      </p:cMediaNode>
                                    </p:audio>
                                  </p:subTnLst>
                                </p:cTn>
                              </p:par>
                              <p:par>
                                <p:cTn id="86" presetID="1" presetClass="emph" presetSubtype="2" fill="hold" nodeType="withEffect">
                                  <p:stCondLst>
                                    <p:cond delay="0"/>
                                  </p:stCondLst>
                                  <p:childTnLst>
                                    <p:animClr clrSpc="rgb" dir="cw">
                                      <p:cBhvr>
                                        <p:cTn id="87" dur="2000" fill="hold"/>
                                        <p:tgtEl>
                                          <p:spTgt spid="18"/>
                                        </p:tgtEl>
                                        <p:attrNameLst>
                                          <p:attrName>fillcolor</p:attrName>
                                        </p:attrNameLst>
                                      </p:cBhvr>
                                      <p:to>
                                        <a:srgbClr val="FF0000"/>
                                      </p:to>
                                    </p:animClr>
                                    <p:set>
                                      <p:cBhvr>
                                        <p:cTn id="88" dur="2000" fill="hold"/>
                                        <p:tgtEl>
                                          <p:spTgt spid="18"/>
                                        </p:tgtEl>
                                        <p:attrNameLst>
                                          <p:attrName>fill.type</p:attrName>
                                        </p:attrNameLst>
                                      </p:cBhvr>
                                      <p:to>
                                        <p:strVal val="solid"/>
                                      </p:to>
                                    </p:set>
                                    <p:set>
                                      <p:cBhvr>
                                        <p:cTn id="89"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90" restart="whenNotActive" fill="hold" evtFilter="cancelBubble" nodeType="interactiveSeq">
                <p:stCondLst>
                  <p:cond evt="onClick" delay="0">
                    <p:tgtEl>
                      <p:spTgt spid="19"/>
                    </p:tgtEl>
                  </p:cond>
                </p:stCondLst>
                <p:endSync evt="end" delay="0">
                  <p:rtn val="all"/>
                </p:endSync>
                <p:childTnLst>
                  <p:par>
                    <p:cTn id="91" fill="hold">
                      <p:stCondLst>
                        <p:cond delay="0"/>
                      </p:stCondLst>
                      <p:childTnLst>
                        <p:par>
                          <p:cTn id="92" fill="hold">
                            <p:stCondLst>
                              <p:cond delay="0"/>
                            </p:stCondLst>
                            <p:childTnLst>
                              <p:par>
                                <p:cTn id="93" presetID="1" presetClass="emph" presetSubtype="2" fill="hold" nodeType="withEffect">
                                  <p:stCondLst>
                                    <p:cond delay="0"/>
                                  </p:stCondLst>
                                  <p:childTnLst>
                                    <p:animClr clrSpc="rgb" dir="cw">
                                      <p:cBhvr>
                                        <p:cTn id="94" dur="2000" fill="hold"/>
                                        <p:tgtEl>
                                          <p:spTgt spid="19"/>
                                        </p:tgtEl>
                                        <p:attrNameLst>
                                          <p:attrName>fillcolor</p:attrName>
                                        </p:attrNameLst>
                                      </p:cBhvr>
                                      <p:to>
                                        <a:srgbClr val="FF0000"/>
                                      </p:to>
                                    </p:animClr>
                                    <p:set>
                                      <p:cBhvr>
                                        <p:cTn id="95" dur="2000" fill="hold"/>
                                        <p:tgtEl>
                                          <p:spTgt spid="19"/>
                                        </p:tgtEl>
                                        <p:attrNameLst>
                                          <p:attrName>fill.type</p:attrName>
                                        </p:attrNameLst>
                                      </p:cBhvr>
                                      <p:to>
                                        <p:strVal val="solid"/>
                                      </p:to>
                                    </p:set>
                                    <p:set>
                                      <p:cBhvr>
                                        <p:cTn id="96" dur="2000" fill="hold"/>
                                        <p:tgtEl>
                                          <p:spTgt spid="19"/>
                                        </p:tgtEl>
                                        <p:attrNameLst>
                                          <p:attrName>fill.on</p:attrName>
                                        </p:attrNameLst>
                                      </p:cBhvr>
                                      <p:to>
                                        <p:strVal val="true"/>
                                      </p:to>
                                    </p:se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p:cTn id="101" dur="500" fill="hold"/>
                                        <p:tgtEl>
                                          <p:spTgt spid="26"/>
                                        </p:tgtEl>
                                        <p:attrNameLst>
                                          <p:attrName>ppt_w</p:attrName>
                                        </p:attrNameLst>
                                      </p:cBhvr>
                                      <p:tavLst>
                                        <p:tav tm="0">
                                          <p:val>
                                            <p:fltVal val="0"/>
                                          </p:val>
                                        </p:tav>
                                        <p:tav tm="100000">
                                          <p:val>
                                            <p:strVal val="#ppt_w"/>
                                          </p:val>
                                        </p:tav>
                                      </p:tavLst>
                                    </p:anim>
                                    <p:anim calcmode="lin" valueType="num">
                                      <p:cBhvr>
                                        <p:cTn id="102" dur="500" fill="hold"/>
                                        <p:tgtEl>
                                          <p:spTgt spid="26"/>
                                        </p:tgtEl>
                                        <p:attrNameLst>
                                          <p:attrName>ppt_h</p:attrName>
                                        </p:attrNameLst>
                                      </p:cBhvr>
                                      <p:tavLst>
                                        <p:tav tm="0">
                                          <p:val>
                                            <p:fltVal val="0"/>
                                          </p:val>
                                        </p:tav>
                                        <p:tav tm="100000">
                                          <p:val>
                                            <p:strVal val="#ppt_h"/>
                                          </p:val>
                                        </p:tav>
                                      </p:tavLst>
                                    </p:anim>
                                    <p:animEffect transition="in" filter="fade">
                                      <p:cBhvr>
                                        <p:cTn id="103" dur="500"/>
                                        <p:tgtEl>
                                          <p:spTgt spid="26"/>
                                        </p:tgtEl>
                                      </p:cBhvr>
                                    </p:animEffect>
                                  </p:childTnLst>
                                  <p:subTnLst>
                                    <p:audio>
                                      <p:cMediaNode>
                                        <p:cTn display="0" masterRel="sameClick">
                                          <p:stCondLst>
                                            <p:cond evt="begin" delay="0">
                                              <p:tn val="99"/>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9000" b="-39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8008" y="2812366"/>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2510" y="5579796"/>
            <a:ext cx="817945" cy="882413"/>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51935" y="4685729"/>
            <a:ext cx="817945" cy="882413"/>
          </a:xfrm>
          <a:prstGeom prst="rect">
            <a:avLst/>
          </a:prstGeom>
          <a:effectLst>
            <a:outerShdw blurRad="50800" dist="38100" dir="16200000" rotWithShape="0">
              <a:prstClr val="black">
                <a:alpha val="40000"/>
              </a:prstClr>
            </a:outerShdw>
          </a:effectLst>
        </p:spPr>
      </p:pic>
      <p:pic>
        <p:nvPicPr>
          <p:cNvPr id="11" name="hoab"/>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5497" y="3771391"/>
            <a:ext cx="817945" cy="882413"/>
          </a:xfrm>
          <a:prstGeom prst="rect">
            <a:avLst/>
          </a:prstGeom>
          <a:effectLst>
            <a:outerShdw blurRad="50800" dist="38100" dir="16200000" rotWithShape="0">
              <a:prstClr val="black">
                <a:alpha val="40000"/>
              </a:prstClr>
            </a:outerShdw>
          </a:effectLst>
        </p:spPr>
      </p:pic>
      <p:sp>
        <p:nvSpPr>
          <p:cNvPr id="16" name="s4"/>
          <p:cNvSpPr txBox="1"/>
          <p:nvPr/>
        </p:nvSpPr>
        <p:spPr>
          <a:xfrm>
            <a:off x="3516285" y="5643671"/>
            <a:ext cx="617422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D. Có số lượng nhiều trong quần xã</a:t>
            </a:r>
            <a:r>
              <a:rPr lang="en-US" dirty="0"/>
              <a:t>.</a:t>
            </a:r>
            <a:endParaRPr lang="vi-VN" dirty="0"/>
          </a:p>
        </p:txBody>
      </p:sp>
      <p:sp>
        <p:nvSpPr>
          <p:cNvPr id="17" name="đ"/>
          <p:cNvSpPr txBox="1"/>
          <p:nvPr/>
        </p:nvSpPr>
        <p:spPr>
          <a:xfrm>
            <a:off x="3527133" y="3817200"/>
            <a:ext cx="617421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B. </a:t>
            </a:r>
            <a:r>
              <a:rPr lang="en-US" dirty="0" err="1"/>
              <a:t>Có</a:t>
            </a:r>
            <a:r>
              <a:rPr lang="en-US" dirty="0"/>
              <a:t> </a:t>
            </a:r>
            <a:r>
              <a:rPr lang="en-US" dirty="0" err="1"/>
              <a:t>vai</a:t>
            </a:r>
            <a:r>
              <a:rPr lang="en-US" dirty="0"/>
              <a:t> </a:t>
            </a:r>
            <a:r>
              <a:rPr lang="en-US" dirty="0" err="1"/>
              <a:t>trò</a:t>
            </a:r>
            <a:r>
              <a:rPr lang="en-US" dirty="0"/>
              <a:t> </a:t>
            </a:r>
            <a:r>
              <a:rPr lang="en-US" dirty="0" err="1"/>
              <a:t>quan</a:t>
            </a:r>
            <a:r>
              <a:rPr lang="en-US" dirty="0"/>
              <a:t> </a:t>
            </a:r>
            <a:r>
              <a:rPr lang="en-US" dirty="0" err="1"/>
              <a:t>trọng</a:t>
            </a:r>
            <a:r>
              <a:rPr lang="en-US" dirty="0"/>
              <a:t> </a:t>
            </a:r>
            <a:r>
              <a:rPr lang="en-US" dirty="0" err="1"/>
              <a:t>trong</a:t>
            </a:r>
            <a:r>
              <a:rPr lang="en-US" dirty="0"/>
              <a:t> </a:t>
            </a:r>
            <a:r>
              <a:rPr lang="en-US" dirty="0" err="1"/>
              <a:t>quần</a:t>
            </a:r>
            <a:r>
              <a:rPr lang="en-US" dirty="0"/>
              <a:t> </a:t>
            </a:r>
            <a:r>
              <a:rPr lang="en-US" dirty="0" err="1"/>
              <a:t>xã</a:t>
            </a:r>
            <a:r>
              <a:rPr lang="en-US" dirty="0"/>
              <a:t>.</a:t>
            </a:r>
            <a:endParaRPr lang="vi-VN" dirty="0"/>
          </a:p>
        </p:txBody>
      </p:sp>
      <p:sp>
        <p:nvSpPr>
          <p:cNvPr id="18" name="s3"/>
          <p:cNvSpPr txBox="1"/>
          <p:nvPr/>
        </p:nvSpPr>
        <p:spPr>
          <a:xfrm>
            <a:off x="3516286" y="4753011"/>
            <a:ext cx="617422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C. Có số lượng ít nhất trong quần xã</a:t>
            </a:r>
            <a:r>
              <a:rPr lang="en-US" dirty="0"/>
              <a:t>.</a:t>
            </a:r>
            <a:endParaRPr lang="vi-VN" dirty="0"/>
          </a:p>
        </p:txBody>
      </p:sp>
      <p:sp>
        <p:nvSpPr>
          <p:cNvPr id="19" name="s1"/>
          <p:cNvSpPr txBox="1"/>
          <p:nvPr/>
        </p:nvSpPr>
        <p:spPr>
          <a:xfrm>
            <a:off x="3527133" y="2905780"/>
            <a:ext cx="6174216"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lvl="0">
              <a:defRPr sz="2400">
                <a:solidFill>
                  <a:prstClr val="black"/>
                </a:solidFill>
                <a:latin typeface="UTM Avo" panose="02040603050506020204" pitchFamily="18" charset="0"/>
                <a:cs typeface="Times New Roman" pitchFamily="18" charset="0"/>
              </a:defRPr>
            </a:lvl1pPr>
          </a:lstStyle>
          <a:p>
            <a:r>
              <a:rPr lang="vi-VN" dirty="0"/>
              <a:t>A. Phân bố nhiều nơi trong quần xã</a:t>
            </a:r>
            <a:r>
              <a:rPr lang="en-US" dirty="0"/>
              <a:t>.</a:t>
            </a:r>
            <a:endParaRPr lang="vi-VN" dirty="0"/>
          </a:p>
        </p:txBody>
      </p:sp>
      <p:sp>
        <p:nvSpPr>
          <p:cNvPr id="22" name="cauhoi"/>
          <p:cNvSpPr/>
          <p:nvPr/>
        </p:nvSpPr>
        <p:spPr>
          <a:xfrm>
            <a:off x="1902826" y="481407"/>
            <a:ext cx="8386347" cy="1862556"/>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24" name="nhanb"/>
          <p:cNvSpPr/>
          <p:nvPr/>
        </p:nvSpPr>
        <p:spPr>
          <a:xfrm>
            <a:off x="2217270" y="5473944"/>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6" name="nhand"/>
          <p:cNvSpPr/>
          <p:nvPr/>
        </p:nvSpPr>
        <p:spPr>
          <a:xfrm>
            <a:off x="2278605" y="2785813"/>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UTM Avo" panose="02040603050506020204" pitchFamily="18" charset="0"/>
            </a:endParaRPr>
          </a:p>
        </p:txBody>
      </p:sp>
      <p:sp>
        <p:nvSpPr>
          <p:cNvPr id="27" name="nhanc"/>
          <p:cNvSpPr/>
          <p:nvPr/>
        </p:nvSpPr>
        <p:spPr>
          <a:xfrm>
            <a:off x="2240719" y="4632331"/>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25" name="cauhoi"/>
          <p:cNvSpPr txBox="1"/>
          <p:nvPr/>
        </p:nvSpPr>
        <p:spPr>
          <a:xfrm>
            <a:off x="3069880" y="1176865"/>
            <a:ext cx="6374272" cy="492827"/>
          </a:xfrm>
          <a:prstGeom prst="rect">
            <a:avLst/>
          </a:prstGeom>
          <a:noFill/>
        </p:spPr>
        <p:txBody>
          <a:bodyPr wrap="square" rtlCol="0">
            <a:spAutoFit/>
          </a:bodyPr>
          <a:lstStyle/>
          <a:p>
            <a:pPr lvl="0" algn="ctr">
              <a:lnSpc>
                <a:spcPct val="120000"/>
              </a:lnSpc>
            </a:pPr>
            <a:r>
              <a:rPr lang="vi-VN" sz="2400" b="1" dirty="0">
                <a:solidFill>
                  <a:prstClr val="black"/>
                </a:solidFill>
                <a:latin typeface="UTM Avo" panose="02040603050506020204" pitchFamily="18" charset="0"/>
                <a:cs typeface="Times New Roman" pitchFamily="18" charset="0"/>
              </a:rPr>
              <a:t>Câu 4: </a:t>
            </a:r>
            <a:r>
              <a:rPr lang="vi-VN" dirty="0"/>
              <a:t> </a:t>
            </a:r>
            <a:r>
              <a:rPr lang="vi-VN" sz="2400" dirty="0">
                <a:solidFill>
                  <a:prstClr val="black"/>
                </a:solidFill>
                <a:latin typeface="UTM Avo" panose="02040603050506020204" pitchFamily="18" charset="0"/>
                <a:cs typeface="Times New Roman" pitchFamily="18" charset="0"/>
              </a:rPr>
              <a:t>Trong quần xã loài ưu thế là loài</a:t>
            </a:r>
            <a:r>
              <a:rPr lang="en-US" sz="2400" dirty="0">
                <a:solidFill>
                  <a:prstClr val="black"/>
                </a:solidFill>
                <a:latin typeface="UTM Avo" panose="02040603050506020204" pitchFamily="18" charset="0"/>
                <a:cs typeface="Times New Roman" pitchFamily="18" charset="0"/>
              </a:rPr>
              <a:t>:</a:t>
            </a:r>
            <a:endParaRPr lang="vi-VN" sz="2400" dirty="0">
              <a:solidFill>
                <a:prstClr val="black"/>
              </a:solidFill>
              <a:latin typeface="UTM Avo" panose="02040603050506020204" pitchFamily="18" charset="0"/>
              <a:cs typeface="Times New Roman" pitchFamily="18" charset="0"/>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91839" y="39063"/>
            <a:ext cx="1137802" cy="1137802"/>
          </a:xfrm>
          <a:prstGeom prst="rect">
            <a:avLst/>
          </a:prstGeom>
        </p:spPr>
      </p:pic>
      <p:pic>
        <p:nvPicPr>
          <p:cNvPr id="23" name="Picture 22">
            <a:extLst>
              <a:ext uri="{FF2B5EF4-FFF2-40B4-BE49-F238E27FC236}">
                <a16:creationId xmlns:a16="http://schemas.microsoft.com/office/drawing/2014/main" id="{7ED2117C-CB12-4BB2-9B72-8E854C6AA0E7}"/>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89490" y="4685729"/>
            <a:ext cx="1567186" cy="1979454"/>
          </a:xfrm>
          <a:prstGeom prst="rect">
            <a:avLst/>
          </a:prstGeom>
        </p:spPr>
      </p:pic>
      <p:pic>
        <p:nvPicPr>
          <p:cNvPr id="2" name="Picture 1">
            <a:extLst>
              <a:ext uri="{FF2B5EF4-FFF2-40B4-BE49-F238E27FC236}">
                <a16:creationId xmlns:a16="http://schemas.microsoft.com/office/drawing/2014/main" id="{FFAA7B5B-770D-5636-FA07-B68CF991171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07" y="0"/>
            <a:ext cx="964935" cy="1077218"/>
          </a:xfrm>
          <a:prstGeom prst="rect">
            <a:avLst/>
          </a:prstGeom>
        </p:spPr>
      </p:pic>
    </p:spTree>
    <p:extLst>
      <p:ext uri="{BB962C8B-B14F-4D97-AF65-F5344CB8AC3E}">
        <p14:creationId xmlns:p14="http://schemas.microsoft.com/office/powerpoint/2010/main" val="41894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subTnLst>
                                    <p:audio>
                                      <p:cMediaNode>
                                        <p:cTn display="0" masterRel="sameClick">
                                          <p:stCondLst>
                                            <p:cond evt="begin" delay="0">
                                              <p:tn val="47"/>
                                            </p:cond>
                                          </p:stCondLst>
                                          <p:endCondLst>
                                            <p:cond evt="onStopAudio" delay="0">
                                              <p:tgtEl>
                                                <p:sldTgt/>
                                              </p:tgtEl>
                                            </p:cond>
                                          </p:endCondLst>
                                        </p:cTn>
                                        <p:tgtEl>
                                          <p:sndTgt r:embed="rId3" name="Sai1.wav"/>
                                        </p:tgtEl>
                                      </p:cMediaNode>
                                    </p:audio>
                                  </p:subTnLst>
                                </p:cTn>
                              </p:par>
                              <p:par>
                                <p:cTn id="52" presetID="1" presetClass="emph" presetSubtype="2" fill="hold" nodeType="withEffect">
                                  <p:stCondLst>
                                    <p:cond delay="0"/>
                                  </p:stCondLst>
                                  <p:childTnLst>
                                    <p:animClr clrSpc="rgb" dir="cw">
                                      <p:cBhvr>
                                        <p:cTn id="53" dur="2000" fill="hold"/>
                                        <p:tgtEl>
                                          <p:spTgt spid="16"/>
                                        </p:tgtEl>
                                        <p:attrNameLst>
                                          <p:attrName>fillcolor</p:attrName>
                                        </p:attrNameLst>
                                      </p:cBhvr>
                                      <p:to>
                                        <a:srgbClr val="FF0000"/>
                                      </p:to>
                                    </p:animClr>
                                    <p:set>
                                      <p:cBhvr>
                                        <p:cTn id="54" dur="2000" fill="hold"/>
                                        <p:tgtEl>
                                          <p:spTgt spid="16"/>
                                        </p:tgtEl>
                                        <p:attrNameLst>
                                          <p:attrName>fill.type</p:attrName>
                                        </p:attrNameLst>
                                      </p:cBhvr>
                                      <p:to>
                                        <p:strVal val="solid"/>
                                      </p:to>
                                    </p:set>
                                    <p:set>
                                      <p:cBhvr>
                                        <p:cTn id="5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56" restart="whenNotActive" fill="hold" evtFilter="cancelBubble" nodeType="interactiveSeq">
                <p:stCondLst>
                  <p:cond evt="onClick" delay="0">
                    <p:tgtEl>
                      <p:spTgt spid="33"/>
                    </p:tgtEl>
                  </p:cond>
                </p:stCondLst>
                <p:endSync evt="end" delay="0">
                  <p:rtn val="all"/>
                </p:endSync>
                <p:childTnLst>
                  <p:par>
                    <p:cTn id="57" fill="hold">
                      <p:stCondLst>
                        <p:cond delay="0"/>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9.62772E-17 2.22222E-6 L 0.00456 1.06667 " pathEditMode="relative" rAng="0" ptsTypes="AA">
                                      <p:cBhvr>
                                        <p:cTn id="60"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0" presetClass="path" presetSubtype="0" accel="50000" decel="50000" fill="hold" nodeType="clickEffect">
                                  <p:stCondLst>
                                    <p:cond delay="0"/>
                                  </p:stCondLst>
                                  <p:childTnLst>
                                    <p:animMotion origin="layout" path="M 0.01329 0.21019 C 0.00743 0.19699 0.01993 0.18681 0.03073 0.17801 C 0.03334 0.16991 0.04558 0.15209 0.05313 0.14584 C 0.06198 0.11783 0.11563 0.10857 0.14597 0.10533 C 0.16107 0.10602 0.17683 0.10348 0.19128 0.10718 C 0.19701 0.10857 0.19792 0.11551 0.20131 0.11968 C 0.20573 0.125 0.20899 0.13681 0.21146 0.14375 C 0.21316 0.14908 0.21667 0.15973 0.21667 0.15996 C 0.21576 0.17593 0.21537 0.19213 0.21407 0.20834 C 0.21329 0.21389 0.20938 0.21574 0.20652 0.22037 C 0.19037 0.2463 0.1612 0.25602 0.12618 0.26088 C 0.10547 0.25903 0.10639 0.26204 0.09336 0.25278 C 0.08724 0.24838 0.07579 0.23866 0.07579 0.23889 C 0.07201 0.2294 0.06836 0.21019 0.06836 0.21042 C 0.0711 0.17037 0.06316 0.18148 0.08073 0.16181 C 0.09219 0.14908 0.07878 0.15764 0.09336 0.15 C 0.10469 0.13658 0.11876 0.12408 0.13594 0.11551 C 0.1392 0.11389 0.14271 0.11227 0.14597 0.11135 C 0.15274 0.10949 0.16615 0.10718 0.16615 0.10741 C 0.1737 0.10787 0.18139 0.10764 0.18881 0.10926 C 0.19128 0.10973 0.19219 0.11227 0.19389 0.11366 C 0.20534 0.12153 0.21224 0.12894 0.21889 0.13982 C 0.2237 0.16621 0.23855 0.22107 0.21667 0.23866 C 0.19792 0.25371 0.16902 0.26343 0.14376 0.2669 C 0.12618 0.26505 0.12214 0.26574 0.11094 0.25672 C 0.10339 0.24398 0.10079 0.23195 0.09857 0.21829 C 0.10001 0.18449 0.09245 0.16505 0.11615 0.1419 C 0.12305 0.13519 0.12501 0.13056 0.13594 0.12778 C 0.14376 0.12361 0.15014 0.12176 0.1586 0.11968 C 0.18464 0.12153 0.17553 0.12153 0.1862 0.12153 L 0.16368 0.13588 L 0.18386 0.11551 " pathEditMode="relative" rAng="0" ptsTypes="AAAAAAAAAAAAAAAAAAAAAAAAAAAAAAAA">
                                      <p:cBhvr>
                                        <p:cTn id="65" dur="2000" fill="hold"/>
                                        <p:tgtEl>
                                          <p:spTgt spid="8"/>
                                        </p:tgtEl>
                                        <p:attrNameLst>
                                          <p:attrName>ppt_x</p:attrName>
                                          <p:attrName>ppt_y</p:attrName>
                                        </p:attrNameLst>
                                      </p:cBhvr>
                                      <p:rCtr x="10664" y="-2431"/>
                                    </p:animMotion>
                                  </p:childTnLst>
                                  <p:subTnLst>
                                    <p:audio>
                                      <p:cMediaNode>
                                        <p:cTn display="0" masterRel="sameClick">
                                          <p:stCondLst>
                                            <p:cond evt="begin" delay="0">
                                              <p:tn val="64"/>
                                            </p:cond>
                                          </p:stCondLst>
                                          <p:endCondLst>
                                            <p:cond evt="onStopAudio" delay="0">
                                              <p:tgtEl>
                                                <p:sldTgt/>
                                              </p:tgtEl>
                                            </p:cond>
                                          </p:endCondLst>
                                        </p:cTn>
                                        <p:tgtEl>
                                          <p:sndTgt r:embed="rId4" name="applause.wav"/>
                                        </p:tgtEl>
                                      </p:cMediaNode>
                                    </p:audio>
                                  </p:subTnLst>
                                </p:cTn>
                              </p:par>
                              <p:par>
                                <p:cTn id="66" presetID="1" presetClass="emph" presetSubtype="2" fill="hold" nodeType="withEffect">
                                  <p:stCondLst>
                                    <p:cond delay="0"/>
                                  </p:stCondLst>
                                  <p:childTnLst>
                                    <p:animClr clrSpc="rgb" dir="cw">
                                      <p:cBhvr>
                                        <p:cTn id="67" dur="2000" fill="hold"/>
                                        <p:tgtEl>
                                          <p:spTgt spid="17"/>
                                        </p:tgtEl>
                                        <p:attrNameLst>
                                          <p:attrName>fillcolor</p:attrName>
                                        </p:attrNameLst>
                                      </p:cBhvr>
                                      <p:to>
                                        <a:srgbClr val="00B050"/>
                                      </p:to>
                                    </p:animClr>
                                    <p:set>
                                      <p:cBhvr>
                                        <p:cTn id="68" dur="2000" fill="hold"/>
                                        <p:tgtEl>
                                          <p:spTgt spid="17"/>
                                        </p:tgtEl>
                                        <p:attrNameLst>
                                          <p:attrName>fill.type</p:attrName>
                                        </p:attrNameLst>
                                      </p:cBhvr>
                                      <p:to>
                                        <p:strVal val="solid"/>
                                      </p:to>
                                    </p:set>
                                    <p:set>
                                      <p:cBhvr>
                                        <p:cTn id="69"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70" restart="whenNotActive" fill="hold" evtFilter="cancelBubble" nodeType="interactiveSeq">
                <p:stCondLst>
                  <p:cond evt="onClick" delay="0">
                    <p:tgtEl>
                      <p:spTgt spid="18"/>
                    </p:tgtEl>
                  </p:cond>
                </p:stCondLst>
                <p:endSync evt="end" delay="0">
                  <p:rtn val="all"/>
                </p:endSync>
                <p:childTnLst>
                  <p:par>
                    <p:cTn id="71" fill="hold">
                      <p:stCondLst>
                        <p:cond delay="0"/>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subTnLst>
                                    <p:audio>
                                      <p:cMediaNode>
                                        <p:cTn display="0" masterRel="sameClick">
                                          <p:stCondLst>
                                            <p:cond evt="begin" delay="0">
                                              <p:tn val="73"/>
                                            </p:cond>
                                          </p:stCondLst>
                                          <p:endCondLst>
                                            <p:cond evt="onStopAudio" delay="0">
                                              <p:tgtEl>
                                                <p:sldTgt/>
                                              </p:tgtEl>
                                            </p:cond>
                                          </p:endCondLst>
                                        </p:cTn>
                                        <p:tgtEl>
                                          <p:sndTgt r:embed="rId3" name="Sai1.wav"/>
                                        </p:tgtEl>
                                      </p:cMediaNode>
                                    </p:audio>
                                  </p:subTnLst>
                                </p:cTn>
                              </p:par>
                              <p:par>
                                <p:cTn id="78" presetID="1" presetClass="emph" presetSubtype="2" fill="hold" nodeType="withEffect">
                                  <p:stCondLst>
                                    <p:cond delay="0"/>
                                  </p:stCondLst>
                                  <p:childTnLst>
                                    <p:animClr clrSpc="rgb" dir="cw">
                                      <p:cBhvr>
                                        <p:cTn id="79" dur="2000" fill="hold"/>
                                        <p:tgtEl>
                                          <p:spTgt spid="18"/>
                                        </p:tgtEl>
                                        <p:attrNameLst>
                                          <p:attrName>fillcolor</p:attrName>
                                        </p:attrNameLst>
                                      </p:cBhvr>
                                      <p:to>
                                        <a:srgbClr val="FF0000"/>
                                      </p:to>
                                    </p:animClr>
                                    <p:set>
                                      <p:cBhvr>
                                        <p:cTn id="80" dur="2000" fill="hold"/>
                                        <p:tgtEl>
                                          <p:spTgt spid="18"/>
                                        </p:tgtEl>
                                        <p:attrNameLst>
                                          <p:attrName>fill.type</p:attrName>
                                        </p:attrNameLst>
                                      </p:cBhvr>
                                      <p:to>
                                        <p:strVal val="solid"/>
                                      </p:to>
                                    </p:set>
                                    <p:set>
                                      <p:cBhvr>
                                        <p:cTn id="81"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82" restart="whenNotActive" fill="hold" evtFilter="cancelBubble" nodeType="interactiveSeq">
                <p:stCondLst>
                  <p:cond evt="onClick" delay="0">
                    <p:tgtEl>
                      <p:spTgt spid="19"/>
                    </p:tgtEl>
                  </p:cond>
                </p:stCondLst>
                <p:endSync evt="end" delay="0">
                  <p:rtn val="all"/>
                </p:endSync>
                <p:childTnLst>
                  <p:par>
                    <p:cTn id="83" fill="hold">
                      <p:stCondLst>
                        <p:cond delay="0"/>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subTnLst>
                                    <p:audio>
                                      <p:cMediaNode>
                                        <p:cTn display="0" masterRel="sameClick">
                                          <p:stCondLst>
                                            <p:cond evt="begin" delay="0">
                                              <p:tn val="85"/>
                                            </p:cond>
                                          </p:stCondLst>
                                          <p:endCondLst>
                                            <p:cond evt="onStopAudio" delay="0">
                                              <p:tgtEl>
                                                <p:sldTgt/>
                                              </p:tgtEl>
                                            </p:cond>
                                          </p:endCondLst>
                                        </p:cTn>
                                        <p:tgtEl>
                                          <p:sndTgt r:embed="rId3" name="Sai1.wav"/>
                                        </p:tgtEl>
                                      </p:cMediaNode>
                                    </p:audio>
                                  </p:subTnLst>
                                </p:cTn>
                              </p:par>
                              <p:par>
                                <p:cTn id="90" presetID="1" presetClass="emph" presetSubtype="2" fill="hold" nodeType="withEffect">
                                  <p:stCondLst>
                                    <p:cond delay="0"/>
                                  </p:stCondLst>
                                  <p:childTnLst>
                                    <p:animClr clrSpc="rgb" dir="cw">
                                      <p:cBhvr>
                                        <p:cTn id="91" dur="2000" fill="hold"/>
                                        <p:tgtEl>
                                          <p:spTgt spid="19"/>
                                        </p:tgtEl>
                                        <p:attrNameLst>
                                          <p:attrName>fillcolor</p:attrName>
                                        </p:attrNameLst>
                                      </p:cBhvr>
                                      <p:to>
                                        <a:srgbClr val="FF0000"/>
                                      </p:to>
                                    </p:animClr>
                                    <p:set>
                                      <p:cBhvr>
                                        <p:cTn id="92" dur="2000" fill="hold"/>
                                        <p:tgtEl>
                                          <p:spTgt spid="19"/>
                                        </p:tgtEl>
                                        <p:attrNameLst>
                                          <p:attrName>fill.type</p:attrName>
                                        </p:attrNameLst>
                                      </p:cBhvr>
                                      <p:to>
                                        <p:strVal val="solid"/>
                                      </p:to>
                                    </p:set>
                                    <p:set>
                                      <p:cBhvr>
                                        <p:cTn id="93"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4" grpId="0" animBg="1"/>
      <p:bldP spid="26" grpId="0" animBg="1"/>
      <p:bldP spid="27" grpId="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65F76CD-0407-C394-8E0A-43AD59799E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9" name="Freeform 6">
            <a:extLst>
              <a:ext uri="{FF2B5EF4-FFF2-40B4-BE49-F238E27FC236}">
                <a16:creationId xmlns:a16="http://schemas.microsoft.com/office/drawing/2014/main" id="{5B603B9F-D1B2-6175-B5CE-FEDAE4D4F048}"/>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0" name="Freeform 13">
            <a:extLst>
              <a:ext uri="{FF2B5EF4-FFF2-40B4-BE49-F238E27FC236}">
                <a16:creationId xmlns:a16="http://schemas.microsoft.com/office/drawing/2014/main" id="{437E3D12-FC40-4F56-9F72-C8574D6A7D96}"/>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1" name="Freeform 4">
            <a:extLst>
              <a:ext uri="{FF2B5EF4-FFF2-40B4-BE49-F238E27FC236}">
                <a16:creationId xmlns:a16="http://schemas.microsoft.com/office/drawing/2014/main" id="{D463EEBA-1DE1-0364-C34C-396C1D8970CC}"/>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42" name="TextBox 41">
            <a:extLst>
              <a:ext uri="{FF2B5EF4-FFF2-40B4-BE49-F238E27FC236}">
                <a16:creationId xmlns:a16="http://schemas.microsoft.com/office/drawing/2014/main" id="{900BB83C-ECB0-EAB4-FDBA-51C595C36A0D}"/>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41. </a:t>
            </a:r>
            <a:r>
              <a:rPr lang="en-US" sz="2200" b="1" dirty="0" err="1">
                <a:latin typeface="UTM Avo" panose="02040603050506020204" pitchFamily="18"/>
                <a:ea typeface="Calibri" panose="020F0502020204030204" pitchFamily="34" charset="0"/>
                <a:cs typeface="Arial" panose="020B0604020202020204" pitchFamily="34" charset="0"/>
              </a:rPr>
              <a:t>Hệ</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sinh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thái</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43" name="Group 42">
            <a:extLst>
              <a:ext uri="{FF2B5EF4-FFF2-40B4-BE49-F238E27FC236}">
                <a16:creationId xmlns:a16="http://schemas.microsoft.com/office/drawing/2014/main" id="{7FE180D6-4D90-92D1-405F-9CAD2C1A75CF}"/>
              </a:ext>
            </a:extLst>
          </p:cNvPr>
          <p:cNvGrpSpPr/>
          <p:nvPr/>
        </p:nvGrpSpPr>
        <p:grpSpPr>
          <a:xfrm>
            <a:off x="7125877" y="2285078"/>
            <a:ext cx="3344467" cy="3156715"/>
            <a:chOff x="11246548" y="2101875"/>
            <a:chExt cx="6348073" cy="5988836"/>
          </a:xfrm>
        </p:grpSpPr>
        <p:sp>
          <p:nvSpPr>
            <p:cNvPr id="44" name="Oval 43">
              <a:extLst>
                <a:ext uri="{FF2B5EF4-FFF2-40B4-BE49-F238E27FC236}">
                  <a16:creationId xmlns:a16="http://schemas.microsoft.com/office/drawing/2014/main" id="{562FA66A-13B2-10D3-5F74-9D8A1D0C328B}"/>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45" name="TextBox 44">
              <a:extLst>
                <a:ext uri="{FF2B5EF4-FFF2-40B4-BE49-F238E27FC236}">
                  <a16:creationId xmlns:a16="http://schemas.microsoft.com/office/drawing/2014/main" id="{9697AAF9-44E7-C830-A8D9-A73339A5D182}"/>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46" name="Picture 11">
              <a:extLst>
                <a:ext uri="{FF2B5EF4-FFF2-40B4-BE49-F238E27FC236}">
                  <a16:creationId xmlns:a16="http://schemas.microsoft.com/office/drawing/2014/main" id="{30699DEA-E789-E5E1-1A56-BD9E150FD4A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47" name="Picture 7">
            <a:extLst>
              <a:ext uri="{FF2B5EF4-FFF2-40B4-BE49-F238E27FC236}">
                <a16:creationId xmlns:a16="http://schemas.microsoft.com/office/drawing/2014/main" id="{442199C9-AC44-4B2B-9335-DE208259972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48" name="Freeform 12">
            <a:extLst>
              <a:ext uri="{FF2B5EF4-FFF2-40B4-BE49-F238E27FC236}">
                <a16:creationId xmlns:a16="http://schemas.microsoft.com/office/drawing/2014/main" id="{08EC233A-C33C-D868-DD63-602A510A09FD}"/>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wipe(left)">
                                      <p:cBhvr>
                                        <p:cTn id="7" dur="50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
                                            <p:txEl>
                                              <p:pRg st="1" end="1"/>
                                            </p:txEl>
                                          </p:spTgt>
                                        </p:tgtEl>
                                        <p:attrNameLst>
                                          <p:attrName>style.visibility</p:attrName>
                                        </p:attrNameLst>
                                      </p:cBhvr>
                                      <p:to>
                                        <p:strVal val="visible"/>
                                      </p:to>
                                    </p:set>
                                    <p:animEffect transition="in" filter="wipe(left)">
                                      <p:cBhvr>
                                        <p:cTn id="12" dur="500"/>
                                        <p:tgtEl>
                                          <p:spTgt spid="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
                                            <p:txEl>
                                              <p:pRg st="2" end="2"/>
                                            </p:txEl>
                                          </p:spTgt>
                                        </p:tgtEl>
                                        <p:attrNameLst>
                                          <p:attrName>style.visibility</p:attrName>
                                        </p:attrNameLst>
                                      </p:cBhvr>
                                      <p:to>
                                        <p:strVal val="visible"/>
                                      </p:to>
                                    </p:set>
                                    <p:animEffect transition="in" filter="wipe(left)">
                                      <p:cBhvr>
                                        <p:cTn id="17" dur="500"/>
                                        <p:tgtEl>
                                          <p:spTgt spid="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2">
                                            <p:txEl>
                                              <p:pRg st="3" end="3"/>
                                            </p:txEl>
                                          </p:spTgt>
                                        </p:tgtEl>
                                        <p:attrNameLst>
                                          <p:attrName>style.visibility</p:attrName>
                                        </p:attrNameLst>
                                      </p:cBhvr>
                                      <p:to>
                                        <p:strVal val="visible"/>
                                      </p:to>
                                    </p:set>
                                    <p:animEffect transition="in" filter="wipe(left)">
                                      <p:cBhvr>
                                        <p:cTn id="22" dur="500"/>
                                        <p:tgtEl>
                                          <p:spTgt spid="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1202</Words>
  <Application>Microsoft Office PowerPoint</Application>
  <PresentationFormat>Widescreen</PresentationFormat>
  <Paragraphs>69</Paragraphs>
  <Slides>24</Slides>
  <Notes>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2024-02-28T06:53:53Z</dcterms:modified>
</cp:coreProperties>
</file>