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2" r:id="rId16"/>
    <p:sldId id="283" r:id="rId17"/>
    <p:sldId id="261" r:id="rId18"/>
    <p:sldId id="263" r:id="rId19"/>
    <p:sldId id="284" r:id="rId20"/>
    <p:sldId id="286" r:id="rId21"/>
    <p:sldId id="285" r:id="rId22"/>
    <p:sldId id="287" r:id="rId23"/>
    <p:sldId id="262" r:id="rId24"/>
    <p:sldId id="264" r:id="rId25"/>
    <p:sldId id="269" r:id="rId26"/>
    <p:sldId id="27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0000"/>
    <a:srgbClr val="7A0000"/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52" y="10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32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32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32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32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9DBD5EA-C26C-98E3-761F-12D7673916E3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2E1F328-A80C-3553-C855-233FD1F62FA5}"/>
              </a:ext>
            </a:extLst>
          </p:cNvPr>
          <p:cNvSpPr txBox="1">
            <a:spLocks/>
          </p:cNvSpPr>
          <p:nvPr/>
        </p:nvSpPr>
        <p:spPr>
          <a:xfrm>
            <a:off x="346461" y="1441657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1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Phản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ứng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hóa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học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ED83605-0816-7ADF-0D7C-1DD9C2C24909}"/>
              </a:ext>
            </a:extLst>
          </p:cNvPr>
          <p:cNvSpPr txBox="1">
            <a:spLocks/>
          </p:cNvSpPr>
          <p:nvPr/>
        </p:nvSpPr>
        <p:spPr>
          <a:xfrm>
            <a:off x="965710" y="3487440"/>
            <a:ext cx="1026057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5.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Tính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theo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phương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trình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hóa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học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77FB5FE-87ED-F001-177A-0D8CD3BE97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08B7CB-D28D-74B0-2D41-6F7CB59AF5E9}"/>
              </a:ext>
            </a:extLst>
          </p:cNvPr>
          <p:cNvSpPr txBox="1"/>
          <p:nvPr/>
        </p:nvSpPr>
        <p:spPr>
          <a:xfrm>
            <a:off x="1434487" y="1593445"/>
            <a:ext cx="9323025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</a:rPr>
              <a:t>Trong công nghiệp, người ta sản xuất nhôm từ aluminium oxide (Al</a:t>
            </a:r>
            <a:r>
              <a:rPr lang="vi-VN" sz="2400" baseline="-25000" dirty="0">
                <a:latin typeface="UTM Avo" panose="02040603050506020204" pitchFamily="18"/>
              </a:rPr>
              <a:t>2</a:t>
            </a:r>
            <a:r>
              <a:rPr lang="vi-VN" sz="2400" dirty="0">
                <a:latin typeface="UTM Avo" panose="02040603050506020204" pitchFamily="18"/>
              </a:rPr>
              <a:t>O</a:t>
            </a:r>
            <a:r>
              <a:rPr lang="vi-VN" sz="2400" baseline="-25000" dirty="0">
                <a:latin typeface="UTM Avo" panose="02040603050506020204" pitchFamily="18"/>
              </a:rPr>
              <a:t>3</a:t>
            </a:r>
            <a:r>
              <a:rPr lang="vi-VN" sz="2400" dirty="0">
                <a:latin typeface="UTM Avo" panose="02040603050506020204" pitchFamily="18"/>
              </a:rPr>
              <a:t>). Làm thế nào tính được khối lượng nguyên liệu cần dùng để sản xuất nhôm hoặc tính khối lượng nhôm tạo ra nếu biết khối lượng nguyên liệu đã dùng?</a:t>
            </a:r>
            <a:endParaRPr lang="en-US" sz="2400" dirty="0">
              <a:latin typeface="UTM Avo" panose="02040603050506020204" pitchFamily="18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6DE43DF-CC8F-6D26-F530-F9637E00B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71" y="3927566"/>
            <a:ext cx="4033657" cy="2930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20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D9D00C5E-927A-A8A8-2C7D-7DAE2C0F6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1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4A447919-3930-7687-A8AD-3D912DD96BCD}"/>
              </a:ext>
            </a:extLst>
          </p:cNvPr>
          <p:cNvSpPr txBox="1"/>
          <p:nvPr/>
        </p:nvSpPr>
        <p:spPr>
          <a:xfrm>
            <a:off x="1782762" y="1628675"/>
            <a:ext cx="8626475" cy="50212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I. ĐỊNH LUẬT BẢO TOÀN KHỐI LƯỢNG</a:t>
            </a:r>
            <a:endParaRPr lang="vi-VN" sz="2500" b="1" dirty="0"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1F0D8A-0443-E875-9472-A00E91AE7A84}"/>
              </a:ext>
            </a:extLst>
          </p:cNvPr>
          <p:cNvSpPr txBox="1"/>
          <p:nvPr/>
        </p:nvSpPr>
        <p:spPr>
          <a:xfrm>
            <a:off x="1412965" y="3086913"/>
            <a:ext cx="9366069" cy="3067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</a:rPr>
              <a:t>Trong </a:t>
            </a:r>
            <a:r>
              <a:rPr lang="en-US" sz="2200" dirty="0" err="1">
                <a:latin typeface="UTM Avo" panose="02040603050506020204" pitchFamily="18" charset="0"/>
              </a:rPr>
              <a:t>phòng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thí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nghiệm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người</a:t>
            </a:r>
            <a:r>
              <a:rPr lang="en-US" sz="2200" dirty="0">
                <a:latin typeface="UTM Avo" panose="02040603050506020204" pitchFamily="18" charset="0"/>
              </a:rPr>
              <a:t> ta </a:t>
            </a:r>
            <a:r>
              <a:rPr lang="en-US" sz="2200" dirty="0" err="1">
                <a:latin typeface="UTM Avo" panose="02040603050506020204" pitchFamily="18" charset="0"/>
              </a:rPr>
              <a:t>có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thể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điều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chế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khí</a:t>
            </a:r>
            <a:r>
              <a:rPr lang="en-US" sz="2200" dirty="0">
                <a:latin typeface="UTM Avo" panose="02040603050506020204" pitchFamily="18" charset="0"/>
              </a:rPr>
              <a:t> hydrogen (H</a:t>
            </a:r>
            <a:r>
              <a:rPr lang="en-US" sz="2200" baseline="-25000" dirty="0">
                <a:latin typeface="UTM Avo" panose="02040603050506020204" pitchFamily="18" charset="0"/>
              </a:rPr>
              <a:t>2</a:t>
            </a:r>
            <a:r>
              <a:rPr lang="en-US" sz="2200" dirty="0">
                <a:latin typeface="UTM Avo" panose="02040603050506020204" pitchFamily="18" charset="0"/>
              </a:rPr>
              <a:t>) </a:t>
            </a:r>
            <a:r>
              <a:rPr lang="en-US" sz="2200" dirty="0" err="1">
                <a:latin typeface="UTM Avo" panose="02040603050506020204" pitchFamily="18" charset="0"/>
              </a:rPr>
              <a:t>bằng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cách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cho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kẽmtác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dụng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với</a:t>
            </a:r>
            <a:r>
              <a:rPr lang="en-US" sz="2200" dirty="0">
                <a:latin typeface="UTM Avo" panose="02040603050506020204" pitchFamily="18" charset="0"/>
              </a:rPr>
              <a:t> dung </a:t>
            </a:r>
            <a:r>
              <a:rPr lang="en-US" sz="2200" dirty="0" err="1">
                <a:latin typeface="UTM Avo" panose="02040603050506020204" pitchFamily="18" charset="0"/>
              </a:rPr>
              <a:t>dịch</a:t>
            </a:r>
            <a:r>
              <a:rPr lang="en-US" sz="2200" dirty="0">
                <a:latin typeface="UTM Avo" panose="02040603050506020204" pitchFamily="18" charset="0"/>
              </a:rPr>
              <a:t> hydrochloric acid (HCl) </a:t>
            </a:r>
            <a:r>
              <a:rPr lang="en-US" sz="2200" dirty="0" err="1">
                <a:latin typeface="UTM Avo" panose="02040603050506020204" pitchFamily="18" charset="0"/>
              </a:rPr>
              <a:t>theo</a:t>
            </a:r>
            <a:r>
              <a:rPr lang="en-US" sz="2200" dirty="0">
                <a:latin typeface="UTM Avo" panose="02040603050506020204" pitchFamily="18" charset="0"/>
              </a:rPr>
              <a:t> phương </a:t>
            </a:r>
            <a:r>
              <a:rPr lang="en-US" sz="2200" dirty="0" err="1">
                <a:latin typeface="UTM Avo" panose="02040603050506020204" pitchFamily="18" charset="0"/>
              </a:rPr>
              <a:t>trình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hoá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học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sau</a:t>
            </a:r>
            <a:r>
              <a:rPr lang="en-US" sz="2200" dirty="0">
                <a:latin typeface="UTM Avo" panose="02040603050506020204" pitchFamily="18" charset="0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</a:rPr>
              <a:t>Zn + 2HCl → ZnCl</a:t>
            </a:r>
            <a:r>
              <a:rPr lang="en-US" sz="2200" baseline="-25000" dirty="0">
                <a:latin typeface="UTM Avo" panose="02040603050506020204" pitchFamily="18" charset="0"/>
              </a:rPr>
              <a:t>2 </a:t>
            </a:r>
            <a:r>
              <a:rPr lang="en-US" sz="2200" dirty="0">
                <a:latin typeface="UTM Avo" panose="02040603050506020204" pitchFamily="18" charset="0"/>
              </a:rPr>
              <a:t>+ H</a:t>
            </a:r>
            <a:r>
              <a:rPr lang="en-US" sz="2200" baseline="-25000" dirty="0">
                <a:latin typeface="UTM Avo" panose="02040603050506020204" pitchFamily="18" charset="0"/>
              </a:rPr>
              <a:t>2</a:t>
            </a:r>
            <a:r>
              <a:rPr lang="en-US" sz="2200" dirty="0">
                <a:latin typeface="UTM Avo" panose="02040603050506020204" pitchFamily="18" charset="0"/>
              </a:rPr>
              <a:t>↑</a:t>
            </a:r>
          </a:p>
          <a:p>
            <a:pPr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</a:rPr>
              <a:t>Tính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khối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lượng</a:t>
            </a:r>
            <a:r>
              <a:rPr lang="en-US" sz="2200" dirty="0">
                <a:latin typeface="UTM Avo" panose="02040603050506020204" pitchFamily="18" charset="0"/>
              </a:rPr>
              <a:t> hydrochloric acid </a:t>
            </a:r>
            <a:r>
              <a:rPr lang="en-US" sz="2200" dirty="0" err="1">
                <a:latin typeface="UTM Avo" panose="02040603050506020204" pitchFamily="18" charset="0"/>
              </a:rPr>
              <a:t>tham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gia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phản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ứng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và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thể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tích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khí</a:t>
            </a:r>
            <a:r>
              <a:rPr lang="en-US" sz="2200" dirty="0">
                <a:latin typeface="UTM Avo" panose="02040603050506020204" pitchFamily="18" charset="0"/>
              </a:rPr>
              <a:t> H</a:t>
            </a:r>
            <a:r>
              <a:rPr lang="en-US" sz="2200" baseline="-25000" dirty="0">
                <a:latin typeface="UTM Avo" panose="02040603050506020204" pitchFamily="18" charset="0"/>
              </a:rPr>
              <a:t>2</a:t>
            </a:r>
            <a:r>
              <a:rPr lang="en-US" sz="2200" dirty="0">
                <a:latin typeface="UTM Avo" panose="02040603050506020204" pitchFamily="18" charset="0"/>
              </a:rPr>
              <a:t> (</a:t>
            </a:r>
            <a:r>
              <a:rPr lang="en-US" sz="2200" dirty="0" err="1">
                <a:latin typeface="UTM Avo" panose="02040603050506020204" pitchFamily="18" charset="0"/>
              </a:rPr>
              <a:t>đkc</a:t>
            </a:r>
            <a:r>
              <a:rPr lang="en-US" sz="2200" dirty="0">
                <a:latin typeface="UTM Avo" panose="02040603050506020204" pitchFamily="18" charset="0"/>
              </a:rPr>
              <a:t>) </a:t>
            </a:r>
            <a:r>
              <a:rPr lang="en-US" sz="2200" dirty="0" err="1">
                <a:latin typeface="UTM Avo" panose="02040603050506020204" pitchFamily="18" charset="0"/>
              </a:rPr>
              <a:t>thu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được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khi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hoà</a:t>
            </a:r>
            <a:r>
              <a:rPr lang="en-US" sz="2200" dirty="0">
                <a:latin typeface="UTM Avo" panose="02040603050506020204" pitchFamily="18" charset="0"/>
              </a:rPr>
              <a:t> tan </a:t>
            </a:r>
            <a:r>
              <a:rPr lang="en-US" sz="2200" dirty="0" err="1">
                <a:latin typeface="UTM Avo" panose="02040603050506020204" pitchFamily="18" charset="0"/>
              </a:rPr>
              <a:t>hoàn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toàn</a:t>
            </a:r>
            <a:r>
              <a:rPr lang="en-US" sz="2200" dirty="0">
                <a:latin typeface="UTM Avo" panose="02040603050506020204" pitchFamily="18" charset="0"/>
              </a:rPr>
              <a:t> 1,3 gam </a:t>
            </a:r>
            <a:r>
              <a:rPr lang="en-US" sz="2200" dirty="0" err="1">
                <a:latin typeface="UTM Avo" panose="02040603050506020204" pitchFamily="18" charset="0"/>
              </a:rPr>
              <a:t>kẽm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B217463-0FE3-7BA1-D544-C8313BDAAF45}"/>
              </a:ext>
            </a:extLst>
          </p:cNvPr>
          <p:cNvSpPr/>
          <p:nvPr/>
        </p:nvSpPr>
        <p:spPr>
          <a:xfrm>
            <a:off x="424224" y="2468050"/>
            <a:ext cx="1480457" cy="50212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Ví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dụ</a:t>
            </a:r>
            <a:endParaRPr lang="en-US" sz="22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02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6E76B9-FAC8-7D76-ADF1-40CEBFF07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FA7A4C7-FFE5-8627-B810-FCC2B07324E0}"/>
                  </a:ext>
                </a:extLst>
              </p:cNvPr>
              <p:cNvSpPr txBox="1"/>
              <p:nvPr/>
            </p:nvSpPr>
            <p:spPr>
              <a:xfrm>
                <a:off x="944885" y="1915445"/>
                <a:ext cx="10084526" cy="4528898"/>
              </a:xfrm>
              <a:prstGeom prst="rect">
                <a:avLst/>
              </a:prstGeom>
              <a:noFill/>
              <a:ln w="28575">
                <a:solidFill>
                  <a:schemeClr val="accent6">
                    <a:lumMod val="5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just">
                  <a:lnSpc>
                    <a:spcPct val="150000"/>
                  </a:lnSpc>
                  <a:spcBef>
                    <a:spcPts val="600"/>
                  </a:spcBef>
                  <a:defRPr sz="2000">
                    <a:latin typeface="UTM Avo" panose="02040603050506020204" pitchFamily="18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sz="2200" dirty="0">
                    <a:solidFill>
                      <a:schemeClr val="tx1"/>
                    </a:solidFill>
                  </a:rPr>
                  <a:t>Số mol Zn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tham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gia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phản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ứng</a:t>
                </a:r>
                <a:r>
                  <a:rPr lang="en-US" sz="2200" dirty="0">
                    <a:solidFill>
                      <a:schemeClr val="tx1"/>
                    </a:solidFill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200">
                              <a:solidFill>
                                <a:schemeClr val="tx1"/>
                              </a:solidFill>
                            </a:rPr>
                            <m:t>n</m:t>
                          </m:r>
                        </m:e>
                        <m:sub>
                          <m:r>
                            <a:rPr lang="en-US" sz="2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𝑍𝑛</m:t>
                          </m:r>
                        </m:sub>
                      </m:sSub>
                      <m:r>
                        <a:rPr lang="en-US" sz="2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2200">
                                  <a:solidFill>
                                    <a:schemeClr val="tx1"/>
                                  </a:solidFill>
                                </a:rPr>
                                <m:t>m</m:t>
                              </m:r>
                            </m:e>
                            <m:sub>
                              <m:r>
                                <a:rPr lang="en-US" sz="2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𝑍𝑛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2200">
                                  <a:solidFill>
                                    <a:schemeClr val="tx1"/>
                                  </a:solidFill>
                                </a:rPr>
                                <m:t>M</m:t>
                              </m:r>
                            </m:e>
                            <m:sub>
                              <m:r>
                                <a:rPr lang="en-US" sz="2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𝑍𝑛</m:t>
                              </m:r>
                            </m:sub>
                          </m:sSub>
                        </m:den>
                      </m:f>
                      <m:r>
                        <a:rPr lang="en-US" sz="2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>
                              <a:solidFill>
                                <a:schemeClr val="tx1"/>
                              </a:solidFill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US" sz="2200">
                              <a:solidFill>
                                <a:schemeClr val="tx1"/>
                              </a:solidFill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US" sz="2200">
                              <a:solidFill>
                                <a:schemeClr val="tx1"/>
                              </a:solidFill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>
                              <a:solidFill>
                                <a:schemeClr val="tx1"/>
                              </a:solidFill>
                            </a:rPr>
                            <m:t>65</m:t>
                          </m:r>
                        </m:den>
                      </m:f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>
                          <a:solidFill>
                            <a:schemeClr val="tx1"/>
                          </a:solidFill>
                        </a:rPr>
                        <m:t>=</m:t>
                      </m:r>
                      <m:r>
                        <m:rPr>
                          <m:nor/>
                        </m:rPr>
                        <a:rPr lang="en-US" sz="2200" b="0" i="0" smtClean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>
                          <a:solidFill>
                            <a:schemeClr val="tx1"/>
                          </a:solidFill>
                        </a:rPr>
                        <m:t>0</m:t>
                      </m:r>
                      <m:r>
                        <m:rPr>
                          <m:nor/>
                        </m:rPr>
                        <a:rPr lang="en-US" sz="2200">
                          <a:solidFill>
                            <a:schemeClr val="tx1"/>
                          </a:solidFill>
                        </a:rPr>
                        <m:t>,</m:t>
                      </m:r>
                      <m:r>
                        <m:rPr>
                          <m:nor/>
                        </m:rPr>
                        <a:rPr lang="en-US" sz="2200">
                          <a:solidFill>
                            <a:schemeClr val="tx1"/>
                          </a:solidFill>
                        </a:rPr>
                        <m:t>02 </m:t>
                      </m:r>
                      <m:r>
                        <a:rPr lang="en-US" sz="2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𝑚𝑜𝑙</m:t>
                      </m:r>
                      <m:r>
                        <a:rPr lang="en-US" sz="2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>
                  <a:solidFill>
                    <a:schemeClr val="tx1"/>
                  </a:solidFill>
                </a:endParaRPr>
              </a:p>
              <a:p>
                <a:r>
                  <a:rPr lang="en-US" sz="2200" dirty="0" err="1">
                    <a:solidFill>
                      <a:schemeClr val="tx1"/>
                    </a:solidFill>
                  </a:rPr>
                  <a:t>Từ</a:t>
                </a:r>
                <a:r>
                  <a:rPr lang="en-US" sz="2200" dirty="0">
                    <a:solidFill>
                      <a:schemeClr val="tx1"/>
                    </a:solidFill>
                  </a:rPr>
                  <a:t> phương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trình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hoá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học</a:t>
                </a:r>
                <a:r>
                  <a:rPr lang="en-US" sz="2200" dirty="0">
                    <a:solidFill>
                      <a:schemeClr val="tx1"/>
                    </a:solidFill>
                  </a:rPr>
                  <a:t> ta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có</a:t>
                </a:r>
                <a:r>
                  <a:rPr lang="en-US" sz="2200" dirty="0">
                    <a:solidFill>
                      <a:schemeClr val="tx1"/>
                    </a:solidFill>
                  </a:rPr>
                  <a:t>:</a:t>
                </a:r>
              </a:p>
              <a:p>
                <a:r>
                  <a:rPr lang="en-US" sz="2200" dirty="0">
                    <a:solidFill>
                      <a:schemeClr val="tx1"/>
                    </a:solidFill>
                  </a:rPr>
                  <a:t> 	Zn 	    + 	2HCl 	            →	 ZnCl</a:t>
                </a:r>
                <a:r>
                  <a:rPr lang="en-US" sz="22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sz="2200" dirty="0">
                    <a:solidFill>
                      <a:schemeClr val="tx1"/>
                    </a:solidFill>
                  </a:rPr>
                  <a:t> 	         +          H2↑</a:t>
                </a:r>
              </a:p>
              <a:p>
                <a:endParaRPr lang="en-US" sz="2200" dirty="0">
                  <a:solidFill>
                    <a:schemeClr val="tx1"/>
                  </a:solidFill>
                </a:endParaRPr>
              </a:p>
              <a:p>
                <a:endParaRPr lang="en-US" sz="2200" dirty="0">
                  <a:solidFill>
                    <a:schemeClr val="tx1"/>
                  </a:solidFill>
                </a:endParaRPr>
              </a:p>
              <a:p>
                <a:r>
                  <a:rPr lang="en-US" sz="2200" dirty="0" err="1">
                    <a:solidFill>
                      <a:schemeClr val="tx1"/>
                    </a:solidFill>
                  </a:rPr>
                  <a:t>Tức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là</a:t>
                </a:r>
                <a:r>
                  <a:rPr lang="en-US" sz="2200" dirty="0">
                    <a:solidFill>
                      <a:schemeClr val="tx1"/>
                    </a:solidFill>
                  </a:rPr>
                  <a:t>: </a:t>
                </a:r>
                <a:r>
                  <a:rPr lang="en-US" sz="2200" b="1" dirty="0">
                    <a:solidFill>
                      <a:schemeClr val="accent1">
                        <a:lumMod val="50000"/>
                      </a:schemeClr>
                    </a:solidFill>
                  </a:rPr>
                  <a:t>1 mol</a:t>
                </a:r>
                <a:r>
                  <a:rPr lang="en-US" sz="22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n-US" sz="2200" dirty="0">
                    <a:solidFill>
                      <a:schemeClr val="tx1"/>
                    </a:solidFill>
                  </a:rPr>
                  <a:t>Zn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tác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dụng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với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sz="2200" b="1" dirty="0">
                    <a:solidFill>
                      <a:schemeClr val="accent1">
                        <a:lumMod val="50000"/>
                      </a:schemeClr>
                    </a:solidFill>
                  </a:rPr>
                  <a:t>2 mol </a:t>
                </a:r>
                <a:r>
                  <a:rPr lang="en-US" sz="2200" dirty="0">
                    <a:solidFill>
                      <a:schemeClr val="tx1"/>
                    </a:solidFill>
                  </a:rPr>
                  <a:t>HCl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tạo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ra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sz="2200" b="1" dirty="0">
                    <a:solidFill>
                      <a:schemeClr val="accent1">
                        <a:lumMod val="50000"/>
                      </a:schemeClr>
                    </a:solidFill>
                  </a:rPr>
                  <a:t>1 mol </a:t>
                </a:r>
                <a:r>
                  <a:rPr lang="en-US" sz="2200" dirty="0">
                    <a:solidFill>
                      <a:schemeClr val="tx1"/>
                    </a:solidFill>
                  </a:rPr>
                  <a:t>ZnCl</a:t>
                </a:r>
                <a:r>
                  <a:rPr lang="en-US" sz="22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và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sz="2200" b="1" dirty="0">
                    <a:solidFill>
                      <a:schemeClr val="accent1">
                        <a:lumMod val="50000"/>
                      </a:schemeClr>
                    </a:solidFill>
                  </a:rPr>
                  <a:t>1 mol </a:t>
                </a:r>
                <a:r>
                  <a:rPr lang="en-US" sz="2200" dirty="0">
                    <a:solidFill>
                      <a:schemeClr val="tx1"/>
                    </a:solidFill>
                  </a:rPr>
                  <a:t>H</a:t>
                </a:r>
                <a:r>
                  <a:rPr lang="en-US" sz="22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sz="22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FA7A4C7-FFE5-8627-B810-FCC2B0732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885" y="1915445"/>
                <a:ext cx="10084526" cy="4528898"/>
              </a:xfrm>
              <a:prstGeom prst="rect">
                <a:avLst/>
              </a:prstGeom>
              <a:blipFill>
                <a:blip r:embed="rId3"/>
                <a:stretch>
                  <a:fillRect l="-663" b="-1872"/>
                </a:stretch>
              </a:blipFill>
              <a:ln w="28575">
                <a:solidFill>
                  <a:schemeClr val="accent6">
                    <a:lumMod val="50000"/>
                  </a:schemeClr>
                </a:solidFill>
                <a:prstDash val="sys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C590C42-BAD2-2285-6DBA-46192082518C}"/>
              </a:ext>
            </a:extLst>
          </p:cNvPr>
          <p:cNvSpPr txBox="1"/>
          <p:nvPr/>
        </p:nvSpPr>
        <p:spPr>
          <a:xfrm>
            <a:off x="992781" y="4684260"/>
            <a:ext cx="10084526" cy="5372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2200">
                <a:latin typeface="UTM Avo" panose="02040603050506020204" pitchFamily="18" charset="0"/>
              </a:defRPr>
            </a:lvl1pPr>
          </a:lstStyle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dirty="0"/>
              <a:t> </a:t>
            </a:r>
            <a:r>
              <a:rPr lang="en-US" dirty="0" err="1"/>
              <a:t>nguyên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 Zn +  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dirty="0"/>
              <a:t> 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 HCl  →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dirty="0"/>
              <a:t>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 ZnCl</a:t>
            </a:r>
            <a:r>
              <a:rPr lang="en-US" baseline="-25000" dirty="0"/>
              <a:t>2</a:t>
            </a:r>
            <a:r>
              <a:rPr lang="en-US" dirty="0"/>
              <a:t> +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dirty="0"/>
              <a:t>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 H</a:t>
            </a:r>
            <a:r>
              <a:rPr lang="en-US" baseline="-25000" dirty="0"/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29DDC7-E484-B0E3-203D-F51EC521A48B}"/>
              </a:ext>
            </a:extLst>
          </p:cNvPr>
          <p:cNvSpPr txBox="1"/>
          <p:nvPr/>
        </p:nvSpPr>
        <p:spPr>
          <a:xfrm>
            <a:off x="944885" y="5295669"/>
            <a:ext cx="10084526" cy="5372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2200">
                <a:latin typeface="UTM Avo" panose="02040603050506020204" pitchFamily="18" charset="0"/>
              </a:defRPr>
            </a:lvl1pPr>
          </a:lstStyle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dirty="0"/>
              <a:t> </a:t>
            </a:r>
            <a:r>
              <a:rPr lang="en-US" dirty="0" err="1"/>
              <a:t>nguyên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 Zn +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2N</a:t>
            </a:r>
            <a:r>
              <a:rPr lang="en-US" dirty="0"/>
              <a:t>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 HCl  →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dirty="0"/>
              <a:t>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 ZnCl</a:t>
            </a:r>
            <a:r>
              <a:rPr lang="en-US" baseline="-25000" dirty="0"/>
              <a:t>2</a:t>
            </a:r>
            <a:r>
              <a:rPr lang="en-US" dirty="0"/>
              <a:t> +</a:t>
            </a:r>
            <a:r>
              <a:rPr lang="en-US" b="1" dirty="0"/>
              <a:t>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dirty="0"/>
              <a:t>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 H</a:t>
            </a:r>
            <a:r>
              <a:rPr lang="en-US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8062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27A97F-9986-B190-223F-92E26E1E0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C193F27-9494-F29E-ACEA-58B20F5C026E}"/>
                  </a:ext>
                </a:extLst>
              </p:cNvPr>
              <p:cNvSpPr txBox="1"/>
              <p:nvPr/>
            </p:nvSpPr>
            <p:spPr>
              <a:xfrm>
                <a:off x="903517" y="1636700"/>
                <a:ext cx="10384966" cy="5133752"/>
              </a:xfrm>
              <a:prstGeom prst="rect">
                <a:avLst/>
              </a:prstGeom>
              <a:noFill/>
              <a:ln w="28575">
                <a:solidFill>
                  <a:schemeClr val="accent6">
                    <a:lumMod val="5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just">
                  <a:lnSpc>
                    <a:spcPct val="150000"/>
                  </a:lnSpc>
                  <a:spcBef>
                    <a:spcPts val="600"/>
                  </a:spcBef>
                  <a:defRPr sz="2000">
                    <a:latin typeface="UTM Avo" panose="02040603050506020204" pitchFamily="18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vi-VN" sz="2200" dirty="0">
                    <a:solidFill>
                      <a:schemeClr val="tx1"/>
                    </a:solidFill>
                  </a:rPr>
                  <a:t>Vậy tỉ lệ số nguyên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tử</a:t>
                </a:r>
                <a:r>
                  <a:rPr lang="en-US" sz="2200" dirty="0">
                    <a:solidFill>
                      <a:schemeClr val="tx1"/>
                    </a:solidFill>
                  </a:rPr>
                  <a:t>, </a:t>
                </a:r>
                <a:r>
                  <a:rPr lang="vi-VN" sz="2200" dirty="0">
                    <a:solidFill>
                      <a:schemeClr val="tx1"/>
                    </a:solidFill>
                  </a:rPr>
                  <a:t>phân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tử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vi-VN" sz="2200" dirty="0">
                    <a:solidFill>
                      <a:schemeClr val="tx1"/>
                    </a:solidFill>
                  </a:rPr>
                  <a:t>của các chất trong phương trình hoá học chính là tỉ lệ số mol của chúng tham gia và tạo thành trong phản ứng.</a:t>
                </a:r>
                <a:endParaRPr lang="en-US" sz="22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HCl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Zn</m:t>
                              </m:r>
                            </m:sub>
                          </m:sSub>
                        </m:den>
                      </m:f>
                      <m:r>
                        <a:rPr lang="en-US" sz="2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b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b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sz="2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200" b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2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; </m:t>
                      </m:r>
                      <m:f>
                        <m:fPr>
                          <m:ctrlPr>
                            <a:rPr 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sz="22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US" sz="22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22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  <m:r>
                                <m:rPr>
                                  <m:nor/>
                                </m:rPr>
                                <a:rPr lang="en-US" sz="2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</m:sub>
                          </m:sSub>
                        </m:den>
                      </m:f>
                      <m:r>
                        <a:rPr lang="en-US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</a:rPr>
                            <m:t>1</m:t>
                          </m:r>
                        </m:den>
                      </m:f>
                      <m:r>
                        <m:rPr>
                          <m:nor/>
                        </m:rPr>
                        <a:rPr lang="en-US" sz="2200" i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200" b="0" i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m:t>1</m:t>
                      </m:r>
                    </m:oMath>
                  </m:oMathPara>
                </a14:m>
                <a:endParaRPr lang="en-US" sz="220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  <a:p>
                <a:r>
                  <a:rPr lang="vi-VN" sz="2200" dirty="0">
                    <a:solidFill>
                      <a:schemeClr val="tx1"/>
                    </a:solidFill>
                  </a:rPr>
                  <a:t>Vậy: 0,02 mol Zn tác dụng với 0,02 × 2 = 0,04 mol HCl và tạo ra 0,02 mol H</a:t>
                </a:r>
                <a:r>
                  <a:rPr lang="vi-VN" sz="22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vi-VN" sz="2200" dirty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vi-VN" sz="2200" dirty="0">
                    <a:solidFill>
                      <a:schemeClr val="tx1"/>
                    </a:solidFill>
                  </a:rPr>
                  <a:t>• Khối lượng acid HCl phản ứng là:</a:t>
                </a:r>
                <a:endParaRPr lang="en-US" sz="22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sz="2200" dirty="0" err="1">
                    <a:solidFill>
                      <a:schemeClr val="tx1"/>
                    </a:solidFill>
                  </a:rPr>
                  <a:t>m</a:t>
                </a:r>
                <a:r>
                  <a:rPr lang="en-US" sz="2200" baseline="-25000" dirty="0" err="1">
                    <a:solidFill>
                      <a:schemeClr val="tx1"/>
                    </a:solidFill>
                  </a:rPr>
                  <a:t>HCl</a:t>
                </a:r>
                <a:r>
                  <a:rPr lang="en-US" sz="22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 x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M</a:t>
                </a:r>
                <a:r>
                  <a:rPr lang="en-US" sz="2200" baseline="-25000" dirty="0" err="1">
                    <a:solidFill>
                      <a:schemeClr val="tx1"/>
                    </a:solidFill>
                  </a:rPr>
                  <a:t>HCl</a:t>
                </a:r>
                <a:r>
                  <a:rPr lang="en-US" sz="2200" dirty="0">
                    <a:solidFill>
                      <a:schemeClr val="tx1"/>
                    </a:solidFill>
                  </a:rPr>
                  <a:t> = 0,04 x 36,5 = 1,46 (gam)</a:t>
                </a:r>
              </a:p>
              <a:p>
                <a:r>
                  <a:rPr lang="vi-VN" sz="2200" dirty="0">
                    <a:solidFill>
                      <a:schemeClr val="tx1"/>
                    </a:solidFill>
                  </a:rPr>
                  <a:t>• Thể tích khí H</a:t>
                </a:r>
                <a:r>
                  <a:rPr lang="vi-VN" sz="2200" baseline="-25000" dirty="0">
                    <a:solidFill>
                      <a:schemeClr val="tx1"/>
                    </a:solidFill>
                  </a:rPr>
                  <a:t>2 </a:t>
                </a:r>
                <a:r>
                  <a:rPr lang="vi-VN" sz="2200" dirty="0">
                    <a:solidFill>
                      <a:schemeClr val="tx1"/>
                    </a:solidFill>
                  </a:rPr>
                  <a:t>(đkc) thu được là:</a:t>
                </a:r>
                <a:endParaRPr lang="en-US" sz="22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V</m:t>
                        </m:r>
                      </m:e>
                      <m:sub>
                        <m:sSub>
                          <m:sSubPr>
                            <m:ctrlPr>
                              <a:rPr lang="en-US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2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 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n</m:t>
                        </m:r>
                      </m:e>
                      <m:sub>
                        <m:sSub>
                          <m:sSubPr>
                            <m:ctrlPr>
                              <a:rPr lang="en-US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2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x 24,79 = 0,02 x 24,79 = 0,4958 (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lít</a:t>
                </a:r>
                <a:r>
                  <a:rPr lang="en-US" sz="2200" dirty="0">
                    <a:solidFill>
                      <a:schemeClr val="tx1"/>
                    </a:solidFill>
                  </a:rPr>
                  <a:t>)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0,5 (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lít</a:t>
                </a:r>
                <a:r>
                  <a:rPr lang="en-US" sz="2200" dirty="0">
                    <a:solidFill>
                      <a:schemeClr val="tx1"/>
                    </a:solidFill>
                  </a:rPr>
                  <a:t>).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C193F27-9494-F29E-ACEA-58B20F5C02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517" y="1636700"/>
                <a:ext cx="10384966" cy="5133752"/>
              </a:xfrm>
              <a:prstGeom prst="rect">
                <a:avLst/>
              </a:prstGeom>
              <a:blipFill>
                <a:blip r:embed="rId3"/>
                <a:stretch>
                  <a:fillRect l="-644" r="-1229" b="-1297"/>
                </a:stretch>
              </a:blipFill>
              <a:ln w="28575">
                <a:solidFill>
                  <a:schemeClr val="accent6">
                    <a:lumMod val="50000"/>
                  </a:schemeClr>
                </a:solidFill>
                <a:prstDash val="sys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404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D975C7-1D73-10F6-A48E-1EE7D2C16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383EFED-E532-9BF5-F7DD-7EB93360106F}"/>
              </a:ext>
            </a:extLst>
          </p:cNvPr>
          <p:cNvSpPr/>
          <p:nvPr/>
        </p:nvSpPr>
        <p:spPr>
          <a:xfrm>
            <a:off x="3870960" y="2050870"/>
            <a:ext cx="7898674" cy="679267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Bước 1: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Viết phương trình hoá học của phản ứng.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B34FB35-D2FF-48C4-3BF8-1F8CBFE9B403}"/>
              </a:ext>
            </a:extLst>
          </p:cNvPr>
          <p:cNvSpPr/>
          <p:nvPr/>
        </p:nvSpPr>
        <p:spPr>
          <a:xfrm>
            <a:off x="3870960" y="2921726"/>
            <a:ext cx="7898674" cy="1014548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Bước 2: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Tính số mol chất đã biết dựa vào khối lượng hoặc thể tích.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57DD6E8-A3B8-B4C0-8D11-E61A9F12E451}"/>
              </a:ext>
            </a:extLst>
          </p:cNvPr>
          <p:cNvSpPr/>
          <p:nvPr/>
        </p:nvSpPr>
        <p:spPr>
          <a:xfrm>
            <a:off x="3870960" y="4110445"/>
            <a:ext cx="7898674" cy="1493519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Bước 3: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Dựa vào phương trình hoá học và số mol chất đã biết để tìm số mol của các chất phản ứng hoặc chất sản phẩm khác. 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BE472F6-16CE-FF68-56A1-2759EE120C63}"/>
              </a:ext>
            </a:extLst>
          </p:cNvPr>
          <p:cNvSpPr/>
          <p:nvPr/>
        </p:nvSpPr>
        <p:spPr>
          <a:xfrm>
            <a:off x="3870960" y="5786844"/>
            <a:ext cx="7898675" cy="679267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Bước 4: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Tính khối lượng hoặc thể tích của chất cần tìm.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CF0AFC-F55A-468F-A892-FA099EB65CAE}"/>
              </a:ext>
            </a:extLst>
          </p:cNvPr>
          <p:cNvSpPr txBox="1"/>
          <p:nvPr/>
        </p:nvSpPr>
        <p:spPr>
          <a:xfrm>
            <a:off x="539097" y="2345293"/>
            <a:ext cx="2834641" cy="3891835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bước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tính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khối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lượng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</a:rPr>
              <a:t> mol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ứng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ứng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743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BF9D0E-4731-F414-4B5B-19B8B178D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EC038459-27F4-D7D6-5C52-313844EDE371}"/>
              </a:ext>
            </a:extLst>
          </p:cNvPr>
          <p:cNvSpPr txBox="1"/>
          <p:nvPr/>
        </p:nvSpPr>
        <p:spPr>
          <a:xfrm>
            <a:off x="1782762" y="1471921"/>
            <a:ext cx="8626475" cy="50212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II. HIỆU SUẤT PHẢN ỨNG</a:t>
            </a:r>
            <a:endParaRPr lang="vi-VN" sz="2500" b="1" dirty="0"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FC5D84B6-1C91-FD97-5743-154538FF9689}"/>
              </a:ext>
            </a:extLst>
          </p:cNvPr>
          <p:cNvSpPr txBox="1"/>
          <p:nvPr/>
        </p:nvSpPr>
        <p:spPr>
          <a:xfrm>
            <a:off x="1782762" y="2042332"/>
            <a:ext cx="8626475" cy="50212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vi-VN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1. Chất phản ứng hết, chất phản ứng dư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7AED1C-E20D-0B79-24FB-F0D9BC552440}"/>
              </a:ext>
            </a:extLst>
          </p:cNvPr>
          <p:cNvSpPr txBox="1"/>
          <p:nvPr/>
        </p:nvSpPr>
        <p:spPr>
          <a:xfrm>
            <a:off x="1084217" y="2717246"/>
            <a:ext cx="10023566" cy="35752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2200">
                <a:latin typeface="UTM Avo" panose="02040603050506020204" pitchFamily="18" charset="0"/>
              </a:defRPr>
            </a:lvl1pPr>
          </a:lstStyle>
          <a:p>
            <a:r>
              <a:rPr lang="en-US" dirty="0" err="1"/>
              <a:t>Đốt</a:t>
            </a:r>
            <a:r>
              <a:rPr lang="en-US" dirty="0"/>
              <a:t> </a:t>
            </a:r>
            <a:r>
              <a:rPr lang="en-US" dirty="0" err="1"/>
              <a:t>cháy</a:t>
            </a:r>
            <a:r>
              <a:rPr lang="en-US" dirty="0"/>
              <a:t> hydrogen </a:t>
            </a:r>
            <a:r>
              <a:rPr lang="en-US" dirty="0" err="1"/>
              <a:t>tạo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nước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phương </a:t>
            </a:r>
            <a:r>
              <a:rPr lang="en-US" dirty="0" err="1"/>
              <a:t>trình</a:t>
            </a:r>
            <a:r>
              <a:rPr lang="en-US" dirty="0"/>
              <a:t> </a:t>
            </a:r>
            <a:r>
              <a:rPr lang="en-US" dirty="0" err="1"/>
              <a:t>hoá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:</a:t>
            </a:r>
          </a:p>
          <a:p>
            <a:pPr algn="l"/>
            <a:r>
              <a:rPr lang="en-US" dirty="0"/>
              <a:t>		      </a:t>
            </a:r>
            <a:r>
              <a:rPr lang="en-US" dirty="0">
                <a:solidFill>
                  <a:srgbClr val="C00000"/>
                </a:solidFill>
              </a:rPr>
              <a:t>2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        +         O</a:t>
            </a:r>
            <a:r>
              <a:rPr lang="en-US" baseline="-25000" dirty="0"/>
              <a:t>2</a:t>
            </a:r>
            <a:r>
              <a:rPr lang="en-US" dirty="0"/>
              <a:t>	 →        </a:t>
            </a:r>
            <a:r>
              <a:rPr lang="en-US" dirty="0">
                <a:solidFill>
                  <a:srgbClr val="C00000"/>
                </a:solidFill>
              </a:rPr>
              <a:t>2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: </a:t>
            </a:r>
            <a:r>
              <a:rPr lang="en-US" dirty="0">
                <a:solidFill>
                  <a:srgbClr val="C00000"/>
                </a:solidFill>
              </a:rPr>
              <a:t>2</a:t>
            </a:r>
            <a:r>
              <a:rPr lang="en-US" dirty="0"/>
              <a:t> </a:t>
            </a:r>
            <a:r>
              <a:rPr lang="en-US" dirty="0" err="1">
                <a:solidFill>
                  <a:srgbClr val="C00000"/>
                </a:solidFill>
              </a:rPr>
              <a:t>phân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tử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 +  </a:t>
            </a:r>
            <a:r>
              <a:rPr lang="en-US" dirty="0">
                <a:solidFill>
                  <a:srgbClr val="C00000"/>
                </a:solidFill>
              </a:rPr>
              <a:t>1 </a:t>
            </a:r>
            <a:r>
              <a:rPr lang="en-US" dirty="0" err="1">
                <a:solidFill>
                  <a:srgbClr val="C00000"/>
                </a:solidFill>
              </a:rPr>
              <a:t>phân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tử</a:t>
            </a:r>
            <a:r>
              <a:rPr lang="en-US" dirty="0"/>
              <a:t> O</a:t>
            </a:r>
            <a:r>
              <a:rPr lang="en-US" baseline="-25000" dirty="0"/>
              <a:t>2</a:t>
            </a:r>
            <a:r>
              <a:rPr lang="en-US" dirty="0"/>
              <a:t>  →  </a:t>
            </a:r>
            <a:r>
              <a:rPr lang="en-US" dirty="0">
                <a:solidFill>
                  <a:srgbClr val="C00000"/>
                </a:solidFill>
              </a:rPr>
              <a:t>2 </a:t>
            </a:r>
            <a:r>
              <a:rPr lang="en-US" dirty="0" err="1">
                <a:solidFill>
                  <a:srgbClr val="C00000"/>
                </a:solidFill>
              </a:rPr>
              <a:t>phân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tử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r>
              <a:rPr lang="en-US" dirty="0" err="1"/>
              <a:t>Số</a:t>
            </a:r>
            <a:r>
              <a:rPr lang="en-US" dirty="0"/>
              <a:t> mol:           </a:t>
            </a:r>
            <a:r>
              <a:rPr lang="en-US" dirty="0">
                <a:solidFill>
                  <a:srgbClr val="C00000"/>
                </a:solidFill>
              </a:rPr>
              <a:t>2 mol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      +       </a:t>
            </a:r>
            <a:r>
              <a:rPr lang="en-US" dirty="0">
                <a:solidFill>
                  <a:srgbClr val="C00000"/>
                </a:solidFill>
              </a:rPr>
              <a:t>1 mol 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    →      </a:t>
            </a:r>
            <a:r>
              <a:rPr lang="en-US" dirty="0">
                <a:solidFill>
                  <a:srgbClr val="C00000"/>
                </a:solidFill>
              </a:rPr>
              <a:t>2 mol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r>
              <a:rPr lang="en-US" dirty="0" err="1"/>
              <a:t>Như</a:t>
            </a:r>
            <a:r>
              <a:rPr lang="en-US" dirty="0"/>
              <a:t> </a:t>
            </a:r>
            <a:r>
              <a:rPr lang="en-US" dirty="0" err="1"/>
              <a:t>vậy</a:t>
            </a:r>
            <a:r>
              <a:rPr lang="en-US" dirty="0"/>
              <a:t>, 2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 H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err="1"/>
              <a:t>tác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1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 O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err="1"/>
              <a:t>tạo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2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 </a:t>
            </a:r>
            <a:r>
              <a:rPr lang="en-US" dirty="0" err="1"/>
              <a:t>nước</a:t>
            </a:r>
            <a:r>
              <a:rPr lang="en-US" dirty="0"/>
              <a:t>. </a:t>
            </a:r>
            <a:r>
              <a:rPr lang="en-US" dirty="0" err="1"/>
              <a:t>Nếu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3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 H</a:t>
            </a:r>
            <a:r>
              <a:rPr lang="en-US" baseline="-25000" dirty="0"/>
              <a:t>2 </a:t>
            </a:r>
            <a:r>
              <a:rPr lang="en-US" dirty="0" err="1"/>
              <a:t>tác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1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 O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</a:t>
            </a:r>
            <a:r>
              <a:rPr lang="en-US" dirty="0" err="1"/>
              <a:t>thu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bao </a:t>
            </a:r>
            <a:r>
              <a:rPr lang="en-US" dirty="0" err="1"/>
              <a:t>nhiêu</a:t>
            </a:r>
            <a:r>
              <a:rPr lang="en-US" dirty="0"/>
              <a:t>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 </a:t>
            </a:r>
            <a:r>
              <a:rPr lang="en-US" dirty="0" err="1"/>
              <a:t>nước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2065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2654AC-B5A1-FBF0-0258-8C6016590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3D22D2-A88D-280B-A943-0DA0B92D8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919" y="1589398"/>
            <a:ext cx="8502162" cy="514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00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EB1A34-5C51-C3E2-E074-341D20459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C0D596-569F-A9E7-E13C-22E59D579A87}"/>
              </a:ext>
            </a:extLst>
          </p:cNvPr>
          <p:cNvSpPr txBox="1"/>
          <p:nvPr/>
        </p:nvSpPr>
        <p:spPr>
          <a:xfrm>
            <a:off x="944880" y="2285724"/>
            <a:ext cx="10302240" cy="35752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2200">
                <a:latin typeface="UTM Avo" panose="02040603050506020204" pitchFamily="18" charset="0"/>
              </a:defRPr>
            </a:lvl1pPr>
          </a:lstStyle>
          <a:p>
            <a:r>
              <a:rPr lang="en-US" dirty="0" err="1"/>
              <a:t>Như</a:t>
            </a:r>
            <a:r>
              <a:rPr lang="en-US" dirty="0"/>
              <a:t> </a:t>
            </a:r>
            <a:r>
              <a:rPr lang="en-US" dirty="0" err="1"/>
              <a:t>vậy</a:t>
            </a:r>
            <a:r>
              <a:rPr lang="en-US" dirty="0"/>
              <a:t>,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phản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, O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err="1"/>
              <a:t>hết</a:t>
            </a:r>
            <a:r>
              <a:rPr lang="en-US" dirty="0"/>
              <a:t>, H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err="1"/>
              <a:t>còn</a:t>
            </a:r>
            <a:r>
              <a:rPr lang="en-US" dirty="0"/>
              <a:t> </a:t>
            </a:r>
            <a:r>
              <a:rPr lang="en-US" dirty="0" err="1"/>
              <a:t>dư</a:t>
            </a:r>
            <a:r>
              <a:rPr lang="en-US" dirty="0"/>
              <a:t>.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 </a:t>
            </a:r>
            <a:r>
              <a:rPr lang="en-US" dirty="0" err="1"/>
              <a:t>nước</a:t>
            </a:r>
            <a:r>
              <a:rPr lang="en-US" dirty="0"/>
              <a:t> </a:t>
            </a:r>
            <a:r>
              <a:rPr lang="en-US" dirty="0" err="1"/>
              <a:t>tạo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tính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 O</a:t>
            </a:r>
            <a:r>
              <a:rPr lang="en-US" baseline="-25000" dirty="0"/>
              <a:t>2</a:t>
            </a:r>
            <a:r>
              <a:rPr lang="en-US" dirty="0"/>
              <a:t>. </a:t>
            </a:r>
          </a:p>
          <a:p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phản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hết</a:t>
            </a:r>
            <a:r>
              <a:rPr lang="en-US" dirty="0"/>
              <a:t>, H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phản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dư</a:t>
            </a:r>
            <a:r>
              <a:rPr lang="en-US" dirty="0"/>
              <a:t>. </a:t>
            </a:r>
          </a:p>
          <a:p>
            <a:r>
              <a:rPr lang="en-US" dirty="0"/>
              <a:t>•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phản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hết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còn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phản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thúc</a:t>
            </a:r>
            <a:r>
              <a:rPr lang="en-US" dirty="0"/>
              <a:t>. </a:t>
            </a:r>
          </a:p>
          <a:p>
            <a:r>
              <a:rPr lang="en-US" dirty="0"/>
              <a:t>•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phản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dư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còn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thúc</a:t>
            </a:r>
            <a:r>
              <a:rPr lang="en-US" dirty="0"/>
              <a:t> </a:t>
            </a:r>
            <a:r>
              <a:rPr lang="en-US" dirty="0" err="1"/>
              <a:t>phản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. </a:t>
            </a:r>
          </a:p>
          <a:p>
            <a:r>
              <a:rPr lang="en-US" dirty="0"/>
              <a:t>Trong </a:t>
            </a:r>
            <a:r>
              <a:rPr lang="en-US" dirty="0" err="1"/>
              <a:t>một</a:t>
            </a:r>
            <a:r>
              <a:rPr lang="en-US" dirty="0"/>
              <a:t> </a:t>
            </a:r>
            <a:r>
              <a:rPr lang="en-US" dirty="0" err="1"/>
              <a:t>phản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hoá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, </a:t>
            </a:r>
            <a:r>
              <a:rPr lang="en-US" dirty="0" err="1"/>
              <a:t>lượng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sản</a:t>
            </a:r>
            <a:r>
              <a:rPr lang="en-US" dirty="0"/>
              <a:t> </a:t>
            </a:r>
            <a:r>
              <a:rPr lang="en-US" dirty="0" err="1"/>
              <a:t>phẩm</a:t>
            </a:r>
            <a:r>
              <a:rPr lang="en-US" dirty="0"/>
              <a:t> </a:t>
            </a:r>
            <a:r>
              <a:rPr lang="en-US" dirty="0" err="1"/>
              <a:t>tạo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</a:p>
          <a:p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tính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phản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hết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43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E7F07F-C4A3-6E74-3516-A16A6EE15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C6C0C4B-CBC7-3F74-D5D0-F015358B6D4A}"/>
              </a:ext>
            </a:extLst>
          </p:cNvPr>
          <p:cNvSpPr/>
          <p:nvPr/>
        </p:nvSpPr>
        <p:spPr>
          <a:xfrm>
            <a:off x="525473" y="1702737"/>
            <a:ext cx="11141054" cy="97536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Đốt nóng bình chứa hỗn hợp gồm 1 mol khí hydrogen và 0,4 mol khí oxygen đến khi phản ứng xảy ra hoàn toàn. Cho biết chất nào còn dư sau phản ứng.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C1D062-06F1-D513-855D-27C012E797E4}"/>
              </a:ext>
            </a:extLst>
          </p:cNvPr>
          <p:cNvSpPr txBox="1"/>
          <p:nvPr/>
        </p:nvSpPr>
        <p:spPr>
          <a:xfrm>
            <a:off x="1673134" y="3091543"/>
            <a:ext cx="8845732" cy="35752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2200">
                <a:latin typeface="UTM Avo" panose="02040603050506020204" pitchFamily="18" charset="0"/>
              </a:defRPr>
            </a:lvl1pPr>
          </a:lstStyle>
          <a:p>
            <a:r>
              <a:rPr lang="en-US" dirty="0"/>
              <a:t>Phương </a:t>
            </a:r>
            <a:r>
              <a:rPr lang="en-US" dirty="0" err="1"/>
              <a:t>trình</a:t>
            </a:r>
            <a:r>
              <a:rPr lang="en-US" dirty="0"/>
              <a:t> </a:t>
            </a:r>
            <a:r>
              <a:rPr lang="en-US" dirty="0" err="1"/>
              <a:t>hóa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:</a:t>
            </a:r>
          </a:p>
          <a:p>
            <a:pPr algn="l"/>
            <a:r>
              <a:rPr lang="en-US" dirty="0"/>
              <a:t>		            </a:t>
            </a:r>
            <a:r>
              <a:rPr lang="en-US" dirty="0">
                <a:solidFill>
                  <a:srgbClr val="C00000"/>
                </a:solidFill>
              </a:rPr>
              <a:t>2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        +         O</a:t>
            </a:r>
            <a:r>
              <a:rPr lang="en-US" baseline="-25000" dirty="0"/>
              <a:t>2</a:t>
            </a:r>
            <a:r>
              <a:rPr lang="en-US" dirty="0"/>
              <a:t>	   →        </a:t>
            </a:r>
            <a:r>
              <a:rPr lang="en-US" dirty="0">
                <a:solidFill>
                  <a:srgbClr val="C00000"/>
                </a:solidFill>
              </a:rPr>
              <a:t>2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tử</a:t>
            </a:r>
            <a:r>
              <a:rPr lang="en-US" dirty="0"/>
              <a:t>:       </a:t>
            </a:r>
            <a:r>
              <a:rPr lang="en-US" dirty="0">
                <a:solidFill>
                  <a:srgbClr val="C00000"/>
                </a:solidFill>
              </a:rPr>
              <a:t>2</a:t>
            </a:r>
            <a:r>
              <a:rPr lang="en-US" dirty="0"/>
              <a:t> </a:t>
            </a:r>
            <a:r>
              <a:rPr lang="en-US" dirty="0" err="1">
                <a:solidFill>
                  <a:srgbClr val="C00000"/>
                </a:solidFill>
              </a:rPr>
              <a:t>phân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tử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 +  </a:t>
            </a:r>
            <a:r>
              <a:rPr lang="en-US" dirty="0">
                <a:solidFill>
                  <a:srgbClr val="C00000"/>
                </a:solidFill>
              </a:rPr>
              <a:t>1 </a:t>
            </a:r>
            <a:r>
              <a:rPr lang="en-US" dirty="0" err="1">
                <a:solidFill>
                  <a:srgbClr val="C00000"/>
                </a:solidFill>
              </a:rPr>
              <a:t>phân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tử</a:t>
            </a:r>
            <a:r>
              <a:rPr lang="en-US" dirty="0"/>
              <a:t> O</a:t>
            </a:r>
            <a:r>
              <a:rPr lang="en-US" baseline="-25000" dirty="0"/>
              <a:t>2</a:t>
            </a:r>
            <a:r>
              <a:rPr lang="en-US" dirty="0"/>
              <a:t>  →  </a:t>
            </a:r>
            <a:r>
              <a:rPr lang="en-US" dirty="0">
                <a:solidFill>
                  <a:srgbClr val="C00000"/>
                </a:solidFill>
              </a:rPr>
              <a:t>2 </a:t>
            </a:r>
            <a:r>
              <a:rPr lang="en-US" dirty="0" err="1">
                <a:solidFill>
                  <a:srgbClr val="C00000"/>
                </a:solidFill>
              </a:rPr>
              <a:t>phân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tử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r>
              <a:rPr lang="en-US" dirty="0"/>
              <a:t>Ban </a:t>
            </a:r>
            <a:r>
              <a:rPr lang="en-US" dirty="0" err="1"/>
              <a:t>đầu</a:t>
            </a:r>
            <a:r>
              <a:rPr lang="en-US" dirty="0"/>
              <a:t>:              </a:t>
            </a:r>
            <a:r>
              <a:rPr lang="en-US" dirty="0">
                <a:solidFill>
                  <a:srgbClr val="C00000"/>
                </a:solidFill>
              </a:rPr>
              <a:t>1 mol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     +    </a:t>
            </a:r>
            <a:r>
              <a:rPr lang="en-US" dirty="0">
                <a:solidFill>
                  <a:srgbClr val="C00000"/>
                </a:solidFill>
              </a:rPr>
              <a:t>0,4 mol 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    →       </a:t>
            </a:r>
            <a:r>
              <a:rPr lang="en-US" dirty="0">
                <a:solidFill>
                  <a:srgbClr val="C00000"/>
                </a:solidFill>
              </a:rPr>
              <a:t>0 mol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r>
              <a:rPr lang="en-US" dirty="0" err="1"/>
              <a:t>Phản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:           </a:t>
            </a:r>
            <a:r>
              <a:rPr lang="en-US" dirty="0">
                <a:solidFill>
                  <a:srgbClr val="C00000"/>
                </a:solidFill>
              </a:rPr>
              <a:t>0,8 mol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   +    </a:t>
            </a:r>
            <a:r>
              <a:rPr lang="en-US" dirty="0">
                <a:solidFill>
                  <a:srgbClr val="C00000"/>
                </a:solidFill>
              </a:rPr>
              <a:t>0,4 mol 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    →      </a:t>
            </a:r>
            <a:r>
              <a:rPr lang="en-US" dirty="0">
                <a:solidFill>
                  <a:srgbClr val="C00000"/>
                </a:solidFill>
              </a:rPr>
              <a:t>0,8 mol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r>
              <a:rPr lang="en-US" dirty="0"/>
              <a:t>Sau </a:t>
            </a:r>
            <a:r>
              <a:rPr lang="en-US" dirty="0" err="1"/>
              <a:t>phản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:   </a:t>
            </a:r>
            <a:r>
              <a:rPr lang="en-US" dirty="0">
                <a:solidFill>
                  <a:srgbClr val="C00000"/>
                </a:solidFill>
              </a:rPr>
              <a:t>0,2 mol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   +      </a:t>
            </a:r>
            <a:r>
              <a:rPr lang="en-US" dirty="0">
                <a:solidFill>
                  <a:srgbClr val="C00000"/>
                </a:solidFill>
              </a:rPr>
              <a:t>0 mol 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     →      </a:t>
            </a:r>
            <a:r>
              <a:rPr lang="en-US" dirty="0">
                <a:solidFill>
                  <a:srgbClr val="C00000"/>
                </a:solidFill>
              </a:rPr>
              <a:t>0,8 mol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r>
              <a:rPr lang="en-US" dirty="0" err="1"/>
              <a:t>Vậy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phản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H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err="1"/>
              <a:t>dư</a:t>
            </a:r>
            <a:r>
              <a:rPr lang="en-US" dirty="0"/>
              <a:t> 0,2 mol.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104EF0C-E242-98D2-309B-87C1018AADA9}"/>
              </a:ext>
            </a:extLst>
          </p:cNvPr>
          <p:cNvSpPr/>
          <p:nvPr/>
        </p:nvSpPr>
        <p:spPr>
          <a:xfrm>
            <a:off x="845276" y="4720046"/>
            <a:ext cx="574766" cy="653143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21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F65A1B-8C48-36BF-54B2-3B765CF5C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50C877F4-3668-FC16-674F-CF575DD23EF5}"/>
              </a:ext>
            </a:extLst>
          </p:cNvPr>
          <p:cNvSpPr txBox="1"/>
          <p:nvPr/>
        </p:nvSpPr>
        <p:spPr>
          <a:xfrm>
            <a:off x="1782762" y="1232434"/>
            <a:ext cx="8626475" cy="50212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vi-VN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2. Hiệu suất phản ứng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A3457DF-637D-BEB0-5EE8-A45626411B44}"/>
              </a:ext>
            </a:extLst>
          </p:cNvPr>
          <p:cNvGrpSpPr/>
          <p:nvPr/>
        </p:nvGrpSpPr>
        <p:grpSpPr>
          <a:xfrm>
            <a:off x="1249363" y="1734559"/>
            <a:ext cx="10463667" cy="4898713"/>
            <a:chOff x="1249362" y="1865188"/>
            <a:chExt cx="10463667" cy="489871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7C2DB8D-E44C-D2EA-4B09-94F3587176D8}"/>
                </a:ext>
              </a:extLst>
            </p:cNvPr>
            <p:cNvSpPr txBox="1"/>
            <p:nvPr/>
          </p:nvSpPr>
          <p:spPr>
            <a:xfrm>
              <a:off x="1249362" y="1865188"/>
              <a:ext cx="10463667" cy="48987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just">
                <a:lnSpc>
                  <a:spcPct val="150000"/>
                </a:lnSpc>
                <a:defRPr sz="2200">
                  <a:latin typeface="UTM Avo" panose="02040603050506020204" pitchFamily="18" charset="0"/>
                </a:defRPr>
              </a:lvl1pPr>
            </a:lstStyle>
            <a:p>
              <a:pPr>
                <a:spcBef>
                  <a:spcPts val="600"/>
                </a:spcBef>
              </a:pPr>
              <a:r>
                <a:rPr lang="en-US" dirty="0" err="1"/>
                <a:t>Đốt</a:t>
              </a:r>
              <a:r>
                <a:rPr lang="en-US" dirty="0"/>
                <a:t> </a:t>
              </a:r>
              <a:r>
                <a:rPr lang="en-US" dirty="0" err="1"/>
                <a:t>cháy</a:t>
              </a:r>
              <a:r>
                <a:rPr lang="en-US" dirty="0"/>
                <a:t> than (</a:t>
              </a:r>
              <a:r>
                <a:rPr lang="en-US" dirty="0" err="1"/>
                <a:t>thành</a:t>
              </a:r>
              <a:r>
                <a:rPr lang="en-US" dirty="0"/>
                <a:t> </a:t>
              </a:r>
              <a:r>
                <a:rPr lang="en-US" dirty="0" err="1"/>
                <a:t>phần</a:t>
              </a:r>
              <a:r>
                <a:rPr lang="en-US" dirty="0"/>
                <a:t> </a:t>
              </a:r>
              <a:r>
                <a:rPr lang="en-US" dirty="0" err="1"/>
                <a:t>chính</a:t>
              </a:r>
              <a:r>
                <a:rPr lang="en-US" dirty="0"/>
                <a:t> </a:t>
              </a:r>
              <a:r>
                <a:rPr lang="en-US" dirty="0" err="1"/>
                <a:t>là</a:t>
              </a:r>
              <a:r>
                <a:rPr lang="en-US" dirty="0"/>
                <a:t> carbon) </a:t>
              </a:r>
              <a:r>
                <a:rPr lang="en-US" dirty="0" err="1"/>
                <a:t>trong</a:t>
              </a:r>
              <a:r>
                <a:rPr lang="en-US" dirty="0"/>
                <a:t> oxygen </a:t>
              </a:r>
              <a:r>
                <a:rPr lang="en-US" dirty="0" err="1"/>
                <a:t>hoặc</a:t>
              </a:r>
              <a:r>
                <a:rPr lang="en-US" dirty="0"/>
                <a:t> </a:t>
              </a:r>
              <a:r>
                <a:rPr lang="en-US" dirty="0" err="1"/>
                <a:t>trong</a:t>
              </a:r>
              <a:r>
                <a:rPr lang="en-US" dirty="0"/>
                <a:t> </a:t>
              </a:r>
              <a:r>
                <a:rPr lang="en-US" dirty="0" err="1"/>
                <a:t>không</a:t>
              </a:r>
              <a:r>
                <a:rPr lang="en-US" dirty="0"/>
                <a:t> </a:t>
              </a:r>
              <a:r>
                <a:rPr lang="en-US" dirty="0" err="1"/>
                <a:t>khí</a:t>
              </a:r>
              <a:r>
                <a:rPr lang="en-US" dirty="0"/>
                <a:t> </a:t>
              </a:r>
              <a:r>
                <a:rPr lang="en-US" dirty="0" err="1"/>
                <a:t>sinh</a:t>
              </a:r>
              <a:r>
                <a:rPr lang="en-US" dirty="0"/>
                <a:t> </a:t>
              </a:r>
              <a:r>
                <a:rPr lang="en-US" dirty="0" err="1"/>
                <a:t>ra</a:t>
              </a:r>
              <a:r>
                <a:rPr lang="en-US" dirty="0"/>
                <a:t> </a:t>
              </a:r>
              <a:r>
                <a:rPr lang="en-US" dirty="0" err="1"/>
                <a:t>khí</a:t>
              </a:r>
              <a:r>
                <a:rPr lang="en-US" dirty="0"/>
                <a:t> carbon dioxide:</a:t>
              </a:r>
            </a:p>
            <a:p>
              <a:pPr algn="ctr">
                <a:spcBef>
                  <a:spcPts val="600"/>
                </a:spcBef>
              </a:pPr>
              <a:r>
                <a:rPr lang="en-US" dirty="0"/>
                <a:t>C  +  O</a:t>
              </a:r>
              <a:r>
                <a:rPr lang="en-US" baseline="-25000" dirty="0"/>
                <a:t>2</a:t>
              </a:r>
              <a:r>
                <a:rPr lang="en-US" dirty="0"/>
                <a:t>  →  CO</a:t>
              </a:r>
              <a:r>
                <a:rPr lang="en-US" baseline="-25000" dirty="0"/>
                <a:t>2</a:t>
              </a:r>
              <a:r>
                <a:rPr lang="en-US" dirty="0"/>
                <a:t>↑</a:t>
              </a:r>
            </a:p>
            <a:p>
              <a:pPr>
                <a:spcBef>
                  <a:spcPts val="600"/>
                </a:spcBef>
              </a:pPr>
              <a:r>
                <a:rPr lang="en-US" dirty="0"/>
                <a:t>Theo phương </a:t>
              </a:r>
              <a:r>
                <a:rPr lang="en-US" dirty="0" err="1"/>
                <a:t>trình</a:t>
              </a:r>
              <a:r>
                <a:rPr lang="en-US" dirty="0"/>
                <a:t> </a:t>
              </a:r>
              <a:r>
                <a:rPr lang="en-US" dirty="0" err="1"/>
                <a:t>hoá</a:t>
              </a:r>
              <a:r>
                <a:rPr lang="en-US" dirty="0"/>
                <a:t> </a:t>
              </a:r>
              <a:r>
                <a:rPr lang="en-US" dirty="0" err="1"/>
                <a:t>học</a:t>
              </a:r>
              <a:r>
                <a:rPr lang="en-US" dirty="0"/>
                <a:t>: </a:t>
              </a:r>
              <a:r>
                <a:rPr lang="en-US" dirty="0" err="1"/>
                <a:t>nếu</a:t>
              </a:r>
              <a:r>
                <a:rPr lang="en-US" dirty="0"/>
                <a:t> </a:t>
              </a:r>
              <a:r>
                <a:rPr lang="en-US" dirty="0" err="1"/>
                <a:t>đốt</a:t>
              </a:r>
              <a:r>
                <a:rPr lang="en-US" dirty="0"/>
                <a:t> 1 mol carbon (</a:t>
              </a:r>
              <a:r>
                <a:rPr lang="en-US" dirty="0" err="1"/>
                <a:t>tương</a:t>
              </a:r>
              <a:r>
                <a:rPr lang="en-US" dirty="0"/>
                <a:t> </a:t>
              </a:r>
              <a:r>
                <a:rPr lang="en-US" dirty="0" err="1"/>
                <a:t>ứng</a:t>
              </a:r>
              <a:r>
                <a:rPr lang="en-US" dirty="0"/>
                <a:t> </a:t>
              </a:r>
              <a:r>
                <a:rPr lang="en-US" dirty="0" err="1"/>
                <a:t>với</a:t>
              </a:r>
              <a:r>
                <a:rPr lang="en-US" dirty="0"/>
                <a:t> 12 gam carbon) </a:t>
              </a:r>
              <a:r>
                <a:rPr lang="en-US" dirty="0" err="1"/>
                <a:t>trong</a:t>
              </a:r>
              <a:r>
                <a:rPr lang="en-US" dirty="0"/>
                <a:t> 1 mol oxygen </a:t>
              </a:r>
              <a:r>
                <a:rPr lang="en-US" dirty="0" err="1"/>
                <a:t>thì</a:t>
              </a:r>
              <a:r>
                <a:rPr lang="en-US" dirty="0"/>
                <a:t> </a:t>
              </a:r>
              <a:r>
                <a:rPr lang="en-US" dirty="0" err="1"/>
                <a:t>thu</a:t>
              </a:r>
              <a:r>
                <a:rPr lang="en-US" dirty="0"/>
                <a:t> </a:t>
              </a:r>
              <a:r>
                <a:rPr lang="en-US" dirty="0" err="1"/>
                <a:t>được</a:t>
              </a:r>
              <a:r>
                <a:rPr lang="en-US" dirty="0"/>
                <a:t> 1 mol CO</a:t>
              </a:r>
              <a:r>
                <a:rPr lang="en-US" baseline="-25000" dirty="0"/>
                <a:t>2</a:t>
              </a:r>
              <a:r>
                <a:rPr lang="en-US" dirty="0"/>
                <a:t> (</a:t>
              </a:r>
              <a:r>
                <a:rPr lang="en-US" dirty="0" err="1"/>
                <a:t>tương</a:t>
              </a:r>
              <a:r>
                <a:rPr lang="en-US" dirty="0"/>
                <a:t> </a:t>
              </a:r>
              <a:r>
                <a:rPr lang="en-US" dirty="0" err="1"/>
                <a:t>ứng</a:t>
              </a:r>
              <a:r>
                <a:rPr lang="en-US" dirty="0"/>
                <a:t> </a:t>
              </a:r>
              <a:r>
                <a:rPr lang="en-US" dirty="0" err="1"/>
                <a:t>với</a:t>
              </a:r>
              <a:r>
                <a:rPr lang="en-US" dirty="0"/>
                <a:t> 44 gam CO</a:t>
              </a:r>
              <a:r>
                <a:rPr lang="en-US" baseline="-25000" dirty="0"/>
                <a:t>2</a:t>
              </a:r>
              <a:r>
                <a:rPr lang="en-US" dirty="0"/>
                <a:t>). </a:t>
              </a:r>
              <a:r>
                <a:rPr lang="en-US" dirty="0" err="1"/>
                <a:t>Đó</a:t>
              </a:r>
              <a:r>
                <a:rPr lang="en-US" dirty="0"/>
                <a:t> </a:t>
              </a:r>
              <a:r>
                <a:rPr lang="en-US" dirty="0" err="1"/>
                <a:t>là</a:t>
              </a:r>
              <a:r>
                <a:rPr lang="en-US" dirty="0"/>
                <a:t> </a:t>
              </a:r>
              <a:r>
                <a:rPr lang="en-US" dirty="0" err="1"/>
                <a:t>khối</a:t>
              </a:r>
              <a:r>
                <a:rPr lang="en-US" dirty="0"/>
                <a:t> </a:t>
              </a:r>
              <a:r>
                <a:rPr lang="en-US" dirty="0" err="1"/>
                <a:t>lượng</a:t>
              </a:r>
              <a:r>
                <a:rPr lang="en-US" dirty="0"/>
                <a:t> </a:t>
              </a:r>
              <a:r>
                <a:rPr lang="en-US" dirty="0" err="1"/>
                <a:t>tính</a:t>
              </a:r>
              <a:r>
                <a:rPr lang="en-US" dirty="0"/>
                <a:t> </a:t>
              </a:r>
              <a:r>
                <a:rPr lang="en-US" dirty="0" err="1"/>
                <a:t>theo</a:t>
              </a:r>
              <a:r>
                <a:rPr lang="en-US" dirty="0"/>
                <a:t> </a:t>
              </a:r>
              <a:r>
                <a:rPr lang="en-US" dirty="0" err="1"/>
                <a:t>lí</a:t>
              </a:r>
              <a:r>
                <a:rPr lang="en-US" dirty="0"/>
                <a:t> </a:t>
              </a:r>
              <a:r>
                <a:rPr lang="en-US" dirty="0" err="1"/>
                <a:t>thuyết</a:t>
              </a:r>
              <a:r>
                <a:rPr lang="en-US" dirty="0"/>
                <a:t> </a:t>
              </a:r>
              <a:r>
                <a:rPr lang="en-US" dirty="0" err="1"/>
                <a:t>của</a:t>
              </a:r>
              <a:r>
                <a:rPr lang="en-US" dirty="0"/>
                <a:t> CO</a:t>
              </a:r>
              <a:r>
                <a:rPr lang="en-US" baseline="-25000" dirty="0"/>
                <a:t>2</a:t>
              </a:r>
              <a:r>
                <a:rPr lang="en-US" dirty="0"/>
                <a:t>.</a:t>
              </a:r>
            </a:p>
            <a:p>
              <a:pPr>
                <a:spcBef>
                  <a:spcPts val="600"/>
                </a:spcBef>
              </a:pPr>
              <a:r>
                <a:rPr lang="en-US" dirty="0" err="1"/>
                <a:t>Tuy</a:t>
              </a:r>
              <a:r>
                <a:rPr lang="en-US" dirty="0"/>
                <a:t> </a:t>
              </a:r>
              <a:r>
                <a:rPr lang="en-US" dirty="0" err="1"/>
                <a:t>nhiên</a:t>
              </a:r>
              <a:r>
                <a:rPr lang="en-US" dirty="0"/>
                <a:t>, </a:t>
              </a:r>
              <a:r>
                <a:rPr lang="en-US" dirty="0" err="1"/>
                <a:t>thực</a:t>
              </a:r>
              <a:r>
                <a:rPr lang="en-US" dirty="0"/>
                <a:t> </a:t>
              </a:r>
              <a:r>
                <a:rPr lang="en-US" dirty="0" err="1"/>
                <a:t>tế</a:t>
              </a:r>
              <a:r>
                <a:rPr lang="en-US" dirty="0"/>
                <a:t> </a:t>
              </a:r>
              <a:r>
                <a:rPr lang="en-US" dirty="0" err="1"/>
                <a:t>khối</a:t>
              </a:r>
              <a:r>
                <a:rPr lang="en-US" dirty="0"/>
                <a:t> </a:t>
              </a:r>
              <a:r>
                <a:rPr lang="en-US" dirty="0" err="1"/>
                <a:t>lượng</a:t>
              </a:r>
              <a:r>
                <a:rPr lang="en-US" dirty="0"/>
                <a:t> CO</a:t>
              </a:r>
              <a:r>
                <a:rPr lang="en-US" baseline="-25000" dirty="0"/>
                <a:t>2</a:t>
              </a:r>
              <a:r>
                <a:rPr lang="en-US" dirty="0"/>
                <a:t> </a:t>
              </a:r>
              <a:r>
                <a:rPr lang="en-US" dirty="0" err="1"/>
                <a:t>thu</a:t>
              </a:r>
              <a:r>
                <a:rPr lang="en-US" dirty="0"/>
                <a:t> </a:t>
              </a:r>
              <a:r>
                <a:rPr lang="en-US" dirty="0" err="1"/>
                <a:t>được</a:t>
              </a:r>
              <a:r>
                <a:rPr lang="en-US" dirty="0"/>
                <a:t> </a:t>
              </a:r>
              <a:r>
                <a:rPr lang="en-US" dirty="0" err="1"/>
                <a:t>thường</a:t>
              </a:r>
              <a:r>
                <a:rPr lang="en-US" dirty="0"/>
                <a:t> </a:t>
              </a:r>
              <a:r>
                <a:rPr lang="en-US" dirty="0" err="1"/>
                <a:t>nhỏ</a:t>
              </a:r>
              <a:r>
                <a:rPr lang="en-US" dirty="0"/>
                <a:t> </a:t>
              </a:r>
              <a:r>
                <a:rPr lang="en-US" dirty="0" err="1"/>
                <a:t>hơn</a:t>
              </a:r>
              <a:r>
                <a:rPr lang="en-US" dirty="0"/>
                <a:t> 44 gam. </a:t>
              </a:r>
            </a:p>
            <a:p>
              <a:pPr>
                <a:spcBef>
                  <a:spcPts val="600"/>
                </a:spcBef>
              </a:pPr>
              <a:r>
                <a:rPr lang="en-US" i="1" dirty="0" err="1"/>
                <a:t>Hiệu</a:t>
              </a:r>
              <a:r>
                <a:rPr lang="en-US" i="1" dirty="0"/>
                <a:t> </a:t>
              </a:r>
              <a:r>
                <a:rPr lang="en-US" i="1" dirty="0" err="1"/>
                <a:t>suất</a:t>
              </a:r>
              <a:r>
                <a:rPr lang="en-US" i="1" dirty="0"/>
                <a:t> </a:t>
              </a:r>
              <a:r>
                <a:rPr lang="en-US" i="1" dirty="0" err="1"/>
                <a:t>phản</a:t>
              </a:r>
              <a:r>
                <a:rPr lang="en-US" i="1" dirty="0"/>
                <a:t> </a:t>
              </a:r>
              <a:r>
                <a:rPr lang="en-US" i="1" dirty="0" err="1"/>
                <a:t>ứng</a:t>
              </a:r>
              <a:r>
                <a:rPr lang="en-US" i="1" dirty="0"/>
                <a:t> (</a:t>
              </a:r>
              <a:r>
                <a:rPr lang="en-US" i="1" dirty="0" err="1"/>
                <a:t>kí</a:t>
              </a:r>
              <a:r>
                <a:rPr lang="en-US" i="1" dirty="0"/>
                <a:t> </a:t>
              </a:r>
              <a:r>
                <a:rPr lang="en-US" i="1" dirty="0" err="1"/>
                <a:t>hiệu</a:t>
              </a:r>
              <a:r>
                <a:rPr lang="en-US" i="1" dirty="0"/>
                <a:t> </a:t>
              </a:r>
              <a:r>
                <a:rPr lang="en-US" i="1" dirty="0" err="1"/>
                <a:t>là</a:t>
              </a:r>
              <a:r>
                <a:rPr lang="en-US" i="1" dirty="0"/>
                <a:t> H) </a:t>
              </a:r>
              <a:r>
                <a:rPr lang="en-US" i="1" dirty="0" err="1"/>
                <a:t>là</a:t>
              </a:r>
              <a:r>
                <a:rPr lang="en-US" i="1" dirty="0"/>
                <a:t> </a:t>
              </a:r>
              <a:r>
                <a:rPr lang="en-US" i="1" dirty="0" err="1"/>
                <a:t>tỉ</a:t>
              </a:r>
              <a:r>
                <a:rPr lang="en-US" i="1" dirty="0"/>
                <a:t> </a:t>
              </a:r>
              <a:r>
                <a:rPr lang="en-US" i="1" dirty="0" err="1"/>
                <a:t>số</a:t>
              </a:r>
              <a:r>
                <a:rPr lang="en-US" i="1" dirty="0"/>
                <a:t> </a:t>
              </a:r>
              <a:r>
                <a:rPr lang="en-US" i="1" dirty="0" err="1"/>
                <a:t>giữa</a:t>
              </a:r>
              <a:r>
                <a:rPr lang="en-US" i="1" dirty="0"/>
                <a:t> </a:t>
              </a:r>
              <a:r>
                <a:rPr lang="en-US" i="1" dirty="0" err="1"/>
                <a:t>lượng</a:t>
              </a:r>
              <a:r>
                <a:rPr lang="en-US" i="1" dirty="0"/>
                <a:t> </a:t>
              </a:r>
              <a:r>
                <a:rPr lang="en-US" i="1" dirty="0" err="1"/>
                <a:t>sản</a:t>
              </a:r>
              <a:r>
                <a:rPr lang="en-US" i="1" dirty="0"/>
                <a:t> </a:t>
              </a:r>
              <a:r>
                <a:rPr lang="en-US" i="1" dirty="0" err="1"/>
                <a:t>phẩm</a:t>
              </a:r>
              <a:r>
                <a:rPr lang="en-US" i="1" dirty="0"/>
                <a:t> </a:t>
              </a:r>
              <a:r>
                <a:rPr lang="en-US" i="1" dirty="0" err="1"/>
                <a:t>thu</a:t>
              </a:r>
              <a:r>
                <a:rPr lang="en-US" i="1" dirty="0"/>
                <a:t> </a:t>
              </a:r>
              <a:r>
                <a:rPr lang="en-US" i="1" dirty="0" err="1"/>
                <a:t>được</a:t>
              </a:r>
              <a:r>
                <a:rPr lang="en-US" i="1" dirty="0"/>
                <a:t> </a:t>
              </a:r>
              <a:r>
                <a:rPr lang="en-US" i="1" dirty="0" err="1"/>
                <a:t>theo</a:t>
              </a:r>
              <a:r>
                <a:rPr lang="en-US" i="1" dirty="0"/>
                <a:t> </a:t>
              </a:r>
              <a:r>
                <a:rPr lang="en-US" i="1" dirty="0" err="1"/>
                <a:t>thực</a:t>
              </a:r>
              <a:r>
                <a:rPr lang="en-US" i="1" dirty="0"/>
                <a:t> </a:t>
              </a:r>
              <a:r>
                <a:rPr lang="en-US" i="1" dirty="0" err="1"/>
                <a:t>tế</a:t>
              </a:r>
              <a:r>
                <a:rPr lang="en-US" i="1" dirty="0"/>
                <a:t> </a:t>
              </a:r>
              <a:r>
                <a:rPr lang="en-US" i="1" dirty="0" err="1"/>
                <a:t>và</a:t>
              </a:r>
              <a:r>
                <a:rPr lang="en-US" i="1" dirty="0"/>
                <a:t> </a:t>
              </a:r>
              <a:r>
                <a:rPr lang="en-US" i="1" dirty="0" err="1"/>
                <a:t>lượng</a:t>
              </a:r>
              <a:r>
                <a:rPr lang="en-US" i="1" dirty="0"/>
                <a:t> </a:t>
              </a:r>
              <a:r>
                <a:rPr lang="en-US" i="1" dirty="0" err="1"/>
                <a:t>sản</a:t>
              </a:r>
              <a:r>
                <a:rPr lang="en-US" i="1" dirty="0"/>
                <a:t> </a:t>
              </a:r>
              <a:r>
                <a:rPr lang="en-US" i="1" dirty="0" err="1"/>
                <a:t>phẩm</a:t>
              </a:r>
              <a:r>
                <a:rPr lang="en-US" i="1" dirty="0"/>
                <a:t> </a:t>
              </a:r>
              <a:r>
                <a:rPr lang="en-US" i="1" dirty="0" err="1"/>
                <a:t>thu</a:t>
              </a:r>
              <a:r>
                <a:rPr lang="en-US" i="1" dirty="0"/>
                <a:t> </a:t>
              </a:r>
              <a:r>
                <a:rPr lang="en-US" i="1" dirty="0" err="1"/>
                <a:t>được</a:t>
              </a:r>
              <a:r>
                <a:rPr lang="en-US" i="1" dirty="0"/>
                <a:t> </a:t>
              </a:r>
              <a:r>
                <a:rPr lang="en-US" i="1" dirty="0" err="1"/>
                <a:t>theo</a:t>
              </a:r>
              <a:r>
                <a:rPr lang="en-US" i="1" dirty="0"/>
                <a:t> </a:t>
              </a:r>
              <a:r>
                <a:rPr lang="en-US" i="1" dirty="0" err="1"/>
                <a:t>lí</a:t>
              </a:r>
              <a:r>
                <a:rPr lang="en-US" i="1" dirty="0"/>
                <a:t> </a:t>
              </a:r>
              <a:r>
                <a:rPr lang="en-US" i="1" dirty="0" err="1"/>
                <a:t>thuyết</a:t>
              </a:r>
              <a:r>
                <a:rPr lang="en-US" i="1" dirty="0"/>
                <a:t>.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36DCB15C-F19E-E5CA-522E-D86AEE4EDB1C}"/>
                    </a:ext>
                  </a:extLst>
                </p:cNvPr>
                <p:cNvSpPr txBox="1"/>
                <p:nvPr/>
              </p:nvSpPr>
              <p:spPr>
                <a:xfrm>
                  <a:off x="6481195" y="2989816"/>
                  <a:ext cx="382669" cy="362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a14:m>
                  <a:r>
                    <a:rPr lang="en-US" baseline="30000" dirty="0">
                      <a:latin typeface="UTM Avo" panose="02040603050506020204" pitchFamily="18" charset="0"/>
                    </a:rPr>
                    <a:t>o</a:t>
                  </a:r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36DCB15C-F19E-E5CA-522E-D86AEE4EDB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1195" y="2989816"/>
                  <a:ext cx="382669" cy="36298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1592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266787-5877-C448-7BB7-95ACCB961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9F8120-51F3-9F88-90B1-D7CAB103BA81}"/>
              </a:ext>
            </a:extLst>
          </p:cNvPr>
          <p:cNvSpPr txBox="1"/>
          <p:nvPr/>
        </p:nvSpPr>
        <p:spPr>
          <a:xfrm>
            <a:off x="1334430" y="1699724"/>
            <a:ext cx="9523139" cy="50526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2200">
                <a:latin typeface="UTM Avo" panose="02040603050506020204" pitchFamily="18" charset="0"/>
              </a:defRPr>
            </a:lvl1pPr>
          </a:lstStyle>
          <a:p>
            <a:pPr>
              <a:spcBef>
                <a:spcPts val="600"/>
              </a:spcBef>
            </a:pPr>
            <a:r>
              <a:rPr lang="vi-VN" dirty="0"/>
              <a:t>Thông thường, hiệu suất phản ứng được biểu thị theo phần trăm và được tính theo biểu thức:</a:t>
            </a:r>
            <a:endParaRPr lang="en-US" dirty="0"/>
          </a:p>
          <a:p>
            <a:pPr>
              <a:spcBef>
                <a:spcPts val="600"/>
              </a:spcBef>
            </a:pPr>
            <a:endParaRPr lang="en-US" i="1" dirty="0"/>
          </a:p>
          <a:p>
            <a:pPr>
              <a:spcBef>
                <a:spcPts val="600"/>
              </a:spcBef>
            </a:pPr>
            <a:endParaRPr lang="en-US" i="1" dirty="0"/>
          </a:p>
          <a:p>
            <a:pPr>
              <a:spcBef>
                <a:spcPts val="600"/>
              </a:spcBef>
            </a:pPr>
            <a:r>
              <a:rPr lang="vi-VN" dirty="0"/>
              <a:t>Trong đó: </a:t>
            </a:r>
          </a:p>
          <a:p>
            <a:pPr>
              <a:spcBef>
                <a:spcPts val="600"/>
              </a:spcBef>
            </a:pPr>
            <a:r>
              <a:rPr lang="vi-VN" dirty="0"/>
              <a:t>H là hiệu suất phản ứng (%).</a:t>
            </a:r>
          </a:p>
          <a:p>
            <a:pPr>
              <a:spcBef>
                <a:spcPts val="600"/>
              </a:spcBef>
            </a:pPr>
            <a:r>
              <a:rPr lang="vi-VN" dirty="0"/>
              <a:t>mtt là khối lượng chất (gam) thu được theo thực tế.</a:t>
            </a:r>
          </a:p>
          <a:p>
            <a:pPr>
              <a:spcBef>
                <a:spcPts val="600"/>
              </a:spcBef>
            </a:pPr>
            <a:r>
              <a:rPr lang="vi-VN" dirty="0"/>
              <a:t>mlt là khối lượng chất (gam) thu được theo lí thuyết (tính theo phương trình hoá học).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79FFA3CC-6220-B285-BBC9-07E2D9D4C70F}"/>
                  </a:ext>
                </a:extLst>
              </p:cNvPr>
              <p:cNvSpPr/>
              <p:nvPr/>
            </p:nvSpPr>
            <p:spPr>
              <a:xfrm>
                <a:off x="4180114" y="2928257"/>
                <a:ext cx="3196046" cy="1001485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0" i="0" smtClean="0">
                        <a:solidFill>
                          <a:schemeClr val="tx1"/>
                        </a:solidFill>
                        <a:latin typeface="UTM Avo" panose="02040603050506020204" pitchFamily="18" charset="0"/>
                      </a:rPr>
                      <m:t>H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𝑡𝑡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×100</m:t>
                        </m:r>
                      </m:num>
                      <m:den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𝑙𝑡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%</a:t>
                </a: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79FFA3CC-6220-B285-BBC9-07E2D9D4C7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114" y="2928257"/>
                <a:ext cx="3196046" cy="1001485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342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EDDC6C-6484-301F-12E0-65BBAC32B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1BA74C7-6181-2122-881D-7736F1755037}"/>
              </a:ext>
            </a:extLst>
          </p:cNvPr>
          <p:cNvSpPr/>
          <p:nvPr/>
        </p:nvSpPr>
        <p:spPr>
          <a:xfrm>
            <a:off x="1624148" y="2420983"/>
            <a:ext cx="8943703" cy="3378926"/>
          </a:xfrm>
          <a:prstGeom prst="roundRect">
            <a:avLst>
              <a:gd name="adj" fmla="val 5069"/>
            </a:avLst>
          </a:prstGeom>
          <a:noFill/>
          <a:ln w="38100">
            <a:solidFill>
              <a:srgbClr val="7A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Khi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đốt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cháy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than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trong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không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khí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sản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phẩm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thu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được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chủ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yếu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khí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carbon dioxide.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Nếu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lượng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oxygen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trong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không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khí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thiếu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thì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sẽ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xảy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ra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phản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ứng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tạo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thành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carbon monoxide (CO)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một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khí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độc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. Do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đó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viên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than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tổ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ong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được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sản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xuất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với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nhiều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lỗ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thông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khí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giúp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cung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cấp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đủ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oxygen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tăng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diện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tích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tiếp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xúc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góp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phần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tăng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hiệu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suất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phản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ứng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đốt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cháy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than.</a:t>
            </a:r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A1A4C842-ABA9-9F7F-BDA8-15DB5D104156}"/>
              </a:ext>
            </a:extLst>
          </p:cNvPr>
          <p:cNvSpPr/>
          <p:nvPr/>
        </p:nvSpPr>
        <p:spPr>
          <a:xfrm>
            <a:off x="1828800" y="1976846"/>
            <a:ext cx="2229395" cy="444137"/>
          </a:xfrm>
          <a:prstGeom prst="round2SameRect">
            <a:avLst/>
          </a:prstGeom>
          <a:solidFill>
            <a:srgbClr val="6C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</a:rPr>
              <a:t>Em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có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biết</a:t>
            </a:r>
            <a:endParaRPr lang="en-US" sz="22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94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DDEAAC-F228-130F-5F71-9689DA2B3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7">
            <a:extLst>
              <a:ext uri="{FF2B5EF4-FFF2-40B4-BE49-F238E27FC236}">
                <a16:creationId xmlns:a16="http://schemas.microsoft.com/office/drawing/2014/main" id="{AEC6EE25-5AAF-2A26-EBB9-20E39280479E}"/>
              </a:ext>
            </a:extLst>
          </p:cNvPr>
          <p:cNvSpPr/>
          <p:nvPr/>
        </p:nvSpPr>
        <p:spPr>
          <a:xfrm>
            <a:off x="750312" y="1993991"/>
            <a:ext cx="11004883" cy="4490085"/>
          </a:xfrm>
          <a:prstGeom prst="roundRect">
            <a:avLst>
              <a:gd name="adj" fmla="val 10128"/>
            </a:avLst>
          </a:prstGeom>
          <a:solidFill>
            <a:srgbClr val="F9E9F2"/>
          </a:solidFill>
          <a:ln w="57150">
            <a:solidFill>
              <a:srgbClr val="E28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32000" bIns="396000" rtlCol="0" anchor="ctr"/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• Các bước tính khối lượng và số mol của chất phản ứng và chất sản phẩm trong một phản ứng hoá học: </a:t>
            </a:r>
          </a:p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Bước 1: Viết phương trình hoá học của phản ứng.</a:t>
            </a:r>
          </a:p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Bước 2: Tính số mol chất đã biết dựa vào khối lượng hoặc thể tích.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Bước 3: Dựa vào phương trình hoá học và số mol chất đã biết để tìm số mol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 các chất phản ứng hoặc chất sản phẩm khác. </a:t>
            </a:r>
          </a:p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Bước 4: Tính khối lượng hoặc thể tích của các chất cần tìm.</a:t>
            </a:r>
          </a:p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• Hiệu suất phản ứng là tỉ số giữa lượng sản phẩm thu được theo thực tế và lượng sản phẩm thu được theo lí thuyết.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190368-765C-DCA3-E554-EA1AEAA20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3732" y="1275149"/>
            <a:ext cx="1258708" cy="118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0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23A6070-68CD-40DB-2B88-2ED535069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019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8F89E0B-7296-73C5-48F1-57ECD746D789}"/>
              </a:ext>
            </a:extLst>
          </p:cNvPr>
          <p:cNvSpPr/>
          <p:nvPr/>
        </p:nvSpPr>
        <p:spPr>
          <a:xfrm>
            <a:off x="1451456" y="2129350"/>
            <a:ext cx="9289087" cy="339188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1.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Đốt cháy hết 0,54 gam Al trong không khí thu được aluminium oxide theo sơ đồ phản ứng: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Al + 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→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 Al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Lập phương trình hoá học của phản ứng và tính: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a) Khối lượng aluminium oxide tạo ra.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b) Thể tích khí oxygen tham gia phản ứng ở điều kiện chuẩn.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34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CBC778-1931-2387-376A-BBBDC6885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CC407B2-41FC-C860-2ABB-B049794A9F2D}"/>
                  </a:ext>
                </a:extLst>
              </p:cNvPr>
              <p:cNvSpPr txBox="1"/>
              <p:nvPr/>
            </p:nvSpPr>
            <p:spPr>
              <a:xfrm>
                <a:off x="2222254" y="1871907"/>
                <a:ext cx="7747492" cy="478259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just">
                  <a:lnSpc>
                    <a:spcPct val="150000"/>
                  </a:lnSpc>
                  <a:defRPr sz="2200">
                    <a:latin typeface="UTM Avo" panose="02040603050506020204" pitchFamily="18" charset="0"/>
                  </a:defRPr>
                </a:lvl1pPr>
              </a:lstStyle>
              <a:p>
                <a:r>
                  <a:rPr lang="en-US" dirty="0"/>
                  <a:t>Phương </a:t>
                </a:r>
                <a:r>
                  <a:rPr lang="en-US" dirty="0" err="1"/>
                  <a:t>trình</a:t>
                </a:r>
                <a:r>
                  <a:rPr lang="en-US" dirty="0"/>
                  <a:t> </a:t>
                </a:r>
                <a:r>
                  <a:rPr lang="en-US" dirty="0" err="1"/>
                  <a:t>hóa</a:t>
                </a:r>
                <a:r>
                  <a:rPr lang="en-US" dirty="0"/>
                  <a:t> </a:t>
                </a:r>
                <a:r>
                  <a:rPr lang="en-US" dirty="0" err="1"/>
                  <a:t>học</a:t>
                </a:r>
                <a:r>
                  <a:rPr lang="en-US" dirty="0"/>
                  <a:t>:</a:t>
                </a:r>
              </a:p>
              <a:p>
                <a:pPr algn="ctr"/>
                <a:r>
                  <a:rPr lang="en-US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4</a:t>
                </a:r>
                <a:r>
                  <a:rPr lang="vi-VN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Al + </a:t>
                </a:r>
                <a:r>
                  <a:rPr lang="en-US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3</a:t>
                </a:r>
                <a:r>
                  <a:rPr lang="vi-VN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O</a:t>
                </a:r>
                <a:r>
                  <a:rPr lang="vi-VN" baseline="-250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2</a:t>
                </a:r>
                <a:r>
                  <a:rPr lang="en-US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→</a:t>
                </a:r>
                <a:r>
                  <a:rPr lang="vi-VN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2</a:t>
                </a:r>
                <a:r>
                  <a:rPr lang="vi-VN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Al</a:t>
                </a:r>
                <a:r>
                  <a:rPr lang="vi-VN" baseline="-250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2</a:t>
                </a:r>
                <a:r>
                  <a:rPr lang="vi-VN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O</a:t>
                </a:r>
                <a:r>
                  <a:rPr lang="vi-VN" baseline="-250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3</a:t>
                </a:r>
                <a:endParaRPr lang="en-US" baseline="-2500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  <a:p>
                <a:pPr algn="l"/>
                <a:r>
                  <a:rPr lang="en-US" dirty="0" err="1"/>
                  <a:t>Số</a:t>
                </a:r>
                <a:r>
                  <a:rPr lang="en-US" dirty="0"/>
                  <a:t> mol </a:t>
                </a:r>
                <a:r>
                  <a:rPr lang="en-US" dirty="0" err="1"/>
                  <a:t>tham</a:t>
                </a:r>
                <a:r>
                  <a:rPr lang="en-US" dirty="0"/>
                  <a:t> </a:t>
                </a:r>
                <a:r>
                  <a:rPr lang="en-US" dirty="0" err="1"/>
                  <a:t>gia</a:t>
                </a:r>
                <a:r>
                  <a:rPr lang="en-US" dirty="0"/>
                  <a:t> </a:t>
                </a:r>
                <a:r>
                  <a:rPr lang="en-US" dirty="0" err="1"/>
                  <a:t>phản</a:t>
                </a:r>
                <a:r>
                  <a:rPr lang="en-US" dirty="0"/>
                  <a:t> </a:t>
                </a:r>
                <a:r>
                  <a:rPr lang="en-US" dirty="0" err="1"/>
                  <a:t>ứng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𝐴𝑙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𝐴𝑙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/>
                          <m:t>0,54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b="0" i="0" smtClean="0"/>
                          <m:t>27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=0,02 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𝑚𝑜𝑙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US" b="0" baseline="-25000" dirty="0"/>
              </a:p>
              <a:p>
                <a:pPr marL="457200" indent="-457200" algn="l">
                  <a:buAutoNum type="alphaLcParenR"/>
                </a:pPr>
                <a:r>
                  <a:rPr lang="en-US" dirty="0"/>
                  <a:t>Ta </a:t>
                </a:r>
                <a:r>
                  <a:rPr lang="en-US" dirty="0" err="1"/>
                  <a:t>có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𝐴𝑙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b="0" i="0" smtClean="0"/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.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/>
                      <m:t>0,01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𝑚𝑜𝑙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b="0" i="0" smtClean="0"/>
                        <m:t>0,01 . 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b="0" i="0" smtClean="0"/>
                            <m:t>27 . 2 + 16 . 3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b="0" i="0" smtClean="0"/>
                        <m:t>1,02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𝑔𝑎𝑚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 algn="l"/>
                <a:r>
                  <a:rPr lang="en-US" dirty="0"/>
                  <a:t>b) Ta </a:t>
                </a:r>
                <a:r>
                  <a:rPr lang="en-US" dirty="0" err="1"/>
                  <a:t>có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/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b="0" i="0" smtClean="0"/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/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b="0" i="0" smtClean="0"/>
                          <m:t>4</m:t>
                        </m:r>
                      </m:den>
                    </m:f>
                    <m:r>
                      <m:rPr>
                        <m:nor/>
                      </m:rPr>
                      <a:rPr lang="en-US" b="0" i="0" smtClean="0"/>
                      <m:t>. 0,02 = 0,015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𝑚𝑜𝑙</m:t>
                        </m:r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algn="l"/>
                <a:r>
                  <a:rPr lang="en-US" dirty="0"/>
                  <a:t>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/>
                      <m:t>0,015 . 24,79 = 0,37185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í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CC407B2-41FC-C860-2ABB-B049794A9F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2254" y="1871907"/>
                <a:ext cx="7747492" cy="4782591"/>
              </a:xfrm>
              <a:prstGeom prst="rect">
                <a:avLst/>
              </a:prstGeom>
              <a:blipFill>
                <a:blip r:embed="rId3"/>
                <a:stretch>
                  <a:fillRect l="-1339" b="-1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460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6532DB-919B-54A9-276B-E7E81FB8B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4F229F2-D2B2-3799-5DA1-C686ACAE89F2}"/>
              </a:ext>
            </a:extLst>
          </p:cNvPr>
          <p:cNvGrpSpPr/>
          <p:nvPr/>
        </p:nvGrpSpPr>
        <p:grpSpPr>
          <a:xfrm>
            <a:off x="1528296" y="2098614"/>
            <a:ext cx="9289087" cy="3887248"/>
            <a:chOff x="1528296" y="2098614"/>
            <a:chExt cx="9289087" cy="3887248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4F712031-CA83-1C9C-2EBD-B9B6CA0528DF}"/>
                </a:ext>
              </a:extLst>
            </p:cNvPr>
            <p:cNvSpPr/>
            <p:nvPr/>
          </p:nvSpPr>
          <p:spPr>
            <a:xfrm>
              <a:off x="1528296" y="2098614"/>
              <a:ext cx="9289087" cy="388724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2. </a:t>
              </a: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Trong công nghiệp, nhôm được sản xuất từ aluminium oxide </a:t>
              </a:r>
            </a:p>
            <a:p>
              <a:pPr algn="just">
                <a:lnSpc>
                  <a:spcPct val="150000"/>
                </a:lnSpc>
              </a:pP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(Al</a:t>
              </a:r>
              <a:r>
                <a:rPr lang="vi-VN" sz="2200" baseline="-25000" dirty="0">
                  <a:solidFill>
                    <a:schemeClr val="tx1"/>
                  </a:solidFill>
                  <a:latin typeface="UTM Avo" panose="02040603050506020204" pitchFamily="18" charset="0"/>
                </a:rPr>
                <a:t>2</a:t>
              </a: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O</a:t>
              </a:r>
              <a:r>
                <a:rPr lang="vi-VN" sz="2200" baseline="-25000" dirty="0">
                  <a:solidFill>
                    <a:schemeClr val="tx1"/>
                  </a:solidFill>
                  <a:latin typeface="UTM Avo" panose="02040603050506020204" pitchFamily="18" charset="0"/>
                </a:rPr>
                <a:t>3</a:t>
              </a: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) theo phương trình hoá học sau:</a:t>
              </a:r>
            </a:p>
            <a:p>
              <a:pPr algn="just">
                <a:lnSpc>
                  <a:spcPct val="150000"/>
                </a:lnSpc>
              </a:pP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2Al</a:t>
              </a:r>
              <a:r>
                <a:rPr lang="vi-VN" sz="2200" baseline="-25000" dirty="0">
                  <a:solidFill>
                    <a:schemeClr val="tx1"/>
                  </a:solidFill>
                  <a:latin typeface="UTM Avo" panose="02040603050506020204" pitchFamily="18" charset="0"/>
                </a:rPr>
                <a:t>2</a:t>
              </a: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O</a:t>
              </a:r>
              <a:r>
                <a:rPr lang="vi-VN" sz="2200" baseline="-25000" dirty="0">
                  <a:solidFill>
                    <a:schemeClr val="tx1"/>
                  </a:solidFill>
                  <a:latin typeface="UTM Avo" panose="02040603050506020204" pitchFamily="18" charset="0"/>
                </a:rPr>
                <a:t>3</a:t>
              </a: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		</a:t>
              </a: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4Al + 3O</a:t>
              </a:r>
              <a:r>
                <a:rPr lang="vi-VN" sz="2200" baseline="-25000" dirty="0">
                  <a:solidFill>
                    <a:schemeClr val="tx1"/>
                  </a:solidFill>
                  <a:latin typeface="UTM Avo" panose="02040603050506020204" pitchFamily="18" charset="0"/>
                </a:rPr>
                <a:t>2</a:t>
              </a: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↑</a:t>
              </a:r>
            </a:p>
            <a:p>
              <a:pPr algn="just">
                <a:lnSpc>
                  <a:spcPct val="150000"/>
                </a:lnSpc>
              </a:pP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a) Tính hiệu suất phản ứng khi điện phân 102 kg Al</a:t>
              </a:r>
              <a:r>
                <a:rPr lang="vi-VN" sz="2200" baseline="-25000" dirty="0">
                  <a:solidFill>
                    <a:schemeClr val="tx1"/>
                  </a:solidFill>
                  <a:latin typeface="UTM Avo" panose="02040603050506020204" pitchFamily="18" charset="0"/>
                </a:rPr>
                <a:t>2</a:t>
              </a: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O</a:t>
              </a:r>
              <a:r>
                <a:rPr lang="vi-VN" sz="2200" baseline="-25000" dirty="0">
                  <a:solidFill>
                    <a:schemeClr val="tx1"/>
                  </a:solidFill>
                  <a:latin typeface="UTM Avo" panose="02040603050506020204" pitchFamily="18" charset="0"/>
                </a:rPr>
                <a:t>3</a:t>
              </a: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, biết </a:t>
              </a:r>
            </a:p>
            <a:p>
              <a:pPr algn="just">
                <a:lnSpc>
                  <a:spcPct val="150000"/>
                </a:lnSpc>
              </a:pP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khối lượng nhôm thu được sau phản ứng là 51,3 kg.</a:t>
              </a:r>
            </a:p>
            <a:p>
              <a:pPr algn="just">
                <a:lnSpc>
                  <a:spcPct val="150000"/>
                </a:lnSpc>
              </a:pP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b*) Biết khối lượng nhôm thu được sau điện phân là 54 kg và </a:t>
              </a:r>
            </a:p>
            <a:p>
              <a:pPr algn="just">
                <a:lnSpc>
                  <a:spcPct val="150000"/>
                </a:lnSpc>
              </a:pP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hiệu suất phản ứng là 92%, tính khối lượng Al</a:t>
              </a:r>
              <a:r>
                <a:rPr lang="vi-VN" sz="2200" baseline="-25000" dirty="0">
                  <a:solidFill>
                    <a:schemeClr val="tx1"/>
                  </a:solidFill>
                  <a:latin typeface="UTM Avo" panose="02040603050506020204" pitchFamily="18" charset="0"/>
                </a:rPr>
                <a:t>2</a:t>
              </a: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O</a:t>
              </a:r>
              <a:r>
                <a:rPr lang="vi-VN" sz="2200" baseline="-25000" dirty="0">
                  <a:solidFill>
                    <a:schemeClr val="tx1"/>
                  </a:solidFill>
                  <a:latin typeface="UTM Avo" panose="02040603050506020204" pitchFamily="18" charset="0"/>
                </a:rPr>
                <a:t>3</a:t>
              </a: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 charset="0"/>
                </a:rPr>
                <a:t> đã dùng.</a:t>
              </a:r>
              <a:endParaRPr lang="en-US" sz="22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6704F8A9-23B5-BFC8-9979-97A22433FB27}"/>
                </a:ext>
              </a:extLst>
            </p:cNvPr>
            <p:cNvCxnSpPr/>
            <p:nvPr/>
          </p:nvCxnSpPr>
          <p:spPr>
            <a:xfrm>
              <a:off x="2835408" y="3626864"/>
              <a:ext cx="155217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59CE80-1D71-022D-E70A-BB8AA126077A}"/>
                </a:ext>
              </a:extLst>
            </p:cNvPr>
            <p:cNvSpPr txBox="1"/>
            <p:nvPr/>
          </p:nvSpPr>
          <p:spPr>
            <a:xfrm>
              <a:off x="3244585" y="3557708"/>
              <a:ext cx="814506" cy="300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1050" dirty="0">
                  <a:solidFill>
                    <a:schemeClr val="tx1"/>
                  </a:solidFill>
                  <a:latin typeface="UTM Avo" panose="02040603050506020204" pitchFamily="18" charset="0"/>
                </a:rPr>
                <a:t>cryolite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F3E1BFD-77E2-DB60-F5CC-3F600DE75C64}"/>
                </a:ext>
              </a:extLst>
            </p:cNvPr>
            <p:cNvSpPr txBox="1"/>
            <p:nvPr/>
          </p:nvSpPr>
          <p:spPr>
            <a:xfrm>
              <a:off x="2785461" y="3395617"/>
              <a:ext cx="16520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050" dirty="0">
                  <a:solidFill>
                    <a:schemeClr val="tx1"/>
                  </a:solidFill>
                  <a:latin typeface="UTM Avo" panose="02040603050506020204" pitchFamily="18" charset="0"/>
                </a:rPr>
                <a:t>điện phân nóng chảy</a:t>
              </a:r>
              <a:endParaRPr 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331581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B2C3D7-9416-A293-6C50-E37E25753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B515D-EB21-2481-27D2-66348B36C046}"/>
              </a:ext>
            </a:extLst>
          </p:cNvPr>
          <p:cNvGrpSpPr/>
          <p:nvPr/>
        </p:nvGrpSpPr>
        <p:grpSpPr>
          <a:xfrm>
            <a:off x="1065125" y="1779323"/>
            <a:ext cx="10061750" cy="4970784"/>
            <a:chOff x="1105319" y="1568307"/>
            <a:chExt cx="10932606" cy="49707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157086BD-F28E-F67B-5A37-0E17F4C5A399}"/>
                    </a:ext>
                  </a:extLst>
                </p:cNvPr>
                <p:cNvSpPr txBox="1"/>
                <p:nvPr/>
              </p:nvSpPr>
              <p:spPr>
                <a:xfrm>
                  <a:off x="1105319" y="1568307"/>
                  <a:ext cx="10932606" cy="4970784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algn="just">
                    <a:lnSpc>
                      <a:spcPct val="150000"/>
                    </a:lnSpc>
                    <a:defRPr sz="2200">
                      <a:latin typeface="UTM Avo" panose="02040603050506020204" pitchFamily="18" charset="0"/>
                    </a:defRPr>
                  </a:lvl1pPr>
                </a:lstStyle>
                <a:p>
                  <a:r>
                    <a:rPr lang="en-US" dirty="0"/>
                    <a:t>a)  Phương </a:t>
                  </a:r>
                  <a:r>
                    <a:rPr lang="en-US" dirty="0" err="1"/>
                    <a:t>trình</a:t>
                  </a:r>
                  <a:r>
                    <a:rPr lang="en-US" dirty="0"/>
                    <a:t> </a:t>
                  </a:r>
                  <a:r>
                    <a:rPr lang="en-US" dirty="0" err="1"/>
                    <a:t>hóa</a:t>
                  </a:r>
                  <a:r>
                    <a:rPr lang="en-US" dirty="0"/>
                    <a:t> </a:t>
                  </a:r>
                  <a:r>
                    <a:rPr lang="en-US" dirty="0" err="1"/>
                    <a:t>học</a:t>
                  </a:r>
                  <a:r>
                    <a:rPr lang="en-US" dirty="0"/>
                    <a:t>:</a:t>
                  </a:r>
                </a:p>
                <a:p>
                  <a:pPr algn="ctr"/>
                  <a:r>
                    <a:rPr lang="vi-VN" sz="2400" dirty="0">
                      <a:solidFill>
                        <a:schemeClr val="tx1"/>
                      </a:solidFill>
                      <a:latin typeface="UTM Avo" panose="02040603050506020204" pitchFamily="18" charset="0"/>
                    </a:rPr>
                    <a:t>2Al</a:t>
                  </a:r>
                  <a:r>
                    <a:rPr lang="vi-VN" sz="2400" baseline="-25000" dirty="0">
                      <a:solidFill>
                        <a:schemeClr val="tx1"/>
                      </a:solidFill>
                      <a:latin typeface="UTM Avo" panose="02040603050506020204" pitchFamily="18" charset="0"/>
                    </a:rPr>
                    <a:t>2</a:t>
                  </a:r>
                  <a:r>
                    <a:rPr lang="vi-VN" sz="2400" dirty="0">
                      <a:solidFill>
                        <a:schemeClr val="tx1"/>
                      </a:solidFill>
                      <a:latin typeface="UTM Avo" panose="02040603050506020204" pitchFamily="18" charset="0"/>
                    </a:rPr>
                    <a:t>O</a:t>
                  </a:r>
                  <a:r>
                    <a:rPr lang="vi-VN" sz="2400" baseline="-25000" dirty="0">
                      <a:solidFill>
                        <a:schemeClr val="tx1"/>
                      </a:solidFill>
                      <a:latin typeface="UTM Avo" panose="02040603050506020204" pitchFamily="18" charset="0"/>
                    </a:rPr>
                    <a:t>3</a:t>
                  </a:r>
                  <a:r>
                    <a:rPr lang="vi-VN" sz="2400" dirty="0">
                      <a:solidFill>
                        <a:schemeClr val="tx1"/>
                      </a:solidFill>
                      <a:latin typeface="UTM Avo" panose="02040603050506020204" pitchFamily="18" charset="0"/>
                    </a:rPr>
                    <a:t> </a:t>
                  </a: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</a:rPr>
                    <a:t>		   </a:t>
                  </a:r>
                  <a:r>
                    <a:rPr lang="vi-VN" sz="2400" dirty="0">
                      <a:solidFill>
                        <a:schemeClr val="tx1"/>
                      </a:solidFill>
                      <a:latin typeface="UTM Avo" panose="02040603050506020204" pitchFamily="18" charset="0"/>
                    </a:rPr>
                    <a:t>4Al </a:t>
                  </a: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</a:rPr>
                    <a:t>       </a:t>
                  </a:r>
                  <a:r>
                    <a:rPr lang="vi-VN" sz="2400" dirty="0">
                      <a:solidFill>
                        <a:schemeClr val="tx1"/>
                      </a:solidFill>
                      <a:latin typeface="UTM Avo" panose="02040603050506020204" pitchFamily="18" charset="0"/>
                    </a:rPr>
                    <a:t>+ </a:t>
                  </a: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</a:rPr>
                    <a:t>        </a:t>
                  </a:r>
                  <a:r>
                    <a:rPr lang="vi-VN" sz="2400" dirty="0">
                      <a:solidFill>
                        <a:schemeClr val="tx1"/>
                      </a:solidFill>
                      <a:latin typeface="UTM Avo" panose="02040603050506020204" pitchFamily="18" charset="0"/>
                    </a:rPr>
                    <a:t>3O</a:t>
                  </a:r>
                  <a:r>
                    <a:rPr lang="vi-VN" sz="2400" baseline="-25000" dirty="0">
                      <a:solidFill>
                        <a:schemeClr val="tx1"/>
                      </a:solidFill>
                      <a:latin typeface="UTM Avo" panose="02040603050506020204" pitchFamily="18" charset="0"/>
                    </a:rPr>
                    <a:t>2</a:t>
                  </a:r>
                  <a:r>
                    <a:rPr lang="vi-VN" sz="2400" dirty="0">
                      <a:solidFill>
                        <a:schemeClr val="tx1"/>
                      </a:solidFill>
                      <a:latin typeface="UTM Avo" panose="02040603050506020204" pitchFamily="18" charset="0"/>
                    </a:rPr>
                    <a:t>↑</a:t>
                  </a:r>
                  <a:endParaRPr lang="en-US" sz="2400" dirty="0"/>
                </a:p>
                <a:p>
                  <a:pPr algn="l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𝐴𝑙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𝐴𝑙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400" i="0"/>
                            <m:t>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i="0"/>
                            <m:t>3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400" i="0"/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𝑚𝑜𝑙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400" b="0" i="1" dirty="0">
                      <a:latin typeface="Cambria Math" panose="02040503050406030204" pitchFamily="18" charset="0"/>
                    </a:rPr>
                    <a:t> </a:t>
                  </a:r>
                </a:p>
                <a:p>
                  <a:pPr algn="l"/>
                  <a:r>
                    <a:rPr lang="en-US" sz="2400" b="0" dirty="0"/>
                    <a:t>=&gt;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𝐴𝑙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smtClean="0"/>
                        <m:t>2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400" b="0" i="0" smtClean="0"/>
                            <m:t>2.10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b="0" i="0" smtClean="0"/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𝑚𝑜𝑙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sz="2400" dirty="0"/>
                </a:p>
                <a:p>
                  <a:pPr algn="l"/>
                  <a:r>
                    <a:rPr lang="vi-VN" sz="2400" dirty="0"/>
                    <a:t>Điện phân 102 kg Al</a:t>
                  </a:r>
                  <a:r>
                    <a:rPr lang="vi-VN" sz="2400" baseline="-25000" dirty="0"/>
                    <a:t>2</a:t>
                  </a:r>
                  <a:r>
                    <a:rPr lang="vi-VN" sz="2400" dirty="0"/>
                    <a:t>O</a:t>
                  </a:r>
                  <a:r>
                    <a:rPr lang="vi-VN" sz="2400" baseline="-25000" dirty="0"/>
                    <a:t>3</a:t>
                  </a:r>
                  <a:r>
                    <a:rPr lang="vi-VN" sz="2400" dirty="0"/>
                    <a:t>, khối lượng Al thu được theo lí thuyết là:</a:t>
                  </a:r>
                  <a:endParaRPr lang="en-US" sz="2400" dirty="0"/>
                </a:p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𝑙𝑡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𝐴𝑙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𝐴𝑙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i="0"/>
                              <m:t>2</m:t>
                            </m:r>
                            <m:r>
                              <m:rPr>
                                <m:nor/>
                              </m:rPr>
                              <a:rPr lang="en-US" sz="2400" b="0" i="0" smtClean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i="0"/>
                              <m:t>.</m:t>
                            </m:r>
                            <m:r>
                              <m:rPr>
                                <m:nor/>
                              </m:rPr>
                              <a:rPr lang="en-US" sz="2400" b="0" i="0" smtClean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i="0"/>
                              <m:t>10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400" i="0"/>
                              <m:t>3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sz="2400" b="0" i="0" smtClean="0"/>
                          <m:t>. </m:t>
                        </m:r>
                        <m:r>
                          <m:rPr>
                            <m:nor/>
                          </m:rPr>
                          <a:rPr lang="en-US" sz="2400" b="0" i="0" smtClean="0"/>
                          <m:t>27 </m:t>
                        </m:r>
                        <m:r>
                          <m:rPr>
                            <m:nor/>
                          </m:rPr>
                          <a:rPr lang="en-US" sz="2400" b="0" i="0" smtClean="0"/>
                          <m:t>= </m:t>
                        </m:r>
                        <m:r>
                          <m:rPr>
                            <m:nor/>
                          </m:rPr>
                          <a:rPr lang="en-US" sz="2400" b="0" i="0" smtClean="0"/>
                          <m:t>54 </m:t>
                        </m:r>
                        <m:r>
                          <m:rPr>
                            <m:nor/>
                          </m:rPr>
                          <a:rPr lang="en-US" sz="2400" b="0" i="0" smtClean="0"/>
                          <m:t>.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/>
                              <m:t>10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400"/>
                              <m:t>3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sz="2400" b="0" i="0" smtClean="0"/>
                          <m:t>g</m:t>
                        </m:r>
                        <m:r>
                          <m:rPr>
                            <m:nor/>
                          </m:rPr>
                          <a:rPr lang="en-US" sz="2400" b="0" i="0" smtClean="0"/>
                          <m:t> = </m:t>
                        </m:r>
                        <m:r>
                          <m:rPr>
                            <m:nor/>
                          </m:rPr>
                          <a:rPr lang="en-US" sz="2400" b="0" i="0" smtClean="0"/>
                          <m:t>54 </m:t>
                        </m:r>
                        <m:r>
                          <m:rPr>
                            <m:nor/>
                          </m:rPr>
                          <a:rPr lang="en-US" sz="2400" b="0" i="0" smtClean="0"/>
                          <m:t>kg</m:t>
                        </m:r>
                        <m:r>
                          <m:rPr>
                            <m:nor/>
                          </m:rPr>
                          <a:rPr lang="en-US" sz="2400" b="0" i="0" smtClean="0"/>
                          <m:t> </m:t>
                        </m:r>
                      </m:oMath>
                    </m:oMathPara>
                  </a14:m>
                  <a:endParaRPr lang="en-US" sz="2400" dirty="0"/>
                </a:p>
                <a:p>
                  <a:pPr algn="l"/>
                  <a:r>
                    <a:rPr lang="en-US" sz="2400" dirty="0" err="1"/>
                    <a:t>Hiệu</a:t>
                  </a:r>
                  <a:r>
                    <a:rPr lang="en-US" sz="2400" dirty="0"/>
                    <a:t> </a:t>
                  </a:r>
                  <a:r>
                    <a:rPr lang="en-US" sz="2400" dirty="0" err="1"/>
                    <a:t>suất</a:t>
                  </a:r>
                  <a:r>
                    <a:rPr lang="en-US" sz="2400" dirty="0"/>
                    <a:t> </a:t>
                  </a:r>
                  <a:r>
                    <a:rPr lang="en-US" sz="2400" dirty="0" err="1"/>
                    <a:t>phản</a:t>
                  </a:r>
                  <a:r>
                    <a:rPr lang="en-US" sz="2400" dirty="0"/>
                    <a:t> </a:t>
                  </a:r>
                  <a:r>
                    <a:rPr lang="en-US" sz="2400" dirty="0" err="1"/>
                    <a:t>ứng</a:t>
                  </a:r>
                  <a:r>
                    <a:rPr lang="en-US" sz="2400" dirty="0"/>
                    <a:t> </a:t>
                  </a:r>
                  <a:r>
                    <a:rPr lang="en-US" sz="2400" dirty="0" err="1"/>
                    <a:t>là</a:t>
                  </a:r>
                  <a:r>
                    <a:rPr lang="en-US" sz="2400" dirty="0"/>
                    <a:t>: 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m:t>H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𝑡𝑡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  <a:ea typeface="Cambria Math" panose="02040503050406030204" pitchFamily="18" charset="0"/>
                            </a:rPr>
                            <m:t>100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𝑙𝑡</m:t>
                              </m:r>
                            </m:sub>
                          </m:sSub>
                        </m:den>
                      </m:f>
                      <m:r>
                        <a:rPr lang="en-US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</a:rPr>
                            <m:t>51,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</a:rPr>
                            <m:t>3 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ea typeface="Cambria Math" panose="02040503050406030204" pitchFamily="18" charset="0"/>
                            </a:rPr>
                            <m:t>100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/>
                              </a:solidFill>
                            </a:rPr>
                            <m:t>54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chemeClr val="tx1"/>
                          </a:solidFill>
                        </a:rPr>
                        <m:t>= </m:t>
                      </m:r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chemeClr val="tx1"/>
                          </a:solidFill>
                        </a:rPr>
                        <m:t>95 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a14:m>
                  <a:endPara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endParaRP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157086BD-F28E-F67B-5A37-0E17F4C5A3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5319" y="1568307"/>
                  <a:ext cx="10932606" cy="4970784"/>
                </a:xfrm>
                <a:prstGeom prst="rect">
                  <a:avLst/>
                </a:prstGeom>
                <a:blipFill>
                  <a:blip r:embed="rId3"/>
                  <a:stretch>
                    <a:fillRect l="-9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84F42F5-1E2A-6D14-305A-5E686DD6A1D8}"/>
                </a:ext>
              </a:extLst>
            </p:cNvPr>
            <p:cNvSpPr txBox="1"/>
            <p:nvPr/>
          </p:nvSpPr>
          <p:spPr>
            <a:xfrm>
              <a:off x="4766350" y="2210284"/>
              <a:ext cx="19180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1050" dirty="0">
                  <a:solidFill>
                    <a:schemeClr val="tx1"/>
                  </a:solidFill>
                  <a:latin typeface="UTM Avo" panose="02040603050506020204" pitchFamily="18" charset="0"/>
                </a:rPr>
                <a:t>điện phân nóng chảy</a:t>
              </a:r>
              <a:endParaRPr lang="en-US" sz="1050" dirty="0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988062B-9165-C503-1F31-18A5727580AD}"/>
                </a:ext>
              </a:extLst>
            </p:cNvPr>
            <p:cNvCxnSpPr/>
            <p:nvPr/>
          </p:nvCxnSpPr>
          <p:spPr>
            <a:xfrm>
              <a:off x="4851414" y="2461846"/>
              <a:ext cx="154744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D4BFEF9-0875-BD0F-F0A2-C4B7C11DB921}"/>
                </a:ext>
              </a:extLst>
            </p:cNvPr>
            <p:cNvSpPr txBox="1"/>
            <p:nvPr/>
          </p:nvSpPr>
          <p:spPr>
            <a:xfrm>
              <a:off x="5275662" y="2391510"/>
              <a:ext cx="814506" cy="300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1050" dirty="0">
                  <a:solidFill>
                    <a:schemeClr val="tx1"/>
                  </a:solidFill>
                  <a:latin typeface="UTM Avo" panose="02040603050506020204" pitchFamily="18" charset="0"/>
                </a:rPr>
                <a:t>cryolite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8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F6FBA9-EC95-5FBF-9C3B-900D8BA4C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302054E-F5A1-5856-669E-A7F9ADC932E7}"/>
                  </a:ext>
                </a:extLst>
              </p:cNvPr>
              <p:cNvSpPr txBox="1"/>
              <p:nvPr/>
            </p:nvSpPr>
            <p:spPr>
              <a:xfrm>
                <a:off x="1065125" y="1661192"/>
                <a:ext cx="10061750" cy="488255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just">
                  <a:lnSpc>
                    <a:spcPct val="150000"/>
                  </a:lnSpc>
                  <a:defRPr sz="2200">
                    <a:latin typeface="UTM Avo" panose="02040603050506020204" pitchFamily="18" charset="0"/>
                  </a:defRPr>
                </a:lvl1pPr>
              </a:lstStyle>
              <a:p>
                <a:r>
                  <a:rPr lang="en-US" dirty="0"/>
                  <a:t>b) Ta </a:t>
                </a:r>
                <a:r>
                  <a:rPr lang="en-US" dirty="0" err="1"/>
                  <a:t>có</a:t>
                </a:r>
                <a:r>
                  <a:rPr lang="en-US" dirty="0"/>
                  <a:t>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𝐴𝑙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𝐴𝑙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𝐴𝑙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b="0" i="0" smtClean="0"/>
                              <m:t>54 . 10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400" b="0" i="0" smtClean="0"/>
                              <m:t>3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400" b="0" i="0" smtClean="0"/>
                          <m:t>27</m:t>
                        </m:r>
                      </m:den>
                    </m:f>
                    <m:r>
                      <m:rPr>
                        <m:nor/>
                      </m:rPr>
                      <a:rPr lang="en-US" sz="2400" b="0" i="0" smtClean="0"/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b="0" i="0" smtClean="0"/>
                          <m:t>2 .10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400" b="0" i="0" smtClean="0"/>
                          <m:t>3</m:t>
                        </m:r>
                      </m:sup>
                    </m:sSup>
                    <m:r>
                      <m:rPr>
                        <m:nor/>
                      </m:rPr>
                      <a:rPr lang="en-US" sz="2400" b="0" i="0" smtClean="0"/>
                      <m:t> 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𝑚𝑜𝑙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/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/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𝐴𝑙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/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/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b="0" i="0" smtClean="0"/>
                        <m:t>. 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400" b="0" i="0" smtClean="0"/>
                            <m:t>2 .10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b="0" i="0" smtClean="0"/>
                            <m:t>3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400" b="0" i="0" smtClean="0"/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400" b="0" i="0" smtClean="0"/>
                            <m:t>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b="0" i="0" smtClean="0"/>
                            <m:t>3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400" b="0" i="0" smtClean="0"/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𝑚𝑜𝑙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400" b="0" i="0" smtClean="0"/>
                            <m:t>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b="0" i="0" smtClean="0"/>
                            <m:t>3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400" b="0" i="0" smtClean="0"/>
                        <m:t>.102 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b="0" i="0" smtClean="0"/>
                            <m:t>102.10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400" b="0" i="0" smtClean="0"/>
                            <m:t>3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400" b="0" i="0" smtClean="0"/>
                        <m:t> </m:t>
                      </m:r>
                      <m:r>
                        <m:rPr>
                          <m:nor/>
                        </m:rPr>
                        <a:rPr lang="en-US" sz="2400" b="0" i="0" smtClean="0"/>
                        <m:t>g</m:t>
                      </m:r>
                      <m:r>
                        <m:rPr>
                          <m:nor/>
                        </m:rPr>
                        <a:rPr lang="en-US" sz="2400" b="0" i="0" smtClean="0"/>
                        <m:t> =102 </m:t>
                      </m:r>
                      <m:r>
                        <m:rPr>
                          <m:nor/>
                        </m:rPr>
                        <a:rPr lang="en-US" sz="2400" b="0" i="0" smtClean="0"/>
                        <m:t>kg</m:t>
                      </m:r>
                    </m:oMath>
                  </m:oMathPara>
                </a14:m>
                <a:endParaRPr lang="en-US" sz="2400" dirty="0"/>
              </a:p>
              <a:p>
                <a:pPr algn="l"/>
                <a:r>
                  <a:rPr lang="en-US" sz="2400" b="0" dirty="0" err="1">
                    <a:solidFill>
                      <a:schemeClr val="tx1"/>
                    </a:solidFill>
                  </a:rPr>
                  <a:t>Mà</a:t>
                </a:r>
                <a:r>
                  <a:rPr lang="en-US" sz="24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solidFill>
                          <a:schemeClr val="tx1"/>
                        </a:solidFill>
                        <a:latin typeface="UTM Avo" panose="02040603050506020204" pitchFamily="18" charset="0"/>
                      </a:rPr>
                      <m:t>H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𝑡𝑡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  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𝑙𝑡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  <a:p>
                <a:pPr algn="l"/>
                <a:r>
                  <a:rPr lang="en-US" sz="2400" dirty="0"/>
                  <a:t>=&gt;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𝑡𝑡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𝑡𝑡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.</m:t>
                        </m:r>
                        <m:r>
                          <m:rPr>
                            <m:nor/>
                          </m:rPr>
                          <a:rPr lang="en-US" sz="2400" b="0" i="0" smtClean="0"/>
                          <m:t>100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</a:rPr>
                          <m:t>102 . 100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</a:rPr>
                          <m:t>92</m:t>
                        </m:r>
                      </m:den>
                    </m:f>
                    <m:r>
                      <m:rPr>
                        <m:nor/>
                      </m:rP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schemeClr val="tx1"/>
                        </a:solidFill>
                      </a:rPr>
                      <m:t>= 110,87 (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schemeClr val="tx1"/>
                        </a:solidFill>
                      </a:rPr>
                      <m:t>kg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schemeClr val="tx1"/>
                        </a:solidFill>
                      </a:rPr>
                      <m:t>).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302054E-F5A1-5856-669E-A7F9ADC932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125" y="1661192"/>
                <a:ext cx="10061750" cy="4882555"/>
              </a:xfrm>
              <a:prstGeom prst="rect">
                <a:avLst/>
              </a:prstGeom>
              <a:blipFill>
                <a:blip r:embed="rId3"/>
                <a:stretch>
                  <a:fillRect l="-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643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A4269AE-2800-258B-0B6E-00AFE91E5A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899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B6A6FE82-8260-A01A-BBC6-F02531AB2D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523558">
            <a:off x="8960428" y="2523200"/>
            <a:ext cx="471273" cy="997404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029CC9C4-5011-72BC-FFB1-FF33AF4931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427688" y="2523200"/>
            <a:ext cx="696936" cy="997404"/>
          </a:xfrm>
          <a:prstGeom prst="rect">
            <a:avLst/>
          </a:prstGeom>
        </p:spPr>
      </p:pic>
      <p:pic>
        <p:nvPicPr>
          <p:cNvPr id="4" name="Picture 9">
            <a:extLst>
              <a:ext uri="{FF2B5EF4-FFF2-40B4-BE49-F238E27FC236}">
                <a16:creationId xmlns:a16="http://schemas.microsoft.com/office/drawing/2014/main" id="{8A50B5BE-62EB-E711-B290-AEC682420A0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599136" y="2523200"/>
            <a:ext cx="695690" cy="9974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FE1CD9-5E6E-27E7-C0A5-E11589B792B1}"/>
              </a:ext>
            </a:extLst>
          </p:cNvPr>
          <p:cNvSpPr txBox="1"/>
          <p:nvPr/>
        </p:nvSpPr>
        <p:spPr>
          <a:xfrm>
            <a:off x="1347865" y="1647825"/>
            <a:ext cx="94962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UTM Avo" panose="02040603050506020204" pitchFamily="18"/>
                <a:cs typeface="Arial" panose="020B0604020202020204" pitchFamily="34" charset="0"/>
              </a:rPr>
              <a:t>HƯỚNG DẪN VỀ NHÀ</a:t>
            </a:r>
            <a:endParaRPr lang="en-US" sz="30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Google Shape;1635;p64">
            <a:extLst>
              <a:ext uri="{FF2B5EF4-FFF2-40B4-BE49-F238E27FC236}">
                <a16:creationId xmlns:a16="http://schemas.microsoft.com/office/drawing/2014/main" id="{60C4C00B-EE5B-2A2B-6771-2A956683B74E}"/>
              </a:ext>
            </a:extLst>
          </p:cNvPr>
          <p:cNvSpPr/>
          <p:nvPr/>
        </p:nvSpPr>
        <p:spPr>
          <a:xfrm>
            <a:off x="1183345" y="3841981"/>
            <a:ext cx="3240535" cy="1830415"/>
          </a:xfrm>
          <a:custGeom>
            <a:avLst/>
            <a:gdLst/>
            <a:ahLst/>
            <a:cxnLst/>
            <a:rect l="l" t="t" r="r" b="b"/>
            <a:pathLst>
              <a:path w="197411" h="63747" extrusionOk="0">
                <a:moveTo>
                  <a:pt x="172204" y="1"/>
                </a:moveTo>
                <a:cubicBezTo>
                  <a:pt x="165679" y="1"/>
                  <a:pt x="158736" y="881"/>
                  <a:pt x="153008" y="984"/>
                </a:cubicBezTo>
                <a:cubicBezTo>
                  <a:pt x="135283" y="1302"/>
                  <a:pt x="117610" y="1444"/>
                  <a:pt x="99947" y="1444"/>
                </a:cubicBezTo>
                <a:cubicBezTo>
                  <a:pt x="74106" y="1444"/>
                  <a:pt x="48287" y="1140"/>
                  <a:pt x="22361" y="635"/>
                </a:cubicBezTo>
                <a:cubicBezTo>
                  <a:pt x="22154" y="631"/>
                  <a:pt x="21950" y="629"/>
                  <a:pt x="21747" y="629"/>
                </a:cubicBezTo>
                <a:cubicBezTo>
                  <a:pt x="0" y="629"/>
                  <a:pt x="763" y="23672"/>
                  <a:pt x="1281" y="40389"/>
                </a:cubicBezTo>
                <a:cubicBezTo>
                  <a:pt x="1484" y="47006"/>
                  <a:pt x="877" y="56893"/>
                  <a:pt x="8110" y="60225"/>
                </a:cubicBezTo>
                <a:cubicBezTo>
                  <a:pt x="9992" y="61093"/>
                  <a:pt x="12091" y="61339"/>
                  <a:pt x="14151" y="61540"/>
                </a:cubicBezTo>
                <a:cubicBezTo>
                  <a:pt x="34552" y="63526"/>
                  <a:pt x="55319" y="63746"/>
                  <a:pt x="75945" y="63746"/>
                </a:cubicBezTo>
                <a:cubicBezTo>
                  <a:pt x="81811" y="63746"/>
                  <a:pt x="87665" y="63728"/>
                  <a:pt x="93495" y="63728"/>
                </a:cubicBezTo>
                <a:cubicBezTo>
                  <a:pt x="94374" y="63728"/>
                  <a:pt x="95252" y="63729"/>
                  <a:pt x="96129" y="63730"/>
                </a:cubicBezTo>
                <a:cubicBezTo>
                  <a:pt x="96812" y="63731"/>
                  <a:pt x="97495" y="63731"/>
                  <a:pt x="98178" y="63731"/>
                </a:cubicBezTo>
                <a:cubicBezTo>
                  <a:pt x="125539" y="63731"/>
                  <a:pt x="152903" y="63127"/>
                  <a:pt x="180237" y="61881"/>
                </a:cubicBezTo>
                <a:cubicBezTo>
                  <a:pt x="197411" y="61098"/>
                  <a:pt x="196639" y="41671"/>
                  <a:pt x="195103" y="27025"/>
                </a:cubicBezTo>
                <a:cubicBezTo>
                  <a:pt x="194743" y="23591"/>
                  <a:pt x="194341" y="20419"/>
                  <a:pt x="194117" y="17814"/>
                </a:cubicBezTo>
                <a:cubicBezTo>
                  <a:pt x="193518" y="10817"/>
                  <a:pt x="189745" y="3065"/>
                  <a:pt x="182409" y="1100"/>
                </a:cubicBezTo>
                <a:cubicBezTo>
                  <a:pt x="179323" y="272"/>
                  <a:pt x="175828" y="1"/>
                  <a:pt x="172204" y="1"/>
                </a:cubicBezTo>
                <a:close/>
              </a:path>
            </a:pathLst>
          </a:custGeom>
          <a:solidFill>
            <a:srgbClr val="FFF5D7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200025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9044" tIns="99044" rIns="99044" bIns="99044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fr-FR" sz="2400">
                <a:latin typeface="UTM Avo" panose="02040603050506020204" pitchFamily="18"/>
                <a:cs typeface="Arial" panose="020B0604020202020204" pitchFamily="34" charset="0"/>
              </a:rPr>
              <a:t>Ôn lại kiến thức </a:t>
            </a:r>
          </a:p>
          <a:p>
            <a:pPr lvl="0" algn="ctr">
              <a:lnSpc>
                <a:spcPct val="150000"/>
              </a:lnSpc>
            </a:pPr>
            <a:r>
              <a:rPr lang="fr-FR" sz="2400">
                <a:latin typeface="UTM Avo" panose="02040603050506020204" pitchFamily="18"/>
                <a:cs typeface="Arial" panose="020B0604020202020204" pitchFamily="34" charset="0"/>
              </a:rPr>
              <a:t>đã học</a:t>
            </a:r>
            <a:endParaRPr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Google Shape;1636;p64">
            <a:extLst>
              <a:ext uri="{FF2B5EF4-FFF2-40B4-BE49-F238E27FC236}">
                <a16:creationId xmlns:a16="http://schemas.microsoft.com/office/drawing/2014/main" id="{D6A922F9-DC7B-F04D-21F3-3E5C0496BD77}"/>
              </a:ext>
            </a:extLst>
          </p:cNvPr>
          <p:cNvSpPr/>
          <p:nvPr/>
        </p:nvSpPr>
        <p:spPr>
          <a:xfrm>
            <a:off x="4482144" y="3841981"/>
            <a:ext cx="3038870" cy="1830415"/>
          </a:xfrm>
          <a:custGeom>
            <a:avLst/>
            <a:gdLst/>
            <a:ahLst/>
            <a:cxnLst/>
            <a:rect l="l" t="t" r="r" b="b"/>
            <a:pathLst>
              <a:path w="197411" h="63747" extrusionOk="0">
                <a:moveTo>
                  <a:pt x="172204" y="1"/>
                </a:moveTo>
                <a:cubicBezTo>
                  <a:pt x="165679" y="1"/>
                  <a:pt x="158736" y="881"/>
                  <a:pt x="153008" y="984"/>
                </a:cubicBezTo>
                <a:cubicBezTo>
                  <a:pt x="135283" y="1302"/>
                  <a:pt x="117610" y="1444"/>
                  <a:pt x="99947" y="1444"/>
                </a:cubicBezTo>
                <a:cubicBezTo>
                  <a:pt x="74106" y="1444"/>
                  <a:pt x="48287" y="1140"/>
                  <a:pt x="22361" y="635"/>
                </a:cubicBezTo>
                <a:cubicBezTo>
                  <a:pt x="22154" y="631"/>
                  <a:pt x="21950" y="629"/>
                  <a:pt x="21747" y="629"/>
                </a:cubicBezTo>
                <a:cubicBezTo>
                  <a:pt x="0" y="629"/>
                  <a:pt x="763" y="23672"/>
                  <a:pt x="1281" y="40389"/>
                </a:cubicBezTo>
                <a:cubicBezTo>
                  <a:pt x="1484" y="47006"/>
                  <a:pt x="877" y="56893"/>
                  <a:pt x="8110" y="60225"/>
                </a:cubicBezTo>
                <a:cubicBezTo>
                  <a:pt x="9992" y="61093"/>
                  <a:pt x="12091" y="61339"/>
                  <a:pt x="14151" y="61540"/>
                </a:cubicBezTo>
                <a:cubicBezTo>
                  <a:pt x="34552" y="63526"/>
                  <a:pt x="55319" y="63746"/>
                  <a:pt x="75945" y="63746"/>
                </a:cubicBezTo>
                <a:cubicBezTo>
                  <a:pt x="81811" y="63746"/>
                  <a:pt x="87665" y="63728"/>
                  <a:pt x="93495" y="63728"/>
                </a:cubicBezTo>
                <a:cubicBezTo>
                  <a:pt x="94374" y="63728"/>
                  <a:pt x="95252" y="63729"/>
                  <a:pt x="96129" y="63730"/>
                </a:cubicBezTo>
                <a:cubicBezTo>
                  <a:pt x="96812" y="63731"/>
                  <a:pt x="97495" y="63731"/>
                  <a:pt x="98178" y="63731"/>
                </a:cubicBezTo>
                <a:cubicBezTo>
                  <a:pt x="125539" y="63731"/>
                  <a:pt x="152903" y="63127"/>
                  <a:pt x="180237" y="61881"/>
                </a:cubicBezTo>
                <a:cubicBezTo>
                  <a:pt x="197411" y="61098"/>
                  <a:pt x="196639" y="41671"/>
                  <a:pt x="195103" y="27025"/>
                </a:cubicBezTo>
                <a:cubicBezTo>
                  <a:pt x="194743" y="23591"/>
                  <a:pt x="194341" y="20419"/>
                  <a:pt x="194117" y="17814"/>
                </a:cubicBezTo>
                <a:cubicBezTo>
                  <a:pt x="193518" y="10817"/>
                  <a:pt x="189745" y="3065"/>
                  <a:pt x="182409" y="1100"/>
                </a:cubicBezTo>
                <a:cubicBezTo>
                  <a:pt x="179323" y="272"/>
                  <a:pt x="175828" y="1"/>
                  <a:pt x="172204" y="1"/>
                </a:cubicBezTo>
                <a:close/>
              </a:path>
            </a:pathLst>
          </a:custGeom>
          <a:solidFill>
            <a:srgbClr val="FFF5D7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200025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9044" tIns="99044" rIns="99044" bIns="99044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sách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endParaRPr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Google Shape;1637;p64">
            <a:extLst>
              <a:ext uri="{FF2B5EF4-FFF2-40B4-BE49-F238E27FC236}">
                <a16:creationId xmlns:a16="http://schemas.microsoft.com/office/drawing/2014/main" id="{20D9F684-1045-6AED-A1E4-1A3D17B7012F}"/>
              </a:ext>
            </a:extLst>
          </p:cNvPr>
          <p:cNvSpPr/>
          <p:nvPr/>
        </p:nvSpPr>
        <p:spPr>
          <a:xfrm>
            <a:off x="7603599" y="3841981"/>
            <a:ext cx="3240535" cy="1830415"/>
          </a:xfrm>
          <a:custGeom>
            <a:avLst/>
            <a:gdLst/>
            <a:ahLst/>
            <a:cxnLst/>
            <a:rect l="l" t="t" r="r" b="b"/>
            <a:pathLst>
              <a:path w="197411" h="63747" extrusionOk="0">
                <a:moveTo>
                  <a:pt x="172204" y="1"/>
                </a:moveTo>
                <a:cubicBezTo>
                  <a:pt x="165679" y="1"/>
                  <a:pt x="158736" y="881"/>
                  <a:pt x="153008" y="984"/>
                </a:cubicBezTo>
                <a:cubicBezTo>
                  <a:pt x="135283" y="1302"/>
                  <a:pt x="117610" y="1444"/>
                  <a:pt x="99947" y="1444"/>
                </a:cubicBezTo>
                <a:cubicBezTo>
                  <a:pt x="74106" y="1444"/>
                  <a:pt x="48287" y="1140"/>
                  <a:pt x="22361" y="635"/>
                </a:cubicBezTo>
                <a:cubicBezTo>
                  <a:pt x="22154" y="631"/>
                  <a:pt x="21950" y="629"/>
                  <a:pt x="21747" y="629"/>
                </a:cubicBezTo>
                <a:cubicBezTo>
                  <a:pt x="0" y="629"/>
                  <a:pt x="763" y="23672"/>
                  <a:pt x="1281" y="40389"/>
                </a:cubicBezTo>
                <a:cubicBezTo>
                  <a:pt x="1484" y="47006"/>
                  <a:pt x="877" y="56893"/>
                  <a:pt x="8110" y="60225"/>
                </a:cubicBezTo>
                <a:cubicBezTo>
                  <a:pt x="9992" y="61093"/>
                  <a:pt x="12091" y="61339"/>
                  <a:pt x="14151" y="61540"/>
                </a:cubicBezTo>
                <a:cubicBezTo>
                  <a:pt x="34552" y="63526"/>
                  <a:pt x="55319" y="63746"/>
                  <a:pt x="75945" y="63746"/>
                </a:cubicBezTo>
                <a:cubicBezTo>
                  <a:pt x="81811" y="63746"/>
                  <a:pt x="87665" y="63728"/>
                  <a:pt x="93495" y="63728"/>
                </a:cubicBezTo>
                <a:cubicBezTo>
                  <a:pt x="94374" y="63728"/>
                  <a:pt x="95252" y="63729"/>
                  <a:pt x="96129" y="63730"/>
                </a:cubicBezTo>
                <a:cubicBezTo>
                  <a:pt x="96812" y="63731"/>
                  <a:pt x="97495" y="63731"/>
                  <a:pt x="98178" y="63731"/>
                </a:cubicBezTo>
                <a:cubicBezTo>
                  <a:pt x="125539" y="63731"/>
                  <a:pt x="152903" y="63127"/>
                  <a:pt x="180237" y="61881"/>
                </a:cubicBezTo>
                <a:cubicBezTo>
                  <a:pt x="197411" y="61098"/>
                  <a:pt x="196639" y="41671"/>
                  <a:pt x="195103" y="27025"/>
                </a:cubicBezTo>
                <a:cubicBezTo>
                  <a:pt x="194743" y="23591"/>
                  <a:pt x="194341" y="20419"/>
                  <a:pt x="194117" y="17814"/>
                </a:cubicBezTo>
                <a:cubicBezTo>
                  <a:pt x="193518" y="10817"/>
                  <a:pt x="189745" y="3065"/>
                  <a:pt x="182409" y="1100"/>
                </a:cubicBezTo>
                <a:cubicBezTo>
                  <a:pt x="179323" y="272"/>
                  <a:pt x="175828" y="1"/>
                  <a:pt x="172204" y="1"/>
                </a:cubicBezTo>
                <a:close/>
              </a:path>
            </a:pathLst>
          </a:custGeom>
          <a:solidFill>
            <a:srgbClr val="FFF5D7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200025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9044" tIns="99044" rIns="99044" bIns="99044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dung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6.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Nồng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độ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dung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dịch</a:t>
            </a:r>
            <a:endParaRPr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87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6250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34DEF7-9890-5A02-A7A7-0ABE8D566571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1ED0E6-599E-A8FA-F809-B2EFDB33EBC0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ADC447-2C06-D96B-11DA-1BFDE03D8390}"/>
              </a:ext>
            </a:extLst>
          </p:cNvPr>
          <p:cNvSpPr/>
          <p:nvPr/>
        </p:nvSpPr>
        <p:spPr>
          <a:xfrm>
            <a:off x="2392261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DE06FA-8823-B0E3-45F9-9CE4556F037F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E87B9E9A-F844-87CB-1ABA-C7417DC5C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236809-A62F-8E2A-86BA-73371CF596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11847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1654</Words>
  <Application>Microsoft Office PowerPoint</Application>
  <PresentationFormat>Widescreen</PresentationFormat>
  <Paragraphs>119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7</cp:revision>
  <dcterms:created xsi:type="dcterms:W3CDTF">2023-10-18T06:55:26Z</dcterms:created>
  <dcterms:modified xsi:type="dcterms:W3CDTF">2024-03-04T02:43:28Z</dcterms:modified>
</cp:coreProperties>
</file>