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73" r:id="rId9"/>
    <p:sldId id="274" r:id="rId10"/>
    <p:sldId id="284" r:id="rId11"/>
    <p:sldId id="275" r:id="rId12"/>
    <p:sldId id="276" r:id="rId13"/>
    <p:sldId id="277" r:id="rId14"/>
    <p:sldId id="278" r:id="rId15"/>
    <p:sldId id="285" r:id="rId16"/>
    <p:sldId id="279" r:id="rId17"/>
    <p:sldId id="280" r:id="rId18"/>
    <p:sldId id="281" r:id="rId19"/>
    <p:sldId id="282" r:id="rId20"/>
    <p:sldId id="283" r:id="rId21"/>
    <p:sldId id="286" r:id="rId22"/>
    <p:sldId id="287" r:id="rId23"/>
    <p:sldId id="288" r:id="rId24"/>
    <p:sldId id="261" r:id="rId25"/>
    <p:sldId id="292" r:id="rId26"/>
    <p:sldId id="293" r:id="rId27"/>
    <p:sldId id="294" r:id="rId28"/>
    <p:sldId id="295" r:id="rId29"/>
    <p:sldId id="296" r:id="rId30"/>
    <p:sldId id="297" r:id="rId31"/>
    <p:sldId id="262" r:id="rId32"/>
    <p:sldId id="264" r:id="rId33"/>
    <p:sldId id="269" r:id="rId34"/>
    <p:sldId id="27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3/4/2024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khoa-hoc-tu-nhien-8/1/424/36/" TargetMode="External"/><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46.jpg"/><Relationship Id="rId1" Type="http://schemas.openxmlformats.org/officeDocument/2006/relationships/slideLayout" Target="../slideLayouts/slideLayout2.xml"/><Relationship Id="rId6" Type="http://schemas.openxmlformats.org/officeDocument/2006/relationships/image" Target="../media/image48.png"/><Relationship Id="rId5" Type="http://schemas.microsoft.com/office/2007/relationships/hdphoto" Target="../media/hdphoto1.wdp"/><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1</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Phản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ứng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hóa</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học</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6. </a:t>
            </a:r>
            <a:r>
              <a:rPr lang="en-US" sz="6000" b="1" dirty="0" err="1">
                <a:solidFill>
                  <a:srgbClr val="FF0000"/>
                </a:solidFill>
                <a:latin typeface="UTM Avo" panose="02040603050506020204" pitchFamily="18" charset="0"/>
              </a:rPr>
              <a:t>Nồng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độ</a:t>
            </a:r>
            <a:r>
              <a:rPr lang="en-US" sz="6000" b="1" dirty="0">
                <a:solidFill>
                  <a:srgbClr val="FF0000"/>
                </a:solidFill>
                <a:latin typeface="UTM Avo" panose="02040603050506020204" pitchFamily="18" charset="0"/>
              </a:rPr>
              <a:t> dung </a:t>
            </a:r>
            <a:r>
              <a:rPr lang="en-US" sz="6000" b="1" dirty="0" err="1">
                <a:solidFill>
                  <a:srgbClr val="FF0000"/>
                </a:solidFill>
                <a:latin typeface="UTM Avo" panose="02040603050506020204" pitchFamily="18" charset="0"/>
              </a:rPr>
              <a:t>dịch</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E837582-DC01-E61C-373A-75C5E13E2B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2D61C0-402B-8E95-76C3-3EB6053B05A3}"/>
              </a:ext>
            </a:extLst>
          </p:cNvPr>
          <p:cNvSpPr txBox="1"/>
          <p:nvPr/>
        </p:nvSpPr>
        <p:spPr>
          <a:xfrm>
            <a:off x="1434487" y="1608236"/>
            <a:ext cx="9323025" cy="2229841"/>
          </a:xfrm>
          <a:prstGeom prst="rect">
            <a:avLst/>
          </a:prstGeom>
          <a:noFill/>
        </p:spPr>
        <p:txBody>
          <a:bodyPr wrap="square">
            <a:spAutoFit/>
          </a:bodyPr>
          <a:lstStyle/>
          <a:p>
            <a:pPr algn="just">
              <a:lnSpc>
                <a:spcPct val="150000"/>
              </a:lnSpc>
            </a:pPr>
            <a:r>
              <a:rPr lang="vi-VN" sz="2400" dirty="0">
                <a:latin typeface="UTM Avo" panose="02040603050506020204" pitchFamily="18"/>
              </a:rPr>
              <a:t>Khi hoà chất rắn vào nước, có chất tan nhiều, có chất tan ít, có chất không tan. Làm thế nào để so sánh khả năng hoà tan trong nước của các chất và xác định khối lượng chất tan có trong một dung dịch?</a:t>
            </a:r>
            <a:endParaRPr lang="en-US" sz="2400" dirty="0">
              <a:latin typeface="UTM Avo" panose="02040603050506020204" pitchFamily="18"/>
            </a:endParaRPr>
          </a:p>
        </p:txBody>
      </p:sp>
      <p:pic>
        <p:nvPicPr>
          <p:cNvPr id="1026" name="Picture 2">
            <a:extLst>
              <a:ext uri="{FF2B5EF4-FFF2-40B4-BE49-F238E27FC236}">
                <a16:creationId xmlns:a16="http://schemas.microsoft.com/office/drawing/2014/main" id="{C1BC25FB-1D05-6E97-1C18-B1C89F910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8188" y="3838077"/>
            <a:ext cx="4155621" cy="3019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492731E-9C6D-D550-0AF5-C4E51F779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4">
            <a:extLst>
              <a:ext uri="{FF2B5EF4-FFF2-40B4-BE49-F238E27FC236}">
                <a16:creationId xmlns:a16="http://schemas.microsoft.com/office/drawing/2014/main" id="{E5D1CE29-9FE4-C4D2-28C3-4985803C331D}"/>
              </a:ext>
            </a:extLst>
          </p:cNvPr>
          <p:cNvSpPr txBox="1"/>
          <p:nvPr/>
        </p:nvSpPr>
        <p:spPr>
          <a:xfrm>
            <a:off x="1782762" y="1628675"/>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 ĐỘ TAN CỦA MỘT CHẤT TRONG NƯỚC</a:t>
            </a:r>
          </a:p>
        </p:txBody>
      </p:sp>
      <p:sp>
        <p:nvSpPr>
          <p:cNvPr id="3" name="TextBox 2">
            <a:extLst>
              <a:ext uri="{FF2B5EF4-FFF2-40B4-BE49-F238E27FC236}">
                <a16:creationId xmlns:a16="http://schemas.microsoft.com/office/drawing/2014/main" id="{299F9D3C-28A9-32A9-156E-36A5C2BF7A88}"/>
              </a:ext>
            </a:extLst>
          </p:cNvPr>
          <p:cNvSpPr txBox="1"/>
          <p:nvPr/>
        </p:nvSpPr>
        <p:spPr>
          <a:xfrm>
            <a:off x="978500" y="2296662"/>
            <a:ext cx="10234999" cy="4045723"/>
          </a:xfrm>
          <a:prstGeom prst="rect">
            <a:avLst/>
          </a:prstGeom>
          <a:noFill/>
        </p:spPr>
        <p:txBody>
          <a:bodyPr wrap="square">
            <a:spAutoFit/>
          </a:bodyPr>
          <a:lstStyle/>
          <a:p>
            <a:pPr algn="just">
              <a:lnSpc>
                <a:spcPct val="150000"/>
              </a:lnSpc>
              <a:spcBef>
                <a:spcPts val="600"/>
              </a:spcBef>
            </a:pPr>
            <a:r>
              <a:rPr lang="vi-VN" sz="2400" dirty="0">
                <a:latin typeface="UTM Avo" panose="02040603050506020204" pitchFamily="18"/>
              </a:rPr>
              <a:t>Khi cho một thìa sodium chloride vào cốc nước và khuấy đều, ta thu được dung dịch sodium chloride, trong đó các hạt sodium chloride bị tan ra và phân bố đều trong nước tạo thành hỗn hợp đồng nhất. </a:t>
            </a:r>
          </a:p>
          <a:p>
            <a:pPr algn="just">
              <a:lnSpc>
                <a:spcPct val="150000"/>
              </a:lnSpc>
              <a:spcBef>
                <a:spcPts val="600"/>
              </a:spcBef>
            </a:pPr>
            <a:r>
              <a:rPr lang="vi-VN" sz="2400" dirty="0">
                <a:latin typeface="UTM Avo" panose="02040603050506020204" pitchFamily="18"/>
              </a:rPr>
              <a:t>Trong quá trình này, sodium chloride là chất tan, nước là dung môi và nước muối là dung dịch.</a:t>
            </a:r>
          </a:p>
          <a:p>
            <a:pPr algn="just">
              <a:lnSpc>
                <a:spcPct val="150000"/>
              </a:lnSpc>
              <a:spcBef>
                <a:spcPts val="600"/>
              </a:spcBef>
            </a:pPr>
            <a:r>
              <a:rPr lang="vi-VN" sz="2400" dirty="0">
                <a:latin typeface="UTM Avo" panose="02040603050506020204" pitchFamily="18"/>
              </a:rPr>
              <a:t>Dung dịch là hỗn hợp lỏng đồng nhất của chất tan và dung môi.</a:t>
            </a:r>
            <a:endParaRPr lang="en-US" sz="2400" dirty="0">
              <a:latin typeface="UTM Avo" panose="02040603050506020204" pitchFamily="18"/>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8EF1E38-2D35-15B5-0315-45328BB6CD4E}"/>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A5C123E1-310A-99A6-E447-6C37F1876A82}"/>
              </a:ext>
            </a:extLst>
          </p:cNvPr>
          <p:cNvSpPr txBox="1"/>
          <p:nvPr/>
        </p:nvSpPr>
        <p:spPr>
          <a:xfrm>
            <a:off x="1782762" y="1167121"/>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1. Định nghĩa độ tan</a:t>
            </a:r>
          </a:p>
        </p:txBody>
      </p:sp>
      <p:pic>
        <p:nvPicPr>
          <p:cNvPr id="3" name="Picture 2">
            <a:extLst>
              <a:ext uri="{FF2B5EF4-FFF2-40B4-BE49-F238E27FC236}">
                <a16:creationId xmlns:a16="http://schemas.microsoft.com/office/drawing/2014/main" id="{B1793679-24DA-EEE8-9CE9-62F92A70751E}"/>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4" name="Thought Bubble: Cloud 3">
            <a:extLst>
              <a:ext uri="{FF2B5EF4-FFF2-40B4-BE49-F238E27FC236}">
                <a16:creationId xmlns:a16="http://schemas.microsoft.com/office/drawing/2014/main" id="{B3A06B8A-32D0-D82D-F761-0459A91D6EC1}"/>
              </a:ext>
            </a:extLst>
          </p:cNvPr>
          <p:cNvSpPr/>
          <p:nvPr/>
        </p:nvSpPr>
        <p:spPr>
          <a:xfrm>
            <a:off x="3438310" y="2228068"/>
            <a:ext cx="6376250" cy="1525327"/>
          </a:xfrm>
          <a:prstGeom prst="cloudCallout">
            <a:avLst>
              <a:gd name="adj1" fmla="val -53600"/>
              <a:gd name="adj2" fmla="val 78639"/>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 Dung dịch bão hoà là gì?</a:t>
            </a:r>
            <a:endParaRPr lang="en-US" sz="2400" dirty="0">
              <a:solidFill>
                <a:schemeClr val="tx1"/>
              </a:solidFill>
              <a:latin typeface="UTM Avo" panose="02040603050506020204" pitchFamily="18" charset="0"/>
            </a:endParaRPr>
          </a:p>
        </p:txBody>
      </p:sp>
      <p:sp>
        <p:nvSpPr>
          <p:cNvPr id="6" name="TextBox 5">
            <a:extLst>
              <a:ext uri="{FF2B5EF4-FFF2-40B4-BE49-F238E27FC236}">
                <a16:creationId xmlns:a16="http://schemas.microsoft.com/office/drawing/2014/main" id="{65248AC8-06D1-847C-E5FD-64D184F95940}"/>
              </a:ext>
            </a:extLst>
          </p:cNvPr>
          <p:cNvSpPr txBox="1"/>
          <p:nvPr/>
        </p:nvSpPr>
        <p:spPr>
          <a:xfrm>
            <a:off x="5216433" y="4744774"/>
            <a:ext cx="5442857" cy="1121846"/>
          </a:xfrm>
          <a:prstGeom prst="rect">
            <a:avLst/>
          </a:prstGeom>
          <a:solidFill>
            <a:schemeClr val="accent6">
              <a:lumMod val="40000"/>
              <a:lumOff val="60000"/>
            </a:schemeClr>
          </a:solidFill>
        </p:spPr>
        <p:txBody>
          <a:bodyPr wrap="square">
            <a:spAutoFit/>
          </a:bodyPr>
          <a:lstStyle/>
          <a:p>
            <a:pPr algn="ctr">
              <a:lnSpc>
                <a:spcPct val="150000"/>
              </a:lnSpc>
            </a:pPr>
            <a:r>
              <a:rPr lang="en-US" sz="2400" dirty="0">
                <a:latin typeface="UTM Avo" panose="02040603050506020204" pitchFamily="18" charset="0"/>
              </a:rPr>
              <a:t>Dung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bão</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dung </a:t>
            </a:r>
            <a:r>
              <a:rPr lang="en-US" sz="2400" dirty="0" err="1">
                <a:latin typeface="UTM Avo" panose="02040603050506020204" pitchFamily="18" charset="0"/>
              </a:rPr>
              <a:t>dịch</a:t>
            </a:r>
            <a:r>
              <a:rPr lang="en-US" sz="2400" dirty="0">
                <a:latin typeface="UTM Avo" panose="02040603050506020204" pitchFamily="18" charset="0"/>
              </a:rPr>
              <a:t> </a:t>
            </a:r>
            <a:r>
              <a:rPr lang="en-US" sz="2400" dirty="0" err="1">
                <a:latin typeface="UTM Avo" panose="02040603050506020204" pitchFamily="18" charset="0"/>
              </a:rPr>
              <a:t>không</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hòa</a:t>
            </a:r>
            <a:r>
              <a:rPr lang="en-US" sz="2400" dirty="0">
                <a:latin typeface="UTM Avo" panose="02040603050506020204" pitchFamily="18" charset="0"/>
              </a:rPr>
              <a:t> tan </a:t>
            </a:r>
            <a:r>
              <a:rPr lang="en-US" sz="2400" dirty="0" err="1">
                <a:latin typeface="UTM Avo" panose="02040603050506020204" pitchFamily="18" charset="0"/>
              </a:rPr>
              <a:t>thêm</a:t>
            </a:r>
            <a:r>
              <a:rPr lang="en-US" sz="2400" dirty="0">
                <a:latin typeface="UTM Avo" panose="02040603050506020204" pitchFamily="18" charset="0"/>
              </a:rPr>
              <a:t> </a:t>
            </a:r>
            <a:r>
              <a:rPr lang="en-US" sz="2400" dirty="0" err="1">
                <a:latin typeface="UTM Avo" panose="02040603050506020204" pitchFamily="18" charset="0"/>
              </a:rPr>
              <a:t>chất</a:t>
            </a:r>
            <a:r>
              <a:rPr lang="en-US" sz="2400" dirty="0">
                <a:latin typeface="UTM Avo" panose="02040603050506020204" pitchFamily="18" charset="0"/>
              </a:rPr>
              <a:t> tan.</a:t>
            </a:r>
          </a:p>
        </p:txBody>
      </p:sp>
      <p:sp>
        <p:nvSpPr>
          <p:cNvPr id="7" name="Arrow: Right 6">
            <a:extLst>
              <a:ext uri="{FF2B5EF4-FFF2-40B4-BE49-F238E27FC236}">
                <a16:creationId xmlns:a16="http://schemas.microsoft.com/office/drawing/2014/main" id="{BCE88DF6-E708-5D78-7697-BDF29168CD26}"/>
              </a:ext>
            </a:extLst>
          </p:cNvPr>
          <p:cNvSpPr/>
          <p:nvPr/>
        </p:nvSpPr>
        <p:spPr>
          <a:xfrm>
            <a:off x="4798422" y="5271194"/>
            <a:ext cx="217714" cy="302292"/>
          </a:xfrm>
          <a:prstGeom prst="righ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324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7B7F21-A633-7221-2F3E-5A00D6725AB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C949A7-E43C-5AAD-F4EA-78C59AF2A19C}"/>
              </a:ext>
            </a:extLst>
          </p:cNvPr>
          <p:cNvSpPr txBox="1"/>
          <p:nvPr/>
        </p:nvSpPr>
        <p:spPr>
          <a:xfrm>
            <a:off x="1628502" y="2591078"/>
            <a:ext cx="8934995" cy="1675843"/>
          </a:xfrm>
          <a:prstGeom prst="rect">
            <a:avLst/>
          </a:prstGeom>
          <a:noFill/>
        </p:spPr>
        <p:txBody>
          <a:bodyPr wrap="square">
            <a:spAutoFit/>
          </a:bodyPr>
          <a:lstStyle>
            <a:defPPr>
              <a:defRPr lang="en-US"/>
            </a:defPPr>
            <a:lvl1pPr algn="just">
              <a:lnSpc>
                <a:spcPct val="150000"/>
              </a:lnSpc>
              <a:spcBef>
                <a:spcPts val="600"/>
              </a:spcBef>
              <a:defRPr sz="2400">
                <a:latin typeface="UTM Avo" panose="02040603050506020204" pitchFamily="18"/>
              </a:defRPr>
            </a:lvl1pPr>
          </a:lstStyle>
          <a:p>
            <a:r>
              <a:rPr lang="en-US" dirty="0" err="1"/>
              <a:t>Độ</a:t>
            </a:r>
            <a:r>
              <a:rPr lang="en-US" dirty="0"/>
              <a:t> tan (</a:t>
            </a:r>
            <a:r>
              <a:rPr lang="en-US" dirty="0" err="1"/>
              <a:t>kí</a:t>
            </a:r>
            <a:r>
              <a:rPr lang="en-US" dirty="0"/>
              <a:t> </a:t>
            </a:r>
            <a:r>
              <a:rPr lang="en-US" dirty="0" err="1"/>
              <a:t>hiệu</a:t>
            </a:r>
            <a:r>
              <a:rPr lang="en-US" dirty="0"/>
              <a:t> </a:t>
            </a:r>
            <a:r>
              <a:rPr lang="en-US" dirty="0" err="1"/>
              <a:t>là</a:t>
            </a:r>
            <a:r>
              <a:rPr lang="en-US" dirty="0"/>
              <a:t> S) </a:t>
            </a:r>
            <a:r>
              <a:rPr lang="en-US" dirty="0" err="1"/>
              <a:t>của</a:t>
            </a:r>
            <a:r>
              <a:rPr lang="en-US" dirty="0"/>
              <a:t> </a:t>
            </a:r>
            <a:r>
              <a:rPr lang="en-US" dirty="0" err="1"/>
              <a:t>một</a:t>
            </a:r>
            <a:r>
              <a:rPr lang="en-US" dirty="0"/>
              <a:t> </a:t>
            </a:r>
            <a:r>
              <a:rPr lang="en-US" dirty="0" err="1"/>
              <a:t>chất</a:t>
            </a:r>
            <a:r>
              <a:rPr lang="en-US" dirty="0"/>
              <a:t> </a:t>
            </a:r>
            <a:r>
              <a:rPr lang="en-US" dirty="0" err="1"/>
              <a:t>trong</a:t>
            </a:r>
            <a:r>
              <a:rPr lang="en-US" dirty="0"/>
              <a:t> </a:t>
            </a:r>
            <a:r>
              <a:rPr lang="en-US" dirty="0" err="1"/>
              <a:t>nước</a:t>
            </a:r>
            <a:r>
              <a:rPr lang="en-US" dirty="0"/>
              <a:t> </a:t>
            </a:r>
            <a:r>
              <a:rPr lang="en-US" dirty="0" err="1"/>
              <a:t>là</a:t>
            </a:r>
            <a:r>
              <a:rPr lang="en-US" dirty="0"/>
              <a:t> </a:t>
            </a:r>
            <a:r>
              <a:rPr lang="en-US" dirty="0" err="1"/>
              <a:t>số</a:t>
            </a:r>
            <a:r>
              <a:rPr lang="en-US" dirty="0"/>
              <a:t> gam </a:t>
            </a:r>
            <a:r>
              <a:rPr lang="en-US" dirty="0" err="1"/>
              <a:t>chất</a:t>
            </a:r>
            <a:r>
              <a:rPr lang="en-US" dirty="0"/>
              <a:t> </a:t>
            </a:r>
            <a:r>
              <a:rPr lang="en-US" dirty="0" err="1"/>
              <a:t>đó</a:t>
            </a:r>
            <a:r>
              <a:rPr lang="en-US" dirty="0"/>
              <a:t> </a:t>
            </a:r>
            <a:r>
              <a:rPr lang="en-US" dirty="0" err="1"/>
              <a:t>hoà</a:t>
            </a:r>
            <a:r>
              <a:rPr lang="en-US" dirty="0"/>
              <a:t> tan </a:t>
            </a:r>
            <a:r>
              <a:rPr lang="en-US" dirty="0" err="1"/>
              <a:t>trong</a:t>
            </a:r>
            <a:r>
              <a:rPr lang="en-US" dirty="0"/>
              <a:t> 100 gam </a:t>
            </a:r>
            <a:r>
              <a:rPr lang="en-US" dirty="0" err="1"/>
              <a:t>nước</a:t>
            </a:r>
            <a:r>
              <a:rPr lang="en-US" dirty="0"/>
              <a:t> </a:t>
            </a:r>
            <a:r>
              <a:rPr lang="en-US" dirty="0" err="1"/>
              <a:t>để</a:t>
            </a:r>
            <a:r>
              <a:rPr lang="en-US" dirty="0"/>
              <a:t> </a:t>
            </a:r>
            <a:r>
              <a:rPr lang="en-US" dirty="0" err="1"/>
              <a:t>tạo</a:t>
            </a:r>
            <a:r>
              <a:rPr lang="en-US" dirty="0"/>
              <a:t> </a:t>
            </a:r>
            <a:r>
              <a:rPr lang="en-US" dirty="0" err="1"/>
              <a:t>thành</a:t>
            </a:r>
            <a:r>
              <a:rPr lang="en-US" dirty="0"/>
              <a:t> dung </a:t>
            </a:r>
            <a:r>
              <a:rPr lang="en-US" dirty="0" err="1"/>
              <a:t>dịch</a:t>
            </a:r>
            <a:r>
              <a:rPr lang="en-US" dirty="0"/>
              <a:t> </a:t>
            </a:r>
            <a:r>
              <a:rPr lang="en-US" dirty="0" err="1"/>
              <a:t>bão</a:t>
            </a:r>
            <a:r>
              <a:rPr lang="en-US" dirty="0"/>
              <a:t> </a:t>
            </a:r>
            <a:r>
              <a:rPr lang="en-US" dirty="0" err="1"/>
              <a:t>hoà</a:t>
            </a:r>
            <a:r>
              <a:rPr lang="en-US" dirty="0"/>
              <a:t> ở </a:t>
            </a:r>
            <a:r>
              <a:rPr lang="en-US" dirty="0" err="1"/>
              <a:t>một</a:t>
            </a:r>
            <a:r>
              <a:rPr lang="en-US" dirty="0"/>
              <a:t> </a:t>
            </a:r>
            <a:r>
              <a:rPr lang="en-US" dirty="0" err="1"/>
              <a:t>nhiệt</a:t>
            </a:r>
            <a:r>
              <a:rPr lang="en-US" dirty="0"/>
              <a:t> </a:t>
            </a:r>
            <a:r>
              <a:rPr lang="en-US" dirty="0" err="1"/>
              <a:t>độ</a:t>
            </a:r>
            <a:r>
              <a:rPr lang="en-US" dirty="0"/>
              <a:t>, </a:t>
            </a:r>
            <a:r>
              <a:rPr lang="en-US" dirty="0" err="1"/>
              <a:t>áp</a:t>
            </a:r>
            <a:r>
              <a:rPr lang="en-US" dirty="0"/>
              <a:t> </a:t>
            </a:r>
            <a:r>
              <a:rPr lang="en-US" dirty="0" err="1"/>
              <a:t>suất</a:t>
            </a:r>
            <a:r>
              <a:rPr lang="en-US" dirty="0"/>
              <a:t> </a:t>
            </a:r>
            <a:r>
              <a:rPr lang="en-US" dirty="0" err="1"/>
              <a:t>xác</a:t>
            </a:r>
            <a:r>
              <a:rPr lang="en-US" dirty="0"/>
              <a:t> </a:t>
            </a:r>
            <a:r>
              <a:rPr lang="en-US" dirty="0" err="1"/>
              <a:t>định</a:t>
            </a:r>
            <a:r>
              <a:rPr lang="en-US" dirty="0"/>
              <a:t>.</a:t>
            </a:r>
          </a:p>
        </p:txBody>
      </p:sp>
    </p:spTree>
    <p:extLst>
      <p:ext uri="{BB962C8B-B14F-4D97-AF65-F5344CB8AC3E}">
        <p14:creationId xmlns:p14="http://schemas.microsoft.com/office/powerpoint/2010/main" val="3474813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47CCA34-06EC-8592-389B-34110FCCDC50}"/>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92B7E4E2-6517-12F6-02F3-C250A79BFDC3}"/>
              </a:ext>
            </a:extLst>
          </p:cNvPr>
          <p:cNvSpPr txBox="1"/>
          <p:nvPr/>
        </p:nvSpPr>
        <p:spPr>
          <a:xfrm>
            <a:off x="1782762" y="1559832"/>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2. Cách tính độ tan của một chất trong nước</a:t>
            </a:r>
          </a:p>
        </p:txBody>
      </p:sp>
      <p:sp>
        <p:nvSpPr>
          <p:cNvPr id="3" name="TextBox 2">
            <a:extLst>
              <a:ext uri="{FF2B5EF4-FFF2-40B4-BE49-F238E27FC236}">
                <a16:creationId xmlns:a16="http://schemas.microsoft.com/office/drawing/2014/main" id="{0209CD5C-1BDD-5CDE-DC4C-3BE920EBB239}"/>
              </a:ext>
            </a:extLst>
          </p:cNvPr>
          <p:cNvSpPr txBox="1"/>
          <p:nvPr/>
        </p:nvSpPr>
        <p:spPr>
          <a:xfrm>
            <a:off x="1682931" y="2192586"/>
            <a:ext cx="9734006"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Tính độ tan của muối potassium chloride (KCl) ở 20</a:t>
            </a:r>
            <a:r>
              <a:rPr lang="vi-VN" sz="2200" baseline="30000" dirty="0">
                <a:latin typeface="UTM Avo" panose="02040603050506020204" pitchFamily="18" charset="0"/>
              </a:rPr>
              <a:t>o</a:t>
            </a:r>
            <a:r>
              <a:rPr lang="vi-VN" sz="2200" dirty="0">
                <a:latin typeface="UTM Avo" panose="02040603050506020204" pitchFamily="18" charset="0"/>
              </a:rPr>
              <a:t>C, biết ở nhiệt độ này, 50 gam nước hoà tan tối đa 17 gam muối.</a:t>
            </a:r>
            <a:endParaRPr lang="en-US" sz="2200" dirty="0">
              <a:latin typeface="UTM Avo" panose="02040603050506020204" pitchFamily="18" charset="0"/>
            </a:endParaRPr>
          </a:p>
        </p:txBody>
      </p:sp>
      <p:sp>
        <p:nvSpPr>
          <p:cNvPr id="4" name="Rectangle: Rounded Corners 3">
            <a:extLst>
              <a:ext uri="{FF2B5EF4-FFF2-40B4-BE49-F238E27FC236}">
                <a16:creationId xmlns:a16="http://schemas.microsoft.com/office/drawing/2014/main" id="{8946FFF0-533A-F9C1-7119-B8F66B2E2F92}"/>
              </a:ext>
            </a:extLst>
          </p:cNvPr>
          <p:cNvSpPr/>
          <p:nvPr/>
        </p:nvSpPr>
        <p:spPr>
          <a:xfrm>
            <a:off x="459058" y="2267753"/>
            <a:ext cx="1082359"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endParaRPr lang="en-US" sz="2200" b="1" dirty="0">
              <a:solidFill>
                <a:schemeClr val="tx1"/>
              </a:solidFill>
              <a:latin typeface="UTM Avo" panose="02040603050506020204" pitchFamily="18" charset="0"/>
            </a:endParaRP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80256EE-C922-CA87-640C-E57C39921FE5}"/>
                  </a:ext>
                </a:extLst>
              </p:cNvPr>
              <p:cNvSpPr txBox="1"/>
              <p:nvPr/>
            </p:nvSpPr>
            <p:spPr>
              <a:xfrm>
                <a:off x="511628" y="3489961"/>
                <a:ext cx="11168743"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solidFill>
                      <a:schemeClr val="tx1"/>
                    </a:solidFill>
                  </a:rPr>
                  <a:t>Ở 20</a:t>
                </a:r>
                <a:r>
                  <a:rPr lang="en-US" baseline="30000" dirty="0">
                    <a:solidFill>
                      <a:schemeClr val="tx1"/>
                    </a:solidFill>
                  </a:rPr>
                  <a:t>o</a:t>
                </a:r>
                <a:r>
                  <a:rPr lang="en-US" dirty="0">
                    <a:solidFill>
                      <a:schemeClr val="tx1"/>
                    </a:solidFill>
                  </a:rPr>
                  <a:t>C, 50 gam </a:t>
                </a:r>
                <a:r>
                  <a:rPr lang="en-US" dirty="0" err="1">
                    <a:solidFill>
                      <a:schemeClr val="tx1"/>
                    </a:solidFill>
                  </a:rPr>
                  <a:t>nước</a:t>
                </a:r>
                <a:r>
                  <a:rPr lang="en-US" dirty="0">
                    <a:solidFill>
                      <a:schemeClr val="tx1"/>
                    </a:solidFill>
                  </a:rPr>
                  <a:t> </a:t>
                </a:r>
                <a:r>
                  <a:rPr lang="en-US" dirty="0" err="1">
                    <a:solidFill>
                      <a:schemeClr val="tx1"/>
                    </a:solidFill>
                  </a:rPr>
                  <a:t>hoà</a:t>
                </a:r>
                <a:r>
                  <a:rPr lang="en-US" dirty="0">
                    <a:solidFill>
                      <a:schemeClr val="tx1"/>
                    </a:solidFill>
                  </a:rPr>
                  <a:t> tan </a:t>
                </a:r>
                <a:r>
                  <a:rPr lang="en-US" dirty="0" err="1">
                    <a:solidFill>
                      <a:schemeClr val="tx1"/>
                    </a:solidFill>
                  </a:rPr>
                  <a:t>tối</a:t>
                </a:r>
                <a:r>
                  <a:rPr lang="en-US" dirty="0">
                    <a:solidFill>
                      <a:schemeClr val="tx1"/>
                    </a:solidFill>
                  </a:rPr>
                  <a:t> </a:t>
                </a:r>
                <a:r>
                  <a:rPr lang="en-US" dirty="0" err="1">
                    <a:solidFill>
                      <a:schemeClr val="tx1"/>
                    </a:solidFill>
                  </a:rPr>
                  <a:t>đa</a:t>
                </a:r>
                <a:r>
                  <a:rPr lang="en-US" dirty="0">
                    <a:solidFill>
                      <a:schemeClr val="tx1"/>
                    </a:solidFill>
                  </a:rPr>
                  <a:t> 17 gam </a:t>
                </a:r>
                <a:r>
                  <a:rPr lang="en-US" dirty="0" err="1">
                    <a:solidFill>
                      <a:schemeClr val="tx1"/>
                    </a:solidFill>
                  </a:rPr>
                  <a:t>KCl</a:t>
                </a:r>
                <a:r>
                  <a:rPr lang="en-US" dirty="0">
                    <a:solidFill>
                      <a:schemeClr val="tx1"/>
                    </a:solidFill>
                  </a:rPr>
                  <a:t>.</a:t>
                </a:r>
              </a:p>
              <a:p>
                <a:r>
                  <a:rPr lang="en-US" dirty="0">
                    <a:solidFill>
                      <a:schemeClr val="tx1"/>
                    </a:solidFill>
                  </a:rPr>
                  <a:t>Ở 20</a:t>
                </a:r>
                <a:r>
                  <a:rPr lang="en-US" baseline="30000" dirty="0">
                    <a:solidFill>
                      <a:schemeClr val="tx1"/>
                    </a:solidFill>
                  </a:rPr>
                  <a:t>o</a:t>
                </a:r>
                <a:r>
                  <a:rPr lang="en-US" dirty="0">
                    <a:solidFill>
                      <a:schemeClr val="tx1"/>
                    </a:solidFill>
                  </a:rPr>
                  <a:t>C, 100 gam </a:t>
                </a:r>
                <a:r>
                  <a:rPr lang="en-US" dirty="0" err="1">
                    <a:solidFill>
                      <a:schemeClr val="tx1"/>
                    </a:solidFill>
                  </a:rPr>
                  <a:t>nước</a:t>
                </a:r>
                <a:r>
                  <a:rPr lang="en-US" dirty="0">
                    <a:solidFill>
                      <a:schemeClr val="tx1"/>
                    </a:solidFill>
                  </a:rPr>
                  <a:t> </a:t>
                </a:r>
                <a:r>
                  <a:rPr lang="en-US" dirty="0" err="1">
                    <a:solidFill>
                      <a:schemeClr val="tx1"/>
                    </a:solidFill>
                  </a:rPr>
                  <a:t>hoà</a:t>
                </a:r>
                <a:r>
                  <a:rPr lang="en-US" dirty="0">
                    <a:solidFill>
                      <a:schemeClr val="tx1"/>
                    </a:solidFill>
                  </a:rPr>
                  <a:t> tan </a:t>
                </a:r>
                <a:r>
                  <a:rPr lang="en-US" dirty="0" err="1">
                    <a:solidFill>
                      <a:schemeClr val="tx1"/>
                    </a:solidFill>
                  </a:rPr>
                  <a:t>tối</a:t>
                </a:r>
                <a:r>
                  <a:rPr lang="en-US" dirty="0">
                    <a:solidFill>
                      <a:schemeClr val="tx1"/>
                    </a:solidFill>
                  </a:rPr>
                  <a:t> </a:t>
                </a:r>
                <a:r>
                  <a:rPr lang="en-US" dirty="0" err="1">
                    <a:solidFill>
                      <a:schemeClr val="tx1"/>
                    </a:solidFill>
                  </a:rPr>
                  <a:t>đa</a:t>
                </a:r>
                <a:r>
                  <a:rPr lang="en-US" dirty="0">
                    <a:solidFill>
                      <a:schemeClr val="tx1"/>
                    </a:solidFill>
                  </a:rPr>
                  <a:t> S gam </a:t>
                </a:r>
                <a:r>
                  <a:rPr lang="en-US" dirty="0" err="1">
                    <a:solidFill>
                      <a:schemeClr val="tx1"/>
                    </a:solidFill>
                  </a:rPr>
                  <a:t>KCl</a:t>
                </a:r>
                <a:r>
                  <a:rPr lang="en-US" dirty="0">
                    <a:solidFill>
                      <a:schemeClr val="tx1"/>
                    </a:solidFill>
                  </a:rPr>
                  <a:t>.</a:t>
                </a:r>
              </a:p>
              <a:p>
                <a:r>
                  <a:rPr lang="en-US" dirty="0">
                    <a:solidFill>
                      <a:schemeClr val="tx1"/>
                    </a:solidFill>
                  </a:rPr>
                  <a:t>=&gt; </a:t>
                </a:r>
                <a14:m>
                  <m:oMath xmlns:m="http://schemas.openxmlformats.org/officeDocument/2006/math">
                    <m:r>
                      <m:rPr>
                        <m:nor/>
                      </m:rPr>
                      <a:rPr lang="en-US" b="0" i="0" smtClean="0">
                        <a:solidFill>
                          <a:schemeClr val="tx1"/>
                        </a:solidFill>
                        <a:latin typeface="UTM Avo" panose="02040603050506020204" pitchFamily="18" charset="0"/>
                      </a:rPr>
                      <m:t>S</m:t>
                    </m:r>
                    <m:r>
                      <m:rPr>
                        <m:nor/>
                      </m:rPr>
                      <a:rPr lang="en-US" b="0" i="0" smtClean="0">
                        <a:solidFill>
                          <a:schemeClr val="tx1"/>
                        </a:solidFill>
                        <a:latin typeface="UTM Avo" panose="02040603050506020204" pitchFamily="18" charset="0"/>
                      </a:rPr>
                      <m:t> =</m:t>
                    </m:r>
                    <m:f>
                      <m:fPr>
                        <m:ctrlPr>
                          <a:rPr lang="en-US" b="0" i="1" smtClean="0">
                            <a:solidFill>
                              <a:schemeClr val="tx1"/>
                            </a:solidFill>
                            <a:latin typeface="Cambria Math" panose="02040503050406030204" pitchFamily="18" charset="0"/>
                          </a:rPr>
                        </m:ctrlPr>
                      </m:fPr>
                      <m:num>
                        <m:r>
                          <m:rPr>
                            <m:nor/>
                          </m:rPr>
                          <a:rPr lang="en-US" b="0" i="0" smtClean="0">
                            <a:solidFill>
                              <a:schemeClr val="tx1"/>
                            </a:solidFill>
                            <a:latin typeface="UTM Avo" panose="02040603050506020204" pitchFamily="18" charset="0"/>
                          </a:rPr>
                          <m:t>17 </m:t>
                        </m:r>
                        <m:r>
                          <m:rPr>
                            <m:nor/>
                          </m:rPr>
                          <a:rPr lang="en-US" b="0" i="0" smtClean="0">
                            <a:solidFill>
                              <a:schemeClr val="tx1"/>
                            </a:solidFill>
                            <a:latin typeface="UTM Avo" panose="0204060305050602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r>
                          <m:rPr>
                            <m:nor/>
                          </m:rPr>
                          <a:rPr lang="en-US" b="0" i="0" smtClean="0">
                            <a:solidFill>
                              <a:schemeClr val="tx1"/>
                            </a:solidFill>
                            <a:latin typeface="UTM Avo" panose="02040603050506020204" pitchFamily="18" charset="0"/>
                          </a:rPr>
                          <m:t>50</m:t>
                        </m:r>
                      </m:den>
                    </m:f>
                    <m:r>
                      <m:rPr>
                        <m:nor/>
                      </m:rPr>
                      <a:rPr lang="en-US" b="0" i="0" smtClean="0">
                        <a:solidFill>
                          <a:schemeClr val="tx1"/>
                        </a:solidFill>
                        <a:latin typeface="UTM Avo" panose="02040603050506020204" pitchFamily="18" charset="0"/>
                      </a:rPr>
                      <m:t>=  34 </m:t>
                    </m:r>
                  </m:oMath>
                </a14:m>
                <a:r>
                  <a:rPr lang="en-US" dirty="0">
                    <a:solidFill>
                      <a:schemeClr val="tx1"/>
                    </a:solidFill>
                    <a:latin typeface="UTM Avo" panose="02040603050506020204" pitchFamily="18" charset="0"/>
                  </a:rPr>
                  <a:t>(gam</a:t>
                </a:r>
                <a:r>
                  <a:rPr lang="en-US" dirty="0">
                    <a:solidFill>
                      <a:schemeClr val="tx1"/>
                    </a:solidFill>
                  </a:rPr>
                  <a:t>/100 gam H</a:t>
                </a:r>
                <a:r>
                  <a:rPr lang="en-US" baseline="-25000" dirty="0">
                    <a:solidFill>
                      <a:schemeClr val="tx1"/>
                    </a:solidFill>
                  </a:rPr>
                  <a:t>2</a:t>
                </a:r>
                <a:r>
                  <a:rPr lang="en-US" dirty="0">
                    <a:solidFill>
                      <a:schemeClr val="tx1"/>
                    </a:solidFill>
                  </a:rPr>
                  <a:t>O).</a:t>
                </a:r>
              </a:p>
              <a:p>
                <a:r>
                  <a:rPr lang="en-US" dirty="0" err="1">
                    <a:solidFill>
                      <a:schemeClr val="tx1"/>
                    </a:solidFill>
                  </a:rPr>
                  <a:t>Vậy</a:t>
                </a:r>
                <a:r>
                  <a:rPr lang="en-US" dirty="0">
                    <a:solidFill>
                      <a:schemeClr val="tx1"/>
                    </a:solidFill>
                  </a:rPr>
                  <a:t> </a:t>
                </a:r>
                <a:r>
                  <a:rPr lang="en-US" dirty="0" err="1">
                    <a:solidFill>
                      <a:schemeClr val="tx1"/>
                    </a:solidFill>
                  </a:rPr>
                  <a:t>độ</a:t>
                </a:r>
                <a:r>
                  <a:rPr lang="en-US" dirty="0">
                    <a:solidFill>
                      <a:schemeClr val="tx1"/>
                    </a:solidFill>
                  </a:rPr>
                  <a:t> tan </a:t>
                </a:r>
                <a:r>
                  <a:rPr lang="en-US" dirty="0" err="1">
                    <a:solidFill>
                      <a:schemeClr val="tx1"/>
                    </a:solidFill>
                  </a:rPr>
                  <a:t>của</a:t>
                </a:r>
                <a:r>
                  <a:rPr lang="en-US" dirty="0">
                    <a:solidFill>
                      <a:schemeClr val="tx1"/>
                    </a:solidFill>
                  </a:rPr>
                  <a:t> potassium chloride </a:t>
                </a:r>
                <a:r>
                  <a:rPr lang="en-US" dirty="0" err="1">
                    <a:solidFill>
                      <a:schemeClr val="tx1"/>
                    </a:solidFill>
                  </a:rPr>
                  <a:t>trong</a:t>
                </a:r>
                <a:r>
                  <a:rPr lang="en-US" dirty="0">
                    <a:solidFill>
                      <a:schemeClr val="tx1"/>
                    </a:solidFill>
                  </a:rPr>
                  <a:t> </a:t>
                </a:r>
                <a:r>
                  <a:rPr lang="en-US" dirty="0" err="1">
                    <a:solidFill>
                      <a:schemeClr val="tx1"/>
                    </a:solidFill>
                  </a:rPr>
                  <a:t>nước</a:t>
                </a:r>
                <a:r>
                  <a:rPr lang="en-US" dirty="0">
                    <a:solidFill>
                      <a:schemeClr val="tx1"/>
                    </a:solidFill>
                  </a:rPr>
                  <a:t> ở 20</a:t>
                </a:r>
                <a:r>
                  <a:rPr lang="en-US" baseline="30000" dirty="0">
                    <a:solidFill>
                      <a:schemeClr val="tx1"/>
                    </a:solidFill>
                  </a:rPr>
                  <a:t>o</a:t>
                </a:r>
                <a:r>
                  <a:rPr lang="en-US" dirty="0">
                    <a:solidFill>
                      <a:schemeClr val="tx1"/>
                    </a:solidFill>
                  </a:rPr>
                  <a:t>C </a:t>
                </a:r>
                <a:r>
                  <a:rPr lang="en-US" dirty="0" err="1">
                    <a:solidFill>
                      <a:schemeClr val="tx1"/>
                    </a:solidFill>
                  </a:rPr>
                  <a:t>là</a:t>
                </a:r>
                <a:r>
                  <a:rPr lang="en-US" dirty="0">
                    <a:solidFill>
                      <a:schemeClr val="tx1"/>
                    </a:solidFill>
                  </a:rPr>
                  <a:t> 34 gam/100 gam H</a:t>
                </a:r>
                <a:r>
                  <a:rPr lang="en-US" baseline="30000" dirty="0">
                    <a:solidFill>
                      <a:schemeClr val="tx1"/>
                    </a:solidFill>
                  </a:rPr>
                  <a:t>2</a:t>
                </a:r>
                <a:r>
                  <a:rPr lang="en-US" dirty="0">
                    <a:solidFill>
                      <a:schemeClr val="tx1"/>
                    </a:solidFill>
                  </a:rPr>
                  <a:t>O.</a:t>
                </a:r>
              </a:p>
            </p:txBody>
          </p:sp>
        </mc:Choice>
        <mc:Fallback>
          <p:sp>
            <p:nvSpPr>
              <p:cNvPr id="6" name="TextBox 5">
                <a:extLst>
                  <a:ext uri="{FF2B5EF4-FFF2-40B4-BE49-F238E27FC236}">
                    <a16:creationId xmlns:a16="http://schemas.microsoft.com/office/drawing/2014/main" id="{480256EE-C922-CA87-640C-E57C39921FE5}"/>
                  </a:ext>
                </a:extLst>
              </p:cNvPr>
              <p:cNvSpPr txBox="1">
                <a:spLocks noRot="1" noChangeAspect="1" noMove="1" noResize="1" noEditPoints="1" noAdjustHandles="1" noChangeArrowheads="1" noChangeShapeType="1" noTextEdit="1"/>
              </p:cNvSpPr>
              <p:nvPr/>
            </p:nvSpPr>
            <p:spPr>
              <a:xfrm>
                <a:off x="511628" y="3489961"/>
                <a:ext cx="11168743" cy="2956388"/>
              </a:xfrm>
              <a:prstGeom prst="rect">
                <a:avLst/>
              </a:prstGeom>
              <a:blipFill>
                <a:blip r:embed="rId3"/>
                <a:stretch>
                  <a:fillRect l="-599"/>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281005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816C08-7B63-7A32-7783-1F77F3B692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8136F3A-F50A-B39A-CF70-AB9DC46F6F7E}"/>
              </a:ext>
            </a:extLst>
          </p:cNvPr>
          <p:cNvSpPr txBox="1"/>
          <p:nvPr/>
        </p:nvSpPr>
        <p:spPr>
          <a:xfrm>
            <a:off x="1040674" y="2054296"/>
            <a:ext cx="8525691" cy="528286"/>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Công</a:t>
            </a:r>
            <a:r>
              <a:rPr lang="en-US" dirty="0"/>
              <a:t> </a:t>
            </a:r>
            <a:r>
              <a:rPr lang="en-US" dirty="0" err="1"/>
              <a:t>thức</a:t>
            </a:r>
            <a:r>
              <a:rPr lang="en-US" dirty="0"/>
              <a:t> </a:t>
            </a:r>
            <a:r>
              <a:rPr lang="en-US" dirty="0" err="1"/>
              <a:t>tính</a:t>
            </a:r>
            <a:r>
              <a:rPr lang="en-US" dirty="0"/>
              <a:t> </a:t>
            </a:r>
            <a:r>
              <a:rPr lang="en-US" dirty="0" err="1"/>
              <a:t>độ</a:t>
            </a:r>
            <a:r>
              <a:rPr lang="en-US" dirty="0"/>
              <a:t> tan </a:t>
            </a:r>
            <a:r>
              <a:rPr lang="en-US" dirty="0" err="1"/>
              <a:t>của</a:t>
            </a:r>
            <a:r>
              <a:rPr lang="en-US" dirty="0"/>
              <a:t> </a:t>
            </a:r>
            <a:r>
              <a:rPr lang="en-US" dirty="0" err="1"/>
              <a:t>một</a:t>
            </a:r>
            <a:r>
              <a:rPr lang="en-US" dirty="0"/>
              <a:t> </a:t>
            </a:r>
            <a:r>
              <a:rPr lang="en-US" dirty="0" err="1"/>
              <a:t>chất</a:t>
            </a:r>
            <a:r>
              <a:rPr lang="en-US" dirty="0"/>
              <a:t> ở </a:t>
            </a:r>
            <a:r>
              <a:rPr lang="en-US" dirty="0" err="1"/>
              <a:t>nhiệt</a:t>
            </a:r>
            <a:r>
              <a:rPr lang="en-US" dirty="0"/>
              <a:t> </a:t>
            </a:r>
            <a:r>
              <a:rPr lang="en-US" dirty="0" err="1"/>
              <a:t>độ</a:t>
            </a:r>
            <a:r>
              <a:rPr lang="en-US" dirty="0"/>
              <a:t> </a:t>
            </a:r>
            <a:r>
              <a:rPr lang="en-US" dirty="0" err="1"/>
              <a:t>xác</a:t>
            </a:r>
            <a:r>
              <a:rPr lang="en-US" dirty="0"/>
              <a:t> </a:t>
            </a:r>
            <a:r>
              <a:rPr lang="en-US" dirty="0" err="1"/>
              <a:t>định</a:t>
            </a:r>
            <a:r>
              <a:rPr lang="en-US" dirty="0"/>
              <a:t> </a:t>
            </a:r>
            <a:r>
              <a:rPr lang="en-US" dirty="0" err="1"/>
              <a:t>là</a:t>
            </a:r>
            <a:r>
              <a:rPr lang="en-US" dirty="0"/>
              <a:t>:</a:t>
            </a:r>
          </a:p>
        </p:txBody>
      </p:sp>
      <p:sp>
        <p:nvSpPr>
          <p:cNvPr id="5" name="TextBox 4">
            <a:extLst>
              <a:ext uri="{FF2B5EF4-FFF2-40B4-BE49-F238E27FC236}">
                <a16:creationId xmlns:a16="http://schemas.microsoft.com/office/drawing/2014/main" id="{654F30C2-FC3C-2628-5B02-070010189A86}"/>
              </a:ext>
            </a:extLst>
          </p:cNvPr>
          <p:cNvSpPr txBox="1"/>
          <p:nvPr/>
        </p:nvSpPr>
        <p:spPr>
          <a:xfrm>
            <a:off x="1101634" y="4132105"/>
            <a:ext cx="9988731" cy="2051780"/>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a:t>Trong </a:t>
            </a:r>
            <a:r>
              <a:rPr lang="en-US" dirty="0" err="1"/>
              <a:t>đó</a:t>
            </a:r>
            <a:r>
              <a:rPr lang="en-US" dirty="0"/>
              <a:t>:</a:t>
            </a:r>
          </a:p>
          <a:p>
            <a:r>
              <a:rPr lang="en-US" dirty="0" err="1"/>
              <a:t>m</a:t>
            </a:r>
            <a:r>
              <a:rPr lang="en-US" baseline="-25000" dirty="0" err="1"/>
              <a:t>ct</a:t>
            </a:r>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của</a:t>
            </a:r>
            <a:r>
              <a:rPr lang="en-US" dirty="0"/>
              <a:t> </a:t>
            </a:r>
            <a:r>
              <a:rPr lang="en-US" dirty="0" err="1"/>
              <a:t>chất</a:t>
            </a:r>
            <a:r>
              <a:rPr lang="en-US" dirty="0"/>
              <a:t> tan </a:t>
            </a:r>
            <a:r>
              <a:rPr lang="en-US" dirty="0" err="1"/>
              <a:t>được</a:t>
            </a:r>
            <a:r>
              <a:rPr lang="en-US" dirty="0"/>
              <a:t> </a:t>
            </a:r>
            <a:r>
              <a:rPr lang="en-US" dirty="0" err="1"/>
              <a:t>hoà</a:t>
            </a:r>
            <a:r>
              <a:rPr lang="en-US" dirty="0"/>
              <a:t> tan </a:t>
            </a:r>
            <a:r>
              <a:rPr lang="en-US" dirty="0" err="1"/>
              <a:t>trong</a:t>
            </a:r>
            <a:r>
              <a:rPr lang="en-US" dirty="0"/>
              <a:t> </a:t>
            </a:r>
            <a:r>
              <a:rPr lang="en-US" dirty="0" err="1"/>
              <a:t>nước</a:t>
            </a:r>
            <a:r>
              <a:rPr lang="en-US" dirty="0"/>
              <a:t> </a:t>
            </a:r>
            <a:r>
              <a:rPr lang="en-US" dirty="0" err="1"/>
              <a:t>để</a:t>
            </a:r>
            <a:r>
              <a:rPr lang="en-US" dirty="0"/>
              <a:t> </a:t>
            </a:r>
            <a:r>
              <a:rPr lang="en-US" dirty="0" err="1"/>
              <a:t>tạo</a:t>
            </a:r>
            <a:r>
              <a:rPr lang="en-US" dirty="0"/>
              <a:t> </a:t>
            </a:r>
            <a:r>
              <a:rPr lang="en-US" dirty="0" err="1"/>
              <a:t>thành</a:t>
            </a:r>
            <a:r>
              <a:rPr lang="en-US" dirty="0"/>
              <a:t> dung </a:t>
            </a:r>
            <a:r>
              <a:rPr lang="en-US" dirty="0" err="1"/>
              <a:t>dịch</a:t>
            </a:r>
            <a:r>
              <a:rPr lang="en-US" dirty="0"/>
              <a:t> </a:t>
            </a:r>
            <a:r>
              <a:rPr lang="en-US" dirty="0" err="1"/>
              <a:t>bão</a:t>
            </a:r>
            <a:r>
              <a:rPr lang="en-US" dirty="0"/>
              <a:t> </a:t>
            </a:r>
            <a:r>
              <a:rPr lang="en-US" dirty="0" err="1"/>
              <a:t>hoà</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r>
              <a:rPr lang="en-US" dirty="0" err="1"/>
              <a:t>m</a:t>
            </a:r>
            <a:r>
              <a:rPr lang="en-US" baseline="-25000" dirty="0" err="1"/>
              <a:t>nước</a:t>
            </a:r>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của</a:t>
            </a:r>
            <a:r>
              <a:rPr lang="en-US" dirty="0"/>
              <a:t> </a:t>
            </a:r>
            <a:r>
              <a:rPr lang="en-US" dirty="0" err="1"/>
              <a:t>nước</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p:txBody>
      </p:sp>
      <mc:AlternateContent xmlns:mc="http://schemas.openxmlformats.org/markup-compatibility/2006" xmlns:a14="http://schemas.microsoft.com/office/drawing/2010/main">
        <mc:Choice Requires="a14">
          <p:sp>
            <p:nvSpPr>
              <p:cNvPr id="6" name="Rectangle: Rounded Corners 5">
                <a:extLst>
                  <a:ext uri="{FF2B5EF4-FFF2-40B4-BE49-F238E27FC236}">
                    <a16:creationId xmlns:a16="http://schemas.microsoft.com/office/drawing/2014/main" id="{743CC5C0-1412-B768-AA48-34245525E912}"/>
                  </a:ext>
                </a:extLst>
              </p:cNvPr>
              <p:cNvSpPr/>
              <p:nvPr/>
            </p:nvSpPr>
            <p:spPr>
              <a:xfrm>
                <a:off x="3230879" y="2928257"/>
                <a:ext cx="5730241"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 xmlns:m="http://schemas.openxmlformats.org/officeDocument/2006/math">
                    <m:r>
                      <m:rPr>
                        <m:nor/>
                      </m:rPr>
                      <a:rPr lang="en-US" sz="2800" b="0" i="0" smtClean="0">
                        <a:solidFill>
                          <a:schemeClr val="tx1"/>
                        </a:solidFill>
                        <a:latin typeface="UTM Avo" panose="02040603050506020204" pitchFamily="18" charset="0"/>
                      </a:rPr>
                      <m:t>S</m:t>
                    </m:r>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ướ</m:t>
                            </m:r>
                            <m:r>
                              <a:rPr lang="en-US" sz="2800" b="0" i="1" smtClean="0">
                                <a:solidFill>
                                  <a:schemeClr val="tx1"/>
                                </a:solidFill>
                                <a:latin typeface="Cambria Math" panose="02040503050406030204" pitchFamily="18" charset="0"/>
                              </a:rPr>
                              <m:t>𝑐</m:t>
                            </m:r>
                          </m:sub>
                        </m:sSub>
                      </m:den>
                    </m:f>
                  </m:oMath>
                </a14:m>
                <a:r>
                  <a:rPr lang="en-US" sz="2400" dirty="0">
                    <a:solidFill>
                      <a:schemeClr val="tx1"/>
                    </a:solidFill>
                    <a:latin typeface="UTM Avo" panose="02040603050506020204" pitchFamily="18" charset="0"/>
                  </a:rPr>
                  <a:t> (gam/100 gam H</a:t>
                </a:r>
                <a:r>
                  <a:rPr lang="en-US" sz="2400" baseline="-25000" dirty="0">
                    <a:solidFill>
                      <a:schemeClr val="tx1"/>
                    </a:solidFill>
                    <a:latin typeface="UTM Avo" panose="02040603050506020204" pitchFamily="18" charset="0"/>
                  </a:rPr>
                  <a:t>2</a:t>
                </a:r>
                <a:r>
                  <a:rPr lang="en-US" sz="2400" dirty="0">
                    <a:solidFill>
                      <a:schemeClr val="tx1"/>
                    </a:solidFill>
                    <a:latin typeface="UTM Avo" panose="02040603050506020204" pitchFamily="18" charset="0"/>
                  </a:rPr>
                  <a:t>O)</a:t>
                </a:r>
              </a:p>
            </p:txBody>
          </p:sp>
        </mc:Choice>
        <mc:Fallback xmlns="">
          <p:sp>
            <p:nvSpPr>
              <p:cNvPr id="6" name="Rectangle: Rounded Corners 5">
                <a:extLst>
                  <a:ext uri="{FF2B5EF4-FFF2-40B4-BE49-F238E27FC236}">
                    <a16:creationId xmlns:a16="http://schemas.microsoft.com/office/drawing/2014/main" id="{743CC5C0-1412-B768-AA48-34245525E912}"/>
                  </a:ext>
                </a:extLst>
              </p:cNvPr>
              <p:cNvSpPr>
                <a:spLocks noRot="1" noChangeAspect="1" noMove="1" noResize="1" noEditPoints="1" noAdjustHandles="1" noChangeArrowheads="1" noChangeShapeType="1" noTextEdit="1"/>
              </p:cNvSpPr>
              <p:nvPr/>
            </p:nvSpPr>
            <p:spPr>
              <a:xfrm>
                <a:off x="3230879" y="2928257"/>
                <a:ext cx="5730241" cy="1001485"/>
              </a:xfrm>
              <a:prstGeom prst="round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85561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E41AAF-BC48-69F8-4B90-A297DE22653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448B26A-12B4-E5EF-8217-23AD4ACCEF5B}"/>
              </a:ext>
            </a:extLst>
          </p:cNvPr>
          <p:cNvSpPr txBox="1"/>
          <p:nvPr/>
        </p:nvSpPr>
        <p:spPr>
          <a:xfrm>
            <a:off x="1672045" y="1718829"/>
            <a:ext cx="8847909" cy="1036117"/>
          </a:xfrm>
          <a:prstGeom prst="rect">
            <a:avLst/>
          </a:prstGeom>
          <a:noFill/>
          <a:ln>
            <a:solidFill>
              <a:schemeClr val="accent5">
                <a:lumMod val="75000"/>
              </a:schemeClr>
            </a:solidFill>
            <a:extLst>
              <a:ext uri="{C807C97D-BFC1-408E-A445-0C87EB9F89A2}">
                <ask:lineSketchStyleProps xmlns:ask="http://schemas.microsoft.com/office/drawing/2018/sketchyshapes">
                  <ask:type>
                    <ask:lineSketchNone/>
                  </ask:type>
                </ask:lineSketchStyleProps>
              </a:ext>
            </a:extLst>
          </a:ln>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dirty="0" err="1"/>
              <a:t>Tính</a:t>
            </a:r>
            <a:r>
              <a:rPr lang="en-US" dirty="0"/>
              <a:t> </a:t>
            </a:r>
            <a:r>
              <a:rPr lang="en-US" dirty="0" err="1"/>
              <a:t>khối</a:t>
            </a:r>
            <a:r>
              <a:rPr lang="en-US" dirty="0"/>
              <a:t> </a:t>
            </a:r>
            <a:r>
              <a:rPr lang="en-US" dirty="0" err="1"/>
              <a:t>lượng</a:t>
            </a:r>
            <a:r>
              <a:rPr lang="en-US" dirty="0"/>
              <a:t> sodium chloride </a:t>
            </a:r>
            <a:r>
              <a:rPr lang="en-US" dirty="0" err="1"/>
              <a:t>cần</a:t>
            </a:r>
            <a:r>
              <a:rPr lang="en-US" dirty="0"/>
              <a:t> </a:t>
            </a:r>
            <a:r>
              <a:rPr lang="en-US" dirty="0" err="1"/>
              <a:t>hoà</a:t>
            </a:r>
            <a:r>
              <a:rPr lang="en-US" dirty="0"/>
              <a:t> tan </a:t>
            </a:r>
            <a:r>
              <a:rPr lang="en-US" dirty="0" err="1"/>
              <a:t>trong</a:t>
            </a:r>
            <a:r>
              <a:rPr lang="en-US" dirty="0"/>
              <a:t> 200 gam </a:t>
            </a:r>
            <a:r>
              <a:rPr lang="en-US" dirty="0" err="1"/>
              <a:t>nước</a:t>
            </a:r>
            <a:r>
              <a:rPr lang="en-US" dirty="0"/>
              <a:t> ở 20</a:t>
            </a:r>
            <a:r>
              <a:rPr lang="en-US" baseline="30000" dirty="0"/>
              <a:t>o</a:t>
            </a:r>
            <a:r>
              <a:rPr lang="en-US" dirty="0"/>
              <a:t>C </a:t>
            </a:r>
            <a:r>
              <a:rPr lang="en-US" dirty="0" err="1"/>
              <a:t>để</a:t>
            </a:r>
            <a:r>
              <a:rPr lang="en-US" dirty="0"/>
              <a:t> </a:t>
            </a:r>
            <a:r>
              <a:rPr lang="en-US" dirty="0" err="1"/>
              <a:t>thu</a:t>
            </a:r>
            <a:r>
              <a:rPr lang="en-US" dirty="0"/>
              <a:t> </a:t>
            </a:r>
            <a:r>
              <a:rPr lang="en-US" dirty="0" err="1"/>
              <a:t>được</a:t>
            </a:r>
            <a:r>
              <a:rPr lang="en-US" dirty="0"/>
              <a:t> dung </a:t>
            </a:r>
            <a:r>
              <a:rPr lang="en-US" dirty="0" err="1"/>
              <a:t>dịch</a:t>
            </a:r>
            <a:r>
              <a:rPr lang="en-US" dirty="0"/>
              <a:t> sodium chloride </a:t>
            </a:r>
            <a:r>
              <a:rPr lang="en-US" dirty="0" err="1"/>
              <a:t>bão</a:t>
            </a:r>
            <a:r>
              <a:rPr lang="en-US" dirty="0"/>
              <a:t> </a:t>
            </a:r>
            <a:r>
              <a:rPr lang="en-US" dirty="0" err="1"/>
              <a:t>hoà</a:t>
            </a:r>
            <a:r>
              <a:rPr lang="en-US" dirty="0"/>
              <a:t>.</a:t>
            </a:r>
          </a:p>
        </p:txBody>
      </p:sp>
      <p:sp>
        <p:nvSpPr>
          <p:cNvPr id="8" name="TextBox 7">
            <a:extLst>
              <a:ext uri="{FF2B5EF4-FFF2-40B4-BE49-F238E27FC236}">
                <a16:creationId xmlns:a16="http://schemas.microsoft.com/office/drawing/2014/main" id="{BFE766DA-7408-81AB-6844-2620C39AA5B1}"/>
              </a:ext>
            </a:extLst>
          </p:cNvPr>
          <p:cNvSpPr txBox="1"/>
          <p:nvPr/>
        </p:nvSpPr>
        <p:spPr>
          <a:xfrm>
            <a:off x="1354180" y="3707674"/>
            <a:ext cx="9483636" cy="1036117"/>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vi-VN" dirty="0"/>
              <a:t>Độ tan của muối ăn là 35,9 gam trong 100 gam nước ở 20</a:t>
            </a:r>
            <a:r>
              <a:rPr lang="vi-VN" baseline="30000" dirty="0"/>
              <a:t>o</a:t>
            </a:r>
            <a:r>
              <a:rPr lang="vi-VN" dirty="0"/>
              <a:t>C.</a:t>
            </a:r>
          </a:p>
          <a:p>
            <a:r>
              <a:rPr lang="vi-VN" dirty="0"/>
              <a:t>Khối lượng sodium chloride cần là:</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4882F59-113F-C1DC-9E9E-C5222B441942}"/>
                  </a:ext>
                </a:extLst>
              </p:cNvPr>
              <p:cNvSpPr txBox="1"/>
              <p:nvPr/>
            </p:nvSpPr>
            <p:spPr>
              <a:xfrm>
                <a:off x="2026176" y="4973780"/>
                <a:ext cx="8139645" cy="74263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sz="2000" b="0" i="0" smtClean="0">
                          <a:solidFill>
                            <a:schemeClr val="tx1"/>
                          </a:solidFill>
                          <a:latin typeface="UTM Avo" panose="02040603050506020204" pitchFamily="18" charset="0"/>
                        </a:rPr>
                        <m:t>S</m:t>
                      </m:r>
                      <m:r>
                        <a:rPr lang="en-US" sz="2000" b="0" i="1" smtClean="0">
                          <a:solidFill>
                            <a:schemeClr val="tx1"/>
                          </a:solidFill>
                          <a:latin typeface="Cambria Math" panose="02040503050406030204" pitchFamily="18" charset="0"/>
                        </a:rPr>
                        <m:t>=</m:t>
                      </m:r>
                      <m:f>
                        <m:fPr>
                          <m:ctrlPr>
                            <a:rPr lang="en-US" sz="2000" b="0" i="1" smtClean="0">
                              <a:solidFill>
                                <a:schemeClr val="tx1"/>
                              </a:solidFill>
                              <a:latin typeface="Cambria Math" panose="02040503050406030204" pitchFamily="18" charset="0"/>
                            </a:rPr>
                          </m:ctrlPr>
                        </m:fPr>
                        <m:num>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i="1" smtClean="0">
                                  <a:solidFill>
                                    <a:schemeClr val="tx1"/>
                                  </a:solidFill>
                                  <a:latin typeface="Cambria Math" panose="02040503050406030204" pitchFamily="18" charset="0"/>
                                </a:rPr>
                                <m:t>𝑐𝑡</m:t>
                              </m:r>
                            </m:sub>
                          </m:sSub>
                          <m:r>
                            <a:rPr lang="en-US" sz="2000" b="0" i="1" smtClean="0">
                              <a:solidFill>
                                <a:schemeClr val="tx1"/>
                              </a:solidFill>
                              <a:latin typeface="Cambria Math" panose="02040503050406030204" pitchFamily="18" charset="0"/>
                            </a:rPr>
                            <m:t> </m:t>
                          </m:r>
                          <m:r>
                            <a:rPr lang="en-US" sz="2000" b="0" i="1" smtClean="0">
                              <a:solidFill>
                                <a:schemeClr val="tx1"/>
                              </a:solidFill>
                              <a:latin typeface="Cambria Math" panose="02040503050406030204" pitchFamily="18" charset="0"/>
                              <a:ea typeface="Cambria Math" panose="02040503050406030204" pitchFamily="18" charset="0"/>
                            </a:rPr>
                            <m:t>×</m:t>
                          </m:r>
                          <m:r>
                            <m:rPr>
                              <m:nor/>
                            </m:rPr>
                            <a:rPr lang="en-US" sz="2000" b="0" i="0" smtClean="0">
                              <a:solidFill>
                                <a:schemeClr val="tx1"/>
                              </a:solidFill>
                              <a:latin typeface="UTM Avo" panose="02040603050506020204" pitchFamily="18" charset="0"/>
                              <a:ea typeface="Cambria Math" panose="02040503050406030204" pitchFamily="18" charset="0"/>
                            </a:rPr>
                            <m:t>100</m:t>
                          </m:r>
                        </m:num>
                        <m:den>
                          <m:sSub>
                            <m:sSubPr>
                              <m:ctrlPr>
                                <a:rPr lang="en-US" sz="2000" b="0" i="1" smtClean="0">
                                  <a:solidFill>
                                    <a:schemeClr val="tx1"/>
                                  </a:solidFill>
                                  <a:latin typeface="Cambria Math" panose="02040503050406030204" pitchFamily="18" charset="0"/>
                                </a:rPr>
                              </m:ctrlPr>
                            </m:sSubPr>
                            <m:e>
                              <m:r>
                                <a:rPr lang="en-US" sz="2000" b="0" i="1" smtClean="0">
                                  <a:solidFill>
                                    <a:schemeClr val="tx1"/>
                                  </a:solidFill>
                                  <a:latin typeface="Cambria Math" panose="02040503050406030204" pitchFamily="18" charset="0"/>
                                </a:rPr>
                                <m:t>𝑚</m:t>
                              </m:r>
                            </m:e>
                            <m:sub>
                              <m:r>
                                <a:rPr lang="en-US" sz="2000" b="0" i="1" smtClean="0">
                                  <a:solidFill>
                                    <a:schemeClr val="tx1"/>
                                  </a:solidFill>
                                  <a:latin typeface="Cambria Math" panose="02040503050406030204" pitchFamily="18" charset="0"/>
                                </a:rPr>
                                <m:t>𝑛</m:t>
                              </m:r>
                              <m:r>
                                <a:rPr lang="en-US" sz="2000" b="0" i="1" smtClean="0">
                                  <a:solidFill>
                                    <a:schemeClr val="tx1"/>
                                  </a:solidFill>
                                  <a:latin typeface="Cambria Math" panose="02040503050406030204" pitchFamily="18" charset="0"/>
                                </a:rPr>
                                <m:t>ướ</m:t>
                              </m:r>
                              <m:r>
                                <a:rPr lang="en-US" sz="2000" b="0" i="1" smtClean="0">
                                  <a:solidFill>
                                    <a:schemeClr val="tx1"/>
                                  </a:solidFill>
                                  <a:latin typeface="Cambria Math" panose="02040503050406030204" pitchFamily="18" charset="0"/>
                                </a:rPr>
                                <m:t>𝑐</m:t>
                              </m:r>
                            </m:sub>
                          </m:sSub>
                        </m:den>
                      </m:f>
                      <m:r>
                        <a:rPr lang="en-US" sz="2000" b="0" i="1" smtClean="0">
                          <a:solidFill>
                            <a:schemeClr val="tx1"/>
                          </a:solidFill>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𝑐𝑡</m:t>
                          </m:r>
                        </m:sub>
                      </m:sSub>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m:rPr>
                              <m:nor/>
                            </m:rPr>
                            <a:rPr lang="en-US" sz="2000" b="0" i="0" smtClean="0">
                              <a:latin typeface="UTM Avo" panose="02040603050506020204" pitchFamily="18" charset="0"/>
                            </a:rPr>
                            <m:t>S</m:t>
                          </m:r>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𝑚</m:t>
                              </m:r>
                            </m:e>
                            <m:sub>
                              <m:r>
                                <a:rPr lang="en-US" sz="2000" i="1">
                                  <a:latin typeface="Cambria Math" panose="02040503050406030204" pitchFamily="18" charset="0"/>
                                </a:rPr>
                                <m:t>𝑛</m:t>
                              </m:r>
                              <m:r>
                                <a:rPr lang="en-US" sz="2000" i="1">
                                  <a:latin typeface="Cambria Math" panose="02040503050406030204" pitchFamily="18" charset="0"/>
                                </a:rPr>
                                <m:t>ướ</m:t>
                              </m:r>
                              <m:r>
                                <a:rPr lang="en-US" sz="2000" i="1">
                                  <a:latin typeface="Cambria Math" panose="02040503050406030204" pitchFamily="18" charset="0"/>
                                </a:rPr>
                                <m:t>𝑐</m:t>
                              </m:r>
                            </m:sub>
                          </m:sSub>
                        </m:num>
                        <m:den>
                          <m:r>
                            <m:rPr>
                              <m:nor/>
                            </m:rPr>
                            <a:rPr lang="en-US" sz="2000" b="0" i="0" smtClean="0">
                              <a:latin typeface="UTM Avo" panose="02040603050506020204" pitchFamily="18" charset="0"/>
                            </a:rPr>
                            <m:t>100</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m:rPr>
                              <m:nor/>
                            </m:rPr>
                            <a:rPr lang="en-US" sz="2000" b="0" i="0" smtClean="0">
                              <a:latin typeface="UTM Avo" panose="02040603050506020204" pitchFamily="18" charset="0"/>
                            </a:rPr>
                            <m:t>35,9 </m:t>
                          </m:r>
                          <m:r>
                            <m:rPr>
                              <m:nor/>
                            </m:rPr>
                            <a:rPr lang="en-US" sz="2000" b="0" i="0" smtClean="0">
                              <a:latin typeface="UTM Avo" panose="02040603050506020204" pitchFamily="18" charset="0"/>
                              <a:ea typeface="Cambria Math" panose="02040503050406030204" pitchFamily="18" charset="0"/>
                            </a:rPr>
                            <m:t>×</m:t>
                          </m:r>
                          <m:r>
                            <m:rPr>
                              <m:nor/>
                            </m:rPr>
                            <a:rPr lang="en-US" sz="2000" b="0" i="0" smtClean="0">
                              <a:latin typeface="UTM Avo" panose="02040603050506020204" pitchFamily="18" charset="0"/>
                              <a:ea typeface="Cambria Math" panose="02040503050406030204" pitchFamily="18" charset="0"/>
                            </a:rPr>
                            <m:t>200</m:t>
                          </m:r>
                        </m:num>
                        <m:den>
                          <m:r>
                            <m:rPr>
                              <m:nor/>
                            </m:rPr>
                            <a:rPr lang="en-US" sz="2000" b="0" i="0" smtClean="0">
                              <a:latin typeface="UTM Avo" panose="02040603050506020204" pitchFamily="18" charset="0"/>
                            </a:rPr>
                            <m:t>100</m:t>
                          </m:r>
                        </m:den>
                      </m:f>
                      <m:r>
                        <m:rPr>
                          <m:nor/>
                        </m:rPr>
                        <a:rPr lang="en-US" sz="2000" b="0" i="0" smtClean="0">
                          <a:latin typeface="UTM Avo" panose="02040603050506020204" pitchFamily="18" charset="0"/>
                        </a:rPr>
                        <m:t>=71,8 (</m:t>
                      </m:r>
                      <m:r>
                        <m:rPr>
                          <m:nor/>
                        </m:rPr>
                        <a:rPr lang="en-US" sz="2000" b="0" i="0" smtClean="0">
                          <a:latin typeface="UTM Avo" panose="02040603050506020204" pitchFamily="18" charset="0"/>
                        </a:rPr>
                        <m:t>gam</m:t>
                      </m:r>
                      <m:r>
                        <m:rPr>
                          <m:nor/>
                        </m:rPr>
                        <a:rPr lang="en-US" sz="2000" b="0" i="0" smtClean="0">
                          <a:latin typeface="UTM Avo" panose="02040603050506020204" pitchFamily="18" charset="0"/>
                        </a:rPr>
                        <m:t>)</m:t>
                      </m:r>
                    </m:oMath>
                  </m:oMathPara>
                </a14:m>
                <a:endParaRPr lang="en-US" sz="2000" dirty="0">
                  <a:latin typeface="UTM Avo" panose="02040603050506020204" pitchFamily="18" charset="0"/>
                </a:endParaRPr>
              </a:p>
            </p:txBody>
          </p:sp>
        </mc:Choice>
        <mc:Fallback xmlns="">
          <p:sp>
            <p:nvSpPr>
              <p:cNvPr id="10" name="TextBox 9">
                <a:extLst>
                  <a:ext uri="{FF2B5EF4-FFF2-40B4-BE49-F238E27FC236}">
                    <a16:creationId xmlns:a16="http://schemas.microsoft.com/office/drawing/2014/main" id="{84882F59-113F-C1DC-9E9E-C5222B441942}"/>
                  </a:ext>
                </a:extLst>
              </p:cNvPr>
              <p:cNvSpPr txBox="1">
                <a:spLocks noRot="1" noChangeAspect="1" noMove="1" noResize="1" noEditPoints="1" noAdjustHandles="1" noChangeArrowheads="1" noChangeShapeType="1" noTextEdit="1"/>
              </p:cNvSpPr>
              <p:nvPr/>
            </p:nvSpPr>
            <p:spPr>
              <a:xfrm>
                <a:off x="2026176" y="4973780"/>
                <a:ext cx="8139645" cy="742639"/>
              </a:xfrm>
              <a:prstGeom prst="rect">
                <a:avLst/>
              </a:prstGeom>
              <a:blipFill>
                <a:blip r:embed="rId3"/>
                <a:stretch>
                  <a:fillRect/>
                </a:stretch>
              </a:blipFill>
            </p:spPr>
            <p:txBody>
              <a:bodyPr/>
              <a:lstStyle/>
              <a:p>
                <a:r>
                  <a:rPr lang="en-US">
                    <a:noFill/>
                  </a:rPr>
                  <a:t> </a:t>
                </a:r>
              </a:p>
            </p:txBody>
          </p:sp>
        </mc:Fallback>
      </mc:AlternateContent>
      <p:sp>
        <p:nvSpPr>
          <p:cNvPr id="11" name="Arrow: Down 10">
            <a:extLst>
              <a:ext uri="{FF2B5EF4-FFF2-40B4-BE49-F238E27FC236}">
                <a16:creationId xmlns:a16="http://schemas.microsoft.com/office/drawing/2014/main" id="{20D7699F-B662-8A61-8C13-FDA547217293}"/>
              </a:ext>
            </a:extLst>
          </p:cNvPr>
          <p:cNvSpPr/>
          <p:nvPr/>
        </p:nvSpPr>
        <p:spPr>
          <a:xfrm>
            <a:off x="5852160" y="3068683"/>
            <a:ext cx="487680" cy="46155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9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0" grpId="0"/>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AB357EC-2E40-9E86-766C-979406AEC649}"/>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9FE8E02-2B6A-E0B0-8EC4-E3E083BC0634}"/>
              </a:ext>
            </a:extLst>
          </p:cNvPr>
          <p:cNvSpPr txBox="1"/>
          <p:nvPr/>
        </p:nvSpPr>
        <p:spPr>
          <a:xfrm>
            <a:off x="664957" y="1838474"/>
            <a:ext cx="10862084" cy="502189"/>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3. Ảnh hưởng của nhiệt độ đến độ tan của chất rắn trong nước</a:t>
            </a:r>
          </a:p>
        </p:txBody>
      </p:sp>
      <p:sp>
        <p:nvSpPr>
          <p:cNvPr id="4" name="TextBox 3">
            <a:extLst>
              <a:ext uri="{FF2B5EF4-FFF2-40B4-BE49-F238E27FC236}">
                <a16:creationId xmlns:a16="http://schemas.microsoft.com/office/drawing/2014/main" id="{EB96687D-DCE6-7F88-2823-0966117074AB}"/>
              </a:ext>
            </a:extLst>
          </p:cNvPr>
          <p:cNvSpPr txBox="1"/>
          <p:nvPr/>
        </p:nvSpPr>
        <p:spPr>
          <a:xfrm>
            <a:off x="1105988" y="3163614"/>
            <a:ext cx="9980024" cy="1131656"/>
          </a:xfrm>
          <a:prstGeom prst="rect">
            <a:avLst/>
          </a:prstGeom>
          <a:noFill/>
        </p:spPr>
        <p:txBody>
          <a:bodyPr wrap="square">
            <a:spAutoFit/>
          </a:bodyPr>
          <a:lstStyle>
            <a:defPPr>
              <a:defRPr lang="en-US"/>
            </a:defPPr>
            <a:lvl1pPr algn="just">
              <a:lnSpc>
                <a:spcPct val="150000"/>
              </a:lnSpc>
              <a:defRPr sz="2200">
                <a:latin typeface="UTM Avo" panose="02040603050506020204" pitchFamily="18" charset="0"/>
              </a:defRPr>
            </a:lvl1pPr>
          </a:lstStyle>
          <a:p>
            <a:r>
              <a:rPr lang="en-US" sz="2400" dirty="0"/>
              <a:t>• Khi </a:t>
            </a:r>
            <a:r>
              <a:rPr lang="en-US" sz="2400" dirty="0" err="1"/>
              <a:t>tăng</a:t>
            </a:r>
            <a:r>
              <a:rPr lang="en-US" sz="2400" dirty="0"/>
              <a:t> </a:t>
            </a:r>
            <a:r>
              <a:rPr lang="en-US" sz="2400" dirty="0" err="1"/>
              <a:t>nhiệt</a:t>
            </a:r>
            <a:r>
              <a:rPr lang="en-US" sz="2400" dirty="0"/>
              <a:t> </a:t>
            </a:r>
            <a:r>
              <a:rPr lang="en-US" sz="2400" dirty="0" err="1"/>
              <a:t>độ</a:t>
            </a:r>
            <a:r>
              <a:rPr lang="en-US" sz="2400" dirty="0"/>
              <a:t>, </a:t>
            </a:r>
            <a:r>
              <a:rPr lang="en-US" sz="2400" dirty="0" err="1"/>
              <a:t>độ</a:t>
            </a:r>
            <a:r>
              <a:rPr lang="en-US" sz="2400" dirty="0"/>
              <a:t> tan </a:t>
            </a:r>
            <a:r>
              <a:rPr lang="en-US" sz="2400" dirty="0" err="1"/>
              <a:t>của</a:t>
            </a:r>
            <a:r>
              <a:rPr lang="en-US" sz="2400" dirty="0"/>
              <a:t> </a:t>
            </a:r>
            <a:r>
              <a:rPr lang="en-US" sz="2400" dirty="0" err="1"/>
              <a:t>hầu</a:t>
            </a:r>
            <a:r>
              <a:rPr lang="en-US" sz="2400" dirty="0"/>
              <a:t> </a:t>
            </a:r>
            <a:r>
              <a:rPr lang="en-US" sz="2400" dirty="0" err="1"/>
              <a:t>hết</a:t>
            </a:r>
            <a:r>
              <a:rPr lang="en-US" sz="2400" dirty="0"/>
              <a:t> </a:t>
            </a:r>
            <a:r>
              <a:rPr lang="en-US" sz="2400" dirty="0" err="1"/>
              <a:t>các</a:t>
            </a:r>
            <a:r>
              <a:rPr lang="en-US" sz="2400" dirty="0"/>
              <a:t> </a:t>
            </a:r>
            <a:r>
              <a:rPr lang="en-US" sz="2400" dirty="0" err="1"/>
              <a:t>chất</a:t>
            </a:r>
            <a:r>
              <a:rPr lang="en-US" sz="2400" dirty="0"/>
              <a:t> </a:t>
            </a:r>
            <a:r>
              <a:rPr lang="en-US" sz="2400" dirty="0" err="1"/>
              <a:t>rắn</a:t>
            </a:r>
            <a:r>
              <a:rPr lang="en-US" sz="2400" dirty="0"/>
              <a:t> </a:t>
            </a:r>
            <a:r>
              <a:rPr lang="en-US" sz="2400" dirty="0" err="1"/>
              <a:t>đều</a:t>
            </a:r>
            <a:r>
              <a:rPr lang="en-US" sz="2400" dirty="0"/>
              <a:t> </a:t>
            </a:r>
            <a:r>
              <a:rPr lang="en-US" sz="2400" dirty="0" err="1"/>
              <a:t>tăng</a:t>
            </a:r>
            <a:r>
              <a:rPr lang="en-US" sz="2400" dirty="0"/>
              <a:t>.</a:t>
            </a:r>
          </a:p>
          <a:p>
            <a:r>
              <a:rPr lang="en-US" sz="2400" dirty="0"/>
              <a:t>• </a:t>
            </a:r>
            <a:r>
              <a:rPr lang="en-US" sz="2400" dirty="0" err="1"/>
              <a:t>Có</a:t>
            </a:r>
            <a:r>
              <a:rPr lang="en-US" sz="2400" dirty="0"/>
              <a:t> </a:t>
            </a:r>
            <a:r>
              <a:rPr lang="en-US" sz="2400" dirty="0" err="1"/>
              <a:t>một</a:t>
            </a:r>
            <a:r>
              <a:rPr lang="en-US" sz="2400" dirty="0"/>
              <a:t> </a:t>
            </a:r>
            <a:r>
              <a:rPr lang="en-US" sz="2400" dirty="0" err="1"/>
              <a:t>số</a:t>
            </a:r>
            <a:r>
              <a:rPr lang="en-US" sz="2400" dirty="0"/>
              <a:t> </a:t>
            </a:r>
            <a:r>
              <a:rPr lang="en-US" sz="2400" dirty="0" err="1"/>
              <a:t>chất</a:t>
            </a:r>
            <a:r>
              <a:rPr lang="en-US" sz="2400" dirty="0"/>
              <a:t> </a:t>
            </a:r>
            <a:r>
              <a:rPr lang="en-US" sz="2400" dirty="0" err="1"/>
              <a:t>khi</a:t>
            </a:r>
            <a:r>
              <a:rPr lang="en-US" sz="2400" dirty="0"/>
              <a:t> </a:t>
            </a:r>
            <a:r>
              <a:rPr lang="en-US" sz="2400" dirty="0" err="1"/>
              <a:t>tăng</a:t>
            </a:r>
            <a:r>
              <a:rPr lang="en-US" sz="2400" dirty="0"/>
              <a:t> </a:t>
            </a:r>
            <a:r>
              <a:rPr lang="en-US" sz="2400" dirty="0" err="1"/>
              <a:t>nhiệt</a:t>
            </a:r>
            <a:r>
              <a:rPr lang="en-US" sz="2400" dirty="0"/>
              <a:t> </a:t>
            </a:r>
            <a:r>
              <a:rPr lang="en-US" sz="2400" dirty="0" err="1"/>
              <a:t>độ</a:t>
            </a:r>
            <a:r>
              <a:rPr lang="en-US" sz="2400" dirty="0"/>
              <a:t>, </a:t>
            </a:r>
            <a:r>
              <a:rPr lang="en-US" sz="2400" dirty="0" err="1"/>
              <a:t>độ</a:t>
            </a:r>
            <a:r>
              <a:rPr lang="en-US" sz="2400" dirty="0"/>
              <a:t> tan </a:t>
            </a:r>
            <a:r>
              <a:rPr lang="en-US" sz="2400" dirty="0" err="1"/>
              <a:t>lại</a:t>
            </a:r>
            <a:r>
              <a:rPr lang="en-US" sz="2400" dirty="0"/>
              <a:t> </a:t>
            </a:r>
            <a:r>
              <a:rPr lang="en-US" sz="2400" dirty="0" err="1"/>
              <a:t>giảm</a:t>
            </a:r>
            <a:r>
              <a:rPr lang="en-US" sz="2400" dirty="0"/>
              <a:t>.</a:t>
            </a:r>
          </a:p>
        </p:txBody>
      </p:sp>
    </p:spTree>
    <p:extLst>
      <p:ext uri="{BB962C8B-B14F-4D97-AF65-F5344CB8AC3E}">
        <p14:creationId xmlns:p14="http://schemas.microsoft.com/office/powerpoint/2010/main" val="404549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2C4970D-2F5B-16A0-4AF6-63ABE5FB969B}"/>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56DEDBF6-8A2D-2825-1467-F029CA3CA01D}"/>
              </a:ext>
            </a:extLst>
          </p:cNvPr>
          <p:cNvSpPr txBox="1"/>
          <p:nvPr/>
        </p:nvSpPr>
        <p:spPr>
          <a:xfrm>
            <a:off x="1782763" y="984242"/>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II. NỒNG ĐỘ DUNG DỊCH</a:t>
            </a:r>
          </a:p>
        </p:txBody>
      </p:sp>
      <p:sp>
        <p:nvSpPr>
          <p:cNvPr id="3" name="TextBox 4">
            <a:extLst>
              <a:ext uri="{FF2B5EF4-FFF2-40B4-BE49-F238E27FC236}">
                <a16:creationId xmlns:a16="http://schemas.microsoft.com/office/drawing/2014/main" id="{AC7E3B80-C2AE-2182-686D-3190C23557B2}"/>
              </a:ext>
            </a:extLst>
          </p:cNvPr>
          <p:cNvSpPr txBox="1"/>
          <p:nvPr/>
        </p:nvSpPr>
        <p:spPr>
          <a:xfrm>
            <a:off x="1782762" y="1486367"/>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1. Nồng độ phần trăm</a:t>
            </a:r>
          </a:p>
        </p:txBody>
      </p:sp>
      <p:sp>
        <p:nvSpPr>
          <p:cNvPr id="5" name="TextBox 4">
            <a:extLst>
              <a:ext uri="{FF2B5EF4-FFF2-40B4-BE49-F238E27FC236}">
                <a16:creationId xmlns:a16="http://schemas.microsoft.com/office/drawing/2014/main" id="{0D2E6A59-884A-21D8-D814-126B17FA2069}"/>
              </a:ext>
            </a:extLst>
          </p:cNvPr>
          <p:cNvSpPr txBox="1"/>
          <p:nvPr/>
        </p:nvSpPr>
        <p:spPr>
          <a:xfrm>
            <a:off x="870857" y="1988492"/>
            <a:ext cx="10450286"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kí</a:t>
            </a:r>
            <a:r>
              <a:rPr lang="en-US" dirty="0"/>
              <a:t> </a:t>
            </a:r>
            <a:r>
              <a:rPr lang="en-US" dirty="0" err="1"/>
              <a:t>hiệu</a:t>
            </a:r>
            <a:r>
              <a:rPr lang="en-US" dirty="0"/>
              <a:t> </a:t>
            </a:r>
            <a:r>
              <a:rPr lang="en-US" dirty="0" err="1"/>
              <a:t>là</a:t>
            </a:r>
            <a:r>
              <a:rPr lang="en-US" dirty="0"/>
              <a:t> C%) </a:t>
            </a:r>
            <a:r>
              <a:rPr lang="en-US" dirty="0" err="1"/>
              <a:t>của</a:t>
            </a:r>
            <a:r>
              <a:rPr lang="en-US" dirty="0"/>
              <a:t> </a:t>
            </a:r>
            <a:r>
              <a:rPr lang="en-US" dirty="0" err="1"/>
              <a:t>một</a:t>
            </a:r>
            <a:r>
              <a:rPr lang="en-US" dirty="0"/>
              <a:t> dung </a:t>
            </a:r>
            <a:r>
              <a:rPr lang="en-US" dirty="0" err="1"/>
              <a:t>dịch</a:t>
            </a:r>
            <a:r>
              <a:rPr lang="en-US" dirty="0"/>
              <a:t> </a:t>
            </a:r>
            <a:r>
              <a:rPr lang="en-US" dirty="0" err="1"/>
              <a:t>là</a:t>
            </a:r>
            <a:r>
              <a:rPr lang="en-US" dirty="0"/>
              <a:t> </a:t>
            </a:r>
            <a:r>
              <a:rPr lang="en-US" dirty="0" err="1"/>
              <a:t>số</a:t>
            </a:r>
            <a:r>
              <a:rPr lang="en-US" dirty="0"/>
              <a:t> gam </a:t>
            </a:r>
            <a:r>
              <a:rPr lang="en-US" dirty="0" err="1"/>
              <a:t>chất</a:t>
            </a:r>
            <a:r>
              <a:rPr lang="en-US" dirty="0"/>
              <a:t> tan </a:t>
            </a:r>
            <a:r>
              <a:rPr lang="en-US" dirty="0" err="1"/>
              <a:t>có</a:t>
            </a:r>
            <a:r>
              <a:rPr lang="en-US" dirty="0"/>
              <a:t> </a:t>
            </a:r>
            <a:r>
              <a:rPr lang="en-US" dirty="0" err="1"/>
              <a:t>trong</a:t>
            </a:r>
            <a:r>
              <a:rPr lang="en-US" dirty="0"/>
              <a:t> 100 gam dung </a:t>
            </a:r>
            <a:r>
              <a:rPr lang="en-US" dirty="0" err="1"/>
              <a:t>dịch</a:t>
            </a:r>
            <a:r>
              <a:rPr lang="en-US" dirty="0"/>
              <a:t>. </a:t>
            </a:r>
          </a:p>
          <a:p>
            <a:r>
              <a:rPr lang="en-US" dirty="0" err="1"/>
              <a:t>Công</a:t>
            </a:r>
            <a:r>
              <a:rPr lang="en-US" dirty="0"/>
              <a:t> </a:t>
            </a:r>
            <a:r>
              <a:rPr lang="en-US" dirty="0" err="1"/>
              <a:t>thức</a:t>
            </a:r>
            <a:r>
              <a:rPr lang="en-US" dirty="0"/>
              <a:t> </a:t>
            </a:r>
            <a:r>
              <a:rPr lang="en-US" dirty="0" err="1"/>
              <a:t>tính</a:t>
            </a:r>
            <a:r>
              <a:rPr lang="en-US" dirty="0"/>
              <a:t> </a:t>
            </a:r>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của</a:t>
            </a:r>
            <a:r>
              <a:rPr lang="en-US" dirty="0"/>
              <a:t> dung </a:t>
            </a:r>
            <a:r>
              <a:rPr lang="en-US" dirty="0" err="1"/>
              <a:t>dịch</a:t>
            </a:r>
            <a:r>
              <a:rPr lang="en-US" dirty="0"/>
              <a:t> </a:t>
            </a:r>
            <a:r>
              <a:rPr lang="en-US" dirty="0" err="1"/>
              <a:t>là</a:t>
            </a:r>
            <a:r>
              <a:rPr lang="en-US" dirty="0"/>
              <a:t>:</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58C3EFF-3F24-F2B0-D6D1-AA5994558A45}"/>
                  </a:ext>
                </a:extLst>
              </p:cNvPr>
              <p:cNvSpPr txBox="1"/>
              <p:nvPr/>
            </p:nvSpPr>
            <p:spPr>
              <a:xfrm>
                <a:off x="870856" y="4550064"/>
                <a:ext cx="10450285" cy="2229841"/>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a:t>Trong </a:t>
                </a:r>
                <a:r>
                  <a:rPr lang="en-US" dirty="0" err="1"/>
                  <a:t>đó</a:t>
                </a:r>
                <a:r>
                  <a:rPr lang="en-US" dirty="0"/>
                  <a:t>:</a:t>
                </a:r>
              </a:p>
              <a:p>
                <a14:m>
                  <m:oMath xmlns:m="http://schemas.openxmlformats.org/officeDocument/2006/math">
                    <m:r>
                      <a:rPr lang="en-US" i="1" dirty="0" smtClean="0">
                        <a:latin typeface="Cambria Math" panose="02040503050406030204" pitchFamily="18" charset="0"/>
                      </a:rPr>
                      <m:t>𝑚</m:t>
                    </m:r>
                    <m:r>
                      <a:rPr lang="en-US" i="1" baseline="-25000" dirty="0" smtClean="0">
                        <a:latin typeface="Cambria Math" panose="02040503050406030204" pitchFamily="18" charset="0"/>
                      </a:rPr>
                      <m:t>𝑐𝑡</m:t>
                    </m:r>
                  </m:oMath>
                </a14:m>
                <a:r>
                  <a:rPr lang="en-US" dirty="0"/>
                  <a:t> </a:t>
                </a:r>
                <a:r>
                  <a:rPr lang="en-US" dirty="0" err="1"/>
                  <a:t>là</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14:m>
                  <m:oMath xmlns:m="http://schemas.openxmlformats.org/officeDocument/2006/math">
                    <m:r>
                      <a:rPr lang="en-US" i="1" dirty="0" smtClean="0">
                        <a:latin typeface="Cambria Math" panose="02040503050406030204" pitchFamily="18" charset="0"/>
                      </a:rPr>
                      <m:t>𝑚</m:t>
                    </m:r>
                    <m:r>
                      <a:rPr lang="en-US" i="1" baseline="-25000" dirty="0" smtClean="0">
                        <a:latin typeface="Cambria Math" panose="02040503050406030204" pitchFamily="18" charset="0"/>
                      </a:rPr>
                      <m:t>𝑑𝑑</m:t>
                    </m:r>
                  </m:oMath>
                </a14:m>
                <a:r>
                  <a:rPr lang="en-US" dirty="0"/>
                  <a:t> </a:t>
                </a:r>
                <a:r>
                  <a:rPr lang="en-US" dirty="0" err="1"/>
                  <a:t>là</a:t>
                </a:r>
                <a:r>
                  <a:rPr lang="en-US" dirty="0"/>
                  <a:t> </a:t>
                </a:r>
                <a:r>
                  <a:rPr lang="en-US" dirty="0" err="1"/>
                  <a:t>khối</a:t>
                </a:r>
                <a:r>
                  <a:rPr lang="en-US" dirty="0"/>
                  <a:t> </a:t>
                </a:r>
                <a:r>
                  <a:rPr lang="en-US" dirty="0" err="1"/>
                  <a:t>lượng</a:t>
                </a:r>
                <a:r>
                  <a:rPr lang="en-US" dirty="0"/>
                  <a:t> dung </a:t>
                </a:r>
                <a:r>
                  <a:rPr lang="en-US" dirty="0" err="1"/>
                  <a:t>dịch</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gam.</a:t>
                </a:r>
              </a:p>
              <a:p>
                <a:r>
                  <a:rPr lang="en-US" dirty="0" err="1"/>
                  <a:t>Khối</a:t>
                </a:r>
                <a:r>
                  <a:rPr lang="en-US" dirty="0"/>
                  <a:t> </a:t>
                </a:r>
                <a:r>
                  <a:rPr lang="en-US" dirty="0" err="1"/>
                  <a:t>lượng</a:t>
                </a:r>
                <a:r>
                  <a:rPr lang="en-US" dirty="0"/>
                  <a:t> dung </a:t>
                </a:r>
                <a:r>
                  <a:rPr lang="en-US" dirty="0" err="1"/>
                  <a:t>dịch</a:t>
                </a:r>
                <a:r>
                  <a:rPr lang="en-US" dirty="0"/>
                  <a:t> </a:t>
                </a:r>
                <a:r>
                  <a:rPr lang="en-US" dirty="0" err="1"/>
                  <a:t>bằng</a:t>
                </a:r>
                <a:r>
                  <a:rPr lang="en-US" dirty="0"/>
                  <a:t> </a:t>
                </a:r>
                <a:r>
                  <a:rPr lang="en-US" dirty="0" err="1"/>
                  <a:t>tổng</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và</a:t>
                </a:r>
                <a:r>
                  <a:rPr lang="en-US" dirty="0"/>
                  <a:t> dung </a:t>
                </a:r>
                <a:r>
                  <a:rPr lang="en-US" dirty="0" err="1"/>
                  <a:t>môi</a:t>
                </a:r>
                <a:r>
                  <a:rPr lang="en-US" dirty="0"/>
                  <a:t>.</a:t>
                </a:r>
              </a:p>
            </p:txBody>
          </p:sp>
        </mc:Choice>
        <mc:Fallback xmlns="">
          <p:sp>
            <p:nvSpPr>
              <p:cNvPr id="7" name="TextBox 6">
                <a:extLst>
                  <a:ext uri="{FF2B5EF4-FFF2-40B4-BE49-F238E27FC236}">
                    <a16:creationId xmlns:a16="http://schemas.microsoft.com/office/drawing/2014/main" id="{F58C3EFF-3F24-F2B0-D6D1-AA5994558A45}"/>
                  </a:ext>
                </a:extLst>
              </p:cNvPr>
              <p:cNvSpPr txBox="1">
                <a:spLocks noRot="1" noChangeAspect="1" noMove="1" noResize="1" noEditPoints="1" noAdjustHandles="1" noChangeArrowheads="1" noChangeShapeType="1" noTextEdit="1"/>
              </p:cNvSpPr>
              <p:nvPr/>
            </p:nvSpPr>
            <p:spPr>
              <a:xfrm>
                <a:off x="870856" y="4550064"/>
                <a:ext cx="10450285" cy="2229841"/>
              </a:xfrm>
              <a:prstGeom prst="rect">
                <a:avLst/>
              </a:prstGeom>
              <a:blipFill>
                <a:blip r:embed="rId3"/>
                <a:stretch>
                  <a:fillRect l="-933" b="-54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A566A3CD-18CE-029D-494E-DC439FDCABD3}"/>
                  </a:ext>
                </a:extLst>
              </p:cNvPr>
              <p:cNvSpPr/>
              <p:nvPr/>
            </p:nvSpPr>
            <p:spPr>
              <a:xfrm>
                <a:off x="4032065" y="3746862"/>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m:rPr>
                          <m:nor/>
                        </m:rPr>
                        <a:rPr lang="en-US" sz="2800" b="0" i="0" smtClean="0">
                          <a:solidFill>
                            <a:schemeClr val="tx1"/>
                          </a:solidFill>
                          <a:latin typeface="UTM Avo" panose="02040603050506020204" pitchFamily="18" charset="0"/>
                        </a:rPr>
                        <m:t>C</m:t>
                      </m:r>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𝑑𝑑</m:t>
                              </m:r>
                            </m:sub>
                          </m:sSub>
                        </m:den>
                      </m:f>
                    </m:oMath>
                  </m:oMathPara>
                </a14:m>
                <a:endParaRPr lang="en-US" sz="2400" dirty="0">
                  <a:solidFill>
                    <a:schemeClr val="tx1"/>
                  </a:solidFill>
                  <a:latin typeface="UTM Avo" panose="02040603050506020204" pitchFamily="18" charset="0"/>
                </a:endParaRPr>
              </a:p>
            </p:txBody>
          </p:sp>
        </mc:Choice>
        <mc:Fallback xmlns="">
          <p:sp>
            <p:nvSpPr>
              <p:cNvPr id="8" name="Rectangle: Rounded Corners 7">
                <a:extLst>
                  <a:ext uri="{FF2B5EF4-FFF2-40B4-BE49-F238E27FC236}">
                    <a16:creationId xmlns:a16="http://schemas.microsoft.com/office/drawing/2014/main" id="{A566A3CD-18CE-029D-494E-DC439FDCABD3}"/>
                  </a:ext>
                </a:extLst>
              </p:cNvPr>
              <p:cNvSpPr>
                <a:spLocks noRot="1" noChangeAspect="1" noMove="1" noResize="1" noEditPoints="1" noAdjustHandles="1" noChangeArrowheads="1" noChangeShapeType="1" noTextEdit="1"/>
              </p:cNvSpPr>
              <p:nvPr/>
            </p:nvSpPr>
            <p:spPr>
              <a:xfrm>
                <a:off x="4032065" y="3746862"/>
                <a:ext cx="4127865"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65912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F01122-85F8-5731-BF98-4B87FF184A7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F0B6B87-9703-3AE1-3D83-3584F5C4AF9E}"/>
              </a:ext>
            </a:extLst>
          </p:cNvPr>
          <p:cNvSpPr txBox="1"/>
          <p:nvPr/>
        </p:nvSpPr>
        <p:spPr>
          <a:xfrm>
            <a:off x="2240279" y="1783284"/>
            <a:ext cx="7931332" cy="1036117"/>
          </a:xfrm>
          <a:prstGeom prst="rect">
            <a:avLst/>
          </a:prstGeom>
          <a:noFill/>
        </p:spPr>
        <p:txBody>
          <a:bodyPr wrap="square">
            <a:spAutoFit/>
          </a:bodyPr>
          <a:lstStyle/>
          <a:p>
            <a:pPr algn="ctr">
              <a:lnSpc>
                <a:spcPct val="150000"/>
              </a:lnSpc>
            </a:pPr>
            <a:r>
              <a:rPr lang="vi-VN" sz="2200" dirty="0">
                <a:latin typeface="UTM Avo" panose="02040603050506020204" pitchFamily="18" charset="0"/>
              </a:rPr>
              <a:t>Hoà tan 20 gam đường ăn trong 60 gam nước thu được dung dịch đường. Tính C% của dung dịch đường đó.</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AFB513FE-B42F-CD83-62E4-5CA6F821BB1E}"/>
              </a:ext>
            </a:extLst>
          </p:cNvPr>
          <p:cNvSpPr/>
          <p:nvPr/>
        </p:nvSpPr>
        <p:spPr>
          <a:xfrm>
            <a:off x="687657" y="1884577"/>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1</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56DE645-4597-34F4-52AB-C0603F7B5059}"/>
                  </a:ext>
                </a:extLst>
              </p:cNvPr>
              <p:cNvSpPr txBox="1"/>
              <p:nvPr/>
            </p:nvSpPr>
            <p:spPr>
              <a:xfrm>
                <a:off x="2781299" y="3352800"/>
                <a:ext cx="6629401"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Khối lượng dung dịch đường là:</a:t>
                </a:r>
              </a:p>
              <a:p>
                <a:r>
                  <a:rPr lang="vi-VN" dirty="0">
                    <a:solidFill>
                      <a:schemeClr val="tx1"/>
                    </a:solidFill>
                  </a:rPr>
                  <a:t>m</a:t>
                </a:r>
                <a:r>
                  <a:rPr lang="vi-VN" baseline="-25000" dirty="0">
                    <a:solidFill>
                      <a:schemeClr val="tx1"/>
                    </a:solidFill>
                  </a:rPr>
                  <a:t>dd</a:t>
                </a:r>
                <a:r>
                  <a:rPr lang="vi-VN" dirty="0">
                    <a:solidFill>
                      <a:schemeClr val="tx1"/>
                    </a:solidFill>
                  </a:rPr>
                  <a:t> = m</a:t>
                </a:r>
                <a:r>
                  <a:rPr lang="vi-VN" baseline="-25000" dirty="0">
                    <a:solidFill>
                      <a:schemeClr val="tx1"/>
                    </a:solidFill>
                  </a:rPr>
                  <a:t>đường</a:t>
                </a:r>
                <a:r>
                  <a:rPr lang="vi-VN" dirty="0">
                    <a:solidFill>
                      <a:schemeClr val="tx1"/>
                    </a:solidFill>
                  </a:rPr>
                  <a:t> + m</a:t>
                </a:r>
                <a:r>
                  <a:rPr lang="vi-VN" baseline="-25000" dirty="0">
                    <a:solidFill>
                      <a:schemeClr val="tx1"/>
                    </a:solidFill>
                  </a:rPr>
                  <a:t>nước</a:t>
                </a:r>
                <a:r>
                  <a:rPr lang="vi-VN" dirty="0">
                    <a:solidFill>
                      <a:schemeClr val="tx1"/>
                    </a:solidFill>
                  </a:rPr>
                  <a:t> = 20 + 60 = 80 (gam).</a:t>
                </a:r>
              </a:p>
              <a:p>
                <a:r>
                  <a:rPr lang="vi-VN" dirty="0">
                    <a:solidFill>
                      <a:schemeClr val="tx1"/>
                    </a:solidFill>
                  </a:rPr>
                  <a:t>Nồng độ phần trăm của dung dịch là: </a:t>
                </a:r>
                <a:endParaRPr lang="en-US" dirty="0">
                  <a:solidFill>
                    <a:schemeClr val="tx1"/>
                  </a:solidFill>
                </a:endParaRPr>
              </a:p>
              <a:p>
                <a:pPr/>
                <a14:m>
                  <m:oMathPara xmlns:m="http://schemas.openxmlformats.org/officeDocument/2006/math">
                    <m:oMathParaPr>
                      <m:jc m:val="centerGroup"/>
                    </m:oMathParaPr>
                    <m:oMath xmlns:m="http://schemas.openxmlformats.org/officeDocument/2006/math">
                      <m:r>
                        <m:rPr>
                          <m:nor/>
                        </m:rPr>
                        <a:rPr lang="en-US" sz="2400" b="0" i="0" smtClean="0">
                          <a:solidFill>
                            <a:schemeClr val="tx1"/>
                          </a:solidFill>
                          <a:latin typeface="UTM Avo" panose="02040603050506020204" pitchFamily="18" charset="0"/>
                        </a:rPr>
                        <m:t>C</m:t>
                      </m:r>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𝑚</m:t>
                              </m:r>
                            </m:e>
                            <m:sub>
                              <m:r>
                                <a:rPr lang="en-US" sz="2400" b="0" i="1" smtClean="0">
                                  <a:solidFill>
                                    <a:schemeClr val="tx1"/>
                                  </a:solidFill>
                                  <a:latin typeface="Cambria Math" panose="02040503050406030204" pitchFamily="18" charset="0"/>
                                </a:rPr>
                                <m:t>𝑐𝑡</m:t>
                              </m:r>
                            </m:sub>
                          </m:sSub>
                          <m:r>
                            <a:rPr lang="en-US" sz="2400" b="0" i="1" smtClean="0">
                              <a:solidFill>
                                <a:schemeClr val="tx1"/>
                              </a:solidFill>
                              <a:latin typeface="Cambria Math" panose="02040503050406030204" pitchFamily="18" charset="0"/>
                            </a:rPr>
                            <m:t> </m:t>
                          </m:r>
                          <m:r>
                            <a:rPr lang="en-US" sz="2400" b="0" i="1" smtClean="0">
                              <a:solidFill>
                                <a:schemeClr val="tx1"/>
                              </a:solidFill>
                              <a:latin typeface="Cambria Math" panose="02040503050406030204" pitchFamily="18" charset="0"/>
                              <a:ea typeface="Cambria Math" panose="02040503050406030204" pitchFamily="18" charset="0"/>
                            </a:rPr>
                            <m:t>×</m:t>
                          </m:r>
                          <m:r>
                            <m:rPr>
                              <m:nor/>
                            </m:rPr>
                            <a:rPr lang="en-US" sz="2400" b="0" i="0" smtClean="0">
                              <a:solidFill>
                                <a:schemeClr val="tx1"/>
                              </a:solidFill>
                              <a:latin typeface="UTM Avo" panose="02040603050506020204" pitchFamily="18" charset="0"/>
                              <a:ea typeface="Cambria Math" panose="02040503050406030204" pitchFamily="18" charset="0"/>
                            </a:rPr>
                            <m:t>100</m:t>
                          </m:r>
                        </m:num>
                        <m:den>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𝑚</m:t>
                              </m:r>
                            </m:e>
                            <m:sub>
                              <m:r>
                                <a:rPr lang="en-US" sz="2400" b="0" i="1" smtClean="0">
                                  <a:solidFill>
                                    <a:schemeClr val="tx1"/>
                                  </a:solidFill>
                                  <a:latin typeface="Cambria Math" panose="02040503050406030204" pitchFamily="18" charset="0"/>
                                </a:rPr>
                                <m:t>𝑑𝑑</m:t>
                              </m:r>
                            </m:sub>
                          </m:sSub>
                        </m:den>
                      </m:f>
                      <m:r>
                        <a:rPr lang="en-US" sz="2400" b="0" i="1" smtClean="0">
                          <a:solidFill>
                            <a:schemeClr val="tx1"/>
                          </a:solidFill>
                          <a:latin typeface="Cambria Math" panose="02040503050406030204" pitchFamily="18" charset="0"/>
                        </a:rPr>
                        <m:t>=</m:t>
                      </m:r>
                      <m:f>
                        <m:fPr>
                          <m:ctrlPr>
                            <a:rPr lang="en-US" sz="2400" b="0" i="1" smtClean="0">
                              <a:solidFill>
                                <a:schemeClr val="tx1"/>
                              </a:solidFill>
                              <a:latin typeface="Cambria Math" panose="02040503050406030204" pitchFamily="18" charset="0"/>
                            </a:rPr>
                          </m:ctrlPr>
                        </m:fPr>
                        <m:num>
                          <m:r>
                            <m:rPr>
                              <m:nor/>
                            </m:rPr>
                            <a:rPr lang="en-US" sz="2400" b="0" i="0" smtClean="0">
                              <a:solidFill>
                                <a:schemeClr val="tx1"/>
                              </a:solidFill>
                              <a:latin typeface="UTM Avo" panose="02040603050506020204" pitchFamily="18" charset="0"/>
                            </a:rPr>
                            <m:t>20</m:t>
                          </m:r>
                          <m:r>
                            <m:rPr>
                              <m:nor/>
                            </m:rPr>
                            <a:rPr lang="en-US" sz="2400" i="0">
                              <a:solidFill>
                                <a:schemeClr val="tx1"/>
                              </a:solidFill>
                              <a:latin typeface="UTM Avo" panose="02040603050506020204" pitchFamily="18" charset="0"/>
                              <a:ea typeface="Cambria Math" panose="02040503050406030204" pitchFamily="18" charset="0"/>
                            </a:rPr>
                            <m:t>×</m:t>
                          </m:r>
                          <m:r>
                            <m:rPr>
                              <m:nor/>
                            </m:rPr>
                            <a:rPr lang="en-US" sz="2400">
                              <a:solidFill>
                                <a:schemeClr val="tx1"/>
                              </a:solidFill>
                              <a:latin typeface="UTM Avo" panose="02040603050506020204" pitchFamily="18" charset="0"/>
                              <a:ea typeface="Cambria Math" panose="02040503050406030204" pitchFamily="18" charset="0"/>
                            </a:rPr>
                            <m:t>100</m:t>
                          </m:r>
                        </m:num>
                        <m:den>
                          <m:r>
                            <m:rPr>
                              <m:nor/>
                            </m:rPr>
                            <a:rPr lang="en-US" sz="2400" b="0" i="0" smtClean="0">
                              <a:solidFill>
                                <a:schemeClr val="tx1"/>
                              </a:solidFill>
                              <a:latin typeface="UTM Avo" panose="02040603050506020204" pitchFamily="18" charset="0"/>
                            </a:rPr>
                            <m:t>80</m:t>
                          </m:r>
                        </m:den>
                      </m:f>
                      <m:r>
                        <m:rPr>
                          <m:nor/>
                        </m:rPr>
                        <a:rPr lang="en-US" sz="2400" b="0" i="0" smtClean="0">
                          <a:solidFill>
                            <a:schemeClr val="tx1"/>
                          </a:solidFill>
                          <a:latin typeface="Cambria Math" panose="02040503050406030204" pitchFamily="18" charset="0"/>
                        </a:rPr>
                        <m:t> </m:t>
                      </m:r>
                      <m:r>
                        <m:rPr>
                          <m:nor/>
                        </m:rPr>
                        <a:rPr lang="en-US" sz="2400" b="0" i="0" smtClean="0">
                          <a:solidFill>
                            <a:schemeClr val="tx1"/>
                          </a:solidFill>
                          <a:latin typeface="UTM Avo" panose="02040603050506020204" pitchFamily="18" charset="0"/>
                        </a:rPr>
                        <m:t>= 25 (%)</m:t>
                      </m:r>
                    </m:oMath>
                  </m:oMathPara>
                </a14:m>
                <a:endParaRPr lang="vi-VN" dirty="0">
                  <a:solidFill>
                    <a:schemeClr val="tx1"/>
                  </a:solidFill>
                </a:endParaRPr>
              </a:p>
            </p:txBody>
          </p:sp>
        </mc:Choice>
        <mc:Fallback xmlns="">
          <p:sp>
            <p:nvSpPr>
              <p:cNvPr id="4" name="TextBox 3">
                <a:extLst>
                  <a:ext uri="{FF2B5EF4-FFF2-40B4-BE49-F238E27FC236}">
                    <a16:creationId xmlns:a16="http://schemas.microsoft.com/office/drawing/2014/main" id="{256DE645-4597-34F4-52AB-C0603F7B5059}"/>
                  </a:ext>
                </a:extLst>
              </p:cNvPr>
              <p:cNvSpPr txBox="1">
                <a:spLocks noRot="1" noChangeAspect="1" noMove="1" noResize="1" noEditPoints="1" noAdjustHandles="1" noChangeArrowheads="1" noChangeShapeType="1" noTextEdit="1"/>
              </p:cNvSpPr>
              <p:nvPr/>
            </p:nvSpPr>
            <p:spPr>
              <a:xfrm>
                <a:off x="2781299" y="3352800"/>
                <a:ext cx="6629401" cy="2956388"/>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3437581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4E6F1F4-F86E-6570-8888-1942BF117E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D5C5F7-EAD1-4502-3BF1-41C0A03E0849}"/>
              </a:ext>
            </a:extLst>
          </p:cNvPr>
          <p:cNvSpPr txBox="1"/>
          <p:nvPr/>
        </p:nvSpPr>
        <p:spPr>
          <a:xfrm>
            <a:off x="1800497" y="1831534"/>
            <a:ext cx="8591005"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en-US" dirty="0" err="1"/>
              <a:t>Nếu</a:t>
            </a:r>
            <a:r>
              <a:rPr lang="en-US" dirty="0"/>
              <a:t> </a:t>
            </a:r>
            <a:r>
              <a:rPr lang="en-US" dirty="0" err="1"/>
              <a:t>biết</a:t>
            </a:r>
            <a:r>
              <a:rPr lang="en-US" dirty="0"/>
              <a:t> </a:t>
            </a:r>
            <a:r>
              <a:rPr lang="en-US" dirty="0" err="1"/>
              <a:t>được</a:t>
            </a:r>
            <a:r>
              <a:rPr lang="en-US" dirty="0"/>
              <a:t> </a:t>
            </a:r>
            <a:r>
              <a:rPr lang="en-US" dirty="0" err="1"/>
              <a:t>nồng</a:t>
            </a:r>
            <a:r>
              <a:rPr lang="en-US" dirty="0"/>
              <a:t> </a:t>
            </a:r>
            <a:r>
              <a:rPr lang="en-US" dirty="0" err="1"/>
              <a:t>độ</a:t>
            </a:r>
            <a:r>
              <a:rPr lang="en-US" dirty="0"/>
              <a:t> </a:t>
            </a:r>
            <a:r>
              <a:rPr lang="en-US" dirty="0" err="1"/>
              <a:t>phần</a:t>
            </a:r>
            <a:r>
              <a:rPr lang="en-US" dirty="0"/>
              <a:t> </a:t>
            </a:r>
            <a:r>
              <a:rPr lang="en-US" dirty="0" err="1"/>
              <a:t>trăm</a:t>
            </a:r>
            <a:r>
              <a:rPr lang="en-US" dirty="0"/>
              <a:t> </a:t>
            </a:r>
            <a:r>
              <a:rPr lang="en-US" dirty="0" err="1"/>
              <a:t>của</a:t>
            </a:r>
            <a:r>
              <a:rPr lang="en-US" dirty="0"/>
              <a:t> dung </a:t>
            </a:r>
            <a:r>
              <a:rPr lang="en-US" dirty="0" err="1"/>
              <a:t>dịch</a:t>
            </a:r>
            <a:r>
              <a:rPr lang="en-US" dirty="0"/>
              <a:t> </a:t>
            </a:r>
            <a:r>
              <a:rPr lang="en-US" dirty="0" err="1"/>
              <a:t>thì</a:t>
            </a:r>
            <a:r>
              <a:rPr lang="en-US" dirty="0"/>
              <a:t> ta </a:t>
            </a:r>
            <a:r>
              <a:rPr lang="en-US" dirty="0" err="1"/>
              <a:t>có</a:t>
            </a:r>
            <a:r>
              <a:rPr lang="en-US" dirty="0"/>
              <a:t> </a:t>
            </a:r>
            <a:r>
              <a:rPr lang="en-US" dirty="0" err="1"/>
              <a:t>thể</a:t>
            </a:r>
            <a:r>
              <a:rPr lang="en-US" dirty="0"/>
              <a:t> </a:t>
            </a:r>
            <a:r>
              <a:rPr lang="en-US" dirty="0" err="1"/>
              <a:t>xác</a:t>
            </a:r>
            <a:r>
              <a:rPr lang="en-US" dirty="0"/>
              <a:t> </a:t>
            </a:r>
            <a:r>
              <a:rPr lang="en-US" dirty="0" err="1"/>
              <a:t>định</a:t>
            </a:r>
            <a:r>
              <a:rPr lang="en-US" dirty="0"/>
              <a:t> </a:t>
            </a:r>
            <a:r>
              <a:rPr lang="en-US" dirty="0" err="1"/>
              <a:t>được</a:t>
            </a:r>
            <a:r>
              <a:rPr lang="en-US" dirty="0"/>
              <a:t> </a:t>
            </a:r>
            <a:r>
              <a:rPr lang="en-US" dirty="0" err="1"/>
              <a:t>khối</a:t>
            </a:r>
            <a:r>
              <a:rPr lang="en-US" dirty="0"/>
              <a:t> </a:t>
            </a:r>
            <a:r>
              <a:rPr lang="en-US" dirty="0" err="1"/>
              <a:t>lượng</a:t>
            </a:r>
            <a:r>
              <a:rPr lang="en-US" dirty="0"/>
              <a:t> </a:t>
            </a:r>
            <a:r>
              <a:rPr lang="en-US" dirty="0" err="1"/>
              <a:t>chất</a:t>
            </a:r>
            <a:r>
              <a:rPr lang="en-US" dirty="0"/>
              <a:t> tan </a:t>
            </a:r>
            <a:r>
              <a:rPr lang="en-US" dirty="0" err="1"/>
              <a:t>và</a:t>
            </a:r>
            <a:r>
              <a:rPr lang="en-US" dirty="0"/>
              <a:t> </a:t>
            </a:r>
            <a:r>
              <a:rPr lang="en-US" dirty="0" err="1"/>
              <a:t>khối</a:t>
            </a:r>
            <a:r>
              <a:rPr lang="en-US" dirty="0"/>
              <a:t> </a:t>
            </a:r>
            <a:r>
              <a:rPr lang="en-US" dirty="0" err="1"/>
              <a:t>lượng</a:t>
            </a:r>
            <a:r>
              <a:rPr lang="en-US" dirty="0"/>
              <a:t> dung </a:t>
            </a:r>
            <a:r>
              <a:rPr lang="en-US" dirty="0" err="1"/>
              <a:t>dịch</a:t>
            </a:r>
            <a:r>
              <a:rPr lang="en-US" dirty="0"/>
              <a:t> </a:t>
            </a:r>
            <a:r>
              <a:rPr lang="en-US" dirty="0" err="1"/>
              <a:t>theo</a:t>
            </a:r>
            <a:r>
              <a:rPr lang="en-US" dirty="0"/>
              <a:t> </a:t>
            </a:r>
            <a:r>
              <a:rPr lang="en-US" dirty="0" err="1"/>
              <a:t>các</a:t>
            </a:r>
            <a:r>
              <a:rPr lang="en-US" dirty="0"/>
              <a:t> </a:t>
            </a:r>
            <a:r>
              <a:rPr lang="en-US" dirty="0" err="1"/>
              <a:t>biểu</a:t>
            </a:r>
            <a:r>
              <a:rPr lang="en-US" dirty="0"/>
              <a:t> </a:t>
            </a:r>
            <a:r>
              <a:rPr lang="en-US" dirty="0" err="1"/>
              <a:t>thức</a:t>
            </a:r>
            <a:r>
              <a:rPr lang="en-US" dirty="0"/>
              <a:t> </a:t>
            </a:r>
            <a:r>
              <a:rPr lang="en-US" dirty="0" err="1"/>
              <a:t>sau</a:t>
            </a:r>
            <a:r>
              <a:rPr lang="en-US" dirty="0"/>
              <a:t>:</a:t>
            </a:r>
          </a:p>
        </p:txBody>
      </p:sp>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C02816D7-1F91-630A-5097-034C6E0C8F74}"/>
                  </a:ext>
                </a:extLst>
              </p:cNvPr>
              <p:cNvSpPr/>
              <p:nvPr/>
            </p:nvSpPr>
            <p:spPr>
              <a:xfrm>
                <a:off x="6263640" y="4137574"/>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𝑑𝑑</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b="0" i="1" smtClean="0">
                                  <a:solidFill>
                                    <a:schemeClr val="tx1"/>
                                  </a:solidFill>
                                  <a:latin typeface="Cambria Math" panose="02040503050406030204" pitchFamily="18" charset="0"/>
                                </a:rPr>
                              </m:ctrlPr>
                            </m:sSubPr>
                            <m:e>
                              <m:r>
                                <a:rPr lang="en-US" sz="2800" b="0" i="1" smtClean="0">
                                  <a:solidFill>
                                    <a:schemeClr val="tx1"/>
                                  </a:solidFill>
                                  <a:latin typeface="Cambria Math" panose="02040503050406030204" pitchFamily="18" charset="0"/>
                                </a:rPr>
                                <m:t>𝑚</m:t>
                              </m:r>
                            </m:e>
                            <m:sub>
                              <m:r>
                                <a:rPr lang="en-US" sz="2800" b="0" i="1" smtClean="0">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100</m:t>
                          </m:r>
                        </m:num>
                        <m:den>
                          <m:r>
                            <m:rPr>
                              <m:nor/>
                            </m:rPr>
                            <a:rPr lang="en-US" sz="2800">
                              <a:solidFill>
                                <a:schemeClr val="tx1"/>
                              </a:solidFill>
                              <a:latin typeface="UTM Avo" panose="02040603050506020204" pitchFamily="18" charset="0"/>
                            </a:rPr>
                            <m:t>C</m:t>
                          </m:r>
                          <m:r>
                            <a:rPr lang="en-US" sz="2800" i="1">
                              <a:solidFill>
                                <a:schemeClr val="tx1"/>
                              </a:solidFill>
                              <a:latin typeface="Cambria Math" panose="02040503050406030204" pitchFamily="18" charset="0"/>
                            </a:rPr>
                            <m:t>%</m:t>
                          </m:r>
                        </m:den>
                      </m:f>
                    </m:oMath>
                  </m:oMathPara>
                </a14:m>
                <a:endParaRPr lang="en-US" sz="2400" dirty="0">
                  <a:solidFill>
                    <a:schemeClr val="tx1"/>
                  </a:solidFill>
                  <a:latin typeface="UTM Avo" panose="02040603050506020204" pitchFamily="18" charset="0"/>
                </a:endParaRPr>
              </a:p>
            </p:txBody>
          </p:sp>
        </mc:Choice>
        <mc:Fallback xmlns="">
          <p:sp>
            <p:nvSpPr>
              <p:cNvPr id="4" name="Rectangle: Rounded Corners 3">
                <a:extLst>
                  <a:ext uri="{FF2B5EF4-FFF2-40B4-BE49-F238E27FC236}">
                    <a16:creationId xmlns:a16="http://schemas.microsoft.com/office/drawing/2014/main" id="{C02816D7-1F91-630A-5097-034C6E0C8F74}"/>
                  </a:ext>
                </a:extLst>
              </p:cNvPr>
              <p:cNvSpPr>
                <a:spLocks noRot="1" noChangeAspect="1" noMove="1" noResize="1" noEditPoints="1" noAdjustHandles="1" noChangeArrowheads="1" noChangeShapeType="1" noTextEdit="1"/>
              </p:cNvSpPr>
              <p:nvPr/>
            </p:nvSpPr>
            <p:spPr>
              <a:xfrm>
                <a:off x="6263640" y="4137574"/>
                <a:ext cx="4127865" cy="1001485"/>
              </a:xfrm>
              <a:prstGeom prst="round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2D407F3D-A858-7AFA-CEBC-62E61DBC9CC3}"/>
                  </a:ext>
                </a:extLst>
              </p:cNvPr>
              <p:cNvSpPr/>
              <p:nvPr/>
            </p:nvSpPr>
            <p:spPr>
              <a:xfrm>
                <a:off x="1800497" y="4137574"/>
                <a:ext cx="4127865"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𝑐𝑡</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sSub>
                            <m:sSubPr>
                              <m:ctrlPr>
                                <a:rPr lang="en-US" sz="2800" i="1">
                                  <a:solidFill>
                                    <a:schemeClr val="tx1"/>
                                  </a:solidFill>
                                  <a:latin typeface="Cambria Math" panose="02040503050406030204" pitchFamily="18" charset="0"/>
                                </a:rPr>
                              </m:ctrlPr>
                            </m:sSubPr>
                            <m:e>
                              <m:r>
                                <a:rPr lang="en-US" sz="2800" i="1">
                                  <a:solidFill>
                                    <a:schemeClr val="tx1"/>
                                  </a:solidFill>
                                  <a:latin typeface="Cambria Math" panose="02040503050406030204" pitchFamily="18" charset="0"/>
                                </a:rPr>
                                <m:t>𝑚</m:t>
                              </m:r>
                            </m:e>
                            <m:sub>
                              <m:r>
                                <a:rPr lang="en-US" sz="2800" i="1">
                                  <a:solidFill>
                                    <a:schemeClr val="tx1"/>
                                  </a:solidFill>
                                  <a:latin typeface="Cambria Math" panose="02040503050406030204" pitchFamily="18" charset="0"/>
                                </a:rPr>
                                <m:t>𝑑𝑑</m:t>
                              </m:r>
                            </m:sub>
                          </m:sSub>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a:solidFill>
                                <a:schemeClr val="tx1"/>
                              </a:solidFill>
                              <a:latin typeface="UTM Avo" panose="02040603050506020204" pitchFamily="18" charset="0"/>
                            </a:rPr>
                            <m:t>C</m:t>
                          </m:r>
                          <m:r>
                            <a:rPr lang="en-US" sz="2800" i="1">
                              <a:solidFill>
                                <a:schemeClr val="tx1"/>
                              </a:solidFill>
                              <a:latin typeface="Cambria Math" panose="02040503050406030204" pitchFamily="18" charset="0"/>
                            </a:rPr>
                            <m:t>%</m:t>
                          </m:r>
                        </m:num>
                        <m:den>
                          <m:r>
                            <m:rPr>
                              <m:nor/>
                            </m:rPr>
                            <a:rPr lang="en-US" sz="2800">
                              <a:solidFill>
                                <a:schemeClr val="tx1"/>
                              </a:solidFill>
                              <a:latin typeface="UTM Avo" panose="02040603050506020204" pitchFamily="18" charset="0"/>
                              <a:ea typeface="Cambria Math" panose="02040503050406030204" pitchFamily="18" charset="0"/>
                            </a:rPr>
                            <m:t>100</m:t>
                          </m:r>
                        </m:den>
                      </m:f>
                    </m:oMath>
                  </m:oMathPara>
                </a14:m>
                <a:endParaRPr lang="en-US" sz="2400" dirty="0">
                  <a:solidFill>
                    <a:schemeClr val="tx1"/>
                  </a:solidFill>
                  <a:latin typeface="UTM Avo" panose="02040603050506020204" pitchFamily="18" charset="0"/>
                </a:endParaRPr>
              </a:p>
            </p:txBody>
          </p:sp>
        </mc:Choice>
        <mc:Fallback xmlns="">
          <p:sp>
            <p:nvSpPr>
              <p:cNvPr id="5" name="Rectangle: Rounded Corners 4">
                <a:extLst>
                  <a:ext uri="{FF2B5EF4-FFF2-40B4-BE49-F238E27FC236}">
                    <a16:creationId xmlns:a16="http://schemas.microsoft.com/office/drawing/2014/main" id="{2D407F3D-A858-7AFA-CEBC-62E61DBC9CC3}"/>
                  </a:ext>
                </a:extLst>
              </p:cNvPr>
              <p:cNvSpPr>
                <a:spLocks noRot="1" noChangeAspect="1" noMove="1" noResize="1" noEditPoints="1" noAdjustHandles="1" noChangeArrowheads="1" noChangeShapeType="1" noTextEdit="1"/>
              </p:cNvSpPr>
              <p:nvPr/>
            </p:nvSpPr>
            <p:spPr>
              <a:xfrm>
                <a:off x="1800497" y="4137574"/>
                <a:ext cx="4127865"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3472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21F6A6-AFBA-B872-F9D7-BF1D282E609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0DABFC-6F2A-48C0-F1A5-483A51C3C6FC}"/>
              </a:ext>
            </a:extLst>
          </p:cNvPr>
          <p:cNvSpPr txBox="1"/>
          <p:nvPr/>
        </p:nvSpPr>
        <p:spPr>
          <a:xfrm>
            <a:off x="2240279" y="1783284"/>
            <a:ext cx="7931332"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Để pha 300 gam dung dịch muối CuSO4 10% cần dùng </a:t>
            </a:r>
          </a:p>
          <a:p>
            <a:pPr algn="ctr">
              <a:lnSpc>
                <a:spcPct val="150000"/>
              </a:lnSpc>
            </a:pPr>
            <a:r>
              <a:rPr lang="vi-VN" sz="2200" dirty="0">
                <a:latin typeface="UTM Avo" panose="02040603050506020204" pitchFamily="18" charset="0"/>
              </a:rPr>
              <a:t>bao nhiêu gam muối và bao nhiêu gam nước?</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ACA1CD75-4008-1BE2-88EE-06C101AB004C}"/>
              </a:ext>
            </a:extLst>
          </p:cNvPr>
          <p:cNvSpPr/>
          <p:nvPr/>
        </p:nvSpPr>
        <p:spPr>
          <a:xfrm>
            <a:off x="687657" y="1884577"/>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2</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864403C-69F8-7535-808D-154B844AE369}"/>
                  </a:ext>
                </a:extLst>
              </p:cNvPr>
              <p:cNvSpPr txBox="1"/>
              <p:nvPr/>
            </p:nvSpPr>
            <p:spPr>
              <a:xfrm>
                <a:off x="2781299" y="3352800"/>
                <a:ext cx="6629401" cy="2956388"/>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Khối lượng chất tan cần dùng là:</a:t>
                </a:r>
              </a:p>
              <a:p>
                <a:r>
                  <a:rPr lang="vi-VN" dirty="0">
                    <a:solidFill>
                      <a:schemeClr val="tx1"/>
                    </a:solidFill>
                  </a:rPr>
                  <a:t>mmuối = </a:t>
                </a:r>
                <a14:m>
                  <m:oMath xmlns:m="http://schemas.openxmlformats.org/officeDocument/2006/math">
                    <m:f>
                      <m:fPr>
                        <m:ctrlPr>
                          <a:rPr lang="en-US" b="0" i="1" smtClean="0">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𝑚</m:t>
                            </m:r>
                          </m:e>
                          <m:sub>
                            <m:r>
                              <a:rPr lang="en-US" i="1">
                                <a:solidFill>
                                  <a:schemeClr val="tx1"/>
                                </a:solidFill>
                                <a:latin typeface="Cambria Math" panose="02040503050406030204" pitchFamily="18" charset="0"/>
                              </a:rPr>
                              <m:t>𝑑𝑑</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 </m:t>
                        </m:r>
                        <m:r>
                          <m:rPr>
                            <m:nor/>
                          </m:rPr>
                          <a:rPr lang="en-US">
                            <a:solidFill>
                              <a:schemeClr val="tx1"/>
                            </a:solidFill>
                            <a:latin typeface="UTM Avo" panose="02040603050506020204" pitchFamily="18" charset="0"/>
                          </a:rPr>
                          <m:t>C</m:t>
                        </m:r>
                        <m:r>
                          <a:rPr lang="en-US" i="1">
                            <a:solidFill>
                              <a:schemeClr val="tx1"/>
                            </a:solidFill>
                            <a:latin typeface="Cambria Math" panose="02040503050406030204" pitchFamily="18" charset="0"/>
                          </a:rPr>
                          <m:t>%</m:t>
                        </m:r>
                      </m:num>
                      <m:den>
                        <m:r>
                          <m:rPr>
                            <m:nor/>
                          </m:rPr>
                          <a:rPr lang="en-US">
                            <a:solidFill>
                              <a:schemeClr val="tx1"/>
                            </a:solidFill>
                            <a:latin typeface="UTM Avo" panose="02040603050506020204" pitchFamily="18" charset="0"/>
                            <a:ea typeface="Cambria Math" panose="02040503050406030204" pitchFamily="18" charset="0"/>
                          </a:rPr>
                          <m:t>100</m:t>
                        </m:r>
                      </m:den>
                    </m:f>
                    <m:r>
                      <a:rPr lang="en-US" b="0" i="0" smtClean="0">
                        <a:solidFill>
                          <a:schemeClr val="tx1"/>
                        </a:solidFill>
                        <a:latin typeface="Cambria Math" panose="02040503050406030204" pitchFamily="18" charset="0"/>
                        <a:ea typeface="Cambria Math" panose="02040503050406030204" pitchFamily="18" charset="0"/>
                      </a:rPr>
                      <m:t>=</m:t>
                    </m:r>
                    <m:f>
                      <m:fPr>
                        <m:ctrlPr>
                          <a:rPr lang="en-US" b="0" i="1" smtClean="0">
                            <a:solidFill>
                              <a:schemeClr val="tx1"/>
                            </a:solidFill>
                            <a:latin typeface="Cambria Math" panose="02040503050406030204" pitchFamily="18" charset="0"/>
                            <a:ea typeface="Cambria Math" panose="02040503050406030204" pitchFamily="18" charset="0"/>
                          </a:rPr>
                        </m:ctrlPr>
                      </m:fPr>
                      <m:num>
                        <m:r>
                          <m:rPr>
                            <m:nor/>
                          </m:rPr>
                          <a:rPr lang="en-US" b="0" i="0" smtClean="0">
                            <a:solidFill>
                              <a:schemeClr val="tx1"/>
                            </a:solidFill>
                            <a:latin typeface="UTM Avo" panose="02040603050506020204" pitchFamily="18" charset="0"/>
                            <a:ea typeface="Cambria Math" panose="02040503050406030204" pitchFamily="18" charset="0"/>
                          </a:rPr>
                          <m:t>300</m:t>
                        </m:r>
                        <m:r>
                          <m:rPr>
                            <m:nor/>
                          </m:rPr>
                          <a:rPr lang="en-US" i="0">
                            <a:solidFill>
                              <a:schemeClr val="tx1"/>
                            </a:solidFill>
                            <a:latin typeface="UTM Avo" panose="0204060305050602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m:t>
                        </m:r>
                      </m:num>
                      <m:den>
                        <m:r>
                          <m:rPr>
                            <m:nor/>
                          </m:rPr>
                          <a:rPr lang="en-US" b="0" i="0" smtClean="0">
                            <a:solidFill>
                              <a:schemeClr val="tx1"/>
                            </a:solidFill>
                            <a:latin typeface="UTM Avo" panose="02040603050506020204" pitchFamily="18" charset="0"/>
                            <a:ea typeface="Cambria Math" panose="02040503050406030204" pitchFamily="18" charset="0"/>
                          </a:rPr>
                          <m:t>100</m:t>
                        </m:r>
                      </m:den>
                    </m:f>
                    <m:r>
                      <a:rPr lang="en-US" b="0" i="1" smtClean="0">
                        <a:solidFill>
                          <a:schemeClr val="tx1"/>
                        </a:solidFill>
                        <a:latin typeface="Cambria Math" panose="02040503050406030204" pitchFamily="18" charset="0"/>
                        <a:ea typeface="Cambria Math" panose="02040503050406030204" pitchFamily="18" charset="0"/>
                      </a:rPr>
                      <m:t> </m:t>
                    </m:r>
                    <m:r>
                      <m:rPr>
                        <m:nor/>
                      </m:rPr>
                      <a:rPr lang="en-US" b="0" i="0" smtClean="0">
                        <a:solidFill>
                          <a:schemeClr val="tx1"/>
                        </a:solidFill>
                        <a:latin typeface="UTM Avo" panose="02040603050506020204" pitchFamily="18" charset="0"/>
                        <a:ea typeface="Cambria Math" panose="02040503050406030204" pitchFamily="18" charset="0"/>
                      </a:rPr>
                      <m:t>= 30 (</m:t>
                    </m:r>
                    <m:r>
                      <m:rPr>
                        <m:nor/>
                      </m:rPr>
                      <a:rPr lang="en-US" b="0" i="0" smtClean="0">
                        <a:solidFill>
                          <a:schemeClr val="tx1"/>
                        </a:solidFill>
                        <a:latin typeface="UTM Avo" panose="02040603050506020204" pitchFamily="18" charset="0"/>
                        <a:ea typeface="Cambria Math" panose="02040503050406030204" pitchFamily="18" charset="0"/>
                      </a:rPr>
                      <m:t>gam</m:t>
                    </m:r>
                    <m:r>
                      <m:rPr>
                        <m:nor/>
                      </m:rPr>
                      <a:rPr lang="en-US" b="0" i="0" smtClean="0">
                        <a:solidFill>
                          <a:schemeClr val="tx1"/>
                        </a:solidFill>
                        <a:latin typeface="UTM Avo" panose="02040603050506020204" pitchFamily="18" charset="0"/>
                        <a:ea typeface="Cambria Math" panose="02040503050406030204" pitchFamily="18" charset="0"/>
                      </a:rPr>
                      <m:t>)</m:t>
                    </m:r>
                  </m:oMath>
                </a14:m>
                <a:endParaRPr lang="en-US" dirty="0">
                  <a:solidFill>
                    <a:schemeClr val="tx1"/>
                  </a:solidFill>
                  <a:latin typeface="UTM Avo" panose="02040603050506020204" pitchFamily="18" charset="0"/>
                </a:endParaRPr>
              </a:p>
              <a:p>
                <a:r>
                  <a:rPr lang="vi-VN" dirty="0">
                    <a:solidFill>
                      <a:schemeClr val="tx1"/>
                    </a:solidFill>
                  </a:rPr>
                  <a:t>Khối lượng nước cần dùng là: </a:t>
                </a:r>
              </a:p>
              <a:p>
                <a:r>
                  <a:rPr lang="vi-VN" dirty="0">
                    <a:solidFill>
                      <a:schemeClr val="tx1"/>
                    </a:solidFill>
                  </a:rPr>
                  <a:t>m</a:t>
                </a:r>
                <a:r>
                  <a:rPr lang="vi-VN" baseline="-25000" dirty="0">
                    <a:solidFill>
                      <a:schemeClr val="tx1"/>
                    </a:solidFill>
                  </a:rPr>
                  <a:t>nước</a:t>
                </a:r>
                <a:r>
                  <a:rPr lang="vi-VN" dirty="0">
                    <a:solidFill>
                      <a:schemeClr val="tx1"/>
                    </a:solidFill>
                  </a:rPr>
                  <a:t> = m</a:t>
                </a:r>
                <a:r>
                  <a:rPr lang="vi-VN" baseline="-25000" dirty="0">
                    <a:solidFill>
                      <a:schemeClr val="tx1"/>
                    </a:solidFill>
                  </a:rPr>
                  <a:t>dd</a:t>
                </a:r>
                <a:r>
                  <a:rPr lang="vi-VN" dirty="0">
                    <a:solidFill>
                      <a:schemeClr val="tx1"/>
                    </a:solidFill>
                  </a:rPr>
                  <a:t> – m</a:t>
                </a:r>
                <a:r>
                  <a:rPr lang="vi-VN" baseline="-25000" dirty="0">
                    <a:solidFill>
                      <a:schemeClr val="tx1"/>
                    </a:solidFill>
                  </a:rPr>
                  <a:t>muối</a:t>
                </a:r>
                <a:r>
                  <a:rPr lang="vi-VN" dirty="0">
                    <a:solidFill>
                      <a:schemeClr val="tx1"/>
                    </a:solidFill>
                  </a:rPr>
                  <a:t> = 300 – 30 = 270 (gam).</a:t>
                </a:r>
              </a:p>
            </p:txBody>
          </p:sp>
        </mc:Choice>
        <mc:Fallback xmlns="">
          <p:sp>
            <p:nvSpPr>
              <p:cNvPr id="4" name="TextBox 3">
                <a:extLst>
                  <a:ext uri="{FF2B5EF4-FFF2-40B4-BE49-F238E27FC236}">
                    <a16:creationId xmlns:a16="http://schemas.microsoft.com/office/drawing/2014/main" id="{D864403C-69F8-7535-808D-154B844AE369}"/>
                  </a:ext>
                </a:extLst>
              </p:cNvPr>
              <p:cNvSpPr txBox="1">
                <a:spLocks noRot="1" noChangeAspect="1" noMove="1" noResize="1" noEditPoints="1" noAdjustHandles="1" noChangeArrowheads="1" noChangeShapeType="1" noTextEdit="1"/>
              </p:cNvSpPr>
              <p:nvPr/>
            </p:nvSpPr>
            <p:spPr>
              <a:xfrm>
                <a:off x="2781299" y="3352800"/>
                <a:ext cx="6629401" cy="2956388"/>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39772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96EE573-ECE4-3D83-C0BF-B0E680EFA75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0651478-0402-FAF4-F6DD-D4F17A2AD446}"/>
              </a:ext>
            </a:extLst>
          </p:cNvPr>
          <p:cNvGrpSpPr/>
          <p:nvPr/>
        </p:nvGrpSpPr>
        <p:grpSpPr>
          <a:xfrm>
            <a:off x="928687" y="1657784"/>
            <a:ext cx="10354492" cy="753151"/>
            <a:chOff x="-6144618" y="805706"/>
            <a:chExt cx="19115984" cy="1390432"/>
          </a:xfrm>
        </p:grpSpPr>
        <p:sp>
          <p:nvSpPr>
            <p:cNvPr id="3" name="Rectangle 2">
              <a:extLst>
                <a:ext uri="{FF2B5EF4-FFF2-40B4-BE49-F238E27FC236}">
                  <a16:creationId xmlns:a16="http://schemas.microsoft.com/office/drawing/2014/main" id="{9F06395F-F16B-9857-A08E-505BD508EA02}"/>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100 gam dung dịch đường (saccharose) 15%</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250450BE-5F62-6B5B-C665-2F513B2D34FE}"/>
                </a:ext>
              </a:extLst>
            </p:cNvPr>
            <p:cNvPicPr>
              <a:picLocks noChangeAspect="1"/>
            </p:cNvPicPr>
            <p:nvPr/>
          </p:nvPicPr>
          <p:blipFill>
            <a:blip r:embed="rId3"/>
            <a:srcRect/>
            <a:stretch>
              <a:fillRect/>
            </a:stretch>
          </p:blipFill>
          <p:spPr>
            <a:xfrm>
              <a:off x="-6144618" y="805706"/>
              <a:ext cx="1088014" cy="1390432"/>
            </a:xfrm>
            <a:prstGeom prst="rect">
              <a:avLst/>
            </a:prstGeom>
          </p:spPr>
        </p:pic>
      </p:grpSp>
      <p:sp>
        <p:nvSpPr>
          <p:cNvPr id="5" name="Rectangle 4">
            <a:extLst>
              <a:ext uri="{FF2B5EF4-FFF2-40B4-BE49-F238E27FC236}">
                <a16:creationId xmlns:a16="http://schemas.microsoft.com/office/drawing/2014/main" id="{0F3F9C66-36C3-2AA7-7297-EB9840ACFF29}"/>
              </a:ext>
            </a:extLst>
          </p:cNvPr>
          <p:cNvSpPr/>
          <p:nvPr/>
        </p:nvSpPr>
        <p:spPr>
          <a:xfrm>
            <a:off x="338556" y="3273417"/>
            <a:ext cx="5435227" cy="2239652"/>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Dụng cụ: cân điện tử, cốc thuỷ tinh (loại 250 ml), đũa thuỷ tinh, ống hút nhỏ giọt.</a:t>
            </a:r>
          </a:p>
          <a:p>
            <a:pPr algn="just">
              <a:lnSpc>
                <a:spcPct val="150000"/>
              </a:lnSpc>
            </a:pPr>
            <a:r>
              <a:rPr lang="vi-VN" sz="2400" dirty="0">
                <a:latin typeface="UTM Avo" panose="02040603050506020204" pitchFamily="18"/>
                <a:cs typeface="Arial" panose="020B0604020202020204" pitchFamily="34" charset="0"/>
              </a:rPr>
              <a:t>• Hoá chất: đường, nước cất.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EBF1670F-71D1-6926-CE8B-9728F55366A6}"/>
              </a:ext>
            </a:extLst>
          </p:cNvPr>
          <p:cNvSpPr/>
          <p:nvPr/>
        </p:nvSpPr>
        <p:spPr>
          <a:xfrm>
            <a:off x="0" y="271100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ED69DBED-F8AE-B685-6D44-C00431C9FAD6}"/>
              </a:ext>
            </a:extLst>
          </p:cNvPr>
          <p:cNvPicPr>
            <a:picLocks noChangeAspect="1"/>
          </p:cNvPicPr>
          <p:nvPr/>
        </p:nvPicPr>
        <p:blipFill>
          <a:blip r:embed="rId4"/>
          <a:stretch>
            <a:fillRect/>
          </a:stretch>
        </p:blipFill>
        <p:spPr>
          <a:xfrm>
            <a:off x="5757525" y="3181674"/>
            <a:ext cx="6434475" cy="2423138"/>
          </a:xfrm>
          <a:prstGeom prst="rect">
            <a:avLst/>
          </a:prstGeom>
        </p:spPr>
      </p:pic>
    </p:spTree>
    <p:extLst>
      <p:ext uri="{BB962C8B-B14F-4D97-AF65-F5344CB8AC3E}">
        <p14:creationId xmlns:p14="http://schemas.microsoft.com/office/powerpoint/2010/main" val="193157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838268-79E8-1B84-4F9A-730769DDBCDF}"/>
            </a:ext>
          </a:extLst>
        </p:cNvPr>
        <p:cNvGrpSpPr/>
        <p:nvPr/>
      </p:nvGrpSpPr>
      <p:grpSpPr>
        <a:xfrm>
          <a:off x="0" y="0"/>
          <a:ext cx="0" cy="0"/>
          <a:chOff x="0" y="0"/>
          <a:chExt cx="0" cy="0"/>
        </a:xfrm>
      </p:grpSpPr>
      <p:sp>
        <p:nvSpPr>
          <p:cNvPr id="2" name="Pentagon 2">
            <a:extLst>
              <a:ext uri="{FF2B5EF4-FFF2-40B4-BE49-F238E27FC236}">
                <a16:creationId xmlns:a16="http://schemas.microsoft.com/office/drawing/2014/main" id="{149A0921-8FCB-8551-E69B-1342C6223C15}"/>
              </a:ext>
            </a:extLst>
          </p:cNvPr>
          <p:cNvSpPr/>
          <p:nvPr/>
        </p:nvSpPr>
        <p:spPr>
          <a:xfrm>
            <a:off x="0" y="259805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1152DEBC-DD2B-E118-5B4A-978A4CAC2574}"/>
              </a:ext>
            </a:extLst>
          </p:cNvPr>
          <p:cNvGrpSpPr/>
          <p:nvPr/>
        </p:nvGrpSpPr>
        <p:grpSpPr>
          <a:xfrm>
            <a:off x="928687" y="1657784"/>
            <a:ext cx="10354492" cy="753151"/>
            <a:chOff x="-6144618" y="805706"/>
            <a:chExt cx="19115984" cy="1390432"/>
          </a:xfrm>
        </p:grpSpPr>
        <p:sp>
          <p:nvSpPr>
            <p:cNvPr id="7" name="Rectangle 6">
              <a:extLst>
                <a:ext uri="{FF2B5EF4-FFF2-40B4-BE49-F238E27FC236}">
                  <a16:creationId xmlns:a16="http://schemas.microsoft.com/office/drawing/2014/main" id="{1A4FE1B9-6827-69E5-EDC5-8997234DB008}"/>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100 gam dung dịch đường (saccharose) 15%</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8" name="Picture 15">
              <a:extLst>
                <a:ext uri="{FF2B5EF4-FFF2-40B4-BE49-F238E27FC236}">
                  <a16:creationId xmlns:a16="http://schemas.microsoft.com/office/drawing/2014/main" id="{6BCD248D-A748-A671-F1A2-B27FDB242331}"/>
                </a:ext>
              </a:extLst>
            </p:cNvPr>
            <p:cNvPicPr>
              <a:picLocks noChangeAspect="1"/>
            </p:cNvPicPr>
            <p:nvPr/>
          </p:nvPicPr>
          <p:blipFill>
            <a:blip r:embed="rId3"/>
            <a:srcRect/>
            <a:stretch>
              <a:fillRect/>
            </a:stretch>
          </p:blipFill>
          <p:spPr>
            <a:xfrm>
              <a:off x="-6144618" y="805706"/>
              <a:ext cx="1088014" cy="1390432"/>
            </a:xfrm>
            <a:prstGeom prst="rect">
              <a:avLst/>
            </a:prstGeom>
          </p:spPr>
        </p:pic>
      </p:grpSp>
      <p:pic>
        <p:nvPicPr>
          <p:cNvPr id="9" name="Picture 8">
            <a:extLst>
              <a:ext uri="{FF2B5EF4-FFF2-40B4-BE49-F238E27FC236}">
                <a16:creationId xmlns:a16="http://schemas.microsoft.com/office/drawing/2014/main" id="{6166DD47-E47E-34EC-BFD6-02CD9CCFD388}"/>
              </a:ext>
            </a:extLst>
          </p:cNvPr>
          <p:cNvPicPr>
            <a:picLocks noChangeAspect="1"/>
          </p:cNvPicPr>
          <p:nvPr/>
        </p:nvPicPr>
        <p:blipFill>
          <a:blip r:embed="rId4"/>
          <a:stretch>
            <a:fillRect/>
          </a:stretch>
        </p:blipFill>
        <p:spPr>
          <a:xfrm>
            <a:off x="6372584" y="3860942"/>
            <a:ext cx="5819416" cy="2191515"/>
          </a:xfrm>
          <a:prstGeom prst="rect">
            <a:avLst/>
          </a:prstGeom>
        </p:spPr>
      </p:pic>
      <p:sp>
        <p:nvSpPr>
          <p:cNvPr id="10" name="Rectangle 9">
            <a:extLst>
              <a:ext uri="{FF2B5EF4-FFF2-40B4-BE49-F238E27FC236}">
                <a16:creationId xmlns:a16="http://schemas.microsoft.com/office/drawing/2014/main" id="{087C3051-A798-0745-85D2-160D7FF5E501}"/>
              </a:ext>
            </a:extLst>
          </p:cNvPr>
          <p:cNvSpPr/>
          <p:nvPr/>
        </p:nvSpPr>
        <p:spPr>
          <a:xfrm>
            <a:off x="338556" y="3273417"/>
            <a:ext cx="5661650" cy="3337837"/>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Cân chính xác 15 gam đường cho vào cốc dung tích 250 ml. </a:t>
            </a:r>
          </a:p>
          <a:p>
            <a:pPr algn="just">
              <a:lnSpc>
                <a:spcPct val="150000"/>
              </a:lnSpc>
            </a:pPr>
            <a:r>
              <a:rPr lang="vi-VN" sz="2400" dirty="0">
                <a:latin typeface="UTM Avo" panose="02040603050506020204" pitchFamily="18"/>
                <a:cs typeface="Arial" panose="020B0604020202020204" pitchFamily="34" charset="0"/>
              </a:rPr>
              <a:t>• Cân lấy 85 gam nước cất, rồi cho</a:t>
            </a:r>
            <a:r>
              <a:rPr lang="en-US" sz="2400" dirty="0">
                <a:latin typeface="UTM Avo" panose="02040603050506020204" pitchFamily="18"/>
                <a:cs typeface="Arial" panose="020B0604020202020204" pitchFamily="34" charset="0"/>
              </a:rPr>
              <a:t> </a:t>
            </a:r>
            <a:r>
              <a:rPr lang="vi-VN" sz="2400" dirty="0">
                <a:latin typeface="UTM Avo" panose="02040603050506020204" pitchFamily="18"/>
                <a:cs typeface="Arial" panose="020B0604020202020204" pitchFamily="34" charset="0"/>
              </a:rPr>
              <a:t>dần vào cốc và khuấy nhẹ cho tới khi đường tan hết, thu được 100 gam dung dịch đường nồng độ 15%.</a:t>
            </a:r>
            <a:endParaRPr lang="en-US" sz="24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74517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34EFFC-B62B-A68A-DC5C-E22C2A51E3D2}"/>
            </a:ext>
          </a:extLst>
        </p:cNvPr>
        <p:cNvGrpSpPr/>
        <p:nvPr/>
      </p:nvGrpSpPr>
      <p:grpSpPr>
        <a:xfrm>
          <a:off x="0" y="0"/>
          <a:ext cx="0" cy="0"/>
          <a:chOff x="0" y="0"/>
          <a:chExt cx="0" cy="0"/>
        </a:xfrm>
      </p:grpSpPr>
      <p:sp>
        <p:nvSpPr>
          <p:cNvPr id="2" name="TextBox 4">
            <a:extLst>
              <a:ext uri="{FF2B5EF4-FFF2-40B4-BE49-F238E27FC236}">
                <a16:creationId xmlns:a16="http://schemas.microsoft.com/office/drawing/2014/main" id="{C1F500E5-5D8F-181E-2B3E-1D6A7AE2CD2C}"/>
              </a:ext>
            </a:extLst>
          </p:cNvPr>
          <p:cNvSpPr txBox="1"/>
          <p:nvPr/>
        </p:nvSpPr>
        <p:spPr>
          <a:xfrm>
            <a:off x="1782762" y="1455818"/>
            <a:ext cx="8626475" cy="502125"/>
          </a:xfrm>
          <a:prstGeom prst="rect">
            <a:avLst/>
          </a:prstGeom>
        </p:spPr>
        <p:txBody>
          <a:bodyPr wrap="square" lIns="0" tIns="0" rIns="0" bIns="0" rtlCol="0" anchor="ctr">
            <a:spAutoFit/>
          </a:bodyPr>
          <a:lstStyle/>
          <a:p>
            <a:pPr algn="ctr">
              <a:lnSpc>
                <a:spcPct val="150000"/>
              </a:lnSpc>
              <a:spcAft>
                <a:spcPts val="433"/>
              </a:spcAft>
            </a:pPr>
            <a:r>
              <a:rPr lang="vi-VN" sz="2500" b="1" dirty="0">
                <a:latin typeface="UTM Avo" panose="02040603050506020204" pitchFamily="18"/>
                <a:ea typeface="Arial" panose="020B0604020202020204" pitchFamily="34" charset="0"/>
                <a:cs typeface="Arial" panose="020B0604020202020204" pitchFamily="34" charset="0"/>
              </a:rPr>
              <a:t>2. Nồng độ mol của dung dịch</a:t>
            </a:r>
          </a:p>
        </p:txBody>
      </p:sp>
      <p:sp>
        <p:nvSpPr>
          <p:cNvPr id="4" name="TextBox 3">
            <a:extLst>
              <a:ext uri="{FF2B5EF4-FFF2-40B4-BE49-F238E27FC236}">
                <a16:creationId xmlns:a16="http://schemas.microsoft.com/office/drawing/2014/main" id="{3969189D-74F9-1778-27B5-C2585A67C55A}"/>
              </a:ext>
            </a:extLst>
          </p:cNvPr>
          <p:cNvSpPr txBox="1"/>
          <p:nvPr/>
        </p:nvSpPr>
        <p:spPr>
          <a:xfrm>
            <a:off x="1458686" y="1871635"/>
            <a:ext cx="9588138" cy="1675843"/>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Nồng</a:t>
            </a:r>
            <a:r>
              <a:rPr lang="en-US" dirty="0"/>
              <a:t> </a:t>
            </a:r>
            <a:r>
              <a:rPr lang="en-US" dirty="0" err="1"/>
              <a:t>độ</a:t>
            </a:r>
            <a:r>
              <a:rPr lang="en-US" dirty="0"/>
              <a:t> mol (</a:t>
            </a:r>
            <a:r>
              <a:rPr lang="en-US" dirty="0" err="1"/>
              <a:t>kí</a:t>
            </a:r>
            <a:r>
              <a:rPr lang="en-US" dirty="0"/>
              <a:t> </a:t>
            </a:r>
            <a:r>
              <a:rPr lang="en-US" dirty="0" err="1"/>
              <a:t>hiệu</a:t>
            </a:r>
            <a:r>
              <a:rPr lang="en-US" dirty="0"/>
              <a:t> </a:t>
            </a:r>
            <a:r>
              <a:rPr lang="en-US" dirty="0" err="1"/>
              <a:t>là</a:t>
            </a:r>
            <a:r>
              <a:rPr lang="en-US" dirty="0"/>
              <a:t> C</a:t>
            </a:r>
            <a:r>
              <a:rPr lang="en-US" baseline="-25000" dirty="0"/>
              <a:t>M</a:t>
            </a:r>
            <a:r>
              <a:rPr lang="en-US" dirty="0"/>
              <a:t>) </a:t>
            </a:r>
            <a:r>
              <a:rPr lang="en-US" dirty="0" err="1"/>
              <a:t>của</a:t>
            </a:r>
            <a:r>
              <a:rPr lang="en-US" dirty="0"/>
              <a:t> </a:t>
            </a:r>
            <a:r>
              <a:rPr lang="en-US" dirty="0" err="1"/>
              <a:t>một</a:t>
            </a:r>
            <a:r>
              <a:rPr lang="en-US" dirty="0"/>
              <a:t> dung </a:t>
            </a:r>
            <a:r>
              <a:rPr lang="en-US" dirty="0" err="1"/>
              <a:t>dịch</a:t>
            </a:r>
            <a:r>
              <a:rPr lang="en-US" dirty="0"/>
              <a:t> </a:t>
            </a:r>
            <a:r>
              <a:rPr lang="en-US" dirty="0" err="1"/>
              <a:t>là</a:t>
            </a:r>
            <a:r>
              <a:rPr lang="en-US" dirty="0"/>
              <a:t> </a:t>
            </a:r>
            <a:r>
              <a:rPr lang="en-US" dirty="0" err="1"/>
              <a:t>số</a:t>
            </a:r>
            <a:r>
              <a:rPr lang="en-US" dirty="0"/>
              <a:t> mol </a:t>
            </a:r>
            <a:r>
              <a:rPr lang="en-US" dirty="0" err="1"/>
              <a:t>chất</a:t>
            </a:r>
            <a:r>
              <a:rPr lang="en-US" dirty="0"/>
              <a:t> tan </a:t>
            </a:r>
            <a:r>
              <a:rPr lang="en-US" dirty="0" err="1"/>
              <a:t>có</a:t>
            </a:r>
            <a:r>
              <a:rPr lang="en-US" dirty="0"/>
              <a:t> </a:t>
            </a:r>
            <a:r>
              <a:rPr lang="en-US" dirty="0" err="1"/>
              <a:t>trong</a:t>
            </a:r>
            <a:r>
              <a:rPr lang="en-US" dirty="0"/>
              <a:t> 1 </a:t>
            </a:r>
            <a:r>
              <a:rPr lang="en-US" dirty="0" err="1"/>
              <a:t>lít</a:t>
            </a:r>
            <a:r>
              <a:rPr lang="en-US" dirty="0"/>
              <a:t> dung </a:t>
            </a:r>
            <a:r>
              <a:rPr lang="en-US" dirty="0" err="1"/>
              <a:t>dịch</a:t>
            </a:r>
            <a:r>
              <a:rPr lang="en-US" dirty="0"/>
              <a:t>. </a:t>
            </a:r>
            <a:r>
              <a:rPr lang="en-US" dirty="0" err="1"/>
              <a:t>Đơn</a:t>
            </a:r>
            <a:r>
              <a:rPr lang="en-US" dirty="0"/>
              <a:t> </a:t>
            </a:r>
            <a:r>
              <a:rPr lang="en-US" dirty="0" err="1"/>
              <a:t>vị</a:t>
            </a:r>
            <a:r>
              <a:rPr lang="en-US" dirty="0"/>
              <a:t> </a:t>
            </a:r>
            <a:r>
              <a:rPr lang="en-US" dirty="0" err="1"/>
              <a:t>của</a:t>
            </a:r>
            <a:r>
              <a:rPr lang="en-US" dirty="0"/>
              <a:t> </a:t>
            </a:r>
            <a:r>
              <a:rPr lang="en-US" dirty="0" err="1"/>
              <a:t>nồng</a:t>
            </a:r>
            <a:r>
              <a:rPr lang="en-US" dirty="0"/>
              <a:t> </a:t>
            </a:r>
            <a:r>
              <a:rPr lang="en-US" dirty="0" err="1"/>
              <a:t>độ</a:t>
            </a:r>
            <a:r>
              <a:rPr lang="en-US" dirty="0"/>
              <a:t> mol </a:t>
            </a:r>
            <a:r>
              <a:rPr lang="en-US" dirty="0" err="1"/>
              <a:t>là</a:t>
            </a:r>
            <a:r>
              <a:rPr lang="en-US" dirty="0"/>
              <a:t> mol/</a:t>
            </a:r>
            <a:r>
              <a:rPr lang="en-US" dirty="0" err="1"/>
              <a:t>lít</a:t>
            </a:r>
            <a:r>
              <a:rPr lang="en-US" dirty="0"/>
              <a:t> </a:t>
            </a:r>
            <a:r>
              <a:rPr lang="en-US" dirty="0" err="1"/>
              <a:t>và</a:t>
            </a:r>
            <a:r>
              <a:rPr lang="en-US" dirty="0"/>
              <a:t> </a:t>
            </a:r>
            <a:r>
              <a:rPr lang="en-US" dirty="0" err="1"/>
              <a:t>thường</a:t>
            </a:r>
            <a:r>
              <a:rPr lang="en-US" dirty="0"/>
              <a:t> </a:t>
            </a:r>
            <a:r>
              <a:rPr lang="en-US" dirty="0" err="1"/>
              <a:t>được</a:t>
            </a:r>
            <a:r>
              <a:rPr lang="en-US" dirty="0"/>
              <a:t> </a:t>
            </a:r>
            <a:r>
              <a:rPr lang="en-US" dirty="0" err="1"/>
              <a:t>kí</a:t>
            </a:r>
            <a:r>
              <a:rPr lang="en-US" dirty="0"/>
              <a:t> </a:t>
            </a:r>
            <a:r>
              <a:rPr lang="en-US" dirty="0" err="1"/>
              <a:t>hiệu</a:t>
            </a:r>
            <a:r>
              <a:rPr lang="en-US" dirty="0"/>
              <a:t> </a:t>
            </a:r>
            <a:r>
              <a:rPr lang="en-US" dirty="0" err="1"/>
              <a:t>là</a:t>
            </a:r>
            <a:r>
              <a:rPr lang="en-US" dirty="0"/>
              <a:t> M.</a:t>
            </a:r>
          </a:p>
        </p:txBody>
      </p:sp>
      <p:sp>
        <p:nvSpPr>
          <p:cNvPr id="6" name="TextBox 5">
            <a:extLst>
              <a:ext uri="{FF2B5EF4-FFF2-40B4-BE49-F238E27FC236}">
                <a16:creationId xmlns:a16="http://schemas.microsoft.com/office/drawing/2014/main" id="{A00BAFB4-1DAA-47ED-DC54-40A117E631C4}"/>
              </a:ext>
            </a:extLst>
          </p:cNvPr>
          <p:cNvSpPr txBox="1"/>
          <p:nvPr/>
        </p:nvSpPr>
        <p:spPr>
          <a:xfrm>
            <a:off x="1458686" y="3547478"/>
            <a:ext cx="7410995" cy="567848"/>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err="1"/>
              <a:t>Công</a:t>
            </a:r>
            <a:r>
              <a:rPr lang="en-US" dirty="0"/>
              <a:t> </a:t>
            </a:r>
            <a:r>
              <a:rPr lang="en-US" dirty="0" err="1"/>
              <a:t>thức</a:t>
            </a:r>
            <a:r>
              <a:rPr lang="en-US" dirty="0"/>
              <a:t> </a:t>
            </a:r>
            <a:r>
              <a:rPr lang="en-US" dirty="0" err="1"/>
              <a:t>tính</a:t>
            </a:r>
            <a:r>
              <a:rPr lang="en-US" dirty="0"/>
              <a:t> </a:t>
            </a:r>
            <a:r>
              <a:rPr lang="en-US" dirty="0" err="1"/>
              <a:t>nồng</a:t>
            </a:r>
            <a:r>
              <a:rPr lang="en-US" dirty="0"/>
              <a:t> </a:t>
            </a:r>
            <a:r>
              <a:rPr lang="en-US" dirty="0" err="1"/>
              <a:t>độ</a:t>
            </a:r>
            <a:r>
              <a:rPr lang="en-US" dirty="0"/>
              <a:t> mol </a:t>
            </a:r>
            <a:r>
              <a:rPr lang="en-US" dirty="0" err="1"/>
              <a:t>của</a:t>
            </a:r>
            <a:r>
              <a:rPr lang="en-US" dirty="0"/>
              <a:t> dung </a:t>
            </a:r>
            <a:r>
              <a:rPr lang="en-US" dirty="0" err="1"/>
              <a:t>dịch</a:t>
            </a:r>
            <a:r>
              <a:rPr lang="en-US" dirty="0"/>
              <a:t>:</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A94AA17-373F-09E5-3DF3-10DA0F889881}"/>
                  </a:ext>
                </a:extLst>
              </p:cNvPr>
              <p:cNvSpPr txBox="1"/>
              <p:nvPr/>
            </p:nvSpPr>
            <p:spPr>
              <a:xfrm>
                <a:off x="1458686" y="5137013"/>
                <a:ext cx="6096000" cy="1675843"/>
              </a:xfrm>
              <a:prstGeom prst="rect">
                <a:avLst/>
              </a:prstGeom>
            </p:spPr>
            <p:txBody>
              <a:bodyPr wrap="square">
                <a:spAutoFit/>
              </a:bodyPr>
              <a:lstStyle>
                <a:defPPr>
                  <a:defRPr lang="en-US"/>
                </a:defPPr>
                <a:lvl1pPr algn="just">
                  <a:lnSpc>
                    <a:spcPct val="150000"/>
                  </a:lnSpc>
                  <a:defRPr sz="2400">
                    <a:latin typeface="UTM Avo" panose="02040603050506020204" pitchFamily="18"/>
                    <a:cs typeface="Arial" panose="020B0604020202020204" pitchFamily="34" charset="0"/>
                  </a:defRPr>
                </a:lvl1pPr>
              </a:lstStyle>
              <a:p>
                <a:r>
                  <a:rPr lang="en-US" dirty="0"/>
                  <a:t>Trong </a:t>
                </a:r>
                <a:r>
                  <a:rPr lang="en-US" dirty="0" err="1"/>
                  <a:t>đó</a:t>
                </a:r>
                <a:r>
                  <a:rPr lang="en-US" dirty="0"/>
                  <a:t>:</a:t>
                </a:r>
              </a:p>
              <a:p>
                <a14:m>
                  <m:oMath xmlns:m="http://schemas.openxmlformats.org/officeDocument/2006/math">
                    <m:r>
                      <a:rPr lang="en-US" i="1" dirty="0" smtClean="0">
                        <a:latin typeface="Cambria Math" panose="02040503050406030204" pitchFamily="18" charset="0"/>
                      </a:rPr>
                      <m:t>𝑛</m:t>
                    </m:r>
                  </m:oMath>
                </a14:m>
                <a:r>
                  <a:rPr lang="en-US" dirty="0"/>
                  <a:t> </a:t>
                </a:r>
                <a:r>
                  <a:rPr lang="en-US" dirty="0" err="1"/>
                  <a:t>là</a:t>
                </a:r>
                <a:r>
                  <a:rPr lang="en-US" dirty="0"/>
                  <a:t> </a:t>
                </a:r>
                <a:r>
                  <a:rPr lang="en-US" dirty="0" err="1"/>
                  <a:t>số</a:t>
                </a:r>
                <a:r>
                  <a:rPr lang="en-US" dirty="0"/>
                  <a:t> mol </a:t>
                </a:r>
                <a:r>
                  <a:rPr lang="en-US" dirty="0" err="1"/>
                  <a:t>chất</a:t>
                </a:r>
                <a:r>
                  <a:rPr lang="en-US" dirty="0"/>
                  <a:t> tan,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mol. </a:t>
                </a:r>
              </a:p>
              <a:p>
                <a:r>
                  <a:rPr lang="en-US" dirty="0"/>
                  <a:t>V </a:t>
                </a:r>
                <a:r>
                  <a:rPr lang="en-US" dirty="0" err="1"/>
                  <a:t>là</a:t>
                </a:r>
                <a:r>
                  <a:rPr lang="en-US" dirty="0"/>
                  <a:t> </a:t>
                </a:r>
                <a:r>
                  <a:rPr lang="en-US" dirty="0" err="1"/>
                  <a:t>thể</a:t>
                </a:r>
                <a:r>
                  <a:rPr lang="en-US" dirty="0"/>
                  <a:t> </a:t>
                </a:r>
                <a:r>
                  <a:rPr lang="en-US" dirty="0" err="1"/>
                  <a:t>tích</a:t>
                </a:r>
                <a:r>
                  <a:rPr lang="en-US" dirty="0"/>
                  <a:t> dung </a:t>
                </a:r>
                <a:r>
                  <a:rPr lang="en-US" dirty="0" err="1"/>
                  <a:t>dịch</a:t>
                </a:r>
                <a:r>
                  <a:rPr lang="en-US" dirty="0"/>
                  <a:t>, </a:t>
                </a:r>
                <a:r>
                  <a:rPr lang="en-US" dirty="0" err="1"/>
                  <a:t>có</a:t>
                </a:r>
                <a:r>
                  <a:rPr lang="en-US" dirty="0"/>
                  <a:t> </a:t>
                </a:r>
                <a:r>
                  <a:rPr lang="en-US" dirty="0" err="1"/>
                  <a:t>đơn</a:t>
                </a:r>
                <a:r>
                  <a:rPr lang="en-US" dirty="0"/>
                  <a:t> </a:t>
                </a:r>
                <a:r>
                  <a:rPr lang="en-US" dirty="0" err="1"/>
                  <a:t>vị</a:t>
                </a:r>
                <a:r>
                  <a:rPr lang="en-US" dirty="0"/>
                  <a:t> </a:t>
                </a:r>
                <a:r>
                  <a:rPr lang="en-US" dirty="0" err="1"/>
                  <a:t>là</a:t>
                </a:r>
                <a:r>
                  <a:rPr lang="en-US" dirty="0"/>
                  <a:t> </a:t>
                </a:r>
                <a:r>
                  <a:rPr lang="en-US" dirty="0" err="1"/>
                  <a:t>lít</a:t>
                </a:r>
                <a:r>
                  <a:rPr lang="en-US" dirty="0"/>
                  <a:t>.</a:t>
                </a:r>
              </a:p>
            </p:txBody>
          </p:sp>
        </mc:Choice>
        <mc:Fallback xmlns="">
          <p:sp>
            <p:nvSpPr>
              <p:cNvPr id="8" name="TextBox 7">
                <a:extLst>
                  <a:ext uri="{FF2B5EF4-FFF2-40B4-BE49-F238E27FC236}">
                    <a16:creationId xmlns:a16="http://schemas.microsoft.com/office/drawing/2014/main" id="{EA94AA17-373F-09E5-3DF3-10DA0F889881}"/>
                  </a:ext>
                </a:extLst>
              </p:cNvPr>
              <p:cNvSpPr txBox="1">
                <a:spLocks noRot="1" noChangeAspect="1" noMove="1" noResize="1" noEditPoints="1" noAdjustHandles="1" noChangeArrowheads="1" noChangeShapeType="1" noTextEdit="1"/>
              </p:cNvSpPr>
              <p:nvPr/>
            </p:nvSpPr>
            <p:spPr>
              <a:xfrm>
                <a:off x="1458686" y="5137013"/>
                <a:ext cx="6096000" cy="1675843"/>
              </a:xfrm>
              <a:prstGeom prst="rect">
                <a:avLst/>
              </a:prstGeom>
              <a:blipFill>
                <a:blip r:embed="rId3"/>
                <a:stretch>
                  <a:fillRect l="-1500" b="-7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4DD915DC-E381-B27E-9C91-4400B17F0121}"/>
                  </a:ext>
                </a:extLst>
              </p:cNvPr>
              <p:cNvSpPr/>
              <p:nvPr/>
            </p:nvSpPr>
            <p:spPr>
              <a:xfrm>
                <a:off x="4032068" y="4221836"/>
                <a:ext cx="2290356"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800" i="1" smtClean="0">
                              <a:solidFill>
                                <a:schemeClr val="tx1"/>
                              </a:solidFill>
                              <a:latin typeface="Cambria Math" panose="02040503050406030204" pitchFamily="18" charset="0"/>
                            </a:rPr>
                          </m:ctrlPr>
                        </m:sSubPr>
                        <m:e>
                          <m:r>
                            <m:rPr>
                              <m:nor/>
                            </m:rPr>
                            <a:rPr lang="en-US" sz="2800" b="0" i="0" smtClean="0">
                              <a:solidFill>
                                <a:schemeClr val="tx1"/>
                              </a:solidFill>
                              <a:latin typeface="UTM Avo" panose="02040603050506020204" pitchFamily="18" charset="0"/>
                            </a:rPr>
                            <m:t>C</m:t>
                          </m:r>
                        </m:e>
                        <m:sub>
                          <m:r>
                            <a:rPr lang="en-US" sz="2800" b="0" i="1" smtClean="0">
                              <a:solidFill>
                                <a:schemeClr val="tx1"/>
                              </a:solidFill>
                              <a:latin typeface="Cambria Math" panose="02040503050406030204" pitchFamily="18" charset="0"/>
                            </a:rPr>
                            <m:t>𝑀</m:t>
                          </m:r>
                        </m:sub>
                      </m:sSub>
                      <m:r>
                        <a:rPr lang="en-US" sz="2800" b="0" i="1" smtClean="0">
                          <a:solidFill>
                            <a:schemeClr val="tx1"/>
                          </a:solidFill>
                          <a:latin typeface="Cambria Math" panose="02040503050406030204" pitchFamily="18" charset="0"/>
                        </a:rPr>
                        <m:t>=</m:t>
                      </m:r>
                      <m:f>
                        <m:fPr>
                          <m:ctrlPr>
                            <a:rPr lang="en-US" sz="2800" b="0" i="1" smtClean="0">
                              <a:solidFill>
                                <a:schemeClr val="tx1"/>
                              </a:solidFill>
                              <a:latin typeface="Cambria Math" panose="02040503050406030204" pitchFamily="18" charset="0"/>
                            </a:rPr>
                          </m:ctrlPr>
                        </m:fPr>
                        <m:num>
                          <m:r>
                            <a:rPr lang="en-US" sz="2800" b="0" i="1" smtClean="0">
                              <a:solidFill>
                                <a:schemeClr val="tx1"/>
                              </a:solidFill>
                              <a:latin typeface="Cambria Math" panose="02040503050406030204" pitchFamily="18" charset="0"/>
                            </a:rPr>
                            <m:t>𝑛</m:t>
                          </m:r>
                        </m:num>
                        <m:den>
                          <m:r>
                            <m:rPr>
                              <m:nor/>
                            </m:rPr>
                            <a:rPr lang="en-US" sz="2800" b="0" i="0" smtClean="0">
                              <a:solidFill>
                                <a:schemeClr val="tx1"/>
                              </a:solidFill>
                              <a:latin typeface="UTM Avo" panose="02040603050506020204" pitchFamily="18" charset="0"/>
                            </a:rPr>
                            <m:t>V</m:t>
                          </m:r>
                        </m:den>
                      </m:f>
                    </m:oMath>
                  </m:oMathPara>
                </a14:m>
                <a:endParaRPr lang="en-US" sz="2800" b="0" dirty="0">
                  <a:solidFill>
                    <a:schemeClr val="tx1"/>
                  </a:solidFill>
                  <a:latin typeface="UTM Avo" panose="02040603050506020204" pitchFamily="18" charset="0"/>
                </a:endParaRPr>
              </a:p>
            </p:txBody>
          </p:sp>
        </mc:Choice>
        <mc:Fallback xmlns="">
          <p:sp>
            <p:nvSpPr>
              <p:cNvPr id="9" name="Rectangle: Rounded Corners 8">
                <a:extLst>
                  <a:ext uri="{FF2B5EF4-FFF2-40B4-BE49-F238E27FC236}">
                    <a16:creationId xmlns:a16="http://schemas.microsoft.com/office/drawing/2014/main" id="{4DD915DC-E381-B27E-9C91-4400B17F0121}"/>
                  </a:ext>
                </a:extLst>
              </p:cNvPr>
              <p:cNvSpPr>
                <a:spLocks noRot="1" noChangeAspect="1" noMove="1" noResize="1" noEditPoints="1" noAdjustHandles="1" noChangeArrowheads="1" noChangeShapeType="1" noTextEdit="1"/>
              </p:cNvSpPr>
              <p:nvPr/>
            </p:nvSpPr>
            <p:spPr>
              <a:xfrm>
                <a:off x="4032068" y="4221836"/>
                <a:ext cx="2290356" cy="1001485"/>
              </a:xfrm>
              <a:prstGeom prst="round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06072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P spid="8" grpId="0"/>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444AF7-9B92-A0F5-9B97-A5B94A2C804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76AB82E-9C23-D8D8-F767-4A437F657435}"/>
              </a:ext>
            </a:extLst>
          </p:cNvPr>
          <p:cNvSpPr txBox="1"/>
          <p:nvPr/>
        </p:nvSpPr>
        <p:spPr>
          <a:xfrm>
            <a:off x="1691638" y="1774576"/>
            <a:ext cx="10143311" cy="1036117"/>
          </a:xfrm>
          <a:prstGeom prst="rect">
            <a:avLst/>
          </a:prstGeom>
          <a:noFill/>
        </p:spPr>
        <p:txBody>
          <a:bodyPr wrap="square">
            <a:spAutoFit/>
          </a:bodyPr>
          <a:lstStyle/>
          <a:p>
            <a:pPr algn="just">
              <a:lnSpc>
                <a:spcPct val="150000"/>
              </a:lnSpc>
            </a:pPr>
            <a:r>
              <a:rPr lang="vi-VN" sz="2200" dirty="0">
                <a:latin typeface="UTM Avo" panose="02040603050506020204" pitchFamily="18" charset="0"/>
              </a:rPr>
              <a:t>Hoà tan hoàn toàn 4,2 gam sodium hydrogencarbonate (NaHCO</a:t>
            </a:r>
            <a:r>
              <a:rPr lang="vi-VN" sz="2200" baseline="-25000" dirty="0">
                <a:latin typeface="UTM Avo" panose="02040603050506020204" pitchFamily="18" charset="0"/>
              </a:rPr>
              <a:t>3</a:t>
            </a:r>
            <a:r>
              <a:rPr lang="vi-VN" sz="2200" dirty="0">
                <a:latin typeface="UTM Avo" panose="02040603050506020204" pitchFamily="18" charset="0"/>
              </a:rPr>
              <a:t>) trong nước thu được 500 ml dung dịch. Tính nồng độ mol của dung dịch này.</a:t>
            </a:r>
            <a:endParaRPr lang="en-US" sz="2200"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750F7739-C324-A407-8620-981C0087FA81}"/>
              </a:ext>
            </a:extLst>
          </p:cNvPr>
          <p:cNvSpPr/>
          <p:nvPr/>
        </p:nvSpPr>
        <p:spPr>
          <a:xfrm>
            <a:off x="139017" y="1875869"/>
            <a:ext cx="1361034" cy="50212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chemeClr val="tx1"/>
                </a:solidFill>
                <a:latin typeface="UTM Avo" panose="02040603050506020204" pitchFamily="18" charset="0"/>
              </a:rPr>
              <a:t>Ví</a:t>
            </a:r>
            <a:r>
              <a:rPr lang="en-US" sz="2200" b="1" dirty="0">
                <a:solidFill>
                  <a:schemeClr val="tx1"/>
                </a:solidFill>
                <a:latin typeface="UTM Avo" panose="02040603050506020204" pitchFamily="18" charset="0"/>
              </a:rPr>
              <a:t> </a:t>
            </a:r>
            <a:r>
              <a:rPr lang="en-US" sz="2200" b="1" dirty="0" err="1">
                <a:solidFill>
                  <a:schemeClr val="tx1"/>
                </a:solidFill>
                <a:latin typeface="UTM Avo" panose="02040603050506020204" pitchFamily="18" charset="0"/>
              </a:rPr>
              <a:t>dụ</a:t>
            </a:r>
            <a:r>
              <a:rPr lang="en-US" sz="2200" b="1" dirty="0">
                <a:solidFill>
                  <a:schemeClr val="tx1"/>
                </a:solidFill>
                <a:latin typeface="UTM Avo" panose="02040603050506020204" pitchFamily="18" charset="0"/>
              </a:rPr>
              <a:t> 3</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578D7F0-AFB3-34E7-B5F1-5128A97D2D6A}"/>
                  </a:ext>
                </a:extLst>
              </p:cNvPr>
              <p:cNvSpPr txBox="1"/>
              <p:nvPr/>
            </p:nvSpPr>
            <p:spPr>
              <a:xfrm>
                <a:off x="2781299" y="3352799"/>
                <a:ext cx="6629401" cy="3152503"/>
              </a:xfrm>
              <a:prstGeom prst="rect">
                <a:avLst/>
              </a:prstGeom>
              <a:noFill/>
              <a:ln w="28575">
                <a:solidFill>
                  <a:schemeClr val="accent6">
                    <a:lumMod val="5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just">
                  <a:lnSpc>
                    <a:spcPct val="150000"/>
                  </a:lnSpc>
                  <a:spcBef>
                    <a:spcPts val="600"/>
                  </a:spcBef>
                  <a:defRPr sz="2200">
                    <a:latin typeface="UTM Avo" panose="02040603050506020204" pitchFamily="18"/>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solidFill>
                      <a:schemeClr val="tx1"/>
                    </a:solidFill>
                  </a:rPr>
                  <a:t>Số mol của NaHCO</a:t>
                </a:r>
                <a:r>
                  <a:rPr lang="vi-VN" baseline="-25000" dirty="0">
                    <a:solidFill>
                      <a:schemeClr val="tx1"/>
                    </a:solidFill>
                  </a:rPr>
                  <a:t>3</a:t>
                </a:r>
                <a:r>
                  <a:rPr lang="vi-VN" dirty="0">
                    <a:solidFill>
                      <a:schemeClr val="tx1"/>
                    </a:solidFill>
                  </a:rPr>
                  <a:t> có trong dung dịch là:</a:t>
                </a:r>
              </a:p>
              <a:p>
                <a:pPr/>
                <a14:m>
                  <m:oMathPara xmlns:m="http://schemas.openxmlformats.org/officeDocument/2006/math">
                    <m:oMathParaPr>
                      <m:jc m:val="centerGroup"/>
                    </m:oMathParaPr>
                    <m:oMath xmlns:m="http://schemas.openxmlformats.org/officeDocument/2006/math">
                      <m:sSub>
                        <m:sSubPr>
                          <m:ctrlPr>
                            <a:rPr lang="vi-VN"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𝑛</m:t>
                          </m:r>
                        </m:e>
                        <m:sub>
                          <m:r>
                            <a:rPr lang="en-US" b="0" i="1" dirty="0" smtClean="0">
                              <a:solidFill>
                                <a:schemeClr val="tx1"/>
                              </a:solidFill>
                              <a:latin typeface="Cambria Math" panose="02040503050406030204" pitchFamily="18" charset="0"/>
                            </a:rPr>
                            <m:t>𝑁𝑎𝐻𝐶</m:t>
                          </m:r>
                          <m:sSub>
                            <m:sSubPr>
                              <m:ctrlPr>
                                <a:rPr lang="en-US" b="0"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𝑂</m:t>
                              </m:r>
                            </m:e>
                            <m:sub>
                              <m:r>
                                <a:rPr lang="en-US" b="0" i="1" dirty="0" smtClean="0">
                                  <a:solidFill>
                                    <a:schemeClr val="tx1"/>
                                  </a:solidFill>
                                  <a:latin typeface="Cambria Math" panose="02040503050406030204" pitchFamily="18" charset="0"/>
                                </a:rPr>
                                <m:t>3</m:t>
                              </m:r>
                            </m:sub>
                          </m:sSub>
                        </m:sub>
                      </m:sSub>
                      <m:r>
                        <a:rPr lang="en-US" b="0" i="1" dirty="0" smtClean="0">
                          <a:solidFill>
                            <a:schemeClr val="tx1"/>
                          </a:solidFill>
                          <a:latin typeface="Cambria Math" panose="02040503050406030204" pitchFamily="18" charset="0"/>
                        </a:rPr>
                        <m:t>=</m:t>
                      </m:r>
                      <m:f>
                        <m:fPr>
                          <m:ctrlPr>
                            <a:rPr lang="en-US" b="0" i="1" dirty="0" smtClean="0">
                              <a:solidFill>
                                <a:schemeClr val="tx1"/>
                              </a:solidFill>
                              <a:latin typeface="Cambria Math" panose="02040503050406030204" pitchFamily="18" charset="0"/>
                            </a:rPr>
                          </m:ctrlPr>
                        </m:fPr>
                        <m:num>
                          <m:r>
                            <m:rPr>
                              <m:nor/>
                            </m:rPr>
                            <a:rPr lang="en-US" b="0" i="0" dirty="0" smtClean="0">
                              <a:solidFill>
                                <a:schemeClr val="tx1"/>
                              </a:solidFill>
                              <a:latin typeface="UTM Avo" panose="02040603050506020204" pitchFamily="18" charset="0"/>
                            </a:rPr>
                            <m:t>4,2</m:t>
                          </m:r>
                        </m:num>
                        <m:den>
                          <m:r>
                            <m:rPr>
                              <m:nor/>
                            </m:rPr>
                            <a:rPr lang="en-US" b="0" i="0" dirty="0" smtClean="0">
                              <a:solidFill>
                                <a:schemeClr val="tx1"/>
                              </a:solidFill>
                              <a:latin typeface="UTM Avo" panose="02040603050506020204" pitchFamily="18" charset="0"/>
                            </a:rPr>
                            <m:t>84</m:t>
                          </m:r>
                        </m:den>
                      </m:f>
                      <m:r>
                        <m:rPr>
                          <m:nor/>
                        </m:rPr>
                        <a:rPr lang="en-US" b="0" i="0" dirty="0" smtClean="0">
                          <a:solidFill>
                            <a:schemeClr val="tx1"/>
                          </a:solidFill>
                          <a:latin typeface="Cambria Math" panose="02040503050406030204" pitchFamily="18" charset="0"/>
                        </a:rPr>
                        <m:t> </m:t>
                      </m:r>
                      <m:r>
                        <m:rPr>
                          <m:nor/>
                        </m:rPr>
                        <a:rPr lang="en-US" b="0" i="0" dirty="0" smtClean="0">
                          <a:solidFill>
                            <a:schemeClr val="tx1"/>
                          </a:solidFill>
                          <a:latin typeface="UTM Avo" panose="02040603050506020204" pitchFamily="18" charset="0"/>
                        </a:rPr>
                        <m:t>= 0,05 (</m:t>
                      </m:r>
                      <m:r>
                        <m:rPr>
                          <m:nor/>
                        </m:rPr>
                        <a:rPr lang="en-US" b="0" i="0" dirty="0" smtClean="0">
                          <a:solidFill>
                            <a:schemeClr val="tx1"/>
                          </a:solidFill>
                          <a:latin typeface="UTM Avo" panose="02040603050506020204" pitchFamily="18" charset="0"/>
                        </a:rPr>
                        <m:t>mol</m:t>
                      </m:r>
                      <m:r>
                        <m:rPr>
                          <m:nor/>
                        </m:rPr>
                        <a:rPr lang="en-US" b="0" i="0" dirty="0" smtClean="0">
                          <a:solidFill>
                            <a:schemeClr val="tx1"/>
                          </a:solidFill>
                          <a:latin typeface="UTM Avo" panose="02040603050506020204" pitchFamily="18" charset="0"/>
                        </a:rPr>
                        <m:t>)</m:t>
                      </m:r>
                    </m:oMath>
                  </m:oMathPara>
                </a14:m>
                <a:endParaRPr lang="vi-VN" dirty="0">
                  <a:solidFill>
                    <a:schemeClr val="tx1"/>
                  </a:solidFill>
                </a:endParaRPr>
              </a:p>
              <a:p>
                <a:r>
                  <a:rPr lang="vi-VN" dirty="0">
                    <a:solidFill>
                      <a:schemeClr val="tx1"/>
                    </a:solidFill>
                  </a:rPr>
                  <a:t>Nồng độ mol của dung dịch NaHCO</a:t>
                </a:r>
                <a:r>
                  <a:rPr lang="vi-VN" baseline="-25000" dirty="0">
                    <a:solidFill>
                      <a:schemeClr val="tx1"/>
                    </a:solidFill>
                  </a:rPr>
                  <a:t>3</a:t>
                </a:r>
                <a:r>
                  <a:rPr lang="vi-VN" dirty="0">
                    <a:solidFill>
                      <a:schemeClr val="tx1"/>
                    </a:solidFill>
                  </a:rPr>
                  <a:t> là:</a:t>
                </a:r>
                <a:endParaRPr lang="en-US" dirty="0">
                  <a:solidFill>
                    <a:schemeClr val="tx1"/>
                  </a:solidFill>
                </a:endParaRPr>
              </a:p>
              <a:p>
                <a:pPr algn="ctr"/>
                <a14:m>
                  <m:oMath xmlns:m="http://schemas.openxmlformats.org/officeDocument/2006/math">
                    <m:sSub>
                      <m:sSubPr>
                        <m:ctrlPr>
                          <a:rPr lang="vi-VN" i="1" smtClean="0">
                            <a:solidFill>
                              <a:schemeClr val="tx1"/>
                            </a:solidFill>
                            <a:latin typeface="Cambria Math" panose="02040503050406030204" pitchFamily="18" charset="0"/>
                          </a:rPr>
                        </m:ctrlPr>
                      </m:sSubPr>
                      <m:e>
                        <m:r>
                          <m:rPr>
                            <m:nor/>
                          </m:rPr>
                          <a:rPr lang="en-US" b="0" smtClean="0">
                            <a:solidFill>
                              <a:schemeClr val="tx1"/>
                            </a:solidFill>
                            <a:latin typeface="UTM Avo" panose="02040603050506020204" pitchFamily="18" charset="0"/>
                          </a:rPr>
                          <m:t>C</m:t>
                        </m:r>
                      </m:e>
                      <m:sub>
                        <m:r>
                          <m:rPr>
                            <m:sty m:val="p"/>
                          </m:rPr>
                          <a:rPr lang="en-US" b="0" i="0" smtClean="0">
                            <a:solidFill>
                              <a:schemeClr val="tx1"/>
                            </a:solidFill>
                            <a:latin typeface="Cambria Math" panose="02040503050406030204" pitchFamily="18" charset="0"/>
                          </a:rPr>
                          <m:t>M</m:t>
                        </m:r>
                      </m:sub>
                    </m:sSub>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m:rPr>
                            <m:nor/>
                          </m:rPr>
                          <a:rPr lang="en-US" b="0" i="0" smtClean="0">
                            <a:solidFill>
                              <a:schemeClr val="tx1"/>
                            </a:solidFill>
                            <a:latin typeface="UTM Avo" panose="02040603050506020204" pitchFamily="18" charset="0"/>
                          </a:rPr>
                          <m:t>0,05</m:t>
                        </m:r>
                      </m:num>
                      <m:den>
                        <m:r>
                          <m:rPr>
                            <m:nor/>
                          </m:rPr>
                          <a:rPr lang="en-US" b="0" i="0" smtClean="0">
                            <a:solidFill>
                              <a:schemeClr val="tx1"/>
                            </a:solidFill>
                            <a:latin typeface="UTM Avo" panose="02040603050506020204" pitchFamily="18" charset="0"/>
                          </a:rPr>
                          <m:t>0,5</m:t>
                        </m:r>
                      </m:den>
                    </m:f>
                    <m:r>
                      <a:rPr lang="en-US" b="0" i="1" smtClean="0">
                        <a:solidFill>
                          <a:schemeClr val="tx1"/>
                        </a:solidFill>
                        <a:latin typeface="Cambria Math" panose="02040503050406030204" pitchFamily="18" charset="0"/>
                      </a:rPr>
                      <m:t> </m:t>
                    </m:r>
                    <m:r>
                      <m:rPr>
                        <m:nor/>
                      </m:rPr>
                      <a:rPr lang="en-US" b="0" i="0" smtClean="0">
                        <a:solidFill>
                          <a:schemeClr val="tx1"/>
                        </a:solidFill>
                        <a:latin typeface="UTM Avo" panose="02040603050506020204" pitchFamily="18" charset="0"/>
                      </a:rPr>
                      <m:t>= 0,1 </m:t>
                    </m:r>
                    <m:r>
                      <m:rPr>
                        <m:nor/>
                      </m:rPr>
                      <a:rPr lang="en-US" b="0" i="0" smtClean="0">
                        <a:solidFill>
                          <a:schemeClr val="tx1"/>
                        </a:solidFill>
                        <a:latin typeface="UTM Avo" panose="02040603050506020204" pitchFamily="18" charset="0"/>
                      </a:rPr>
                      <m:t>M</m:t>
                    </m:r>
                  </m:oMath>
                </a14:m>
                <a:r>
                  <a:rPr lang="en-US" dirty="0">
                    <a:solidFill>
                      <a:schemeClr val="tx1"/>
                    </a:solidFill>
                  </a:rPr>
                  <a:t>.</a:t>
                </a:r>
                <a:endParaRPr lang="vi-VN" dirty="0">
                  <a:solidFill>
                    <a:schemeClr val="tx1"/>
                  </a:solidFill>
                </a:endParaRPr>
              </a:p>
            </p:txBody>
          </p:sp>
        </mc:Choice>
        <mc:Fallback xmlns="">
          <p:sp>
            <p:nvSpPr>
              <p:cNvPr id="4" name="TextBox 3">
                <a:extLst>
                  <a:ext uri="{FF2B5EF4-FFF2-40B4-BE49-F238E27FC236}">
                    <a16:creationId xmlns:a16="http://schemas.microsoft.com/office/drawing/2014/main" id="{A578D7F0-AFB3-34E7-B5F1-5128A97D2D6A}"/>
                  </a:ext>
                </a:extLst>
              </p:cNvPr>
              <p:cNvSpPr txBox="1">
                <a:spLocks noRot="1" noChangeAspect="1" noMove="1" noResize="1" noEditPoints="1" noAdjustHandles="1" noChangeArrowheads="1" noChangeShapeType="1" noTextEdit="1"/>
              </p:cNvSpPr>
              <p:nvPr/>
            </p:nvSpPr>
            <p:spPr>
              <a:xfrm>
                <a:off x="2781299" y="3352799"/>
                <a:ext cx="6629401" cy="3152503"/>
              </a:xfrm>
              <a:prstGeom prst="rect">
                <a:avLst/>
              </a:prstGeom>
              <a:blipFill>
                <a:blip r:embed="rId3"/>
                <a:stretch>
                  <a:fillRect l="-1006"/>
                </a:stretch>
              </a:blipFill>
              <a:ln w="28575">
                <a:solidFill>
                  <a:schemeClr val="accent6">
                    <a:lumMod val="50000"/>
                  </a:schemeClr>
                </a:solidFill>
                <a:prstDash val="sysDash"/>
              </a:ln>
            </p:spPr>
            <p:txBody>
              <a:bodyPr/>
              <a:lstStyle/>
              <a:p>
                <a:r>
                  <a:rPr lang="en-US">
                    <a:noFill/>
                  </a:rPr>
                  <a:t> </a:t>
                </a:r>
              </a:p>
            </p:txBody>
          </p:sp>
        </mc:Fallback>
      </mc:AlternateContent>
    </p:spTree>
    <p:extLst>
      <p:ext uri="{BB962C8B-B14F-4D97-AF65-F5344CB8AC3E}">
        <p14:creationId xmlns:p14="http://schemas.microsoft.com/office/powerpoint/2010/main" val="4214620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F1DC65-3752-8498-B4D2-23AE3B41E38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977947-F5A5-EB4D-9721-75DFAACBD0F2}"/>
              </a:ext>
            </a:extLst>
          </p:cNvPr>
          <p:cNvSpPr txBox="1"/>
          <p:nvPr/>
        </p:nvSpPr>
        <p:spPr>
          <a:xfrm>
            <a:off x="1800496" y="1934755"/>
            <a:ext cx="8591005" cy="1675843"/>
          </a:xfrm>
          <a:prstGeom prst="rect">
            <a:avLst/>
          </a:prstGeom>
          <a:noFill/>
        </p:spPr>
        <p:txBody>
          <a:bodyPr wrap="square">
            <a:spAutoFit/>
          </a:bodyPr>
          <a:lstStyle>
            <a:defPPr>
              <a:defRPr lang="en-US"/>
            </a:defPPr>
            <a:lvl1pPr algn="just">
              <a:lnSpc>
                <a:spcPct val="150000"/>
              </a:lnSpc>
              <a:defRPr sz="2400">
                <a:latin typeface="UTM Avo" panose="02040603050506020204" pitchFamily="18" charset="0"/>
              </a:defRPr>
            </a:lvl1pPr>
          </a:lstStyle>
          <a:p>
            <a:r>
              <a:rPr lang="vi-VN" dirty="0"/>
              <a:t>Nếu biết được nồng độ mol của dung dịch ta có thể xác định được số mol chất tan và thể tích dung dịch theo các biểu thức sau:</a:t>
            </a:r>
            <a:endParaRPr lang="en-US" dirty="0"/>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8B0439E8-D292-CF9C-2DA1-909A0CA4022D}"/>
                  </a:ext>
                </a:extLst>
              </p:cNvPr>
              <p:cNvSpPr/>
              <p:nvPr/>
            </p:nvSpPr>
            <p:spPr>
              <a:xfrm>
                <a:off x="2807425" y="4085323"/>
                <a:ext cx="6577149" cy="1001485"/>
              </a:xfrm>
              <a:prstGeom prst="round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r>
                        <a:rPr lang="en-US" sz="2800" i="1" smtClean="0">
                          <a:solidFill>
                            <a:schemeClr val="tx1"/>
                          </a:solidFill>
                          <a:latin typeface="Cambria Math" panose="02040503050406030204" pitchFamily="18" charset="0"/>
                        </a:rPr>
                        <m:t>𝑛</m:t>
                      </m:r>
                      <m:r>
                        <a:rPr lang="en-US" sz="2800" b="0" i="1" smtClean="0">
                          <a:solidFill>
                            <a:schemeClr val="tx1"/>
                          </a:solidFill>
                          <a:latin typeface="Cambria Math" panose="02040503050406030204" pitchFamily="18" charset="0"/>
                        </a:rPr>
                        <m:t>=</m:t>
                      </m:r>
                      <m:sSub>
                        <m:sSubPr>
                          <m:ctrlPr>
                            <a:rPr lang="vi-VN" sz="2800" i="1">
                              <a:solidFill>
                                <a:schemeClr val="tx1"/>
                              </a:solidFill>
                              <a:latin typeface="Cambria Math" panose="02040503050406030204" pitchFamily="18" charset="0"/>
                            </a:rPr>
                          </m:ctrlPr>
                        </m:sSubPr>
                        <m:e>
                          <m:r>
                            <m:rPr>
                              <m:nor/>
                            </m:rPr>
                            <a:rPr lang="en-US" sz="2800">
                              <a:solidFill>
                                <a:schemeClr val="tx1"/>
                              </a:solidFill>
                              <a:latin typeface="UTM Avo" panose="02040603050506020204" pitchFamily="18" charset="0"/>
                            </a:rPr>
                            <m:t>C</m:t>
                          </m:r>
                        </m:e>
                        <m:sub>
                          <m:r>
                            <m:rPr>
                              <m:sty m:val="p"/>
                            </m:rPr>
                            <a:rPr lang="en-US" sz="2800">
                              <a:solidFill>
                                <a:schemeClr val="tx1"/>
                              </a:solidFill>
                              <a:latin typeface="Cambria Math" panose="02040503050406030204" pitchFamily="18" charset="0"/>
                            </a:rPr>
                            <m:t>M</m:t>
                          </m:r>
                        </m:sub>
                      </m:sSub>
                      <m:r>
                        <a:rPr lang="en-US" sz="2800" b="0" i="1" smtClean="0">
                          <a:solidFill>
                            <a:schemeClr val="tx1"/>
                          </a:solidFill>
                          <a:latin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V</m:t>
                      </m:r>
                      <m:r>
                        <m:rPr>
                          <m:nor/>
                        </m:rPr>
                        <a:rPr lang="en-US" sz="2800" b="0" i="0" smtClean="0">
                          <a:solidFill>
                            <a:schemeClr val="tx1"/>
                          </a:solidFill>
                          <a:latin typeface="UTM Avo" panose="02040603050506020204" pitchFamily="18" charset="0"/>
                          <a:ea typeface="Cambria Math" panose="02040503050406030204" pitchFamily="18" charset="0"/>
                        </a:rPr>
                        <m:t> </m:t>
                      </m:r>
                      <m:d>
                        <m:dPr>
                          <m:ctrlPr>
                            <a:rPr lang="en-US" sz="2800" b="0" i="1" smtClean="0">
                              <a:solidFill>
                                <a:schemeClr val="tx1"/>
                              </a:solidFill>
                              <a:latin typeface="Cambria Math" panose="02040503050406030204" pitchFamily="18" charset="0"/>
                              <a:ea typeface="Cambria Math" panose="02040503050406030204" pitchFamily="18" charset="0"/>
                            </a:rPr>
                          </m:ctrlPr>
                        </m:dPr>
                        <m:e>
                          <m:r>
                            <m:rPr>
                              <m:nor/>
                            </m:rPr>
                            <a:rPr lang="en-US" sz="2800" b="0" i="0" smtClean="0">
                              <a:solidFill>
                                <a:schemeClr val="tx1"/>
                              </a:solidFill>
                              <a:latin typeface="UTM Avo" panose="02040603050506020204" pitchFamily="18" charset="0"/>
                              <a:ea typeface="Cambria Math" panose="02040503050406030204" pitchFamily="18" charset="0"/>
                            </a:rPr>
                            <m:t>mol</m:t>
                          </m:r>
                        </m:e>
                      </m:d>
                      <m:r>
                        <a:rPr lang="en-US" sz="2800" b="0" i="1" smtClean="0">
                          <a:solidFill>
                            <a:schemeClr val="tx1"/>
                          </a:solidFill>
                          <a:latin typeface="Cambria Math" panose="02040503050406030204" pitchFamily="18" charset="0"/>
                          <a:ea typeface="Cambria Math" panose="02040503050406030204" pitchFamily="18" charset="0"/>
                        </a:rPr>
                        <m:t>;        </m:t>
                      </m:r>
                      <m:r>
                        <a:rPr lang="en-US" sz="2800" b="0" i="1" smtClean="0">
                          <a:solidFill>
                            <a:schemeClr val="tx1"/>
                          </a:solidFill>
                          <a:latin typeface="Cambria Math" panose="02040503050406030204" pitchFamily="18" charset="0"/>
                          <a:ea typeface="Cambria Math" panose="02040503050406030204" pitchFamily="18" charset="0"/>
                        </a:rPr>
                        <m:t>𝑉</m:t>
                      </m:r>
                      <m:r>
                        <a:rPr lang="en-US" sz="2800" b="0" i="1" smtClean="0">
                          <a:solidFill>
                            <a:schemeClr val="tx1"/>
                          </a:solidFill>
                          <a:latin typeface="Cambria Math" panose="02040503050406030204" pitchFamily="18" charset="0"/>
                          <a:ea typeface="Cambria Math" panose="02040503050406030204" pitchFamily="18" charset="0"/>
                        </a:rPr>
                        <m:t>=</m:t>
                      </m:r>
                      <m:f>
                        <m:fPr>
                          <m:ctrlPr>
                            <a:rPr lang="en-US" sz="2800" b="0" i="1" smtClean="0">
                              <a:solidFill>
                                <a:schemeClr val="tx1"/>
                              </a:solidFill>
                              <a:latin typeface="Cambria Math" panose="02040503050406030204" pitchFamily="18" charset="0"/>
                              <a:ea typeface="Cambria Math" panose="02040503050406030204" pitchFamily="18" charset="0"/>
                            </a:rPr>
                          </m:ctrlPr>
                        </m:fPr>
                        <m:num>
                          <m:r>
                            <a:rPr lang="en-US" sz="2800" b="0" i="1" smtClean="0">
                              <a:solidFill>
                                <a:schemeClr val="tx1"/>
                              </a:solidFill>
                              <a:latin typeface="Cambria Math" panose="02040503050406030204" pitchFamily="18" charset="0"/>
                              <a:ea typeface="Cambria Math" panose="02040503050406030204" pitchFamily="18" charset="0"/>
                            </a:rPr>
                            <m:t>𝑛</m:t>
                          </m:r>
                        </m:num>
                        <m:den>
                          <m:sSub>
                            <m:sSubPr>
                              <m:ctrlPr>
                                <a:rPr lang="vi-VN" sz="2800" i="1">
                                  <a:solidFill>
                                    <a:schemeClr val="tx1"/>
                                  </a:solidFill>
                                  <a:latin typeface="Cambria Math" panose="02040503050406030204" pitchFamily="18" charset="0"/>
                                </a:rPr>
                              </m:ctrlPr>
                            </m:sSubPr>
                            <m:e>
                              <m:r>
                                <m:rPr>
                                  <m:nor/>
                                </m:rPr>
                                <a:rPr lang="en-US" sz="2800">
                                  <a:solidFill>
                                    <a:schemeClr val="tx1"/>
                                  </a:solidFill>
                                  <a:latin typeface="UTM Avo" panose="02040603050506020204" pitchFamily="18" charset="0"/>
                                </a:rPr>
                                <m:t>C</m:t>
                              </m:r>
                            </m:e>
                            <m:sub>
                              <m:r>
                                <m:rPr>
                                  <m:sty m:val="p"/>
                                </m:rPr>
                                <a:rPr lang="en-US" sz="2800">
                                  <a:solidFill>
                                    <a:schemeClr val="tx1"/>
                                  </a:solidFill>
                                  <a:latin typeface="Cambria Math" panose="02040503050406030204" pitchFamily="18" charset="0"/>
                                </a:rPr>
                                <m:t>M</m:t>
                              </m:r>
                            </m:sub>
                          </m:sSub>
                        </m:den>
                      </m:f>
                      <m:r>
                        <m:rPr>
                          <m:nor/>
                        </m:rPr>
                        <a:rPr lang="en-US" sz="2800" b="0" i="0" smtClean="0">
                          <a:solidFill>
                            <a:schemeClr val="tx1"/>
                          </a:solidFill>
                          <a:latin typeface="UTM Avo" panose="02040603050506020204" pitchFamily="18" charset="0"/>
                          <a:ea typeface="Cambria Math" panose="02040503050406030204" pitchFamily="18" charset="0"/>
                        </a:rPr>
                        <m:t>(</m:t>
                      </m:r>
                      <m:r>
                        <m:rPr>
                          <m:nor/>
                        </m:rPr>
                        <a:rPr lang="en-US" sz="2800" b="0" i="0" smtClean="0">
                          <a:solidFill>
                            <a:schemeClr val="tx1"/>
                          </a:solidFill>
                          <a:latin typeface="UTM Avo" panose="02040603050506020204" pitchFamily="18" charset="0"/>
                          <a:ea typeface="Cambria Math" panose="02040503050406030204" pitchFamily="18" charset="0"/>
                        </a:rPr>
                        <m:t>l</m:t>
                      </m:r>
                      <m:r>
                        <m:rPr>
                          <m:nor/>
                        </m:rPr>
                        <a:rPr lang="en-US" sz="2800" b="0" i="0" smtClean="0">
                          <a:solidFill>
                            <a:schemeClr val="tx1"/>
                          </a:solidFill>
                          <a:latin typeface="UTM Avo" panose="02040603050506020204" pitchFamily="18" charset="0"/>
                          <a:ea typeface="Cambria Math" panose="02040503050406030204" pitchFamily="18" charset="0"/>
                        </a:rPr>
                        <m:t>í</m:t>
                      </m:r>
                      <m:r>
                        <m:rPr>
                          <m:nor/>
                        </m:rPr>
                        <a:rPr lang="en-US" sz="2800" b="0" i="0" smtClean="0">
                          <a:solidFill>
                            <a:schemeClr val="tx1"/>
                          </a:solidFill>
                          <a:latin typeface="UTM Avo" panose="02040603050506020204" pitchFamily="18" charset="0"/>
                          <a:ea typeface="Cambria Math" panose="02040503050406030204" pitchFamily="18" charset="0"/>
                        </a:rPr>
                        <m:t>t</m:t>
                      </m:r>
                      <m:r>
                        <m:rPr>
                          <m:nor/>
                        </m:rPr>
                        <a:rPr lang="en-US" sz="2800" b="0" i="0" smtClean="0">
                          <a:solidFill>
                            <a:schemeClr val="tx1"/>
                          </a:solidFill>
                          <a:latin typeface="UTM Avo" panose="02040603050506020204" pitchFamily="18" charset="0"/>
                          <a:ea typeface="Cambria Math" panose="02040503050406030204" pitchFamily="18" charset="0"/>
                        </a:rPr>
                        <m:t>) </m:t>
                      </m:r>
                    </m:oMath>
                  </m:oMathPara>
                </a14:m>
                <a:endParaRPr lang="en-US" sz="2400" dirty="0">
                  <a:solidFill>
                    <a:schemeClr val="tx1"/>
                  </a:solidFill>
                  <a:latin typeface="UTM Avo" panose="02040603050506020204" pitchFamily="18" charset="0"/>
                </a:endParaRPr>
              </a:p>
            </p:txBody>
          </p:sp>
        </mc:Choice>
        <mc:Fallback xmlns="">
          <p:sp>
            <p:nvSpPr>
              <p:cNvPr id="3" name="Rectangle: Rounded Corners 2">
                <a:extLst>
                  <a:ext uri="{FF2B5EF4-FFF2-40B4-BE49-F238E27FC236}">
                    <a16:creationId xmlns:a16="http://schemas.microsoft.com/office/drawing/2014/main" id="{8B0439E8-D292-CF9C-2DA1-909A0CA4022D}"/>
                  </a:ext>
                </a:extLst>
              </p:cNvPr>
              <p:cNvSpPr>
                <a:spLocks noRot="1" noChangeAspect="1" noMove="1" noResize="1" noEditPoints="1" noAdjustHandles="1" noChangeArrowheads="1" noChangeShapeType="1" noTextEdit="1"/>
              </p:cNvSpPr>
              <p:nvPr/>
            </p:nvSpPr>
            <p:spPr>
              <a:xfrm>
                <a:off x="2807425" y="4085323"/>
                <a:ext cx="6577149" cy="1001485"/>
              </a:xfrm>
              <a:prstGeom prst="round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3409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DDFBEEC-A2AA-E2C0-5711-3457A272739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64766FC-0E7A-4270-6828-38E5E58E0603}"/>
              </a:ext>
            </a:extLst>
          </p:cNvPr>
          <p:cNvGrpSpPr/>
          <p:nvPr/>
        </p:nvGrpSpPr>
        <p:grpSpPr>
          <a:xfrm>
            <a:off x="1203459" y="1683834"/>
            <a:ext cx="9785082" cy="753151"/>
            <a:chOff x="-5093400" y="907276"/>
            <a:chExt cx="18064766" cy="1390432"/>
          </a:xfrm>
        </p:grpSpPr>
        <p:sp>
          <p:nvSpPr>
            <p:cNvPr id="3" name="Rectangle 2">
              <a:extLst>
                <a:ext uri="{FF2B5EF4-FFF2-40B4-BE49-F238E27FC236}">
                  <a16:creationId xmlns:a16="http://schemas.microsoft.com/office/drawing/2014/main" id="{8DA03A9B-4AD3-22BA-A309-C68B7B12BCD4}"/>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dung dịch sodium bicarbonate 0,2 M</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0A51FA55-8C46-38A1-1497-F333596058B6}"/>
                </a:ext>
              </a:extLst>
            </p:cNvPr>
            <p:cNvPicPr>
              <a:picLocks noChangeAspect="1"/>
            </p:cNvPicPr>
            <p:nvPr/>
          </p:nvPicPr>
          <p:blipFill>
            <a:blip r:embed="rId3"/>
            <a:srcRect/>
            <a:stretch>
              <a:fillRect/>
            </a:stretch>
          </p:blipFill>
          <p:spPr>
            <a:xfrm>
              <a:off x="-5093400" y="907276"/>
              <a:ext cx="1088014" cy="1390432"/>
            </a:xfrm>
            <a:prstGeom prst="rect">
              <a:avLst/>
            </a:prstGeom>
          </p:spPr>
        </p:pic>
      </p:grpSp>
      <p:sp>
        <p:nvSpPr>
          <p:cNvPr id="5" name="Rectangle 4">
            <a:extLst>
              <a:ext uri="{FF2B5EF4-FFF2-40B4-BE49-F238E27FC236}">
                <a16:creationId xmlns:a16="http://schemas.microsoft.com/office/drawing/2014/main" id="{0A75910C-6995-00C8-8DBA-BA37FAD03454}"/>
              </a:ext>
            </a:extLst>
          </p:cNvPr>
          <p:cNvSpPr/>
          <p:nvPr/>
        </p:nvSpPr>
        <p:spPr>
          <a:xfrm>
            <a:off x="416934" y="3584584"/>
            <a:ext cx="5435227" cy="2239652"/>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Dụng cụ: cân điện tử, phễu thuỷ tinh, ống đong, bình tam giác (loại 250 ml), ống hút nhỏ giọt.</a:t>
            </a:r>
          </a:p>
          <a:p>
            <a:pPr algn="just">
              <a:lnSpc>
                <a:spcPct val="150000"/>
              </a:lnSpc>
            </a:pPr>
            <a:r>
              <a:rPr lang="vi-VN" sz="2400" dirty="0">
                <a:latin typeface="UTM Avo" panose="02040603050506020204" pitchFamily="18"/>
                <a:cs typeface="Arial" panose="020B0604020202020204" pitchFamily="34" charset="0"/>
              </a:rPr>
              <a:t>• Hoá chất: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nước cất.</a:t>
            </a:r>
            <a:endParaRPr lang="en-US" sz="2400" dirty="0">
              <a:latin typeface="UTM Avo" panose="02040603050506020204" pitchFamily="18"/>
              <a:cs typeface="Arial" panose="020B0604020202020204" pitchFamily="34" charset="0"/>
            </a:endParaRPr>
          </a:p>
        </p:txBody>
      </p:sp>
      <p:sp>
        <p:nvSpPr>
          <p:cNvPr id="6" name="Pentagon 5">
            <a:extLst>
              <a:ext uri="{FF2B5EF4-FFF2-40B4-BE49-F238E27FC236}">
                <a16:creationId xmlns:a16="http://schemas.microsoft.com/office/drawing/2014/main" id="{ABD5F56F-07A7-9D1A-E282-3CF2150D0539}"/>
              </a:ext>
            </a:extLst>
          </p:cNvPr>
          <p:cNvSpPr/>
          <p:nvPr/>
        </p:nvSpPr>
        <p:spPr>
          <a:xfrm>
            <a:off x="0" y="2711000"/>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F72AC8D6-F6F0-1880-5E6B-F4D62A94655C}"/>
              </a:ext>
            </a:extLst>
          </p:cNvPr>
          <p:cNvPicPr>
            <a:picLocks noChangeAspect="1"/>
          </p:cNvPicPr>
          <p:nvPr/>
        </p:nvPicPr>
        <p:blipFill>
          <a:blip r:embed="rId4"/>
          <a:stretch>
            <a:fillRect/>
          </a:stretch>
        </p:blipFill>
        <p:spPr>
          <a:xfrm>
            <a:off x="6322425" y="3584584"/>
            <a:ext cx="5298338" cy="2239653"/>
          </a:xfrm>
          <a:prstGeom prst="rect">
            <a:avLst/>
          </a:prstGeom>
        </p:spPr>
      </p:pic>
    </p:spTree>
    <p:extLst>
      <p:ext uri="{BB962C8B-B14F-4D97-AF65-F5344CB8AC3E}">
        <p14:creationId xmlns:p14="http://schemas.microsoft.com/office/powerpoint/2010/main" val="2041842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animEffect transition="in" filter="fade">
                                      <p:cBhvr>
                                        <p:cTn id="23" dur="500"/>
                                        <p:tgtEl>
                                          <p:spTgt spid="5">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BAD427-31A3-9A69-9BA7-C7F9BB88F43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3B04CA4-3905-F455-D776-2CDE0AC31648}"/>
              </a:ext>
            </a:extLst>
          </p:cNvPr>
          <p:cNvGrpSpPr/>
          <p:nvPr/>
        </p:nvGrpSpPr>
        <p:grpSpPr>
          <a:xfrm>
            <a:off x="1203459" y="1683834"/>
            <a:ext cx="9785082" cy="753151"/>
            <a:chOff x="-5093400" y="907276"/>
            <a:chExt cx="18064766" cy="1390432"/>
          </a:xfrm>
        </p:grpSpPr>
        <p:sp>
          <p:nvSpPr>
            <p:cNvPr id="3" name="Rectangle 2">
              <a:extLst>
                <a:ext uri="{FF2B5EF4-FFF2-40B4-BE49-F238E27FC236}">
                  <a16:creationId xmlns:a16="http://schemas.microsoft.com/office/drawing/2014/main" id="{26DC77D1-8D90-B20F-A014-F819501FF68C}"/>
                </a:ext>
              </a:extLst>
            </p:cNvPr>
            <p:cNvSpPr/>
            <p:nvPr/>
          </p:nvSpPr>
          <p:spPr>
            <a:xfrm>
              <a:off x="-5093400" y="993663"/>
              <a:ext cx="18064766" cy="986305"/>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vi-VN" sz="2200" b="1" dirty="0">
                  <a:latin typeface="UTM Avo" panose="02040603050506020204" pitchFamily="18" charset="0"/>
                  <a:cs typeface="Arial" panose="020B0604020202020204" pitchFamily="34" charset="0"/>
                </a:rPr>
                <a:t>Pha chế dung dịch sodium bicarbonate 0,2 M</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D5B3E45C-4BDC-7804-C916-FFFEBF55DA5C}"/>
                </a:ext>
              </a:extLst>
            </p:cNvPr>
            <p:cNvPicPr>
              <a:picLocks noChangeAspect="1"/>
            </p:cNvPicPr>
            <p:nvPr/>
          </p:nvPicPr>
          <p:blipFill>
            <a:blip r:embed="rId3"/>
            <a:srcRect/>
            <a:stretch>
              <a:fillRect/>
            </a:stretch>
          </p:blipFill>
          <p:spPr>
            <a:xfrm>
              <a:off x="-5093400" y="907276"/>
              <a:ext cx="1088014" cy="1390432"/>
            </a:xfrm>
            <a:prstGeom prst="rect">
              <a:avLst/>
            </a:prstGeom>
          </p:spPr>
        </p:pic>
      </p:grpSp>
      <p:sp>
        <p:nvSpPr>
          <p:cNvPr id="5" name="Pentagon 2">
            <a:extLst>
              <a:ext uri="{FF2B5EF4-FFF2-40B4-BE49-F238E27FC236}">
                <a16:creationId xmlns:a16="http://schemas.microsoft.com/office/drawing/2014/main" id="{E17730C3-274F-9A26-DBF1-DF8C86767FD1}"/>
              </a:ext>
            </a:extLst>
          </p:cNvPr>
          <p:cNvSpPr/>
          <p:nvPr/>
        </p:nvSpPr>
        <p:spPr>
          <a:xfrm>
            <a:off x="0" y="2598055"/>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6" name="Rectangle 5">
            <a:extLst>
              <a:ext uri="{FF2B5EF4-FFF2-40B4-BE49-F238E27FC236}">
                <a16:creationId xmlns:a16="http://schemas.microsoft.com/office/drawing/2014/main" id="{D2EEA0C9-A8B2-12B4-CFBC-1DB1BCA716D5}"/>
              </a:ext>
            </a:extLst>
          </p:cNvPr>
          <p:cNvSpPr/>
          <p:nvPr/>
        </p:nvSpPr>
        <p:spPr>
          <a:xfrm>
            <a:off x="338556" y="3273417"/>
            <a:ext cx="5757444" cy="2783839"/>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 Cân chính xác 1,68 gam muối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cho vào bình tam giác.</a:t>
            </a:r>
          </a:p>
          <a:p>
            <a:pPr algn="just">
              <a:lnSpc>
                <a:spcPct val="150000"/>
              </a:lnSpc>
            </a:pPr>
            <a:r>
              <a:rPr lang="vi-VN" sz="2400" dirty="0">
                <a:latin typeface="UTM Avo" panose="02040603050506020204" pitchFamily="18"/>
                <a:cs typeface="Arial" panose="020B0604020202020204" pitchFamily="34" charset="0"/>
              </a:rPr>
              <a:t>• Thêm 100 ml nước cất vào bình tam giác, khuấy đều cho muối tan hết, thu được dung dịch NaHCO</a:t>
            </a:r>
            <a:r>
              <a:rPr lang="vi-VN" sz="2400" baseline="-25000" dirty="0">
                <a:latin typeface="UTM Avo" panose="02040603050506020204" pitchFamily="18"/>
                <a:cs typeface="Arial" panose="020B0604020202020204" pitchFamily="34" charset="0"/>
              </a:rPr>
              <a:t>3</a:t>
            </a:r>
            <a:r>
              <a:rPr lang="vi-VN" sz="2400" dirty="0">
                <a:latin typeface="UTM Avo" panose="02040603050506020204" pitchFamily="18"/>
                <a:cs typeface="Arial" panose="020B0604020202020204" pitchFamily="34" charset="0"/>
              </a:rPr>
              <a:t> 0,2 M</a:t>
            </a:r>
            <a:r>
              <a:rPr lang="en-US" sz="2400" dirty="0">
                <a:latin typeface="UTM Avo" panose="02040603050506020204" pitchFamily="18"/>
                <a:cs typeface="Arial" panose="020B0604020202020204" pitchFamily="34" charset="0"/>
              </a:rPr>
              <a:t>.</a:t>
            </a:r>
          </a:p>
        </p:txBody>
      </p:sp>
      <p:pic>
        <p:nvPicPr>
          <p:cNvPr id="7" name="Picture 6">
            <a:extLst>
              <a:ext uri="{FF2B5EF4-FFF2-40B4-BE49-F238E27FC236}">
                <a16:creationId xmlns:a16="http://schemas.microsoft.com/office/drawing/2014/main" id="{8307C3D0-9C6A-962F-5ECB-4F545DF36055}"/>
              </a:ext>
            </a:extLst>
          </p:cNvPr>
          <p:cNvPicPr>
            <a:picLocks noChangeAspect="1"/>
          </p:cNvPicPr>
          <p:nvPr/>
        </p:nvPicPr>
        <p:blipFill>
          <a:blip r:embed="rId4"/>
          <a:stretch>
            <a:fillRect/>
          </a:stretch>
        </p:blipFill>
        <p:spPr>
          <a:xfrm>
            <a:off x="6357260" y="3545509"/>
            <a:ext cx="5298338" cy="2239653"/>
          </a:xfrm>
          <a:prstGeom prst="rect">
            <a:avLst/>
          </a:prstGeom>
        </p:spPr>
      </p:pic>
    </p:spTree>
    <p:extLst>
      <p:ext uri="{BB962C8B-B14F-4D97-AF65-F5344CB8AC3E}">
        <p14:creationId xmlns:p14="http://schemas.microsoft.com/office/powerpoint/2010/main" val="254783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BAED912-DCDD-AF2C-D910-1CE77DBFFAA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Rounded Corners 7">
                <a:extLst>
                  <a:ext uri="{FF2B5EF4-FFF2-40B4-BE49-F238E27FC236}">
                    <a16:creationId xmlns:a16="http://schemas.microsoft.com/office/drawing/2014/main" id="{F5208F36-DE2D-0EC5-B1C0-E6151137722D}"/>
                  </a:ext>
                </a:extLst>
              </p:cNvPr>
              <p:cNvSpPr/>
              <p:nvPr/>
            </p:nvSpPr>
            <p:spPr>
              <a:xfrm>
                <a:off x="745270" y="1869294"/>
                <a:ext cx="10701459" cy="4755152"/>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Dung dịch là hỗn hợp lỏng đồng nhất của chất tan và dung môi.</a:t>
                </a: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Độ tan (kí hiệu là S) của một chất trong nước là số gam chất đó hoà tan trong 100 gam nước để tạo thành dung dịch bão hoà ở một nhiệt độ, áp suất xác định.</a:t>
                </a: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Nồng độ phần trăm (kí hiệu là C%) của một dung dịch là số gam chất tan có trong 100 gam dung dịch. </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14:m>
                  <m:oMathPara xmlns:m="http://schemas.openxmlformats.org/officeDocument/2006/math">
                    <m:oMathParaPr>
                      <m:jc m:val="centerGroup"/>
                    </m:oMathParaPr>
                    <m:oMath xmlns:m="http://schemas.openxmlformats.org/officeDocument/2006/math">
                      <m:r>
                        <m:rPr>
                          <m:nor/>
                        </m:rPr>
                        <a:rPr lang="en-US" sz="2000">
                          <a:solidFill>
                            <a:schemeClr val="tx1"/>
                          </a:solidFill>
                          <a:latin typeface="UTM Avo" panose="02040603050506020204" pitchFamily="18" charset="0"/>
                        </a:rPr>
                        <m:t>C</m:t>
                      </m:r>
                      <m:r>
                        <a:rPr lang="en-US" sz="2000" i="1">
                          <a:solidFill>
                            <a:schemeClr val="tx1"/>
                          </a:solidFill>
                          <a:latin typeface="Cambria Math" panose="02040503050406030204" pitchFamily="18" charset="0"/>
                        </a:rPr>
                        <m:t>%=</m:t>
                      </m:r>
                      <m:f>
                        <m:fPr>
                          <m:ctrlPr>
                            <a:rPr lang="en-US" sz="2000" i="1">
                              <a:solidFill>
                                <a:schemeClr val="tx1"/>
                              </a:solidFill>
                              <a:latin typeface="Cambria Math" panose="02040503050406030204" pitchFamily="18" charset="0"/>
                            </a:rPr>
                          </m:ctrlPr>
                        </m:fPr>
                        <m:num>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𝑚</m:t>
                              </m:r>
                            </m:e>
                            <m:sub>
                              <m:r>
                                <a:rPr lang="en-US" sz="2000" i="1">
                                  <a:solidFill>
                                    <a:schemeClr val="tx1"/>
                                  </a:solidFill>
                                  <a:latin typeface="Cambria Math" panose="02040503050406030204" pitchFamily="18" charset="0"/>
                                </a:rPr>
                                <m:t>𝑐𝑡</m:t>
                              </m:r>
                            </m:sub>
                          </m:sSub>
                          <m:r>
                            <a:rPr lang="en-US" sz="2000" i="1">
                              <a:solidFill>
                                <a:schemeClr val="tx1"/>
                              </a:solidFill>
                              <a:latin typeface="Cambria Math" panose="02040503050406030204" pitchFamily="18" charset="0"/>
                            </a:rPr>
                            <m:t> </m:t>
                          </m:r>
                          <m:r>
                            <a:rPr lang="en-US" sz="2000" i="1">
                              <a:solidFill>
                                <a:schemeClr val="tx1"/>
                              </a:solidFill>
                              <a:latin typeface="Cambria Math" panose="02040503050406030204" pitchFamily="18" charset="0"/>
                              <a:ea typeface="Cambria Math" panose="02040503050406030204" pitchFamily="18" charset="0"/>
                            </a:rPr>
                            <m:t>×</m:t>
                          </m:r>
                          <m:r>
                            <m:rPr>
                              <m:nor/>
                            </m:rPr>
                            <a:rPr lang="en-US" sz="2000">
                              <a:solidFill>
                                <a:schemeClr val="tx1"/>
                              </a:solidFill>
                              <a:latin typeface="UTM Avo" panose="02040603050506020204" pitchFamily="18" charset="0"/>
                              <a:ea typeface="Cambria Math" panose="02040503050406030204" pitchFamily="18" charset="0"/>
                            </a:rPr>
                            <m:t>100</m:t>
                          </m:r>
                        </m:num>
                        <m:den>
                          <m:sSub>
                            <m:sSubPr>
                              <m:ctrlPr>
                                <a:rPr lang="en-US" sz="2000" i="1">
                                  <a:solidFill>
                                    <a:schemeClr val="tx1"/>
                                  </a:solidFill>
                                  <a:latin typeface="Cambria Math" panose="02040503050406030204" pitchFamily="18" charset="0"/>
                                </a:rPr>
                              </m:ctrlPr>
                            </m:sSubPr>
                            <m:e>
                              <m:r>
                                <a:rPr lang="en-US" sz="2000" i="1">
                                  <a:solidFill>
                                    <a:schemeClr val="tx1"/>
                                  </a:solidFill>
                                  <a:latin typeface="Cambria Math" panose="02040503050406030204" pitchFamily="18" charset="0"/>
                                </a:rPr>
                                <m:t>𝑚</m:t>
                              </m:r>
                            </m:e>
                            <m:sub>
                              <m:r>
                                <a:rPr lang="en-US" sz="2000" i="1">
                                  <a:solidFill>
                                    <a:schemeClr val="tx1"/>
                                  </a:solidFill>
                                  <a:latin typeface="Cambria Math" panose="02040503050406030204" pitchFamily="18" charset="0"/>
                                </a:rPr>
                                <m:t>𝑑𝑑</m:t>
                              </m:r>
                            </m:sub>
                          </m:sSub>
                        </m:den>
                      </m:f>
                    </m:oMath>
                  </m:oMathPara>
                </a14:m>
                <a:endPar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Nồng độ mol (kí hiệu là C</a:t>
                </a:r>
                <a:r>
                  <a:rPr lang="vi-VN" sz="2000" baseline="-25000" dirty="0">
                    <a:solidFill>
                      <a:schemeClr val="tx1"/>
                    </a:solidFill>
                    <a:latin typeface="UTM Avo" panose="02040603050506020204" pitchFamily="18"/>
                    <a:ea typeface="Calibri" panose="020F0502020204030204" pitchFamily="34" charset="0"/>
                    <a:cs typeface="Times New Roman" panose="02020603050405020304" pitchFamily="18" charset="0"/>
                  </a:rPr>
                  <a:t>M</a:t>
                </a:r>
                <a:r>
                  <a:rPr lang="vi-VN" sz="2000" dirty="0">
                    <a:solidFill>
                      <a:schemeClr val="tx1"/>
                    </a:solidFill>
                    <a:latin typeface="UTM Avo" panose="02040603050506020204" pitchFamily="18"/>
                    <a:ea typeface="Calibri" panose="020F0502020204030204" pitchFamily="34" charset="0"/>
                    <a:cs typeface="Times New Roman" panose="02020603050405020304" pitchFamily="18" charset="0"/>
                  </a:rPr>
                  <a:t>) của một dung dịch là số mol chất tan có trong 1 lít dung dịch. </a:t>
                </a:r>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30000"/>
                  </a:lnSpc>
                  <a:spcBef>
                    <a:spcPts val="500"/>
                  </a:spcBef>
                </a:pPr>
                <a14:m>
                  <m:oMathPara xmlns:m="http://schemas.openxmlformats.org/officeDocument/2006/math">
                    <m:oMathParaPr>
                      <m:jc m:val="centerGroup"/>
                    </m:oMathParaPr>
                    <m:oMath xmlns:m="http://schemas.openxmlformats.org/officeDocument/2006/math">
                      <m:sSub>
                        <m:sSubPr>
                          <m:ctrlPr>
                            <a:rPr lang="en-US" sz="2000" i="1">
                              <a:solidFill>
                                <a:schemeClr val="tx1"/>
                              </a:solidFill>
                              <a:latin typeface="Cambria Math" panose="02040503050406030204" pitchFamily="18" charset="0"/>
                            </a:rPr>
                          </m:ctrlPr>
                        </m:sSubPr>
                        <m:e>
                          <m:r>
                            <m:rPr>
                              <m:nor/>
                            </m:rPr>
                            <a:rPr lang="en-US" sz="2000">
                              <a:solidFill>
                                <a:schemeClr val="tx1"/>
                              </a:solidFill>
                              <a:latin typeface="UTM Avo" panose="02040603050506020204" pitchFamily="18" charset="0"/>
                            </a:rPr>
                            <m:t>C</m:t>
                          </m:r>
                        </m:e>
                        <m:sub>
                          <m:r>
                            <a:rPr lang="en-US" sz="2000" i="1">
                              <a:solidFill>
                                <a:schemeClr val="tx1"/>
                              </a:solidFill>
                              <a:latin typeface="Cambria Math" panose="02040503050406030204" pitchFamily="18" charset="0"/>
                            </a:rPr>
                            <m:t>𝑀</m:t>
                          </m:r>
                        </m:sub>
                      </m:sSub>
                      <m:r>
                        <a:rPr lang="en-US" sz="2000" i="1">
                          <a:solidFill>
                            <a:schemeClr val="tx1"/>
                          </a:solidFill>
                          <a:latin typeface="Cambria Math" panose="02040503050406030204" pitchFamily="18" charset="0"/>
                        </a:rPr>
                        <m:t>=</m:t>
                      </m:r>
                      <m:f>
                        <m:fPr>
                          <m:ctrlPr>
                            <a:rPr lang="en-US" sz="2000" i="1">
                              <a:solidFill>
                                <a:schemeClr val="tx1"/>
                              </a:solidFill>
                              <a:latin typeface="Cambria Math" panose="02040503050406030204" pitchFamily="18" charset="0"/>
                            </a:rPr>
                          </m:ctrlPr>
                        </m:fPr>
                        <m:num>
                          <m:r>
                            <a:rPr lang="en-US" sz="2000" i="1">
                              <a:solidFill>
                                <a:schemeClr val="tx1"/>
                              </a:solidFill>
                              <a:latin typeface="Cambria Math" panose="02040503050406030204" pitchFamily="18" charset="0"/>
                            </a:rPr>
                            <m:t>𝑛</m:t>
                          </m:r>
                        </m:num>
                        <m:den>
                          <m:r>
                            <m:rPr>
                              <m:nor/>
                            </m:rPr>
                            <a:rPr lang="en-US" sz="2000">
                              <a:solidFill>
                                <a:schemeClr val="tx1"/>
                              </a:solidFill>
                              <a:latin typeface="UTM Avo" panose="02040603050506020204" pitchFamily="18" charset="0"/>
                            </a:rPr>
                            <m:t>V</m:t>
                          </m:r>
                        </m:den>
                      </m:f>
                    </m:oMath>
                  </m:oMathPara>
                </a14:m>
                <a:endParaRPr lang="en-US" sz="20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2" name="Rectangle: Rounded Corners 7">
                <a:extLst>
                  <a:ext uri="{FF2B5EF4-FFF2-40B4-BE49-F238E27FC236}">
                    <a16:creationId xmlns:a16="http://schemas.microsoft.com/office/drawing/2014/main" id="{F5208F36-DE2D-0EC5-B1C0-E6151137722D}"/>
                  </a:ext>
                </a:extLst>
              </p:cNvPr>
              <p:cNvSpPr>
                <a:spLocks noRot="1" noChangeAspect="1" noMove="1" noResize="1" noEditPoints="1" noAdjustHandles="1" noChangeArrowheads="1" noChangeShapeType="1" noTextEdit="1"/>
              </p:cNvSpPr>
              <p:nvPr/>
            </p:nvSpPr>
            <p:spPr>
              <a:xfrm>
                <a:off x="745270" y="1869294"/>
                <a:ext cx="10701459" cy="4755152"/>
              </a:xfrm>
              <a:prstGeom prst="roundRect">
                <a:avLst>
                  <a:gd name="adj" fmla="val 10128"/>
                </a:avLst>
              </a:prstGeom>
              <a:blipFill>
                <a:blip r:embed="rId3"/>
                <a:stretch>
                  <a:fillRect/>
                </a:stretch>
              </a:blipFill>
              <a:ln w="57150">
                <a:solidFill>
                  <a:srgbClr val="E283B6"/>
                </a:solidFill>
              </a:ln>
            </p:spPr>
            <p:txBody>
              <a:bodyPr/>
              <a:lstStyle/>
              <a:p>
                <a:r>
                  <a:rPr lang="en-US">
                    <a:noFill/>
                  </a:rPr>
                  <a:t> </a:t>
                </a:r>
              </a:p>
            </p:txBody>
          </p:sp>
        </mc:Fallback>
      </mc:AlternateContent>
      <p:pic>
        <p:nvPicPr>
          <p:cNvPr id="3" name="Picture 2">
            <a:extLst>
              <a:ext uri="{FF2B5EF4-FFF2-40B4-BE49-F238E27FC236}">
                <a16:creationId xmlns:a16="http://schemas.microsoft.com/office/drawing/2014/main" id="{61029B03-E733-77AC-7341-B7A56BEE0839}"/>
              </a:ext>
            </a:extLst>
          </p:cNvPr>
          <p:cNvPicPr>
            <a:picLocks noChangeAspect="1"/>
          </p:cNvPicPr>
          <p:nvPr/>
        </p:nvPicPr>
        <p:blipFill>
          <a:blip r:embed="rId4"/>
          <a:stretch>
            <a:fillRect/>
          </a:stretch>
        </p:blipFill>
        <p:spPr>
          <a:xfrm>
            <a:off x="10402806" y="1275148"/>
            <a:ext cx="1258708" cy="1188291"/>
          </a:xfrm>
          <a:prstGeom prst="rect">
            <a:avLst/>
          </a:prstGeom>
        </p:spPr>
      </p:pic>
    </p:spTree>
    <p:extLst>
      <p:ext uri="{BB962C8B-B14F-4D97-AF65-F5344CB8AC3E}">
        <p14:creationId xmlns:p14="http://schemas.microsoft.com/office/powerpoint/2010/main" val="311047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fade">
                                      <p:cBhvr>
                                        <p:cTn id="4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3A52FD3-D6A4-4D06-9754-59B7DDCF1E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4DF666-9C96-7C6B-14A2-E6C9D9F8705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923D5A4-0A0C-9352-993E-6964D483013A}"/>
              </a:ext>
            </a:extLst>
          </p:cNvPr>
          <p:cNvSpPr/>
          <p:nvPr/>
        </p:nvSpPr>
        <p:spPr>
          <a:xfrm>
            <a:off x="1451456" y="1781007"/>
            <a:ext cx="9289087" cy="173725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1. </a:t>
            </a:r>
            <a:r>
              <a:rPr lang="vi-VN" sz="2200" dirty="0">
                <a:solidFill>
                  <a:schemeClr val="tx1"/>
                </a:solidFill>
                <a:latin typeface="UTM Avo" panose="02040603050506020204" pitchFamily="18" charset="0"/>
              </a:rPr>
              <a:t>Tính độ tan của muối sodium nitrate (NaNO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ở 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 biết để tạo ra dung dịch NaNO</a:t>
            </a:r>
            <a:r>
              <a:rPr lang="vi-VN" sz="2200" baseline="-25000" dirty="0">
                <a:solidFill>
                  <a:schemeClr val="tx1"/>
                </a:solidFill>
                <a:latin typeface="UTM Avo" panose="02040603050506020204" pitchFamily="18" charset="0"/>
              </a:rPr>
              <a:t>3</a:t>
            </a:r>
            <a:r>
              <a:rPr lang="vi-VN" sz="2200" dirty="0">
                <a:solidFill>
                  <a:schemeClr val="tx1"/>
                </a:solidFill>
                <a:latin typeface="UTM Avo" panose="02040603050506020204" pitchFamily="18" charset="0"/>
              </a:rPr>
              <a:t> bão hoà ở nhiệt độ này, người ta cần hoà tan 14,2 gam muối trong 20 gam nước.</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2AE00CA7-D476-FF8F-53AE-E2978376DBEB}"/>
                  </a:ext>
                </a:extLst>
              </p:cNvPr>
              <p:cNvSpPr txBox="1"/>
              <p:nvPr/>
            </p:nvSpPr>
            <p:spPr>
              <a:xfrm>
                <a:off x="2477587" y="4600259"/>
                <a:ext cx="7236824" cy="924997"/>
              </a:xfrm>
              <a:prstGeom prst="rect">
                <a:avLst/>
              </a:prstGeom>
              <a:solidFill>
                <a:schemeClr val="accent6">
                  <a:lumMod val="40000"/>
                  <a:lumOff val="60000"/>
                </a:schemeClr>
              </a:solidFill>
            </p:spPr>
            <p:txBody>
              <a:bodyPr wrap="square">
                <a:spAutoFit/>
              </a:bodyPr>
              <a:lstStyle/>
              <a:p>
                <a:pPr algn="ctr">
                  <a:lnSpc>
                    <a:spcPct val="150000"/>
                  </a:lnSpc>
                  <a:spcBef>
                    <a:spcPts val="1200"/>
                  </a:spcBef>
                  <a:spcAft>
                    <a:spcPts val="1200"/>
                  </a:spcAft>
                </a:pPr>
                <a14:m>
                  <m:oMath xmlns:m="http://schemas.openxmlformats.org/officeDocument/2006/math">
                    <m:r>
                      <m:rPr>
                        <m:nor/>
                      </m:rPr>
                      <a:rPr lang="en-US" sz="2200" b="0" i="0" smtClean="0">
                        <a:solidFill>
                          <a:schemeClr val="tx1"/>
                        </a:solidFill>
                        <a:latin typeface="UTM Avo" panose="02040603050506020204" pitchFamily="18" charset="0"/>
                      </a:rPr>
                      <m:t>S</m:t>
                    </m:r>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𝑐𝑡</m:t>
                            </m:r>
                          </m:sub>
                        </m:sSub>
                        <m:r>
                          <a:rPr lang="en-US" sz="2200" b="0" i="1" smtClean="0">
                            <a:solidFill>
                              <a:schemeClr val="tx1"/>
                            </a:solidFill>
                            <a:latin typeface="Cambria Math" panose="02040503050406030204" pitchFamily="18" charset="0"/>
                          </a:rPr>
                          <m:t> </m:t>
                        </m:r>
                        <m:r>
                          <a:rPr lang="en-US" sz="2200" b="0" i="1" smtClean="0">
                            <a:solidFill>
                              <a:schemeClr val="tx1"/>
                            </a:solidFill>
                            <a:latin typeface="Cambria Math" panose="02040503050406030204" pitchFamily="18" charset="0"/>
                            <a:ea typeface="Cambria Math" panose="02040503050406030204" pitchFamily="18" charset="0"/>
                          </a:rPr>
                          <m:t>×</m:t>
                        </m:r>
                        <m:r>
                          <m:rPr>
                            <m:nor/>
                          </m:rPr>
                          <a:rPr lang="en-US" sz="2200" b="0" i="0" smtClean="0">
                            <a:solidFill>
                              <a:schemeClr val="tx1"/>
                            </a:solidFill>
                            <a:latin typeface="UTM Avo" panose="02040603050506020204" pitchFamily="18" charset="0"/>
                            <a:ea typeface="Cambria Math" panose="02040503050406030204" pitchFamily="18" charset="0"/>
                          </a:rPr>
                          <m:t>100</m:t>
                        </m:r>
                      </m:num>
                      <m:den>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𝑛</m:t>
                            </m:r>
                            <m:r>
                              <a:rPr lang="en-US" sz="2200" b="0" i="1" smtClean="0">
                                <a:solidFill>
                                  <a:schemeClr val="tx1"/>
                                </a:solidFill>
                                <a:latin typeface="Cambria Math" panose="02040503050406030204" pitchFamily="18" charset="0"/>
                              </a:rPr>
                              <m:t>ướ</m:t>
                            </m:r>
                            <m:r>
                              <a:rPr lang="en-US" sz="2200" b="0" i="1" smtClean="0">
                                <a:solidFill>
                                  <a:schemeClr val="tx1"/>
                                </a:solidFill>
                                <a:latin typeface="Cambria Math" panose="02040503050406030204" pitchFamily="18" charset="0"/>
                              </a:rPr>
                              <m:t>𝑐</m:t>
                            </m:r>
                          </m:sub>
                        </m:sSub>
                      </m:den>
                    </m:f>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r>
                          <m:rPr>
                            <m:nor/>
                          </m:rPr>
                          <a:rPr lang="en-US" sz="2200" b="0" i="0" smtClean="0">
                            <a:solidFill>
                              <a:schemeClr val="tx1"/>
                            </a:solidFill>
                            <a:latin typeface="UTM Avo" panose="02040603050506020204" pitchFamily="18" charset="0"/>
                          </a:rPr>
                          <m:t>14,2 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m:t>
                        </m:r>
                        <m:r>
                          <m:rPr>
                            <m:nor/>
                          </m:rPr>
                          <a:rPr lang="en-US" sz="2200">
                            <a:latin typeface="UTM Avo" panose="02040603050506020204" pitchFamily="18" charset="0"/>
                            <a:ea typeface="Cambria Math" panose="02040503050406030204" pitchFamily="18" charset="0"/>
                          </a:rPr>
                          <m:t>100</m:t>
                        </m:r>
                      </m:num>
                      <m:den>
                        <m:r>
                          <m:rPr>
                            <m:nor/>
                          </m:rPr>
                          <a:rPr lang="en-US" sz="2200" b="0" i="0" smtClean="0">
                            <a:solidFill>
                              <a:schemeClr val="tx1"/>
                            </a:solidFill>
                            <a:latin typeface="UTM Avo" panose="02040603050506020204" pitchFamily="18" charset="0"/>
                          </a:rPr>
                          <m:t>20</m:t>
                        </m:r>
                      </m:den>
                    </m:f>
                    <m:r>
                      <m:rPr>
                        <m:nor/>
                      </m:rPr>
                      <a:rPr lang="en-US" sz="2200" b="0" i="0" smtClean="0">
                        <a:solidFill>
                          <a:schemeClr val="tx1"/>
                        </a:solidFill>
                        <a:latin typeface="Cambria Math" panose="02040503050406030204" pitchFamily="18" charset="0"/>
                      </a:rPr>
                      <m:t> </m:t>
                    </m:r>
                    <m:r>
                      <m:rPr>
                        <m:nor/>
                      </m:rPr>
                      <a:rPr lang="en-US" sz="2200" b="0" i="0" smtClean="0">
                        <a:solidFill>
                          <a:schemeClr val="tx1"/>
                        </a:solidFill>
                        <a:latin typeface="UTM Avo" panose="02040603050506020204" pitchFamily="18" charset="0"/>
                      </a:rPr>
                      <m:t>= 71</m:t>
                    </m:r>
                    <m:r>
                      <a:rPr lang="en-US" sz="2200" b="0" i="1" smtClean="0">
                        <a:solidFill>
                          <a:schemeClr val="tx1"/>
                        </a:solidFill>
                        <a:latin typeface="Cambria Math" panose="02040503050406030204" pitchFamily="18" charset="0"/>
                      </a:rPr>
                      <m:t> </m:t>
                    </m:r>
                  </m:oMath>
                </a14:m>
                <a:r>
                  <a:rPr lang="en-US" sz="2200" dirty="0">
                    <a:solidFill>
                      <a:schemeClr val="tx1"/>
                    </a:solidFill>
                    <a:latin typeface="UTM Avo" panose="02040603050506020204" pitchFamily="18" charset="0"/>
                  </a:rPr>
                  <a:t> (gam/100 gam H</a:t>
                </a:r>
                <a:r>
                  <a:rPr lang="en-US" sz="2200" baseline="-25000" dirty="0">
                    <a:solidFill>
                      <a:schemeClr val="tx1"/>
                    </a:solidFill>
                    <a:latin typeface="UTM Avo" panose="02040603050506020204" pitchFamily="18" charset="0"/>
                  </a:rPr>
                  <a:t>2</a:t>
                </a:r>
                <a:r>
                  <a:rPr lang="en-US" sz="2200" dirty="0">
                    <a:solidFill>
                      <a:schemeClr val="tx1"/>
                    </a:solidFill>
                    <a:latin typeface="UTM Avo" panose="02040603050506020204" pitchFamily="18" charset="0"/>
                  </a:rPr>
                  <a:t>O)</a:t>
                </a:r>
              </a:p>
            </p:txBody>
          </p:sp>
        </mc:Choice>
        <mc:Fallback xmlns="">
          <p:sp>
            <p:nvSpPr>
              <p:cNvPr id="4" name="TextBox 3">
                <a:extLst>
                  <a:ext uri="{FF2B5EF4-FFF2-40B4-BE49-F238E27FC236}">
                    <a16:creationId xmlns:a16="http://schemas.microsoft.com/office/drawing/2014/main" id="{2AE00CA7-D476-FF8F-53AE-E2978376DBEB}"/>
                  </a:ext>
                </a:extLst>
              </p:cNvPr>
              <p:cNvSpPr txBox="1">
                <a:spLocks noRot="1" noChangeAspect="1" noMove="1" noResize="1" noEditPoints="1" noAdjustHandles="1" noChangeArrowheads="1" noChangeShapeType="1" noTextEdit="1"/>
              </p:cNvSpPr>
              <p:nvPr/>
            </p:nvSpPr>
            <p:spPr>
              <a:xfrm>
                <a:off x="2477587" y="4600259"/>
                <a:ext cx="7236824" cy="924997"/>
              </a:xfrm>
              <a:prstGeom prst="rect">
                <a:avLst/>
              </a:prstGeom>
              <a:blipFill>
                <a:blip r:embed="rId3"/>
                <a:stretch>
                  <a:fillRect/>
                </a:stretch>
              </a:blipFill>
            </p:spPr>
            <p:txBody>
              <a:bodyPr/>
              <a:lstStyle/>
              <a:p>
                <a:r>
                  <a:rPr lang="en-US">
                    <a:noFill/>
                  </a:rPr>
                  <a:t> </a:t>
                </a:r>
              </a:p>
            </p:txBody>
          </p:sp>
        </mc:Fallback>
      </mc:AlternateContent>
      <p:sp>
        <p:nvSpPr>
          <p:cNvPr id="6" name="Arrow: Down 5">
            <a:extLst>
              <a:ext uri="{FF2B5EF4-FFF2-40B4-BE49-F238E27FC236}">
                <a16:creationId xmlns:a16="http://schemas.microsoft.com/office/drawing/2014/main" id="{D454CADF-7173-2341-E4CC-F5B88E0A8074}"/>
              </a:ext>
            </a:extLst>
          </p:cNvPr>
          <p:cNvSpPr/>
          <p:nvPr/>
        </p:nvSpPr>
        <p:spPr>
          <a:xfrm>
            <a:off x="5939245" y="3902506"/>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0459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500"/>
                                        <p:tgtEl>
                                          <p:spTgt spid="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9F828B-8464-C9A7-D0E1-65CBFDFC590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6E8B96D-BBED-59A8-41C8-06094C0AC4D2}"/>
              </a:ext>
            </a:extLst>
          </p:cNvPr>
          <p:cNvSpPr/>
          <p:nvPr/>
        </p:nvSpPr>
        <p:spPr>
          <a:xfrm>
            <a:off x="259819" y="1572260"/>
            <a:ext cx="11672361" cy="11793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a) Có thể hoà tan tối đa bao nhiêu gam đường ăn trong 250 gam nước ở 30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p>
          <a:p>
            <a:pPr algn="just">
              <a:lnSpc>
                <a:spcPct val="150000"/>
              </a:lnSpc>
            </a:pPr>
            <a:r>
              <a:rPr lang="vi-VN" sz="2200" dirty="0">
                <a:solidFill>
                  <a:schemeClr val="tx1"/>
                </a:solidFill>
                <a:latin typeface="UTM Avo" panose="02040603050506020204" pitchFamily="18" charset="0"/>
              </a:rPr>
              <a:t>b) Có thể hoà tan tối đa bao nhiêu gam đường ăn trong 250 gam nước ở 60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endParaRPr lang="en-US" sz="2200" dirty="0">
              <a:solidFill>
                <a:schemeClr val="tx1"/>
              </a:solidFill>
              <a:latin typeface="UTM Avo" panose="02040603050506020204" pitchFamily="18" charset="0"/>
            </a:endParaRPr>
          </a:p>
        </p:txBody>
      </p:sp>
      <p:sp>
        <p:nvSpPr>
          <p:cNvPr id="5" name="Arrow: Down 4">
            <a:extLst>
              <a:ext uri="{FF2B5EF4-FFF2-40B4-BE49-F238E27FC236}">
                <a16:creationId xmlns:a16="http://schemas.microsoft.com/office/drawing/2014/main" id="{18DC5F7E-8407-C717-8F24-F2C9196D2042}"/>
              </a:ext>
            </a:extLst>
          </p:cNvPr>
          <p:cNvSpPr/>
          <p:nvPr/>
        </p:nvSpPr>
        <p:spPr>
          <a:xfrm>
            <a:off x="5939245" y="2849740"/>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97C3DDE-DB55-A214-1B33-62A0FDC5642C}"/>
                  </a:ext>
                </a:extLst>
              </p:cNvPr>
              <p:cNvSpPr txBox="1"/>
              <p:nvPr/>
            </p:nvSpPr>
            <p:spPr>
              <a:xfrm>
                <a:off x="338196" y="3200399"/>
                <a:ext cx="11515607" cy="3581109"/>
              </a:xfrm>
              <a:prstGeom prst="rect">
                <a:avLst/>
              </a:prstGeom>
              <a:solidFill>
                <a:schemeClr val="accent6">
                  <a:lumMod val="40000"/>
                  <a:lumOff val="60000"/>
                </a:schemeClr>
              </a:solidFill>
            </p:spPr>
            <p:txBody>
              <a:bodyPr wrap="square">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r>
                        <m:rPr>
                          <m:nor/>
                        </m:rPr>
                        <a:rPr lang="en-US" b="0" i="0" smtClean="0">
                          <a:solidFill>
                            <a:schemeClr val="tx1"/>
                          </a:solidFill>
                          <a:latin typeface="UTM Avo" panose="02040603050506020204" pitchFamily="18" charset="0"/>
                        </a:rPr>
                        <m:t>S</m:t>
                      </m:r>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𝑐𝑡</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𝑛</m:t>
                              </m:r>
                              <m:r>
                                <a:rPr lang="en-US" b="0" i="1" smtClean="0">
                                  <a:solidFill>
                                    <a:schemeClr val="tx1"/>
                                  </a:solidFill>
                                  <a:latin typeface="Cambria Math" panose="02040503050406030204" pitchFamily="18" charset="0"/>
                                </a:rPr>
                                <m:t>ướ</m:t>
                              </m:r>
                              <m:r>
                                <a:rPr lang="en-US" b="0" i="1" smtClean="0">
                                  <a:solidFill>
                                    <a:schemeClr val="tx1"/>
                                  </a:solidFill>
                                  <a:latin typeface="Cambria Math" panose="02040503050406030204" pitchFamily="18" charset="0"/>
                                </a:rPr>
                                <m:t>𝑐</m:t>
                              </m:r>
                            </m:sub>
                          </m:sSub>
                        </m:den>
                      </m:f>
                      <m:r>
                        <a:rPr lang="en-US" b="0" i="0" smtClean="0">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a:latin typeface="UTM Avo" panose="02040603050506020204" pitchFamily="18" charset="0"/>
                            </a:rPr>
                            <m:t>S</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𝑛</m:t>
                              </m:r>
                              <m:r>
                                <a:rPr lang="en-US" i="1">
                                  <a:latin typeface="Cambria Math" panose="02040503050406030204" pitchFamily="18" charset="0"/>
                                </a:rPr>
                                <m:t>ướ</m:t>
                              </m:r>
                              <m:r>
                                <a:rPr lang="en-US" i="1">
                                  <a:latin typeface="Cambria Math" panose="02040503050406030204" pitchFamily="18" charset="0"/>
                                </a:rPr>
                                <m:t>𝑐</m:t>
                              </m:r>
                            </m:sub>
                          </m:sSub>
                        </m:num>
                        <m:den>
                          <m:r>
                            <m:rPr>
                              <m:nor/>
                            </m:rPr>
                            <a:rPr lang="en-US">
                              <a:latin typeface="UTM Avo" panose="02040603050506020204" pitchFamily="18" charset="0"/>
                              <a:ea typeface="Cambria Math" panose="02040503050406030204" pitchFamily="18" charset="0"/>
                            </a:rPr>
                            <m:t>100</m:t>
                          </m:r>
                        </m:den>
                      </m:f>
                    </m:oMath>
                  </m:oMathPara>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a)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a:t>
                </a:r>
                <a:r>
                  <a:rPr lang="en-US" kern="100" dirty="0">
                    <a:latin typeface="UTM Avo" panose="02040603050506020204" pitchFamily="18" charset="0"/>
                    <a:ea typeface="Aptos" panose="020B0004020202020204" pitchFamily="34" charset="0"/>
                    <a:cs typeface="Times New Roman" panose="02020603050405020304" pitchFamily="18" charset="0"/>
                  </a:rPr>
                  <a:t>216,7</a:t>
                </a:r>
                <a:r>
                  <a:rPr lang="vi-VN" kern="100" dirty="0">
                    <a:effectLst/>
                    <a:latin typeface="UTM Avo" panose="02040603050506020204" pitchFamily="18" charset="0"/>
                    <a:ea typeface="Aptos" panose="020B0004020202020204" pitchFamily="34" charset="0"/>
                    <a:cs typeface="Times New Roman" panose="02020603050405020304" pitchFamily="18" charset="0"/>
                  </a:rPr>
                  <a:t>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Aptos" panose="020B0004020202020204" pitchFamily="34"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216,7</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541,75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 </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b)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288,8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UTM Avo" panose="02040603050506020204" pitchFamily="18"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288,8</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722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897C3DDE-DB55-A214-1B33-62A0FDC5642C}"/>
                  </a:ext>
                </a:extLst>
              </p:cNvPr>
              <p:cNvSpPr txBox="1">
                <a:spLocks noRot="1" noChangeAspect="1" noMove="1" noResize="1" noEditPoints="1" noAdjustHandles="1" noChangeArrowheads="1" noChangeShapeType="1" noTextEdit="1"/>
              </p:cNvSpPr>
              <p:nvPr/>
            </p:nvSpPr>
            <p:spPr>
              <a:xfrm>
                <a:off x="338196" y="3200399"/>
                <a:ext cx="11515607" cy="3581109"/>
              </a:xfrm>
              <a:prstGeom prst="rect">
                <a:avLst/>
              </a:prstGeom>
              <a:blipFill>
                <a:blip r:embed="rId3"/>
                <a:stretch>
                  <a:fillRect l="-423"/>
                </a:stretch>
              </a:blipFill>
            </p:spPr>
            <p:txBody>
              <a:bodyPr/>
              <a:lstStyle/>
              <a:p>
                <a:r>
                  <a:rPr lang="en-US">
                    <a:noFill/>
                  </a:rPr>
                  <a:t> </a:t>
                </a:r>
              </a:p>
            </p:txBody>
          </p:sp>
        </mc:Fallback>
      </mc:AlternateContent>
    </p:spTree>
    <p:extLst>
      <p:ext uri="{BB962C8B-B14F-4D97-AF65-F5344CB8AC3E}">
        <p14:creationId xmlns:p14="http://schemas.microsoft.com/office/powerpoint/2010/main" val="1780167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FAE4E5-C97C-7024-ED58-BD4F453CA48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064781D-3C1A-3798-C9CB-8170E7E7941B}"/>
              </a:ext>
            </a:extLst>
          </p:cNvPr>
          <p:cNvSpPr/>
          <p:nvPr/>
        </p:nvSpPr>
        <p:spPr>
          <a:xfrm>
            <a:off x="259819" y="1572260"/>
            <a:ext cx="11672361" cy="117937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a) Có thể hoà tan tối đa bao nhiêu gam đường ăn trong 250 gam nước ở 30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p>
          <a:p>
            <a:pPr algn="just">
              <a:lnSpc>
                <a:spcPct val="150000"/>
              </a:lnSpc>
            </a:pPr>
            <a:r>
              <a:rPr lang="vi-VN" sz="2200" dirty="0">
                <a:solidFill>
                  <a:schemeClr val="tx1"/>
                </a:solidFill>
                <a:latin typeface="UTM Avo" panose="02040603050506020204" pitchFamily="18" charset="0"/>
              </a:rPr>
              <a:t>b) Có thể hoà tan tối đa bao nhiêu gam đường ăn trong 250 gam nước ở 60</a:t>
            </a:r>
            <a:r>
              <a:rPr lang="vi-VN" sz="2200" baseline="30000" dirty="0">
                <a:solidFill>
                  <a:schemeClr val="tx1"/>
                </a:solidFill>
                <a:latin typeface="UTM Avo" panose="02040603050506020204" pitchFamily="18" charset="0"/>
              </a:rPr>
              <a:t>o</a:t>
            </a:r>
            <a:r>
              <a:rPr lang="vi-VN" sz="2200" dirty="0">
                <a:solidFill>
                  <a:schemeClr val="tx1"/>
                </a:solidFill>
                <a:latin typeface="UTM Avo" panose="02040603050506020204" pitchFamily="18" charset="0"/>
              </a:rPr>
              <a:t>C?</a:t>
            </a:r>
            <a:endParaRPr lang="en-US" sz="2200" dirty="0">
              <a:solidFill>
                <a:schemeClr val="tx1"/>
              </a:solidFill>
              <a:latin typeface="UTM Avo" panose="02040603050506020204" pitchFamily="18" charset="0"/>
            </a:endParaRPr>
          </a:p>
        </p:txBody>
      </p:sp>
      <p:sp>
        <p:nvSpPr>
          <p:cNvPr id="5" name="Arrow: Down 4">
            <a:extLst>
              <a:ext uri="{FF2B5EF4-FFF2-40B4-BE49-F238E27FC236}">
                <a16:creationId xmlns:a16="http://schemas.microsoft.com/office/drawing/2014/main" id="{052C1B0E-18E8-4A30-CB16-B1BF6BACD0A3}"/>
              </a:ext>
            </a:extLst>
          </p:cNvPr>
          <p:cNvSpPr/>
          <p:nvPr/>
        </p:nvSpPr>
        <p:spPr>
          <a:xfrm>
            <a:off x="5939245" y="2849740"/>
            <a:ext cx="313508" cy="313509"/>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9DD433D-C366-196E-9336-21176BACE690}"/>
                  </a:ext>
                </a:extLst>
              </p:cNvPr>
              <p:cNvSpPr txBox="1"/>
              <p:nvPr/>
            </p:nvSpPr>
            <p:spPr>
              <a:xfrm>
                <a:off x="338196" y="3200399"/>
                <a:ext cx="11515607" cy="3581109"/>
              </a:xfrm>
              <a:prstGeom prst="rect">
                <a:avLst/>
              </a:prstGeom>
              <a:solidFill>
                <a:schemeClr val="accent6">
                  <a:lumMod val="40000"/>
                  <a:lumOff val="60000"/>
                </a:schemeClr>
              </a:solidFill>
            </p:spPr>
            <p:txBody>
              <a:bodyPr wrap="square">
                <a:spAutoFit/>
              </a:bodyPr>
              <a:lstStyle/>
              <a:p>
                <a:pPr>
                  <a:lnSpc>
                    <a:spcPct val="150000"/>
                  </a:lnSpc>
                  <a:spcAft>
                    <a:spcPts val="800"/>
                  </a:spcAft>
                </a:pPr>
                <a14:m>
                  <m:oMathPara xmlns:m="http://schemas.openxmlformats.org/officeDocument/2006/math">
                    <m:oMathParaPr>
                      <m:jc m:val="centerGroup"/>
                    </m:oMathParaPr>
                    <m:oMath xmlns:m="http://schemas.openxmlformats.org/officeDocument/2006/math">
                      <m:r>
                        <m:rPr>
                          <m:nor/>
                        </m:rPr>
                        <a:rPr lang="en-US" b="0" i="0" smtClean="0">
                          <a:solidFill>
                            <a:schemeClr val="tx1"/>
                          </a:solidFill>
                          <a:latin typeface="UTM Avo" panose="02040603050506020204" pitchFamily="18" charset="0"/>
                        </a:rPr>
                        <m:t>S</m:t>
                      </m:r>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𝑐𝑡</m:t>
                              </m:r>
                            </m:sub>
                          </m:sSub>
                          <m:r>
                            <a:rPr lang="en-US" b="0" i="1" smtClean="0">
                              <a:solidFill>
                                <a:schemeClr val="tx1"/>
                              </a:solidFill>
                              <a:latin typeface="Cambria Math" panose="02040503050406030204" pitchFamily="18" charset="0"/>
                            </a:rPr>
                            <m:t> </m:t>
                          </m:r>
                          <m:r>
                            <a:rPr lang="en-US" b="0" i="1" smtClean="0">
                              <a:solidFill>
                                <a:schemeClr val="tx1"/>
                              </a:solidFill>
                              <a:latin typeface="Cambria Math" panose="02040503050406030204" pitchFamily="18" charset="0"/>
                              <a:ea typeface="Cambria Math" panose="02040503050406030204" pitchFamily="18" charset="0"/>
                            </a:rPr>
                            <m:t>×</m:t>
                          </m:r>
                          <m:r>
                            <m:rPr>
                              <m:nor/>
                            </m:rPr>
                            <a:rPr lang="en-US" b="0" i="0" smtClean="0">
                              <a:solidFill>
                                <a:schemeClr val="tx1"/>
                              </a:solidFill>
                              <a:latin typeface="UTM Avo" panose="02040603050506020204" pitchFamily="18" charset="0"/>
                              <a:ea typeface="Cambria Math" panose="02040503050406030204" pitchFamily="18" charset="0"/>
                            </a:rPr>
                            <m:t>100</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𝑚</m:t>
                              </m:r>
                            </m:e>
                            <m:sub>
                              <m:r>
                                <a:rPr lang="en-US" b="0" i="1" smtClean="0">
                                  <a:solidFill>
                                    <a:schemeClr val="tx1"/>
                                  </a:solidFill>
                                  <a:latin typeface="Cambria Math" panose="02040503050406030204" pitchFamily="18" charset="0"/>
                                </a:rPr>
                                <m:t>𝑛</m:t>
                              </m:r>
                              <m:r>
                                <a:rPr lang="en-US" b="0" i="1" smtClean="0">
                                  <a:solidFill>
                                    <a:schemeClr val="tx1"/>
                                  </a:solidFill>
                                  <a:latin typeface="Cambria Math" panose="02040503050406030204" pitchFamily="18" charset="0"/>
                                </a:rPr>
                                <m:t>ướ</m:t>
                              </m:r>
                              <m:r>
                                <a:rPr lang="en-US" b="0" i="1" smtClean="0">
                                  <a:solidFill>
                                    <a:schemeClr val="tx1"/>
                                  </a:solidFill>
                                  <a:latin typeface="Cambria Math" panose="02040503050406030204" pitchFamily="18" charset="0"/>
                                </a:rPr>
                                <m:t>𝑐</m:t>
                              </m:r>
                            </m:sub>
                          </m:sSub>
                        </m:den>
                      </m:f>
                      <m:r>
                        <a:rPr lang="en-US" b="0" i="0" smtClean="0">
                          <a:solidFill>
                            <a:schemeClr val="tx1"/>
                          </a:solidFill>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a:latin typeface="UTM Avo" panose="02040603050506020204" pitchFamily="18" charset="0"/>
                            </a:rPr>
                            <m:t>S</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𝑛</m:t>
                              </m:r>
                              <m:r>
                                <a:rPr lang="en-US" i="1">
                                  <a:latin typeface="Cambria Math" panose="02040503050406030204" pitchFamily="18" charset="0"/>
                                </a:rPr>
                                <m:t>ướ</m:t>
                              </m:r>
                              <m:r>
                                <a:rPr lang="en-US" i="1">
                                  <a:latin typeface="Cambria Math" panose="02040503050406030204" pitchFamily="18" charset="0"/>
                                </a:rPr>
                                <m:t>𝑐</m:t>
                              </m:r>
                            </m:sub>
                          </m:sSub>
                        </m:num>
                        <m:den>
                          <m:r>
                            <m:rPr>
                              <m:nor/>
                            </m:rPr>
                            <a:rPr lang="en-US">
                              <a:latin typeface="UTM Avo" panose="02040603050506020204" pitchFamily="18" charset="0"/>
                              <a:ea typeface="Cambria Math" panose="02040503050406030204" pitchFamily="18" charset="0"/>
                            </a:rPr>
                            <m:t>100</m:t>
                          </m:r>
                        </m:den>
                      </m:f>
                    </m:oMath>
                  </m:oMathPara>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a)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a:t>
                </a:r>
                <a:r>
                  <a:rPr lang="en-US" kern="100" dirty="0">
                    <a:latin typeface="UTM Avo" panose="02040603050506020204" pitchFamily="18" charset="0"/>
                    <a:ea typeface="Aptos" panose="020B0004020202020204" pitchFamily="34" charset="0"/>
                    <a:cs typeface="Times New Roman" panose="02020603050405020304" pitchFamily="18" charset="0"/>
                  </a:rPr>
                  <a:t>216,7</a:t>
                </a:r>
                <a:r>
                  <a:rPr lang="vi-VN" kern="100" dirty="0">
                    <a:effectLst/>
                    <a:latin typeface="UTM Avo" panose="02040603050506020204" pitchFamily="18" charset="0"/>
                    <a:ea typeface="Aptos" panose="020B0004020202020204" pitchFamily="34" charset="0"/>
                    <a:cs typeface="Times New Roman" panose="02020603050405020304" pitchFamily="18" charset="0"/>
                  </a:rPr>
                  <a:t>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a:t>
                </a:r>
                <a:r>
                  <a:rPr lang="en-US" kern="100" dirty="0">
                    <a:effectLst/>
                    <a:latin typeface="UTM Avo" panose="02040603050506020204" pitchFamily="18" charset="0"/>
                    <a:ea typeface="Aptos" panose="020B0004020202020204" pitchFamily="34" charset="0"/>
                    <a:cs typeface="Times New Roman" panose="02020603050405020304" pitchFamily="18" charset="0"/>
                  </a:rPr>
                  <a:t>3</a:t>
                </a:r>
                <a:r>
                  <a:rPr lang="vi-VN" kern="100" dirty="0">
                    <a:effectLst/>
                    <a:latin typeface="UTM Avo" panose="02040603050506020204" pitchFamily="18" charset="0"/>
                    <a:ea typeface="Aptos" panose="020B0004020202020204" pitchFamily="34" charset="0"/>
                    <a:cs typeface="Times New Roman" panose="02020603050405020304" pitchFamily="18" charset="0"/>
                  </a:rPr>
                  <a:t>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Aptos" panose="020B0004020202020204" pitchFamily="34"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216,7</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541,75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 </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en-US" kern="100" dirty="0">
                    <a:effectLst/>
                    <a:latin typeface="UTM Avo" panose="02040603050506020204" pitchFamily="18" charset="0"/>
                    <a:ea typeface="Aptos" panose="020B0004020202020204" pitchFamily="34" charset="0"/>
                    <a:cs typeface="Times New Roman" panose="02020603050405020304" pitchFamily="18" charset="0"/>
                  </a:rPr>
                  <a:t>b) </a:t>
                </a:r>
                <a:r>
                  <a:rPr lang="vi-VN" kern="100" dirty="0">
                    <a:effectLst/>
                    <a:latin typeface="UTM Avo" panose="02040603050506020204" pitchFamily="18" charset="0"/>
                    <a:ea typeface="Aptos" panose="020B0004020202020204" pitchFamily="34" charset="0"/>
                    <a:cs typeface="Times New Roman" panose="02020603050405020304" pitchFamily="18" charset="0"/>
                  </a:rPr>
                  <a:t>Độ tan của đường ăn trong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 là 288,8 gam.</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kern="100" dirty="0">
                    <a:effectLst/>
                    <a:latin typeface="UTM Avo" panose="02040603050506020204" pitchFamily="18" charset="0"/>
                    <a:ea typeface="Aptos" panose="020B0004020202020204" pitchFamily="34" charset="0"/>
                    <a:cs typeface="Times New Roman" panose="02020603050405020304" pitchFamily="18" charset="0"/>
                  </a:rPr>
                  <a:t>Khối lượng đường tối đa có thể hoà tan trong 250</a:t>
                </a:r>
                <a:r>
                  <a:rPr lang="en-US" kern="100" dirty="0">
                    <a:effectLst/>
                    <a:latin typeface="UTM Avo" panose="02040603050506020204" pitchFamily="18" charset="0"/>
                    <a:ea typeface="Aptos" panose="020B0004020202020204" pitchFamily="34" charset="0"/>
                    <a:cs typeface="Times New Roman" panose="02020603050405020304" pitchFamily="18" charset="0"/>
                  </a:rPr>
                  <a:t> </a:t>
                </a:r>
                <a:r>
                  <a:rPr lang="vi-VN" kern="100" dirty="0">
                    <a:effectLst/>
                    <a:latin typeface="UTM Avo" panose="02040603050506020204" pitchFamily="18" charset="0"/>
                    <a:ea typeface="Aptos" panose="020B0004020202020204" pitchFamily="34" charset="0"/>
                    <a:cs typeface="Times New Roman" panose="02020603050405020304" pitchFamily="18" charset="0"/>
                  </a:rPr>
                  <a:t>gam nước ở 60</a:t>
                </a:r>
                <a:r>
                  <a:rPr lang="vi-VN" kern="100" baseline="30000" dirty="0">
                    <a:effectLst/>
                    <a:latin typeface="UTM Avo" panose="02040603050506020204" pitchFamily="18" charset="0"/>
                    <a:ea typeface="Aptos" panose="020B0004020202020204" pitchFamily="34" charset="0"/>
                    <a:cs typeface="Times New Roman" panose="02020603050405020304" pitchFamily="18" charset="0"/>
                  </a:rPr>
                  <a:t>o</a:t>
                </a:r>
                <a:r>
                  <a:rPr lang="vi-VN" kern="100" dirty="0">
                    <a:effectLst/>
                    <a:latin typeface="UTM Avo" panose="02040603050506020204" pitchFamily="18" charset="0"/>
                    <a:ea typeface="Aptos" panose="020B0004020202020204" pitchFamily="34" charset="0"/>
                    <a:cs typeface="Times New Roman" panose="02020603050405020304" pitchFamily="18" charset="0"/>
                  </a:rPr>
                  <a:t>C:</a:t>
                </a:r>
                <a:r>
                  <a:rPr lang="en-US" kern="100" dirty="0">
                    <a:latin typeface="UTM Avo" panose="02040603050506020204" pitchFamily="18" charset="0"/>
                    <a:ea typeface="Aptos" panose="020B0004020202020204" pitchFamily="34" charset="0"/>
                    <a:cs typeface="Times New Roman" panose="02020603050405020304" pitchFamily="18" charset="0"/>
                  </a:rPr>
                  <a:t> </a:t>
                </a:r>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𝑐𝑡</m:t>
                        </m:r>
                      </m:sub>
                    </m:sSub>
                    <m:r>
                      <a:rPr lang="en-US" i="1">
                        <a:latin typeface="Cambria Math" panose="02040503050406030204" pitchFamily="18" charset="0"/>
                      </a:rPr>
                      <m:t>=</m:t>
                    </m:r>
                    <m:f>
                      <m:fPr>
                        <m:ctrlPr>
                          <a:rPr lang="en-US" i="1">
                            <a:latin typeface="Cambria Math" panose="02040503050406030204" pitchFamily="18" charset="0"/>
                          </a:rPr>
                        </m:ctrlPr>
                      </m:fPr>
                      <m:num>
                        <m:r>
                          <m:rPr>
                            <m:nor/>
                          </m:rPr>
                          <a:rPr lang="en-US" b="0" i="0" smtClean="0">
                            <a:latin typeface="UTM Avo" panose="02040603050506020204" pitchFamily="18" charset="0"/>
                          </a:rPr>
                          <m:t>288,8</m:t>
                        </m:r>
                        <m:r>
                          <a:rPr lang="en-US" i="1" smtClean="0">
                            <a:latin typeface="Cambria Math" panose="02040503050406030204" pitchFamily="18" charset="0"/>
                            <a:ea typeface="Cambria Math" panose="02040503050406030204" pitchFamily="18" charset="0"/>
                          </a:rPr>
                          <m:t>×</m:t>
                        </m:r>
                        <m:r>
                          <m:rPr>
                            <m:nor/>
                          </m:rPr>
                          <a:rPr lang="en-US">
                            <a:latin typeface="UTM Avo" panose="02040603050506020204" pitchFamily="18" charset="0"/>
                          </a:rPr>
                          <m:t>2</m:t>
                        </m:r>
                        <m:r>
                          <m:rPr>
                            <m:nor/>
                          </m:rPr>
                          <a:rPr lang="en-US" b="0" i="0" smtClean="0">
                            <a:latin typeface="UTM Avo" panose="02040603050506020204" pitchFamily="18" charset="0"/>
                          </a:rPr>
                          <m:t>50</m:t>
                        </m:r>
                      </m:num>
                      <m:den>
                        <m:r>
                          <m:rPr>
                            <m:nor/>
                          </m:rPr>
                          <a:rPr lang="en-US">
                            <a:latin typeface="UTM Avo" panose="02040603050506020204" pitchFamily="18" charset="0"/>
                            <a:ea typeface="Cambria Math" panose="02040503050406030204" pitchFamily="18" charset="0"/>
                          </a:rPr>
                          <m:t>100</m:t>
                        </m:r>
                      </m:den>
                    </m:f>
                    <m:r>
                      <a:rPr lang="en-US" b="0" i="1" smtClean="0">
                        <a:latin typeface="Cambria Math" panose="02040503050406030204" pitchFamily="18" charset="0"/>
                        <a:ea typeface="Cambria Math" panose="02040503050406030204" pitchFamily="18" charset="0"/>
                      </a:rPr>
                      <m:t>=</m:t>
                    </m:r>
                    <m:r>
                      <m:rPr>
                        <m:nor/>
                      </m:rPr>
                      <a:rPr lang="en-US" b="0" i="0" smtClean="0">
                        <a:latin typeface="UTM Avo" panose="02040603050506020204" pitchFamily="18" charset="0"/>
                        <a:ea typeface="Cambria Math" panose="02040503050406030204" pitchFamily="18" charset="0"/>
                      </a:rPr>
                      <m:t>722 (</m:t>
                    </m:r>
                    <m:r>
                      <m:rPr>
                        <m:nor/>
                      </m:rPr>
                      <a:rPr lang="en-US" b="0" i="0" smtClean="0">
                        <a:latin typeface="UTM Avo" panose="02040603050506020204" pitchFamily="18" charset="0"/>
                        <a:ea typeface="Cambria Math" panose="02040503050406030204" pitchFamily="18" charset="0"/>
                      </a:rPr>
                      <m:t>gam</m:t>
                    </m:r>
                    <m:r>
                      <m:rPr>
                        <m:nor/>
                      </m:rPr>
                      <a:rPr lang="en-US" b="0" i="0" smtClean="0">
                        <a:latin typeface="UTM Avo" panose="02040603050506020204" pitchFamily="18" charset="0"/>
                        <a:ea typeface="Cambria Math" panose="02040503050406030204" pitchFamily="18" charset="0"/>
                      </a:rPr>
                      <m:t>)</m:t>
                    </m:r>
                  </m:oMath>
                </a14:m>
                <a:endParaRPr lang="en-US" kern="100" dirty="0">
                  <a:effectLst/>
                  <a:latin typeface="UTM Avo" panose="02040603050506020204" pitchFamily="18" charset="0"/>
                  <a:ea typeface="Aptos" panose="020B000402020202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89DD433D-C366-196E-9336-21176BACE690}"/>
                  </a:ext>
                </a:extLst>
              </p:cNvPr>
              <p:cNvSpPr txBox="1">
                <a:spLocks noRot="1" noChangeAspect="1" noMove="1" noResize="1" noEditPoints="1" noAdjustHandles="1" noChangeArrowheads="1" noChangeShapeType="1" noTextEdit="1"/>
              </p:cNvSpPr>
              <p:nvPr/>
            </p:nvSpPr>
            <p:spPr>
              <a:xfrm>
                <a:off x="338196" y="3200399"/>
                <a:ext cx="11515607" cy="3581109"/>
              </a:xfrm>
              <a:prstGeom prst="rect">
                <a:avLst/>
              </a:prstGeom>
              <a:blipFill>
                <a:blip r:embed="rId3"/>
                <a:stretch>
                  <a:fillRect l="-423"/>
                </a:stretch>
              </a:blipFill>
            </p:spPr>
            <p:txBody>
              <a:bodyPr/>
              <a:lstStyle/>
              <a:p>
                <a:r>
                  <a:rPr lang="en-US">
                    <a:noFill/>
                  </a:rPr>
                  <a:t> </a:t>
                </a:r>
              </a:p>
            </p:txBody>
          </p:sp>
        </mc:Fallback>
      </mc:AlternateContent>
    </p:spTree>
    <p:extLst>
      <p:ext uri="{BB962C8B-B14F-4D97-AF65-F5344CB8AC3E}">
        <p14:creationId xmlns:p14="http://schemas.microsoft.com/office/powerpoint/2010/main" val="132718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72933F-487B-5717-FBC5-6DBBEB28B1F8}"/>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5FED6D5-C4D5-0085-682E-48FAA2F75E2A}"/>
              </a:ext>
            </a:extLst>
          </p:cNvPr>
          <p:cNvSpPr/>
          <p:nvPr/>
        </p:nvSpPr>
        <p:spPr>
          <a:xfrm>
            <a:off x="491315" y="1755141"/>
            <a:ext cx="11209370" cy="208534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Dung dịch D-glucose 5% được sử dụng trong y tế làm dịch truyền, nhằm cung cấp nước và năng lượng cho bệnh nhân bị suy nhược cơ thể hoặc sau phẫu thuật. Biết trong một chai dịch truyền có chứa 25 gam đường D-glucose. Tính khối lượng dung dịch và khối lượng nước có trong chai dịch truyền đó.</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91E0FAF-8661-FA93-6F38-A4043A4F0793}"/>
                  </a:ext>
                </a:extLst>
              </p:cNvPr>
              <p:cNvSpPr txBox="1"/>
              <p:nvPr/>
            </p:nvSpPr>
            <p:spPr>
              <a:xfrm>
                <a:off x="1632857" y="4982094"/>
                <a:ext cx="8926285" cy="807722"/>
              </a:xfrm>
              <a:prstGeom prst="rect">
                <a:avLst/>
              </a:prstGeom>
              <a:solidFill>
                <a:schemeClr val="accent6">
                  <a:lumMod val="40000"/>
                  <a:lumOff val="60000"/>
                </a:schemeClr>
              </a:solidFill>
            </p:spPr>
            <p:txBody>
              <a:bodyPr wrap="square">
                <a:spAutoFit/>
              </a:bodyPr>
              <a:lstStyle/>
              <a:p>
                <a:pPr/>
                <a14:m>
                  <m:oMathPara xmlns:m="http://schemas.openxmlformats.org/officeDocument/2006/math">
                    <m:oMathParaPr>
                      <m:jc m:val="centerGroup"/>
                    </m:oMathParaPr>
                    <m:oMath xmlns:m="http://schemas.openxmlformats.org/officeDocument/2006/math">
                      <m:r>
                        <m:rPr>
                          <m:nor/>
                        </m:rPr>
                        <a:rPr lang="en-US" sz="2200" b="0" i="0" smtClean="0">
                          <a:solidFill>
                            <a:schemeClr val="tx1"/>
                          </a:solidFill>
                          <a:latin typeface="UTM Avo" panose="02040603050506020204" pitchFamily="18" charset="0"/>
                        </a:rPr>
                        <m:t>C</m:t>
                      </m:r>
                      <m:r>
                        <a:rPr lang="en-US" sz="2200" b="0" i="1" smtClean="0">
                          <a:solidFill>
                            <a:schemeClr val="tx1"/>
                          </a:solidFill>
                          <a:latin typeface="Cambria Math" panose="02040503050406030204" pitchFamily="18" charset="0"/>
                        </a:rPr>
                        <m:t>%=</m:t>
                      </m:r>
                      <m:f>
                        <m:fPr>
                          <m:ctrlPr>
                            <a:rPr lang="en-US" sz="2200" b="0" i="1" smtClean="0">
                              <a:solidFill>
                                <a:schemeClr val="tx1"/>
                              </a:solidFill>
                              <a:latin typeface="Cambria Math" panose="02040503050406030204" pitchFamily="18" charset="0"/>
                            </a:rPr>
                          </m:ctrlPr>
                        </m:fPr>
                        <m:num>
                          <m:sSub>
                            <m:sSubPr>
                              <m:ctrlPr>
                                <a:rPr lang="en-US" sz="2200" b="0" i="1" smtClean="0">
                                  <a:solidFill>
                                    <a:schemeClr val="tx1"/>
                                  </a:solidFill>
                                  <a:latin typeface="Cambria Math" panose="02040503050406030204" pitchFamily="18" charset="0"/>
                                </a:rPr>
                              </m:ctrlPr>
                            </m:sSubPr>
                            <m:e>
                              <m:r>
                                <a:rPr lang="en-US" sz="2200" b="0" i="1" smtClean="0">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𝑐𝑡</m:t>
                              </m:r>
                            </m:sub>
                          </m:sSub>
                          <m:r>
                            <a:rPr lang="en-US" sz="2200" b="0" i="1" smtClean="0">
                              <a:solidFill>
                                <a:schemeClr val="tx1"/>
                              </a:solidFill>
                              <a:latin typeface="Cambria Math" panose="02040503050406030204" pitchFamily="18" charset="0"/>
                            </a:rPr>
                            <m:t> </m:t>
                          </m:r>
                          <m:r>
                            <a:rPr lang="en-US" sz="2200" b="0" i="1" smtClean="0">
                              <a:solidFill>
                                <a:schemeClr val="tx1"/>
                              </a:solidFill>
                              <a:latin typeface="Cambria Math" panose="02040503050406030204" pitchFamily="18" charset="0"/>
                              <a:ea typeface="Cambria Math" panose="02040503050406030204" pitchFamily="18" charset="0"/>
                            </a:rPr>
                            <m:t>×</m:t>
                          </m:r>
                          <m:r>
                            <m:rPr>
                              <m:nor/>
                            </m:rPr>
                            <a:rPr lang="en-US" sz="2200" b="0" i="0" smtClean="0">
                              <a:solidFill>
                                <a:schemeClr val="tx1"/>
                              </a:solidFill>
                              <a:latin typeface="UTM Avo" panose="02040603050506020204" pitchFamily="18" charset="0"/>
                              <a:ea typeface="Cambria Math" panose="02040503050406030204" pitchFamily="18" charset="0"/>
                            </a:rPr>
                            <m:t>100</m:t>
                          </m:r>
                        </m:num>
                        <m:den>
                          <m:sSub>
                            <m:sSubPr>
                              <m:ctrlPr>
                                <a:rPr lang="en-US" sz="2200" i="1">
                                  <a:solidFill>
                                    <a:schemeClr val="tx1"/>
                                  </a:solidFill>
                                  <a:latin typeface="Cambria Math" panose="02040503050406030204" pitchFamily="18" charset="0"/>
                                </a:rPr>
                              </m:ctrlPr>
                            </m:sSubPr>
                            <m:e>
                              <m:r>
                                <a:rPr lang="en-US" sz="2200" i="1">
                                  <a:solidFill>
                                    <a:schemeClr val="tx1"/>
                                  </a:solidFill>
                                  <a:latin typeface="Cambria Math" panose="02040503050406030204" pitchFamily="18" charset="0"/>
                                </a:rPr>
                                <m:t>𝑚</m:t>
                              </m:r>
                            </m:e>
                            <m:sub>
                              <m:r>
                                <a:rPr lang="en-US" sz="2200" b="0" i="1" smtClean="0">
                                  <a:solidFill>
                                    <a:schemeClr val="tx1"/>
                                  </a:solidFill>
                                  <a:latin typeface="Cambria Math" panose="02040503050406030204" pitchFamily="18" charset="0"/>
                                </a:rPr>
                                <m:t>𝑑𝑑</m:t>
                              </m:r>
                            </m:sub>
                          </m:sSub>
                        </m:den>
                      </m:f>
                      <m:r>
                        <a:rPr lang="en-US" sz="2200" b="0" i="1" smtClean="0">
                          <a:solidFill>
                            <a:schemeClr val="tx1"/>
                          </a:solidFill>
                          <a:latin typeface="Cambria Math" panose="02040503050406030204" pitchFamily="18" charset="0"/>
                        </a:rPr>
                        <m:t>⇒</m:t>
                      </m:r>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𝑑𝑑</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𝑐𝑡</m:t>
                              </m:r>
                            </m:sub>
                          </m:sSub>
                          <m:r>
                            <a:rPr lang="en-US" sz="2200" i="1">
                              <a:latin typeface="Cambria Math" panose="02040503050406030204" pitchFamily="18" charset="0"/>
                            </a:rPr>
                            <m:t> </m:t>
                          </m:r>
                          <m:r>
                            <a:rPr lang="en-US" sz="2200" i="1">
                              <a:latin typeface="Cambria Math" panose="02040503050406030204" pitchFamily="18" charset="0"/>
                              <a:ea typeface="Cambria Math" panose="02040503050406030204" pitchFamily="18" charset="0"/>
                            </a:rPr>
                            <m:t>×</m:t>
                          </m:r>
                          <m:r>
                            <m:rPr>
                              <m:nor/>
                            </m:rPr>
                            <a:rPr lang="en-US" sz="2200">
                              <a:latin typeface="UTM Avo" panose="02040603050506020204" pitchFamily="18" charset="0"/>
                              <a:ea typeface="Cambria Math" panose="02040503050406030204" pitchFamily="18" charset="0"/>
                            </a:rPr>
                            <m:t>100</m:t>
                          </m:r>
                        </m:num>
                        <m:den>
                          <m:r>
                            <m:rPr>
                              <m:nor/>
                            </m:rPr>
                            <a:rPr lang="en-US" sz="2200">
                              <a:latin typeface="UTM Avo" panose="02040603050506020204" pitchFamily="18" charset="0"/>
                            </a:rPr>
                            <m:t>C</m:t>
                          </m:r>
                          <m:r>
                            <a:rPr lang="en-US" sz="2200" i="1">
                              <a:latin typeface="Cambria Math" panose="02040503050406030204" pitchFamily="18" charset="0"/>
                            </a:rPr>
                            <m:t>%</m:t>
                          </m:r>
                        </m:den>
                      </m:f>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m:rPr>
                              <m:nor/>
                            </m:rPr>
                            <a:rPr lang="en-US" sz="2200" b="0" i="0" smtClean="0">
                              <a:latin typeface="UTM Avo" panose="02040603050506020204" pitchFamily="18" charset="0"/>
                            </a:rPr>
                            <m:t>25 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m:t>
                          </m:r>
                          <m:r>
                            <m:rPr>
                              <m:nor/>
                            </m:rPr>
                            <a:rPr lang="en-US" sz="2200">
                              <a:latin typeface="UTM Avo" panose="02040603050506020204" pitchFamily="18" charset="0"/>
                              <a:ea typeface="Cambria Math" panose="02040503050406030204" pitchFamily="18" charset="0"/>
                            </a:rPr>
                            <m:t>100</m:t>
                          </m:r>
                        </m:num>
                        <m:den>
                          <m:r>
                            <m:rPr>
                              <m:nor/>
                            </m:rPr>
                            <a:rPr lang="en-US" sz="2200" b="0" i="0" smtClean="0">
                              <a:latin typeface="UTM Avo" panose="02040603050506020204" pitchFamily="18" charset="0"/>
                            </a:rPr>
                            <m:t>5%</m:t>
                          </m:r>
                        </m:den>
                      </m:f>
                      <m:r>
                        <m:rPr>
                          <m:nor/>
                        </m:rPr>
                        <a:rPr lang="en-US" sz="2200" b="0" i="0" smtClean="0">
                          <a:latin typeface="UTM Avo" panose="02040603050506020204" pitchFamily="18" charset="0"/>
                        </a:rPr>
                        <m:t>= 500 (</m:t>
                      </m:r>
                      <m:r>
                        <m:rPr>
                          <m:nor/>
                        </m:rPr>
                        <a:rPr lang="en-US" sz="2200" b="0" i="0" smtClean="0">
                          <a:latin typeface="UTM Avo" panose="02040603050506020204" pitchFamily="18" charset="0"/>
                        </a:rPr>
                        <m:t>gam</m:t>
                      </m:r>
                      <m:r>
                        <m:rPr>
                          <m:nor/>
                        </m:rPr>
                        <a:rPr lang="en-US" sz="2200" b="0" i="0" smtClean="0">
                          <a:latin typeface="UTM Avo" panose="02040603050506020204" pitchFamily="18" charset="0"/>
                        </a:rPr>
                        <m:t>)</m:t>
                      </m:r>
                    </m:oMath>
                  </m:oMathPara>
                </a14:m>
                <a:endParaRPr lang="en-US" sz="2200" dirty="0">
                  <a:latin typeface="UTM Avo" panose="02040603050506020204" pitchFamily="18" charset="0"/>
                </a:endParaRPr>
              </a:p>
            </p:txBody>
          </p:sp>
        </mc:Choice>
        <mc:Fallback xmlns="">
          <p:sp>
            <p:nvSpPr>
              <p:cNvPr id="4" name="TextBox 3">
                <a:extLst>
                  <a:ext uri="{FF2B5EF4-FFF2-40B4-BE49-F238E27FC236}">
                    <a16:creationId xmlns:a16="http://schemas.microsoft.com/office/drawing/2014/main" id="{E91E0FAF-8661-FA93-6F38-A4043A4F0793}"/>
                  </a:ext>
                </a:extLst>
              </p:cNvPr>
              <p:cNvSpPr txBox="1">
                <a:spLocks noRot="1" noChangeAspect="1" noMove="1" noResize="1" noEditPoints="1" noAdjustHandles="1" noChangeArrowheads="1" noChangeShapeType="1" noTextEdit="1"/>
              </p:cNvSpPr>
              <p:nvPr/>
            </p:nvSpPr>
            <p:spPr>
              <a:xfrm>
                <a:off x="1632857" y="4982094"/>
                <a:ext cx="8926285" cy="807722"/>
              </a:xfrm>
              <a:prstGeom prst="rect">
                <a:avLst/>
              </a:prstGeom>
              <a:blipFill>
                <a:blip r:embed="rId3"/>
                <a:stretch>
                  <a:fillRect/>
                </a:stretch>
              </a:blipFill>
            </p:spPr>
            <p:txBody>
              <a:bodyPr/>
              <a:lstStyle/>
              <a:p>
                <a:r>
                  <a:rPr lang="en-US">
                    <a:noFill/>
                  </a:rPr>
                  <a:t> </a:t>
                </a:r>
              </a:p>
            </p:txBody>
          </p:sp>
        </mc:Fallback>
      </mc:AlternateContent>
      <p:sp>
        <p:nvSpPr>
          <p:cNvPr id="7" name="Arrow: Down 6">
            <a:extLst>
              <a:ext uri="{FF2B5EF4-FFF2-40B4-BE49-F238E27FC236}">
                <a16:creationId xmlns:a16="http://schemas.microsoft.com/office/drawing/2014/main" id="{1595ED10-77D8-B957-9CCF-6FFAA5EF2F4B}"/>
              </a:ext>
            </a:extLst>
          </p:cNvPr>
          <p:cNvSpPr/>
          <p:nvPr/>
        </p:nvSpPr>
        <p:spPr>
          <a:xfrm>
            <a:off x="5934890" y="4332910"/>
            <a:ext cx="322217" cy="313508"/>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2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EF1903-D6EA-7FB0-0F62-39C58BD96BFC}"/>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1A5E195-5337-072B-4241-7C4E37CC31A4}"/>
              </a:ext>
            </a:extLst>
          </p:cNvPr>
          <p:cNvSpPr/>
          <p:nvPr/>
        </p:nvSpPr>
        <p:spPr>
          <a:xfrm>
            <a:off x="1804490" y="1755141"/>
            <a:ext cx="8583016" cy="131898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b="1" dirty="0">
                <a:solidFill>
                  <a:schemeClr val="tx1"/>
                </a:solidFill>
                <a:latin typeface="UTM Avo" panose="02040603050506020204" pitchFamily="18" charset="0"/>
              </a:rPr>
              <a:t>4. </a:t>
            </a:r>
            <a:r>
              <a:rPr lang="vi-VN" sz="2200" dirty="0">
                <a:solidFill>
                  <a:schemeClr val="tx1"/>
                </a:solidFill>
                <a:latin typeface="UTM Avo" panose="02040603050506020204" pitchFamily="18" charset="0"/>
              </a:rPr>
              <a:t>Từ sodium chloride, nước và những dụng cụ cần thiết, nêu cách pha 500 gam dung dịch sodium chloride 0,9%.</a:t>
            </a:r>
            <a:endParaRPr lang="en-US" sz="2200" dirty="0">
              <a:solidFill>
                <a:schemeClr val="tx1"/>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4DCC8F8-21AC-4543-E5D4-8F7980DDEAD9}"/>
                  </a:ext>
                </a:extLst>
              </p:cNvPr>
              <p:cNvSpPr txBox="1"/>
              <p:nvPr/>
            </p:nvSpPr>
            <p:spPr>
              <a:xfrm>
                <a:off x="1632854" y="3944982"/>
                <a:ext cx="8926285" cy="2146421"/>
              </a:xfrm>
              <a:prstGeom prst="rect">
                <a:avLst/>
              </a:prstGeom>
              <a:solidFill>
                <a:schemeClr val="accent6">
                  <a:lumMod val="40000"/>
                  <a:lumOff val="60000"/>
                </a:schemeClr>
              </a:solidFill>
            </p:spPr>
            <p:txBody>
              <a:bodyPr wrap="square">
                <a:spAutoFit/>
              </a:bodyPr>
              <a:lstStyle/>
              <a:p>
                <a:pPr>
                  <a:lnSpc>
                    <a:spcPct val="150000"/>
                  </a:lnSpc>
                </a:pPr>
                <a14:m>
                  <m:oMathPara xmlns:m="http://schemas.openxmlformats.org/officeDocument/2006/math">
                    <m:oMathParaPr>
                      <m:jc m:val="centerGroup"/>
                    </m:oMathParaPr>
                    <m:oMath xmlns:m="http://schemas.openxmlformats.org/officeDocument/2006/math">
                      <m:sSub>
                        <m:sSubPr>
                          <m:ctrlPr>
                            <a:rPr lang="en-US" sz="2200" i="1" smtClean="0">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𝑐𝑡</m:t>
                          </m:r>
                        </m:sub>
                      </m:sSub>
                      <m:r>
                        <a:rPr lang="en-US" sz="2200" i="1">
                          <a:latin typeface="Cambria Math" panose="02040503050406030204" pitchFamily="18" charset="0"/>
                        </a:rPr>
                        <m:t>=</m:t>
                      </m:r>
                      <m:f>
                        <m:fPr>
                          <m:ctrlPr>
                            <a:rPr lang="en-US" sz="2200" i="1">
                              <a:latin typeface="Cambria Math" panose="02040503050406030204" pitchFamily="18" charset="0"/>
                            </a:rPr>
                          </m:ctrlPr>
                        </m:fPr>
                        <m:num>
                          <m:sSub>
                            <m:sSubPr>
                              <m:ctrlPr>
                                <a:rPr lang="en-US" sz="2200" i="1">
                                  <a:latin typeface="Cambria Math" panose="02040503050406030204" pitchFamily="18" charset="0"/>
                                </a:rPr>
                              </m:ctrlPr>
                            </m:sSubPr>
                            <m:e>
                              <m:r>
                                <a:rPr lang="en-US" sz="2200" i="1">
                                  <a:latin typeface="Cambria Math" panose="02040503050406030204" pitchFamily="18" charset="0"/>
                                </a:rPr>
                                <m:t>𝑚</m:t>
                              </m:r>
                            </m:e>
                            <m:sub>
                              <m:r>
                                <a:rPr lang="en-US" sz="2200" i="1">
                                  <a:latin typeface="Cambria Math" panose="02040503050406030204" pitchFamily="18" charset="0"/>
                                </a:rPr>
                                <m:t>𝑑𝑑</m:t>
                              </m:r>
                            </m:sub>
                          </m:sSub>
                          <m:r>
                            <a:rPr lang="en-US" sz="2200" i="1">
                              <a:latin typeface="Cambria Math" panose="02040503050406030204" pitchFamily="18" charset="0"/>
                              <a:ea typeface="Cambria Math" panose="02040503050406030204" pitchFamily="18" charset="0"/>
                            </a:rPr>
                            <m:t>×</m:t>
                          </m:r>
                          <m:r>
                            <m:rPr>
                              <m:nor/>
                            </m:rPr>
                            <a:rPr lang="en-US" sz="2200">
                              <a:latin typeface="UTM Avo" panose="02040603050506020204" pitchFamily="18" charset="0"/>
                            </a:rPr>
                            <m:t>C</m:t>
                          </m:r>
                          <m:r>
                            <a:rPr lang="en-US" sz="2200" i="1">
                              <a:latin typeface="Cambria Math" panose="02040503050406030204" pitchFamily="18" charset="0"/>
                            </a:rPr>
                            <m:t>%</m:t>
                          </m:r>
                        </m:num>
                        <m:den>
                          <m:r>
                            <m:rPr>
                              <m:nor/>
                            </m:rPr>
                            <a:rPr lang="en-US" sz="2200">
                              <a:latin typeface="UTM Avo" panose="02040603050506020204" pitchFamily="18" charset="0"/>
                              <a:ea typeface="Cambria Math" panose="02040503050406030204" pitchFamily="18" charset="0"/>
                            </a:rPr>
                            <m:t>100</m:t>
                          </m:r>
                        </m:den>
                      </m:f>
                      <m:r>
                        <a:rPr lang="en-US" sz="2200" b="0" i="0" smtClean="0">
                          <a:latin typeface="Cambria Math" panose="02040503050406030204" pitchFamily="18" charset="0"/>
                          <a:ea typeface="Cambria Math" panose="02040503050406030204" pitchFamily="18" charset="0"/>
                        </a:rPr>
                        <m:t>=</m:t>
                      </m:r>
                      <m:f>
                        <m:fPr>
                          <m:ctrlPr>
                            <a:rPr lang="en-US" sz="2200" b="0" i="1" smtClean="0">
                              <a:latin typeface="Cambria Math" panose="02040503050406030204" pitchFamily="18" charset="0"/>
                              <a:ea typeface="Cambria Math" panose="02040503050406030204" pitchFamily="18" charset="0"/>
                            </a:rPr>
                          </m:ctrlPr>
                        </m:fPr>
                        <m:num>
                          <m:r>
                            <m:rPr>
                              <m:nor/>
                            </m:rPr>
                            <a:rPr lang="en-US" sz="2200" b="0" i="0" smtClean="0">
                              <a:latin typeface="UTM Avo" panose="02040603050506020204" pitchFamily="18" charset="0"/>
                              <a:ea typeface="Cambria Math" panose="02040503050406030204" pitchFamily="18" charset="0"/>
                            </a:rPr>
                            <m:t>500 </m:t>
                          </m:r>
                          <m:r>
                            <m:rPr>
                              <m:nor/>
                            </m:rPr>
                            <a:rPr lang="en-US" sz="2200" i="0">
                              <a:latin typeface="UTM Avo" panose="02040603050506020204" pitchFamily="18" charset="0"/>
                              <a:ea typeface="Cambria Math" panose="02040503050406030204" pitchFamily="18" charset="0"/>
                            </a:rPr>
                            <m:t>×</m:t>
                          </m:r>
                          <m:r>
                            <m:rPr>
                              <m:nor/>
                            </m:rPr>
                            <a:rPr lang="en-US" sz="2200" b="0" i="0" smtClean="0">
                              <a:latin typeface="UTM Avo" panose="02040603050506020204" pitchFamily="18" charset="0"/>
                              <a:ea typeface="Cambria Math" panose="02040503050406030204" pitchFamily="18" charset="0"/>
                            </a:rPr>
                            <m:t> 0,9 </m:t>
                          </m:r>
                        </m:num>
                        <m:den>
                          <m:r>
                            <m:rPr>
                              <m:nor/>
                            </m:rPr>
                            <a:rPr lang="en-US" sz="2200" b="0" i="0" smtClean="0">
                              <a:latin typeface="UTM Avo" panose="02040603050506020204" pitchFamily="18" charset="0"/>
                              <a:ea typeface="Cambria Math" panose="02040503050406030204" pitchFamily="18" charset="0"/>
                            </a:rPr>
                            <m:t>100</m:t>
                          </m:r>
                        </m:den>
                      </m:f>
                      <m:r>
                        <m:rPr>
                          <m:nor/>
                        </m:rPr>
                        <a:rPr lang="en-US" sz="2200" b="0" i="0" smtClean="0">
                          <a:latin typeface="Cambria Math" panose="02040503050406030204" pitchFamily="18" charset="0"/>
                          <a:ea typeface="Cambria Math" panose="02040503050406030204" pitchFamily="18" charset="0"/>
                        </a:rPr>
                        <m:t> </m:t>
                      </m:r>
                      <m:r>
                        <m:rPr>
                          <m:nor/>
                        </m:rPr>
                        <a:rPr lang="en-US" sz="2200" b="0" i="0" smtClean="0">
                          <a:latin typeface="UTM Avo" panose="02040603050506020204" pitchFamily="18" charset="0"/>
                          <a:ea typeface="Cambria Math" panose="02040503050406030204" pitchFamily="18" charset="0"/>
                        </a:rPr>
                        <m:t>= 4,5 (</m:t>
                      </m:r>
                      <m:r>
                        <m:rPr>
                          <m:nor/>
                        </m:rPr>
                        <a:rPr lang="en-US" sz="2200" b="0" i="0" smtClean="0">
                          <a:latin typeface="UTM Avo" panose="02040603050506020204" pitchFamily="18" charset="0"/>
                          <a:ea typeface="Cambria Math" panose="02040503050406030204" pitchFamily="18" charset="0"/>
                        </a:rPr>
                        <m:t>gam</m:t>
                      </m:r>
                      <m:r>
                        <m:rPr>
                          <m:nor/>
                        </m:rPr>
                        <a:rPr lang="en-US" sz="2200" b="0" i="0" smtClean="0">
                          <a:latin typeface="UTM Avo" panose="02040603050506020204" pitchFamily="18" charset="0"/>
                          <a:ea typeface="Cambria Math" panose="02040503050406030204" pitchFamily="18" charset="0"/>
                        </a:rPr>
                        <m:t>)</m:t>
                      </m:r>
                    </m:oMath>
                  </m:oMathPara>
                </a14:m>
                <a:endParaRPr lang="en-US" sz="2200" dirty="0">
                  <a:latin typeface="UTM Avo" panose="020406030505060202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Khối lượng nước cần dùng để pha chế là:</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m</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nước</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mdung dịch</a:t>
                </a:r>
                <a:r>
                  <a:rPr lang="vi-VN" sz="2200" kern="100" baseline="-250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m</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chất</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a:t>
                </a:r>
                <a:r>
                  <a:rPr lang="vi-VN" sz="2200" kern="100" baseline="-25000" dirty="0">
                    <a:effectLst/>
                    <a:latin typeface="UTM Avo" panose="02040603050506020204" pitchFamily="18" charset="0"/>
                    <a:ea typeface="Aptos" panose="020B0004020202020204" pitchFamily="34" charset="0"/>
                    <a:cs typeface="Times New Roman" panose="02020603050405020304" pitchFamily="18" charset="0"/>
                  </a:rPr>
                  <a:t>tan</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500 </a:t>
                </a:r>
                <a:r>
                  <a:rPr lang="vi-VN" sz="2200" kern="100" dirty="0">
                    <a:effectLst/>
                    <a:latin typeface="Times New Roman" panose="02020603050405020304" pitchFamily="18" charset="0"/>
                    <a:ea typeface="Aptos" panose="020B0004020202020204" pitchFamily="34" charset="0"/>
                    <a:cs typeface="Times New Roman" panose="02020603050405020304" pitchFamily="18" charset="0"/>
                  </a:rPr>
                  <a:t>–</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 4,5 = 495,5 (gam).</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44DCC8F8-21AC-4543-E5D4-8F7980DDEAD9}"/>
                  </a:ext>
                </a:extLst>
              </p:cNvPr>
              <p:cNvSpPr txBox="1">
                <a:spLocks noRot="1" noChangeAspect="1" noMove="1" noResize="1" noEditPoints="1" noAdjustHandles="1" noChangeArrowheads="1" noChangeShapeType="1" noTextEdit="1"/>
              </p:cNvSpPr>
              <p:nvPr/>
            </p:nvSpPr>
            <p:spPr>
              <a:xfrm>
                <a:off x="1632854" y="3944982"/>
                <a:ext cx="8926285" cy="2146421"/>
              </a:xfrm>
              <a:prstGeom prst="rect">
                <a:avLst/>
              </a:prstGeom>
              <a:blipFill>
                <a:blip r:embed="rId3"/>
                <a:stretch>
                  <a:fillRect l="-888" b="-4830"/>
                </a:stretch>
              </a:blipFill>
            </p:spPr>
            <p:txBody>
              <a:bodyPr/>
              <a:lstStyle/>
              <a:p>
                <a:r>
                  <a:rPr lang="en-US">
                    <a:noFill/>
                  </a:rPr>
                  <a:t> </a:t>
                </a:r>
              </a:p>
            </p:txBody>
          </p:sp>
        </mc:Fallback>
      </mc:AlternateContent>
      <p:sp>
        <p:nvSpPr>
          <p:cNvPr id="7" name="Arrow: Down 6">
            <a:extLst>
              <a:ext uri="{FF2B5EF4-FFF2-40B4-BE49-F238E27FC236}">
                <a16:creationId xmlns:a16="http://schemas.microsoft.com/office/drawing/2014/main" id="{1ED7599E-B234-67CC-1D96-5E7018EAADFD}"/>
              </a:ext>
            </a:extLst>
          </p:cNvPr>
          <p:cNvSpPr/>
          <p:nvPr/>
        </p:nvSpPr>
        <p:spPr>
          <a:xfrm>
            <a:off x="5934889" y="3352800"/>
            <a:ext cx="322217" cy="313508"/>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00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B3E297-0A5D-89C8-802B-BA445F76BA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D05A7CB-E846-6D70-C77A-E294E243C059}"/>
              </a:ext>
            </a:extLst>
          </p:cNvPr>
          <p:cNvSpPr txBox="1"/>
          <p:nvPr/>
        </p:nvSpPr>
        <p:spPr>
          <a:xfrm>
            <a:off x="877388" y="1837508"/>
            <a:ext cx="10437223" cy="4716740"/>
          </a:xfrm>
          <a:prstGeom prst="rect">
            <a:avLst/>
          </a:prstGeom>
          <a:solidFill>
            <a:schemeClr val="accent6">
              <a:lumMod val="40000"/>
              <a:lumOff val="60000"/>
            </a:schemeClr>
          </a:solidFill>
        </p:spPr>
        <p:txBody>
          <a:bodyPr wrap="square">
            <a:spAutoFit/>
          </a:bodyPr>
          <a:lstStyle/>
          <a:p>
            <a:pPr marL="0" marR="0">
              <a:lnSpc>
                <a:spcPct val="150000"/>
              </a:lnSpc>
              <a:spcBef>
                <a:spcPts val="0"/>
              </a:spcBef>
              <a:spcAft>
                <a:spcPts val="800"/>
              </a:spcAft>
            </a:pPr>
            <a:r>
              <a:rPr lang="en-US"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b="1" i="1" kern="100" dirty="0">
                <a:effectLst/>
                <a:latin typeface="UTM Avo" panose="02040603050506020204" pitchFamily="18" charset="0"/>
                <a:ea typeface="Aptos" panose="020B0004020202020204" pitchFamily="34" charset="0"/>
                <a:cs typeface="Times New Roman" panose="02020603050405020304" pitchFamily="18" charset="0"/>
              </a:rPr>
              <a:t>Cách pha chế:</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b="1" kern="100" dirty="0">
                <a:effectLst/>
                <a:latin typeface="UTM Avo" panose="02040603050506020204" pitchFamily="18" charset="0"/>
                <a:ea typeface="Aptos" panose="020B0004020202020204" pitchFamily="34" charset="0"/>
                <a:cs typeface="Times New Roman" panose="02020603050405020304" pitchFamily="18" charset="0"/>
              </a:rPr>
              <a:t>Chuẩn bị:</a:t>
            </a:r>
            <a:endParaRPr lang="en-US" sz="2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 Dụng cụ: Cân điện tử, cốc thuỷ tinh (loại 1000 mL), đũa thuỷ tinh.</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 Hoá chất: Muối ăn (sodium chloride), nước cất.</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b="1" kern="100" dirty="0">
                <a:effectLst/>
                <a:latin typeface="UTM Avo" panose="02040603050506020204" pitchFamily="18" charset="0"/>
                <a:ea typeface="Aptos" panose="020B0004020202020204" pitchFamily="34" charset="0"/>
                <a:cs typeface="Times New Roman" panose="02020603050405020304" pitchFamily="18" charset="0"/>
              </a:rPr>
              <a:t>Tiến hành:</a:t>
            </a:r>
            <a:endParaRPr lang="en-US" sz="2200" b="1"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Bước 1:</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a:t>
            </a:r>
            <a:r>
              <a:rPr lang="vi-VN" sz="2200" kern="100" dirty="0">
                <a:effectLst/>
                <a:latin typeface="UTM Avo" panose="02040603050506020204" pitchFamily="18" charset="0"/>
                <a:ea typeface="Aptos" panose="020B0004020202020204" pitchFamily="34" charset="0"/>
                <a:cs typeface="UTM Avo" panose="02040603050506020204" pitchFamily="18" charset="0"/>
              </a:rPr>
              <a:t>â</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 ch</a:t>
            </a:r>
            <a:r>
              <a:rPr lang="vi-VN" sz="2200" kern="100" dirty="0">
                <a:effectLst/>
                <a:latin typeface="UTM Avo" panose="02040603050506020204" pitchFamily="18" charset="0"/>
                <a:ea typeface="Aptos" panose="020B0004020202020204" pitchFamily="34" charset="0"/>
                <a:cs typeface="UTM Avo" panose="02040603050506020204" pitchFamily="18" charset="0"/>
              </a:rPr>
              <a:t>í</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nh x</a:t>
            </a:r>
            <a:r>
              <a:rPr lang="vi-VN" sz="2200" kern="100" dirty="0">
                <a:effectLst/>
                <a:latin typeface="UTM Avo" panose="02040603050506020204" pitchFamily="18" charset="0"/>
                <a:ea typeface="Aptos" panose="020B0004020202020204" pitchFamily="34" charset="0"/>
                <a:cs typeface="UTM Avo" panose="02040603050506020204" pitchFamily="18" charset="0"/>
              </a:rPr>
              <a:t>á</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 4,5 gam muối ăn cho vào cốc dung tích 1000 mL.</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50000"/>
              </a:lnSpc>
              <a:spcBef>
                <a:spcPts val="0"/>
              </a:spcBef>
              <a:spcAft>
                <a:spcPts val="800"/>
              </a:spcAft>
            </a:pPr>
            <a:r>
              <a:rPr lang="vi-VN" sz="2200" kern="100" dirty="0">
                <a:effectLst/>
                <a:latin typeface="UTM Avo" panose="02040603050506020204" pitchFamily="18" charset="0"/>
                <a:ea typeface="Aptos" panose="020B0004020202020204" pitchFamily="34" charset="0"/>
                <a:cs typeface="Times New Roman" panose="02020603050405020304" pitchFamily="18" charset="0"/>
              </a:rPr>
              <a:t>Bước 2:</a:t>
            </a:r>
            <a:r>
              <a:rPr lang="vi-VN" sz="2200" kern="100" dirty="0">
                <a:effectLst/>
                <a:latin typeface="Cambria" panose="02040503050406030204" pitchFamily="18" charset="0"/>
                <a:ea typeface="Aptos" panose="020B0004020202020204" pitchFamily="34" charset="0"/>
                <a:cs typeface="Cambria" panose="02040503050406030204" pitchFamily="18" charset="0"/>
              </a:rPr>
              <a:t> </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C</a:t>
            </a:r>
            <a:r>
              <a:rPr lang="vi-VN" sz="2200" kern="100" dirty="0">
                <a:effectLst/>
                <a:latin typeface="UTM Avo" panose="02040603050506020204" pitchFamily="18" charset="0"/>
                <a:ea typeface="Aptos" panose="020B0004020202020204" pitchFamily="34" charset="0"/>
                <a:cs typeface="UTM Avo" panose="02040603050506020204" pitchFamily="18" charset="0"/>
              </a:rPr>
              <a:t>â</a:t>
            </a:r>
            <a:r>
              <a:rPr lang="vi-VN" sz="2200" kern="100" dirty="0">
                <a:effectLst/>
                <a:latin typeface="UTM Avo" panose="02040603050506020204" pitchFamily="18" charset="0"/>
                <a:ea typeface="Aptos" panose="020B0004020202020204" pitchFamily="34" charset="0"/>
                <a:cs typeface="Times New Roman" panose="02020603050405020304" pitchFamily="18" charset="0"/>
              </a:rPr>
              <a:t>n lấy 495,5 gam nước cất, rồi cho dần vào cốc và khấy nhẹ cho tới khi thu được 500 gam dung dịch sodium chloride 0,9%.</a:t>
            </a:r>
            <a:endParaRPr lang="en-US" sz="2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8939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8A5241B-8B58-6A95-5D18-40BE1F208D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E807ADD-EC0E-5358-542B-C44092C7AD55}"/>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638A394A-CBCF-4ACD-DDE6-899F53C553DB}"/>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FD9B1B76-65F9-E264-21D2-8EF6556EF93D}"/>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C81CCA51-B0D1-1022-CC65-8FAF9A5F1CFD}"/>
              </a:ext>
            </a:extLst>
          </p:cNvPr>
          <p:cNvSpPr txBox="1"/>
          <p:nvPr/>
        </p:nvSpPr>
        <p:spPr>
          <a:xfrm>
            <a:off x="2124336" y="2375780"/>
            <a:ext cx="5016693" cy="3067443"/>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r>
              <a:rPr lang="en-US" sz="2200" dirty="0" err="1">
                <a:latin typeface="UTM Avo" panose="02040603050506020204" pitchFamily="18"/>
                <a:ea typeface="Calibri" panose="020F0502020204030204" pitchFamily="34" charset="0"/>
                <a:cs typeface="Arial" panose="020B0604020202020204" pitchFamily="34" charset="0"/>
              </a:rPr>
              <a:t>của</a:t>
            </a:r>
            <a:r>
              <a:rPr lang="en-US" sz="2200"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7. </a:t>
            </a:r>
            <a:r>
              <a:rPr lang="en-US" sz="2200" b="1" dirty="0" err="1">
                <a:latin typeface="UTM Avo" panose="02040603050506020204" pitchFamily="18"/>
                <a:ea typeface="Calibri" panose="020F0502020204030204" pitchFamily="34" charset="0"/>
                <a:cs typeface="Arial" panose="020B0604020202020204" pitchFamily="34" charset="0"/>
              </a:rPr>
              <a:t>Tốc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độ</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phản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ứng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và</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chất</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xúc</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tác</a:t>
            </a:r>
            <a:r>
              <a:rPr lang="en-US" sz="2200" b="1" dirty="0">
                <a:latin typeface="UTM Avo" panose="02040603050506020204" pitchFamily="18"/>
                <a:ea typeface="Calibri" panose="020F0502020204030204" pitchFamily="34" charset="0"/>
                <a:cs typeface="Arial" panose="020B0604020202020204" pitchFamily="34" charset="0"/>
              </a:rPr>
              <a:t>.</a:t>
            </a:r>
          </a:p>
        </p:txBody>
      </p:sp>
      <p:grpSp>
        <p:nvGrpSpPr>
          <p:cNvPr id="6" name="Group 5">
            <a:extLst>
              <a:ext uri="{FF2B5EF4-FFF2-40B4-BE49-F238E27FC236}">
                <a16:creationId xmlns:a16="http://schemas.microsoft.com/office/drawing/2014/main" id="{2568D750-D4B1-B962-6508-E969DD1EA6D2}"/>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D8E01F44-B0D5-D1CE-E7D1-49EAF2EB5381}"/>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C63F1699-19DB-BF05-375C-BA068FA98F75}"/>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162B2117-AD6A-AE34-D392-B88F8E356DF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E61F3E57-49BA-4FE9-4AD5-6C40517B2A5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3F87A9DA-FD09-DD1C-1908-8152551BE028}"/>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183</TotalTime>
  <Words>1925</Words>
  <Application>Microsoft Office PowerPoint</Application>
  <PresentationFormat>Widescreen</PresentationFormat>
  <Paragraphs>131</Paragraphs>
  <Slides>34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Aptos</vt:lpstr>
      <vt:lpstr>Arial</vt:lpstr>
      <vt:lpstr>Calibri</vt:lpstr>
      <vt:lpstr>Calibri Light</vt:lpstr>
      <vt:lpstr>Cambria</vt:lpstr>
      <vt:lpstr>Cambria Math</vt:lpstr>
      <vt:lpstr>Times New Roman</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8</cp:revision>
  <dcterms:created xsi:type="dcterms:W3CDTF">2023-10-18T06:55:26Z</dcterms:created>
  <dcterms:modified xsi:type="dcterms:W3CDTF">2024-03-04T02:48:09Z</dcterms:modified>
</cp:coreProperties>
</file>