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81" r:id="rId17"/>
    <p:sldId id="282" r:id="rId18"/>
    <p:sldId id="283" r:id="rId19"/>
    <p:sldId id="284" r:id="rId20"/>
    <p:sldId id="285" r:id="rId21"/>
    <p:sldId id="261" r:id="rId22"/>
    <p:sldId id="290" r:id="rId23"/>
    <p:sldId id="291" r:id="rId24"/>
    <p:sldId id="292" r:id="rId25"/>
    <p:sldId id="293" r:id="rId26"/>
    <p:sldId id="294" r:id="rId27"/>
    <p:sldId id="295" r:id="rId28"/>
    <p:sldId id="262" r:id="rId29"/>
    <p:sldId id="264" r:id="rId30"/>
    <p:sldId id="269" r:id="rId31"/>
    <p:sldId id="270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6" userDrawn="1">
          <p15:clr>
            <a:srgbClr val="A4A3A4"/>
          </p15:clr>
        </p15:guide>
        <p15:guide id="2" pos="302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34" autoAdjust="0"/>
    <p:restoredTop sz="94477" autoAdjust="0"/>
  </p:normalViewPr>
  <p:slideViewPr>
    <p:cSldViewPr snapToGrid="0" showGuides="1">
      <p:cViewPr varScale="1">
        <p:scale>
          <a:sx n="110" d="100"/>
          <a:sy n="110" d="100"/>
        </p:scale>
        <p:origin x="318" y="108"/>
      </p:cViewPr>
      <p:guideLst>
        <p:guide orient="horz" pos="2136"/>
        <p:guide pos="302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7A79E6-05F2-4DA8-AFA4-1A9786CE39EF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C1AF20-2064-4709-8819-936AE78B75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3120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đầu</a:t>
            </a:r>
            <a:r>
              <a:rPr lang="en-US" baseline="0" dirty="0"/>
              <a:t> </a:t>
            </a:r>
            <a:r>
              <a:rPr lang="en-US" baseline="0" dirty="0" err="1"/>
              <a:t>bếp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mở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&gt;&gt;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đã</a:t>
            </a:r>
            <a:r>
              <a:rPr lang="en-US" baseline="0" dirty="0"/>
              <a:t>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bàn</a:t>
            </a:r>
            <a:r>
              <a:rPr lang="en-US" baseline="0" dirty="0"/>
              <a:t> </a:t>
            </a:r>
            <a:r>
              <a:rPr lang="en-US" baseline="0" dirty="0" err="1"/>
              <a:t>ăn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en-US" baseline="0" dirty="0" err="1"/>
              <a:t>món</a:t>
            </a:r>
            <a:r>
              <a:rPr lang="en-US" baseline="0" dirty="0"/>
              <a:t> </a:t>
            </a:r>
            <a:r>
              <a:rPr lang="en-US" baseline="0" dirty="0" err="1"/>
              <a:t>ăn</a:t>
            </a:r>
            <a:r>
              <a:rPr lang="en-US" baseline="0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03CB6F-B7B2-458C-B6AC-4EE062B57E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24659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chữ</a:t>
            </a:r>
            <a:r>
              <a:rPr lang="en-US" baseline="0" dirty="0"/>
              <a:t> </a:t>
            </a:r>
            <a:r>
              <a:rPr lang="en-US" baseline="0" dirty="0" err="1"/>
              <a:t>cái</a:t>
            </a:r>
            <a:r>
              <a:rPr lang="en-US" baseline="0" dirty="0"/>
              <a:t> A, B, C, D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bàn</a:t>
            </a:r>
            <a:r>
              <a:rPr lang="en-US" baseline="0" dirty="0"/>
              <a:t> </a:t>
            </a:r>
            <a:r>
              <a:rPr lang="en-US" baseline="0" dirty="0" err="1"/>
              <a:t>ăn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03CB6F-B7B2-458C-B6AC-4EE062B57E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92425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chữ</a:t>
            </a:r>
            <a:r>
              <a:rPr lang="en-US" baseline="0" dirty="0"/>
              <a:t> </a:t>
            </a:r>
            <a:r>
              <a:rPr lang="en-US" baseline="0" dirty="0" err="1"/>
              <a:t>cái</a:t>
            </a:r>
            <a:r>
              <a:rPr lang="en-US" baseline="0" dirty="0"/>
              <a:t> A, B, C, D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bàn</a:t>
            </a:r>
            <a:r>
              <a:rPr lang="en-US" baseline="0" dirty="0"/>
              <a:t> </a:t>
            </a:r>
            <a:r>
              <a:rPr lang="en-US" baseline="0" dirty="0" err="1"/>
              <a:t>ăn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03CB6F-B7B2-458C-B6AC-4EE062B57E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37656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chữ</a:t>
            </a:r>
            <a:r>
              <a:rPr lang="en-US" baseline="0" dirty="0"/>
              <a:t> </a:t>
            </a:r>
            <a:r>
              <a:rPr lang="en-US" baseline="0" dirty="0" err="1"/>
              <a:t>cái</a:t>
            </a:r>
            <a:r>
              <a:rPr lang="en-US" baseline="0" dirty="0"/>
              <a:t> A, B, C, D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bàn</a:t>
            </a:r>
            <a:r>
              <a:rPr lang="en-US" baseline="0" dirty="0"/>
              <a:t> </a:t>
            </a:r>
            <a:r>
              <a:rPr lang="en-US" baseline="0" dirty="0" err="1"/>
              <a:t>ăn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03CB6F-B7B2-458C-B6AC-4EE062B57E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37656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chữ</a:t>
            </a:r>
            <a:r>
              <a:rPr lang="en-US" baseline="0" dirty="0"/>
              <a:t> </a:t>
            </a:r>
            <a:r>
              <a:rPr lang="en-US" baseline="0" dirty="0" err="1"/>
              <a:t>cái</a:t>
            </a:r>
            <a:r>
              <a:rPr lang="en-US" baseline="0" dirty="0"/>
              <a:t> A, B, C, D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bàn</a:t>
            </a:r>
            <a:r>
              <a:rPr lang="en-US" baseline="0" dirty="0"/>
              <a:t> </a:t>
            </a:r>
            <a:r>
              <a:rPr lang="en-US" baseline="0" dirty="0" err="1"/>
              <a:t>ăn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03CB6F-B7B2-458C-B6AC-4EE062B57E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45783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3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409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890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097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286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779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187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394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484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738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964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356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khoa-hoc-tu-nhien-8/1/424/47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khoa-hoc-tu-nhien-8/1/424/47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khoa-hoc-tu-nhien-8/1/424/47/" TargetMode="Externa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slide" Target="slide26.xml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12" Type="http://schemas.openxmlformats.org/officeDocument/2006/relationships/slide" Target="slide25.xml"/><Relationship Id="rId2" Type="http://schemas.openxmlformats.org/officeDocument/2006/relationships/notesSlide" Target="../notesSlides/notesSlide1.xml"/><Relationship Id="rId16" Type="http://schemas.openxmlformats.org/officeDocument/2006/relationships/slide" Target="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11" Type="http://schemas.openxmlformats.org/officeDocument/2006/relationships/image" Target="../media/image39.png"/><Relationship Id="rId5" Type="http://schemas.openxmlformats.org/officeDocument/2006/relationships/image" Target="../media/image34.png"/><Relationship Id="rId15" Type="http://schemas.openxmlformats.org/officeDocument/2006/relationships/image" Target="../media/image31.jpeg"/><Relationship Id="rId10" Type="http://schemas.openxmlformats.org/officeDocument/2006/relationships/slide" Target="slide24.xml"/><Relationship Id="rId4" Type="http://schemas.openxmlformats.org/officeDocument/2006/relationships/image" Target="../media/image33.png"/><Relationship Id="rId9" Type="http://schemas.openxmlformats.org/officeDocument/2006/relationships/image" Target="../media/image38.png"/><Relationship Id="rId14" Type="http://schemas.openxmlformats.org/officeDocument/2006/relationships/slide" Target="slide2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6.png"/><Relationship Id="rId3" Type="http://schemas.openxmlformats.org/officeDocument/2006/relationships/audio" Target="../media/audio1.wav"/><Relationship Id="rId7" Type="http://schemas.openxmlformats.org/officeDocument/2006/relationships/image" Target="../media/image41.png"/><Relationship Id="rId12" Type="http://schemas.openxmlformats.org/officeDocument/2006/relationships/slide" Target="slide2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audio" Target="../media/audio3.wav"/><Relationship Id="rId10" Type="http://schemas.openxmlformats.org/officeDocument/2006/relationships/image" Target="../media/image44.png"/><Relationship Id="rId4" Type="http://schemas.openxmlformats.org/officeDocument/2006/relationships/audio" Target="../media/audio2.wav"/><Relationship Id="rId9" Type="http://schemas.openxmlformats.org/officeDocument/2006/relationships/image" Target="../media/image43.png"/><Relationship Id="rId14" Type="http://schemas.openxmlformats.org/officeDocument/2006/relationships/image" Target="../media/image31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6.png"/><Relationship Id="rId3" Type="http://schemas.openxmlformats.org/officeDocument/2006/relationships/audio" Target="../media/audio1.wav"/><Relationship Id="rId7" Type="http://schemas.openxmlformats.org/officeDocument/2006/relationships/image" Target="../media/image41.png"/><Relationship Id="rId12" Type="http://schemas.openxmlformats.org/officeDocument/2006/relationships/slide" Target="slide2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audio" Target="../media/audio3.wav"/><Relationship Id="rId10" Type="http://schemas.openxmlformats.org/officeDocument/2006/relationships/image" Target="../media/image44.png"/><Relationship Id="rId4" Type="http://schemas.openxmlformats.org/officeDocument/2006/relationships/audio" Target="../media/audio2.wav"/><Relationship Id="rId9" Type="http://schemas.openxmlformats.org/officeDocument/2006/relationships/image" Target="../media/image43.png"/><Relationship Id="rId14" Type="http://schemas.openxmlformats.org/officeDocument/2006/relationships/image" Target="../media/image31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6.png"/><Relationship Id="rId3" Type="http://schemas.openxmlformats.org/officeDocument/2006/relationships/audio" Target="../media/audio1.wav"/><Relationship Id="rId7" Type="http://schemas.openxmlformats.org/officeDocument/2006/relationships/image" Target="../media/image41.png"/><Relationship Id="rId12" Type="http://schemas.openxmlformats.org/officeDocument/2006/relationships/slide" Target="slide2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audio" Target="../media/audio3.wav"/><Relationship Id="rId10" Type="http://schemas.openxmlformats.org/officeDocument/2006/relationships/image" Target="../media/image44.png"/><Relationship Id="rId4" Type="http://schemas.openxmlformats.org/officeDocument/2006/relationships/audio" Target="../media/audio2.wav"/><Relationship Id="rId9" Type="http://schemas.openxmlformats.org/officeDocument/2006/relationships/image" Target="../media/image43.png"/><Relationship Id="rId14" Type="http://schemas.openxmlformats.org/officeDocument/2006/relationships/image" Target="../media/image31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6.png"/><Relationship Id="rId3" Type="http://schemas.openxmlformats.org/officeDocument/2006/relationships/audio" Target="../media/audio1.wav"/><Relationship Id="rId7" Type="http://schemas.openxmlformats.org/officeDocument/2006/relationships/image" Target="../media/image41.png"/><Relationship Id="rId12" Type="http://schemas.openxmlformats.org/officeDocument/2006/relationships/slide" Target="slide2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audio" Target="../media/audio3.wav"/><Relationship Id="rId10" Type="http://schemas.openxmlformats.org/officeDocument/2006/relationships/image" Target="../media/image44.png"/><Relationship Id="rId4" Type="http://schemas.openxmlformats.org/officeDocument/2006/relationships/audio" Target="../media/audio2.wav"/><Relationship Id="rId9" Type="http://schemas.openxmlformats.org/officeDocument/2006/relationships/image" Target="../media/image43.png"/><Relationship Id="rId14" Type="http://schemas.openxmlformats.org/officeDocument/2006/relationships/image" Target="../media/image3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khoa-hoc-tu-nhien-8/1/424/47/" TargetMode="External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hoc10fb/" TargetMode="External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microsoft.com/office/2007/relationships/hdphoto" Target="../media/hdphoto1.wdp"/><Relationship Id="rId4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9DBD5EA-C26C-98E3-761F-12D7673916E3}"/>
              </a:ext>
            </a:extLst>
          </p:cNvPr>
          <p:cNvSpPr txBox="1">
            <a:spLocks/>
          </p:cNvSpPr>
          <p:nvPr/>
        </p:nvSpPr>
        <p:spPr>
          <a:xfrm>
            <a:off x="9063429" y="214969"/>
            <a:ext cx="2782110" cy="7168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vi-VN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KH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TN 8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2E1F328-A80C-3553-C855-233FD1F62FA5}"/>
              </a:ext>
            </a:extLst>
          </p:cNvPr>
          <p:cNvSpPr txBox="1">
            <a:spLocks/>
          </p:cNvSpPr>
          <p:nvPr/>
        </p:nvSpPr>
        <p:spPr>
          <a:xfrm>
            <a:off x="346461" y="1441657"/>
            <a:ext cx="11845539" cy="2045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vi-VN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Chủ đề </a:t>
            </a: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2</a:t>
            </a:r>
            <a:r>
              <a:rPr lang="vi-VN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: </a:t>
            </a:r>
            <a:endParaRPr lang="en-US" sz="5400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Acid – Base – pH – Oxide – </a:t>
            </a: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Muối</a:t>
            </a:r>
            <a:endParaRPr lang="en-US" sz="54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AED83605-0816-7ADF-0D7C-1DD9C2C24909}"/>
              </a:ext>
            </a:extLst>
          </p:cNvPr>
          <p:cNvSpPr txBox="1">
            <a:spLocks/>
          </p:cNvSpPr>
          <p:nvPr/>
        </p:nvSpPr>
        <p:spPr>
          <a:xfrm>
            <a:off x="965710" y="3487440"/>
            <a:ext cx="10260579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vi-VN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Bài 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8. Acid</a:t>
            </a:r>
          </a:p>
        </p:txBody>
      </p:sp>
    </p:spTree>
    <p:extLst>
      <p:ext uri="{BB962C8B-B14F-4D97-AF65-F5344CB8AC3E}">
        <p14:creationId xmlns:p14="http://schemas.microsoft.com/office/powerpoint/2010/main" val="3438162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922A81BB-E820-9B44-AF73-E1BD181597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200" y="3325138"/>
            <a:ext cx="3149600" cy="170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12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99613C7-669F-9B1D-620A-472FABA076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0286" y="3048201"/>
            <a:ext cx="9371428" cy="3200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AEE0C0C-4D9A-65C4-8B6B-431C5BB7B84E}"/>
              </a:ext>
            </a:extLst>
          </p:cNvPr>
          <p:cNvSpPr txBox="1"/>
          <p:nvPr/>
        </p:nvSpPr>
        <p:spPr>
          <a:xfrm>
            <a:off x="1537062" y="1715478"/>
            <a:ext cx="9117875" cy="10361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200" dirty="0" err="1">
                <a:latin typeface="UTM Avo" panose="02040603050506020204" pitchFamily="18" charset="0"/>
              </a:rPr>
              <a:t>Các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loại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quả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trong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hình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dưới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đây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có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đặc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điểm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gì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giống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nhau</a:t>
            </a:r>
            <a:r>
              <a:rPr lang="en-US" sz="2200" dirty="0">
                <a:latin typeface="UTM Avo" panose="02040603050506020204" pitchFamily="18" charset="0"/>
              </a:rPr>
              <a:t>? Theo </a:t>
            </a:r>
            <a:r>
              <a:rPr lang="en-US" sz="2200" dirty="0" err="1">
                <a:latin typeface="UTM Avo" panose="02040603050506020204" pitchFamily="18" charset="0"/>
              </a:rPr>
              <a:t>em</a:t>
            </a:r>
            <a:r>
              <a:rPr lang="en-US" sz="2200" dirty="0">
                <a:latin typeface="UTM Avo" panose="02040603050506020204" pitchFamily="18" charset="0"/>
              </a:rPr>
              <a:t>, </a:t>
            </a:r>
            <a:r>
              <a:rPr lang="en-US" sz="2200" dirty="0" err="1">
                <a:latin typeface="UTM Avo" panose="02040603050506020204" pitchFamily="18" charset="0"/>
              </a:rPr>
              <a:t>vì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sao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chúng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lại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có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đặc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điểm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giống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nhau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đó</a:t>
            </a:r>
            <a:r>
              <a:rPr lang="en-US" sz="2200" dirty="0">
                <a:latin typeface="UTM Avo" panose="020406030505060202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171207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59B69C1B-7524-08CD-81E1-93294A22BE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200" y="3325138"/>
            <a:ext cx="3149600" cy="170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4016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>
            <a:extLst>
              <a:ext uri="{FF2B5EF4-FFF2-40B4-BE49-F238E27FC236}">
                <a16:creationId xmlns:a16="http://schemas.microsoft.com/office/drawing/2014/main" id="{7B3E83C2-12BB-C739-E10B-A26C91D1CE84}"/>
              </a:ext>
            </a:extLst>
          </p:cNvPr>
          <p:cNvSpPr txBox="1"/>
          <p:nvPr/>
        </p:nvSpPr>
        <p:spPr>
          <a:xfrm>
            <a:off x="1782762" y="1628675"/>
            <a:ext cx="8626475" cy="502125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>
              <a:lnSpc>
                <a:spcPct val="150000"/>
              </a:lnSpc>
              <a:spcAft>
                <a:spcPts val="433"/>
              </a:spcAft>
            </a:pPr>
            <a:r>
              <a:rPr lang="en-US" sz="25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I. KHÁI NIỆM ACID</a:t>
            </a:r>
            <a:endParaRPr lang="vi-VN" sz="2500" b="1" dirty="0">
              <a:latin typeface="UTM Avo" panose="02040603050506020204" pitchFamily="18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EC59256-5E58-13EE-9747-D030195E673F}"/>
              </a:ext>
            </a:extLst>
          </p:cNvPr>
          <p:cNvSpPr/>
          <p:nvPr/>
        </p:nvSpPr>
        <p:spPr>
          <a:xfrm>
            <a:off x="698269" y="2808919"/>
            <a:ext cx="4821382" cy="3475501"/>
          </a:xfrm>
          <a:prstGeom prst="round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</a:rPr>
              <a:t>Giấm ăn hoặc chanh thường được cho vào nước chấm để tạo ra vị chua; </a:t>
            </a:r>
            <a:endParaRPr lang="en-US" sz="2200" dirty="0">
              <a:solidFill>
                <a:schemeClr val="tx1"/>
              </a:solidFill>
              <a:latin typeface="UTM Avo" panose="020406030505060202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s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</a:rPr>
              <a:t>ấu, me hoặc cà chua cũng tạo ra vị chua cho một số món ăn.</a:t>
            </a:r>
            <a:endParaRPr lang="en-US" sz="22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F0521ACF-7B9D-8DDC-E84C-F12173B553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9377" y="3214438"/>
            <a:ext cx="2841764" cy="2841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D268C196-5D1D-1712-6AD3-2FC31D65C9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2776" y="4839282"/>
            <a:ext cx="3189630" cy="2126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3F0330BE-9E4C-F657-DCC1-C35C414D15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1136" y="2064125"/>
            <a:ext cx="4490864" cy="2989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9023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2B8E11-9B7B-711D-CAED-B931ED5C02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CF943AA6-6586-A75C-2B08-6BDF5BD4B9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9828" y="4104842"/>
            <a:ext cx="2966449" cy="1974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0B4A5BB-85AB-2F33-8DB7-0BC14FA3D0BE}"/>
              </a:ext>
            </a:extLst>
          </p:cNvPr>
          <p:cNvSpPr/>
          <p:nvPr/>
        </p:nvSpPr>
        <p:spPr>
          <a:xfrm>
            <a:off x="1047403" y="1956262"/>
            <a:ext cx="4305993" cy="1829583"/>
          </a:xfrm>
          <a:prstGeom prst="round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Tại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sao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giấm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và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loại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quả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trên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lại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có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vị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chua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tương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tự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nhau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?</a:t>
            </a:r>
          </a:p>
        </p:txBody>
      </p:sp>
      <p:pic>
        <p:nvPicPr>
          <p:cNvPr id="3" name="Picture 6">
            <a:extLst>
              <a:ext uri="{FF2B5EF4-FFF2-40B4-BE49-F238E27FC236}">
                <a16:creationId xmlns:a16="http://schemas.microsoft.com/office/drawing/2014/main" id="{3E213C4D-613D-3A06-B018-A61F6A9A78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809" y="4536511"/>
            <a:ext cx="1877133" cy="1877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F19A3C8D-9727-40E7-70A8-632B36D3DC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856" y="5453389"/>
            <a:ext cx="2106917" cy="1404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E4084FD2-D45E-FDDF-B269-3AC87FDB10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971" y="4126057"/>
            <a:ext cx="3468313" cy="2603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A50B5A0-93E4-3D89-7C98-D757B1241D02}"/>
              </a:ext>
            </a:extLst>
          </p:cNvPr>
          <p:cNvSpPr txBox="1"/>
          <p:nvPr/>
        </p:nvSpPr>
        <p:spPr>
          <a:xfrm>
            <a:off x="6804945" y="2703298"/>
            <a:ext cx="4587246" cy="33378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 charset="0"/>
              </a:rPr>
              <a:t>Vị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chua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của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giấm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ăn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loại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quả</a:t>
            </a:r>
            <a:r>
              <a:rPr lang="en-US" sz="2400" dirty="0">
                <a:latin typeface="UTM Avo" panose="02040603050506020204" pitchFamily="18" charset="0"/>
              </a:rPr>
              <a:t> ở </a:t>
            </a:r>
            <a:r>
              <a:rPr lang="en-US" sz="2400" dirty="0" err="1">
                <a:latin typeface="UTM Avo" panose="02040603050506020204" pitchFamily="18" charset="0"/>
              </a:rPr>
              <a:t>trên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được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tạo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ra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bởi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một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loại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hợp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chất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gọi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là</a:t>
            </a:r>
            <a:r>
              <a:rPr lang="en-US" sz="2400" dirty="0">
                <a:latin typeface="UTM Avo" panose="02040603050506020204" pitchFamily="18" charset="0"/>
              </a:rPr>
              <a:t> acid. Khi tan </a:t>
            </a:r>
            <a:r>
              <a:rPr lang="en-US" sz="2400" dirty="0" err="1">
                <a:latin typeface="UTM Avo" panose="02040603050506020204" pitchFamily="18" charset="0"/>
              </a:rPr>
              <a:t>trong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nước</a:t>
            </a:r>
            <a:r>
              <a:rPr lang="en-US" sz="2400" dirty="0">
                <a:latin typeface="UTM Avo" panose="02040603050506020204" pitchFamily="18" charset="0"/>
              </a:rPr>
              <a:t>, acid </a:t>
            </a:r>
            <a:r>
              <a:rPr lang="en-US" sz="2400" dirty="0" err="1">
                <a:latin typeface="UTM Avo" panose="02040603050506020204" pitchFamily="18" charset="0"/>
              </a:rPr>
              <a:t>tạo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ra</a:t>
            </a:r>
            <a:r>
              <a:rPr lang="en-US" sz="2400" dirty="0">
                <a:latin typeface="UTM Avo" panose="02040603050506020204" pitchFamily="18" charset="0"/>
              </a:rPr>
              <a:t> ion H</a:t>
            </a:r>
            <a:r>
              <a:rPr lang="en-US" sz="2400" baseline="30000" dirty="0">
                <a:latin typeface="UTM Avo" panose="02040603050506020204" pitchFamily="18" charset="0"/>
              </a:rPr>
              <a:t>+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làm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cho</a:t>
            </a:r>
            <a:r>
              <a:rPr lang="en-US" sz="2400" dirty="0">
                <a:latin typeface="UTM Avo" panose="02040603050506020204" pitchFamily="18" charset="0"/>
              </a:rPr>
              <a:t> dung </a:t>
            </a:r>
            <a:r>
              <a:rPr lang="en-US" sz="2400" dirty="0" err="1">
                <a:latin typeface="UTM Avo" panose="02040603050506020204" pitchFamily="18" charset="0"/>
              </a:rPr>
              <a:t>dịch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có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vị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chua</a:t>
            </a:r>
            <a:r>
              <a:rPr lang="en-US" sz="2400" dirty="0">
                <a:latin typeface="UTM Avo" panose="02040603050506020204" pitchFamily="18" charset="0"/>
              </a:rPr>
              <a:t>.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0E37053F-4F8D-2F4A-D9A6-B2AF7279BB5C}"/>
              </a:ext>
            </a:extLst>
          </p:cNvPr>
          <p:cNvSpPr/>
          <p:nvPr/>
        </p:nvSpPr>
        <p:spPr>
          <a:xfrm>
            <a:off x="6086296" y="4126057"/>
            <a:ext cx="447508" cy="562321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976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8E11B68-62E5-76E0-3A8F-B4D6A38773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A4389E73-4D3D-B29D-1041-BBE7AC27E0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5" y="2530360"/>
            <a:ext cx="4327640" cy="4327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76BAE05-6A19-FE80-A8ED-61F48FE195E5}"/>
              </a:ext>
            </a:extLst>
          </p:cNvPr>
          <p:cNvSpPr txBox="1"/>
          <p:nvPr/>
        </p:nvSpPr>
        <p:spPr>
          <a:xfrm>
            <a:off x="4096788" y="1955975"/>
            <a:ext cx="7679575" cy="2947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just">
              <a:lnSpc>
                <a:spcPct val="150000"/>
              </a:lnSpc>
              <a:defRPr sz="2200">
                <a:latin typeface="UTM Avo" panose="02040603050506020204" pitchFamily="18" charset="0"/>
              </a:defRPr>
            </a:lvl1pPr>
          </a:lstStyle>
          <a:p>
            <a:pPr>
              <a:spcBef>
                <a:spcPts val="600"/>
              </a:spcBef>
            </a:pPr>
            <a:r>
              <a:rPr lang="en-US" sz="2400" b="1" i="1" dirty="0" err="1"/>
              <a:t>Khái</a:t>
            </a:r>
            <a:r>
              <a:rPr lang="en-US" sz="2400" b="1" i="1" dirty="0"/>
              <a:t> </a:t>
            </a:r>
            <a:r>
              <a:rPr lang="en-US" sz="2400" b="1" i="1" dirty="0" err="1"/>
              <a:t>niệm</a:t>
            </a:r>
            <a:r>
              <a:rPr lang="en-US" sz="2400" b="1" i="1" dirty="0"/>
              <a:t>: </a:t>
            </a:r>
            <a:r>
              <a:rPr lang="vi-VN" sz="2400" i="1" dirty="0"/>
              <a:t>Acid là những hợp chất trong phân tử có nguyên tử hydrogen liên kết với gốc acid. Khi tan trong nước, acid tạo ra ion H</a:t>
            </a:r>
            <a:r>
              <a:rPr lang="vi-VN" sz="2400" i="1" baseline="30000" dirty="0"/>
              <a:t>+</a:t>
            </a:r>
            <a:r>
              <a:rPr lang="vi-VN" sz="2400" i="1" dirty="0"/>
              <a:t>.</a:t>
            </a:r>
          </a:p>
          <a:p>
            <a:pPr>
              <a:spcBef>
                <a:spcPts val="600"/>
              </a:spcBef>
            </a:pPr>
            <a:r>
              <a:rPr lang="vi-VN" sz="2400" dirty="0"/>
              <a:t>Acid tạo ra ion H</a:t>
            </a:r>
            <a:r>
              <a:rPr lang="vi-VN" sz="2400" baseline="30000" dirty="0"/>
              <a:t>+</a:t>
            </a:r>
            <a:r>
              <a:rPr lang="en-US" sz="2400" dirty="0"/>
              <a:t> </a:t>
            </a:r>
            <a:r>
              <a:rPr lang="vi-VN" sz="2400" dirty="0"/>
              <a:t>theo sơ đồ sau:</a:t>
            </a:r>
          </a:p>
          <a:p>
            <a:pPr algn="ctr">
              <a:spcBef>
                <a:spcPts val="600"/>
              </a:spcBef>
            </a:pPr>
            <a:r>
              <a:rPr lang="vi-VN" sz="2400" dirty="0"/>
              <a:t>Acid → ion H</a:t>
            </a:r>
            <a:r>
              <a:rPr lang="vi-VN" sz="2400" baseline="30000" dirty="0"/>
              <a:t>+</a:t>
            </a:r>
            <a:r>
              <a:rPr lang="vi-VN" sz="2400" dirty="0"/>
              <a:t>+ ion âm gốc acid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2160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D57FF3-1F06-4BB9-C57D-4DF4070940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>
            <a:extLst>
              <a:ext uri="{FF2B5EF4-FFF2-40B4-BE49-F238E27FC236}">
                <a16:creationId xmlns:a16="http://schemas.microsoft.com/office/drawing/2014/main" id="{5520A1F5-AA6A-DF85-EEBE-A083D0F8A30C}"/>
              </a:ext>
            </a:extLst>
          </p:cNvPr>
          <p:cNvSpPr txBox="1"/>
          <p:nvPr/>
        </p:nvSpPr>
        <p:spPr>
          <a:xfrm>
            <a:off x="2390443" y="1656225"/>
            <a:ext cx="7411114" cy="482055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>
              <a:lnSpc>
                <a:spcPct val="150000"/>
              </a:lnSpc>
              <a:spcAft>
                <a:spcPts val="433"/>
              </a:spcAft>
            </a:pPr>
            <a:r>
              <a:rPr lang="vi-VN" sz="24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II. TÍNH CHẤT HOÁ HỌC CỦA ACID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3897B9E-F35B-1B27-EF4B-0F63D1270AAF}"/>
              </a:ext>
            </a:extLst>
          </p:cNvPr>
          <p:cNvGrpSpPr/>
          <p:nvPr/>
        </p:nvGrpSpPr>
        <p:grpSpPr>
          <a:xfrm>
            <a:off x="1177243" y="2507857"/>
            <a:ext cx="9785082" cy="753151"/>
            <a:chOff x="-5093400" y="791598"/>
            <a:chExt cx="18064766" cy="139043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9FFBCC2-45A4-DC80-2693-781677428537}"/>
                </a:ext>
              </a:extLst>
            </p:cNvPr>
            <p:cNvSpPr/>
            <p:nvPr/>
          </p:nvSpPr>
          <p:spPr>
            <a:xfrm>
              <a:off x="-5093400" y="993663"/>
              <a:ext cx="18064766" cy="9863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200" b="1" dirty="0" err="1">
                  <a:latin typeface="UTM Avo" panose="02040603050506020204" pitchFamily="18"/>
                  <a:cs typeface="Arial" panose="020B0604020202020204" pitchFamily="34" charset="0"/>
                </a:rPr>
                <a:t>Thí</a:t>
              </a:r>
              <a:r>
                <a:rPr lang="en-US" sz="2200" b="1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latin typeface="UTM Avo" panose="02040603050506020204" pitchFamily="18"/>
                  <a:cs typeface="Arial" panose="020B0604020202020204" pitchFamily="34" charset="0"/>
                </a:rPr>
                <a:t>nghiệm</a:t>
              </a:r>
              <a:r>
                <a:rPr lang="en-US" sz="2200" b="1" dirty="0">
                  <a:latin typeface="UTM Avo" panose="02040603050506020204" pitchFamily="18"/>
                  <a:cs typeface="Arial" panose="020B0604020202020204" pitchFamily="34" charset="0"/>
                </a:rPr>
                <a:t> 1: Acid </a:t>
              </a:r>
              <a:r>
                <a:rPr lang="en-US" sz="2200" b="1" dirty="0" err="1">
                  <a:latin typeface="UTM Avo" panose="02040603050506020204" pitchFamily="18"/>
                  <a:cs typeface="Arial" panose="020B0604020202020204" pitchFamily="34" charset="0"/>
                </a:rPr>
                <a:t>làm</a:t>
              </a:r>
              <a:r>
                <a:rPr lang="en-US" sz="2200" b="1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latin typeface="UTM Avo" panose="02040603050506020204" pitchFamily="18"/>
                  <a:cs typeface="Arial" panose="020B0604020202020204" pitchFamily="34" charset="0"/>
                </a:rPr>
                <a:t>đổi</a:t>
              </a:r>
              <a:r>
                <a:rPr lang="en-US" sz="2200" b="1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latin typeface="UTM Avo" panose="02040603050506020204" pitchFamily="18"/>
                  <a:cs typeface="Arial" panose="020B0604020202020204" pitchFamily="34" charset="0"/>
                </a:rPr>
                <a:t>màu</a:t>
              </a:r>
              <a:r>
                <a:rPr lang="en-US" sz="2200" b="1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latin typeface="UTM Avo" panose="02040603050506020204" pitchFamily="18"/>
                  <a:cs typeface="Arial" panose="020B0604020202020204" pitchFamily="34" charset="0"/>
                </a:rPr>
                <a:t>chất</a:t>
              </a:r>
              <a:r>
                <a:rPr lang="en-US" sz="2200" b="1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latin typeface="UTM Avo" panose="02040603050506020204" pitchFamily="18"/>
                  <a:cs typeface="Arial" panose="020B0604020202020204" pitchFamily="34" charset="0"/>
                </a:rPr>
                <a:t>chỉ</a:t>
              </a:r>
              <a:r>
                <a:rPr lang="en-US" sz="2200" b="1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latin typeface="UTM Avo" panose="02040603050506020204" pitchFamily="18"/>
                  <a:cs typeface="Arial" panose="020B0604020202020204" pitchFamily="34" charset="0"/>
                </a:rPr>
                <a:t>thị</a:t>
              </a:r>
              <a:endParaRPr lang="vi-VN" sz="22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" name="Picture 15">
              <a:extLst>
                <a:ext uri="{FF2B5EF4-FFF2-40B4-BE49-F238E27FC236}">
                  <a16:creationId xmlns:a16="http://schemas.microsoft.com/office/drawing/2014/main" id="{D4B216E6-3CAD-7B32-290A-40E9F173DC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-3195607" y="791598"/>
              <a:ext cx="1088014" cy="1390432"/>
            </a:xfrm>
            <a:prstGeom prst="rect">
              <a:avLst/>
            </a:prstGeom>
          </p:spPr>
        </p:pic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68746D21-AEE8-67AD-CC5B-33277E927741}"/>
              </a:ext>
            </a:extLst>
          </p:cNvPr>
          <p:cNvSpPr/>
          <p:nvPr/>
        </p:nvSpPr>
        <p:spPr>
          <a:xfrm>
            <a:off x="561643" y="4144131"/>
            <a:ext cx="5074386" cy="22298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  <a:cs typeface="Arial" panose="020B0604020202020204" pitchFamily="34" charset="0"/>
              </a:rPr>
              <a:t>• Dụng cụ: mặt kính đồng hồ, ống hút nhỏ giọt.</a:t>
            </a:r>
          </a:p>
          <a:p>
            <a:pPr algn="just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  <a:cs typeface="Arial" panose="020B0604020202020204" pitchFamily="34" charset="0"/>
              </a:rPr>
              <a:t>• Hoá chất: dung dịch HCl loãng, giấy quỳ tím.</a:t>
            </a:r>
            <a:endParaRPr lang="en-US" sz="24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7" name="Pentagon 5">
            <a:extLst>
              <a:ext uri="{FF2B5EF4-FFF2-40B4-BE49-F238E27FC236}">
                <a16:creationId xmlns:a16="http://schemas.microsoft.com/office/drawing/2014/main" id="{B000BC62-B00D-9DAB-E5AA-B595EF5B853E}"/>
              </a:ext>
            </a:extLst>
          </p:cNvPr>
          <p:cNvSpPr/>
          <p:nvPr/>
        </p:nvSpPr>
        <p:spPr>
          <a:xfrm>
            <a:off x="0" y="3146428"/>
            <a:ext cx="1857375" cy="562417"/>
          </a:xfrm>
          <a:prstGeom prst="homePlate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Chuẩn</a:t>
            </a:r>
            <a:r>
              <a:rPr lang="en-US" sz="23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bị</a:t>
            </a:r>
            <a:endParaRPr lang="en-US" sz="2300" b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23B6FDE-E764-D0CC-42EA-2858EB6061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3209" y="3146428"/>
            <a:ext cx="4909676" cy="3623658"/>
          </a:xfrm>
          <a:prstGeom prst="rect">
            <a:avLst/>
          </a:prstGeom>
        </p:spPr>
      </p:pic>
      <p:sp>
        <p:nvSpPr>
          <p:cNvPr id="8" name="TextBox 4">
            <a:extLst>
              <a:ext uri="{FF2B5EF4-FFF2-40B4-BE49-F238E27FC236}">
                <a16:creationId xmlns:a16="http://schemas.microsoft.com/office/drawing/2014/main" id="{7515FB13-6C74-16AB-CA14-71B3DD3BD731}"/>
              </a:ext>
            </a:extLst>
          </p:cNvPr>
          <p:cNvSpPr txBox="1"/>
          <p:nvPr/>
        </p:nvSpPr>
        <p:spPr>
          <a:xfrm>
            <a:off x="2390443" y="2125587"/>
            <a:ext cx="7411114" cy="482055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>
              <a:lnSpc>
                <a:spcPct val="150000"/>
              </a:lnSpc>
              <a:spcAft>
                <a:spcPts val="433"/>
              </a:spcAft>
            </a:pPr>
            <a:r>
              <a:rPr lang="vi-VN" sz="24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1. Làm đổi màu chất chỉ thị</a:t>
            </a:r>
          </a:p>
        </p:txBody>
      </p:sp>
    </p:spTree>
    <p:extLst>
      <p:ext uri="{BB962C8B-B14F-4D97-AF65-F5344CB8AC3E}">
        <p14:creationId xmlns:p14="http://schemas.microsoft.com/office/powerpoint/2010/main" val="1570032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A25E0EC-3A3F-4928-27A8-3E3C6C705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0B892C8-6A79-E48D-7092-AB4644828FE5}"/>
              </a:ext>
            </a:extLst>
          </p:cNvPr>
          <p:cNvGrpSpPr/>
          <p:nvPr/>
        </p:nvGrpSpPr>
        <p:grpSpPr>
          <a:xfrm>
            <a:off x="1203459" y="1548792"/>
            <a:ext cx="9785082" cy="753151"/>
            <a:chOff x="-5093400" y="893884"/>
            <a:chExt cx="18064766" cy="139043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E95799C-C766-5CFA-EA3B-938C636F2C7A}"/>
                </a:ext>
              </a:extLst>
            </p:cNvPr>
            <p:cNvSpPr/>
            <p:nvPr/>
          </p:nvSpPr>
          <p:spPr>
            <a:xfrm>
              <a:off x="-5093400" y="993663"/>
              <a:ext cx="18064766" cy="9863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200" b="1" dirty="0" err="1">
                  <a:latin typeface="UTM Avo" panose="02040603050506020204" pitchFamily="18"/>
                  <a:cs typeface="Arial" panose="020B0604020202020204" pitchFamily="34" charset="0"/>
                </a:rPr>
                <a:t>Thí</a:t>
              </a:r>
              <a:r>
                <a:rPr lang="en-US" sz="2200" b="1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latin typeface="UTM Avo" panose="02040603050506020204" pitchFamily="18"/>
                  <a:cs typeface="Arial" panose="020B0604020202020204" pitchFamily="34" charset="0"/>
                </a:rPr>
                <a:t>nghiệm</a:t>
              </a:r>
              <a:r>
                <a:rPr lang="en-US" sz="2200" b="1" dirty="0">
                  <a:latin typeface="UTM Avo" panose="02040603050506020204" pitchFamily="18"/>
                  <a:cs typeface="Arial" panose="020B0604020202020204" pitchFamily="34" charset="0"/>
                </a:rPr>
                <a:t> 1</a:t>
              </a:r>
              <a:endParaRPr lang="vi-VN" sz="22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" name="Picture 15">
              <a:extLst>
                <a:ext uri="{FF2B5EF4-FFF2-40B4-BE49-F238E27FC236}">
                  <a16:creationId xmlns:a16="http://schemas.microsoft.com/office/drawing/2014/main" id="{2BD75E3D-EAA0-8A5E-2615-1355B6C9363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897266" y="893884"/>
              <a:ext cx="1088014" cy="1390432"/>
            </a:xfrm>
            <a:prstGeom prst="rect">
              <a:avLst/>
            </a:prstGeom>
          </p:spPr>
        </p:pic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BF5E47D5-4B20-0651-877E-0FBFB79AC7EC}"/>
              </a:ext>
            </a:extLst>
          </p:cNvPr>
          <p:cNvSpPr/>
          <p:nvPr/>
        </p:nvSpPr>
        <p:spPr>
          <a:xfrm>
            <a:off x="1080282" y="2902939"/>
            <a:ext cx="10031436" cy="1685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  <a:cs typeface="Arial" panose="020B0604020202020204" pitchFamily="34" charset="0"/>
              </a:rPr>
              <a:t>• Đặt mẩu giấy quỳ tím lên mặt kính đồng hồ, lấy dung dịch HCl loãng và nhỏ một giọt lên mẩu giấy quỳ tím.</a:t>
            </a:r>
          </a:p>
          <a:p>
            <a:pPr algn="just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  <a:cs typeface="Arial" panose="020B0604020202020204" pitchFamily="34" charset="0"/>
              </a:rPr>
              <a:t>• Mô tả các hiện tượng xảy ra.</a:t>
            </a:r>
            <a:endParaRPr lang="en-US" sz="24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6" name="Pentagon 2">
            <a:extLst>
              <a:ext uri="{FF2B5EF4-FFF2-40B4-BE49-F238E27FC236}">
                <a16:creationId xmlns:a16="http://schemas.microsoft.com/office/drawing/2014/main" id="{3A507FCF-AEE7-BE73-F638-41EF7987C30F}"/>
              </a:ext>
            </a:extLst>
          </p:cNvPr>
          <p:cNvSpPr/>
          <p:nvPr/>
        </p:nvSpPr>
        <p:spPr>
          <a:xfrm>
            <a:off x="0" y="2005872"/>
            <a:ext cx="1857375" cy="562417"/>
          </a:xfrm>
          <a:prstGeom prst="homePlate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Tiến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hành</a:t>
            </a:r>
            <a:endParaRPr lang="en-US" sz="2400" b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203DDEB-0B25-7E4D-7A79-779752D12A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6265" y="3699044"/>
            <a:ext cx="4162614" cy="3112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29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ED1EE8-5739-2F9B-DE1C-60BB48F7D3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4F51BD61-548E-54BB-2F4E-B0D25AF6C8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222" y="1619250"/>
            <a:ext cx="5238750" cy="523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AA8809B-CD56-9554-30A7-859D43CE7BAF}"/>
              </a:ext>
            </a:extLst>
          </p:cNvPr>
          <p:cNvSpPr txBox="1"/>
          <p:nvPr/>
        </p:nvSpPr>
        <p:spPr>
          <a:xfrm>
            <a:off x="3790604" y="2329487"/>
            <a:ext cx="7943157" cy="2199025"/>
          </a:xfrm>
          <a:prstGeom prst="rect">
            <a:avLst/>
          </a:prstGeom>
          <a:noFill/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>
            <a:defPPr>
              <a:defRPr lang="en-US"/>
            </a:defPPr>
            <a:lvl1pPr algn="just">
              <a:lnSpc>
                <a:spcPct val="150000"/>
              </a:lnSpc>
              <a:defRPr sz="2000">
                <a:latin typeface="UTM Avo" panose="02040603050506020204" pitchFamily="18" charset="0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  <a:lvl6pPr>
              <a:defRPr>
                <a:solidFill>
                  <a:schemeClr val="accent4"/>
                </a:solidFill>
              </a:defRPr>
            </a:lvl6pPr>
            <a:lvl7pPr>
              <a:defRPr>
                <a:solidFill>
                  <a:schemeClr val="accent4"/>
                </a:solidFill>
              </a:defRPr>
            </a:lvl7pPr>
            <a:lvl8pPr>
              <a:defRPr>
                <a:solidFill>
                  <a:schemeClr val="accent4"/>
                </a:solidFill>
              </a:defRPr>
            </a:lvl8pPr>
            <a:lvl9pPr>
              <a:defRPr>
                <a:solidFill>
                  <a:schemeClr val="accent4"/>
                </a:solidFill>
              </a:defRPr>
            </a:lvl9pPr>
          </a:lstStyle>
          <a:p>
            <a:r>
              <a:rPr lang="vi-VN" sz="2400" dirty="0">
                <a:solidFill>
                  <a:schemeClr val="tx1"/>
                </a:solidFill>
              </a:rPr>
              <a:t>Dung dịch acid làm quỳ tím chuyển sang màu đỏ. </a:t>
            </a:r>
          </a:p>
          <a:p>
            <a:r>
              <a:rPr lang="vi-VN" sz="2400" dirty="0">
                <a:solidFill>
                  <a:schemeClr val="tx1"/>
                </a:solidFill>
              </a:rPr>
              <a:t>Quỳ tím được dùng làm chất chỉ thị màu để nhận ra dung dịch acid.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2062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DBBD11-0264-0FC2-2954-E5021C30D8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341C3FF-B2D5-0A50-8C84-EA70BC489AD6}"/>
              </a:ext>
            </a:extLst>
          </p:cNvPr>
          <p:cNvGrpSpPr/>
          <p:nvPr/>
        </p:nvGrpSpPr>
        <p:grpSpPr>
          <a:xfrm>
            <a:off x="1203459" y="1896622"/>
            <a:ext cx="9785082" cy="758281"/>
            <a:chOff x="-5093400" y="580066"/>
            <a:chExt cx="18064766" cy="13999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F2FD2B-C906-DE26-30A2-67BEE77A1408}"/>
                </a:ext>
              </a:extLst>
            </p:cNvPr>
            <p:cNvSpPr/>
            <p:nvPr/>
          </p:nvSpPr>
          <p:spPr>
            <a:xfrm>
              <a:off x="-5093400" y="993663"/>
              <a:ext cx="18064766" cy="9863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200" b="1" dirty="0" err="1">
                  <a:latin typeface="UTM Avo" panose="02040603050506020204" pitchFamily="18"/>
                  <a:cs typeface="Arial" panose="020B0604020202020204" pitchFamily="34" charset="0"/>
                </a:rPr>
                <a:t>Thí</a:t>
              </a:r>
              <a:r>
                <a:rPr lang="en-US" sz="2200" b="1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latin typeface="UTM Avo" panose="02040603050506020204" pitchFamily="18"/>
                  <a:cs typeface="Arial" panose="020B0604020202020204" pitchFamily="34" charset="0"/>
                </a:rPr>
                <a:t>nghiệm</a:t>
              </a:r>
              <a:r>
                <a:rPr lang="en-US" sz="2200" b="1" dirty="0">
                  <a:latin typeface="UTM Avo" panose="02040603050506020204" pitchFamily="18"/>
                  <a:cs typeface="Arial" panose="020B0604020202020204" pitchFamily="34" charset="0"/>
                </a:rPr>
                <a:t> 2: Acid </a:t>
              </a:r>
              <a:r>
                <a:rPr lang="en-US" sz="2200" b="1" dirty="0" err="1">
                  <a:latin typeface="UTM Avo" panose="02040603050506020204" pitchFamily="18"/>
                  <a:cs typeface="Arial" panose="020B0604020202020204" pitchFamily="34" charset="0"/>
                </a:rPr>
                <a:t>tác</a:t>
              </a:r>
              <a:r>
                <a:rPr lang="en-US" sz="2200" b="1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latin typeface="UTM Avo" panose="02040603050506020204" pitchFamily="18"/>
                  <a:cs typeface="Arial" panose="020B0604020202020204" pitchFamily="34" charset="0"/>
                </a:rPr>
                <a:t>dụng</a:t>
              </a:r>
              <a:r>
                <a:rPr lang="en-US" sz="2200" b="1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latin typeface="UTM Avo" panose="02040603050506020204" pitchFamily="18"/>
                  <a:cs typeface="Arial" panose="020B0604020202020204" pitchFamily="34" charset="0"/>
                </a:rPr>
                <a:t>với</a:t>
              </a:r>
              <a:r>
                <a:rPr lang="en-US" sz="2200" b="1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latin typeface="UTM Avo" panose="02040603050506020204" pitchFamily="18"/>
                  <a:cs typeface="Arial" panose="020B0604020202020204" pitchFamily="34" charset="0"/>
                </a:rPr>
                <a:t>kim</a:t>
              </a:r>
              <a:r>
                <a:rPr lang="en-US" sz="2200" b="1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latin typeface="UTM Avo" panose="02040603050506020204" pitchFamily="18"/>
                  <a:cs typeface="Arial" panose="020B0604020202020204" pitchFamily="34" charset="0"/>
                </a:rPr>
                <a:t>loại</a:t>
              </a:r>
              <a:endParaRPr lang="vi-VN" sz="22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" name="Picture 15">
              <a:extLst>
                <a:ext uri="{FF2B5EF4-FFF2-40B4-BE49-F238E27FC236}">
                  <a16:creationId xmlns:a16="http://schemas.microsoft.com/office/drawing/2014/main" id="{0CEAD6A4-1BCC-8C2B-2B93-DFC50C64F5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-2902045" y="580066"/>
              <a:ext cx="1088014" cy="1390432"/>
            </a:xfrm>
            <a:prstGeom prst="rect">
              <a:avLst/>
            </a:prstGeom>
          </p:spPr>
        </p:pic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753BEDFB-7839-1562-5C1F-823A2CEE7F08}"/>
              </a:ext>
            </a:extLst>
          </p:cNvPr>
          <p:cNvSpPr/>
          <p:nvPr/>
        </p:nvSpPr>
        <p:spPr>
          <a:xfrm>
            <a:off x="561643" y="3897946"/>
            <a:ext cx="5074386" cy="22298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  <a:cs typeface="Arial" panose="020B0604020202020204" pitchFamily="34" charset="0"/>
              </a:rPr>
              <a:t>• Dụng cụ: giá để ống nghiệm, ống nghiệm, ống hút nhỏ giọt.</a:t>
            </a:r>
          </a:p>
          <a:p>
            <a:pPr algn="just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  <a:cs typeface="Arial" panose="020B0604020202020204" pitchFamily="34" charset="0"/>
              </a:rPr>
              <a:t>• Hoá chất: dung dịch HCl loãng, Zn viên.</a:t>
            </a:r>
            <a:endParaRPr lang="en-US" sz="24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6" name="Pentagon 5">
            <a:extLst>
              <a:ext uri="{FF2B5EF4-FFF2-40B4-BE49-F238E27FC236}">
                <a16:creationId xmlns:a16="http://schemas.microsoft.com/office/drawing/2014/main" id="{5329DFC0-8999-B2BB-75E0-FC723A49AF7D}"/>
              </a:ext>
            </a:extLst>
          </p:cNvPr>
          <p:cNvSpPr/>
          <p:nvPr/>
        </p:nvSpPr>
        <p:spPr>
          <a:xfrm>
            <a:off x="0" y="2900243"/>
            <a:ext cx="1857375" cy="562417"/>
          </a:xfrm>
          <a:prstGeom prst="homePlate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Chuẩn</a:t>
            </a:r>
            <a:r>
              <a:rPr lang="en-US" sz="23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bị</a:t>
            </a:r>
            <a:endParaRPr lang="en-US" sz="2300" b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3B89FC01-49BD-757B-6E16-B129037B75BD}"/>
              </a:ext>
            </a:extLst>
          </p:cNvPr>
          <p:cNvSpPr txBox="1"/>
          <p:nvPr/>
        </p:nvSpPr>
        <p:spPr>
          <a:xfrm>
            <a:off x="2364227" y="1489359"/>
            <a:ext cx="7411114" cy="482055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>
              <a:lnSpc>
                <a:spcPct val="150000"/>
              </a:lnSpc>
              <a:spcAft>
                <a:spcPts val="433"/>
              </a:spcAft>
            </a:pPr>
            <a:r>
              <a:rPr lang="vi-VN" sz="24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2. Tác dụng với kim loại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7C49E13-C7A5-5537-F86E-10D5080C7B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5973" y="2993096"/>
            <a:ext cx="4611819" cy="3838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007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01B4DF-E84F-3F00-D376-A5A7AB6B1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1BE8EF6-BC2B-0116-CAFC-D97E33A523A2}"/>
              </a:ext>
            </a:extLst>
          </p:cNvPr>
          <p:cNvSpPr/>
          <p:nvPr/>
        </p:nvSpPr>
        <p:spPr>
          <a:xfrm>
            <a:off x="2212396" y="2531933"/>
            <a:ext cx="8481730" cy="1685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  <a:cs typeface="Arial" panose="020B0604020202020204" pitchFamily="34" charset="0"/>
              </a:rPr>
              <a:t>• Đặt mẩu giấy quỳ tím lên mặt kính đồng hồ, lấy dung dịch HCl loãng và nhỏ một giọt lên mẩu giấy quỳ tím.</a:t>
            </a:r>
          </a:p>
          <a:p>
            <a:pPr algn="just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  <a:cs typeface="Arial" panose="020B0604020202020204" pitchFamily="34" charset="0"/>
              </a:rPr>
              <a:t>• Mô tả các hiện tượng xảy ra.</a:t>
            </a:r>
            <a:endParaRPr lang="en-US" sz="24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3" name="Pentagon 2">
            <a:extLst>
              <a:ext uri="{FF2B5EF4-FFF2-40B4-BE49-F238E27FC236}">
                <a16:creationId xmlns:a16="http://schemas.microsoft.com/office/drawing/2014/main" id="{8A64E6E2-5273-3B42-896C-0535F50FF2AE}"/>
              </a:ext>
            </a:extLst>
          </p:cNvPr>
          <p:cNvSpPr/>
          <p:nvPr/>
        </p:nvSpPr>
        <p:spPr>
          <a:xfrm>
            <a:off x="0" y="2531933"/>
            <a:ext cx="1857375" cy="562417"/>
          </a:xfrm>
          <a:prstGeom prst="homePlate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Tiến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hành</a:t>
            </a:r>
            <a:endParaRPr lang="en-US" sz="2400" b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ED88F22-AA4E-50B1-B272-79B93DBE69B3}"/>
              </a:ext>
            </a:extLst>
          </p:cNvPr>
          <p:cNvGrpSpPr/>
          <p:nvPr/>
        </p:nvGrpSpPr>
        <p:grpSpPr>
          <a:xfrm>
            <a:off x="1203459" y="1596964"/>
            <a:ext cx="9785082" cy="758281"/>
            <a:chOff x="-5093400" y="580066"/>
            <a:chExt cx="18064766" cy="139990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FC0E87A-2C9D-50F7-63AC-91D5B0FB8E17}"/>
                </a:ext>
              </a:extLst>
            </p:cNvPr>
            <p:cNvSpPr/>
            <p:nvPr/>
          </p:nvSpPr>
          <p:spPr>
            <a:xfrm>
              <a:off x="-5093400" y="993663"/>
              <a:ext cx="18064766" cy="9863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200" b="1" dirty="0" err="1">
                  <a:latin typeface="UTM Avo" panose="02040603050506020204" pitchFamily="18"/>
                  <a:cs typeface="Arial" panose="020B0604020202020204" pitchFamily="34" charset="0"/>
                </a:rPr>
                <a:t>Thí</a:t>
              </a:r>
              <a:r>
                <a:rPr lang="en-US" sz="2200" b="1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latin typeface="UTM Avo" panose="02040603050506020204" pitchFamily="18"/>
                  <a:cs typeface="Arial" panose="020B0604020202020204" pitchFamily="34" charset="0"/>
                </a:rPr>
                <a:t>nghiệm</a:t>
              </a:r>
              <a:r>
                <a:rPr lang="en-US" sz="2200" b="1" dirty="0">
                  <a:latin typeface="UTM Avo" panose="02040603050506020204" pitchFamily="18"/>
                  <a:cs typeface="Arial" panose="020B0604020202020204" pitchFamily="34" charset="0"/>
                </a:rPr>
                <a:t> 2: Acid </a:t>
              </a:r>
              <a:r>
                <a:rPr lang="en-US" sz="2200" b="1" dirty="0" err="1">
                  <a:latin typeface="UTM Avo" panose="02040603050506020204" pitchFamily="18"/>
                  <a:cs typeface="Arial" panose="020B0604020202020204" pitchFamily="34" charset="0"/>
                </a:rPr>
                <a:t>tác</a:t>
              </a:r>
              <a:r>
                <a:rPr lang="en-US" sz="2200" b="1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latin typeface="UTM Avo" panose="02040603050506020204" pitchFamily="18"/>
                  <a:cs typeface="Arial" panose="020B0604020202020204" pitchFamily="34" charset="0"/>
                </a:rPr>
                <a:t>dụng</a:t>
              </a:r>
              <a:r>
                <a:rPr lang="en-US" sz="2200" b="1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latin typeface="UTM Avo" panose="02040603050506020204" pitchFamily="18"/>
                  <a:cs typeface="Arial" panose="020B0604020202020204" pitchFamily="34" charset="0"/>
                </a:rPr>
                <a:t>với</a:t>
              </a:r>
              <a:r>
                <a:rPr lang="en-US" sz="2200" b="1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latin typeface="UTM Avo" panose="02040603050506020204" pitchFamily="18"/>
                  <a:cs typeface="Arial" panose="020B0604020202020204" pitchFamily="34" charset="0"/>
                </a:rPr>
                <a:t>kim</a:t>
              </a:r>
              <a:r>
                <a:rPr lang="en-US" sz="2200" b="1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latin typeface="UTM Avo" panose="02040603050506020204" pitchFamily="18"/>
                  <a:cs typeface="Arial" panose="020B0604020202020204" pitchFamily="34" charset="0"/>
                </a:rPr>
                <a:t>loại</a:t>
              </a:r>
              <a:endParaRPr lang="vi-VN" sz="22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6" name="Picture 15">
              <a:extLst>
                <a:ext uri="{FF2B5EF4-FFF2-40B4-BE49-F238E27FC236}">
                  <a16:creationId xmlns:a16="http://schemas.microsoft.com/office/drawing/2014/main" id="{CFEFDCA0-52E3-4BD6-6D73-7AD596BA1B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-2902045" y="580066"/>
              <a:ext cx="1088014" cy="1390432"/>
            </a:xfrm>
            <a:prstGeom prst="rect">
              <a:avLst/>
            </a:prstGeom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86B1AC36-862B-A237-5AC8-940CA22B7A81}"/>
              </a:ext>
            </a:extLst>
          </p:cNvPr>
          <p:cNvSpPr txBox="1"/>
          <p:nvPr/>
        </p:nvSpPr>
        <p:spPr>
          <a:xfrm>
            <a:off x="1253636" y="4502756"/>
            <a:ext cx="9684727" cy="222984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Dung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dịch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HCl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đã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phản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ứng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với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Zn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tạo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ra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chất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khí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Phương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trình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hoá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học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phản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ứng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trên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như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sau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: 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	Zn 	+ 	2HCl 		→ 	ZnCl</a:t>
            </a:r>
            <a:r>
              <a:rPr lang="en-US" sz="2400" baseline="-25000" dirty="0">
                <a:latin typeface="UTM Avo" panose="02040603050506020204" pitchFamily="18"/>
                <a:cs typeface="Arial" panose="020B0604020202020204" pitchFamily="34" charset="0"/>
              </a:rPr>
              <a:t>2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		+ 	H</a:t>
            </a:r>
            <a:r>
              <a:rPr lang="en-US" sz="2400" baseline="-25000" dirty="0">
                <a:latin typeface="UTM Avo" panose="02040603050506020204" pitchFamily="18"/>
                <a:cs typeface="Arial" panose="020B0604020202020204" pitchFamily="34" charset="0"/>
              </a:rPr>
              <a:t>2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↑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        Zinc 	Hydrochloric acid 	    Zinc chloride 	      Hydrogen</a:t>
            </a:r>
          </a:p>
        </p:txBody>
      </p:sp>
      <p:pic>
        <p:nvPicPr>
          <p:cNvPr id="15" name="Picture 14" descr="A dropper and a beaker&#10;&#10;Description automatically generated">
            <a:extLst>
              <a:ext uri="{FF2B5EF4-FFF2-40B4-BE49-F238E27FC236}">
                <a16:creationId xmlns:a16="http://schemas.microsoft.com/office/drawing/2014/main" id="{B025059B-0CDE-308E-F84A-21EFE87A0A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0120" y="2141124"/>
            <a:ext cx="1961905" cy="221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527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35F4FA-2234-42FE-451E-F1A6B63703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5CAAC03A-4C78-64DD-5DA8-110846B435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3685" y="2220468"/>
            <a:ext cx="4616087" cy="4616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0BA2657-F4B0-7B63-7CD6-7CA08922B090}"/>
              </a:ext>
            </a:extLst>
          </p:cNvPr>
          <p:cNvSpPr txBox="1"/>
          <p:nvPr/>
        </p:nvSpPr>
        <p:spPr>
          <a:xfrm>
            <a:off x="3437021" y="1476891"/>
            <a:ext cx="8139461" cy="4158400"/>
          </a:xfrm>
          <a:prstGeom prst="rect">
            <a:avLst/>
          </a:prstGeom>
          <a:noFill/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>
            <a:defPPr>
              <a:defRPr lang="en-US"/>
            </a:defPPr>
            <a:lvl1pPr algn="just">
              <a:lnSpc>
                <a:spcPct val="150000"/>
              </a:lnSpc>
              <a:defRPr sz="2000">
                <a:latin typeface="UTM Avo" panose="02040603050506020204" pitchFamily="18" charset="0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  <a:lvl6pPr>
              <a:defRPr>
                <a:solidFill>
                  <a:schemeClr val="accent4"/>
                </a:solidFill>
              </a:defRPr>
            </a:lvl6pPr>
            <a:lvl7pPr>
              <a:defRPr>
                <a:solidFill>
                  <a:schemeClr val="accent4"/>
                </a:solidFill>
              </a:defRPr>
            </a:lvl7pPr>
            <a:lvl8pPr>
              <a:defRPr>
                <a:solidFill>
                  <a:schemeClr val="accent4"/>
                </a:solidFill>
              </a:defRPr>
            </a:lvl8pPr>
            <a:lvl9pPr>
              <a:defRPr>
                <a:solidFill>
                  <a:schemeClr val="accent4"/>
                </a:solidFill>
              </a:defRPr>
            </a:lvl9pPr>
          </a:lstStyle>
          <a:p>
            <a:pPr>
              <a:spcBef>
                <a:spcPts val="600"/>
              </a:spcBef>
            </a:pPr>
            <a:r>
              <a:rPr lang="vi-VN" sz="2400" dirty="0">
                <a:solidFill>
                  <a:schemeClr val="tx1"/>
                </a:solidFill>
              </a:rPr>
              <a:t>Dung dịch các acid khác như sulfuric acid loãng, acetic acid,... cũng có phản ứng hoá học với nhiều kim loại tạo ra muối và khí hydrogen. </a:t>
            </a:r>
          </a:p>
          <a:p>
            <a:pPr>
              <a:spcBef>
                <a:spcPts val="600"/>
              </a:spcBef>
            </a:pPr>
            <a:r>
              <a:rPr lang="vi-VN" sz="2400" i="1" dirty="0">
                <a:solidFill>
                  <a:schemeClr val="tx1"/>
                </a:solidFill>
              </a:rPr>
              <a:t>Dung dịch acid tác dụng được với nhiều kim loại tạo ra muối và khí hydrogen</a:t>
            </a:r>
            <a:r>
              <a:rPr lang="vi-VN" sz="2400" dirty="0">
                <a:solidFill>
                  <a:schemeClr val="tx1"/>
                </a:solidFill>
              </a:rPr>
              <a:t>.</a:t>
            </a:r>
          </a:p>
          <a:p>
            <a:pPr algn="ctr">
              <a:spcBef>
                <a:spcPts val="600"/>
              </a:spcBef>
            </a:pPr>
            <a:r>
              <a:rPr lang="vi-VN" sz="2400" dirty="0">
                <a:solidFill>
                  <a:schemeClr val="tx1"/>
                </a:solidFill>
              </a:rPr>
              <a:t>Acid + Kim loại → Muối + Hydrogen.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3490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A497D22-C1A0-5079-A18A-8A80CB747B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>
            <a:extLst>
              <a:ext uri="{FF2B5EF4-FFF2-40B4-BE49-F238E27FC236}">
                <a16:creationId xmlns:a16="http://schemas.microsoft.com/office/drawing/2014/main" id="{32A6F86E-700A-81E8-2977-6DCD08795B70}"/>
              </a:ext>
            </a:extLst>
          </p:cNvPr>
          <p:cNvSpPr txBox="1"/>
          <p:nvPr/>
        </p:nvSpPr>
        <p:spPr>
          <a:xfrm>
            <a:off x="2390443" y="1656225"/>
            <a:ext cx="7411114" cy="482055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>
              <a:lnSpc>
                <a:spcPct val="150000"/>
              </a:lnSpc>
              <a:spcAft>
                <a:spcPts val="433"/>
              </a:spcAft>
            </a:pPr>
            <a:r>
              <a:rPr lang="vi-VN" sz="24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III. ỨNG DỤNG CỦA MỘT SỐ ACID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8C4CC1B7-6E7D-3C89-E41E-9D07B4B6872A}"/>
              </a:ext>
            </a:extLst>
          </p:cNvPr>
          <p:cNvSpPr txBox="1"/>
          <p:nvPr/>
        </p:nvSpPr>
        <p:spPr>
          <a:xfrm>
            <a:off x="2390443" y="2125587"/>
            <a:ext cx="7411114" cy="482055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>
              <a:lnSpc>
                <a:spcPct val="150000"/>
              </a:lnSpc>
              <a:spcAft>
                <a:spcPts val="433"/>
              </a:spcAft>
            </a:pPr>
            <a:r>
              <a:rPr lang="vi-VN" sz="24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1. Hydrochloric acid (HCl)</a:t>
            </a:r>
          </a:p>
        </p:txBody>
      </p:sp>
      <p:pic>
        <p:nvPicPr>
          <p:cNvPr id="6" name="Picture 5" descr="A blue and white bottles&#10;&#10;Description automatically generated">
            <a:extLst>
              <a:ext uri="{FF2B5EF4-FFF2-40B4-BE49-F238E27FC236}">
                <a16:creationId xmlns:a16="http://schemas.microsoft.com/office/drawing/2014/main" id="{AA9A6056-6977-DDE8-A50C-79FA705DF8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796" y="2851129"/>
            <a:ext cx="2260666" cy="3364404"/>
          </a:xfrm>
          <a:prstGeom prst="rect">
            <a:avLst/>
          </a:prstGeom>
        </p:spPr>
      </p:pic>
      <p:pic>
        <p:nvPicPr>
          <p:cNvPr id="8" name="Picture 7" descr="A close-up of a bottle&#10;&#10;Description automatically generated">
            <a:extLst>
              <a:ext uri="{FF2B5EF4-FFF2-40B4-BE49-F238E27FC236}">
                <a16:creationId xmlns:a16="http://schemas.microsoft.com/office/drawing/2014/main" id="{EDA42BCC-0ED7-4963-DD61-CE1797AF1C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4039" y="4778167"/>
            <a:ext cx="2009178" cy="1904533"/>
          </a:xfrm>
          <a:prstGeom prst="rect">
            <a:avLst/>
          </a:prstGeom>
        </p:spPr>
      </p:pic>
      <p:pic>
        <p:nvPicPr>
          <p:cNvPr id="10" name="Picture 9" descr="A diagram of a stomach&#10;&#10;Description automatically generated">
            <a:extLst>
              <a:ext uri="{FF2B5EF4-FFF2-40B4-BE49-F238E27FC236}">
                <a16:creationId xmlns:a16="http://schemas.microsoft.com/office/drawing/2014/main" id="{12F0912F-7186-8CF4-ECCC-58184F8D2E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5897" y="2782942"/>
            <a:ext cx="1967320" cy="1995225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4CC9A5A-E6EF-24ED-9836-FB02FF1013DD}"/>
              </a:ext>
            </a:extLst>
          </p:cNvPr>
          <p:cNvCxnSpPr>
            <a:cxnSpLocks/>
          </p:cNvCxnSpPr>
          <p:nvPr/>
        </p:nvCxnSpPr>
        <p:spPr>
          <a:xfrm flipV="1">
            <a:off x="2602523" y="3903785"/>
            <a:ext cx="2004646" cy="87438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DC0C8EB0-26D8-4496-8CD7-D63BAB7548B6}"/>
              </a:ext>
            </a:extLst>
          </p:cNvPr>
          <p:cNvCxnSpPr>
            <a:cxnSpLocks/>
          </p:cNvCxnSpPr>
          <p:nvPr/>
        </p:nvCxnSpPr>
        <p:spPr>
          <a:xfrm>
            <a:off x="2635428" y="4778167"/>
            <a:ext cx="1873895" cy="112084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53A78B19-E91C-76CC-4525-A7CC9821BD1D}"/>
              </a:ext>
            </a:extLst>
          </p:cNvPr>
          <p:cNvSpPr txBox="1"/>
          <p:nvPr/>
        </p:nvSpPr>
        <p:spPr>
          <a:xfrm>
            <a:off x="6709573" y="2842599"/>
            <a:ext cx="4982308" cy="1875909"/>
          </a:xfrm>
          <a:prstGeom prst="rect">
            <a:avLst/>
          </a:prstGeom>
          <a:noFill/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>
            <a:defPPr>
              <a:defRPr lang="en-US"/>
            </a:defPPr>
            <a:lvl1pPr algn="just">
              <a:lnSpc>
                <a:spcPct val="150000"/>
              </a:lnSpc>
              <a:defRPr sz="2000">
                <a:latin typeface="UTM Avo" panose="02040603050506020204" pitchFamily="18" charset="0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  <a:lvl6pPr>
              <a:defRPr>
                <a:solidFill>
                  <a:schemeClr val="accent4"/>
                </a:solidFill>
              </a:defRPr>
            </a:lvl6pPr>
            <a:lvl7pPr>
              <a:defRPr>
                <a:solidFill>
                  <a:schemeClr val="accent4"/>
                </a:solidFill>
              </a:defRPr>
            </a:lvl7pPr>
            <a:lvl8pPr>
              <a:defRPr>
                <a:solidFill>
                  <a:schemeClr val="accent4"/>
                </a:solidFill>
              </a:defRPr>
            </a:lvl8pPr>
            <a:lvl9pPr>
              <a:defRPr>
                <a:solidFill>
                  <a:schemeClr val="accent4"/>
                </a:solidFill>
              </a:defRPr>
            </a:lvl9pPr>
          </a:lstStyle>
          <a:p>
            <a:pPr>
              <a:spcBef>
                <a:spcPts val="600"/>
              </a:spcBef>
            </a:pPr>
            <a:r>
              <a:rPr lang="en-US" sz="2400" dirty="0">
                <a:solidFill>
                  <a:schemeClr val="tx1"/>
                </a:solidFill>
              </a:rPr>
              <a:t>C</a:t>
            </a:r>
            <a:r>
              <a:rPr lang="vi-VN" sz="2400" dirty="0">
                <a:solidFill>
                  <a:schemeClr val="tx1"/>
                </a:solidFill>
              </a:rPr>
              <a:t>ó trong dạ dày của người và động vật giúp tiêu hoá thức ăn.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188B94C-B9A9-9A6A-9258-03AD2EDCF6B7}"/>
              </a:ext>
            </a:extLst>
          </p:cNvPr>
          <p:cNvSpPr txBox="1"/>
          <p:nvPr/>
        </p:nvSpPr>
        <p:spPr>
          <a:xfrm>
            <a:off x="6709573" y="4953465"/>
            <a:ext cx="4348990" cy="1875909"/>
          </a:xfrm>
          <a:prstGeom prst="rect">
            <a:avLst/>
          </a:prstGeom>
          <a:noFill/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>
            <a:defPPr>
              <a:defRPr lang="en-US"/>
            </a:defPPr>
            <a:lvl1pPr algn="just">
              <a:lnSpc>
                <a:spcPct val="150000"/>
              </a:lnSpc>
              <a:defRPr sz="2000">
                <a:latin typeface="UTM Avo" panose="02040603050506020204" pitchFamily="18" charset="0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  <a:lvl6pPr>
              <a:defRPr>
                <a:solidFill>
                  <a:schemeClr val="accent4"/>
                </a:solidFill>
              </a:defRPr>
            </a:lvl6pPr>
            <a:lvl7pPr>
              <a:defRPr>
                <a:solidFill>
                  <a:schemeClr val="accent4"/>
                </a:solidFill>
              </a:defRPr>
            </a:lvl7pPr>
            <a:lvl8pPr>
              <a:defRPr>
                <a:solidFill>
                  <a:schemeClr val="accent4"/>
                </a:solidFill>
              </a:defRPr>
            </a:lvl8pPr>
            <a:lvl9pPr>
              <a:defRPr>
                <a:solidFill>
                  <a:schemeClr val="accent4"/>
                </a:solidFill>
              </a:defRPr>
            </a:lvl9pPr>
          </a:lstStyle>
          <a:p>
            <a:pPr>
              <a:spcBef>
                <a:spcPts val="600"/>
              </a:spcBef>
            </a:pPr>
            <a:r>
              <a:rPr lang="en-US" sz="2400" dirty="0">
                <a:solidFill>
                  <a:schemeClr val="tx1"/>
                </a:solidFill>
              </a:rPr>
              <a:t>Đ</a:t>
            </a:r>
            <a:r>
              <a:rPr lang="vi-VN" sz="2400" dirty="0">
                <a:solidFill>
                  <a:schemeClr val="tx1"/>
                </a:solidFill>
              </a:rPr>
              <a:t>ược sử dụng nhiều trong công nghiệp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2862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21" grpId="0"/>
      <p:bldP spid="2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055E3D5-B86A-53C1-36AE-F4CD579AF1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8A09EA3-5413-2635-F9CB-B7694D6D5C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8454" y="2027963"/>
            <a:ext cx="8215091" cy="4601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698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C0E179-DE14-9455-B4FB-663C62ABA6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>
            <a:extLst>
              <a:ext uri="{FF2B5EF4-FFF2-40B4-BE49-F238E27FC236}">
                <a16:creationId xmlns:a16="http://schemas.microsoft.com/office/drawing/2014/main" id="{071F6CCC-CC4B-E32A-FF5F-36C67AD6EE37}"/>
              </a:ext>
            </a:extLst>
          </p:cNvPr>
          <p:cNvSpPr txBox="1"/>
          <p:nvPr/>
        </p:nvSpPr>
        <p:spPr>
          <a:xfrm>
            <a:off x="2390443" y="1529753"/>
            <a:ext cx="7411114" cy="482055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>
              <a:lnSpc>
                <a:spcPct val="150000"/>
              </a:lnSpc>
              <a:spcAft>
                <a:spcPts val="433"/>
              </a:spcAft>
            </a:pPr>
            <a:r>
              <a:rPr lang="vi-VN" sz="24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2. Sulfuric acid (H</a:t>
            </a:r>
            <a:r>
              <a:rPr lang="vi-VN" sz="2400" b="1" baseline="-25000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vi-VN" sz="24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SO</a:t>
            </a:r>
            <a:r>
              <a:rPr lang="vi-VN" sz="2400" b="1" baseline="-25000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vi-VN" sz="24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)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70C862-E745-E6A1-C830-C300CF620D41}"/>
              </a:ext>
            </a:extLst>
          </p:cNvPr>
          <p:cNvSpPr txBox="1"/>
          <p:nvPr/>
        </p:nvSpPr>
        <p:spPr>
          <a:xfrm>
            <a:off x="2390443" y="2059498"/>
            <a:ext cx="7411114" cy="1153424"/>
          </a:xfrm>
          <a:prstGeom prst="rect">
            <a:avLst/>
          </a:prstGeom>
          <a:noFill/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>
            <a:defPPr>
              <a:defRPr lang="en-US"/>
            </a:defPPr>
            <a:lvl1pPr algn="just">
              <a:lnSpc>
                <a:spcPct val="150000"/>
              </a:lnSpc>
              <a:spcBef>
                <a:spcPts val="600"/>
              </a:spcBef>
              <a:defRPr sz="2400">
                <a:latin typeface="UTM Avo" panose="02040603050506020204" pitchFamily="18" charset="0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  <a:lvl6pPr>
              <a:defRPr>
                <a:solidFill>
                  <a:schemeClr val="accent4"/>
                </a:solidFill>
              </a:defRPr>
            </a:lvl6pPr>
            <a:lvl7pPr>
              <a:defRPr>
                <a:solidFill>
                  <a:schemeClr val="accent4"/>
                </a:solidFill>
              </a:defRPr>
            </a:lvl7pPr>
            <a:lvl8pPr>
              <a:defRPr>
                <a:solidFill>
                  <a:schemeClr val="accent4"/>
                </a:solidFill>
              </a:defRPr>
            </a:lvl8pPr>
            <a:lvl9pPr>
              <a:defRPr>
                <a:solidFill>
                  <a:schemeClr val="accent4"/>
                </a:solidFill>
              </a:defRPr>
            </a:lvl9pPr>
          </a:lstStyle>
          <a:p>
            <a:pPr algn="ctr"/>
            <a:r>
              <a:rPr lang="en-US" dirty="0">
                <a:solidFill>
                  <a:schemeClr val="tx1"/>
                </a:solidFill>
              </a:rPr>
              <a:t>Sulfuric acid </a:t>
            </a:r>
            <a:r>
              <a:rPr lang="en-US" dirty="0" err="1">
                <a:solidFill>
                  <a:schemeClr val="tx1"/>
                </a:solidFill>
              </a:rPr>
              <a:t>là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một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hoá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chất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quan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trọng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được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sử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dụng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nhiều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trong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công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nghiệp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9C6496E-3E70-3878-13F8-11881D8AA7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2237" y="3260612"/>
            <a:ext cx="8707525" cy="349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143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FEB541-89FA-F3AB-F959-3D0398391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9338713-7981-B1B2-23EF-9EFC9BF797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0266" y="1594438"/>
            <a:ext cx="6031467" cy="5034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983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59D711C-3C9B-C37B-2F96-B271E7793C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iấm ăn là gì? Nhận biết các loại giấm thông dụng, phổ biến trong gian bếp">
            <a:extLst>
              <a:ext uri="{FF2B5EF4-FFF2-40B4-BE49-F238E27FC236}">
                <a16:creationId xmlns:a16="http://schemas.microsoft.com/office/drawing/2014/main" id="{FF6ABCD2-6E15-B96D-1F1A-A5D9F49686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0" y="3352800"/>
            <a:ext cx="5715000" cy="321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4">
            <a:extLst>
              <a:ext uri="{FF2B5EF4-FFF2-40B4-BE49-F238E27FC236}">
                <a16:creationId xmlns:a16="http://schemas.microsoft.com/office/drawing/2014/main" id="{B5664B04-E9FA-4098-A3F9-F1A0AC8CA7FF}"/>
              </a:ext>
            </a:extLst>
          </p:cNvPr>
          <p:cNvSpPr txBox="1"/>
          <p:nvPr/>
        </p:nvSpPr>
        <p:spPr>
          <a:xfrm>
            <a:off x="2390443" y="1529753"/>
            <a:ext cx="7411114" cy="482055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>
              <a:lnSpc>
                <a:spcPct val="150000"/>
              </a:lnSpc>
              <a:spcAft>
                <a:spcPts val="433"/>
              </a:spcAft>
            </a:pPr>
            <a:r>
              <a:rPr lang="vi-VN" sz="24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3. Acetic acid (CH</a:t>
            </a:r>
            <a:r>
              <a:rPr lang="vi-VN" sz="2400" b="1" baseline="-25000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vi-VN" sz="24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COOH)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2B18BA-5160-87E7-69E3-CA2211ABB629}"/>
              </a:ext>
            </a:extLst>
          </p:cNvPr>
          <p:cNvSpPr txBox="1"/>
          <p:nvPr/>
        </p:nvSpPr>
        <p:spPr>
          <a:xfrm>
            <a:off x="2552167" y="2011808"/>
            <a:ext cx="7087665" cy="1153424"/>
          </a:xfrm>
          <a:prstGeom prst="rect">
            <a:avLst/>
          </a:prstGeom>
          <a:noFill/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>
            <a:defPPr>
              <a:defRPr lang="en-US"/>
            </a:defPPr>
            <a:lvl1pPr algn="just">
              <a:lnSpc>
                <a:spcPct val="150000"/>
              </a:lnSpc>
              <a:spcBef>
                <a:spcPts val="600"/>
              </a:spcBef>
              <a:defRPr sz="2400">
                <a:latin typeface="UTM Avo" panose="02040603050506020204" pitchFamily="18" charset="0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  <a:lvl6pPr>
              <a:defRPr>
                <a:solidFill>
                  <a:schemeClr val="accent4"/>
                </a:solidFill>
              </a:defRPr>
            </a:lvl6pPr>
            <a:lvl7pPr>
              <a:defRPr>
                <a:solidFill>
                  <a:schemeClr val="accent4"/>
                </a:solidFill>
              </a:defRPr>
            </a:lvl7pPr>
            <a:lvl8pPr>
              <a:defRPr>
                <a:solidFill>
                  <a:schemeClr val="accent4"/>
                </a:solidFill>
              </a:defRPr>
            </a:lvl8pPr>
            <a:lvl9pPr>
              <a:defRPr>
                <a:solidFill>
                  <a:schemeClr val="accent4"/>
                </a:solidFill>
              </a:defRPr>
            </a:lvl9pPr>
          </a:lstStyle>
          <a:p>
            <a:pPr algn="ctr"/>
            <a:r>
              <a:rPr lang="vi-VN" dirty="0">
                <a:solidFill>
                  <a:schemeClr val="tx1"/>
                </a:solidFill>
              </a:rPr>
              <a:t>Acetic acid là một acid hữu cơ có trong giấm ăn với nồng độ khoảng 4%. 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6771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003884-B7C2-C385-BADC-FD99E2BD99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C39B245-FE7F-9AF6-B19F-0C226F98CD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7933" y="1602059"/>
            <a:ext cx="7056134" cy="5158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754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ED4C947-860B-B8CC-AF05-8B17817A5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7">
            <a:extLst>
              <a:ext uri="{FF2B5EF4-FFF2-40B4-BE49-F238E27FC236}">
                <a16:creationId xmlns:a16="http://schemas.microsoft.com/office/drawing/2014/main" id="{13588EFA-C5C4-D7FD-00DB-26D6622BDFD9}"/>
              </a:ext>
            </a:extLst>
          </p:cNvPr>
          <p:cNvSpPr/>
          <p:nvPr/>
        </p:nvSpPr>
        <p:spPr>
          <a:xfrm>
            <a:off x="637878" y="2215929"/>
            <a:ext cx="10916244" cy="3747648"/>
          </a:xfrm>
          <a:prstGeom prst="roundRect">
            <a:avLst>
              <a:gd name="adj" fmla="val 10128"/>
            </a:avLst>
          </a:prstGeom>
          <a:solidFill>
            <a:srgbClr val="F9E9F2"/>
          </a:solidFill>
          <a:ln w="57150">
            <a:solidFill>
              <a:srgbClr val="E283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432000" bIns="396000" rtlCol="0" anchor="ctr"/>
          <a:lstStyle/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• Acid là những hợp chất trong phân tử có nguyên tử hydrogen liên kết với gốc acid. Khi tan trong nước, acid tạo ra ion H+.</a:t>
            </a:r>
          </a:p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• Dung dịch acid có vị chua, làm quỳ tím chuyển sang màu đỏ, tác dụng với nhiều kim loại tạo ra khí hydrogen. </a:t>
            </a:r>
          </a:p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• Hydrochloric acid, sulfuric acid và acetic acid là những acid có nhiều ứng dụng trong đời sống và trong công nghiệp.</a:t>
            </a:r>
            <a:endParaRPr lang="en-US" sz="2400" dirty="0">
              <a:solidFill>
                <a:schemeClr val="tx1"/>
              </a:solidFill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68DE1A-AB73-3A1E-F67A-8446AABC2F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76699" y="1486803"/>
            <a:ext cx="1258708" cy="1188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819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06BFB9E4-A020-914B-0D7D-6FF31CDFBD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200" y="3325138"/>
            <a:ext cx="3149600" cy="170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8019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5de90e1154b99c9c5351bef2fda658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52800" y="838200"/>
            <a:ext cx="6110703" cy="6019800"/>
          </a:xfrm>
          <a:prstGeom prst="rect">
            <a:avLst/>
          </a:prstGeom>
        </p:spPr>
      </p:pic>
      <p:sp>
        <p:nvSpPr>
          <p:cNvPr id="5" name="Cloud 4"/>
          <p:cNvSpPr/>
          <p:nvPr/>
        </p:nvSpPr>
        <p:spPr>
          <a:xfrm>
            <a:off x="8686798" y="0"/>
            <a:ext cx="3200401" cy="1977390"/>
          </a:xfrm>
          <a:prstGeom prst="cloud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Times New Roman" pitchFamily="18" charset="0"/>
              </a:rPr>
              <a:t>Cùng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Times New Roman" pitchFamily="18" charset="0"/>
              </a:rPr>
              <a:t>  </a:t>
            </a:r>
            <a:r>
              <a:rPr kumimoji="0" lang="en-US" sz="23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Times New Roman" pitchFamily="18" charset="0"/>
              </a:rPr>
              <a:t>giúp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Times New Roman" pitchFamily="18" charset="0"/>
              </a:rPr>
              <a:t> </a:t>
            </a:r>
            <a:r>
              <a:rPr kumimoji="0" lang="en-US" sz="23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Times New Roman" pitchFamily="18" charset="0"/>
              </a:rPr>
              <a:t>ông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Times New Roman" pitchFamily="18" charset="0"/>
              </a:rPr>
              <a:t> </a:t>
            </a:r>
            <a:r>
              <a:rPr kumimoji="0" lang="en-US" sz="23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Times New Roman" pitchFamily="18" charset="0"/>
              </a:rPr>
              <a:t>chuẩn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Times New Roman" pitchFamily="18" charset="0"/>
              </a:rPr>
              <a:t> </a:t>
            </a:r>
            <a:r>
              <a:rPr kumimoji="0" lang="en-US" sz="23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Times New Roman" pitchFamily="18" charset="0"/>
              </a:rPr>
              <a:t>bị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Times New Roman" pitchFamily="18" charset="0"/>
              </a:rPr>
              <a:t> </a:t>
            </a:r>
            <a:r>
              <a:rPr kumimoji="0" lang="en-US" sz="23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Times New Roman" pitchFamily="18" charset="0"/>
              </a:rPr>
              <a:t>bữa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Times New Roman" pitchFamily="18" charset="0"/>
              </a:rPr>
              <a:t> </a:t>
            </a:r>
            <a:r>
              <a:rPr kumimoji="0" lang="en-US" sz="23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Times New Roman" pitchFamily="18" charset="0"/>
              </a:rPr>
              <a:t>tối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Times New Roman" pitchFamily="18" charset="0"/>
              </a:rPr>
              <a:t> </a:t>
            </a:r>
            <a:r>
              <a:rPr kumimoji="0" lang="en-US" sz="23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Times New Roman" pitchFamily="18" charset="0"/>
              </a:rPr>
              <a:t>nhé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Times New Roman" pitchFamily="18" charset="0"/>
              </a:rPr>
              <a:t> ^^</a:t>
            </a:r>
          </a:p>
        </p:txBody>
      </p:sp>
      <p:sp>
        <p:nvSpPr>
          <p:cNvPr id="6" name="Flowchart: Connector 5"/>
          <p:cNvSpPr/>
          <p:nvPr/>
        </p:nvSpPr>
        <p:spPr>
          <a:xfrm>
            <a:off x="7543800" y="1371600"/>
            <a:ext cx="152400" cy="152400"/>
          </a:xfrm>
          <a:prstGeom prst="flowChartConnector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385D85FB-1F8C-3AB5-F4E9-BA5D968338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14600" y="2133600"/>
            <a:ext cx="9618133" cy="5410200"/>
          </a:xfrm>
          <a:prstGeom prst="rect">
            <a:avLst/>
          </a:prstGeom>
        </p:spPr>
      </p:pic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4DA569CD-A427-1220-18A6-5777FB1F57A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2b2181ee0ddf3198d036ec9f3094f086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8382000" y="3048000"/>
            <a:ext cx="2286000" cy="3810000"/>
          </a:xfrm>
          <a:prstGeom prst="rect">
            <a:avLst/>
          </a:prstGeom>
        </p:spPr>
      </p:pic>
      <p:pic>
        <p:nvPicPr>
          <p:cNvPr id="18" name="Picture 17" descr="2b2181ee0ddf3198d036ec9f3094f086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0" y="3048000"/>
            <a:ext cx="2239192" cy="3810000"/>
          </a:xfrm>
          <a:prstGeom prst="rect">
            <a:avLst/>
          </a:prstGeom>
        </p:spPr>
      </p:pic>
      <p:pic>
        <p:nvPicPr>
          <p:cNvPr id="6" name="Picture 5" descr="ae22ebc57a38542b1b8a66c597ea7458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667000" y="1219200"/>
            <a:ext cx="6858000" cy="6858000"/>
          </a:xfrm>
          <a:prstGeom prst="rect">
            <a:avLst/>
          </a:prstGeom>
        </p:spPr>
      </p:pic>
      <p:pic>
        <p:nvPicPr>
          <p:cNvPr id="10" name="Picture 9" descr="fe1747c4d7e277ba1ee4105e3bc7af1c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267200" y="1905000"/>
            <a:ext cx="1828800" cy="1981200"/>
          </a:xfrm>
          <a:prstGeom prst="rect">
            <a:avLst/>
          </a:prstGeom>
        </p:spPr>
      </p:pic>
      <p:pic>
        <p:nvPicPr>
          <p:cNvPr id="11" name="Picture 10" descr="f5c2a31645fd10a7bfb7180ae764b33e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172200" y="2286001"/>
            <a:ext cx="1447800" cy="1120153"/>
          </a:xfrm>
          <a:prstGeom prst="rect">
            <a:avLst/>
          </a:prstGeom>
        </p:spPr>
      </p:pic>
      <p:pic>
        <p:nvPicPr>
          <p:cNvPr id="12" name="Picture 11" descr="a0f932e5084a2d27268758dfe1be070a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267200" y="3600521"/>
            <a:ext cx="1447800" cy="1295781"/>
          </a:xfrm>
          <a:prstGeom prst="rect">
            <a:avLst/>
          </a:prstGeom>
        </p:spPr>
      </p:pic>
      <p:pic>
        <p:nvPicPr>
          <p:cNvPr id="14" name="Picture 13" descr="bf30f7e2896d1260827521fda40d5ad6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096000" y="3276600"/>
            <a:ext cx="1600200" cy="1619702"/>
          </a:xfrm>
          <a:prstGeom prst="rect">
            <a:avLst/>
          </a:prstGeom>
        </p:spPr>
      </p:pic>
      <p:pic>
        <p:nvPicPr>
          <p:cNvPr id="25" name="Picture 24" descr="43b282e5574b9381f3f2c3655d492a4e.png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114800" y="-53339"/>
            <a:ext cx="990600" cy="990600"/>
          </a:xfrm>
          <a:prstGeom prst="rect">
            <a:avLst/>
          </a:prstGeom>
        </p:spPr>
      </p:pic>
      <p:pic>
        <p:nvPicPr>
          <p:cNvPr id="26" name="Picture 25" descr="43b282e5574b9381f3f2c3655d492a4e.png">
            <a:hlinkClick r:id="rId12" action="ppaction://hlinksldjump"/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105400" y="-53339"/>
            <a:ext cx="990600" cy="990600"/>
          </a:xfrm>
          <a:prstGeom prst="rect">
            <a:avLst/>
          </a:prstGeom>
        </p:spPr>
      </p:pic>
      <p:pic>
        <p:nvPicPr>
          <p:cNvPr id="27" name="Picture 26" descr="43b282e5574b9381f3f2c3655d492a4e.png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172200" y="-38099"/>
            <a:ext cx="990600" cy="990600"/>
          </a:xfrm>
          <a:prstGeom prst="rect">
            <a:avLst/>
          </a:prstGeom>
        </p:spPr>
      </p:pic>
      <p:pic>
        <p:nvPicPr>
          <p:cNvPr id="28" name="Picture 27" descr="43b282e5574b9381f3f2c3655d492a4e.png">
            <a:hlinkClick r:id="rId14" action="ppaction://hlinksldjump"/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162800" y="-38099"/>
            <a:ext cx="990600" cy="9906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0E340A80-DF64-BA29-6929-633CC9CF110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  <p:sp>
        <p:nvSpPr>
          <p:cNvPr id="3" name="5-Point Star 36">
            <a:hlinkClick r:id="rId16" action="ppaction://hlinksldjump"/>
            <a:extLst>
              <a:ext uri="{FF2B5EF4-FFF2-40B4-BE49-F238E27FC236}">
                <a16:creationId xmlns:a16="http://schemas.microsoft.com/office/drawing/2014/main" id="{3BF7034B-B6E7-B660-0EF7-E9A54F4AC761}"/>
              </a:ext>
            </a:extLst>
          </p:cNvPr>
          <p:cNvSpPr/>
          <p:nvPr/>
        </p:nvSpPr>
        <p:spPr>
          <a:xfrm>
            <a:off x="10972800" y="5909308"/>
            <a:ext cx="762000" cy="685800"/>
          </a:xfrm>
          <a:prstGeom prst="star5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14" descr="kim phu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052261" y="4268431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920072" y="2957370"/>
            <a:ext cx="2323599" cy="835944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4126991" y="4928053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920072" y="3869514"/>
            <a:ext cx="2323599" cy="835944"/>
          </a:xfrm>
          <a:prstGeom prst="rect">
            <a:avLst/>
          </a:prstGeom>
        </p:spPr>
      </p:pic>
      <p:pic>
        <p:nvPicPr>
          <p:cNvPr id="9" name="Picture 8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920072" y="4781658"/>
            <a:ext cx="2323599" cy="840456"/>
          </a:xfrm>
          <a:prstGeom prst="rect">
            <a:avLst/>
          </a:prstGeom>
        </p:spPr>
      </p:pic>
      <p:pic>
        <p:nvPicPr>
          <p:cNvPr id="10" name="Picture 9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920072" y="5656657"/>
            <a:ext cx="2323599" cy="84226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4126991" y="4005752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4126991" y="3091352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114959" y="580656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03191" y="5004253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91159" y="588276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203191" y="4081952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B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203191" y="3167552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A</a:t>
            </a:r>
          </a:p>
        </p:txBody>
      </p:sp>
      <p:pic>
        <p:nvPicPr>
          <p:cNvPr id="23" name="Picture 22" descr="dongho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747461" y="3821171"/>
            <a:ext cx="1752600" cy="1768573"/>
          </a:xfrm>
          <a:prstGeom prst="rect">
            <a:avLst/>
          </a:prstGeom>
          <a:noFill/>
        </p:spPr>
      </p:pic>
      <p:sp>
        <p:nvSpPr>
          <p:cNvPr id="24" name="Cloud 23"/>
          <p:cNvSpPr/>
          <p:nvPr/>
        </p:nvSpPr>
        <p:spPr>
          <a:xfrm>
            <a:off x="9419221" y="2680333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HẾT GIỜ</a:t>
            </a:r>
          </a:p>
        </p:txBody>
      </p:sp>
      <p:pic>
        <p:nvPicPr>
          <p:cNvPr id="26" name="Picture 25" descr="112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-146811" y="-396975"/>
            <a:ext cx="11500611" cy="3354345"/>
          </a:xfrm>
          <a:prstGeom prst="rect">
            <a:avLst/>
          </a:prstGeom>
        </p:spPr>
      </p:pic>
      <p:pic>
        <p:nvPicPr>
          <p:cNvPr id="32" name="Picture 31" descr="tich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841280" y="4877623"/>
            <a:ext cx="738664" cy="738664"/>
          </a:xfrm>
          <a:prstGeom prst="rect">
            <a:avLst/>
          </a:prstGeom>
        </p:spPr>
      </p:pic>
      <p:pic>
        <p:nvPicPr>
          <p:cNvPr id="33" name="Picture 32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878380" y="3214357"/>
            <a:ext cx="533400" cy="533400"/>
          </a:xfrm>
          <a:prstGeom prst="rect">
            <a:avLst/>
          </a:prstGeom>
        </p:spPr>
      </p:pic>
      <p:pic>
        <p:nvPicPr>
          <p:cNvPr id="34" name="Picture 33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867347" y="4113787"/>
            <a:ext cx="533400" cy="533400"/>
          </a:xfrm>
          <a:prstGeom prst="rect">
            <a:avLst/>
          </a:prstGeom>
        </p:spPr>
      </p:pic>
      <p:pic>
        <p:nvPicPr>
          <p:cNvPr id="35" name="Picture 34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929514" y="5921582"/>
            <a:ext cx="533400" cy="533400"/>
          </a:xfrm>
          <a:prstGeom prst="rect">
            <a:avLst/>
          </a:prstGeom>
        </p:spPr>
      </p:pic>
      <p:sp>
        <p:nvSpPr>
          <p:cNvPr id="37" name="5-Point Star 36">
            <a:hlinkClick r:id="rId12" action="ppaction://hlinksldjump"/>
          </p:cNvPr>
          <p:cNvSpPr/>
          <p:nvPr/>
        </p:nvSpPr>
        <p:spPr>
          <a:xfrm>
            <a:off x="10409821" y="5956933"/>
            <a:ext cx="762000" cy="685800"/>
          </a:xfrm>
          <a:prstGeom prst="star5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8" name="Picture 37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3517391" y="4005752"/>
            <a:ext cx="685800" cy="685800"/>
          </a:xfrm>
          <a:prstGeom prst="rect">
            <a:avLst/>
          </a:prstGeom>
        </p:spPr>
      </p:pic>
      <p:pic>
        <p:nvPicPr>
          <p:cNvPr id="39" name="Picture 38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3517391" y="3015152"/>
            <a:ext cx="685800" cy="685800"/>
          </a:xfrm>
          <a:prstGeom prst="rect">
            <a:avLst/>
          </a:prstGeom>
        </p:spPr>
      </p:pic>
      <p:pic>
        <p:nvPicPr>
          <p:cNvPr id="40" name="Picture 39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3517391" y="4928053"/>
            <a:ext cx="685800" cy="685800"/>
          </a:xfrm>
          <a:prstGeom prst="rect">
            <a:avLst/>
          </a:prstGeom>
        </p:spPr>
      </p:pic>
      <p:pic>
        <p:nvPicPr>
          <p:cNvPr id="41" name="Picture 40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3505359" y="5806560"/>
            <a:ext cx="685800" cy="6858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1B7755AC-8434-0FDF-0A8A-D52CAACF436C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0224590B-2CA5-39D7-41ED-AA7362436CFF}"/>
              </a:ext>
            </a:extLst>
          </p:cNvPr>
          <p:cNvSpPr txBox="1"/>
          <p:nvPr/>
        </p:nvSpPr>
        <p:spPr>
          <a:xfrm>
            <a:off x="5287699" y="5037460"/>
            <a:ext cx="11544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H</a:t>
            </a:r>
            <a:r>
              <a:rPr kumimoji="0" lang="en-US" sz="2400" b="0" i="0" u="none" strike="noStrike" kern="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+</a:t>
            </a:r>
            <a:endParaRPr kumimoji="0" lang="en-US" sz="2400" b="0" i="0" u="none" strike="noStrike" kern="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C5A6DD7-E627-7065-FDE0-4A1583D95583}"/>
              </a:ext>
            </a:extLst>
          </p:cNvPr>
          <p:cNvSpPr txBox="1"/>
          <p:nvPr/>
        </p:nvSpPr>
        <p:spPr>
          <a:xfrm>
            <a:off x="5273661" y="4081952"/>
            <a:ext cx="11544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OH</a:t>
            </a:r>
            <a:r>
              <a:rPr kumimoji="0" lang="en-US" sz="2400" b="0" i="0" u="none" strike="noStrike" kern="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+</a:t>
            </a:r>
            <a:endParaRPr kumimoji="0" lang="en-US" sz="2400" b="0" i="0" u="none" strike="noStrike" kern="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F221996-A739-4693-6ED2-CA47249504E6}"/>
              </a:ext>
            </a:extLst>
          </p:cNvPr>
          <p:cNvSpPr txBox="1"/>
          <p:nvPr/>
        </p:nvSpPr>
        <p:spPr>
          <a:xfrm>
            <a:off x="5335324" y="5894412"/>
            <a:ext cx="10642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H</a:t>
            </a:r>
            <a:r>
              <a:rPr kumimoji="0" lang="en-US" sz="2400" b="0" i="0" u="none" strike="noStrike" kern="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-</a:t>
            </a:r>
            <a:endParaRPr kumimoji="0" lang="vi-VN" sz="2400" b="0" i="0" u="none" strike="noStrike" kern="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DED95D4-3958-F60F-9DDA-9ECABE839499}"/>
              </a:ext>
            </a:extLst>
          </p:cNvPr>
          <p:cNvSpPr txBox="1"/>
          <p:nvPr/>
        </p:nvSpPr>
        <p:spPr>
          <a:xfrm>
            <a:off x="2889574" y="823626"/>
            <a:ext cx="6258433" cy="83099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2400" b="1" dirty="0">
                <a:solidFill>
                  <a:prstClr val="black"/>
                </a:solidFill>
                <a:latin typeface="UTM Avo" panose="02040603050506020204" pitchFamily="18"/>
                <a:cs typeface="Times New Roman" pitchFamily="18" charset="0"/>
              </a:rPr>
              <a:t>Câu 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/>
                <a:cs typeface="Times New Roman" pitchFamily="18" charset="0"/>
              </a:rPr>
              <a:t>1</a:t>
            </a:r>
            <a:r>
              <a:rPr lang="vi-VN" sz="2400" b="1" dirty="0">
                <a:solidFill>
                  <a:prstClr val="black"/>
                </a:solidFill>
                <a:latin typeface="UTM Avo" panose="02040603050506020204" pitchFamily="18"/>
                <a:cs typeface="Times New Roman" pitchFamily="18" charset="0"/>
              </a:rPr>
              <a:t>: 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Times New Roman" pitchFamily="18" charset="0"/>
              </a:rPr>
              <a:t>Acid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Times New Roman" pitchFamily="18" charset="0"/>
              </a:rPr>
              <a:t>là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Times New Roman" pitchFamily="18" charset="0"/>
              </a:rPr>
              <a:t>phân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Times New Roman" pitchFamily="18" charset="0"/>
              </a:rPr>
              <a:t>tử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Times New Roman" pitchFamily="18" charset="0"/>
              </a:rPr>
              <a:t>khi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Times New Roman" pitchFamily="18" charset="0"/>
              </a:rPr>
              <a:t> tan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Times New Roman" pitchFamily="18" charset="0"/>
              </a:rPr>
              <a:t>trong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Times New Roman" pitchFamily="18" charset="0"/>
              </a:rPr>
              <a:t>nước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Times New Roman" pitchFamily="18" charset="0"/>
              </a:rPr>
              <a:t>tạo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Times New Roman" pitchFamily="18" charset="0"/>
              </a:rPr>
              <a:t>ra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Times New Roman" pitchFamily="18" charset="0"/>
              </a:rPr>
              <a:t> ion: </a:t>
            </a:r>
            <a:endParaRPr lang="vi-VN" sz="2400" dirty="0">
              <a:solidFill>
                <a:prstClr val="black"/>
              </a:solidFill>
              <a:latin typeface="UTM Avo" panose="02040603050506020204" pitchFamily="18"/>
              <a:cs typeface="Times New Roman" pitchFamily="18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64C8E7F-50F7-8999-45CD-9230D4F1937A}"/>
              </a:ext>
            </a:extLst>
          </p:cNvPr>
          <p:cNvSpPr txBox="1"/>
          <p:nvPr/>
        </p:nvSpPr>
        <p:spPr>
          <a:xfrm>
            <a:off x="5298729" y="3214357"/>
            <a:ext cx="1178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Times New Roman" pitchFamily="18" charset="0"/>
              </a:rPr>
              <a:t>OH</a:t>
            </a:r>
            <a:r>
              <a: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Times New Roman" pitchFamily="18" charset="0"/>
              </a:rPr>
              <a:t>-</a:t>
            </a:r>
            <a:endParaRPr kumimoji="0" lang="vi-VN" sz="2400" b="0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28" dur="1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24" grpId="0" animBg="1"/>
      <p:bldP spid="29" grpId="0"/>
      <p:bldP spid="30" grpId="0"/>
      <p:bldP spid="36" grpId="0"/>
      <p:bldP spid="42" grpId="0" animBg="1"/>
      <p:bldP spid="4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14" descr="kim phu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597407" y="4306667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107051" y="3146093"/>
            <a:ext cx="3411246" cy="685800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351768" y="401016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113769" y="3984293"/>
            <a:ext cx="3415376" cy="685800"/>
          </a:xfrm>
          <a:prstGeom prst="rect">
            <a:avLst/>
          </a:prstGeom>
        </p:spPr>
      </p:pic>
      <p:pic>
        <p:nvPicPr>
          <p:cNvPr id="9" name="Picture 8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113769" y="4842049"/>
            <a:ext cx="3415376" cy="818644"/>
          </a:xfrm>
          <a:prstGeom prst="rect">
            <a:avLst/>
          </a:prstGeom>
        </p:spPr>
      </p:pic>
      <p:pic>
        <p:nvPicPr>
          <p:cNvPr id="10" name="Picture 9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113769" y="5809153"/>
            <a:ext cx="3415376" cy="76594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351768" y="492456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3351768" y="309576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3351768" y="583896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27968" y="408636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B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427968" y="591516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427968" y="500076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C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427968" y="317196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A</a:t>
            </a:r>
          </a:p>
        </p:txBody>
      </p:sp>
      <p:pic>
        <p:nvPicPr>
          <p:cNvPr id="23" name="Picture 22" descr="dongho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292607" y="3842537"/>
            <a:ext cx="1752600" cy="1768573"/>
          </a:xfrm>
          <a:prstGeom prst="rect">
            <a:avLst/>
          </a:prstGeom>
          <a:noFill/>
        </p:spPr>
      </p:pic>
      <p:sp>
        <p:nvSpPr>
          <p:cNvPr id="24" name="Cloud 23"/>
          <p:cNvSpPr/>
          <p:nvPr/>
        </p:nvSpPr>
        <p:spPr>
          <a:xfrm>
            <a:off x="9668516" y="2963155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HẾT GIỜ</a:t>
            </a:r>
          </a:p>
        </p:txBody>
      </p:sp>
      <p:pic>
        <p:nvPicPr>
          <p:cNvPr id="26" name="Picture 25" descr="112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06680" y="-507140"/>
            <a:ext cx="11323320" cy="3520980"/>
          </a:xfrm>
          <a:prstGeom prst="rect">
            <a:avLst/>
          </a:prstGeom>
        </p:spPr>
      </p:pic>
      <p:pic>
        <p:nvPicPr>
          <p:cNvPr id="33" name="Picture 32" descr="tich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694838" y="3897383"/>
            <a:ext cx="723900" cy="723900"/>
          </a:xfrm>
          <a:prstGeom prst="rect">
            <a:avLst/>
          </a:prstGeom>
        </p:spPr>
      </p:pic>
      <p:pic>
        <p:nvPicPr>
          <p:cNvPr id="34" name="Picture 33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701705" y="3202680"/>
            <a:ext cx="533400" cy="533400"/>
          </a:xfrm>
          <a:prstGeom prst="rect">
            <a:avLst/>
          </a:prstGeom>
        </p:spPr>
      </p:pic>
      <p:pic>
        <p:nvPicPr>
          <p:cNvPr id="35" name="Picture 34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719748" y="5011186"/>
            <a:ext cx="533400" cy="533400"/>
          </a:xfrm>
          <a:prstGeom prst="rect">
            <a:avLst/>
          </a:prstGeom>
        </p:spPr>
      </p:pic>
      <p:pic>
        <p:nvPicPr>
          <p:cNvPr id="36" name="Picture 35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752757" y="5858425"/>
            <a:ext cx="533400" cy="533400"/>
          </a:xfrm>
          <a:prstGeom prst="rect">
            <a:avLst/>
          </a:prstGeom>
        </p:spPr>
      </p:pic>
      <p:sp>
        <p:nvSpPr>
          <p:cNvPr id="32" name="5-Point Star 31">
            <a:hlinkClick r:id="rId12" action="ppaction://hlinksldjump"/>
          </p:cNvPr>
          <p:cNvSpPr/>
          <p:nvPr/>
        </p:nvSpPr>
        <p:spPr>
          <a:xfrm>
            <a:off x="10213346" y="5915160"/>
            <a:ext cx="762000" cy="685800"/>
          </a:xfrm>
          <a:prstGeom prst="star5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8" name="Picture 37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742168" y="3933960"/>
            <a:ext cx="685800" cy="685800"/>
          </a:xfrm>
          <a:prstGeom prst="rect">
            <a:avLst/>
          </a:prstGeom>
        </p:spPr>
      </p:pic>
      <p:pic>
        <p:nvPicPr>
          <p:cNvPr id="39" name="Picture 38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742168" y="3019560"/>
            <a:ext cx="685800" cy="685800"/>
          </a:xfrm>
          <a:prstGeom prst="rect">
            <a:avLst/>
          </a:prstGeom>
        </p:spPr>
      </p:pic>
      <p:pic>
        <p:nvPicPr>
          <p:cNvPr id="40" name="Picture 39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742168" y="5838960"/>
            <a:ext cx="685800" cy="685800"/>
          </a:xfrm>
          <a:prstGeom prst="rect">
            <a:avLst/>
          </a:prstGeom>
        </p:spPr>
      </p:pic>
      <p:pic>
        <p:nvPicPr>
          <p:cNvPr id="41" name="Picture 40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742168" y="4848360"/>
            <a:ext cx="685800" cy="6858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F7BDEBCC-C994-44BF-1767-CC0D36EE5D80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436B8B28-6A59-0D1B-CD0E-08C1949DA0AA}"/>
              </a:ext>
            </a:extLst>
          </p:cNvPr>
          <p:cNvSpPr txBox="1"/>
          <p:nvPr/>
        </p:nvSpPr>
        <p:spPr>
          <a:xfrm>
            <a:off x="4283372" y="4102309"/>
            <a:ext cx="3110806" cy="431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100" dirty="0" err="1">
                <a:latin typeface="UTM Avo" panose="02040603050506020204" pitchFamily="18"/>
                <a:cs typeface="Times New Roman" pitchFamily="18" charset="0"/>
              </a:rPr>
              <a:t>Sản</a:t>
            </a:r>
            <a:r>
              <a:rPr lang="en-US" sz="2100" dirty="0">
                <a:latin typeface="UTM Avo" panose="02040603050506020204" pitchFamily="18"/>
                <a:cs typeface="Times New Roman" pitchFamily="18" charset="0"/>
              </a:rPr>
              <a:t> </a:t>
            </a:r>
            <a:r>
              <a:rPr lang="en-US" sz="2100" dirty="0" err="1">
                <a:latin typeface="UTM Avo" panose="02040603050506020204" pitchFamily="18"/>
                <a:cs typeface="Times New Roman" pitchFamily="18" charset="0"/>
              </a:rPr>
              <a:t>xuất</a:t>
            </a:r>
            <a:r>
              <a:rPr lang="en-US" sz="2100" dirty="0">
                <a:latin typeface="UTM Avo" panose="02040603050506020204" pitchFamily="18"/>
                <a:cs typeface="Times New Roman" pitchFamily="18" charset="0"/>
              </a:rPr>
              <a:t> </a:t>
            </a:r>
            <a:r>
              <a:rPr lang="en-US" sz="2100" dirty="0" err="1">
                <a:latin typeface="UTM Avo" panose="02040603050506020204" pitchFamily="18"/>
                <a:cs typeface="Times New Roman" pitchFamily="18" charset="0"/>
              </a:rPr>
              <a:t>dược</a:t>
            </a:r>
            <a:r>
              <a:rPr lang="en-US" sz="2100" dirty="0">
                <a:latin typeface="UTM Avo" panose="02040603050506020204" pitchFamily="18"/>
                <a:cs typeface="Times New Roman" pitchFamily="18" charset="0"/>
              </a:rPr>
              <a:t> </a:t>
            </a:r>
            <a:r>
              <a:rPr lang="en-US" sz="2100" dirty="0" err="1">
                <a:latin typeface="UTM Avo" panose="02040603050506020204" pitchFamily="18"/>
                <a:cs typeface="Times New Roman" pitchFamily="18" charset="0"/>
              </a:rPr>
              <a:t>phẩm</a:t>
            </a:r>
            <a:r>
              <a:rPr lang="en-US" sz="2100" dirty="0">
                <a:latin typeface="UTM Avo" panose="02040603050506020204" pitchFamily="18"/>
                <a:cs typeface="Times New Roman" pitchFamily="18" charset="0"/>
              </a:rPr>
              <a:t>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76E59B6-C363-951C-A2AE-0AEB3756921F}"/>
              </a:ext>
            </a:extLst>
          </p:cNvPr>
          <p:cNvSpPr txBox="1"/>
          <p:nvPr/>
        </p:nvSpPr>
        <p:spPr>
          <a:xfrm>
            <a:off x="4283371" y="3249221"/>
            <a:ext cx="3193455" cy="431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100" dirty="0" err="1">
                <a:latin typeface="UTM Avo" panose="02040603050506020204" pitchFamily="18"/>
                <a:cs typeface="Times New Roman" pitchFamily="18" charset="0"/>
              </a:rPr>
              <a:t>Sản</a:t>
            </a:r>
            <a:r>
              <a:rPr lang="en-US" sz="2100" dirty="0">
                <a:latin typeface="UTM Avo" panose="02040603050506020204" pitchFamily="18"/>
                <a:cs typeface="Times New Roman" pitchFamily="18" charset="0"/>
              </a:rPr>
              <a:t> </a:t>
            </a:r>
            <a:r>
              <a:rPr lang="en-US" sz="2100" dirty="0" err="1">
                <a:latin typeface="UTM Avo" panose="02040603050506020204" pitchFamily="18"/>
                <a:cs typeface="Times New Roman" pitchFamily="18" charset="0"/>
              </a:rPr>
              <a:t>xuất</a:t>
            </a:r>
            <a:r>
              <a:rPr lang="en-US" sz="2100" dirty="0">
                <a:latin typeface="UTM Avo" panose="02040603050506020204" pitchFamily="18"/>
                <a:cs typeface="Times New Roman" pitchFamily="18" charset="0"/>
              </a:rPr>
              <a:t> </a:t>
            </a:r>
            <a:r>
              <a:rPr lang="en-US" sz="2100" dirty="0" err="1">
                <a:latin typeface="UTM Avo" panose="02040603050506020204" pitchFamily="18"/>
                <a:cs typeface="Times New Roman" pitchFamily="18" charset="0"/>
              </a:rPr>
              <a:t>chất</a:t>
            </a:r>
            <a:r>
              <a:rPr lang="en-US" sz="2100" dirty="0">
                <a:latin typeface="UTM Avo" panose="02040603050506020204" pitchFamily="18"/>
                <a:cs typeface="Times New Roman" pitchFamily="18" charset="0"/>
              </a:rPr>
              <a:t> </a:t>
            </a:r>
            <a:r>
              <a:rPr lang="en-US" sz="2100" dirty="0" err="1">
                <a:latin typeface="UTM Avo" panose="02040603050506020204" pitchFamily="18"/>
                <a:cs typeface="Times New Roman" pitchFamily="18" charset="0"/>
              </a:rPr>
              <a:t>dẻo</a:t>
            </a:r>
            <a:r>
              <a:rPr lang="en-US" sz="2100" dirty="0">
                <a:latin typeface="UTM Avo" panose="02040603050506020204" pitchFamily="18"/>
                <a:cs typeface="Times New Roman" pitchFamily="18" charset="0"/>
              </a:rPr>
              <a:t>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FE524A7-A40C-1BC0-D517-AC467F84DF45}"/>
              </a:ext>
            </a:extLst>
          </p:cNvPr>
          <p:cNvSpPr txBox="1"/>
          <p:nvPr/>
        </p:nvSpPr>
        <p:spPr>
          <a:xfrm>
            <a:off x="4293978" y="4997178"/>
            <a:ext cx="3106294" cy="431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100" dirty="0" err="1">
                <a:latin typeface="UTM Avo" panose="02040603050506020204" pitchFamily="18"/>
                <a:cs typeface="Times New Roman" pitchFamily="18" charset="0"/>
              </a:rPr>
              <a:t>Sản</a:t>
            </a:r>
            <a:r>
              <a:rPr lang="en-US" sz="2100" dirty="0">
                <a:latin typeface="UTM Avo" panose="02040603050506020204" pitchFamily="18"/>
                <a:cs typeface="Times New Roman" pitchFamily="18" charset="0"/>
              </a:rPr>
              <a:t> </a:t>
            </a:r>
            <a:r>
              <a:rPr lang="en-US" sz="2100" dirty="0" err="1">
                <a:latin typeface="UTM Avo" panose="02040603050506020204" pitchFamily="18"/>
                <a:cs typeface="Times New Roman" pitchFamily="18" charset="0"/>
              </a:rPr>
              <a:t>xuất</a:t>
            </a:r>
            <a:r>
              <a:rPr lang="en-US" sz="2100" dirty="0">
                <a:latin typeface="UTM Avo" panose="02040603050506020204" pitchFamily="18"/>
                <a:cs typeface="Times New Roman" pitchFamily="18" charset="0"/>
              </a:rPr>
              <a:t> </a:t>
            </a:r>
            <a:r>
              <a:rPr lang="en-US" sz="2100" dirty="0" err="1">
                <a:latin typeface="UTM Avo" panose="02040603050506020204" pitchFamily="18"/>
                <a:cs typeface="Times New Roman" pitchFamily="18" charset="0"/>
              </a:rPr>
              <a:t>phân</a:t>
            </a:r>
            <a:r>
              <a:rPr lang="en-US" sz="2100" dirty="0">
                <a:latin typeface="UTM Avo" panose="02040603050506020204" pitchFamily="18"/>
                <a:cs typeface="Times New Roman" pitchFamily="18" charset="0"/>
              </a:rPr>
              <a:t> </a:t>
            </a:r>
            <a:r>
              <a:rPr lang="en-US" sz="2100" dirty="0" err="1">
                <a:latin typeface="UTM Avo" panose="02040603050506020204" pitchFamily="18"/>
                <a:cs typeface="Times New Roman" pitchFamily="18" charset="0"/>
              </a:rPr>
              <a:t>bón</a:t>
            </a:r>
            <a:r>
              <a:rPr lang="en-US" sz="2100" dirty="0">
                <a:latin typeface="UTM Avo" panose="02040603050506020204" pitchFamily="18"/>
                <a:cs typeface="Times New Roman" pitchFamily="18" charset="0"/>
              </a:rPr>
              <a:t>.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FB8F60B-6D2D-C16F-1014-E4BCF113EAB3}"/>
              </a:ext>
            </a:extLst>
          </p:cNvPr>
          <p:cNvSpPr txBox="1"/>
          <p:nvPr/>
        </p:nvSpPr>
        <p:spPr>
          <a:xfrm>
            <a:off x="4283371" y="5960030"/>
            <a:ext cx="3126311" cy="431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Sản</a:t>
            </a:r>
            <a:r>
              <a:rPr lang="en-US" sz="21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xuất</a:t>
            </a:r>
            <a:r>
              <a:rPr lang="en-US" sz="21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tơ</a:t>
            </a:r>
            <a:r>
              <a:rPr lang="en-US" sz="21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sợi</a:t>
            </a:r>
            <a:r>
              <a:rPr lang="en-US" sz="21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E4442BB-7895-3810-67A2-32FD1853A925}"/>
              </a:ext>
            </a:extLst>
          </p:cNvPr>
          <p:cNvSpPr txBox="1"/>
          <p:nvPr/>
        </p:nvSpPr>
        <p:spPr>
          <a:xfrm>
            <a:off x="3427968" y="897915"/>
            <a:ext cx="5638800" cy="83099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1">
                <a:solidFill>
                  <a:prstClr val="black"/>
                </a:solidFill>
                <a:latin typeface="UTM Avo" panose="02040603050506020204" pitchFamily="18"/>
                <a:cs typeface="Times New Roman" pitchFamily="18" charset="0"/>
              </a:defRPr>
            </a:lvl1pPr>
          </a:lstStyle>
          <a:p>
            <a:r>
              <a:rPr lang="vi-VN" dirty="0"/>
              <a:t>Câu </a:t>
            </a:r>
            <a:r>
              <a:rPr lang="en-US" dirty="0"/>
              <a:t>2</a:t>
            </a:r>
            <a:r>
              <a:rPr lang="vi-VN" dirty="0"/>
              <a:t>: </a:t>
            </a:r>
            <a:r>
              <a:rPr lang="en-US" b="0" dirty="0" err="1"/>
              <a:t>Đâu</a:t>
            </a:r>
            <a:r>
              <a:rPr lang="en-US" b="0" dirty="0"/>
              <a:t> </a:t>
            </a:r>
            <a:r>
              <a:rPr lang="en-US" b="0" dirty="0" err="1"/>
              <a:t>không</a:t>
            </a:r>
            <a:r>
              <a:rPr lang="en-US" b="0" dirty="0"/>
              <a:t> </a:t>
            </a:r>
            <a:r>
              <a:rPr lang="en-US" b="0" dirty="0" err="1"/>
              <a:t>phải</a:t>
            </a:r>
            <a:r>
              <a:rPr lang="en-US" b="0" dirty="0"/>
              <a:t> </a:t>
            </a:r>
            <a:r>
              <a:rPr lang="en-US" b="0" dirty="0" err="1"/>
              <a:t>ứng</a:t>
            </a:r>
            <a:r>
              <a:rPr lang="en-US" b="0" dirty="0"/>
              <a:t> </a:t>
            </a:r>
            <a:r>
              <a:rPr lang="en-US" b="0" dirty="0" err="1"/>
              <a:t>dụng</a:t>
            </a:r>
            <a:r>
              <a:rPr lang="en-US" b="0" dirty="0"/>
              <a:t> </a:t>
            </a:r>
            <a:r>
              <a:rPr lang="en-US" b="0" dirty="0" err="1"/>
              <a:t>của</a:t>
            </a:r>
            <a:r>
              <a:rPr lang="en-US" b="0" dirty="0"/>
              <a:t> sulfuric acid?</a:t>
            </a:r>
            <a:endParaRPr lang="vi-VN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28" dur="1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24" grpId="0" animBg="1"/>
      <p:bldP spid="29" grpId="0"/>
      <p:bldP spid="30" grpId="0"/>
      <p:bldP spid="31" grpId="0"/>
      <p:bldP spid="37" grpId="0"/>
      <p:bldP spid="4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14" descr="kim phu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903677" y="4143644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874477" y="3229243"/>
            <a:ext cx="3513222" cy="575440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2960077" y="4067443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874477" y="4067443"/>
            <a:ext cx="3513222" cy="575440"/>
          </a:xfrm>
          <a:prstGeom prst="rect">
            <a:avLst/>
          </a:prstGeom>
        </p:spPr>
      </p:pic>
      <p:pic>
        <p:nvPicPr>
          <p:cNvPr id="9" name="Picture 8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874477" y="5058043"/>
            <a:ext cx="3513222" cy="575440"/>
          </a:xfrm>
          <a:prstGeom prst="rect">
            <a:avLst/>
          </a:prstGeom>
        </p:spPr>
      </p:pic>
      <p:pic>
        <p:nvPicPr>
          <p:cNvPr id="10" name="Picture 9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874477" y="5972443"/>
            <a:ext cx="3513222" cy="57544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2960077" y="4981843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2960077" y="3153043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2960077" y="5896243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036277" y="4143643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B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36277" y="5972443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036277" y="5058043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C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036277" y="3229243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A</a:t>
            </a:r>
          </a:p>
        </p:txBody>
      </p:sp>
      <p:pic>
        <p:nvPicPr>
          <p:cNvPr id="23" name="Picture 22" descr="dongho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98877" y="3686444"/>
            <a:ext cx="1752600" cy="1768573"/>
          </a:xfrm>
          <a:prstGeom prst="rect">
            <a:avLst/>
          </a:prstGeom>
          <a:noFill/>
        </p:spPr>
      </p:pic>
      <p:sp>
        <p:nvSpPr>
          <p:cNvPr id="24" name="Cloud 23"/>
          <p:cNvSpPr/>
          <p:nvPr/>
        </p:nvSpPr>
        <p:spPr>
          <a:xfrm>
            <a:off x="9741877" y="2848243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HẾT GIỜ</a:t>
            </a:r>
          </a:p>
        </p:txBody>
      </p:sp>
      <p:pic>
        <p:nvPicPr>
          <p:cNvPr id="26" name="Picture 25" descr="112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250489" y="-298938"/>
            <a:ext cx="9691022" cy="3495020"/>
          </a:xfrm>
          <a:prstGeom prst="rect">
            <a:avLst/>
          </a:prstGeom>
        </p:spPr>
      </p:pic>
      <p:pic>
        <p:nvPicPr>
          <p:cNvPr id="33" name="Picture 32" descr="tich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455877" y="3915043"/>
            <a:ext cx="723900" cy="723900"/>
          </a:xfrm>
          <a:prstGeom prst="rect">
            <a:avLst/>
          </a:prstGeom>
        </p:spPr>
      </p:pic>
      <p:pic>
        <p:nvPicPr>
          <p:cNvPr id="34" name="Picture 33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455877" y="3229243"/>
            <a:ext cx="533400" cy="533400"/>
          </a:xfrm>
          <a:prstGeom prst="rect">
            <a:avLst/>
          </a:prstGeom>
        </p:spPr>
      </p:pic>
      <p:pic>
        <p:nvPicPr>
          <p:cNvPr id="35" name="Picture 34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455877" y="5058043"/>
            <a:ext cx="533400" cy="533400"/>
          </a:xfrm>
          <a:prstGeom prst="rect">
            <a:avLst/>
          </a:prstGeom>
        </p:spPr>
      </p:pic>
      <p:pic>
        <p:nvPicPr>
          <p:cNvPr id="36" name="Picture 35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455877" y="5896243"/>
            <a:ext cx="533400" cy="533400"/>
          </a:xfrm>
          <a:prstGeom prst="rect">
            <a:avLst/>
          </a:prstGeom>
        </p:spPr>
      </p:pic>
      <p:sp>
        <p:nvSpPr>
          <p:cNvPr id="32" name="5-Point Star 31">
            <a:hlinkClick r:id="rId12" action="ppaction://hlinksldjump"/>
          </p:cNvPr>
          <p:cNvSpPr/>
          <p:nvPr/>
        </p:nvSpPr>
        <p:spPr>
          <a:xfrm>
            <a:off x="10732477" y="5820043"/>
            <a:ext cx="762000" cy="685800"/>
          </a:xfrm>
          <a:prstGeom prst="star5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8" name="Picture 37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350477" y="3991243"/>
            <a:ext cx="685800" cy="685800"/>
          </a:xfrm>
          <a:prstGeom prst="rect">
            <a:avLst/>
          </a:prstGeom>
        </p:spPr>
      </p:pic>
      <p:pic>
        <p:nvPicPr>
          <p:cNvPr id="39" name="Picture 38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350477" y="3076843"/>
            <a:ext cx="685800" cy="685800"/>
          </a:xfrm>
          <a:prstGeom prst="rect">
            <a:avLst/>
          </a:prstGeom>
        </p:spPr>
      </p:pic>
      <p:pic>
        <p:nvPicPr>
          <p:cNvPr id="40" name="Picture 39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350477" y="5896243"/>
            <a:ext cx="685800" cy="685800"/>
          </a:xfrm>
          <a:prstGeom prst="rect">
            <a:avLst/>
          </a:prstGeom>
        </p:spPr>
      </p:pic>
      <p:pic>
        <p:nvPicPr>
          <p:cNvPr id="41" name="Picture 40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350477" y="4905643"/>
            <a:ext cx="685800" cy="6858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F7BDEBCC-C994-44BF-1767-CC0D36EE5D80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436B8B28-6A59-0D1B-CD0E-08C1949DA0AA}"/>
              </a:ext>
            </a:extLst>
          </p:cNvPr>
          <p:cNvSpPr txBox="1"/>
          <p:nvPr/>
        </p:nvSpPr>
        <p:spPr>
          <a:xfrm>
            <a:off x="3981157" y="4194853"/>
            <a:ext cx="32766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kern="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Hydrogen.</a:t>
            </a:r>
            <a:endParaRPr lang="en-US" sz="2100" dirty="0">
              <a:latin typeface="UTM Avo" panose="02040603050506020204" pitchFamily="18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76E59B6-C363-951C-A2AE-0AEB3756921F}"/>
              </a:ext>
            </a:extLst>
          </p:cNvPr>
          <p:cNvSpPr txBox="1"/>
          <p:nvPr/>
        </p:nvSpPr>
        <p:spPr>
          <a:xfrm>
            <a:off x="3928403" y="3276135"/>
            <a:ext cx="32766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kern="0" dirty="0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  <a:sym typeface="Arial"/>
              </a:rPr>
              <a:t>Oxygen.</a:t>
            </a:r>
            <a:endParaRPr lang="en-US" sz="2100" dirty="0">
              <a:latin typeface="UTM Avo" panose="02040603050506020204" pitchFamily="18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FE524A7-A40C-1BC0-D517-AC467F84DF45}"/>
              </a:ext>
            </a:extLst>
          </p:cNvPr>
          <p:cNvSpPr txBox="1"/>
          <p:nvPr/>
        </p:nvSpPr>
        <p:spPr>
          <a:xfrm>
            <a:off x="3981157" y="5149163"/>
            <a:ext cx="32766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kern="0" dirty="0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  <a:sym typeface="Arial"/>
              </a:rPr>
              <a:t>Nitrogen.</a:t>
            </a:r>
            <a:endParaRPr lang="en-US" sz="2100" dirty="0">
              <a:latin typeface="UTM Avo" panose="02040603050506020204" pitchFamily="18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FB8F60B-6D2D-C16F-1014-E4BCF113EAB3}"/>
              </a:ext>
            </a:extLst>
          </p:cNvPr>
          <p:cNvSpPr txBox="1"/>
          <p:nvPr/>
        </p:nvSpPr>
        <p:spPr>
          <a:xfrm>
            <a:off x="3981157" y="5936804"/>
            <a:ext cx="3276600" cy="508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50000"/>
              </a:lnSpc>
              <a:buClr>
                <a:srgbClr val="000000"/>
              </a:buClr>
              <a:defRPr/>
            </a:pPr>
            <a:r>
              <a:rPr lang="en-US" sz="2100" kern="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Carbon dioxide.</a:t>
            </a:r>
            <a:endParaRPr lang="en-US" sz="2100" kern="0" dirty="0">
              <a:solidFill>
                <a:srgbClr val="000000"/>
              </a:solidFill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E4442BB-7895-3810-67A2-32FD1853A925}"/>
              </a:ext>
            </a:extLst>
          </p:cNvPr>
          <p:cNvSpPr txBox="1"/>
          <p:nvPr/>
        </p:nvSpPr>
        <p:spPr>
          <a:xfrm>
            <a:off x="3581400" y="885557"/>
            <a:ext cx="5638800" cy="120032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1">
                <a:solidFill>
                  <a:prstClr val="black"/>
                </a:solidFill>
                <a:latin typeface="UTM Avo" panose="02040603050506020204" pitchFamily="18"/>
                <a:cs typeface="Times New Roman" pitchFamily="18" charset="0"/>
              </a:defRPr>
            </a:lvl1pPr>
          </a:lstStyle>
          <a:p>
            <a:r>
              <a:rPr lang="en-US" dirty="0" err="1"/>
              <a:t>Câu</a:t>
            </a:r>
            <a:r>
              <a:rPr lang="en-US" dirty="0"/>
              <a:t> 3: </a:t>
            </a:r>
            <a:r>
              <a:rPr lang="en-US" b="0" dirty="0"/>
              <a:t>Khi </a:t>
            </a:r>
            <a:r>
              <a:rPr lang="en-US" b="0" dirty="0" err="1"/>
              <a:t>cho</a:t>
            </a:r>
            <a:r>
              <a:rPr lang="en-US" b="0" dirty="0"/>
              <a:t> </a:t>
            </a:r>
            <a:r>
              <a:rPr lang="en-US" b="0" dirty="0" err="1"/>
              <a:t>một</a:t>
            </a:r>
            <a:r>
              <a:rPr lang="en-US" b="0" dirty="0"/>
              <a:t> </a:t>
            </a:r>
            <a:r>
              <a:rPr lang="en-US" b="0" dirty="0" err="1"/>
              <a:t>mảnh</a:t>
            </a:r>
            <a:r>
              <a:rPr lang="en-US" b="0" dirty="0"/>
              <a:t> iron (Fe) </a:t>
            </a:r>
            <a:r>
              <a:rPr lang="en-US" b="0" dirty="0" err="1"/>
              <a:t>vào</a:t>
            </a:r>
            <a:r>
              <a:rPr lang="en-US" b="0" dirty="0"/>
              <a:t> hydrochloric acid, ta </a:t>
            </a:r>
            <a:r>
              <a:rPr lang="en-US" b="0" dirty="0" err="1"/>
              <a:t>thấy</a:t>
            </a:r>
            <a:r>
              <a:rPr lang="en-US" b="0" dirty="0"/>
              <a:t> </a:t>
            </a:r>
            <a:r>
              <a:rPr lang="en-US" b="0" dirty="0" err="1"/>
              <a:t>sủi</a:t>
            </a:r>
            <a:r>
              <a:rPr lang="en-US" b="0" dirty="0"/>
              <a:t> </a:t>
            </a:r>
            <a:r>
              <a:rPr lang="en-US" b="0" dirty="0" err="1"/>
              <a:t>bọt</a:t>
            </a:r>
            <a:r>
              <a:rPr lang="en-US" b="0" dirty="0"/>
              <a:t> </a:t>
            </a:r>
            <a:r>
              <a:rPr lang="en-US" b="0" dirty="0" err="1"/>
              <a:t>khí</a:t>
            </a:r>
            <a:r>
              <a:rPr lang="en-US" b="0" dirty="0"/>
              <a:t>. </a:t>
            </a:r>
            <a:r>
              <a:rPr lang="en-US" b="0" dirty="0" err="1"/>
              <a:t>Đó</a:t>
            </a:r>
            <a:r>
              <a:rPr lang="en-US" b="0" dirty="0"/>
              <a:t> </a:t>
            </a:r>
            <a:r>
              <a:rPr lang="en-US" b="0" dirty="0" err="1"/>
              <a:t>là</a:t>
            </a:r>
            <a:r>
              <a:rPr lang="en-US" b="0" dirty="0"/>
              <a:t> </a:t>
            </a:r>
            <a:r>
              <a:rPr lang="en-US" b="0" dirty="0" err="1"/>
              <a:t>khí</a:t>
            </a:r>
            <a:r>
              <a:rPr lang="en-US" b="0" dirty="0"/>
              <a:t> </a:t>
            </a:r>
            <a:r>
              <a:rPr lang="en-US" b="0" dirty="0" err="1"/>
              <a:t>gì</a:t>
            </a:r>
            <a:r>
              <a:rPr lang="en-US" b="0" dirty="0"/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28" dur="1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24" grpId="0" animBg="1"/>
      <p:bldP spid="29" grpId="0"/>
      <p:bldP spid="30" grpId="0"/>
      <p:bldP spid="31" grpId="0"/>
      <p:bldP spid="37" grpId="0"/>
      <p:bldP spid="4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14" descr="kim phu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692871" y="4123115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959071" y="3208714"/>
            <a:ext cx="1752600" cy="575440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4044671" y="5875714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959071" y="4046914"/>
            <a:ext cx="1752600" cy="575440"/>
          </a:xfrm>
          <a:prstGeom prst="rect">
            <a:avLst/>
          </a:prstGeom>
        </p:spPr>
      </p:pic>
      <p:pic>
        <p:nvPicPr>
          <p:cNvPr id="9" name="Picture 8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959071" y="5037514"/>
            <a:ext cx="1752600" cy="575440"/>
          </a:xfrm>
          <a:prstGeom prst="rect">
            <a:avLst/>
          </a:prstGeom>
        </p:spPr>
      </p:pic>
      <p:pic>
        <p:nvPicPr>
          <p:cNvPr id="10" name="Picture 9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959071" y="5951914"/>
            <a:ext cx="1752600" cy="57544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4044671" y="4961314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4044671" y="3970714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044671" y="3056314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120871" y="5951914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20871" y="3132514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20871" y="5037514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C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20871" y="4046914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B</a:t>
            </a:r>
          </a:p>
        </p:txBody>
      </p:sp>
      <p:pic>
        <p:nvPicPr>
          <p:cNvPr id="23" name="Picture 22" descr="dongho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388071" y="3665915"/>
            <a:ext cx="1752600" cy="1768573"/>
          </a:xfrm>
          <a:prstGeom prst="rect">
            <a:avLst/>
          </a:prstGeom>
          <a:noFill/>
        </p:spPr>
      </p:pic>
      <p:sp>
        <p:nvSpPr>
          <p:cNvPr id="24" name="Cloud 23"/>
          <p:cNvSpPr/>
          <p:nvPr/>
        </p:nvSpPr>
        <p:spPr>
          <a:xfrm>
            <a:off x="9531071" y="2827714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HẾT GIỜ</a:t>
            </a:r>
          </a:p>
        </p:txBody>
      </p:sp>
      <p:pic>
        <p:nvPicPr>
          <p:cNvPr id="26" name="Picture 25" descr="112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914400" y="-228601"/>
            <a:ext cx="9406890" cy="3420687"/>
          </a:xfrm>
          <a:prstGeom prst="rect">
            <a:avLst/>
          </a:prstGeom>
        </p:spPr>
      </p:pic>
      <p:pic>
        <p:nvPicPr>
          <p:cNvPr id="33" name="Picture 32" descr="tich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168871" y="5799514"/>
            <a:ext cx="723900" cy="723900"/>
          </a:xfrm>
          <a:prstGeom prst="rect">
            <a:avLst/>
          </a:prstGeom>
        </p:spPr>
      </p:pic>
      <p:pic>
        <p:nvPicPr>
          <p:cNvPr id="34" name="Picture 33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168871" y="3208714"/>
            <a:ext cx="533400" cy="533400"/>
          </a:xfrm>
          <a:prstGeom prst="rect">
            <a:avLst/>
          </a:prstGeom>
        </p:spPr>
      </p:pic>
      <p:pic>
        <p:nvPicPr>
          <p:cNvPr id="35" name="Picture 34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168871" y="4123114"/>
            <a:ext cx="533400" cy="533400"/>
          </a:xfrm>
          <a:prstGeom prst="rect">
            <a:avLst/>
          </a:prstGeom>
        </p:spPr>
      </p:pic>
      <p:pic>
        <p:nvPicPr>
          <p:cNvPr id="36" name="Picture 35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168871" y="5113714"/>
            <a:ext cx="533400" cy="533400"/>
          </a:xfrm>
          <a:prstGeom prst="rect">
            <a:avLst/>
          </a:prstGeom>
        </p:spPr>
      </p:pic>
      <p:sp>
        <p:nvSpPr>
          <p:cNvPr id="37" name="5-Point Star 36">
            <a:hlinkClick r:id="rId12" action="ppaction://hlinksldjump"/>
          </p:cNvPr>
          <p:cNvSpPr/>
          <p:nvPr/>
        </p:nvSpPr>
        <p:spPr>
          <a:xfrm>
            <a:off x="10529693" y="5837614"/>
            <a:ext cx="762000" cy="685800"/>
          </a:xfrm>
          <a:prstGeom prst="star5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8" name="Picture 37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3435071" y="3970714"/>
            <a:ext cx="685800" cy="685800"/>
          </a:xfrm>
          <a:prstGeom prst="rect">
            <a:avLst/>
          </a:prstGeom>
        </p:spPr>
      </p:pic>
      <p:pic>
        <p:nvPicPr>
          <p:cNvPr id="39" name="Picture 38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3435071" y="3056314"/>
            <a:ext cx="685800" cy="685800"/>
          </a:xfrm>
          <a:prstGeom prst="rect">
            <a:avLst/>
          </a:prstGeom>
        </p:spPr>
      </p:pic>
      <p:pic>
        <p:nvPicPr>
          <p:cNvPr id="40" name="Picture 39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3435071" y="4961314"/>
            <a:ext cx="685800" cy="685800"/>
          </a:xfrm>
          <a:prstGeom prst="rect">
            <a:avLst/>
          </a:prstGeom>
        </p:spPr>
      </p:pic>
      <p:pic>
        <p:nvPicPr>
          <p:cNvPr id="41" name="Picture 40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3435071" y="5875714"/>
            <a:ext cx="685800" cy="6858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C039DA7A-2F63-CF16-1DA8-61C151A2788A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0CD8BF6-EAC7-F2CA-EA4A-7FBBD8F582F6}"/>
              </a:ext>
            </a:extLst>
          </p:cNvPr>
          <p:cNvSpPr txBox="1"/>
          <p:nvPr/>
        </p:nvSpPr>
        <p:spPr>
          <a:xfrm>
            <a:off x="5137848" y="6009546"/>
            <a:ext cx="152019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100" kern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 err="1">
                <a:sym typeface="Arial"/>
              </a:rPr>
              <a:t>Đỏ</a:t>
            </a:r>
            <a:endParaRPr lang="en-US" dirty="0">
              <a:sym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18CD8C-EE0E-ED42-93C8-4982F3A2CFDB}"/>
              </a:ext>
            </a:extLst>
          </p:cNvPr>
          <p:cNvSpPr txBox="1"/>
          <p:nvPr/>
        </p:nvSpPr>
        <p:spPr>
          <a:xfrm>
            <a:off x="5137848" y="4100775"/>
            <a:ext cx="152019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100" kern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 err="1">
                <a:sym typeface="Arial"/>
              </a:rPr>
              <a:t>Trắng</a:t>
            </a:r>
            <a:r>
              <a:rPr lang="en-US" dirty="0">
                <a:sym typeface="Arial"/>
              </a:rPr>
              <a:t>.</a:t>
            </a:r>
            <a:endParaRPr 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7B3EF40-08D5-7300-EBD1-4C07C0C33F36}"/>
              </a:ext>
            </a:extLst>
          </p:cNvPr>
          <p:cNvSpPr txBox="1"/>
          <p:nvPr/>
        </p:nvSpPr>
        <p:spPr>
          <a:xfrm>
            <a:off x="5137848" y="5095146"/>
            <a:ext cx="152019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100" kern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 err="1">
                <a:sym typeface="Arial"/>
              </a:rPr>
              <a:t>Đen</a:t>
            </a:r>
            <a:r>
              <a:rPr lang="en-US" dirty="0">
                <a:sym typeface="Arial"/>
              </a:rPr>
              <a:t>.</a:t>
            </a:r>
            <a:endParaRPr 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3D1D9EA-6DFA-BEE7-3BC8-BA4232C22ECC}"/>
              </a:ext>
            </a:extLst>
          </p:cNvPr>
          <p:cNvSpPr txBox="1"/>
          <p:nvPr/>
        </p:nvSpPr>
        <p:spPr>
          <a:xfrm>
            <a:off x="3297434" y="991528"/>
            <a:ext cx="5638800" cy="83099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1">
                <a:solidFill>
                  <a:prstClr val="black"/>
                </a:solidFill>
                <a:latin typeface="UTM Avo" panose="02040603050506020204" pitchFamily="18"/>
                <a:cs typeface="Times New Roman" pitchFamily="18" charset="0"/>
              </a:defRPr>
            </a:lvl1pPr>
          </a:lstStyle>
          <a:p>
            <a:r>
              <a:rPr lang="vi-VN" dirty="0"/>
              <a:t>Câu </a:t>
            </a:r>
            <a:r>
              <a:rPr lang="en-US" dirty="0"/>
              <a:t>4</a:t>
            </a:r>
            <a:r>
              <a:rPr lang="vi-VN" dirty="0"/>
              <a:t>: </a:t>
            </a:r>
            <a:r>
              <a:rPr lang="en-US" b="0" dirty="0"/>
              <a:t>Dung </a:t>
            </a:r>
            <a:r>
              <a:rPr lang="en-US" b="0" dirty="0" err="1"/>
              <a:t>dịch</a:t>
            </a:r>
            <a:r>
              <a:rPr lang="en-US" b="0" dirty="0"/>
              <a:t> acid </a:t>
            </a:r>
            <a:r>
              <a:rPr lang="en-US" b="0" dirty="0" err="1"/>
              <a:t>làm</a:t>
            </a:r>
            <a:r>
              <a:rPr lang="en-US" b="0" dirty="0"/>
              <a:t> </a:t>
            </a:r>
            <a:r>
              <a:rPr lang="en-US" b="0" dirty="0" err="1"/>
              <a:t>đổi</a:t>
            </a:r>
            <a:r>
              <a:rPr lang="en-US" b="0" dirty="0"/>
              <a:t> </a:t>
            </a:r>
            <a:r>
              <a:rPr lang="en-US" b="0" dirty="0" err="1"/>
              <a:t>màu</a:t>
            </a:r>
            <a:r>
              <a:rPr lang="en-US" b="0" dirty="0"/>
              <a:t> </a:t>
            </a:r>
            <a:r>
              <a:rPr lang="en-US" b="0" dirty="0" err="1"/>
              <a:t>quỳ</a:t>
            </a:r>
            <a:r>
              <a:rPr lang="en-US" b="0" dirty="0"/>
              <a:t> </a:t>
            </a:r>
            <a:r>
              <a:rPr lang="en-US" b="0" dirty="0" err="1"/>
              <a:t>tím</a:t>
            </a:r>
            <a:r>
              <a:rPr lang="en-US" b="0" dirty="0"/>
              <a:t> sang </a:t>
            </a:r>
            <a:r>
              <a:rPr lang="en-US" b="0" dirty="0" err="1"/>
              <a:t>màu</a:t>
            </a:r>
            <a:r>
              <a:rPr lang="en-US" b="0" dirty="0"/>
              <a:t> </a:t>
            </a:r>
            <a:r>
              <a:rPr lang="en-US" b="0" dirty="0" err="1"/>
              <a:t>gì</a:t>
            </a:r>
            <a:r>
              <a:rPr lang="en-US" b="0" dirty="0"/>
              <a:t>?</a:t>
            </a:r>
            <a:endParaRPr lang="vi-VN" b="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90A6ACD-A806-AEC2-BF31-93B229F3DE6E}"/>
              </a:ext>
            </a:extLst>
          </p:cNvPr>
          <p:cNvSpPr txBox="1"/>
          <p:nvPr/>
        </p:nvSpPr>
        <p:spPr>
          <a:xfrm>
            <a:off x="5141658" y="3255411"/>
            <a:ext cx="152019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100" kern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 err="1">
                <a:sym typeface="Arial"/>
              </a:rPr>
              <a:t>Xanh</a:t>
            </a:r>
            <a:r>
              <a:rPr lang="en-US" dirty="0">
                <a:sym typeface="Arial"/>
              </a:rPr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28" dur="1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24" grpId="0" animBg="1"/>
      <p:bldP spid="3" grpId="0"/>
      <p:bldP spid="4" grpId="0"/>
      <p:bldP spid="27" grpId="0"/>
      <p:bldP spid="29" grpId="0" animBg="1"/>
      <p:bldP spid="3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841FE74D-8581-414A-04AF-52CAA5CA51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200" y="3325138"/>
            <a:ext cx="3149600" cy="170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8899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>
            <a:extLst>
              <a:ext uri="{FF2B5EF4-FFF2-40B4-BE49-F238E27FC236}">
                <a16:creationId xmlns:a16="http://schemas.microsoft.com/office/drawing/2014/main" id="{D9654B0F-2AB3-4415-9198-F38135229AF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1523558">
            <a:off x="8960428" y="2523200"/>
            <a:ext cx="471273" cy="997404"/>
          </a:xfrm>
          <a:prstGeom prst="rect">
            <a:avLst/>
          </a:prstGeom>
        </p:spPr>
      </p:pic>
      <p:pic>
        <p:nvPicPr>
          <p:cNvPr id="3" name="Picture 8">
            <a:extLst>
              <a:ext uri="{FF2B5EF4-FFF2-40B4-BE49-F238E27FC236}">
                <a16:creationId xmlns:a16="http://schemas.microsoft.com/office/drawing/2014/main" id="{3089E279-D08A-9809-0917-BCD0AC5991E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427688" y="2523200"/>
            <a:ext cx="696936" cy="997404"/>
          </a:xfrm>
          <a:prstGeom prst="rect">
            <a:avLst/>
          </a:prstGeom>
        </p:spPr>
      </p:pic>
      <p:pic>
        <p:nvPicPr>
          <p:cNvPr id="4" name="Picture 9">
            <a:extLst>
              <a:ext uri="{FF2B5EF4-FFF2-40B4-BE49-F238E27FC236}">
                <a16:creationId xmlns:a16="http://schemas.microsoft.com/office/drawing/2014/main" id="{8DD7D973-90ED-4B30-B234-8B28C939594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5599136" y="2523200"/>
            <a:ext cx="695690" cy="99740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BFFDF7E-4CD2-9690-C5DD-FCC3956DF077}"/>
              </a:ext>
            </a:extLst>
          </p:cNvPr>
          <p:cNvSpPr txBox="1"/>
          <p:nvPr/>
        </p:nvSpPr>
        <p:spPr>
          <a:xfrm>
            <a:off x="1347865" y="1647825"/>
            <a:ext cx="949626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latin typeface="UTM Avo" panose="02040603050506020204" pitchFamily="18"/>
                <a:cs typeface="Arial" panose="020B0604020202020204" pitchFamily="34" charset="0"/>
              </a:rPr>
              <a:t>HƯỚNG DẪN VỀ NHÀ</a:t>
            </a:r>
            <a:endParaRPr lang="en-US" sz="30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6" name="Google Shape;1635;p64">
            <a:extLst>
              <a:ext uri="{FF2B5EF4-FFF2-40B4-BE49-F238E27FC236}">
                <a16:creationId xmlns:a16="http://schemas.microsoft.com/office/drawing/2014/main" id="{17B7D395-743C-B513-F30A-7AFB7F553CCC}"/>
              </a:ext>
            </a:extLst>
          </p:cNvPr>
          <p:cNvSpPr/>
          <p:nvPr/>
        </p:nvSpPr>
        <p:spPr>
          <a:xfrm>
            <a:off x="1183345" y="3841981"/>
            <a:ext cx="3240535" cy="1830415"/>
          </a:xfrm>
          <a:custGeom>
            <a:avLst/>
            <a:gdLst/>
            <a:ahLst/>
            <a:cxnLst/>
            <a:rect l="l" t="t" r="r" b="b"/>
            <a:pathLst>
              <a:path w="197411" h="63747" extrusionOk="0">
                <a:moveTo>
                  <a:pt x="172204" y="1"/>
                </a:moveTo>
                <a:cubicBezTo>
                  <a:pt x="165679" y="1"/>
                  <a:pt x="158736" y="881"/>
                  <a:pt x="153008" y="984"/>
                </a:cubicBezTo>
                <a:cubicBezTo>
                  <a:pt x="135283" y="1302"/>
                  <a:pt x="117610" y="1444"/>
                  <a:pt x="99947" y="1444"/>
                </a:cubicBezTo>
                <a:cubicBezTo>
                  <a:pt x="74106" y="1444"/>
                  <a:pt x="48287" y="1140"/>
                  <a:pt x="22361" y="635"/>
                </a:cubicBezTo>
                <a:cubicBezTo>
                  <a:pt x="22154" y="631"/>
                  <a:pt x="21950" y="629"/>
                  <a:pt x="21747" y="629"/>
                </a:cubicBezTo>
                <a:cubicBezTo>
                  <a:pt x="0" y="629"/>
                  <a:pt x="763" y="23672"/>
                  <a:pt x="1281" y="40389"/>
                </a:cubicBezTo>
                <a:cubicBezTo>
                  <a:pt x="1484" y="47006"/>
                  <a:pt x="877" y="56893"/>
                  <a:pt x="8110" y="60225"/>
                </a:cubicBezTo>
                <a:cubicBezTo>
                  <a:pt x="9992" y="61093"/>
                  <a:pt x="12091" y="61339"/>
                  <a:pt x="14151" y="61540"/>
                </a:cubicBezTo>
                <a:cubicBezTo>
                  <a:pt x="34552" y="63526"/>
                  <a:pt x="55319" y="63746"/>
                  <a:pt x="75945" y="63746"/>
                </a:cubicBezTo>
                <a:cubicBezTo>
                  <a:pt x="81811" y="63746"/>
                  <a:pt x="87665" y="63728"/>
                  <a:pt x="93495" y="63728"/>
                </a:cubicBezTo>
                <a:cubicBezTo>
                  <a:pt x="94374" y="63728"/>
                  <a:pt x="95252" y="63729"/>
                  <a:pt x="96129" y="63730"/>
                </a:cubicBezTo>
                <a:cubicBezTo>
                  <a:pt x="96812" y="63731"/>
                  <a:pt x="97495" y="63731"/>
                  <a:pt x="98178" y="63731"/>
                </a:cubicBezTo>
                <a:cubicBezTo>
                  <a:pt x="125539" y="63731"/>
                  <a:pt x="152903" y="63127"/>
                  <a:pt x="180237" y="61881"/>
                </a:cubicBezTo>
                <a:cubicBezTo>
                  <a:pt x="197411" y="61098"/>
                  <a:pt x="196639" y="41671"/>
                  <a:pt x="195103" y="27025"/>
                </a:cubicBezTo>
                <a:cubicBezTo>
                  <a:pt x="194743" y="23591"/>
                  <a:pt x="194341" y="20419"/>
                  <a:pt x="194117" y="17814"/>
                </a:cubicBezTo>
                <a:cubicBezTo>
                  <a:pt x="193518" y="10817"/>
                  <a:pt x="189745" y="3065"/>
                  <a:pt x="182409" y="1100"/>
                </a:cubicBezTo>
                <a:cubicBezTo>
                  <a:pt x="179323" y="272"/>
                  <a:pt x="175828" y="1"/>
                  <a:pt x="172204" y="1"/>
                </a:cubicBezTo>
                <a:close/>
              </a:path>
            </a:pathLst>
          </a:custGeom>
          <a:solidFill>
            <a:srgbClr val="FFF5D7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blurRad="200025" dist="19050" dir="5400000" algn="bl" rotWithShape="0">
              <a:srgbClr val="000000">
                <a:alpha val="10000"/>
              </a:srgbClr>
            </a:outerShdw>
          </a:effectLst>
        </p:spPr>
        <p:txBody>
          <a:bodyPr spcFirstLastPara="1" wrap="square" lIns="99044" tIns="99044" rIns="99044" bIns="99044" anchor="ctr" anchorCtr="0">
            <a:noAutofit/>
          </a:bodyPr>
          <a:lstStyle/>
          <a:p>
            <a:pPr lvl="0" algn="ctr">
              <a:lnSpc>
                <a:spcPct val="150000"/>
              </a:lnSpc>
            </a:pPr>
            <a:r>
              <a:rPr lang="fr-FR" sz="2400">
                <a:latin typeface="UTM Avo" panose="02040603050506020204" pitchFamily="18"/>
                <a:cs typeface="Arial" panose="020B0604020202020204" pitchFamily="34" charset="0"/>
              </a:rPr>
              <a:t>Ôn lại kiến thức </a:t>
            </a:r>
          </a:p>
          <a:p>
            <a:pPr lvl="0" algn="ctr">
              <a:lnSpc>
                <a:spcPct val="150000"/>
              </a:lnSpc>
            </a:pPr>
            <a:r>
              <a:rPr lang="fr-FR" sz="2400">
                <a:latin typeface="UTM Avo" panose="02040603050506020204" pitchFamily="18"/>
                <a:cs typeface="Arial" panose="020B0604020202020204" pitchFamily="34" charset="0"/>
              </a:rPr>
              <a:t>đã học</a:t>
            </a:r>
            <a:endParaRPr sz="240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7" name="Google Shape;1636;p64">
            <a:extLst>
              <a:ext uri="{FF2B5EF4-FFF2-40B4-BE49-F238E27FC236}">
                <a16:creationId xmlns:a16="http://schemas.microsoft.com/office/drawing/2014/main" id="{B3EBD757-C8F6-8E2D-36CB-24DFC246D3DB}"/>
              </a:ext>
            </a:extLst>
          </p:cNvPr>
          <p:cNvSpPr/>
          <p:nvPr/>
        </p:nvSpPr>
        <p:spPr>
          <a:xfrm>
            <a:off x="4482144" y="3841981"/>
            <a:ext cx="3038870" cy="1830415"/>
          </a:xfrm>
          <a:custGeom>
            <a:avLst/>
            <a:gdLst/>
            <a:ahLst/>
            <a:cxnLst/>
            <a:rect l="l" t="t" r="r" b="b"/>
            <a:pathLst>
              <a:path w="197411" h="63747" extrusionOk="0">
                <a:moveTo>
                  <a:pt x="172204" y="1"/>
                </a:moveTo>
                <a:cubicBezTo>
                  <a:pt x="165679" y="1"/>
                  <a:pt x="158736" y="881"/>
                  <a:pt x="153008" y="984"/>
                </a:cubicBezTo>
                <a:cubicBezTo>
                  <a:pt x="135283" y="1302"/>
                  <a:pt x="117610" y="1444"/>
                  <a:pt x="99947" y="1444"/>
                </a:cubicBezTo>
                <a:cubicBezTo>
                  <a:pt x="74106" y="1444"/>
                  <a:pt x="48287" y="1140"/>
                  <a:pt x="22361" y="635"/>
                </a:cubicBezTo>
                <a:cubicBezTo>
                  <a:pt x="22154" y="631"/>
                  <a:pt x="21950" y="629"/>
                  <a:pt x="21747" y="629"/>
                </a:cubicBezTo>
                <a:cubicBezTo>
                  <a:pt x="0" y="629"/>
                  <a:pt x="763" y="23672"/>
                  <a:pt x="1281" y="40389"/>
                </a:cubicBezTo>
                <a:cubicBezTo>
                  <a:pt x="1484" y="47006"/>
                  <a:pt x="877" y="56893"/>
                  <a:pt x="8110" y="60225"/>
                </a:cubicBezTo>
                <a:cubicBezTo>
                  <a:pt x="9992" y="61093"/>
                  <a:pt x="12091" y="61339"/>
                  <a:pt x="14151" y="61540"/>
                </a:cubicBezTo>
                <a:cubicBezTo>
                  <a:pt x="34552" y="63526"/>
                  <a:pt x="55319" y="63746"/>
                  <a:pt x="75945" y="63746"/>
                </a:cubicBezTo>
                <a:cubicBezTo>
                  <a:pt x="81811" y="63746"/>
                  <a:pt x="87665" y="63728"/>
                  <a:pt x="93495" y="63728"/>
                </a:cubicBezTo>
                <a:cubicBezTo>
                  <a:pt x="94374" y="63728"/>
                  <a:pt x="95252" y="63729"/>
                  <a:pt x="96129" y="63730"/>
                </a:cubicBezTo>
                <a:cubicBezTo>
                  <a:pt x="96812" y="63731"/>
                  <a:pt x="97495" y="63731"/>
                  <a:pt x="98178" y="63731"/>
                </a:cubicBezTo>
                <a:cubicBezTo>
                  <a:pt x="125539" y="63731"/>
                  <a:pt x="152903" y="63127"/>
                  <a:pt x="180237" y="61881"/>
                </a:cubicBezTo>
                <a:cubicBezTo>
                  <a:pt x="197411" y="61098"/>
                  <a:pt x="196639" y="41671"/>
                  <a:pt x="195103" y="27025"/>
                </a:cubicBezTo>
                <a:cubicBezTo>
                  <a:pt x="194743" y="23591"/>
                  <a:pt x="194341" y="20419"/>
                  <a:pt x="194117" y="17814"/>
                </a:cubicBezTo>
                <a:cubicBezTo>
                  <a:pt x="193518" y="10817"/>
                  <a:pt x="189745" y="3065"/>
                  <a:pt x="182409" y="1100"/>
                </a:cubicBezTo>
                <a:cubicBezTo>
                  <a:pt x="179323" y="272"/>
                  <a:pt x="175828" y="1"/>
                  <a:pt x="172204" y="1"/>
                </a:cubicBezTo>
                <a:close/>
              </a:path>
            </a:pathLst>
          </a:custGeom>
          <a:solidFill>
            <a:srgbClr val="FFF5D7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blurRad="200025" dist="19050" dir="5400000" algn="bl" rotWithShape="0">
              <a:srgbClr val="000000">
                <a:alpha val="10000"/>
              </a:srgbClr>
            </a:outerShdw>
          </a:effectLst>
        </p:spPr>
        <p:txBody>
          <a:bodyPr spcFirstLastPara="1" wrap="square" lIns="99044" tIns="99044" rIns="99044" bIns="99044" anchor="ctr" anchorCtr="0">
            <a:noAutofit/>
          </a:bodyPr>
          <a:lstStyle/>
          <a:p>
            <a:pPr lvl="0" algn="ctr">
              <a:lnSpc>
                <a:spcPct val="150000"/>
              </a:lnSpc>
            </a:pP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Làm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trong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sách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endParaRPr sz="24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8" name="Google Shape;1637;p64">
            <a:extLst>
              <a:ext uri="{FF2B5EF4-FFF2-40B4-BE49-F238E27FC236}">
                <a16:creationId xmlns:a16="http://schemas.microsoft.com/office/drawing/2014/main" id="{D2CEEF97-558E-D5DC-42C8-4E88C6071BA4}"/>
              </a:ext>
            </a:extLst>
          </p:cNvPr>
          <p:cNvSpPr/>
          <p:nvPr/>
        </p:nvSpPr>
        <p:spPr>
          <a:xfrm>
            <a:off x="7603599" y="3841981"/>
            <a:ext cx="3240535" cy="1830415"/>
          </a:xfrm>
          <a:custGeom>
            <a:avLst/>
            <a:gdLst/>
            <a:ahLst/>
            <a:cxnLst/>
            <a:rect l="l" t="t" r="r" b="b"/>
            <a:pathLst>
              <a:path w="197411" h="63747" extrusionOk="0">
                <a:moveTo>
                  <a:pt x="172204" y="1"/>
                </a:moveTo>
                <a:cubicBezTo>
                  <a:pt x="165679" y="1"/>
                  <a:pt x="158736" y="881"/>
                  <a:pt x="153008" y="984"/>
                </a:cubicBezTo>
                <a:cubicBezTo>
                  <a:pt x="135283" y="1302"/>
                  <a:pt x="117610" y="1444"/>
                  <a:pt x="99947" y="1444"/>
                </a:cubicBezTo>
                <a:cubicBezTo>
                  <a:pt x="74106" y="1444"/>
                  <a:pt x="48287" y="1140"/>
                  <a:pt x="22361" y="635"/>
                </a:cubicBezTo>
                <a:cubicBezTo>
                  <a:pt x="22154" y="631"/>
                  <a:pt x="21950" y="629"/>
                  <a:pt x="21747" y="629"/>
                </a:cubicBezTo>
                <a:cubicBezTo>
                  <a:pt x="0" y="629"/>
                  <a:pt x="763" y="23672"/>
                  <a:pt x="1281" y="40389"/>
                </a:cubicBezTo>
                <a:cubicBezTo>
                  <a:pt x="1484" y="47006"/>
                  <a:pt x="877" y="56893"/>
                  <a:pt x="8110" y="60225"/>
                </a:cubicBezTo>
                <a:cubicBezTo>
                  <a:pt x="9992" y="61093"/>
                  <a:pt x="12091" y="61339"/>
                  <a:pt x="14151" y="61540"/>
                </a:cubicBezTo>
                <a:cubicBezTo>
                  <a:pt x="34552" y="63526"/>
                  <a:pt x="55319" y="63746"/>
                  <a:pt x="75945" y="63746"/>
                </a:cubicBezTo>
                <a:cubicBezTo>
                  <a:pt x="81811" y="63746"/>
                  <a:pt x="87665" y="63728"/>
                  <a:pt x="93495" y="63728"/>
                </a:cubicBezTo>
                <a:cubicBezTo>
                  <a:pt x="94374" y="63728"/>
                  <a:pt x="95252" y="63729"/>
                  <a:pt x="96129" y="63730"/>
                </a:cubicBezTo>
                <a:cubicBezTo>
                  <a:pt x="96812" y="63731"/>
                  <a:pt x="97495" y="63731"/>
                  <a:pt x="98178" y="63731"/>
                </a:cubicBezTo>
                <a:cubicBezTo>
                  <a:pt x="125539" y="63731"/>
                  <a:pt x="152903" y="63127"/>
                  <a:pt x="180237" y="61881"/>
                </a:cubicBezTo>
                <a:cubicBezTo>
                  <a:pt x="197411" y="61098"/>
                  <a:pt x="196639" y="41671"/>
                  <a:pt x="195103" y="27025"/>
                </a:cubicBezTo>
                <a:cubicBezTo>
                  <a:pt x="194743" y="23591"/>
                  <a:pt x="194341" y="20419"/>
                  <a:pt x="194117" y="17814"/>
                </a:cubicBezTo>
                <a:cubicBezTo>
                  <a:pt x="193518" y="10817"/>
                  <a:pt x="189745" y="3065"/>
                  <a:pt x="182409" y="1100"/>
                </a:cubicBezTo>
                <a:cubicBezTo>
                  <a:pt x="179323" y="272"/>
                  <a:pt x="175828" y="1"/>
                  <a:pt x="172204" y="1"/>
                </a:cubicBezTo>
                <a:close/>
              </a:path>
            </a:pathLst>
          </a:custGeom>
          <a:solidFill>
            <a:srgbClr val="FFF5D7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blurRad="200025" dist="19050" dir="5400000" algn="bl" rotWithShape="0">
              <a:srgbClr val="000000">
                <a:alpha val="10000"/>
              </a:srgbClr>
            </a:outerShdw>
          </a:effectLst>
        </p:spPr>
        <p:txBody>
          <a:bodyPr spcFirstLastPara="1" wrap="square" lIns="99044" tIns="99044" rIns="99044" bIns="99044" anchor="ctr" anchorCtr="0">
            <a:noAutofit/>
          </a:bodyPr>
          <a:lstStyle/>
          <a:p>
            <a:pPr lvl="0" algn="ctr">
              <a:lnSpc>
                <a:spcPct val="150000"/>
              </a:lnSpc>
            </a:pP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chuẩn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bị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nội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dung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fr-FR" sz="2400" b="1" dirty="0">
                <a:latin typeface="UTM Avo" panose="02040603050506020204" pitchFamily="18"/>
                <a:cs typeface="Arial" panose="020B0604020202020204" pitchFamily="34" charset="0"/>
              </a:rPr>
              <a:t> 9. Base</a:t>
            </a:r>
            <a:endParaRPr sz="2400" b="1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9870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  <p:bldP spid="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62501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C34DEF7-9890-5A02-A7A7-0ABE8D566571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B1ED0E6-599E-A8FA-F809-B2EFDB33EBC0}"/>
              </a:ext>
            </a:extLst>
          </p:cNvPr>
          <p:cNvSpPr txBox="1"/>
          <p:nvPr/>
        </p:nvSpPr>
        <p:spPr>
          <a:xfrm>
            <a:off x="462105" y="912740"/>
            <a:ext cx="11367083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Like fanpage Hoc10 - Học 1 biết 10 để nhận thêm nhiều tài liệu giảng dạy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CADC447-2C06-D96B-11DA-1BFDE03D8390}"/>
              </a:ext>
            </a:extLst>
          </p:cNvPr>
          <p:cNvSpPr/>
          <p:nvPr/>
        </p:nvSpPr>
        <p:spPr>
          <a:xfrm>
            <a:off x="2392261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2400" b="1" u="sng" dirty="0">
                <a:solidFill>
                  <a:srgbClr val="843C0C"/>
                </a:solidFill>
                <a:latin typeface="UTM Avo" panose="020406030505060202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Hoc10 – </a:t>
            </a:r>
            <a:r>
              <a:rPr lang="en-US" sz="2400" b="1" u="sng" dirty="0" err="1">
                <a:solidFill>
                  <a:srgbClr val="843C0C"/>
                </a:solidFill>
                <a:latin typeface="UTM Avo" panose="020406030505060202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Học</a:t>
            </a:r>
            <a:r>
              <a:rPr lang="en-US" sz="2400" b="1" u="sng" dirty="0">
                <a:solidFill>
                  <a:srgbClr val="843C0C"/>
                </a:solidFill>
                <a:latin typeface="UTM Avo" panose="020406030505060202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1 </a:t>
            </a:r>
            <a:r>
              <a:rPr lang="en-US" sz="2400" b="1" u="sng" dirty="0" err="1">
                <a:solidFill>
                  <a:srgbClr val="843C0C"/>
                </a:solidFill>
                <a:latin typeface="UTM Avo" panose="020406030505060202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biết</a:t>
            </a:r>
            <a:r>
              <a:rPr lang="en-US" sz="2400" b="1" u="sng" dirty="0">
                <a:solidFill>
                  <a:srgbClr val="843C0C"/>
                </a:solidFill>
                <a:latin typeface="UTM Avo" panose="020406030505060202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10</a:t>
            </a:r>
            <a:endParaRPr lang="en-US" sz="2400" b="1" u="sng" dirty="0">
              <a:solidFill>
                <a:srgbClr val="843C0C"/>
              </a:solidFill>
              <a:latin typeface="UTM Avo" panose="020406030505060202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DE06FA-8823-B0E3-45F9-9CE4556F037F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7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E87B9E9A-F844-87CB-1ABA-C7417DC5C6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9236809-A62F-8E2A-86BA-73371CF596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extLst>
      <p:ext uri="{BB962C8B-B14F-4D97-AF65-F5344CB8AC3E}">
        <p14:creationId xmlns:p14="http://schemas.microsoft.com/office/powerpoint/2010/main" val="1184701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</TotalTime>
  <Words>1089</Words>
  <Application>Microsoft Office PowerPoint</Application>
  <PresentationFormat>Widescreen</PresentationFormat>
  <Paragraphs>112</Paragraphs>
  <Slides>31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8" baseType="lpstr">
      <vt:lpstr>Aptos</vt:lpstr>
      <vt:lpstr>Arial</vt:lpstr>
      <vt:lpstr>Calibri</vt:lpstr>
      <vt:lpstr>Calibri Light</vt:lpstr>
      <vt:lpstr>Times New Roman</vt:lpstr>
      <vt:lpstr>UTM Avo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Huy Nguyễn</dc:creator>
  <cp:lastModifiedBy>Huy Nguyễn</cp:lastModifiedBy>
  <cp:revision>11</cp:revision>
  <dcterms:created xsi:type="dcterms:W3CDTF">2023-10-18T06:55:26Z</dcterms:created>
  <dcterms:modified xsi:type="dcterms:W3CDTF">2024-03-04T02:53:58Z</dcterms:modified>
</cp:coreProperties>
</file>