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3" r:id="rId8"/>
    <p:sldId id="272" r:id="rId9"/>
    <p:sldId id="274" r:id="rId10"/>
    <p:sldId id="275" r:id="rId11"/>
    <p:sldId id="276" r:id="rId12"/>
    <p:sldId id="277" r:id="rId13"/>
    <p:sldId id="278" r:id="rId14"/>
    <p:sldId id="279" r:id="rId15"/>
    <p:sldId id="306" r:id="rId16"/>
    <p:sldId id="261" r:id="rId17"/>
    <p:sldId id="301" r:id="rId18"/>
    <p:sldId id="302" r:id="rId19"/>
    <p:sldId id="303" r:id="rId20"/>
    <p:sldId id="304" r:id="rId21"/>
    <p:sldId id="305" r:id="rId22"/>
    <p:sldId id="262" r:id="rId23"/>
    <p:sldId id="264" r:id="rId24"/>
    <p:sldId id="269" r:id="rId25"/>
    <p:sldId id="27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3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55/"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55/"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khoa-hoc-tu-nhien-8/1/424/55/" TargetMode="External"/><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slide" Target="slide18.xml"/><Relationship Id="rId3" Type="http://schemas.openxmlformats.org/officeDocument/2006/relationships/image" Target="../media/image21.png"/><Relationship Id="rId7" Type="http://schemas.openxmlformats.org/officeDocument/2006/relationships/slide" Target="slide23.xml"/><Relationship Id="rId12" Type="http://schemas.openxmlformats.org/officeDocument/2006/relationships/image" Target="../media/image26.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slide" Target="slide19.xml"/><Relationship Id="rId5" Type="http://schemas.openxmlformats.org/officeDocument/2006/relationships/slide" Target="slide20.xml"/><Relationship Id="rId15" Type="http://schemas.openxmlformats.org/officeDocument/2006/relationships/image" Target="../media/image28.jpg"/><Relationship Id="rId10" Type="http://schemas.openxmlformats.org/officeDocument/2006/relationships/image" Target="../media/image25.png"/><Relationship Id="rId4" Type="http://schemas.openxmlformats.org/officeDocument/2006/relationships/image" Target="../media/image22.png"/><Relationship Id="rId9" Type="http://schemas.openxmlformats.org/officeDocument/2006/relationships/slide" Target="slide21.xml"/><Relationship Id="rId1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8.jp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8.jp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8.jp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1.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8.jp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khoa-hoc-tu-nhien-8/1/424/55/" TargetMode="External"/><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0.png"/><Relationship Id="rId5" Type="http://schemas.microsoft.com/office/2007/relationships/hdphoto" Target="../media/hdphoto1.wdp"/><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E4EA7-8ECF-1714-241C-EA7B8F028FD9}"/>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3" name="Title 1">
            <a:extLst>
              <a:ext uri="{FF2B5EF4-FFF2-40B4-BE49-F238E27FC236}">
                <a16:creationId xmlns:a16="http://schemas.microsoft.com/office/drawing/2014/main" id="{028CDFD6-F9F9-97E2-3C85-10505B8046C4}"/>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2</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Acid – Base – pH – Oxide – </a:t>
            </a:r>
            <a:r>
              <a:rPr lang="en-US" sz="5400" b="1" dirty="0" err="1">
                <a:solidFill>
                  <a:srgbClr val="002060"/>
                </a:solidFill>
                <a:latin typeface="UTM Avo" panose="02040603050506020204" pitchFamily="18" charset="0"/>
              </a:rPr>
              <a:t>Muối</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92A36AA7-A28A-DAEA-DD45-CA82368A6DBD}"/>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10. Thang pH</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2ECDFAC-8FDC-62A3-277C-C52787A2F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603C5C-B0B7-A455-91C8-EE0EDF98377C}"/>
              </a:ext>
            </a:extLst>
          </p:cNvPr>
          <p:cNvSpPr txBox="1"/>
          <p:nvPr/>
        </p:nvSpPr>
        <p:spPr>
          <a:xfrm>
            <a:off x="1023257" y="1637567"/>
            <a:ext cx="10145486" cy="2051780"/>
          </a:xfrm>
          <a:prstGeom prst="rect">
            <a:avLst/>
          </a:prstGeom>
          <a:noFill/>
        </p:spPr>
        <p:txBody>
          <a:bodyPr wrap="square">
            <a:spAutoFit/>
          </a:bodyPr>
          <a:lstStyle/>
          <a:p>
            <a:pPr algn="just">
              <a:lnSpc>
                <a:spcPct val="150000"/>
              </a:lnSpc>
            </a:pPr>
            <a:r>
              <a:rPr lang="en-US" sz="2200" dirty="0">
                <a:latin typeface="UTM Avo" panose="02040603050506020204" pitchFamily="18" charset="0"/>
              </a:rPr>
              <a:t>pH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tiêu</a:t>
            </a:r>
            <a:r>
              <a:rPr lang="en-US" sz="2200" dirty="0">
                <a:latin typeface="UTM Avo" panose="02040603050506020204" pitchFamily="18" charset="0"/>
              </a:rPr>
              <a:t> </a:t>
            </a:r>
            <a:r>
              <a:rPr lang="en-US" sz="2200" dirty="0" err="1">
                <a:latin typeface="UTM Avo" panose="02040603050506020204" pitchFamily="18" charset="0"/>
              </a:rPr>
              <a:t>chí</a:t>
            </a:r>
            <a:r>
              <a:rPr lang="en-US" sz="2200" dirty="0">
                <a:latin typeface="UTM Avo" panose="02040603050506020204" pitchFamily="18" charset="0"/>
              </a:rPr>
              <a:t> </a:t>
            </a:r>
            <a:r>
              <a:rPr lang="en-US" sz="2200" dirty="0" err="1">
                <a:latin typeface="UTM Avo" panose="02040603050506020204" pitchFamily="18" charset="0"/>
              </a:rPr>
              <a:t>quan</a:t>
            </a:r>
            <a:r>
              <a:rPr lang="en-US" sz="2200" dirty="0">
                <a:latin typeface="UTM Avo" panose="02040603050506020204" pitchFamily="18" charset="0"/>
              </a:rPr>
              <a:t> </a:t>
            </a:r>
            <a:r>
              <a:rPr lang="en-US" sz="2200" dirty="0" err="1">
                <a:latin typeface="UTM Avo" panose="02040603050506020204" pitchFamily="18" charset="0"/>
              </a:rPr>
              <a:t>trọng</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xác</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chất</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nước</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lựa</a:t>
            </a:r>
            <a:r>
              <a:rPr lang="en-US" sz="2200" dirty="0">
                <a:latin typeface="UTM Avo" panose="02040603050506020204" pitchFamily="18" charset="0"/>
              </a:rPr>
              <a:t> </a:t>
            </a:r>
            <a:r>
              <a:rPr lang="en-US" sz="2200" dirty="0" err="1">
                <a:latin typeface="UTM Avo" panose="02040603050506020204" pitchFamily="18" charset="0"/>
              </a:rPr>
              <a:t>chọn</a:t>
            </a:r>
            <a:r>
              <a:rPr lang="en-US" sz="2200" dirty="0">
                <a:latin typeface="UTM Avo" panose="02040603050506020204" pitchFamily="18" charset="0"/>
              </a:rPr>
              <a:t> </a:t>
            </a:r>
            <a:r>
              <a:rPr lang="en-US" sz="2200" dirty="0" err="1">
                <a:latin typeface="UTM Avo" panose="02040603050506020204" pitchFamily="18" charset="0"/>
              </a:rPr>
              <a:t>đất</a:t>
            </a:r>
            <a:r>
              <a:rPr lang="en-US" sz="2200" dirty="0">
                <a:latin typeface="UTM Avo" panose="02040603050506020204" pitchFamily="18" charset="0"/>
              </a:rPr>
              <a:t>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cây</a:t>
            </a:r>
            <a:r>
              <a:rPr lang="en-US" sz="2200" dirty="0">
                <a:latin typeface="UTM Avo" panose="02040603050506020204" pitchFamily="18" charset="0"/>
              </a:rPr>
              <a:t> </a:t>
            </a:r>
            <a:r>
              <a:rPr lang="en-US" sz="2200" dirty="0" err="1">
                <a:latin typeface="UTM Avo" panose="02040603050506020204" pitchFamily="18" charset="0"/>
              </a:rPr>
              <a:t>trồng</a:t>
            </a:r>
            <a:r>
              <a:rPr lang="en-US" sz="2200" dirty="0">
                <a:latin typeface="UTM Avo" panose="02040603050506020204" pitchFamily="18" charset="0"/>
              </a:rPr>
              <a:t>. Khi </a:t>
            </a:r>
            <a:r>
              <a:rPr lang="en-US" sz="2200" dirty="0" err="1">
                <a:latin typeface="UTM Avo" panose="02040603050506020204" pitchFamily="18" charset="0"/>
              </a:rPr>
              <a:t>kiểm</a:t>
            </a:r>
            <a:r>
              <a:rPr lang="en-US" sz="2200" dirty="0">
                <a:latin typeface="UTM Avo" panose="02040603050506020204" pitchFamily="18" charset="0"/>
              </a:rPr>
              <a:t> </a:t>
            </a:r>
            <a:r>
              <a:rPr lang="en-US" sz="2200" dirty="0" err="1">
                <a:latin typeface="UTM Avo" panose="02040603050506020204" pitchFamily="18" charset="0"/>
              </a:rPr>
              <a:t>tra</a:t>
            </a:r>
            <a:r>
              <a:rPr lang="en-US" sz="2200" dirty="0">
                <a:latin typeface="UTM Avo" panose="02040603050506020204" pitchFamily="18" charset="0"/>
              </a:rPr>
              <a:t> </a:t>
            </a:r>
            <a:r>
              <a:rPr lang="en-US" sz="2200" dirty="0" err="1">
                <a:latin typeface="UTM Avo" panose="02040603050506020204" pitchFamily="18" charset="0"/>
              </a:rPr>
              <a:t>sức</a:t>
            </a:r>
            <a:r>
              <a:rPr lang="en-US" sz="2200" dirty="0">
                <a:latin typeface="UTM Avo" panose="02040603050506020204" pitchFamily="18" charset="0"/>
              </a:rPr>
              <a:t> </a:t>
            </a:r>
            <a:r>
              <a:rPr lang="en-US" sz="2200" dirty="0" err="1">
                <a:latin typeface="UTM Avo" panose="02040603050506020204" pitchFamily="18" charset="0"/>
              </a:rPr>
              <a:t>khoẻ</a:t>
            </a:r>
            <a:r>
              <a:rPr lang="en-US" sz="2200" dirty="0">
                <a:latin typeface="UTM Avo" panose="02040603050506020204" pitchFamily="18" charset="0"/>
              </a:rPr>
              <a:t>, </a:t>
            </a:r>
            <a:r>
              <a:rPr lang="en-US" sz="2200" dirty="0" err="1">
                <a:latin typeface="UTM Avo" panose="02040603050506020204" pitchFamily="18" charset="0"/>
              </a:rPr>
              <a:t>người</a:t>
            </a:r>
            <a:r>
              <a:rPr lang="en-US" sz="2200" dirty="0">
                <a:latin typeface="UTM Avo" panose="02040603050506020204" pitchFamily="18" charset="0"/>
              </a:rPr>
              <a:t> ta </a:t>
            </a:r>
            <a:r>
              <a:rPr lang="en-US" sz="2200" dirty="0" err="1">
                <a:latin typeface="UTM Avo" panose="02040603050506020204" pitchFamily="18" charset="0"/>
              </a:rPr>
              <a:t>cũng</a:t>
            </a:r>
            <a:r>
              <a:rPr lang="en-US" sz="2200" dirty="0">
                <a:latin typeface="UTM Avo" panose="02040603050506020204" pitchFamily="18" charset="0"/>
              </a:rPr>
              <a:t> </a:t>
            </a:r>
            <a:r>
              <a:rPr lang="en-US" sz="2200" dirty="0" err="1">
                <a:latin typeface="UTM Avo" panose="02040603050506020204" pitchFamily="18" charset="0"/>
              </a:rPr>
              <a:t>thường</a:t>
            </a:r>
            <a:r>
              <a:rPr lang="en-US" sz="2200" dirty="0">
                <a:latin typeface="UTM Avo" panose="02040603050506020204" pitchFamily="18" charset="0"/>
              </a:rPr>
              <a:t> </a:t>
            </a:r>
            <a:r>
              <a:rPr lang="en-US" sz="2200" dirty="0" err="1">
                <a:latin typeface="UTM Avo" panose="02040603050506020204" pitchFamily="18" charset="0"/>
              </a:rPr>
              <a:t>xem</a:t>
            </a:r>
            <a:r>
              <a:rPr lang="en-US" sz="2200" dirty="0">
                <a:latin typeface="UTM Avo" panose="02040603050506020204" pitchFamily="18" charset="0"/>
              </a:rPr>
              <a:t> </a:t>
            </a:r>
            <a:r>
              <a:rPr lang="en-US" sz="2200" dirty="0" err="1">
                <a:latin typeface="UTM Avo" panose="02040603050506020204" pitchFamily="18" charset="0"/>
              </a:rPr>
              <a:t>xét</a:t>
            </a:r>
            <a:r>
              <a:rPr lang="en-US" sz="2200" dirty="0">
                <a:latin typeface="UTM Avo" panose="02040603050506020204" pitchFamily="18" charset="0"/>
              </a:rPr>
              <a:t> </a:t>
            </a:r>
            <a:r>
              <a:rPr lang="en-US" sz="2200" dirty="0" err="1">
                <a:latin typeface="UTM Avo" panose="02040603050506020204" pitchFamily="18" charset="0"/>
              </a:rPr>
              <a:t>đến</a:t>
            </a:r>
            <a:r>
              <a:rPr lang="en-US" sz="2200" dirty="0">
                <a:latin typeface="UTM Avo" panose="02040603050506020204" pitchFamily="18" charset="0"/>
              </a:rPr>
              <a:t> pH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máu</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nước</a:t>
            </a:r>
            <a:r>
              <a:rPr lang="en-US" sz="2200" dirty="0">
                <a:latin typeface="UTM Avo" panose="02040603050506020204" pitchFamily="18" charset="0"/>
              </a:rPr>
              <a:t> </a:t>
            </a:r>
            <a:r>
              <a:rPr lang="en-US" sz="2200" dirty="0" err="1">
                <a:latin typeface="UTM Avo" panose="02040603050506020204" pitchFamily="18" charset="0"/>
              </a:rPr>
              <a:t>tiểu</a:t>
            </a:r>
            <a:r>
              <a:rPr lang="en-US" sz="2200" dirty="0">
                <a:latin typeface="UTM Avo" panose="02040603050506020204" pitchFamily="18" charset="0"/>
              </a:rPr>
              <a:t>. </a:t>
            </a:r>
            <a:r>
              <a:rPr lang="en-US" sz="2200" dirty="0" err="1">
                <a:latin typeface="UTM Avo" panose="02040603050506020204" pitchFamily="18" charset="0"/>
              </a:rPr>
              <a:t>Vậy</a:t>
            </a:r>
            <a:r>
              <a:rPr lang="en-US" sz="2200" dirty="0">
                <a:latin typeface="UTM Avo" panose="02040603050506020204" pitchFamily="18" charset="0"/>
              </a:rPr>
              <a:t>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pH </a:t>
            </a:r>
            <a:r>
              <a:rPr lang="en-US" sz="2200" dirty="0" err="1">
                <a:latin typeface="UTM Avo" panose="02040603050506020204" pitchFamily="18" charset="0"/>
              </a:rPr>
              <a:t>có</a:t>
            </a:r>
            <a:r>
              <a:rPr lang="en-US" sz="2200" dirty="0">
                <a:latin typeface="UTM Avo" panose="02040603050506020204" pitchFamily="18" charset="0"/>
              </a:rPr>
              <a:t> ý </a:t>
            </a:r>
            <a:r>
              <a:rPr lang="en-US" sz="2200" dirty="0" err="1">
                <a:latin typeface="UTM Avo" panose="02040603050506020204" pitchFamily="18" charset="0"/>
              </a:rPr>
              <a:t>nghĩa</a:t>
            </a:r>
            <a:r>
              <a:rPr lang="en-US" sz="2200" dirty="0">
                <a:latin typeface="UTM Avo" panose="02040603050506020204" pitchFamily="18" charset="0"/>
              </a:rPr>
              <a:t> </a:t>
            </a:r>
            <a:r>
              <a:rPr lang="en-US" sz="2200" dirty="0" err="1">
                <a:latin typeface="UTM Avo" panose="02040603050506020204" pitchFamily="18" charset="0"/>
              </a:rPr>
              <a:t>như</a:t>
            </a:r>
            <a:r>
              <a:rPr lang="en-US" sz="2200" dirty="0">
                <a:latin typeface="UTM Avo" panose="02040603050506020204" pitchFamily="18" charset="0"/>
              </a:rPr>
              <a:t> </a:t>
            </a:r>
            <a:r>
              <a:rPr lang="en-US" sz="2200" dirty="0" err="1">
                <a:latin typeface="UTM Avo" panose="02040603050506020204" pitchFamily="18" charset="0"/>
              </a:rPr>
              <a:t>thế</a:t>
            </a:r>
            <a:r>
              <a:rPr lang="en-US" sz="2200" dirty="0">
                <a:latin typeface="UTM Avo" panose="02040603050506020204" pitchFamily="18" charset="0"/>
              </a:rPr>
              <a:t> </a:t>
            </a:r>
            <a:r>
              <a:rPr lang="en-US" sz="2200" dirty="0" err="1">
                <a:latin typeface="UTM Avo" panose="02040603050506020204" pitchFamily="18" charset="0"/>
              </a:rPr>
              <a:t>nào</a:t>
            </a:r>
            <a:r>
              <a:rPr lang="en-US" sz="2200" dirty="0">
                <a:latin typeface="UTM Avo" panose="02040603050506020204" pitchFamily="18" charset="0"/>
              </a:rPr>
              <a:t>? </a:t>
            </a:r>
            <a:r>
              <a:rPr lang="en-US" sz="2200" dirty="0" err="1">
                <a:latin typeface="UTM Avo" panose="02040603050506020204" pitchFamily="18" charset="0"/>
              </a:rPr>
              <a:t>Để</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a:t>
            </a:r>
            <a:r>
              <a:rPr lang="en-US" sz="2200" dirty="0" err="1">
                <a:latin typeface="UTM Avo" panose="02040603050506020204" pitchFamily="18" charset="0"/>
              </a:rPr>
              <a:t>điều</a:t>
            </a:r>
            <a:r>
              <a:rPr lang="en-US" sz="2200" dirty="0">
                <a:latin typeface="UTM Avo" panose="02040603050506020204" pitchFamily="18" charset="0"/>
              </a:rPr>
              <a:t> </a:t>
            </a:r>
            <a:r>
              <a:rPr lang="en-US" sz="2200" dirty="0" err="1">
                <a:latin typeface="UTM Avo" panose="02040603050506020204" pitchFamily="18" charset="0"/>
              </a:rPr>
              <a:t>đó</a:t>
            </a:r>
            <a:r>
              <a:rPr lang="en-US" sz="2200" dirty="0">
                <a:latin typeface="UTM Avo" panose="02040603050506020204" pitchFamily="18" charset="0"/>
              </a:rPr>
              <a:t> </a:t>
            </a:r>
            <a:r>
              <a:rPr lang="en-US" sz="2200" dirty="0" err="1">
                <a:latin typeface="UTM Avo" panose="02040603050506020204" pitchFamily="18" charset="0"/>
              </a:rPr>
              <a:t>cần</a:t>
            </a:r>
            <a:r>
              <a:rPr lang="en-US" sz="2200" dirty="0">
                <a:latin typeface="UTM Avo" panose="02040603050506020204" pitchFamily="18" charset="0"/>
              </a:rPr>
              <a:t> </a:t>
            </a:r>
            <a:r>
              <a:rPr lang="en-US" sz="2200" dirty="0" err="1">
                <a:latin typeface="UTM Avo" panose="02040603050506020204" pitchFamily="18" charset="0"/>
              </a:rPr>
              <a:t>tìm</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thang </a:t>
            </a:r>
            <a:r>
              <a:rPr lang="en-US" sz="2200" dirty="0" err="1">
                <a:latin typeface="UTM Avo" panose="02040603050506020204" pitchFamily="18" charset="0"/>
              </a:rPr>
              <a:t>pH.</a:t>
            </a:r>
            <a:r>
              <a:rPr lang="en-US" sz="2200" dirty="0">
                <a:latin typeface="UTM Avo" panose="02040603050506020204" pitchFamily="18" charset="0"/>
              </a:rPr>
              <a:t> </a:t>
            </a:r>
          </a:p>
        </p:txBody>
      </p:sp>
      <p:pic>
        <p:nvPicPr>
          <p:cNvPr id="5" name="Picture 4">
            <a:extLst>
              <a:ext uri="{FF2B5EF4-FFF2-40B4-BE49-F238E27FC236}">
                <a16:creationId xmlns:a16="http://schemas.microsoft.com/office/drawing/2014/main" id="{F95BBD4B-7D95-CF51-4570-D0E4D94029DB}"/>
              </a:ext>
            </a:extLst>
          </p:cNvPr>
          <p:cNvPicPr>
            <a:picLocks noChangeAspect="1"/>
          </p:cNvPicPr>
          <p:nvPr/>
        </p:nvPicPr>
        <p:blipFill>
          <a:blip r:embed="rId3"/>
          <a:stretch>
            <a:fillRect/>
          </a:stretch>
        </p:blipFill>
        <p:spPr>
          <a:xfrm>
            <a:off x="2495315" y="3781187"/>
            <a:ext cx="7201369" cy="2817399"/>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4FDF71F-72C9-E07B-23AE-C23BA2140D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FAEEECBB-3631-DAC4-00F2-974BAEFBD52A}"/>
              </a:ext>
            </a:extLst>
          </p:cNvPr>
          <p:cNvSpPr txBox="1"/>
          <p:nvPr/>
        </p:nvSpPr>
        <p:spPr>
          <a:xfrm>
            <a:off x="1782762" y="1654801"/>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 THANG pH </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2157FAA3-84F9-90E3-5FCD-B2E81CEB9868}"/>
              </a:ext>
            </a:extLst>
          </p:cNvPr>
          <p:cNvSpPr/>
          <p:nvPr/>
        </p:nvSpPr>
        <p:spPr>
          <a:xfrm>
            <a:off x="698269" y="2808919"/>
            <a:ext cx="4987636" cy="3475501"/>
          </a:xfrm>
          <a:prstGeom prst="roundRect">
            <a:avLst/>
          </a:prstGeom>
          <a:noFill/>
          <a:ln w="2857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just">
              <a:lnSpc>
                <a:spcPct val="150000"/>
              </a:lnSpc>
            </a:pPr>
            <a:r>
              <a:rPr lang="vi-VN" sz="2200" dirty="0">
                <a:solidFill>
                  <a:schemeClr val="tx1"/>
                </a:solidFill>
                <a:latin typeface="UTM Avo" panose="02040603050506020204" pitchFamily="18" charset="0"/>
              </a:rPr>
              <a:t>Nước ép từ các loại quả chanh, bưởi và cam đều có vị chua, song độ chua của chúng khác nhau. Người ta nói các loại nước ép trên có độ acid khác nhau hay có pH khác nhau.</a:t>
            </a:r>
            <a:endParaRPr lang="en-US" sz="2200" dirty="0">
              <a:solidFill>
                <a:schemeClr val="tx1"/>
              </a:solidFill>
              <a:latin typeface="UTM Avo" panose="02040603050506020204" pitchFamily="18" charset="0"/>
            </a:endParaRPr>
          </a:p>
        </p:txBody>
      </p:sp>
      <p:pic>
        <p:nvPicPr>
          <p:cNvPr id="6" name="Picture 2">
            <a:extLst>
              <a:ext uri="{FF2B5EF4-FFF2-40B4-BE49-F238E27FC236}">
                <a16:creationId xmlns:a16="http://schemas.microsoft.com/office/drawing/2014/main" id="{F647BA6B-0B77-2247-47C7-C87F9DE8F1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2438" y="1962908"/>
            <a:ext cx="4490864" cy="29894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9503048D-95AF-0E25-87C8-A4CF118E8E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9" y="3776873"/>
            <a:ext cx="2905089" cy="285265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4FEF561-B5EE-7B66-103D-4557BF6B73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20943" y="4546669"/>
            <a:ext cx="3176588"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 calcmode="lin" valueType="num">
                                      <p:cBhvr additive="base">
                                        <p:cTn id="22" dur="500" fill="hold"/>
                                        <p:tgtEl>
                                          <p:spTgt spid="1026"/>
                                        </p:tgtEl>
                                        <p:attrNameLst>
                                          <p:attrName>ppt_x</p:attrName>
                                        </p:attrNameLst>
                                      </p:cBhvr>
                                      <p:tavLst>
                                        <p:tav tm="0">
                                          <p:val>
                                            <p:strVal val="#ppt_x"/>
                                          </p:val>
                                        </p:tav>
                                        <p:tav tm="100000">
                                          <p:val>
                                            <p:strVal val="#ppt_x"/>
                                          </p:val>
                                        </p:tav>
                                      </p:tavLst>
                                    </p:anim>
                                    <p:anim calcmode="lin" valueType="num">
                                      <p:cBhvr additive="base">
                                        <p:cTn id="23" dur="500" fill="hold"/>
                                        <p:tgtEl>
                                          <p:spTgt spid="102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028"/>
                                        </p:tgtEl>
                                        <p:attrNameLst>
                                          <p:attrName>style.visibility</p:attrName>
                                        </p:attrNameLst>
                                      </p:cBhvr>
                                      <p:to>
                                        <p:strVal val="visible"/>
                                      </p:to>
                                    </p:set>
                                    <p:anim calcmode="lin" valueType="num">
                                      <p:cBhvr additive="base">
                                        <p:cTn id="26" dur="500" fill="hold"/>
                                        <p:tgtEl>
                                          <p:spTgt spid="1028"/>
                                        </p:tgtEl>
                                        <p:attrNameLst>
                                          <p:attrName>ppt_x</p:attrName>
                                        </p:attrNameLst>
                                      </p:cBhvr>
                                      <p:tavLst>
                                        <p:tav tm="0">
                                          <p:val>
                                            <p:strVal val="#ppt_x"/>
                                          </p:val>
                                        </p:tav>
                                        <p:tav tm="100000">
                                          <p:val>
                                            <p:strVal val="#ppt_x"/>
                                          </p:val>
                                        </p:tav>
                                      </p:tavLst>
                                    </p:anim>
                                    <p:anim calcmode="lin" valueType="num">
                                      <p:cBhvr additive="base">
                                        <p:cTn id="27"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7B73B1E-EC4C-46D3-8140-B058B370127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412E2D-A469-18F3-B8B4-41EC5541D2E1}"/>
              </a:ext>
            </a:extLst>
          </p:cNvPr>
          <p:cNvSpPr txBox="1"/>
          <p:nvPr/>
        </p:nvSpPr>
        <p:spPr>
          <a:xfrm>
            <a:off x="1268729" y="1993596"/>
            <a:ext cx="9654541" cy="1121846"/>
          </a:xfrm>
          <a:prstGeom prst="rect">
            <a:avLst/>
          </a:prstGeom>
          <a:noFill/>
        </p:spPr>
        <p:txBody>
          <a:bodyPr wrap="square">
            <a:spAutoFit/>
          </a:bodyPr>
          <a:lstStyle/>
          <a:p>
            <a:pPr>
              <a:lnSpc>
                <a:spcPct val="150000"/>
              </a:lnSpc>
            </a:pPr>
            <a:r>
              <a:rPr lang="en-US" sz="2400" dirty="0">
                <a:latin typeface="UTM Avo" panose="02040603050506020204" pitchFamily="18" charset="0"/>
              </a:rPr>
              <a:t>Thang pH </a:t>
            </a:r>
            <a:r>
              <a:rPr lang="en-US" sz="2400" dirty="0" err="1">
                <a:latin typeface="UTM Avo" panose="02040603050506020204" pitchFamily="18" charset="0"/>
              </a:rPr>
              <a:t>được</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thị</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acid, base </a:t>
            </a:r>
            <a:r>
              <a:rPr lang="en-US" sz="2400" dirty="0" err="1">
                <a:latin typeface="UTM Avo" panose="02040603050506020204" pitchFamily="18" charset="0"/>
              </a:rPr>
              <a:t>của</a:t>
            </a:r>
            <a:r>
              <a:rPr lang="en-US" sz="2400" dirty="0">
                <a:latin typeface="UTM Avo" panose="02040603050506020204" pitchFamily="18" charset="0"/>
              </a:rPr>
              <a:t> dung </a:t>
            </a:r>
            <a:r>
              <a:rPr lang="en-US" sz="2400" dirty="0" err="1">
                <a:latin typeface="UTM Avo" panose="02040603050506020204" pitchFamily="18" charset="0"/>
              </a:rPr>
              <a:t>dịch</a:t>
            </a:r>
            <a:r>
              <a:rPr lang="en-US" sz="2400" dirty="0">
                <a:latin typeface="UTM Avo" panose="02040603050506020204" pitchFamily="18" charset="0"/>
              </a:rPr>
              <a:t>. </a:t>
            </a:r>
          </a:p>
          <a:p>
            <a:pPr>
              <a:lnSpc>
                <a:spcPct val="150000"/>
              </a:lnSpc>
            </a:pPr>
            <a:r>
              <a:rPr lang="en-US" sz="2400" dirty="0">
                <a:latin typeface="UTM Avo" panose="02040603050506020204" pitchFamily="18" charset="0"/>
              </a:rPr>
              <a:t>Thang pH </a:t>
            </a:r>
            <a:r>
              <a:rPr lang="en-US" sz="2400" dirty="0" err="1">
                <a:latin typeface="UTM Avo" panose="02040603050506020204" pitchFamily="18" charset="0"/>
              </a:rPr>
              <a:t>thường</a:t>
            </a:r>
            <a:r>
              <a:rPr lang="en-US" sz="2400" dirty="0">
                <a:latin typeface="UTM Avo" panose="02040603050506020204" pitchFamily="18" charset="0"/>
              </a:rPr>
              <a:t> </a:t>
            </a:r>
            <a:r>
              <a:rPr lang="en-US" sz="2400" dirty="0" err="1">
                <a:latin typeface="UTM Avo" panose="02040603050506020204" pitchFamily="18" charset="0"/>
              </a:rPr>
              <a:t>dùng</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giá</a:t>
            </a:r>
            <a:r>
              <a:rPr lang="en-US" sz="2400" dirty="0">
                <a:latin typeface="UTM Avo" panose="02040603050506020204" pitchFamily="18" charset="0"/>
              </a:rPr>
              <a:t> </a:t>
            </a:r>
            <a:r>
              <a:rPr lang="en-US" sz="2400" dirty="0" err="1">
                <a:latin typeface="UTM Avo" panose="02040603050506020204" pitchFamily="18" charset="0"/>
              </a:rPr>
              <a:t>trị</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1 </a:t>
            </a:r>
            <a:r>
              <a:rPr lang="en-US" sz="2400" dirty="0" err="1">
                <a:latin typeface="UTM Avo" panose="02040603050506020204" pitchFamily="18" charset="0"/>
              </a:rPr>
              <a:t>đến</a:t>
            </a:r>
            <a:r>
              <a:rPr lang="en-US" sz="2400" dirty="0">
                <a:latin typeface="UTM Avo" panose="02040603050506020204" pitchFamily="18" charset="0"/>
              </a:rPr>
              <a:t> 14 </a:t>
            </a:r>
          </a:p>
        </p:txBody>
      </p:sp>
      <p:pic>
        <p:nvPicPr>
          <p:cNvPr id="5" name="Picture 4">
            <a:extLst>
              <a:ext uri="{FF2B5EF4-FFF2-40B4-BE49-F238E27FC236}">
                <a16:creationId xmlns:a16="http://schemas.microsoft.com/office/drawing/2014/main" id="{E8983D64-0A86-A5E3-49E5-5504F49E86E2}"/>
              </a:ext>
            </a:extLst>
          </p:cNvPr>
          <p:cNvPicPr>
            <a:picLocks noChangeAspect="1"/>
          </p:cNvPicPr>
          <p:nvPr/>
        </p:nvPicPr>
        <p:blipFill>
          <a:blip r:embed="rId3"/>
          <a:stretch>
            <a:fillRect/>
          </a:stretch>
        </p:blipFill>
        <p:spPr>
          <a:xfrm>
            <a:off x="1431696" y="3803518"/>
            <a:ext cx="9328606" cy="2574659"/>
          </a:xfrm>
          <a:prstGeom prst="rect">
            <a:avLst/>
          </a:prstGeom>
        </p:spPr>
      </p:pic>
    </p:spTree>
    <p:extLst>
      <p:ext uri="{BB962C8B-B14F-4D97-AF65-F5344CB8AC3E}">
        <p14:creationId xmlns:p14="http://schemas.microsoft.com/office/powerpoint/2010/main" val="4115476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A457FB-D5F1-354E-FEB4-90F0D36D98A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7E082AB-125D-DD2C-2FA4-026F7518622A}"/>
              </a:ext>
            </a:extLst>
          </p:cNvPr>
          <p:cNvSpPr/>
          <p:nvPr/>
        </p:nvSpPr>
        <p:spPr>
          <a:xfrm>
            <a:off x="2482484" y="1788924"/>
            <a:ext cx="7227031" cy="111532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charset="0"/>
              </a:rPr>
              <a:t>Dung dịch X làm quỳ tím chuyển sang màu đỏ. Kết luận nào sau đây là đúng? Giải thích.</a:t>
            </a:r>
          </a:p>
        </p:txBody>
      </p:sp>
      <p:sp>
        <p:nvSpPr>
          <p:cNvPr id="6" name="Rectangle: Rounded Corners 5">
            <a:extLst>
              <a:ext uri="{FF2B5EF4-FFF2-40B4-BE49-F238E27FC236}">
                <a16:creationId xmlns:a16="http://schemas.microsoft.com/office/drawing/2014/main" id="{97180C4B-3538-852A-C754-397697989DA5}"/>
              </a:ext>
            </a:extLst>
          </p:cNvPr>
          <p:cNvSpPr/>
          <p:nvPr/>
        </p:nvSpPr>
        <p:spPr>
          <a:xfrm>
            <a:off x="1202075" y="3333068"/>
            <a:ext cx="4783090" cy="83715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charset="0"/>
              </a:rPr>
              <a:t>a) Dung dịch X có pH nhỏ hơn 7.</a:t>
            </a:r>
          </a:p>
        </p:txBody>
      </p:sp>
      <p:sp>
        <p:nvSpPr>
          <p:cNvPr id="7" name="Rectangle: Rounded Corners 6">
            <a:extLst>
              <a:ext uri="{FF2B5EF4-FFF2-40B4-BE49-F238E27FC236}">
                <a16:creationId xmlns:a16="http://schemas.microsoft.com/office/drawing/2014/main" id="{5CB192EB-964A-2314-71F6-4963EBEEC06F}"/>
              </a:ext>
            </a:extLst>
          </p:cNvPr>
          <p:cNvSpPr/>
          <p:nvPr/>
        </p:nvSpPr>
        <p:spPr>
          <a:xfrm>
            <a:off x="6306589" y="3335839"/>
            <a:ext cx="4783090" cy="83715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a:solidFill>
                  <a:schemeClr val="tx1"/>
                </a:solidFill>
                <a:latin typeface="UTM Avo" panose="02040603050506020204" pitchFamily="18" charset="0"/>
              </a:rPr>
              <a:t>b</a:t>
            </a:r>
            <a:r>
              <a:rPr lang="vi-VN" sz="2200" dirty="0">
                <a:solidFill>
                  <a:schemeClr val="tx1"/>
                </a:solidFill>
                <a:latin typeface="UTM Avo" panose="02040603050506020204" pitchFamily="18" charset="0"/>
              </a:rPr>
              <a:t>) Dung dịch X có pH </a:t>
            </a:r>
            <a:r>
              <a:rPr lang="en-US" sz="2200" dirty="0" err="1">
                <a:solidFill>
                  <a:schemeClr val="tx1"/>
                </a:solidFill>
                <a:latin typeface="UTM Avo" panose="02040603050506020204" pitchFamily="18" charset="0"/>
              </a:rPr>
              <a:t>lớn</a:t>
            </a:r>
            <a:r>
              <a:rPr lang="vi-VN" sz="2200" dirty="0">
                <a:solidFill>
                  <a:schemeClr val="tx1"/>
                </a:solidFill>
                <a:latin typeface="UTM Avo" panose="02040603050506020204" pitchFamily="18" charset="0"/>
              </a:rPr>
              <a:t> hơn 7.</a:t>
            </a:r>
          </a:p>
        </p:txBody>
      </p:sp>
      <p:sp>
        <p:nvSpPr>
          <p:cNvPr id="8" name="Arrow: Down 7">
            <a:extLst>
              <a:ext uri="{FF2B5EF4-FFF2-40B4-BE49-F238E27FC236}">
                <a16:creationId xmlns:a16="http://schemas.microsoft.com/office/drawing/2014/main" id="{4E468604-E19D-9429-851E-F9B7DB513637}"/>
              </a:ext>
            </a:extLst>
          </p:cNvPr>
          <p:cNvSpPr/>
          <p:nvPr/>
        </p:nvSpPr>
        <p:spPr>
          <a:xfrm>
            <a:off x="3377489" y="4316405"/>
            <a:ext cx="432262" cy="56526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71C4B4B-DB3C-ED70-4D69-C50B985F0153}"/>
              </a:ext>
            </a:extLst>
          </p:cNvPr>
          <p:cNvSpPr txBox="1"/>
          <p:nvPr/>
        </p:nvSpPr>
        <p:spPr>
          <a:xfrm>
            <a:off x="1202075" y="5027857"/>
            <a:ext cx="4653048" cy="1675843"/>
          </a:xfrm>
          <a:prstGeom prst="rect">
            <a:avLst/>
          </a:prstGeom>
          <a:noFill/>
        </p:spPr>
        <p:txBody>
          <a:bodyPr wrap="square">
            <a:spAutoFit/>
          </a:bodyPr>
          <a:lstStyle>
            <a:defPPr>
              <a:defRPr lang="en-US"/>
            </a:defPPr>
            <a:lvl1pPr>
              <a:lnSpc>
                <a:spcPct val="150000"/>
              </a:lnSpc>
              <a:defRPr sz="2400">
                <a:latin typeface="UTM Avo" panose="02040603050506020204" pitchFamily="18" charset="0"/>
              </a:defRPr>
            </a:lvl1pPr>
          </a:lstStyle>
          <a:p>
            <a:pPr algn="just"/>
            <a:r>
              <a:rPr lang="en-US" dirty="0" err="1"/>
              <a:t>Đúng</a:t>
            </a:r>
            <a:r>
              <a:rPr lang="en-US" dirty="0"/>
              <a:t>. </a:t>
            </a:r>
            <a:r>
              <a:rPr lang="en-US" dirty="0" err="1"/>
              <a:t>Vì</a:t>
            </a:r>
            <a:r>
              <a:rPr lang="en-US" dirty="0"/>
              <a:t>, dung </a:t>
            </a:r>
            <a:r>
              <a:rPr lang="en-US" dirty="0" err="1"/>
              <a:t>dịch</a:t>
            </a:r>
            <a:r>
              <a:rPr lang="en-US" dirty="0"/>
              <a:t> X </a:t>
            </a:r>
            <a:r>
              <a:rPr lang="en-US" dirty="0" err="1"/>
              <a:t>làm</a:t>
            </a:r>
            <a:r>
              <a:rPr lang="en-US" dirty="0"/>
              <a:t> </a:t>
            </a:r>
            <a:r>
              <a:rPr lang="en-US" dirty="0" err="1"/>
              <a:t>quỳ</a:t>
            </a:r>
            <a:r>
              <a:rPr lang="en-US" dirty="0"/>
              <a:t> </a:t>
            </a:r>
            <a:r>
              <a:rPr lang="en-US" dirty="0" err="1"/>
              <a:t>tím</a:t>
            </a:r>
            <a:r>
              <a:rPr lang="en-US" dirty="0"/>
              <a:t> </a:t>
            </a:r>
            <a:r>
              <a:rPr lang="en-US" dirty="0" err="1"/>
              <a:t>chuyển</a:t>
            </a:r>
            <a:r>
              <a:rPr lang="en-US" dirty="0"/>
              <a:t> sang </a:t>
            </a:r>
            <a:r>
              <a:rPr lang="en-US" dirty="0" err="1"/>
              <a:t>màu</a:t>
            </a:r>
            <a:r>
              <a:rPr lang="en-US" dirty="0"/>
              <a:t> </a:t>
            </a:r>
            <a:r>
              <a:rPr lang="en-US" dirty="0" err="1"/>
              <a:t>đỏ</a:t>
            </a:r>
            <a:r>
              <a:rPr lang="en-US" dirty="0"/>
              <a:t> =&gt; dung </a:t>
            </a:r>
            <a:r>
              <a:rPr lang="en-US" dirty="0" err="1"/>
              <a:t>dịch</a:t>
            </a:r>
            <a:r>
              <a:rPr lang="en-US" dirty="0"/>
              <a:t> X </a:t>
            </a:r>
            <a:r>
              <a:rPr lang="en-US" dirty="0" err="1"/>
              <a:t>là</a:t>
            </a:r>
            <a:r>
              <a:rPr lang="en-US" dirty="0"/>
              <a:t> acid.</a:t>
            </a:r>
          </a:p>
        </p:txBody>
      </p:sp>
    </p:spTree>
    <p:extLst>
      <p:ext uri="{BB962C8B-B14F-4D97-AF65-F5344CB8AC3E}">
        <p14:creationId xmlns:p14="http://schemas.microsoft.com/office/powerpoint/2010/main" val="160356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43E9580-4998-3EEA-CDB4-403D40F32B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215CF9-BA56-E200-8513-239D10B4ABE1}"/>
              </a:ext>
            </a:extLst>
          </p:cNvPr>
          <p:cNvSpPr txBox="1"/>
          <p:nvPr/>
        </p:nvSpPr>
        <p:spPr>
          <a:xfrm>
            <a:off x="927562" y="2358597"/>
            <a:ext cx="10336876" cy="3337837"/>
          </a:xfrm>
          <a:prstGeom prst="rect">
            <a:avLst/>
          </a:prstGeom>
          <a:noFill/>
        </p:spPr>
        <p:txBody>
          <a:bodyPr wrap="square">
            <a:spAutoFit/>
          </a:bodyPr>
          <a:lstStyle>
            <a:defPPr>
              <a:defRPr lang="en-US"/>
            </a:defPPr>
            <a:lvl1pPr>
              <a:lnSpc>
                <a:spcPct val="150000"/>
              </a:lnSpc>
              <a:defRPr sz="2400">
                <a:latin typeface="UTM Avo" panose="02040603050506020204" pitchFamily="18" charset="0"/>
              </a:defRPr>
            </a:lvl1pPr>
          </a:lstStyle>
          <a:p>
            <a:pPr algn="just"/>
            <a:r>
              <a:rPr lang="en-US" dirty="0"/>
              <a:t>•  </a:t>
            </a:r>
            <a:r>
              <a:rPr lang="en-US" dirty="0" err="1"/>
              <a:t>Nếu</a:t>
            </a:r>
            <a:r>
              <a:rPr lang="en-US" dirty="0"/>
              <a:t> </a:t>
            </a:r>
            <a:r>
              <a:rPr lang="en-US" b="1" dirty="0"/>
              <a:t>pH = 7 </a:t>
            </a:r>
            <a:r>
              <a:rPr lang="en-US" dirty="0" err="1"/>
              <a:t>thì</a:t>
            </a:r>
            <a:r>
              <a:rPr lang="en-US" dirty="0"/>
              <a:t> dung </a:t>
            </a:r>
            <a:r>
              <a:rPr lang="en-US" dirty="0" err="1"/>
              <a:t>dịch</a:t>
            </a:r>
            <a:r>
              <a:rPr lang="en-US" dirty="0"/>
              <a:t> </a:t>
            </a:r>
            <a:r>
              <a:rPr lang="en-US" dirty="0" err="1"/>
              <a:t>có</a:t>
            </a:r>
            <a:r>
              <a:rPr lang="en-US" dirty="0"/>
              <a:t> </a:t>
            </a:r>
            <a:r>
              <a:rPr lang="en-US" dirty="0" err="1"/>
              <a:t>môi</a:t>
            </a:r>
            <a:r>
              <a:rPr lang="en-US" dirty="0"/>
              <a:t> </a:t>
            </a:r>
            <a:r>
              <a:rPr lang="en-US" dirty="0" err="1"/>
              <a:t>trường</a:t>
            </a:r>
            <a:r>
              <a:rPr lang="en-US" dirty="0"/>
              <a:t> </a:t>
            </a:r>
            <a:r>
              <a:rPr lang="en-US" dirty="0" err="1"/>
              <a:t>trung</a:t>
            </a:r>
            <a:r>
              <a:rPr lang="en-US" dirty="0"/>
              <a:t> </a:t>
            </a:r>
            <a:r>
              <a:rPr lang="en-US" dirty="0" err="1"/>
              <a:t>tính</a:t>
            </a:r>
            <a:r>
              <a:rPr lang="en-US" dirty="0"/>
              <a:t> (</a:t>
            </a:r>
            <a:r>
              <a:rPr lang="en-US" dirty="0" err="1"/>
              <a:t>không</a:t>
            </a:r>
            <a:r>
              <a:rPr lang="en-US" dirty="0"/>
              <a:t> </a:t>
            </a:r>
            <a:r>
              <a:rPr lang="en-US" dirty="0" err="1"/>
              <a:t>có</a:t>
            </a:r>
            <a:r>
              <a:rPr lang="en-US" dirty="0"/>
              <a:t> </a:t>
            </a:r>
            <a:r>
              <a:rPr lang="en-US" dirty="0" err="1"/>
              <a:t>tính</a:t>
            </a:r>
            <a:r>
              <a:rPr lang="en-US" dirty="0"/>
              <a:t> acid </a:t>
            </a:r>
            <a:r>
              <a:rPr lang="en-US" dirty="0" err="1"/>
              <a:t>và</a:t>
            </a:r>
            <a:r>
              <a:rPr lang="en-US" dirty="0"/>
              <a:t> </a:t>
            </a:r>
            <a:r>
              <a:rPr lang="en-US" dirty="0" err="1"/>
              <a:t>không</a:t>
            </a:r>
            <a:r>
              <a:rPr lang="en-US" dirty="0"/>
              <a:t> </a:t>
            </a:r>
            <a:r>
              <a:rPr lang="en-US" dirty="0" err="1"/>
              <a:t>có</a:t>
            </a:r>
            <a:r>
              <a:rPr lang="en-US" dirty="0"/>
              <a:t> </a:t>
            </a:r>
            <a:r>
              <a:rPr lang="en-US" dirty="0" err="1"/>
              <a:t>tính</a:t>
            </a:r>
            <a:r>
              <a:rPr lang="en-US" dirty="0"/>
              <a:t> base). </a:t>
            </a:r>
            <a:r>
              <a:rPr lang="en-US" dirty="0" err="1"/>
              <a:t>Nước</a:t>
            </a:r>
            <a:r>
              <a:rPr lang="en-US" dirty="0"/>
              <a:t> </a:t>
            </a:r>
            <a:r>
              <a:rPr lang="en-US" dirty="0" err="1"/>
              <a:t>tinh</a:t>
            </a:r>
            <a:r>
              <a:rPr lang="en-US" dirty="0"/>
              <a:t> </a:t>
            </a:r>
            <a:r>
              <a:rPr lang="en-US" dirty="0" err="1"/>
              <a:t>khiết</a:t>
            </a:r>
            <a:r>
              <a:rPr lang="en-US" dirty="0"/>
              <a:t> (</a:t>
            </a:r>
            <a:r>
              <a:rPr lang="en-US" dirty="0" err="1"/>
              <a:t>nước</a:t>
            </a:r>
            <a:r>
              <a:rPr lang="en-US" dirty="0"/>
              <a:t> </a:t>
            </a:r>
            <a:r>
              <a:rPr lang="en-US" dirty="0" err="1"/>
              <a:t>cất</a:t>
            </a:r>
            <a:r>
              <a:rPr lang="en-US" dirty="0"/>
              <a:t>) </a:t>
            </a:r>
            <a:r>
              <a:rPr lang="en-US" dirty="0" err="1"/>
              <a:t>có</a:t>
            </a:r>
            <a:r>
              <a:rPr lang="en-US" dirty="0"/>
              <a:t> pH = 7.</a:t>
            </a:r>
          </a:p>
          <a:p>
            <a:pPr algn="just"/>
            <a:r>
              <a:rPr lang="en-US" dirty="0"/>
              <a:t>• </a:t>
            </a:r>
            <a:r>
              <a:rPr lang="en-US" dirty="0" err="1"/>
              <a:t>Nếu</a:t>
            </a:r>
            <a:r>
              <a:rPr lang="en-US" dirty="0"/>
              <a:t> </a:t>
            </a:r>
            <a:r>
              <a:rPr lang="en-US" b="1" dirty="0"/>
              <a:t>pH &gt; 7 </a:t>
            </a:r>
            <a:r>
              <a:rPr lang="en-US" dirty="0" err="1"/>
              <a:t>thì</a:t>
            </a:r>
            <a:r>
              <a:rPr lang="en-US" dirty="0"/>
              <a:t> dung </a:t>
            </a:r>
            <a:r>
              <a:rPr lang="en-US" dirty="0" err="1"/>
              <a:t>dịch</a:t>
            </a:r>
            <a:r>
              <a:rPr lang="en-US" dirty="0"/>
              <a:t> </a:t>
            </a:r>
            <a:r>
              <a:rPr lang="en-US" dirty="0" err="1"/>
              <a:t>có</a:t>
            </a:r>
            <a:r>
              <a:rPr lang="en-US" dirty="0"/>
              <a:t> </a:t>
            </a:r>
            <a:r>
              <a:rPr lang="en-US" dirty="0" err="1"/>
              <a:t>môi</a:t>
            </a:r>
            <a:r>
              <a:rPr lang="en-US" dirty="0"/>
              <a:t> </a:t>
            </a:r>
            <a:r>
              <a:rPr lang="en-US" dirty="0" err="1"/>
              <a:t>trường</a:t>
            </a:r>
            <a:r>
              <a:rPr lang="en-US" dirty="0"/>
              <a:t> base, pH </a:t>
            </a:r>
            <a:r>
              <a:rPr lang="en-US" dirty="0" err="1"/>
              <a:t>càng</a:t>
            </a:r>
            <a:r>
              <a:rPr lang="en-US" dirty="0"/>
              <a:t> </a:t>
            </a:r>
            <a:r>
              <a:rPr lang="en-US" dirty="0" err="1"/>
              <a:t>lớn</a:t>
            </a:r>
            <a:r>
              <a:rPr lang="en-US" dirty="0"/>
              <a:t> </a:t>
            </a:r>
            <a:r>
              <a:rPr lang="en-US" dirty="0" err="1"/>
              <a:t>thì</a:t>
            </a:r>
            <a:r>
              <a:rPr lang="en-US" dirty="0"/>
              <a:t> </a:t>
            </a:r>
            <a:r>
              <a:rPr lang="en-US" dirty="0" err="1"/>
              <a:t>độ</a:t>
            </a:r>
            <a:r>
              <a:rPr lang="en-US" dirty="0"/>
              <a:t> base </a:t>
            </a:r>
            <a:r>
              <a:rPr lang="en-US" dirty="0" err="1"/>
              <a:t>của</a:t>
            </a:r>
            <a:r>
              <a:rPr lang="en-US" dirty="0"/>
              <a:t> dung </a:t>
            </a:r>
            <a:r>
              <a:rPr lang="en-US" dirty="0" err="1"/>
              <a:t>dịch</a:t>
            </a:r>
            <a:r>
              <a:rPr lang="en-US" dirty="0"/>
              <a:t> </a:t>
            </a:r>
            <a:r>
              <a:rPr lang="en-US" dirty="0" err="1"/>
              <a:t>càng</a:t>
            </a:r>
            <a:r>
              <a:rPr lang="en-US" dirty="0"/>
              <a:t> </a:t>
            </a:r>
            <a:r>
              <a:rPr lang="en-US" dirty="0" err="1"/>
              <a:t>lớn</a:t>
            </a:r>
            <a:r>
              <a:rPr lang="en-US" dirty="0"/>
              <a:t>.</a:t>
            </a:r>
          </a:p>
          <a:p>
            <a:pPr algn="just"/>
            <a:r>
              <a:rPr lang="en-US" dirty="0"/>
              <a:t>• </a:t>
            </a:r>
            <a:r>
              <a:rPr lang="en-US" dirty="0" err="1"/>
              <a:t>Nếu</a:t>
            </a:r>
            <a:r>
              <a:rPr lang="en-US" dirty="0"/>
              <a:t> </a:t>
            </a:r>
            <a:r>
              <a:rPr lang="en-US" b="1" dirty="0"/>
              <a:t>pH &lt; 7 </a:t>
            </a:r>
            <a:r>
              <a:rPr lang="en-US" dirty="0" err="1"/>
              <a:t>thì</a:t>
            </a:r>
            <a:r>
              <a:rPr lang="en-US" dirty="0"/>
              <a:t> dung </a:t>
            </a:r>
            <a:r>
              <a:rPr lang="en-US" dirty="0" err="1"/>
              <a:t>dịch</a:t>
            </a:r>
            <a:r>
              <a:rPr lang="en-US" dirty="0"/>
              <a:t> </a:t>
            </a:r>
            <a:r>
              <a:rPr lang="en-US" dirty="0" err="1"/>
              <a:t>có</a:t>
            </a:r>
            <a:r>
              <a:rPr lang="en-US" dirty="0"/>
              <a:t> </a:t>
            </a:r>
            <a:r>
              <a:rPr lang="en-US" dirty="0" err="1"/>
              <a:t>môi</a:t>
            </a:r>
            <a:r>
              <a:rPr lang="en-US" dirty="0"/>
              <a:t> </a:t>
            </a:r>
            <a:r>
              <a:rPr lang="en-US" dirty="0" err="1"/>
              <a:t>trường</a:t>
            </a:r>
            <a:r>
              <a:rPr lang="en-US" dirty="0"/>
              <a:t> acid, pH </a:t>
            </a:r>
            <a:r>
              <a:rPr lang="en-US" dirty="0" err="1"/>
              <a:t>càng</a:t>
            </a:r>
            <a:r>
              <a:rPr lang="en-US" dirty="0"/>
              <a:t> </a:t>
            </a:r>
            <a:r>
              <a:rPr lang="en-US" dirty="0" err="1"/>
              <a:t>nhỏ</a:t>
            </a:r>
            <a:r>
              <a:rPr lang="en-US" dirty="0"/>
              <a:t> </a:t>
            </a:r>
            <a:r>
              <a:rPr lang="en-US" dirty="0" err="1"/>
              <a:t>thì</a:t>
            </a:r>
            <a:r>
              <a:rPr lang="en-US" dirty="0"/>
              <a:t> </a:t>
            </a:r>
            <a:r>
              <a:rPr lang="en-US" dirty="0" err="1"/>
              <a:t>độ</a:t>
            </a:r>
            <a:r>
              <a:rPr lang="en-US" dirty="0"/>
              <a:t> acid </a:t>
            </a:r>
            <a:r>
              <a:rPr lang="en-US" dirty="0" err="1"/>
              <a:t>của</a:t>
            </a:r>
            <a:r>
              <a:rPr lang="en-US" dirty="0"/>
              <a:t> dung </a:t>
            </a:r>
            <a:r>
              <a:rPr lang="en-US" dirty="0" err="1"/>
              <a:t>dịch</a:t>
            </a:r>
            <a:r>
              <a:rPr lang="en-US" dirty="0"/>
              <a:t> </a:t>
            </a:r>
            <a:r>
              <a:rPr lang="en-US" dirty="0" err="1"/>
              <a:t>càng</a:t>
            </a:r>
            <a:r>
              <a:rPr lang="en-US" dirty="0"/>
              <a:t> </a:t>
            </a:r>
            <a:r>
              <a:rPr lang="en-US" dirty="0" err="1"/>
              <a:t>lớn</a:t>
            </a:r>
            <a:r>
              <a:rPr lang="en-US" dirty="0"/>
              <a:t>.</a:t>
            </a:r>
          </a:p>
        </p:txBody>
      </p:sp>
    </p:spTree>
    <p:extLst>
      <p:ext uri="{BB962C8B-B14F-4D97-AF65-F5344CB8AC3E}">
        <p14:creationId xmlns:p14="http://schemas.microsoft.com/office/powerpoint/2010/main" val="1540737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A4DD77-101C-60A9-2FC9-060434987F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08A538-2202-6617-6C5A-367E2C29D0F1}"/>
              </a:ext>
            </a:extLst>
          </p:cNvPr>
          <p:cNvSpPr txBox="1"/>
          <p:nvPr/>
        </p:nvSpPr>
        <p:spPr>
          <a:xfrm>
            <a:off x="1584267" y="1957339"/>
            <a:ext cx="9023465" cy="1121846"/>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a:t>Khi </a:t>
            </a:r>
            <a:r>
              <a:rPr lang="en-US" dirty="0" err="1"/>
              <a:t>sử</a:t>
            </a:r>
            <a:r>
              <a:rPr lang="en-US" dirty="0"/>
              <a:t> </a:t>
            </a:r>
            <a:r>
              <a:rPr lang="en-US" dirty="0" err="1"/>
              <a:t>dụng</a:t>
            </a:r>
            <a:r>
              <a:rPr lang="en-US" dirty="0"/>
              <a:t> </a:t>
            </a:r>
            <a:r>
              <a:rPr lang="en-US" dirty="0" err="1"/>
              <a:t>giấy</a:t>
            </a:r>
            <a:r>
              <a:rPr lang="en-US" dirty="0"/>
              <a:t> </a:t>
            </a:r>
            <a:r>
              <a:rPr lang="en-US" dirty="0" err="1"/>
              <a:t>chỉ</a:t>
            </a:r>
            <a:r>
              <a:rPr lang="en-US" dirty="0"/>
              <a:t> </a:t>
            </a:r>
            <a:r>
              <a:rPr lang="en-US" dirty="0" err="1"/>
              <a:t>thị</a:t>
            </a:r>
            <a:r>
              <a:rPr lang="en-US" dirty="0"/>
              <a:t> </a:t>
            </a:r>
            <a:r>
              <a:rPr lang="en-US" dirty="0" err="1"/>
              <a:t>màu</a:t>
            </a:r>
            <a:r>
              <a:rPr lang="en-US" dirty="0"/>
              <a:t> </a:t>
            </a:r>
            <a:r>
              <a:rPr lang="en-US" dirty="0" err="1"/>
              <a:t>để</a:t>
            </a:r>
            <a:r>
              <a:rPr lang="en-US" dirty="0"/>
              <a:t> </a:t>
            </a:r>
            <a:r>
              <a:rPr lang="en-US" dirty="0" err="1"/>
              <a:t>xác</a:t>
            </a:r>
            <a:r>
              <a:rPr lang="en-US" dirty="0"/>
              <a:t> </a:t>
            </a:r>
            <a:r>
              <a:rPr lang="en-US" dirty="0" err="1"/>
              <a:t>định</a:t>
            </a:r>
            <a:r>
              <a:rPr lang="en-US" dirty="0"/>
              <a:t> pH </a:t>
            </a:r>
            <a:r>
              <a:rPr lang="en-US" dirty="0" err="1"/>
              <a:t>của</a:t>
            </a:r>
            <a:r>
              <a:rPr lang="en-US" dirty="0"/>
              <a:t> dung </a:t>
            </a:r>
            <a:r>
              <a:rPr lang="en-US" dirty="0" err="1"/>
              <a:t>dịch</a:t>
            </a:r>
            <a:r>
              <a:rPr lang="en-US" dirty="0"/>
              <a:t> </a:t>
            </a:r>
            <a:r>
              <a:rPr lang="en-US" dirty="0" err="1"/>
              <a:t>cần</a:t>
            </a:r>
            <a:r>
              <a:rPr lang="en-US" dirty="0"/>
              <a:t> </a:t>
            </a:r>
            <a:r>
              <a:rPr lang="en-US" dirty="0" err="1"/>
              <a:t>phải</a:t>
            </a:r>
            <a:r>
              <a:rPr lang="en-US" dirty="0"/>
              <a:t> </a:t>
            </a:r>
            <a:r>
              <a:rPr lang="en-US" dirty="0" err="1"/>
              <a:t>đối</a:t>
            </a:r>
            <a:r>
              <a:rPr lang="en-US" dirty="0"/>
              <a:t> </a:t>
            </a:r>
            <a:r>
              <a:rPr lang="en-US" dirty="0" err="1"/>
              <a:t>chiếu</a:t>
            </a:r>
            <a:r>
              <a:rPr lang="en-US" dirty="0"/>
              <a:t> </a:t>
            </a:r>
            <a:r>
              <a:rPr lang="en-US" dirty="0" err="1"/>
              <a:t>với</a:t>
            </a:r>
            <a:r>
              <a:rPr lang="en-US" dirty="0"/>
              <a:t> thang </a:t>
            </a:r>
            <a:r>
              <a:rPr lang="en-US" dirty="0" err="1"/>
              <a:t>màu</a:t>
            </a:r>
            <a:r>
              <a:rPr lang="en-US" dirty="0"/>
              <a:t> pH </a:t>
            </a:r>
            <a:r>
              <a:rPr lang="en-US" dirty="0" err="1"/>
              <a:t>tương</a:t>
            </a:r>
            <a:r>
              <a:rPr lang="en-US" dirty="0"/>
              <a:t> </a:t>
            </a:r>
            <a:r>
              <a:rPr lang="en-US" dirty="0" err="1"/>
              <a:t>ứng</a:t>
            </a:r>
            <a:r>
              <a:rPr lang="en-US" dirty="0"/>
              <a:t>. </a:t>
            </a:r>
          </a:p>
        </p:txBody>
      </p:sp>
      <p:pic>
        <p:nvPicPr>
          <p:cNvPr id="5" name="Picture 4">
            <a:extLst>
              <a:ext uri="{FF2B5EF4-FFF2-40B4-BE49-F238E27FC236}">
                <a16:creationId xmlns:a16="http://schemas.microsoft.com/office/drawing/2014/main" id="{5ECF7302-82FD-C2CD-BAED-7588B72761E1}"/>
              </a:ext>
            </a:extLst>
          </p:cNvPr>
          <p:cNvPicPr>
            <a:picLocks noChangeAspect="1"/>
          </p:cNvPicPr>
          <p:nvPr/>
        </p:nvPicPr>
        <p:blipFill>
          <a:blip r:embed="rId3"/>
          <a:stretch>
            <a:fillRect/>
          </a:stretch>
        </p:blipFill>
        <p:spPr>
          <a:xfrm>
            <a:off x="891237" y="3352800"/>
            <a:ext cx="10409524" cy="2895238"/>
          </a:xfrm>
          <a:prstGeom prst="rect">
            <a:avLst/>
          </a:prstGeom>
        </p:spPr>
      </p:pic>
    </p:spTree>
    <p:extLst>
      <p:ext uri="{BB962C8B-B14F-4D97-AF65-F5344CB8AC3E}">
        <p14:creationId xmlns:p14="http://schemas.microsoft.com/office/powerpoint/2010/main" val="415153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8E23F9-6B89-BED2-3303-9A3D3BEE6553}"/>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67B77ED3-20AF-DC91-D478-2F7C4BEDA054}"/>
              </a:ext>
            </a:extLst>
          </p:cNvPr>
          <p:cNvSpPr txBox="1"/>
          <p:nvPr/>
        </p:nvSpPr>
        <p:spPr>
          <a:xfrm>
            <a:off x="1782762" y="1683667"/>
            <a:ext cx="8626475" cy="502125"/>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II. Ý NGHĨA CỦA pH</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3" name="Rectangle: Rounded Corners 2">
            <a:extLst>
              <a:ext uri="{FF2B5EF4-FFF2-40B4-BE49-F238E27FC236}">
                <a16:creationId xmlns:a16="http://schemas.microsoft.com/office/drawing/2014/main" id="{A35D0F5A-A15A-6C59-3AA9-47F6CF5EEFDB}"/>
              </a:ext>
            </a:extLst>
          </p:cNvPr>
          <p:cNvSpPr/>
          <p:nvPr/>
        </p:nvSpPr>
        <p:spPr>
          <a:xfrm>
            <a:off x="4761424" y="2484192"/>
            <a:ext cx="7142401" cy="128287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charset="0"/>
              </a:rPr>
              <a:t>pH của môi trường có ảnh hưởng nhiều đến đời sống của động vật và thực vật</a:t>
            </a:r>
            <a:r>
              <a:rPr lang="en-US" sz="2200" dirty="0">
                <a:solidFill>
                  <a:schemeClr val="tx1"/>
                </a:solidFill>
                <a:latin typeface="UTM Avo" panose="02040603050506020204" pitchFamily="18" charset="0"/>
              </a:rPr>
              <a:t>.</a:t>
            </a:r>
            <a:endParaRPr lang="vi-VN" sz="2200" dirty="0">
              <a:solidFill>
                <a:schemeClr val="tx1"/>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F4F5425-521A-88EC-0A63-532CEC04847B}"/>
              </a:ext>
            </a:extLst>
          </p:cNvPr>
          <p:cNvSpPr/>
          <p:nvPr/>
        </p:nvSpPr>
        <p:spPr>
          <a:xfrm>
            <a:off x="4761425" y="4282906"/>
            <a:ext cx="7142400" cy="178285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200" dirty="0">
                <a:solidFill>
                  <a:schemeClr val="tx1"/>
                </a:solidFill>
                <a:latin typeface="UTM Avo" panose="02040603050506020204" pitchFamily="18" charset="0"/>
              </a:rPr>
              <a:t>Mưa acid có thể làm thay đổi pH của môi trường nước trong tự nhiên và ảnh hưởng nghiêm trọng đến sự phát triển của động, thực vật.</a:t>
            </a:r>
          </a:p>
        </p:txBody>
      </p:sp>
      <p:pic>
        <p:nvPicPr>
          <p:cNvPr id="2050" name="Picture 2">
            <a:extLst>
              <a:ext uri="{FF2B5EF4-FFF2-40B4-BE49-F238E27FC236}">
                <a16:creationId xmlns:a16="http://schemas.microsoft.com/office/drawing/2014/main" id="{808CC519-376C-A94A-ED29-3B6FC924F2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175" y="2840756"/>
            <a:ext cx="4285236" cy="28525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0129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 calcmode="lin" valueType="num">
                                      <p:cBhvr additive="base">
                                        <p:cTn id="12" dur="500" fill="hold"/>
                                        <p:tgtEl>
                                          <p:spTgt spid="2050"/>
                                        </p:tgtEl>
                                        <p:attrNameLst>
                                          <p:attrName>ppt_x</p:attrName>
                                        </p:attrNameLst>
                                      </p:cBhvr>
                                      <p:tavLst>
                                        <p:tav tm="0">
                                          <p:val>
                                            <p:strVal val="#ppt_x"/>
                                          </p:val>
                                        </p:tav>
                                        <p:tav tm="100000">
                                          <p:val>
                                            <p:strVal val="#ppt_x"/>
                                          </p:val>
                                        </p:tav>
                                      </p:tavLst>
                                    </p:anim>
                                    <p:anim calcmode="lin" valueType="num">
                                      <p:cBhvr additive="base">
                                        <p:cTn id="13"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ED613E-1A5C-C9EA-C470-A00ECC6D4E2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890098-5938-A87E-A8BC-81420FC5CD86}"/>
              </a:ext>
            </a:extLst>
          </p:cNvPr>
          <p:cNvPicPr>
            <a:picLocks noChangeAspect="1"/>
          </p:cNvPicPr>
          <p:nvPr/>
        </p:nvPicPr>
        <p:blipFill>
          <a:blip r:embed="rId3"/>
          <a:stretch>
            <a:fillRect/>
          </a:stretch>
        </p:blipFill>
        <p:spPr>
          <a:xfrm>
            <a:off x="664168" y="1987225"/>
            <a:ext cx="10863664" cy="4347073"/>
          </a:xfrm>
          <a:prstGeom prst="rect">
            <a:avLst/>
          </a:prstGeom>
        </p:spPr>
      </p:pic>
    </p:spTree>
    <p:extLst>
      <p:ext uri="{BB962C8B-B14F-4D97-AF65-F5344CB8AC3E}">
        <p14:creationId xmlns:p14="http://schemas.microsoft.com/office/powerpoint/2010/main" val="44353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906705-C9C3-B408-2B5A-21918836AFE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3F2DE270-7A41-BD63-436E-0AD8C16870A3}"/>
              </a:ext>
            </a:extLst>
          </p:cNvPr>
          <p:cNvSpPr txBox="1"/>
          <p:nvPr/>
        </p:nvSpPr>
        <p:spPr>
          <a:xfrm>
            <a:off x="1010530" y="1766761"/>
            <a:ext cx="10170940" cy="502189"/>
          </a:xfrm>
          <a:prstGeom prst="rect">
            <a:avLst/>
          </a:prstGeom>
        </p:spPr>
        <p:txBody>
          <a:bodyPr wrap="square" lIns="0" tIns="0" rIns="0" bIns="0" rtlCol="0" anchor="ctr">
            <a:spAutoFit/>
          </a:bodyPr>
          <a:lstStyle/>
          <a:p>
            <a:pPr algn="ctr">
              <a:lnSpc>
                <a:spcPct val="150000"/>
              </a:lnSpc>
              <a:spcAft>
                <a:spcPts val="433"/>
              </a:spcAft>
            </a:pPr>
            <a:r>
              <a:rPr lang="en-US" sz="2500" b="1" dirty="0">
                <a:latin typeface="UTM Avo" panose="02040603050506020204" pitchFamily="18"/>
                <a:ea typeface="Arial" panose="020B0604020202020204" pitchFamily="34" charset="0"/>
                <a:cs typeface="Arial" panose="020B0604020202020204" pitchFamily="34" charset="0"/>
              </a:rPr>
              <a:t>III. XÁC ĐỊNH pH CỦA DUNG DỊCH BẰNG GIẤY CHỈ THỊ MÀU</a:t>
            </a:r>
            <a:endParaRPr lang="vi-VN" sz="2500" b="1" dirty="0">
              <a:latin typeface="UTM Avo" panose="02040603050506020204" pitchFamily="18"/>
              <a:ea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3A7A8756-3426-4A1C-9F1B-D5FE17CE4CF1}"/>
              </a:ext>
            </a:extLst>
          </p:cNvPr>
          <p:cNvGrpSpPr/>
          <p:nvPr/>
        </p:nvGrpSpPr>
        <p:grpSpPr>
          <a:xfrm>
            <a:off x="1511910" y="2268950"/>
            <a:ext cx="9168180" cy="1134627"/>
            <a:chOff x="-5832293" y="394956"/>
            <a:chExt cx="16925870" cy="2094695"/>
          </a:xfrm>
        </p:grpSpPr>
        <p:sp>
          <p:nvSpPr>
            <p:cNvPr id="4" name="Rectangle 3">
              <a:extLst>
                <a:ext uri="{FF2B5EF4-FFF2-40B4-BE49-F238E27FC236}">
                  <a16:creationId xmlns:a16="http://schemas.microsoft.com/office/drawing/2014/main" id="{321C5F0D-019E-048F-A4AD-B85A3569BC46}"/>
                </a:ext>
              </a:extLst>
            </p:cNvPr>
            <p:cNvSpPr/>
            <p:nvPr/>
          </p:nvSpPr>
          <p:spPr>
            <a:xfrm>
              <a:off x="-5045001" y="565812"/>
              <a:ext cx="16138578" cy="1923839"/>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a:t>
              </a:r>
              <a:r>
                <a:rPr lang="vi-VN" sz="2200" b="1" dirty="0">
                  <a:latin typeface="UTM Avo" panose="02040603050506020204" pitchFamily="18"/>
                  <a:cs typeface="Arial" panose="020B0604020202020204" pitchFamily="34" charset="0"/>
                </a:rPr>
                <a:t>Xác định pH của các dung dịch giấm ăn, nước xà phòng, nước vôi trong</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5" name="Picture 15">
              <a:extLst>
                <a:ext uri="{FF2B5EF4-FFF2-40B4-BE49-F238E27FC236}">
                  <a16:creationId xmlns:a16="http://schemas.microsoft.com/office/drawing/2014/main" id="{C1CB9D97-C5BC-69BF-5329-0A3269A43E36}"/>
                </a:ext>
              </a:extLst>
            </p:cNvPr>
            <p:cNvPicPr>
              <a:picLocks noChangeAspect="1"/>
            </p:cNvPicPr>
            <p:nvPr/>
          </p:nvPicPr>
          <p:blipFill>
            <a:blip r:embed="rId3"/>
            <a:srcRect/>
            <a:stretch>
              <a:fillRect/>
            </a:stretch>
          </p:blipFill>
          <p:spPr>
            <a:xfrm>
              <a:off x="-5832293" y="394956"/>
              <a:ext cx="1088014" cy="1390432"/>
            </a:xfrm>
            <a:prstGeom prst="rect">
              <a:avLst/>
            </a:prstGeom>
          </p:spPr>
        </p:pic>
      </p:grpSp>
      <p:sp>
        <p:nvSpPr>
          <p:cNvPr id="6" name="Rectangle 5">
            <a:extLst>
              <a:ext uri="{FF2B5EF4-FFF2-40B4-BE49-F238E27FC236}">
                <a16:creationId xmlns:a16="http://schemas.microsoft.com/office/drawing/2014/main" id="{D08C19AC-0B50-411D-B063-A5EA891030D9}"/>
              </a:ext>
            </a:extLst>
          </p:cNvPr>
          <p:cNvSpPr/>
          <p:nvPr/>
        </p:nvSpPr>
        <p:spPr>
          <a:xfrm>
            <a:off x="715186" y="3961860"/>
            <a:ext cx="5057734" cy="2783839"/>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mặt kính đồng hồ, ống hút nhỏ giọt.</a:t>
            </a:r>
          </a:p>
          <a:p>
            <a:pPr algn="just">
              <a:lnSpc>
                <a:spcPct val="150000"/>
              </a:lnSpc>
            </a:pPr>
            <a:r>
              <a:rPr lang="vi-VN" sz="2400" dirty="0">
                <a:latin typeface="UTM Avo" panose="02040603050506020204" pitchFamily="18"/>
                <a:cs typeface="Arial" panose="020B0604020202020204" pitchFamily="34" charset="0"/>
              </a:rPr>
              <a:t>• Hoá chất: giấy chỉ thị màu, các dung dịch giấm ăn, nước xà phòng, nước vôi trong.</a:t>
            </a:r>
            <a:endParaRPr lang="en-US" sz="2400" dirty="0">
              <a:latin typeface="UTM Avo" panose="02040603050506020204" pitchFamily="18"/>
              <a:cs typeface="Arial" panose="020B0604020202020204" pitchFamily="34" charset="0"/>
            </a:endParaRPr>
          </a:p>
        </p:txBody>
      </p:sp>
      <p:sp>
        <p:nvSpPr>
          <p:cNvPr id="7" name="Pentagon 5">
            <a:extLst>
              <a:ext uri="{FF2B5EF4-FFF2-40B4-BE49-F238E27FC236}">
                <a16:creationId xmlns:a16="http://schemas.microsoft.com/office/drawing/2014/main" id="{50EF3DB1-E32B-1D61-16B4-5698662A254B}"/>
              </a:ext>
            </a:extLst>
          </p:cNvPr>
          <p:cNvSpPr/>
          <p:nvPr/>
        </p:nvSpPr>
        <p:spPr>
          <a:xfrm>
            <a:off x="-32888" y="340404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9" name="Picture 8">
            <a:extLst>
              <a:ext uri="{FF2B5EF4-FFF2-40B4-BE49-F238E27FC236}">
                <a16:creationId xmlns:a16="http://schemas.microsoft.com/office/drawing/2014/main" id="{503682C6-55EB-3F12-D0FE-DDFF6F176B8A}"/>
              </a:ext>
            </a:extLst>
          </p:cNvPr>
          <p:cNvPicPr>
            <a:picLocks noChangeAspect="1"/>
          </p:cNvPicPr>
          <p:nvPr/>
        </p:nvPicPr>
        <p:blipFill>
          <a:blip r:embed="rId4"/>
          <a:stretch>
            <a:fillRect/>
          </a:stretch>
        </p:blipFill>
        <p:spPr>
          <a:xfrm>
            <a:off x="6419081" y="3703667"/>
            <a:ext cx="4916588" cy="3154333"/>
          </a:xfrm>
          <a:prstGeom prst="rect">
            <a:avLst/>
          </a:prstGeom>
        </p:spPr>
      </p:pic>
    </p:spTree>
    <p:extLst>
      <p:ext uri="{BB962C8B-B14F-4D97-AF65-F5344CB8AC3E}">
        <p14:creationId xmlns:p14="http://schemas.microsoft.com/office/powerpoint/2010/main" val="425861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500"/>
                                        <p:tgtEl>
                                          <p:spTgt spid="6">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6">
                                            <p:txEl>
                                              <p:pRg st="1" end="1"/>
                                            </p:txEl>
                                          </p:spTgt>
                                        </p:tgtEl>
                                        <p:attrNameLst>
                                          <p:attrName>style.visibility</p:attrName>
                                        </p:attrNameLst>
                                      </p:cBhvr>
                                      <p:to>
                                        <p:strVal val="visible"/>
                                      </p:to>
                                    </p:set>
                                    <p:animEffect transition="in" filter="fade">
                                      <p:cBhvr>
                                        <p:cTn id="33"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AD3ADBD-B144-E59D-DD5E-AABE69FF94B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26CD2C3-77FE-F551-6A60-834CD7DE701F}"/>
              </a:ext>
            </a:extLst>
          </p:cNvPr>
          <p:cNvGrpSpPr/>
          <p:nvPr/>
        </p:nvGrpSpPr>
        <p:grpSpPr>
          <a:xfrm>
            <a:off x="1507556" y="1643039"/>
            <a:ext cx="9176888" cy="1134627"/>
            <a:chOff x="-5832293" y="394956"/>
            <a:chExt cx="16941946" cy="2094695"/>
          </a:xfrm>
        </p:grpSpPr>
        <p:sp>
          <p:nvSpPr>
            <p:cNvPr id="3" name="Rectangle 2">
              <a:extLst>
                <a:ext uri="{FF2B5EF4-FFF2-40B4-BE49-F238E27FC236}">
                  <a16:creationId xmlns:a16="http://schemas.microsoft.com/office/drawing/2014/main" id="{FB4678AF-96EE-A332-8995-3C7934872DE8}"/>
                </a:ext>
              </a:extLst>
            </p:cNvPr>
            <p:cNvSpPr/>
            <p:nvPr/>
          </p:nvSpPr>
          <p:spPr>
            <a:xfrm>
              <a:off x="-5045001" y="565812"/>
              <a:ext cx="16154654" cy="1923839"/>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1: </a:t>
              </a:r>
              <a:r>
                <a:rPr lang="vi-VN" sz="2200" b="1" dirty="0">
                  <a:latin typeface="UTM Avo" panose="02040603050506020204" pitchFamily="18"/>
                  <a:cs typeface="Arial" panose="020B0604020202020204" pitchFamily="34" charset="0"/>
                </a:rPr>
                <a:t>Xác định pH của các dung dịch giấm ăn, nước xà phòng, nước vôi trong</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3F644D22-0E67-1381-DC72-1B24ED8F042D}"/>
                </a:ext>
              </a:extLst>
            </p:cNvPr>
            <p:cNvPicPr>
              <a:picLocks noChangeAspect="1"/>
            </p:cNvPicPr>
            <p:nvPr/>
          </p:nvPicPr>
          <p:blipFill>
            <a:blip r:embed="rId3"/>
            <a:srcRect/>
            <a:stretch>
              <a:fillRect/>
            </a:stretch>
          </p:blipFill>
          <p:spPr>
            <a:xfrm>
              <a:off x="-5832293" y="394956"/>
              <a:ext cx="1088014" cy="1390432"/>
            </a:xfrm>
            <a:prstGeom prst="rect">
              <a:avLst/>
            </a:prstGeom>
          </p:spPr>
        </p:pic>
      </p:grpSp>
      <p:sp>
        <p:nvSpPr>
          <p:cNvPr id="5" name="Rectangle 4">
            <a:extLst>
              <a:ext uri="{FF2B5EF4-FFF2-40B4-BE49-F238E27FC236}">
                <a16:creationId xmlns:a16="http://schemas.microsoft.com/office/drawing/2014/main" id="{0B01A4D7-8E8F-FE2B-8747-419EB2B62B4A}"/>
              </a:ext>
            </a:extLst>
          </p:cNvPr>
          <p:cNvSpPr/>
          <p:nvPr/>
        </p:nvSpPr>
        <p:spPr>
          <a:xfrm>
            <a:off x="928687" y="3058875"/>
            <a:ext cx="10370233" cy="2805127"/>
          </a:xfrm>
          <a:prstGeom prst="rect">
            <a:avLst/>
          </a:prstGeom>
        </p:spPr>
        <p:txBody>
          <a:bodyPr wrap="square">
            <a:spAutoFit/>
          </a:bodyPr>
          <a:lstStyle/>
          <a:p>
            <a:pPr algn="just">
              <a:lnSpc>
                <a:spcPct val="150000"/>
              </a:lnSpc>
            </a:pPr>
            <a:r>
              <a:rPr lang="vi-VN" sz="2000" dirty="0">
                <a:latin typeface="UTM Avo" panose="02040603050506020204" pitchFamily="18"/>
                <a:cs typeface="Arial" panose="020B0604020202020204" pitchFamily="34" charset="0"/>
              </a:rPr>
              <a:t>• Đặt giấy chỉ thị lên mặt kính đồng hồ, nhỏ một giọt dung dịch giấm ăn lên giấy.</a:t>
            </a:r>
          </a:p>
          <a:p>
            <a:pPr algn="just">
              <a:lnSpc>
                <a:spcPct val="150000"/>
              </a:lnSpc>
            </a:pPr>
            <a:r>
              <a:rPr lang="vi-VN" sz="2000" dirty="0">
                <a:latin typeface="UTM Avo" panose="02040603050506020204" pitchFamily="18"/>
                <a:cs typeface="Arial" panose="020B0604020202020204" pitchFamily="34" charset="0"/>
              </a:rPr>
              <a:t>• So màu của giấy chỉ thị sau khi nhỏ giấm ăn với thang màu pH tương ứng và ghi lại giá trị pH.</a:t>
            </a:r>
          </a:p>
          <a:p>
            <a:pPr algn="just">
              <a:lnSpc>
                <a:spcPct val="150000"/>
              </a:lnSpc>
            </a:pPr>
            <a:r>
              <a:rPr lang="vi-VN" sz="2000" dirty="0">
                <a:latin typeface="UTM Avo" panose="02040603050506020204" pitchFamily="18"/>
                <a:cs typeface="Arial" panose="020B0604020202020204" pitchFamily="34" charset="0"/>
              </a:rPr>
              <a:t>• Làm tương tự đối với dung dịch nước xà phòng và nước vôi trong.</a:t>
            </a:r>
          </a:p>
          <a:p>
            <a:pPr algn="just">
              <a:lnSpc>
                <a:spcPct val="150000"/>
              </a:lnSpc>
            </a:pPr>
            <a:r>
              <a:rPr lang="vi-VN" sz="2000" dirty="0">
                <a:latin typeface="UTM Avo" panose="02040603050506020204" pitchFamily="18"/>
                <a:cs typeface="Arial" panose="020B0604020202020204" pitchFamily="34" charset="0"/>
              </a:rPr>
              <a:t>• Kết quả xác định pH cho biết điều gì?</a:t>
            </a:r>
          </a:p>
          <a:p>
            <a:pPr algn="just">
              <a:lnSpc>
                <a:spcPct val="150000"/>
              </a:lnSpc>
            </a:pPr>
            <a:r>
              <a:rPr lang="vi-VN" sz="2000" dirty="0">
                <a:latin typeface="UTM Avo" panose="02040603050506020204" pitchFamily="18"/>
                <a:cs typeface="Arial" panose="020B0604020202020204" pitchFamily="34" charset="0"/>
              </a:rPr>
              <a:t>• Báo cáo kết quả xác định pH của các dung dịch theo gợi ý sau:</a:t>
            </a:r>
            <a:endParaRPr lang="en-US" sz="2000" dirty="0">
              <a:latin typeface="UTM Avo" panose="02040603050506020204" pitchFamily="18"/>
              <a:cs typeface="Arial" panose="020B0604020202020204" pitchFamily="34" charset="0"/>
            </a:endParaRPr>
          </a:p>
        </p:txBody>
      </p:sp>
      <p:sp>
        <p:nvSpPr>
          <p:cNvPr id="6" name="Pentagon 2">
            <a:extLst>
              <a:ext uri="{FF2B5EF4-FFF2-40B4-BE49-F238E27FC236}">
                <a16:creationId xmlns:a16="http://schemas.microsoft.com/office/drawing/2014/main" id="{BC70AFF0-3F7F-2B8A-E8CD-F212EA536D49}"/>
              </a:ext>
            </a:extLst>
          </p:cNvPr>
          <p:cNvSpPr/>
          <p:nvPr/>
        </p:nvSpPr>
        <p:spPr>
          <a:xfrm>
            <a:off x="0" y="2496458"/>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graphicFrame>
        <p:nvGraphicFramePr>
          <p:cNvPr id="7" name="Table 6">
            <a:extLst>
              <a:ext uri="{FF2B5EF4-FFF2-40B4-BE49-F238E27FC236}">
                <a16:creationId xmlns:a16="http://schemas.microsoft.com/office/drawing/2014/main" id="{E80AE3CC-D16E-F044-50F2-2CF155306746}"/>
              </a:ext>
            </a:extLst>
          </p:cNvPr>
          <p:cNvGraphicFramePr>
            <a:graphicFrameLocks noGrp="1"/>
          </p:cNvGraphicFramePr>
          <p:nvPr>
            <p:extLst>
              <p:ext uri="{D42A27DB-BD31-4B8C-83A1-F6EECF244321}">
                <p14:modId xmlns:p14="http://schemas.microsoft.com/office/powerpoint/2010/main" val="3036205930"/>
              </p:ext>
            </p:extLst>
          </p:nvPr>
        </p:nvGraphicFramePr>
        <p:xfrm>
          <a:off x="2032000" y="5962226"/>
          <a:ext cx="8128000" cy="7416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4468906"/>
                    </a:ext>
                  </a:extLst>
                </a:gridCol>
                <a:gridCol w="2032000">
                  <a:extLst>
                    <a:ext uri="{9D8B030D-6E8A-4147-A177-3AD203B41FA5}">
                      <a16:colId xmlns:a16="http://schemas.microsoft.com/office/drawing/2014/main" val="2514642454"/>
                    </a:ext>
                  </a:extLst>
                </a:gridCol>
                <a:gridCol w="2032000">
                  <a:extLst>
                    <a:ext uri="{9D8B030D-6E8A-4147-A177-3AD203B41FA5}">
                      <a16:colId xmlns:a16="http://schemas.microsoft.com/office/drawing/2014/main" val="3761486823"/>
                    </a:ext>
                  </a:extLst>
                </a:gridCol>
                <a:gridCol w="2032000">
                  <a:extLst>
                    <a:ext uri="{9D8B030D-6E8A-4147-A177-3AD203B41FA5}">
                      <a16:colId xmlns:a16="http://schemas.microsoft.com/office/drawing/2014/main" val="281024682"/>
                    </a:ext>
                  </a:extLst>
                </a:gridCol>
              </a:tblGrid>
              <a:tr h="370840">
                <a:tc>
                  <a:txBody>
                    <a:bodyPr/>
                    <a:lstStyle/>
                    <a:p>
                      <a:pPr algn="ctr"/>
                      <a:r>
                        <a:rPr lang="en-US" dirty="0">
                          <a:solidFill>
                            <a:schemeClr val="tx1"/>
                          </a:solidFill>
                          <a:latin typeface="UTM Avo" panose="02040603050506020204" pitchFamily="18" charset="0"/>
                        </a:rPr>
                        <a:t>Dung </a:t>
                      </a:r>
                      <a:r>
                        <a:rPr lang="en-US" dirty="0" err="1">
                          <a:solidFill>
                            <a:schemeClr val="tx1"/>
                          </a:solidFill>
                          <a:latin typeface="UTM Avo" panose="02040603050506020204" pitchFamily="18" charset="0"/>
                        </a:rPr>
                        <a:t>dịch</a:t>
                      </a:r>
                      <a:endParaRPr lang="en-US"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err="1">
                          <a:solidFill>
                            <a:schemeClr val="tx1"/>
                          </a:solidFill>
                          <a:latin typeface="UTM Avo" panose="02040603050506020204" pitchFamily="18" charset="0"/>
                        </a:rPr>
                        <a:t>Giấm</a:t>
                      </a:r>
                      <a:r>
                        <a:rPr lang="en-US" b="0" dirty="0">
                          <a:solidFill>
                            <a:schemeClr val="tx1"/>
                          </a:solidFill>
                          <a:latin typeface="UTM Avo" panose="02040603050506020204" pitchFamily="18" charset="0"/>
                        </a:rPr>
                        <a:t> </a:t>
                      </a:r>
                      <a:r>
                        <a:rPr lang="en-US" b="0" dirty="0" err="1">
                          <a:solidFill>
                            <a:schemeClr val="tx1"/>
                          </a:solidFill>
                          <a:latin typeface="UTM Avo" panose="02040603050506020204" pitchFamily="18" charset="0"/>
                        </a:rPr>
                        <a:t>ăn</a:t>
                      </a:r>
                      <a:endParaRPr lang="en-US" b="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err="1">
                          <a:solidFill>
                            <a:schemeClr val="tx1"/>
                          </a:solidFill>
                          <a:latin typeface="UTM Avo" panose="02040603050506020204" pitchFamily="18" charset="0"/>
                        </a:rPr>
                        <a:t>Nước</a:t>
                      </a:r>
                      <a:r>
                        <a:rPr lang="en-US" b="0" dirty="0">
                          <a:solidFill>
                            <a:schemeClr val="tx1"/>
                          </a:solidFill>
                          <a:latin typeface="UTM Avo" panose="02040603050506020204" pitchFamily="18" charset="0"/>
                        </a:rPr>
                        <a:t> </a:t>
                      </a:r>
                      <a:r>
                        <a:rPr lang="en-US" b="0" dirty="0" err="1">
                          <a:solidFill>
                            <a:schemeClr val="tx1"/>
                          </a:solidFill>
                          <a:latin typeface="UTM Avo" panose="02040603050506020204" pitchFamily="18" charset="0"/>
                        </a:rPr>
                        <a:t>xà</a:t>
                      </a:r>
                      <a:r>
                        <a:rPr lang="en-US" b="0" dirty="0">
                          <a:solidFill>
                            <a:schemeClr val="tx1"/>
                          </a:solidFill>
                          <a:latin typeface="UTM Avo" panose="02040603050506020204" pitchFamily="18" charset="0"/>
                        </a:rPr>
                        <a:t> </a:t>
                      </a:r>
                      <a:r>
                        <a:rPr lang="en-US" b="0" dirty="0" err="1">
                          <a:solidFill>
                            <a:schemeClr val="tx1"/>
                          </a:solidFill>
                          <a:latin typeface="UTM Avo" panose="02040603050506020204" pitchFamily="18" charset="0"/>
                        </a:rPr>
                        <a:t>phòng</a:t>
                      </a:r>
                      <a:endParaRPr lang="en-US" b="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b="0" dirty="0" err="1">
                          <a:solidFill>
                            <a:schemeClr val="tx1"/>
                          </a:solidFill>
                          <a:latin typeface="UTM Avo" panose="02040603050506020204" pitchFamily="18" charset="0"/>
                        </a:rPr>
                        <a:t>Nước</a:t>
                      </a:r>
                      <a:r>
                        <a:rPr lang="en-US" b="0" dirty="0">
                          <a:solidFill>
                            <a:schemeClr val="tx1"/>
                          </a:solidFill>
                          <a:latin typeface="UTM Avo" panose="02040603050506020204" pitchFamily="18" charset="0"/>
                        </a:rPr>
                        <a:t> </a:t>
                      </a:r>
                      <a:r>
                        <a:rPr lang="en-US" b="0" dirty="0" err="1">
                          <a:solidFill>
                            <a:schemeClr val="tx1"/>
                          </a:solidFill>
                          <a:latin typeface="UTM Avo" panose="02040603050506020204" pitchFamily="18" charset="0"/>
                        </a:rPr>
                        <a:t>vôi</a:t>
                      </a:r>
                      <a:r>
                        <a:rPr lang="en-US" b="0" dirty="0">
                          <a:solidFill>
                            <a:schemeClr val="tx1"/>
                          </a:solidFill>
                          <a:latin typeface="UTM Avo" panose="02040603050506020204" pitchFamily="18" charset="0"/>
                        </a:rPr>
                        <a:t> </a:t>
                      </a:r>
                      <a:r>
                        <a:rPr lang="en-US" b="0" dirty="0" err="1">
                          <a:solidFill>
                            <a:schemeClr val="tx1"/>
                          </a:solidFill>
                          <a:latin typeface="UTM Avo" panose="02040603050506020204" pitchFamily="18" charset="0"/>
                        </a:rPr>
                        <a:t>trong</a:t>
                      </a:r>
                      <a:endParaRPr lang="en-US" b="0" dirty="0">
                        <a:solidFill>
                          <a:schemeClr val="tx1"/>
                        </a:solidFill>
                        <a:latin typeface="UTM Avo" panose="0204060305050602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7906307"/>
                  </a:ext>
                </a:extLst>
              </a:tr>
              <a:tr h="370840">
                <a:tc>
                  <a:txBody>
                    <a:bodyPr/>
                    <a:lstStyle/>
                    <a:p>
                      <a:pPr algn="ctr"/>
                      <a:r>
                        <a:rPr lang="en-US" b="1" dirty="0">
                          <a:solidFill>
                            <a:schemeClr val="tx1"/>
                          </a:solidFill>
                          <a:latin typeface="UTM Avo" panose="02040603050506020204" pitchFamily="18" charset="0"/>
                        </a:rPr>
                        <a:t>pH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UTM Avo" panose="0204060305050602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UTM Avo" panose="0204060305050602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solidFill>
                            <a:schemeClr val="tx1"/>
                          </a:solidFill>
                          <a:latin typeface="UTM Avo" panose="0204060305050602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779650"/>
                  </a:ext>
                </a:extLst>
              </a:tr>
            </a:tbl>
          </a:graphicData>
        </a:graphic>
      </p:graphicFrame>
    </p:spTree>
    <p:extLst>
      <p:ext uri="{BB962C8B-B14F-4D97-AF65-F5344CB8AC3E}">
        <p14:creationId xmlns:p14="http://schemas.microsoft.com/office/powerpoint/2010/main" val="37583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500"/>
                                        <p:tgtEl>
                                          <p:spTgt spid="5">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3" end="3"/>
                                            </p:txEl>
                                          </p:spTgt>
                                        </p:tgtEl>
                                        <p:attrNameLst>
                                          <p:attrName>style.visibility</p:attrName>
                                        </p:attrNameLst>
                                      </p:cBhvr>
                                      <p:to>
                                        <p:strVal val="visible"/>
                                      </p:to>
                                    </p:set>
                                    <p:animEffect transition="in" filter="fade">
                                      <p:cBhvr>
                                        <p:cTn id="32" dur="500"/>
                                        <p:tgtEl>
                                          <p:spTgt spid="5">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ppt_x"/>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9E695D-1725-CA4D-3F3F-F30597537CC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2BB2AD1-B94B-E3EF-FD60-A3F40467C240}"/>
              </a:ext>
            </a:extLst>
          </p:cNvPr>
          <p:cNvGrpSpPr/>
          <p:nvPr/>
        </p:nvGrpSpPr>
        <p:grpSpPr>
          <a:xfrm>
            <a:off x="1040575" y="1663338"/>
            <a:ext cx="10110849" cy="5116285"/>
            <a:chOff x="1040575" y="1663338"/>
            <a:chExt cx="10110849" cy="5116285"/>
          </a:xfrm>
        </p:grpSpPr>
        <p:sp>
          <p:nvSpPr>
            <p:cNvPr id="3" name="Rectangle: Rounded Corners 2">
              <a:extLst>
                <a:ext uri="{FF2B5EF4-FFF2-40B4-BE49-F238E27FC236}">
                  <a16:creationId xmlns:a16="http://schemas.microsoft.com/office/drawing/2014/main" id="{B558E2C5-92C5-9417-D9B6-1ABFB9826425}"/>
                </a:ext>
              </a:extLst>
            </p:cNvPr>
            <p:cNvSpPr/>
            <p:nvPr/>
          </p:nvSpPr>
          <p:spPr>
            <a:xfrm>
              <a:off x="1040575" y="2107475"/>
              <a:ext cx="10110849" cy="4672148"/>
            </a:xfrm>
            <a:prstGeom prst="roundRect">
              <a:avLst>
                <a:gd name="adj" fmla="val 5069"/>
              </a:avLst>
            </a:prstGeom>
            <a:noFill/>
            <a:ln w="38100">
              <a:solidFill>
                <a:srgbClr val="7A0000"/>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just">
                <a:lnSpc>
                  <a:spcPct val="150000"/>
                </a:lnSpc>
              </a:pPr>
              <a:r>
                <a:rPr lang="vi-VN" sz="2000" dirty="0">
                  <a:solidFill>
                    <a:schemeClr val="tx1"/>
                  </a:solidFill>
                  <a:latin typeface="UTM Avo" panose="02040603050506020204" pitchFamily="18" charset="0"/>
                </a:rPr>
                <a:t>Dùng giấy chỉ thị màu để xác định pH của dung dịch sẽ cho kết quả với độ chính xác không cao. Khi cần xác định pH của dung dịch với độ chính xác cao, người ta dùng các thiết bị đo pH như máy đo pH để bàn (a), máy đo pH cầm tay (b), bút đo pH (c).</a:t>
              </a:r>
              <a:endParaRPr lang="en-US" sz="2000" dirty="0">
                <a:solidFill>
                  <a:schemeClr val="tx1"/>
                </a:solidFill>
                <a:latin typeface="UTM Avo" panose="02040603050506020204" pitchFamily="18" charset="0"/>
              </a:endParaRPr>
            </a:p>
          </p:txBody>
        </p:sp>
        <p:sp>
          <p:nvSpPr>
            <p:cNvPr id="4" name="Rectangle: Top Corners Rounded 3">
              <a:extLst>
                <a:ext uri="{FF2B5EF4-FFF2-40B4-BE49-F238E27FC236}">
                  <a16:creationId xmlns:a16="http://schemas.microsoft.com/office/drawing/2014/main" id="{2F7EE5B4-332A-65EB-FA3E-4F126E534EF0}"/>
                </a:ext>
              </a:extLst>
            </p:cNvPr>
            <p:cNvSpPr/>
            <p:nvPr/>
          </p:nvSpPr>
          <p:spPr>
            <a:xfrm>
              <a:off x="1268580" y="1663338"/>
              <a:ext cx="2229395" cy="444137"/>
            </a:xfrm>
            <a:prstGeom prst="round2SameRect">
              <a:avLst/>
            </a:prstGeom>
            <a:solidFill>
              <a:srgbClr val="6C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UTM Avo" panose="02040603050506020204" pitchFamily="18" charset="0"/>
                </a:rPr>
                <a:t>Em </a:t>
              </a:r>
              <a:r>
                <a:rPr lang="en-US" sz="2200" b="1" dirty="0" err="1">
                  <a:solidFill>
                    <a:schemeClr val="bg1"/>
                  </a:solidFill>
                  <a:latin typeface="UTM Avo" panose="02040603050506020204" pitchFamily="18" charset="0"/>
                </a:rPr>
                <a:t>có</a:t>
              </a:r>
              <a:r>
                <a:rPr lang="en-US" sz="2200" b="1" dirty="0">
                  <a:solidFill>
                    <a:schemeClr val="bg1"/>
                  </a:solidFill>
                  <a:latin typeface="UTM Avo" panose="02040603050506020204" pitchFamily="18" charset="0"/>
                </a:rPr>
                <a:t> </a:t>
              </a:r>
              <a:r>
                <a:rPr lang="en-US" sz="2200" b="1" dirty="0" err="1">
                  <a:solidFill>
                    <a:schemeClr val="bg1"/>
                  </a:solidFill>
                  <a:latin typeface="UTM Avo" panose="02040603050506020204" pitchFamily="18" charset="0"/>
                </a:rPr>
                <a:t>biết</a:t>
              </a:r>
              <a:endParaRPr lang="en-US" sz="2200" b="1" dirty="0">
                <a:solidFill>
                  <a:schemeClr val="bg1"/>
                </a:solidFill>
                <a:latin typeface="UTM Avo" panose="02040603050506020204" pitchFamily="18" charset="0"/>
              </a:endParaRPr>
            </a:p>
          </p:txBody>
        </p:sp>
      </p:grpSp>
      <p:pic>
        <p:nvPicPr>
          <p:cNvPr id="6" name="Picture 5">
            <a:extLst>
              <a:ext uri="{FF2B5EF4-FFF2-40B4-BE49-F238E27FC236}">
                <a16:creationId xmlns:a16="http://schemas.microsoft.com/office/drawing/2014/main" id="{3B76F2B9-CCD2-B551-C221-13E8FDA86CBA}"/>
              </a:ext>
            </a:extLst>
          </p:cNvPr>
          <p:cNvPicPr>
            <a:picLocks noChangeAspect="1"/>
          </p:cNvPicPr>
          <p:nvPr/>
        </p:nvPicPr>
        <p:blipFill>
          <a:blip r:embed="rId3"/>
          <a:stretch>
            <a:fillRect/>
          </a:stretch>
        </p:blipFill>
        <p:spPr>
          <a:xfrm>
            <a:off x="2207425" y="4084225"/>
            <a:ext cx="7777147" cy="2569174"/>
          </a:xfrm>
          <a:prstGeom prst="rect">
            <a:avLst/>
          </a:prstGeom>
        </p:spPr>
      </p:pic>
    </p:spTree>
    <p:extLst>
      <p:ext uri="{BB962C8B-B14F-4D97-AF65-F5344CB8AC3E}">
        <p14:creationId xmlns:p14="http://schemas.microsoft.com/office/powerpoint/2010/main" val="1037800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6554AF-BC68-6C3F-460B-338360E05C09}"/>
            </a:ext>
          </a:extLst>
        </p:cNvPr>
        <p:cNvGrpSpPr/>
        <p:nvPr/>
      </p:nvGrpSpPr>
      <p:grpSpPr>
        <a:xfrm>
          <a:off x="0" y="0"/>
          <a:ext cx="0" cy="0"/>
          <a:chOff x="0" y="0"/>
          <a:chExt cx="0" cy="0"/>
        </a:xfrm>
      </p:grpSpPr>
      <p:sp>
        <p:nvSpPr>
          <p:cNvPr id="5" name="Rectangle: Rounded Corners 7">
            <a:extLst>
              <a:ext uri="{FF2B5EF4-FFF2-40B4-BE49-F238E27FC236}">
                <a16:creationId xmlns:a16="http://schemas.microsoft.com/office/drawing/2014/main" id="{35D17128-5FCC-7F91-47FA-B6F41429C608}"/>
              </a:ext>
            </a:extLst>
          </p:cNvPr>
          <p:cNvSpPr/>
          <p:nvPr/>
        </p:nvSpPr>
        <p:spPr>
          <a:xfrm>
            <a:off x="1012317" y="1846760"/>
            <a:ext cx="10167366" cy="46585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Để biểu thị độ acid hoặc base của dung dịch, người ta dùng giá trị pH. </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 pH = 7: dung dịch có môi trường trung tính. </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 pH &gt; 7: dung dịch có môi trường base. </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 pH &lt; 7: dung dịch có môi trường acid.</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pH của môi trường có ảnh hưởng mạnh đến đời sống của động vật và thực vật.</a:t>
            </a:r>
          </a:p>
          <a:p>
            <a:pPr algn="just">
              <a:lnSpc>
                <a:spcPct val="130000"/>
              </a:lnSpc>
              <a:spcBef>
                <a:spcPts val="500"/>
              </a:spcBef>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 Để xác định giá trị pH gần đúng của dung dịch, có thể dùng giấy chỉ thị màu.</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1B130FD5-133F-C7CA-413D-E852193AB438}"/>
              </a:ext>
            </a:extLst>
          </p:cNvPr>
          <p:cNvPicPr>
            <a:picLocks noChangeAspect="1"/>
          </p:cNvPicPr>
          <p:nvPr/>
        </p:nvPicPr>
        <p:blipFill>
          <a:blip r:embed="rId3"/>
          <a:stretch>
            <a:fillRect/>
          </a:stretch>
        </p:blipFill>
        <p:spPr>
          <a:xfrm>
            <a:off x="10400684" y="1121986"/>
            <a:ext cx="1258708" cy="1188291"/>
          </a:xfrm>
          <a:prstGeom prst="rect">
            <a:avLst/>
          </a:prstGeom>
        </p:spPr>
      </p:pic>
    </p:spTree>
    <p:extLst>
      <p:ext uri="{BB962C8B-B14F-4D97-AF65-F5344CB8AC3E}">
        <p14:creationId xmlns:p14="http://schemas.microsoft.com/office/powerpoint/2010/main" val="391425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fade">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fade">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500"/>
                                        <p:tgtEl>
                                          <p:spTgt spid="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Effect transition="in" filter="fade">
                                      <p:cBhvr>
                                        <p:cTn id="4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14AF7A1-61B9-DA55-23B6-A94527130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B84F-1B82-2FAE-F3C9-553F64195305}"/>
              </a:ext>
            </a:extLst>
          </p:cNvPr>
          <p:cNvSpPr>
            <a:spLocks noGrp="1"/>
          </p:cNvSpPr>
          <p:nvPr>
            <p:ph type="title"/>
          </p:nvPr>
        </p:nvSpPr>
        <p:spPr/>
        <p:txBody>
          <a:bodyPr/>
          <a:lstStyle/>
          <a:p>
            <a:endParaRPr lang="vi-VN"/>
          </a:p>
        </p:txBody>
      </p:sp>
      <p:pic>
        <p:nvPicPr>
          <p:cNvPr id="1026" name="Picture 2" descr="Tổng hợp tải hình nền powerpoint mầm non miễn phí cho trường mầm non và  tiểu học">
            <a:extLst>
              <a:ext uri="{FF2B5EF4-FFF2-40B4-BE49-F238E27FC236}">
                <a16:creationId xmlns:a16="http://schemas.microsoft.com/office/drawing/2014/main" id="{25BDD31B-0C69-C39E-4850-B7CDB3CBC3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032"/>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5E0EC3C-349A-170E-E7C4-12073E2C0B9D}"/>
              </a:ext>
            </a:extLst>
          </p:cNvPr>
          <p:cNvSpPr/>
          <p:nvPr/>
        </p:nvSpPr>
        <p:spPr>
          <a:xfrm>
            <a:off x="2102640" y="1824178"/>
            <a:ext cx="7673897" cy="1754326"/>
          </a:xfrm>
          <a:prstGeom prst="rect">
            <a:avLst/>
          </a:prstGeom>
          <a:noFill/>
        </p:spPr>
        <p:txBody>
          <a:bodyPr wrap="none" lIns="91440" tIns="45720" rIns="91440" bIns="45720">
            <a:prstTxWarp prst="textArchUp">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400" b="1" i="0" u="none" strike="noStrike" kern="0" cap="none" spc="0" normalizeH="0" baseline="0" noProof="0" dirty="0">
                <a:ln w="22225">
                  <a:solidFill>
                    <a:srgbClr val="ED7D31"/>
                  </a:solidFill>
                  <a:prstDash val="solid"/>
                </a:ln>
                <a:solidFill>
                  <a:srgbClr val="ED7D31">
                    <a:lumMod val="40000"/>
                    <a:lumOff val="60000"/>
                  </a:srgbClr>
                </a:solidFill>
                <a:effectLst/>
                <a:uLnTx/>
                <a:uFillTx/>
                <a:latin typeface="UTM Avo" panose="02040603050506020204" pitchFamily="18"/>
                <a:cs typeface="Arial"/>
                <a:sym typeface="Arial"/>
              </a:rPr>
              <a:t>TRÒ CHƠI BẮT BƯỚM</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400" b="1" i="0" u="none" strike="noStrike" kern="0" cap="none" spc="0" normalizeH="0" baseline="0" noProof="0" dirty="0">
              <a:ln w="22225">
                <a:solidFill>
                  <a:srgbClr val="ED7D31"/>
                </a:solidFill>
                <a:prstDash val="solid"/>
              </a:ln>
              <a:solidFill>
                <a:srgbClr val="ED7D31">
                  <a:lumMod val="40000"/>
                  <a:lumOff val="60000"/>
                </a:srgbClr>
              </a:solidFill>
              <a:effectLst/>
              <a:uLnTx/>
              <a:uFillTx/>
              <a:latin typeface="Arial"/>
              <a:cs typeface="Arial"/>
              <a:sym typeface="Arial"/>
            </a:endParaRPr>
          </a:p>
        </p:txBody>
      </p:sp>
      <p:pic>
        <p:nvPicPr>
          <p:cNvPr id="5" name="Picture 4">
            <a:extLst>
              <a:ext uri="{FF2B5EF4-FFF2-40B4-BE49-F238E27FC236}">
                <a16:creationId xmlns:a16="http://schemas.microsoft.com/office/drawing/2014/main" id="{607CC73A-CD9A-6271-C951-14B441AF76A8}"/>
              </a:ext>
            </a:extLst>
          </p:cNvPr>
          <p:cNvPicPr>
            <a:picLocks noChangeAspect="1"/>
          </p:cNvPicPr>
          <p:nvPr/>
        </p:nvPicPr>
        <p:blipFill rotWithShape="1">
          <a:blip r:embed="rId3"/>
          <a:srcRect l="20226" r="55420"/>
          <a:stretch/>
        </p:blipFill>
        <p:spPr>
          <a:xfrm>
            <a:off x="314370" y="680607"/>
            <a:ext cx="2828345" cy="7240206"/>
          </a:xfrm>
          <a:prstGeom prst="rect">
            <a:avLst/>
          </a:prstGeom>
        </p:spPr>
      </p:pic>
      <p:pic>
        <p:nvPicPr>
          <p:cNvPr id="1028" name="Picture 4" descr="Bươm Bướm | Công cụ đồ họa PSD Tải xuống miễn phí - Pikbest">
            <a:extLst>
              <a:ext uri="{FF2B5EF4-FFF2-40B4-BE49-F238E27FC236}">
                <a16:creationId xmlns:a16="http://schemas.microsoft.com/office/drawing/2014/main" id="{6CF6C240-417F-6876-C402-3EDF961C8D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75993">
            <a:off x="4467306" y="4224326"/>
            <a:ext cx="1940400" cy="194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hlinkClick r:id="rId5" action="ppaction://hlinksldjump"/>
            <a:extLst>
              <a:ext uri="{FF2B5EF4-FFF2-40B4-BE49-F238E27FC236}">
                <a16:creationId xmlns:a16="http://schemas.microsoft.com/office/drawing/2014/main" id="{35973268-D713-EA58-387B-D65930EC1091}"/>
              </a:ext>
            </a:extLst>
          </p:cNvPr>
          <p:cNvPicPr>
            <a:picLocks noChangeAspect="1"/>
          </p:cNvPicPr>
          <p:nvPr/>
        </p:nvPicPr>
        <p:blipFill>
          <a:blip r:embed="rId6"/>
          <a:stretch>
            <a:fillRect/>
          </a:stretch>
        </p:blipFill>
        <p:spPr>
          <a:xfrm rot="3372870">
            <a:off x="10093494" y="433176"/>
            <a:ext cx="2058800" cy="1902999"/>
          </a:xfrm>
          <a:prstGeom prst="rect">
            <a:avLst/>
          </a:prstGeom>
        </p:spPr>
      </p:pic>
      <p:pic>
        <p:nvPicPr>
          <p:cNvPr id="1032" name="Picture 8" descr="Bươm Bướm Màu Nước Hoa Bươm Bướm | Công cụ đồ họa PSD Tải xuống miễn phí -  Pikbest">
            <a:hlinkClick r:id="rId7" action="ppaction://hlinksldjump"/>
            <a:extLst>
              <a:ext uri="{FF2B5EF4-FFF2-40B4-BE49-F238E27FC236}">
                <a16:creationId xmlns:a16="http://schemas.microsoft.com/office/drawing/2014/main" id="{BA0E1D26-60C7-71A1-6B8D-1D85218C8C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26056" y="1718025"/>
            <a:ext cx="2479408" cy="247940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9" action="ppaction://hlinksldjump"/>
            <a:extLst>
              <a:ext uri="{FF2B5EF4-FFF2-40B4-BE49-F238E27FC236}">
                <a16:creationId xmlns:a16="http://schemas.microsoft.com/office/drawing/2014/main" id="{7282ADF7-8557-CB2E-8BE7-B6FCFB8CD892}"/>
              </a:ext>
            </a:extLst>
          </p:cNvPr>
          <p:cNvPicPr>
            <a:picLocks noChangeAspect="1"/>
          </p:cNvPicPr>
          <p:nvPr/>
        </p:nvPicPr>
        <p:blipFill>
          <a:blip r:embed="rId10"/>
          <a:stretch>
            <a:fillRect/>
          </a:stretch>
        </p:blipFill>
        <p:spPr>
          <a:xfrm>
            <a:off x="3742379" y="1335753"/>
            <a:ext cx="2350720" cy="1878891"/>
          </a:xfrm>
          <a:prstGeom prst="rect">
            <a:avLst/>
          </a:prstGeom>
        </p:spPr>
      </p:pic>
      <p:pic>
        <p:nvPicPr>
          <p:cNvPr id="21" name="Picture 20">
            <a:hlinkClick r:id="rId11" action="ppaction://hlinksldjump"/>
            <a:extLst>
              <a:ext uri="{FF2B5EF4-FFF2-40B4-BE49-F238E27FC236}">
                <a16:creationId xmlns:a16="http://schemas.microsoft.com/office/drawing/2014/main" id="{1B455651-EBB9-7078-1749-797709C3D080}"/>
              </a:ext>
            </a:extLst>
          </p:cNvPr>
          <p:cNvPicPr>
            <a:picLocks noChangeAspect="1"/>
          </p:cNvPicPr>
          <p:nvPr/>
        </p:nvPicPr>
        <p:blipFill>
          <a:blip r:embed="rId12"/>
          <a:stretch>
            <a:fillRect/>
          </a:stretch>
        </p:blipFill>
        <p:spPr>
          <a:xfrm>
            <a:off x="5170459" y="2040566"/>
            <a:ext cx="2532825" cy="2081521"/>
          </a:xfrm>
          <a:prstGeom prst="rect">
            <a:avLst/>
          </a:prstGeom>
        </p:spPr>
      </p:pic>
      <p:pic>
        <p:nvPicPr>
          <p:cNvPr id="24" name="Picture 23">
            <a:hlinkClick r:id="rId13" action="ppaction://hlinksldjump"/>
            <a:extLst>
              <a:ext uri="{FF2B5EF4-FFF2-40B4-BE49-F238E27FC236}">
                <a16:creationId xmlns:a16="http://schemas.microsoft.com/office/drawing/2014/main" id="{43D2D788-8E62-1DA1-AC67-0A5933B523FE}"/>
              </a:ext>
            </a:extLst>
          </p:cNvPr>
          <p:cNvPicPr>
            <a:picLocks noChangeAspect="1"/>
          </p:cNvPicPr>
          <p:nvPr/>
        </p:nvPicPr>
        <p:blipFill>
          <a:blip r:embed="rId14"/>
          <a:stretch>
            <a:fillRect/>
          </a:stretch>
        </p:blipFill>
        <p:spPr>
          <a:xfrm rot="1766121">
            <a:off x="9038567" y="3226288"/>
            <a:ext cx="2461130" cy="3469021"/>
          </a:xfrm>
          <a:prstGeom prst="rect">
            <a:avLst/>
          </a:prstGeom>
        </p:spPr>
      </p:pic>
      <p:pic>
        <p:nvPicPr>
          <p:cNvPr id="28" name="Picture 27">
            <a:extLst>
              <a:ext uri="{FF2B5EF4-FFF2-40B4-BE49-F238E27FC236}">
                <a16:creationId xmlns:a16="http://schemas.microsoft.com/office/drawing/2014/main" id="{897ACD68-CE36-ECE7-8B3D-3F7A54CABDBC}"/>
              </a:ext>
            </a:extLst>
          </p:cNvPr>
          <p:cNvPicPr>
            <a:picLocks noChangeAspect="1"/>
          </p:cNvPicPr>
          <p:nvPr/>
        </p:nvPicPr>
        <p:blipFill>
          <a:blip r:embed="rId15"/>
          <a:stretch>
            <a:fillRect/>
          </a:stretch>
        </p:blipFill>
        <p:spPr>
          <a:xfrm>
            <a:off x="-1255" y="0"/>
            <a:ext cx="942954" cy="1052680"/>
          </a:xfrm>
          <a:prstGeom prst="rect">
            <a:avLst/>
          </a:prstGeom>
        </p:spPr>
      </p:pic>
      <p:sp>
        <p:nvSpPr>
          <p:cNvPr id="4" name="Rectangle 3">
            <a:extLst>
              <a:ext uri="{FF2B5EF4-FFF2-40B4-BE49-F238E27FC236}">
                <a16:creationId xmlns:a16="http://schemas.microsoft.com/office/drawing/2014/main" id="{63787BF2-0129-4E9A-C2F7-C270E610911F}"/>
              </a:ext>
            </a:extLst>
          </p:cNvPr>
          <p:cNvSpPr/>
          <p:nvPr/>
        </p:nvSpPr>
        <p:spPr>
          <a:xfrm>
            <a:off x="6003635" y="2967335"/>
            <a:ext cx="184730" cy="923330"/>
          </a:xfrm>
          <a:prstGeom prst="rect">
            <a:avLst/>
          </a:prstGeom>
          <a:noFill/>
        </p:spPr>
        <p:txBody>
          <a:bodyPr wrap="none" lIns="91440" tIns="45720" rIns="91440" bIns="45720">
            <a:spAutoFit/>
          </a:bodyPr>
          <a:lstStyle/>
          <a:p>
            <a:pPr algn="ctr"/>
            <a:endParaRPr lang="en-US"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7302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9"/>
                                        </p:tgtEl>
                                        <p:attrNameLst>
                                          <p:attrName>r</p:attrName>
                                        </p:attrNameLst>
                                      </p:cBhvr>
                                    </p:animRot>
                                    <p:animRot by="-240000">
                                      <p:cBhvr>
                                        <p:cTn id="7" dur="200" fill="hold">
                                          <p:stCondLst>
                                            <p:cond delay="200"/>
                                          </p:stCondLst>
                                        </p:cTn>
                                        <p:tgtEl>
                                          <p:spTgt spid="19"/>
                                        </p:tgtEl>
                                        <p:attrNameLst>
                                          <p:attrName>r</p:attrName>
                                        </p:attrNameLst>
                                      </p:cBhvr>
                                    </p:animRot>
                                    <p:animRot by="240000">
                                      <p:cBhvr>
                                        <p:cTn id="8" dur="200" fill="hold">
                                          <p:stCondLst>
                                            <p:cond delay="400"/>
                                          </p:stCondLst>
                                        </p:cTn>
                                        <p:tgtEl>
                                          <p:spTgt spid="19"/>
                                        </p:tgtEl>
                                        <p:attrNameLst>
                                          <p:attrName>r</p:attrName>
                                        </p:attrNameLst>
                                      </p:cBhvr>
                                    </p:animRot>
                                    <p:animRot by="-240000">
                                      <p:cBhvr>
                                        <p:cTn id="9" dur="200" fill="hold">
                                          <p:stCondLst>
                                            <p:cond delay="600"/>
                                          </p:stCondLst>
                                        </p:cTn>
                                        <p:tgtEl>
                                          <p:spTgt spid="19"/>
                                        </p:tgtEl>
                                        <p:attrNameLst>
                                          <p:attrName>r</p:attrName>
                                        </p:attrNameLst>
                                      </p:cBhvr>
                                    </p:animRot>
                                    <p:animRot by="120000">
                                      <p:cBhvr>
                                        <p:cTn id="10" dur="200" fill="hold">
                                          <p:stCondLst>
                                            <p:cond delay="800"/>
                                          </p:stCondLst>
                                        </p:cTn>
                                        <p:tgtEl>
                                          <p:spTgt spid="19"/>
                                        </p:tgtEl>
                                        <p:attrNameLst>
                                          <p:attrName>r</p:attrName>
                                        </p:attrNameLst>
                                      </p:cBhvr>
                                    </p:animRot>
                                  </p:childTnLst>
                                </p:cTn>
                              </p:par>
                              <p:par>
                                <p:cTn id="11" presetID="32" presetClass="emph" presetSubtype="0" fill="hold" nodeType="withEffect">
                                  <p:stCondLst>
                                    <p:cond delay="0"/>
                                  </p:stCondLst>
                                  <p:childTnLst>
                                    <p:animRot by="120000">
                                      <p:cBhvr>
                                        <p:cTn id="12" dur="100" fill="hold">
                                          <p:stCondLst>
                                            <p:cond delay="0"/>
                                          </p:stCondLst>
                                        </p:cTn>
                                        <p:tgtEl>
                                          <p:spTgt spid="21"/>
                                        </p:tgtEl>
                                        <p:attrNameLst>
                                          <p:attrName>r</p:attrName>
                                        </p:attrNameLst>
                                      </p:cBhvr>
                                    </p:animRot>
                                    <p:animRot by="-240000">
                                      <p:cBhvr>
                                        <p:cTn id="13" dur="200" fill="hold">
                                          <p:stCondLst>
                                            <p:cond delay="200"/>
                                          </p:stCondLst>
                                        </p:cTn>
                                        <p:tgtEl>
                                          <p:spTgt spid="21"/>
                                        </p:tgtEl>
                                        <p:attrNameLst>
                                          <p:attrName>r</p:attrName>
                                        </p:attrNameLst>
                                      </p:cBhvr>
                                    </p:animRot>
                                    <p:animRot by="240000">
                                      <p:cBhvr>
                                        <p:cTn id="14" dur="200" fill="hold">
                                          <p:stCondLst>
                                            <p:cond delay="400"/>
                                          </p:stCondLst>
                                        </p:cTn>
                                        <p:tgtEl>
                                          <p:spTgt spid="21"/>
                                        </p:tgtEl>
                                        <p:attrNameLst>
                                          <p:attrName>r</p:attrName>
                                        </p:attrNameLst>
                                      </p:cBhvr>
                                    </p:animRot>
                                    <p:animRot by="-240000">
                                      <p:cBhvr>
                                        <p:cTn id="15" dur="200" fill="hold">
                                          <p:stCondLst>
                                            <p:cond delay="600"/>
                                          </p:stCondLst>
                                        </p:cTn>
                                        <p:tgtEl>
                                          <p:spTgt spid="21"/>
                                        </p:tgtEl>
                                        <p:attrNameLst>
                                          <p:attrName>r</p:attrName>
                                        </p:attrNameLst>
                                      </p:cBhvr>
                                    </p:animRot>
                                    <p:animRot by="120000">
                                      <p:cBhvr>
                                        <p:cTn id="16" dur="200" fill="hold">
                                          <p:stCondLst>
                                            <p:cond delay="800"/>
                                          </p:stCondLst>
                                        </p:cTn>
                                        <p:tgtEl>
                                          <p:spTgt spid="21"/>
                                        </p:tgtEl>
                                        <p:attrNameLst>
                                          <p:attrName>r</p:attrName>
                                        </p:attrNameLst>
                                      </p:cBhvr>
                                    </p:animRot>
                                  </p:childTnLst>
                                </p:cTn>
                              </p:par>
                              <p:par>
                                <p:cTn id="17" presetID="32" presetClass="emph" presetSubtype="0" fill="hold" nodeType="withEffect">
                                  <p:stCondLst>
                                    <p:cond delay="0"/>
                                  </p:stCondLst>
                                  <p:childTnLst>
                                    <p:animRot by="120000">
                                      <p:cBhvr>
                                        <p:cTn id="18" dur="100" fill="hold">
                                          <p:stCondLst>
                                            <p:cond delay="0"/>
                                          </p:stCondLst>
                                        </p:cTn>
                                        <p:tgtEl>
                                          <p:spTgt spid="1028"/>
                                        </p:tgtEl>
                                        <p:attrNameLst>
                                          <p:attrName>r</p:attrName>
                                        </p:attrNameLst>
                                      </p:cBhvr>
                                    </p:animRot>
                                    <p:animRot by="-240000">
                                      <p:cBhvr>
                                        <p:cTn id="19" dur="200" fill="hold">
                                          <p:stCondLst>
                                            <p:cond delay="200"/>
                                          </p:stCondLst>
                                        </p:cTn>
                                        <p:tgtEl>
                                          <p:spTgt spid="1028"/>
                                        </p:tgtEl>
                                        <p:attrNameLst>
                                          <p:attrName>r</p:attrName>
                                        </p:attrNameLst>
                                      </p:cBhvr>
                                    </p:animRot>
                                    <p:animRot by="240000">
                                      <p:cBhvr>
                                        <p:cTn id="20" dur="200" fill="hold">
                                          <p:stCondLst>
                                            <p:cond delay="400"/>
                                          </p:stCondLst>
                                        </p:cTn>
                                        <p:tgtEl>
                                          <p:spTgt spid="1028"/>
                                        </p:tgtEl>
                                        <p:attrNameLst>
                                          <p:attrName>r</p:attrName>
                                        </p:attrNameLst>
                                      </p:cBhvr>
                                    </p:animRot>
                                    <p:animRot by="-240000">
                                      <p:cBhvr>
                                        <p:cTn id="21" dur="200" fill="hold">
                                          <p:stCondLst>
                                            <p:cond delay="600"/>
                                          </p:stCondLst>
                                        </p:cTn>
                                        <p:tgtEl>
                                          <p:spTgt spid="1028"/>
                                        </p:tgtEl>
                                        <p:attrNameLst>
                                          <p:attrName>r</p:attrName>
                                        </p:attrNameLst>
                                      </p:cBhvr>
                                    </p:animRot>
                                    <p:animRot by="120000">
                                      <p:cBhvr>
                                        <p:cTn id="22" dur="200" fill="hold">
                                          <p:stCondLst>
                                            <p:cond delay="800"/>
                                          </p:stCondLst>
                                        </p:cTn>
                                        <p:tgtEl>
                                          <p:spTgt spid="1028"/>
                                        </p:tgtEl>
                                        <p:attrNameLst>
                                          <p:attrName>r</p:attrName>
                                        </p:attrNameLst>
                                      </p:cBhvr>
                                    </p:animRot>
                                  </p:childTnLst>
                                </p:cTn>
                              </p:par>
                              <p:par>
                                <p:cTn id="23" presetID="32" presetClass="emph" presetSubtype="0" fill="hold" nodeType="withEffect">
                                  <p:stCondLst>
                                    <p:cond delay="0"/>
                                  </p:stCondLst>
                                  <p:childTnLst>
                                    <p:animRot by="120000">
                                      <p:cBhvr>
                                        <p:cTn id="24" dur="100" fill="hold">
                                          <p:stCondLst>
                                            <p:cond delay="0"/>
                                          </p:stCondLst>
                                        </p:cTn>
                                        <p:tgtEl>
                                          <p:spTgt spid="1032"/>
                                        </p:tgtEl>
                                        <p:attrNameLst>
                                          <p:attrName>r</p:attrName>
                                        </p:attrNameLst>
                                      </p:cBhvr>
                                    </p:animRot>
                                    <p:animRot by="-240000">
                                      <p:cBhvr>
                                        <p:cTn id="25" dur="200" fill="hold">
                                          <p:stCondLst>
                                            <p:cond delay="200"/>
                                          </p:stCondLst>
                                        </p:cTn>
                                        <p:tgtEl>
                                          <p:spTgt spid="1032"/>
                                        </p:tgtEl>
                                        <p:attrNameLst>
                                          <p:attrName>r</p:attrName>
                                        </p:attrNameLst>
                                      </p:cBhvr>
                                    </p:animRot>
                                    <p:animRot by="240000">
                                      <p:cBhvr>
                                        <p:cTn id="26" dur="200" fill="hold">
                                          <p:stCondLst>
                                            <p:cond delay="400"/>
                                          </p:stCondLst>
                                        </p:cTn>
                                        <p:tgtEl>
                                          <p:spTgt spid="1032"/>
                                        </p:tgtEl>
                                        <p:attrNameLst>
                                          <p:attrName>r</p:attrName>
                                        </p:attrNameLst>
                                      </p:cBhvr>
                                    </p:animRot>
                                    <p:animRot by="-240000">
                                      <p:cBhvr>
                                        <p:cTn id="27" dur="200" fill="hold">
                                          <p:stCondLst>
                                            <p:cond delay="600"/>
                                          </p:stCondLst>
                                        </p:cTn>
                                        <p:tgtEl>
                                          <p:spTgt spid="1032"/>
                                        </p:tgtEl>
                                        <p:attrNameLst>
                                          <p:attrName>r</p:attrName>
                                        </p:attrNameLst>
                                      </p:cBhvr>
                                    </p:animRot>
                                    <p:animRot by="120000">
                                      <p:cBhvr>
                                        <p:cTn id="28" dur="200" fill="hold">
                                          <p:stCondLst>
                                            <p:cond delay="800"/>
                                          </p:stCondLst>
                                        </p:cTn>
                                        <p:tgtEl>
                                          <p:spTgt spid="1032"/>
                                        </p:tgtEl>
                                        <p:attrNameLst>
                                          <p:attrName>r</p:attrName>
                                        </p:attrNameLst>
                                      </p:cBhvr>
                                    </p:animRot>
                                  </p:childTnLst>
                                </p:cTn>
                              </p:par>
                              <p:par>
                                <p:cTn id="29" presetID="32" presetClass="emph" presetSubtype="0" fill="hold" nodeType="withEffect">
                                  <p:stCondLst>
                                    <p:cond delay="0"/>
                                  </p:stCondLst>
                                  <p:childTnLst>
                                    <p:animRot by="120000">
                                      <p:cBhvr>
                                        <p:cTn id="30" dur="100" fill="hold">
                                          <p:stCondLst>
                                            <p:cond delay="0"/>
                                          </p:stCondLst>
                                        </p:cTn>
                                        <p:tgtEl>
                                          <p:spTgt spid="24"/>
                                        </p:tgtEl>
                                        <p:attrNameLst>
                                          <p:attrName>r</p:attrName>
                                        </p:attrNameLst>
                                      </p:cBhvr>
                                    </p:animRot>
                                    <p:animRot by="-240000">
                                      <p:cBhvr>
                                        <p:cTn id="31" dur="200" fill="hold">
                                          <p:stCondLst>
                                            <p:cond delay="200"/>
                                          </p:stCondLst>
                                        </p:cTn>
                                        <p:tgtEl>
                                          <p:spTgt spid="24"/>
                                        </p:tgtEl>
                                        <p:attrNameLst>
                                          <p:attrName>r</p:attrName>
                                        </p:attrNameLst>
                                      </p:cBhvr>
                                    </p:animRot>
                                    <p:animRot by="240000">
                                      <p:cBhvr>
                                        <p:cTn id="32" dur="200" fill="hold">
                                          <p:stCondLst>
                                            <p:cond delay="400"/>
                                          </p:stCondLst>
                                        </p:cTn>
                                        <p:tgtEl>
                                          <p:spTgt spid="24"/>
                                        </p:tgtEl>
                                        <p:attrNameLst>
                                          <p:attrName>r</p:attrName>
                                        </p:attrNameLst>
                                      </p:cBhvr>
                                    </p:animRot>
                                    <p:animRot by="-240000">
                                      <p:cBhvr>
                                        <p:cTn id="33" dur="200" fill="hold">
                                          <p:stCondLst>
                                            <p:cond delay="600"/>
                                          </p:stCondLst>
                                        </p:cTn>
                                        <p:tgtEl>
                                          <p:spTgt spid="24"/>
                                        </p:tgtEl>
                                        <p:attrNameLst>
                                          <p:attrName>r</p:attrName>
                                        </p:attrNameLst>
                                      </p:cBhvr>
                                    </p:animRot>
                                    <p:animRot by="120000">
                                      <p:cBhvr>
                                        <p:cTn id="34" dur="200" fill="hold">
                                          <p:stCondLst>
                                            <p:cond delay="800"/>
                                          </p:stCondLst>
                                        </p:cTn>
                                        <p:tgtEl>
                                          <p:spTgt spid="24"/>
                                        </p:tgtEl>
                                        <p:attrNameLst>
                                          <p:attrName>r</p:attrName>
                                        </p:attrNameLst>
                                      </p:cBhvr>
                                    </p:animRot>
                                  </p:childTnLst>
                                </p:cTn>
                              </p:par>
                              <p:par>
                                <p:cTn id="35" presetID="32" presetClass="emph" presetSubtype="0" fill="hold" nodeType="withEffect">
                                  <p:stCondLst>
                                    <p:cond delay="0"/>
                                  </p:stCondLst>
                                  <p:childTnLst>
                                    <p:animRot by="120000">
                                      <p:cBhvr>
                                        <p:cTn id="36" dur="100" fill="hold">
                                          <p:stCondLst>
                                            <p:cond delay="0"/>
                                          </p:stCondLst>
                                        </p:cTn>
                                        <p:tgtEl>
                                          <p:spTgt spid="9"/>
                                        </p:tgtEl>
                                        <p:attrNameLst>
                                          <p:attrName>r</p:attrName>
                                        </p:attrNameLst>
                                      </p:cBhvr>
                                    </p:animRot>
                                    <p:animRot by="-240000">
                                      <p:cBhvr>
                                        <p:cTn id="37" dur="200" fill="hold">
                                          <p:stCondLst>
                                            <p:cond delay="200"/>
                                          </p:stCondLst>
                                        </p:cTn>
                                        <p:tgtEl>
                                          <p:spTgt spid="9"/>
                                        </p:tgtEl>
                                        <p:attrNameLst>
                                          <p:attrName>r</p:attrName>
                                        </p:attrNameLst>
                                      </p:cBhvr>
                                    </p:animRot>
                                    <p:animRot by="240000">
                                      <p:cBhvr>
                                        <p:cTn id="38" dur="200" fill="hold">
                                          <p:stCondLst>
                                            <p:cond delay="400"/>
                                          </p:stCondLst>
                                        </p:cTn>
                                        <p:tgtEl>
                                          <p:spTgt spid="9"/>
                                        </p:tgtEl>
                                        <p:attrNameLst>
                                          <p:attrName>r</p:attrName>
                                        </p:attrNameLst>
                                      </p:cBhvr>
                                    </p:animRot>
                                    <p:animRot by="-240000">
                                      <p:cBhvr>
                                        <p:cTn id="39" dur="200" fill="hold">
                                          <p:stCondLst>
                                            <p:cond delay="600"/>
                                          </p:stCondLst>
                                        </p:cTn>
                                        <p:tgtEl>
                                          <p:spTgt spid="9"/>
                                        </p:tgtEl>
                                        <p:attrNameLst>
                                          <p:attrName>r</p:attrName>
                                        </p:attrNameLst>
                                      </p:cBhvr>
                                    </p:animRot>
                                    <p:animRot by="120000">
                                      <p:cBhvr>
                                        <p:cTn id="40"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42E2B-1395-2ADC-9B97-2999E6CFF511}"/>
              </a:ext>
            </a:extLst>
          </p:cNvPr>
          <p:cNvSpPr>
            <a:spLocks noGrp="1"/>
          </p:cNvSpPr>
          <p:nvPr>
            <p:ph type="title"/>
          </p:nvPr>
        </p:nvSpPr>
        <p:spPr/>
        <p:txBody>
          <a:bodyPr/>
          <a:lstStyle/>
          <a:p>
            <a:endParaRPr lang="vi-VN"/>
          </a:p>
        </p:txBody>
      </p:sp>
      <p:pic>
        <p:nvPicPr>
          <p:cNvPr id="3" name="Picture 2" descr="Tổng hợp tải hình nền powerpoint mầm non miễn phí cho trường mầm non và  tiểu học">
            <a:extLst>
              <a:ext uri="{FF2B5EF4-FFF2-40B4-BE49-F238E27FC236}">
                <a16:creationId xmlns:a16="http://schemas.microsoft.com/office/drawing/2014/main" id="{F52CFA55-04AF-DD6E-DB55-4371AF927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81668B07-E336-FEE6-12B0-E15635C2CFD8}"/>
              </a:ext>
            </a:extLst>
          </p:cNvPr>
          <p:cNvSpPr/>
          <p:nvPr/>
        </p:nvSpPr>
        <p:spPr>
          <a:xfrm>
            <a:off x="1505792" y="1060287"/>
            <a:ext cx="10224655" cy="151399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35000"/>
              </a:lnSpc>
              <a:spcBef>
                <a:spcPts val="600"/>
              </a:spcBef>
              <a:spcAft>
                <a:spcPts val="600"/>
              </a:spcAft>
              <a:buClr>
                <a:srgbClr val="000000"/>
              </a:buClr>
              <a:buSzTx/>
              <a:buFont typeface="Arial"/>
              <a:buNone/>
              <a:tabLst/>
              <a:defRPr/>
            </a:pPr>
            <a:r>
              <a:rPr kumimoji="0" lang="en-GB" sz="3000" b="1" i="0" u="none" strike="noStrike" kern="0" cap="none" spc="0" normalizeH="0" baseline="0" noProof="0" dirty="0" err="1">
                <a:ln>
                  <a:noFill/>
                </a:ln>
                <a:solidFill>
                  <a:srgbClr val="000000"/>
                </a:solidFill>
                <a:effectLst/>
                <a:uLnTx/>
                <a:uFillTx/>
                <a:latin typeface="UTM Avo" panose="02040603050506020204" pitchFamily="18"/>
                <a:ea typeface="+mn-ea"/>
                <a:cs typeface="+mn-cs"/>
                <a:sym typeface="Arial"/>
              </a:rPr>
              <a:t>Câu</a:t>
            </a:r>
            <a:r>
              <a:rPr kumimoji="0" lang="en-GB" sz="3000" b="1" i="0" u="none" strike="noStrike" kern="0" cap="none" spc="0" normalizeH="0" baseline="0" noProof="0" dirty="0">
                <a:ln>
                  <a:noFill/>
                </a:ln>
                <a:solidFill>
                  <a:srgbClr val="000000"/>
                </a:solidFill>
                <a:effectLst/>
                <a:uLnTx/>
                <a:uFillTx/>
                <a:latin typeface="UTM Avo" panose="02040603050506020204" pitchFamily="18"/>
                <a:ea typeface="+mn-ea"/>
                <a:cs typeface="+mn-cs"/>
                <a:sym typeface="Arial"/>
              </a:rPr>
              <a:t> 1: </a:t>
            </a: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mn-cs"/>
                <a:sym typeface="Arial"/>
              </a:rPr>
              <a:t>pH &lt;</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mn-cs"/>
                <a:sym typeface="Arial"/>
              </a:rPr>
              <a:t> 7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mn-cs"/>
                <a:sym typeface="Arial"/>
              </a:rPr>
              <a:t>chứng</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mn-cs"/>
                <a:sym typeface="Arial"/>
              </a:rPr>
              <a:t>tỏ</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mn-cs"/>
                <a:sym typeface="Arial"/>
              </a:rPr>
              <a:t> dung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mn-cs"/>
                <a:sym typeface="Arial"/>
              </a:rPr>
              <a:t>dịch</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mn-cs"/>
                <a:sym typeface="Arial"/>
              </a:rPr>
              <a:t>có</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mn-cs"/>
                <a:sym typeface="Arial"/>
              </a:rPr>
              <a:t>môi</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mn-cs"/>
                <a:sym typeface="Arial"/>
              </a:rPr>
              <a:t>trường</a:t>
            </a:r>
            <a:r>
              <a:rPr lang="en-US" sz="3000" kern="0" dirty="0">
                <a:solidFill>
                  <a:srgbClr val="000000"/>
                </a:solidFill>
                <a:latin typeface="UTM Avo" panose="02040603050506020204" pitchFamily="18"/>
                <a:sym typeface="Arial"/>
              </a:rPr>
              <a:t>:</a:t>
            </a:r>
            <a:endParaRPr kumimoji="0" lang="vi-VN" sz="3000" i="0" u="none" strike="noStrike" kern="0" cap="none" spc="0" normalizeH="0" baseline="0" noProof="0" dirty="0">
              <a:ln>
                <a:noFill/>
              </a:ln>
              <a:solidFill>
                <a:srgbClr val="000000"/>
              </a:solidFill>
              <a:effectLst/>
              <a:uLnTx/>
              <a:uFillTx/>
              <a:latin typeface="UTM Avo" panose="02040603050506020204" pitchFamily="18"/>
              <a:ea typeface="+mn-ea"/>
              <a:cs typeface="+mn-cs"/>
              <a:sym typeface="Arial"/>
            </a:endParaRPr>
          </a:p>
        </p:txBody>
      </p:sp>
      <p:sp>
        <p:nvSpPr>
          <p:cNvPr id="9" name="Đ">
            <a:extLst>
              <a:ext uri="{FF2B5EF4-FFF2-40B4-BE49-F238E27FC236}">
                <a16:creationId xmlns:a16="http://schemas.microsoft.com/office/drawing/2014/main" id="{59612D08-1F92-2B19-D990-9575E3B86023}"/>
              </a:ext>
            </a:extLst>
          </p:cNvPr>
          <p:cNvSpPr/>
          <p:nvPr/>
        </p:nvSpPr>
        <p:spPr>
          <a:xfrm>
            <a:off x="1160743" y="2799901"/>
            <a:ext cx="4814169" cy="89605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vi-VN"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A. </a:t>
            </a:r>
            <a:r>
              <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Acid.</a:t>
            </a:r>
            <a:endParaRPr kumimoji="0" lang="vi-VN"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endParaRPr>
          </a:p>
        </p:txBody>
      </p:sp>
      <p:sp>
        <p:nvSpPr>
          <p:cNvPr id="10" name="S3">
            <a:extLst>
              <a:ext uri="{FF2B5EF4-FFF2-40B4-BE49-F238E27FC236}">
                <a16:creationId xmlns:a16="http://schemas.microsoft.com/office/drawing/2014/main" id="{C4829BA8-74AB-DC61-E148-88648F9304B7}"/>
              </a:ext>
            </a:extLst>
          </p:cNvPr>
          <p:cNvSpPr/>
          <p:nvPr/>
        </p:nvSpPr>
        <p:spPr>
          <a:xfrm>
            <a:off x="1160744" y="4141774"/>
            <a:ext cx="4814169" cy="89605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C. Trung </a:t>
            </a:r>
            <a:r>
              <a:rPr kumimoji="0" lang="en-US" sz="3000" i="0" u="none" strike="noStrike" kern="0" cap="none" spc="0" normalizeH="0" baseline="0" noProof="0" dirty="0" err="1">
                <a:ln>
                  <a:noFill/>
                </a:ln>
                <a:solidFill>
                  <a:srgbClr val="000000">
                    <a:lumMod val="50000"/>
                  </a:srgbClr>
                </a:solidFill>
                <a:effectLst/>
                <a:uLnTx/>
                <a:uFillTx/>
                <a:latin typeface="UTM Avo" panose="02040603050506020204" pitchFamily="18"/>
                <a:ea typeface="+mn-ea"/>
                <a:cs typeface="+mn-cs"/>
                <a:sym typeface="Arial"/>
              </a:rPr>
              <a:t>tính</a:t>
            </a:r>
            <a:r>
              <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a:t>
            </a:r>
          </a:p>
        </p:txBody>
      </p:sp>
      <p:sp>
        <p:nvSpPr>
          <p:cNvPr id="11" name="S4">
            <a:extLst>
              <a:ext uri="{FF2B5EF4-FFF2-40B4-BE49-F238E27FC236}">
                <a16:creationId xmlns:a16="http://schemas.microsoft.com/office/drawing/2014/main" id="{E830BC0A-2E7F-4AE5-0EB0-69704C6C332D}"/>
              </a:ext>
            </a:extLst>
          </p:cNvPr>
          <p:cNvSpPr/>
          <p:nvPr/>
        </p:nvSpPr>
        <p:spPr>
          <a:xfrm>
            <a:off x="6539630" y="4141773"/>
            <a:ext cx="5033547" cy="89605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D. </a:t>
            </a:r>
            <a:r>
              <a:rPr kumimoji="0" lang="en-US" sz="3000" i="0" u="none" strike="noStrike" kern="0" cap="none" spc="0" normalizeH="0" baseline="0" noProof="0" dirty="0" err="1">
                <a:ln>
                  <a:noFill/>
                </a:ln>
                <a:solidFill>
                  <a:srgbClr val="000000">
                    <a:lumMod val="50000"/>
                  </a:srgbClr>
                </a:solidFill>
                <a:effectLst/>
                <a:uLnTx/>
                <a:uFillTx/>
                <a:latin typeface="UTM Avo" panose="02040603050506020204" pitchFamily="18"/>
                <a:ea typeface="+mn-ea"/>
                <a:cs typeface="+mn-cs"/>
                <a:sym typeface="Arial"/>
              </a:rPr>
              <a:t>Không</a:t>
            </a:r>
            <a:r>
              <a:rPr kumimoji="0" lang="en-US" sz="3000" i="0" u="none" strike="noStrike" kern="0" cap="none" spc="0" normalizeH="0" noProof="0" dirty="0">
                <a:ln>
                  <a:noFill/>
                </a:ln>
                <a:solidFill>
                  <a:srgbClr val="000000">
                    <a:lumMod val="50000"/>
                  </a:srgbClr>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lumMod val="50000"/>
                  </a:srgbClr>
                </a:solidFill>
                <a:effectLst/>
                <a:uLnTx/>
                <a:uFillTx/>
                <a:latin typeface="UTM Avo" panose="02040603050506020204" pitchFamily="18"/>
                <a:ea typeface="+mn-ea"/>
                <a:cs typeface="+mn-cs"/>
                <a:sym typeface="Arial"/>
              </a:rPr>
              <a:t>xác</a:t>
            </a:r>
            <a:r>
              <a:rPr kumimoji="0" lang="en-US" sz="3000" i="0" u="none" strike="noStrike" kern="0" cap="none" spc="0" normalizeH="0" noProof="0" dirty="0">
                <a:ln>
                  <a:noFill/>
                </a:ln>
                <a:solidFill>
                  <a:srgbClr val="000000">
                    <a:lumMod val="50000"/>
                  </a:srgbClr>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lumMod val="50000"/>
                  </a:srgbClr>
                </a:solidFill>
                <a:effectLst/>
                <a:uLnTx/>
                <a:uFillTx/>
                <a:latin typeface="UTM Avo" panose="02040603050506020204" pitchFamily="18"/>
                <a:ea typeface="+mn-ea"/>
                <a:cs typeface="+mn-cs"/>
                <a:sym typeface="Arial"/>
              </a:rPr>
              <a:t>định</a:t>
            </a:r>
            <a:r>
              <a:rPr kumimoji="0" lang="en-US" sz="3000" i="0" u="none" strike="noStrike" kern="0" cap="none" spc="0" normalizeH="0" noProof="0" dirty="0">
                <a:ln>
                  <a:noFill/>
                </a:ln>
                <a:solidFill>
                  <a:srgbClr val="000000">
                    <a:lumMod val="50000"/>
                  </a:srgbClr>
                </a:solidFill>
                <a:effectLst/>
                <a:uLnTx/>
                <a:uFillTx/>
                <a:latin typeface="UTM Avo" panose="02040603050506020204" pitchFamily="18"/>
                <a:ea typeface="+mn-ea"/>
                <a:cs typeface="+mn-cs"/>
                <a:sym typeface="Arial"/>
              </a:rPr>
              <a:t> </a:t>
            </a:r>
            <a:r>
              <a:rPr kumimoji="0" lang="en-US" sz="3000" i="0" u="none" strike="noStrike" kern="0" cap="none" spc="0" normalizeH="0" noProof="0" dirty="0" err="1">
                <a:ln>
                  <a:noFill/>
                </a:ln>
                <a:solidFill>
                  <a:srgbClr val="000000">
                    <a:lumMod val="50000"/>
                  </a:srgbClr>
                </a:solidFill>
                <a:effectLst/>
                <a:uLnTx/>
                <a:uFillTx/>
                <a:latin typeface="UTM Avo" panose="02040603050506020204" pitchFamily="18"/>
                <a:ea typeface="+mn-ea"/>
                <a:cs typeface="+mn-cs"/>
                <a:sym typeface="Arial"/>
              </a:rPr>
              <a:t>được</a:t>
            </a:r>
            <a:r>
              <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a:t>
            </a:r>
          </a:p>
        </p:txBody>
      </p:sp>
      <p:sp>
        <p:nvSpPr>
          <p:cNvPr id="12" name="S2">
            <a:extLst>
              <a:ext uri="{FF2B5EF4-FFF2-40B4-BE49-F238E27FC236}">
                <a16:creationId xmlns:a16="http://schemas.microsoft.com/office/drawing/2014/main" id="{94EA4B75-AAA2-AF47-733C-B14536CBE32E}"/>
              </a:ext>
            </a:extLst>
          </p:cNvPr>
          <p:cNvSpPr/>
          <p:nvPr/>
        </p:nvSpPr>
        <p:spPr>
          <a:xfrm>
            <a:off x="6539630" y="2814762"/>
            <a:ext cx="5015800" cy="89605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rPr>
              <a:t>B. </a:t>
            </a:r>
            <a:r>
              <a:rPr lang="en-US" sz="3000" kern="0" dirty="0">
                <a:solidFill>
                  <a:srgbClr val="000000">
                    <a:lumMod val="50000"/>
                  </a:srgbClr>
                </a:solidFill>
                <a:latin typeface="UTM Avo" panose="02040603050506020204" pitchFamily="18"/>
                <a:sym typeface="Arial"/>
              </a:rPr>
              <a:t>Base.</a:t>
            </a:r>
            <a:endParaRPr kumimoji="0" lang="en-US" sz="3000" i="0" u="none" strike="noStrike" kern="0" cap="none" spc="0" normalizeH="0" baseline="0" noProof="0" dirty="0">
              <a:ln>
                <a:noFill/>
              </a:ln>
              <a:solidFill>
                <a:srgbClr val="000000">
                  <a:lumMod val="50000"/>
                </a:srgbClr>
              </a:solidFill>
              <a:effectLst/>
              <a:uLnTx/>
              <a:uFillTx/>
              <a:latin typeface="UTM Avo" panose="02040603050506020204" pitchFamily="18"/>
              <a:ea typeface="+mn-ea"/>
              <a:cs typeface="+mn-cs"/>
              <a:sym typeface="Arial"/>
            </a:endParaRPr>
          </a:p>
        </p:txBody>
      </p:sp>
      <p:pic>
        <p:nvPicPr>
          <p:cNvPr id="13" name="Picture 12">
            <a:extLst>
              <a:ext uri="{FF2B5EF4-FFF2-40B4-BE49-F238E27FC236}">
                <a16:creationId xmlns:a16="http://schemas.microsoft.com/office/drawing/2014/main" id="{B40BB1A5-C1F1-F6DF-D1BE-088CD14289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598264" y="4589801"/>
            <a:ext cx="753296" cy="671118"/>
          </a:xfrm>
          <a:prstGeom prst="rect">
            <a:avLst/>
          </a:prstGeom>
        </p:spPr>
      </p:pic>
      <p:pic>
        <p:nvPicPr>
          <p:cNvPr id="14" name="Picture 13">
            <a:extLst>
              <a:ext uri="{FF2B5EF4-FFF2-40B4-BE49-F238E27FC236}">
                <a16:creationId xmlns:a16="http://schemas.microsoft.com/office/drawing/2014/main" id="{67CB309E-701A-1C35-A71B-34FA193A05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977151" y="3262790"/>
            <a:ext cx="753296" cy="671118"/>
          </a:xfrm>
          <a:prstGeom prst="rect">
            <a:avLst/>
          </a:prstGeom>
        </p:spPr>
      </p:pic>
      <p:pic>
        <p:nvPicPr>
          <p:cNvPr id="15" name="Picture 14">
            <a:extLst>
              <a:ext uri="{FF2B5EF4-FFF2-40B4-BE49-F238E27FC236}">
                <a16:creationId xmlns:a16="http://schemas.microsoft.com/office/drawing/2014/main" id="{E7457546-A53B-D91D-5664-3D1231E5DA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977151" y="4611803"/>
            <a:ext cx="753296" cy="671118"/>
          </a:xfrm>
          <a:prstGeom prst="rect">
            <a:avLst/>
          </a:prstGeom>
        </p:spPr>
      </p:pic>
      <p:pic>
        <p:nvPicPr>
          <p:cNvPr id="16" name="Picture 5">
            <a:extLst>
              <a:ext uri="{FF2B5EF4-FFF2-40B4-BE49-F238E27FC236}">
                <a16:creationId xmlns:a16="http://schemas.microsoft.com/office/drawing/2014/main" id="{1FE994F2-F5A0-5585-2E89-A511AFABB3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580518" y="3136384"/>
            <a:ext cx="771042" cy="671118"/>
          </a:xfrm>
          <a:prstGeom prst="rect">
            <a:avLst/>
          </a:prstGeom>
        </p:spPr>
      </p:pic>
      <p:pic>
        <p:nvPicPr>
          <p:cNvPr id="17" name="Picture 16">
            <a:extLst>
              <a:ext uri="{FF2B5EF4-FFF2-40B4-BE49-F238E27FC236}">
                <a16:creationId xmlns:a16="http://schemas.microsoft.com/office/drawing/2014/main" id="{270D609E-A208-6FC5-8A07-A5C0A97F943D}"/>
              </a:ext>
            </a:extLst>
          </p:cNvPr>
          <p:cNvPicPr>
            <a:picLocks noChangeAspect="1"/>
          </p:cNvPicPr>
          <p:nvPr/>
        </p:nvPicPr>
        <p:blipFill>
          <a:blip r:embed="rId5"/>
          <a:stretch>
            <a:fillRect/>
          </a:stretch>
        </p:blipFill>
        <p:spPr>
          <a:xfrm>
            <a:off x="11249046" y="-23182"/>
            <a:ext cx="942954" cy="1052680"/>
          </a:xfrm>
          <a:prstGeom prst="rect">
            <a:avLst/>
          </a:prstGeom>
        </p:spPr>
      </p:pic>
      <p:pic>
        <p:nvPicPr>
          <p:cNvPr id="19" name="Picture 18">
            <a:extLst>
              <a:ext uri="{FF2B5EF4-FFF2-40B4-BE49-F238E27FC236}">
                <a16:creationId xmlns:a16="http://schemas.microsoft.com/office/drawing/2014/main" id="{670E8765-2D98-7B43-0830-730F121B9452}"/>
              </a:ext>
            </a:extLst>
          </p:cNvPr>
          <p:cNvPicPr>
            <a:picLocks noChangeAspect="1"/>
          </p:cNvPicPr>
          <p:nvPr/>
        </p:nvPicPr>
        <p:blipFill>
          <a:blip r:embed="rId6"/>
          <a:stretch>
            <a:fillRect/>
          </a:stretch>
        </p:blipFill>
        <p:spPr>
          <a:xfrm rot="1634616">
            <a:off x="-106820" y="-278146"/>
            <a:ext cx="2097210" cy="2956067"/>
          </a:xfrm>
          <a:prstGeom prst="rect">
            <a:avLst/>
          </a:prstGeom>
        </p:spPr>
      </p:pic>
    </p:spTree>
    <p:extLst>
      <p:ext uri="{BB962C8B-B14F-4D97-AF65-F5344CB8AC3E}">
        <p14:creationId xmlns:p14="http://schemas.microsoft.com/office/powerpoint/2010/main" val="196797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1000" fill="hold"/>
                                        <p:tgtEl>
                                          <p:spTgt spid="9"/>
                                        </p:tgtEl>
                                        <p:attrNameLst>
                                          <p:attrName>fillcolor</p:attrName>
                                        </p:attrNameLst>
                                      </p:cBhvr>
                                      <p:to>
                                        <a:srgbClr val="A8D08D"/>
                                      </p:to>
                                    </p:animClr>
                                    <p:set>
                                      <p:cBhvr>
                                        <p:cTn id="29" dur="1000" fill="hold"/>
                                        <p:tgtEl>
                                          <p:spTgt spid="9"/>
                                        </p:tgtEl>
                                        <p:attrNameLst>
                                          <p:attrName>fill.type</p:attrName>
                                        </p:attrNameLst>
                                      </p:cBhvr>
                                      <p:to>
                                        <p:strVal val="solid"/>
                                      </p:to>
                                    </p:set>
                                    <p:set>
                                      <p:cBhvr>
                                        <p:cTn id="30" dur="1000" fill="hold"/>
                                        <p:tgtEl>
                                          <p:spTgt spid="9"/>
                                        </p:tgtEl>
                                        <p:attrNameLst>
                                          <p:attrName>fill.on</p:attrName>
                                        </p:attrNameLst>
                                      </p:cBhvr>
                                      <p:to>
                                        <p:strVal val="tru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26" presetClass="emph" presetSubtype="0" fill="hold" grpId="1" nodeType="withEffect">
                                  <p:stCondLst>
                                    <p:cond delay="0"/>
                                  </p:stCondLst>
                                  <p:childTnLst>
                                    <p:animEffect transition="out" filter="fade">
                                      <p:cBhvr>
                                        <p:cTn id="34" dur="500" tmFilter="0, 0; .2, .5; .8, .5; 1, 0"/>
                                        <p:tgtEl>
                                          <p:spTgt spid="9"/>
                                        </p:tgtEl>
                                      </p:cBhvr>
                                    </p:animEffect>
                                    <p:animScale>
                                      <p:cBhvr>
                                        <p:cTn id="35"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1000" fill="hold"/>
                                        <p:tgtEl>
                                          <p:spTgt spid="12"/>
                                        </p:tgtEl>
                                        <p:attrNameLst>
                                          <p:attrName>fillcolor</p:attrName>
                                        </p:attrNameLst>
                                      </p:cBhvr>
                                      <p:to>
                                        <a:srgbClr val="F4B183"/>
                                      </p:to>
                                    </p:animClr>
                                    <p:set>
                                      <p:cBhvr>
                                        <p:cTn id="41" dur="1000" fill="hold"/>
                                        <p:tgtEl>
                                          <p:spTgt spid="12"/>
                                        </p:tgtEl>
                                        <p:attrNameLst>
                                          <p:attrName>fill.type</p:attrName>
                                        </p:attrNameLst>
                                      </p:cBhvr>
                                      <p:to>
                                        <p:strVal val="solid"/>
                                      </p:to>
                                    </p:set>
                                    <p:set>
                                      <p:cBhvr>
                                        <p:cTn id="42" dur="1000" fill="hold"/>
                                        <p:tgtEl>
                                          <p:spTgt spid="12"/>
                                        </p:tgtEl>
                                        <p:attrNameLst>
                                          <p:attrName>fill.on</p:attrName>
                                        </p:attrNameLst>
                                      </p:cBhvr>
                                      <p:to>
                                        <p:strVal val="true"/>
                                      </p:to>
                                    </p:set>
                                  </p:childTnLst>
                                </p:cTn>
                              </p:par>
                              <p:par>
                                <p:cTn id="43" presetID="26" presetClass="emph" presetSubtype="0" fill="hold" grpId="1" nodeType="withEffect">
                                  <p:stCondLst>
                                    <p:cond delay="0"/>
                                  </p:stCondLst>
                                  <p:childTnLst>
                                    <p:animEffect transition="out" filter="fade">
                                      <p:cBhvr>
                                        <p:cTn id="44" dur="500" tmFilter="0, 0; .2, .5; .8, .5; 1, 0"/>
                                        <p:tgtEl>
                                          <p:spTgt spid="12"/>
                                        </p:tgtEl>
                                      </p:cBhvr>
                                    </p:animEffect>
                                    <p:animScale>
                                      <p:cBhvr>
                                        <p:cTn id="45" dur="250" autoRev="1" fill="hold"/>
                                        <p:tgtEl>
                                          <p:spTgt spid="12"/>
                                        </p:tgtEl>
                                      </p:cBhvr>
                                      <p:by x="105000" y="105000"/>
                                    </p:animScale>
                                  </p:childTnLst>
                                </p:cTn>
                              </p:par>
                              <p:par>
                                <p:cTn id="46" presetID="1"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0"/>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0"/>
                                        </p:tgtEl>
                                        <p:attrNameLst>
                                          <p:attrName>fillcolor</p:attrName>
                                        </p:attrNameLst>
                                      </p:cBhvr>
                                      <p:to>
                                        <a:srgbClr val="F4B183"/>
                                      </p:to>
                                    </p:animClr>
                                    <p:set>
                                      <p:cBhvr>
                                        <p:cTn id="53" dur="1000" fill="hold"/>
                                        <p:tgtEl>
                                          <p:spTgt spid="10"/>
                                        </p:tgtEl>
                                        <p:attrNameLst>
                                          <p:attrName>fill.type</p:attrName>
                                        </p:attrNameLst>
                                      </p:cBhvr>
                                      <p:to>
                                        <p:strVal val="solid"/>
                                      </p:to>
                                    </p:set>
                                    <p:set>
                                      <p:cBhvr>
                                        <p:cTn id="54" dur="1000" fill="hold"/>
                                        <p:tgtEl>
                                          <p:spTgt spid="10"/>
                                        </p:tgtEl>
                                        <p:attrNameLst>
                                          <p:attrName>fill.on</p:attrName>
                                        </p:attrNameLst>
                                      </p:cBhvr>
                                      <p:to>
                                        <p:strVal val="true"/>
                                      </p:to>
                                    </p:set>
                                  </p:childTnLst>
                                </p:cTn>
                              </p:par>
                              <p:par>
                                <p:cTn id="55" presetID="26" presetClass="emph" presetSubtype="0" fill="hold" grpId="1" nodeType="withEffect">
                                  <p:stCondLst>
                                    <p:cond delay="0"/>
                                  </p:stCondLst>
                                  <p:childTnLst>
                                    <p:animEffect transition="out" filter="fade">
                                      <p:cBhvr>
                                        <p:cTn id="56" dur="500" tmFilter="0, 0; .2, .5; .8, .5; 1, 0"/>
                                        <p:tgtEl>
                                          <p:spTgt spid="10"/>
                                        </p:tgtEl>
                                      </p:cBhvr>
                                    </p:animEffect>
                                    <p:animScale>
                                      <p:cBhvr>
                                        <p:cTn id="57" dur="250" autoRev="1" fill="hold"/>
                                        <p:tgtEl>
                                          <p:spTgt spid="10"/>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1000" fill="hold"/>
                                        <p:tgtEl>
                                          <p:spTgt spid="11"/>
                                        </p:tgtEl>
                                        <p:attrNameLst>
                                          <p:attrName>fillcolor</p:attrName>
                                        </p:attrNameLst>
                                      </p:cBhvr>
                                      <p:to>
                                        <a:srgbClr val="F4B183"/>
                                      </p:to>
                                    </p:animClr>
                                    <p:set>
                                      <p:cBhvr>
                                        <p:cTn id="65" dur="1000" fill="hold"/>
                                        <p:tgtEl>
                                          <p:spTgt spid="11"/>
                                        </p:tgtEl>
                                        <p:attrNameLst>
                                          <p:attrName>fill.type</p:attrName>
                                        </p:attrNameLst>
                                      </p:cBhvr>
                                      <p:to>
                                        <p:strVal val="solid"/>
                                      </p:to>
                                    </p:set>
                                    <p:set>
                                      <p:cBhvr>
                                        <p:cTn id="66" dur="1000" fill="hold"/>
                                        <p:tgtEl>
                                          <p:spTgt spid="11"/>
                                        </p:tgtEl>
                                        <p:attrNameLst>
                                          <p:attrName>fill.on</p:attrName>
                                        </p:attrNameLst>
                                      </p:cBhvr>
                                      <p:to>
                                        <p:strVal val="true"/>
                                      </p:to>
                                    </p:set>
                                  </p:childTnLst>
                                </p:cTn>
                              </p:par>
                              <p:par>
                                <p:cTn id="67" presetID="1" presetClass="entr" presetSubtype="0"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par>
                                <p:cTn id="69" presetID="26" presetClass="emph" presetSubtype="0" fill="hold" grpId="1" nodeType="withEffect">
                                  <p:stCondLst>
                                    <p:cond delay="0"/>
                                  </p:stCondLst>
                                  <p:childTnLst>
                                    <p:animEffect transition="out" filter="fade">
                                      <p:cBhvr>
                                        <p:cTn id="70" dur="500" tmFilter="0, 0; .2, .5; .8, .5; 1, 0"/>
                                        <p:tgtEl>
                                          <p:spTgt spid="11"/>
                                        </p:tgtEl>
                                      </p:cBhvr>
                                    </p:animEffect>
                                    <p:animScale>
                                      <p:cBhvr>
                                        <p:cTn id="71" dur="250" autoRev="1" fill="hold"/>
                                        <p:tgtEl>
                                          <p:spTgt spid="11"/>
                                        </p:tgtEl>
                                      </p:cBhvr>
                                      <p:by x="105000" y="105000"/>
                                    </p:animScale>
                                  </p:childTnLst>
                                </p:cTn>
                              </p:par>
                            </p:childTnLst>
                          </p:cTn>
                        </p:par>
                      </p:childTnLst>
                    </p:cTn>
                  </p:par>
                </p:childTnLst>
              </p:cTn>
              <p:nextCondLst>
                <p:cond evt="onClick" delay="0">
                  <p:tgtEl>
                    <p:spTgt spid="11"/>
                  </p:tgtEl>
                </p:cond>
              </p:nextCondLst>
            </p:seq>
          </p:childTnLst>
        </p:cTn>
      </p:par>
    </p:tnLst>
    <p:bldLst>
      <p:bldP spid="5" grpId="0"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42E2B-1395-2ADC-9B97-2999E6CFF511}"/>
              </a:ext>
            </a:extLst>
          </p:cNvPr>
          <p:cNvSpPr>
            <a:spLocks noGrp="1"/>
          </p:cNvSpPr>
          <p:nvPr>
            <p:ph type="title"/>
          </p:nvPr>
        </p:nvSpPr>
        <p:spPr/>
        <p:txBody>
          <a:bodyPr/>
          <a:lstStyle/>
          <a:p>
            <a:endParaRPr lang="vi-VN"/>
          </a:p>
        </p:txBody>
      </p:sp>
      <p:pic>
        <p:nvPicPr>
          <p:cNvPr id="3" name="Picture 2" descr="Tổng hợp tải hình nền powerpoint mầm non miễn phí cho trường mầm non và  tiểu học">
            <a:extLst>
              <a:ext uri="{FF2B5EF4-FFF2-40B4-BE49-F238E27FC236}">
                <a16:creationId xmlns:a16="http://schemas.microsoft.com/office/drawing/2014/main" id="{F52CFA55-04AF-DD6E-DB55-4371AF927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81668B07-E336-FEE6-12B0-E15635C2CFD8}"/>
              </a:ext>
            </a:extLst>
          </p:cNvPr>
          <p:cNvSpPr/>
          <p:nvPr/>
        </p:nvSpPr>
        <p:spPr>
          <a:xfrm>
            <a:off x="2743200" y="828048"/>
            <a:ext cx="7377830" cy="170246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35000"/>
              </a:lnSpc>
              <a:spcBef>
                <a:spcPts val="600"/>
              </a:spcBef>
              <a:spcAft>
                <a:spcPts val="600"/>
              </a:spcAft>
              <a:buClr>
                <a:srgbClr val="000000"/>
              </a:buClr>
              <a:buSzTx/>
              <a:buFont typeface="Arial"/>
              <a:buNone/>
              <a:tabLst/>
              <a:defRPr/>
            </a:pPr>
            <a:r>
              <a:rPr kumimoji="0" lang="en-GB" sz="3000" b="1"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Câu</a:t>
            </a:r>
            <a:r>
              <a:rPr kumimoji="0" lang="en-GB" sz="3000" b="1"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 2: </a:t>
            </a: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Sodium hydroxide </a:t>
            </a:r>
            <a:r>
              <a:rPr kumimoji="0" lang="en-US" sz="30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có</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pH:</a:t>
            </a:r>
            <a:endPar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endParaRPr>
          </a:p>
        </p:txBody>
      </p:sp>
      <p:sp>
        <p:nvSpPr>
          <p:cNvPr id="9" name="S1">
            <a:extLst>
              <a:ext uri="{FF2B5EF4-FFF2-40B4-BE49-F238E27FC236}">
                <a16:creationId xmlns:a16="http://schemas.microsoft.com/office/drawing/2014/main" id="{59612D08-1F92-2B19-D990-9575E3B86023}"/>
              </a:ext>
            </a:extLst>
          </p:cNvPr>
          <p:cNvSpPr/>
          <p:nvPr/>
        </p:nvSpPr>
        <p:spPr>
          <a:xfrm>
            <a:off x="1160743" y="2799901"/>
            <a:ext cx="4814169" cy="113400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 </a:t>
            </a:r>
            <a:r>
              <a:rPr kumimoji="0" lang="en-US" sz="30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Nhỏ</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hơn</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7.</a:t>
            </a:r>
            <a:endPar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endParaRPr>
          </a:p>
        </p:txBody>
      </p:sp>
      <p:sp>
        <p:nvSpPr>
          <p:cNvPr id="10" name="Đ">
            <a:extLst>
              <a:ext uri="{FF2B5EF4-FFF2-40B4-BE49-F238E27FC236}">
                <a16:creationId xmlns:a16="http://schemas.microsoft.com/office/drawing/2014/main" id="{C4829BA8-74AB-DC61-E148-88648F9304B7}"/>
              </a:ext>
            </a:extLst>
          </p:cNvPr>
          <p:cNvSpPr/>
          <p:nvPr/>
        </p:nvSpPr>
        <p:spPr>
          <a:xfrm>
            <a:off x="1160744" y="4141774"/>
            <a:ext cx="4814169" cy="1244418"/>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C. </a:t>
            </a:r>
            <a:r>
              <a:rPr kumimoji="0" lang="en-US" sz="30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Lớn</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hơn</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7</a:t>
            </a: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p>
        </p:txBody>
      </p:sp>
      <p:sp>
        <p:nvSpPr>
          <p:cNvPr id="11" name="S4">
            <a:extLst>
              <a:ext uri="{FF2B5EF4-FFF2-40B4-BE49-F238E27FC236}">
                <a16:creationId xmlns:a16="http://schemas.microsoft.com/office/drawing/2014/main" id="{E830BC0A-2E7F-4AE5-0EB0-69704C6C332D}"/>
              </a:ext>
            </a:extLst>
          </p:cNvPr>
          <p:cNvSpPr/>
          <p:nvPr/>
        </p:nvSpPr>
        <p:spPr>
          <a:xfrm>
            <a:off x="6539630" y="4141773"/>
            <a:ext cx="5014078" cy="1244419"/>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D. </a:t>
            </a:r>
            <a:r>
              <a:rPr kumimoji="0" lang="en-US" sz="30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Không</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xác</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định</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30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được</a:t>
            </a: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p>
        </p:txBody>
      </p:sp>
      <p:sp>
        <p:nvSpPr>
          <p:cNvPr id="12" name="S2">
            <a:extLst>
              <a:ext uri="{FF2B5EF4-FFF2-40B4-BE49-F238E27FC236}">
                <a16:creationId xmlns:a16="http://schemas.microsoft.com/office/drawing/2014/main" id="{94EA4B75-AAA2-AF47-733C-B14536CBE32E}"/>
              </a:ext>
            </a:extLst>
          </p:cNvPr>
          <p:cNvSpPr/>
          <p:nvPr/>
        </p:nvSpPr>
        <p:spPr>
          <a:xfrm>
            <a:off x="6539630" y="2814762"/>
            <a:ext cx="5014078" cy="111914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B. </a:t>
            </a:r>
            <a:r>
              <a:rPr kumimoji="0" lang="en-US" sz="30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Bằng</a:t>
            </a:r>
            <a:r>
              <a:rPr kumimoji="0" lang="en-US" sz="30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7</a:t>
            </a:r>
            <a:r>
              <a:rPr kumimoji="0" lang="en-US" sz="30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p>
        </p:txBody>
      </p:sp>
      <p:pic>
        <p:nvPicPr>
          <p:cNvPr id="13" name="Picture 12">
            <a:extLst>
              <a:ext uri="{FF2B5EF4-FFF2-40B4-BE49-F238E27FC236}">
                <a16:creationId xmlns:a16="http://schemas.microsoft.com/office/drawing/2014/main" id="{B40BB1A5-C1F1-F6DF-D1BE-088CD14289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432215" y="3376973"/>
            <a:ext cx="753296" cy="671118"/>
          </a:xfrm>
          <a:prstGeom prst="rect">
            <a:avLst/>
          </a:prstGeom>
        </p:spPr>
      </p:pic>
      <p:pic>
        <p:nvPicPr>
          <p:cNvPr id="14" name="Picture 13">
            <a:extLst>
              <a:ext uri="{FF2B5EF4-FFF2-40B4-BE49-F238E27FC236}">
                <a16:creationId xmlns:a16="http://schemas.microsoft.com/office/drawing/2014/main" id="{67CB309E-701A-1C35-A71B-34FA193A05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977151" y="3262790"/>
            <a:ext cx="753296" cy="671118"/>
          </a:xfrm>
          <a:prstGeom prst="rect">
            <a:avLst/>
          </a:prstGeom>
        </p:spPr>
      </p:pic>
      <p:pic>
        <p:nvPicPr>
          <p:cNvPr id="15" name="Picture 14">
            <a:extLst>
              <a:ext uri="{FF2B5EF4-FFF2-40B4-BE49-F238E27FC236}">
                <a16:creationId xmlns:a16="http://schemas.microsoft.com/office/drawing/2014/main" id="{E7457546-A53B-D91D-5664-3D1231E5DA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977151" y="5028062"/>
            <a:ext cx="753296" cy="671118"/>
          </a:xfrm>
          <a:prstGeom prst="rect">
            <a:avLst/>
          </a:prstGeom>
        </p:spPr>
      </p:pic>
      <p:pic>
        <p:nvPicPr>
          <p:cNvPr id="16" name="Picture 5">
            <a:extLst>
              <a:ext uri="{FF2B5EF4-FFF2-40B4-BE49-F238E27FC236}">
                <a16:creationId xmlns:a16="http://schemas.microsoft.com/office/drawing/2014/main" id="{1FE994F2-F5A0-5585-2E89-A511AFABB3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391333" y="4894556"/>
            <a:ext cx="771042" cy="671118"/>
          </a:xfrm>
          <a:prstGeom prst="rect">
            <a:avLst/>
          </a:prstGeom>
        </p:spPr>
      </p:pic>
      <p:pic>
        <p:nvPicPr>
          <p:cNvPr id="4" name="Picture 3">
            <a:extLst>
              <a:ext uri="{FF2B5EF4-FFF2-40B4-BE49-F238E27FC236}">
                <a16:creationId xmlns:a16="http://schemas.microsoft.com/office/drawing/2014/main" id="{754B21F5-E53D-5E6C-9FB8-635EBF4832D3}"/>
              </a:ext>
            </a:extLst>
          </p:cNvPr>
          <p:cNvPicPr>
            <a:picLocks noChangeAspect="1"/>
          </p:cNvPicPr>
          <p:nvPr/>
        </p:nvPicPr>
        <p:blipFill>
          <a:blip r:embed="rId5"/>
          <a:stretch>
            <a:fillRect/>
          </a:stretch>
        </p:blipFill>
        <p:spPr>
          <a:xfrm>
            <a:off x="11249046" y="0"/>
            <a:ext cx="942954" cy="1052680"/>
          </a:xfrm>
          <a:prstGeom prst="rect">
            <a:avLst/>
          </a:prstGeom>
        </p:spPr>
      </p:pic>
      <p:pic>
        <p:nvPicPr>
          <p:cNvPr id="7" name="Picture 6">
            <a:extLst>
              <a:ext uri="{FF2B5EF4-FFF2-40B4-BE49-F238E27FC236}">
                <a16:creationId xmlns:a16="http://schemas.microsoft.com/office/drawing/2014/main" id="{15D3630F-54B5-050C-1A7D-EE67B0AE043F}"/>
              </a:ext>
            </a:extLst>
          </p:cNvPr>
          <p:cNvPicPr>
            <a:picLocks noChangeAspect="1"/>
          </p:cNvPicPr>
          <p:nvPr/>
        </p:nvPicPr>
        <p:blipFill>
          <a:blip r:embed="rId6"/>
          <a:stretch>
            <a:fillRect/>
          </a:stretch>
        </p:blipFill>
        <p:spPr>
          <a:xfrm rot="783541">
            <a:off x="396876" y="15778"/>
            <a:ext cx="2787649" cy="2290940"/>
          </a:xfrm>
          <a:prstGeom prst="rect">
            <a:avLst/>
          </a:prstGeom>
        </p:spPr>
      </p:pic>
    </p:spTree>
    <p:extLst>
      <p:ext uri="{BB962C8B-B14F-4D97-AF65-F5344CB8AC3E}">
        <p14:creationId xmlns:p14="http://schemas.microsoft.com/office/powerpoint/2010/main" val="194579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1000" fill="hold"/>
                                        <p:tgtEl>
                                          <p:spTgt spid="9"/>
                                        </p:tgtEl>
                                        <p:attrNameLst>
                                          <p:attrName>fillcolor</p:attrName>
                                        </p:attrNameLst>
                                      </p:cBhvr>
                                      <p:to>
                                        <a:srgbClr val="F4B183"/>
                                      </p:to>
                                    </p:animClr>
                                    <p:set>
                                      <p:cBhvr>
                                        <p:cTn id="29" dur="1000" fill="hold"/>
                                        <p:tgtEl>
                                          <p:spTgt spid="9"/>
                                        </p:tgtEl>
                                        <p:attrNameLst>
                                          <p:attrName>fill.type</p:attrName>
                                        </p:attrNameLst>
                                      </p:cBhvr>
                                      <p:to>
                                        <p:strVal val="solid"/>
                                      </p:to>
                                    </p:set>
                                    <p:set>
                                      <p:cBhvr>
                                        <p:cTn id="30" dur="1000" fill="hold"/>
                                        <p:tgtEl>
                                          <p:spTgt spid="9"/>
                                        </p:tgtEl>
                                        <p:attrNameLst>
                                          <p:attrName>fill.on</p:attrName>
                                        </p:attrNameLst>
                                      </p:cBhvr>
                                      <p:to>
                                        <p:strVal val="tru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26" presetClass="emph" presetSubtype="0" fill="hold" grpId="1" nodeType="withEffect">
                                  <p:stCondLst>
                                    <p:cond delay="0"/>
                                  </p:stCondLst>
                                  <p:childTnLst>
                                    <p:animEffect transition="out" filter="fade">
                                      <p:cBhvr>
                                        <p:cTn id="34" dur="500" tmFilter="0, 0; .2, .5; .8, .5; 1, 0"/>
                                        <p:tgtEl>
                                          <p:spTgt spid="9"/>
                                        </p:tgtEl>
                                      </p:cBhvr>
                                    </p:animEffect>
                                    <p:animScale>
                                      <p:cBhvr>
                                        <p:cTn id="35"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1000" fill="hold"/>
                                        <p:tgtEl>
                                          <p:spTgt spid="12"/>
                                        </p:tgtEl>
                                        <p:attrNameLst>
                                          <p:attrName>fillcolor</p:attrName>
                                        </p:attrNameLst>
                                      </p:cBhvr>
                                      <p:to>
                                        <a:srgbClr val="F4B183"/>
                                      </p:to>
                                    </p:animClr>
                                    <p:set>
                                      <p:cBhvr>
                                        <p:cTn id="41" dur="1000" fill="hold"/>
                                        <p:tgtEl>
                                          <p:spTgt spid="12"/>
                                        </p:tgtEl>
                                        <p:attrNameLst>
                                          <p:attrName>fill.type</p:attrName>
                                        </p:attrNameLst>
                                      </p:cBhvr>
                                      <p:to>
                                        <p:strVal val="solid"/>
                                      </p:to>
                                    </p:set>
                                    <p:set>
                                      <p:cBhvr>
                                        <p:cTn id="42" dur="1000" fill="hold"/>
                                        <p:tgtEl>
                                          <p:spTgt spid="12"/>
                                        </p:tgtEl>
                                        <p:attrNameLst>
                                          <p:attrName>fill.on</p:attrName>
                                        </p:attrNameLst>
                                      </p:cBhvr>
                                      <p:to>
                                        <p:strVal val="true"/>
                                      </p:to>
                                    </p:set>
                                  </p:childTnLst>
                                </p:cTn>
                              </p:par>
                              <p:par>
                                <p:cTn id="43" presetID="26" presetClass="emph" presetSubtype="0" fill="hold" grpId="1" nodeType="withEffect">
                                  <p:stCondLst>
                                    <p:cond delay="0"/>
                                  </p:stCondLst>
                                  <p:childTnLst>
                                    <p:animEffect transition="out" filter="fade">
                                      <p:cBhvr>
                                        <p:cTn id="44" dur="500" tmFilter="0, 0; .2, .5; .8, .5; 1, 0"/>
                                        <p:tgtEl>
                                          <p:spTgt spid="12"/>
                                        </p:tgtEl>
                                      </p:cBhvr>
                                    </p:animEffect>
                                    <p:animScale>
                                      <p:cBhvr>
                                        <p:cTn id="45" dur="250" autoRev="1" fill="hold"/>
                                        <p:tgtEl>
                                          <p:spTgt spid="12"/>
                                        </p:tgtEl>
                                      </p:cBhvr>
                                      <p:by x="105000" y="105000"/>
                                    </p:animScale>
                                  </p:childTnLst>
                                </p:cTn>
                              </p:par>
                              <p:par>
                                <p:cTn id="46" presetID="1"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0"/>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0"/>
                                        </p:tgtEl>
                                        <p:attrNameLst>
                                          <p:attrName>fillcolor</p:attrName>
                                        </p:attrNameLst>
                                      </p:cBhvr>
                                      <p:to>
                                        <a:srgbClr val="92D050"/>
                                      </p:to>
                                    </p:animClr>
                                    <p:set>
                                      <p:cBhvr>
                                        <p:cTn id="53" dur="1000" fill="hold"/>
                                        <p:tgtEl>
                                          <p:spTgt spid="10"/>
                                        </p:tgtEl>
                                        <p:attrNameLst>
                                          <p:attrName>fill.type</p:attrName>
                                        </p:attrNameLst>
                                      </p:cBhvr>
                                      <p:to>
                                        <p:strVal val="solid"/>
                                      </p:to>
                                    </p:set>
                                    <p:set>
                                      <p:cBhvr>
                                        <p:cTn id="54" dur="1000" fill="hold"/>
                                        <p:tgtEl>
                                          <p:spTgt spid="10"/>
                                        </p:tgtEl>
                                        <p:attrNameLst>
                                          <p:attrName>fill.on</p:attrName>
                                        </p:attrNameLst>
                                      </p:cBhvr>
                                      <p:to>
                                        <p:strVal val="true"/>
                                      </p:to>
                                    </p:set>
                                  </p:childTnLst>
                                </p:cTn>
                              </p:par>
                              <p:par>
                                <p:cTn id="55" presetID="26" presetClass="emph" presetSubtype="0" fill="hold" grpId="1" nodeType="withEffect">
                                  <p:stCondLst>
                                    <p:cond delay="0"/>
                                  </p:stCondLst>
                                  <p:childTnLst>
                                    <p:animEffect transition="out" filter="fade">
                                      <p:cBhvr>
                                        <p:cTn id="56" dur="500" tmFilter="0, 0; .2, .5; .8, .5; 1, 0"/>
                                        <p:tgtEl>
                                          <p:spTgt spid="10"/>
                                        </p:tgtEl>
                                      </p:cBhvr>
                                    </p:animEffect>
                                    <p:animScale>
                                      <p:cBhvr>
                                        <p:cTn id="57" dur="250" autoRev="1" fill="hold"/>
                                        <p:tgtEl>
                                          <p:spTgt spid="10"/>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1000" fill="hold"/>
                                        <p:tgtEl>
                                          <p:spTgt spid="11"/>
                                        </p:tgtEl>
                                        <p:attrNameLst>
                                          <p:attrName>fillcolor</p:attrName>
                                        </p:attrNameLst>
                                      </p:cBhvr>
                                      <p:to>
                                        <a:srgbClr val="F4B183"/>
                                      </p:to>
                                    </p:animClr>
                                    <p:set>
                                      <p:cBhvr>
                                        <p:cTn id="65" dur="1000" fill="hold"/>
                                        <p:tgtEl>
                                          <p:spTgt spid="11"/>
                                        </p:tgtEl>
                                        <p:attrNameLst>
                                          <p:attrName>fill.type</p:attrName>
                                        </p:attrNameLst>
                                      </p:cBhvr>
                                      <p:to>
                                        <p:strVal val="solid"/>
                                      </p:to>
                                    </p:set>
                                    <p:set>
                                      <p:cBhvr>
                                        <p:cTn id="66" dur="1000" fill="hold"/>
                                        <p:tgtEl>
                                          <p:spTgt spid="11"/>
                                        </p:tgtEl>
                                        <p:attrNameLst>
                                          <p:attrName>fill.on</p:attrName>
                                        </p:attrNameLst>
                                      </p:cBhvr>
                                      <p:to>
                                        <p:strVal val="true"/>
                                      </p:to>
                                    </p:set>
                                  </p:childTnLst>
                                </p:cTn>
                              </p:par>
                              <p:par>
                                <p:cTn id="67" presetID="1" presetClass="entr" presetSubtype="0"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par>
                                <p:cTn id="69" presetID="26" presetClass="emph" presetSubtype="0" fill="hold" grpId="1" nodeType="withEffect">
                                  <p:stCondLst>
                                    <p:cond delay="0"/>
                                  </p:stCondLst>
                                  <p:childTnLst>
                                    <p:animEffect transition="out" filter="fade">
                                      <p:cBhvr>
                                        <p:cTn id="70" dur="500" tmFilter="0, 0; .2, .5; .8, .5; 1, 0"/>
                                        <p:tgtEl>
                                          <p:spTgt spid="11"/>
                                        </p:tgtEl>
                                      </p:cBhvr>
                                    </p:animEffect>
                                    <p:animScale>
                                      <p:cBhvr>
                                        <p:cTn id="71" dur="250" autoRev="1" fill="hold"/>
                                        <p:tgtEl>
                                          <p:spTgt spid="11"/>
                                        </p:tgtEl>
                                      </p:cBhvr>
                                      <p:by x="105000" y="105000"/>
                                    </p:animScale>
                                  </p:childTnLst>
                                </p:cTn>
                              </p:par>
                            </p:childTnLst>
                          </p:cTn>
                        </p:par>
                      </p:childTnLst>
                    </p:cTn>
                  </p:par>
                </p:childTnLst>
              </p:cTn>
              <p:nextCondLst>
                <p:cond evt="onClick" delay="0">
                  <p:tgtEl>
                    <p:spTgt spid="11"/>
                  </p:tgtEl>
                </p:cond>
              </p:nextCondLst>
            </p:seq>
          </p:childTnLst>
        </p:cTn>
      </p:par>
    </p:tnLst>
    <p:bldLst>
      <p:bldP spid="5" grpId="0"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42E2B-1395-2ADC-9B97-2999E6CFF511}"/>
              </a:ext>
            </a:extLst>
          </p:cNvPr>
          <p:cNvSpPr>
            <a:spLocks noGrp="1"/>
          </p:cNvSpPr>
          <p:nvPr>
            <p:ph type="title"/>
          </p:nvPr>
        </p:nvSpPr>
        <p:spPr/>
        <p:txBody>
          <a:bodyPr/>
          <a:lstStyle/>
          <a:p>
            <a:endParaRPr lang="vi-VN"/>
          </a:p>
        </p:txBody>
      </p:sp>
      <p:pic>
        <p:nvPicPr>
          <p:cNvPr id="3" name="Picture 2" descr="Tổng hợp tải hình nền powerpoint mầm non miễn phí cho trường mầm non và  tiểu học">
            <a:extLst>
              <a:ext uri="{FF2B5EF4-FFF2-40B4-BE49-F238E27FC236}">
                <a16:creationId xmlns:a16="http://schemas.microsoft.com/office/drawing/2014/main" id="{F52CFA55-04AF-DD6E-DB55-4371AF927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81668B07-E336-FEE6-12B0-E15635C2CFD8}"/>
              </a:ext>
            </a:extLst>
          </p:cNvPr>
          <p:cNvSpPr/>
          <p:nvPr/>
        </p:nvSpPr>
        <p:spPr>
          <a:xfrm>
            <a:off x="2542784" y="828048"/>
            <a:ext cx="7486391" cy="170246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35000"/>
              </a:lnSpc>
              <a:spcBef>
                <a:spcPts val="0"/>
              </a:spcBef>
              <a:spcAft>
                <a:spcPts val="0"/>
              </a:spcAft>
              <a:buClr>
                <a:srgbClr val="000000"/>
              </a:buClr>
              <a:buSzTx/>
              <a:buFont typeface="Arial"/>
              <a:buNone/>
              <a:tabLst/>
              <a:defRPr/>
            </a:pPr>
            <a:r>
              <a:rPr kumimoji="0" lang="en-GB" sz="2700" b="1" i="0"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Câu</a:t>
            </a:r>
            <a:r>
              <a:rPr kumimoji="0" lang="en-GB" sz="2700" b="1" i="0"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3: </a:t>
            </a:r>
            <a:r>
              <a:rPr kumimoji="0" lang="fr-FR" sz="2700" i="0" u="none" strike="noStrike" kern="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pH </a:t>
            </a:r>
            <a:r>
              <a:rPr kumimoji="0" lang="fr-FR" sz="2700" i="0" u="none" strike="noStrike" kern="0" cap="none" spc="0" normalizeH="0" baseline="0" noProof="0" dirty="0" err="1">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càng</a:t>
            </a:r>
            <a:r>
              <a:rPr kumimoji="0" lang="fr-FR" sz="2700" i="0" u="none" strike="noStrike" kern="0" cap="none" spc="0" normalizeH="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 </a:t>
            </a:r>
            <a:r>
              <a:rPr kumimoji="0" lang="fr-FR" sz="2700" i="0" u="none" strike="noStrike" kern="0" cap="none" spc="0" normalizeH="0" noProof="0" dirty="0" err="1">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nhỏ</a:t>
            </a:r>
            <a:r>
              <a:rPr kumimoji="0" lang="fr-FR" sz="2700" i="0" u="none" strike="noStrike" kern="0" cap="none" spc="0" normalizeH="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 </a:t>
            </a:r>
            <a:r>
              <a:rPr kumimoji="0" lang="fr-FR" sz="2700" i="0" u="none" strike="noStrike" kern="0" cap="none" spc="0" normalizeH="0" noProof="0" dirty="0" err="1">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thì</a:t>
            </a:r>
            <a:r>
              <a:rPr kumimoji="0" lang="fr-FR" sz="2700" i="0" u="none" strike="noStrike" kern="0" cap="none" spc="0" normalizeH="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 </a:t>
            </a:r>
            <a:r>
              <a:rPr kumimoji="0" lang="fr-FR" sz="2700" i="0" u="none" strike="noStrike" kern="0" cap="none" spc="0" normalizeH="0" noProof="0" dirty="0" err="1">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độ</a:t>
            </a:r>
            <a:r>
              <a:rPr kumimoji="0" lang="fr-FR" sz="2700" i="0" u="none" strike="noStrike" kern="0" cap="none" spc="0" normalizeH="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 </a:t>
            </a:r>
            <a:r>
              <a:rPr kumimoji="0" lang="fr-FR" sz="2700" i="0" u="none" strike="noStrike" kern="0" cap="none" spc="0" normalizeH="0" noProof="0" dirty="0" err="1">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acid</a:t>
            </a:r>
            <a:r>
              <a:rPr kumimoji="0" lang="fr-FR" sz="2700" i="0" u="none" strike="noStrike" kern="0" cap="none" spc="0" normalizeH="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rPr>
              <a:t> …</a:t>
            </a:r>
            <a:endParaRPr kumimoji="0" lang="en-US" sz="270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9" name="S1">
            <a:extLst>
              <a:ext uri="{FF2B5EF4-FFF2-40B4-BE49-F238E27FC236}">
                <a16:creationId xmlns:a16="http://schemas.microsoft.com/office/drawing/2014/main" id="{59612D08-1F92-2B19-D990-9575E3B86023}"/>
              </a:ext>
            </a:extLst>
          </p:cNvPr>
          <p:cNvSpPr/>
          <p:nvPr/>
        </p:nvSpPr>
        <p:spPr>
          <a:xfrm>
            <a:off x="1210992" y="2799901"/>
            <a:ext cx="4885007" cy="113400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A.</a:t>
            </a:r>
            <a:r>
              <a:rPr kumimoji="0" lang="en-US"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 </a:t>
            </a:r>
            <a:r>
              <a:rPr kumimoji="0" lang="en-US" sz="2700" i="0" u="none" strike="noStrike" kern="0" cap="none" spc="0" normalizeH="0" baseline="0" noProof="0" dirty="0" err="1">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càng</a:t>
            </a: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 </a:t>
            </a:r>
            <a:r>
              <a:rPr lang="en-US" sz="2700" kern="0" dirty="0" err="1">
                <a:solidFill>
                  <a:srgbClr val="000000">
                    <a:lumMod val="75000"/>
                  </a:srgbClr>
                </a:solidFill>
                <a:latin typeface="UTM Avo" panose="02040603050506020204" pitchFamily="18"/>
                <a:cs typeface="Arial" panose="020B0604020202020204" pitchFamily="34" charset="0"/>
                <a:sym typeface="Arial"/>
              </a:rPr>
              <a:t>nhỏ</a:t>
            </a: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a:t>
            </a:r>
          </a:p>
        </p:txBody>
      </p:sp>
      <p:sp>
        <p:nvSpPr>
          <p:cNvPr id="10" name="Đ">
            <a:extLst>
              <a:ext uri="{FF2B5EF4-FFF2-40B4-BE49-F238E27FC236}">
                <a16:creationId xmlns:a16="http://schemas.microsoft.com/office/drawing/2014/main" id="{C4829BA8-74AB-DC61-E148-88648F9304B7}"/>
              </a:ext>
            </a:extLst>
          </p:cNvPr>
          <p:cNvSpPr/>
          <p:nvPr/>
        </p:nvSpPr>
        <p:spPr>
          <a:xfrm>
            <a:off x="1207137" y="4203301"/>
            <a:ext cx="4885007" cy="1244418"/>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C. </a:t>
            </a:r>
            <a:r>
              <a:rPr kumimoji="0" lang="en-US" sz="2700" i="0" u="none" strike="noStrike" kern="0" cap="none" spc="0" normalizeH="0" baseline="0" noProof="0" dirty="0" err="1">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bằng</a:t>
            </a:r>
            <a:r>
              <a:rPr kumimoji="0" lang="en-US" sz="2700" i="0" u="none" strike="noStrike" kern="0" cap="none" spc="0" normalizeH="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 0</a:t>
            </a: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a:t>
            </a:r>
          </a:p>
        </p:txBody>
      </p:sp>
      <p:sp>
        <p:nvSpPr>
          <p:cNvPr id="11" name="S4">
            <a:extLst>
              <a:ext uri="{FF2B5EF4-FFF2-40B4-BE49-F238E27FC236}">
                <a16:creationId xmlns:a16="http://schemas.microsoft.com/office/drawing/2014/main" id="{E830BC0A-2E7F-4AE5-0EB0-69704C6C332D}"/>
              </a:ext>
            </a:extLst>
          </p:cNvPr>
          <p:cNvSpPr/>
          <p:nvPr/>
        </p:nvSpPr>
        <p:spPr>
          <a:xfrm>
            <a:off x="6468791" y="4203300"/>
            <a:ext cx="4885007" cy="1244419"/>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D. </a:t>
            </a:r>
            <a:r>
              <a:rPr lang="en-US" sz="2700" kern="0" dirty="0" err="1">
                <a:solidFill>
                  <a:srgbClr val="000000">
                    <a:lumMod val="75000"/>
                  </a:srgbClr>
                </a:solidFill>
                <a:latin typeface="UTM Avo" panose="02040603050506020204" pitchFamily="18"/>
                <a:cs typeface="Arial" panose="020B0604020202020204" pitchFamily="34" charset="0"/>
                <a:sym typeface="Arial"/>
              </a:rPr>
              <a:t>Không</a:t>
            </a:r>
            <a:r>
              <a:rPr lang="en-US" sz="2700" kern="0" dirty="0">
                <a:solidFill>
                  <a:srgbClr val="000000">
                    <a:lumMod val="75000"/>
                  </a:srgbClr>
                </a:solidFill>
                <a:latin typeface="UTM Avo" panose="02040603050506020204" pitchFamily="18"/>
                <a:cs typeface="Arial" panose="020B0604020202020204" pitchFamily="34" charset="0"/>
                <a:sym typeface="Arial"/>
              </a:rPr>
              <a:t> </a:t>
            </a:r>
            <a:r>
              <a:rPr lang="en-US" sz="2700" kern="0" dirty="0" err="1">
                <a:solidFill>
                  <a:srgbClr val="000000">
                    <a:lumMod val="75000"/>
                  </a:srgbClr>
                </a:solidFill>
                <a:latin typeface="UTM Avo" panose="02040603050506020204" pitchFamily="18"/>
                <a:cs typeface="Arial" panose="020B0604020202020204" pitchFamily="34" charset="0"/>
                <a:sym typeface="Arial"/>
              </a:rPr>
              <a:t>thay</a:t>
            </a:r>
            <a:r>
              <a:rPr lang="en-US" sz="2700" kern="0" dirty="0">
                <a:solidFill>
                  <a:srgbClr val="000000">
                    <a:lumMod val="75000"/>
                  </a:srgbClr>
                </a:solidFill>
                <a:latin typeface="UTM Avo" panose="02040603050506020204" pitchFamily="18"/>
                <a:cs typeface="Arial" panose="020B0604020202020204" pitchFamily="34" charset="0"/>
                <a:sym typeface="Arial"/>
              </a:rPr>
              <a:t> </a:t>
            </a:r>
            <a:r>
              <a:rPr lang="en-US" sz="2700" kern="0" dirty="0" err="1">
                <a:solidFill>
                  <a:srgbClr val="000000">
                    <a:lumMod val="75000"/>
                  </a:srgbClr>
                </a:solidFill>
                <a:latin typeface="UTM Avo" panose="02040603050506020204" pitchFamily="18"/>
                <a:cs typeface="Arial" panose="020B0604020202020204" pitchFamily="34" charset="0"/>
                <a:sym typeface="Arial"/>
              </a:rPr>
              <a:t>đổi</a:t>
            </a: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a:t>
            </a:r>
          </a:p>
        </p:txBody>
      </p:sp>
      <p:sp>
        <p:nvSpPr>
          <p:cNvPr id="12" name="S2">
            <a:extLst>
              <a:ext uri="{FF2B5EF4-FFF2-40B4-BE49-F238E27FC236}">
                <a16:creationId xmlns:a16="http://schemas.microsoft.com/office/drawing/2014/main" id="{94EA4B75-AAA2-AF47-733C-B14536CBE32E}"/>
              </a:ext>
            </a:extLst>
          </p:cNvPr>
          <p:cNvSpPr/>
          <p:nvPr/>
        </p:nvSpPr>
        <p:spPr>
          <a:xfrm>
            <a:off x="6468792" y="2814762"/>
            <a:ext cx="4885007" cy="111914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just" defTabSz="914400" rtl="0" eaLnBrk="1" fontAlgn="auto" latinLnBrk="0" hangingPunct="1">
              <a:lnSpc>
                <a:spcPct val="135000"/>
              </a:lnSpc>
              <a:spcBef>
                <a:spcPts val="600"/>
              </a:spcBef>
              <a:spcAft>
                <a:spcPts val="600"/>
              </a:spcAft>
              <a:buClr>
                <a:srgbClr val="000000"/>
              </a:buClr>
              <a:buSzTx/>
              <a:buFont typeface="Arial"/>
              <a:buNone/>
              <a:tabLst/>
              <a:defRPr/>
            </a:pP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B.</a:t>
            </a:r>
            <a:r>
              <a:rPr kumimoji="0" lang="en-US"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 </a:t>
            </a:r>
            <a:r>
              <a:rPr kumimoji="0" lang="en-US" sz="2700" i="0" u="none" strike="noStrike" kern="0" cap="none" spc="0" normalizeH="0" baseline="0" noProof="0" dirty="0" err="1">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càng</a:t>
            </a: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 </a:t>
            </a:r>
            <a:r>
              <a:rPr kumimoji="0" lang="en-US" sz="2700" i="0" u="none" strike="noStrike" kern="0" cap="none" spc="0" normalizeH="0" baseline="0" noProof="0" dirty="0" err="1">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lớn</a:t>
            </a:r>
            <a:r>
              <a:rPr kumimoji="0" lang="vi-VN" sz="2700" i="0" u="none" strike="noStrike" kern="0" cap="none" spc="0" normalizeH="0" baseline="0" noProof="0" dirty="0">
                <a:ln>
                  <a:noFill/>
                </a:ln>
                <a:solidFill>
                  <a:srgbClr val="000000">
                    <a:lumMod val="75000"/>
                  </a:srgbClr>
                </a:solidFill>
                <a:effectLst/>
                <a:uLnTx/>
                <a:uFillTx/>
                <a:latin typeface="UTM Avo" panose="02040603050506020204" pitchFamily="18"/>
                <a:ea typeface="+mn-ea"/>
                <a:cs typeface="Arial" panose="020B0604020202020204" pitchFamily="34" charset="0"/>
                <a:sym typeface="Arial"/>
              </a:rPr>
              <a:t>.</a:t>
            </a:r>
          </a:p>
        </p:txBody>
      </p:sp>
      <p:pic>
        <p:nvPicPr>
          <p:cNvPr id="13" name="Picture 12">
            <a:extLst>
              <a:ext uri="{FF2B5EF4-FFF2-40B4-BE49-F238E27FC236}">
                <a16:creationId xmlns:a16="http://schemas.microsoft.com/office/drawing/2014/main" id="{B40BB1A5-C1F1-F6DF-D1BE-088CD14289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630591" y="3458880"/>
            <a:ext cx="753296" cy="671118"/>
          </a:xfrm>
          <a:prstGeom prst="rect">
            <a:avLst/>
          </a:prstGeom>
        </p:spPr>
      </p:pic>
      <p:pic>
        <p:nvPicPr>
          <p:cNvPr id="14" name="Picture 13">
            <a:extLst>
              <a:ext uri="{FF2B5EF4-FFF2-40B4-BE49-F238E27FC236}">
                <a16:creationId xmlns:a16="http://schemas.microsoft.com/office/drawing/2014/main" id="{67CB309E-701A-1C35-A71B-34FA193A05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630589" y="5043121"/>
            <a:ext cx="753296" cy="671118"/>
          </a:xfrm>
          <a:prstGeom prst="rect">
            <a:avLst/>
          </a:prstGeom>
        </p:spPr>
      </p:pic>
      <p:pic>
        <p:nvPicPr>
          <p:cNvPr id="15" name="Picture 14">
            <a:extLst>
              <a:ext uri="{FF2B5EF4-FFF2-40B4-BE49-F238E27FC236}">
                <a16:creationId xmlns:a16="http://schemas.microsoft.com/office/drawing/2014/main" id="{E7457546-A53B-D91D-5664-3D1231E5DA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1019602" y="5045993"/>
            <a:ext cx="753296" cy="671118"/>
          </a:xfrm>
          <a:prstGeom prst="rect">
            <a:avLst/>
          </a:prstGeom>
        </p:spPr>
      </p:pic>
      <p:pic>
        <p:nvPicPr>
          <p:cNvPr id="16" name="Picture 5">
            <a:extLst>
              <a:ext uri="{FF2B5EF4-FFF2-40B4-BE49-F238E27FC236}">
                <a16:creationId xmlns:a16="http://schemas.microsoft.com/office/drawing/2014/main" id="{1FE994F2-F5A0-5585-2E89-A511AFABB3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981008" y="3374335"/>
            <a:ext cx="771042" cy="671118"/>
          </a:xfrm>
          <a:prstGeom prst="rect">
            <a:avLst/>
          </a:prstGeom>
        </p:spPr>
      </p:pic>
      <p:pic>
        <p:nvPicPr>
          <p:cNvPr id="4" name="Picture 3">
            <a:extLst>
              <a:ext uri="{FF2B5EF4-FFF2-40B4-BE49-F238E27FC236}">
                <a16:creationId xmlns:a16="http://schemas.microsoft.com/office/drawing/2014/main" id="{F6BB6AC8-586C-A9D1-F673-4E861F9EBFC6}"/>
              </a:ext>
            </a:extLst>
          </p:cNvPr>
          <p:cNvPicPr>
            <a:picLocks noChangeAspect="1"/>
          </p:cNvPicPr>
          <p:nvPr/>
        </p:nvPicPr>
        <p:blipFill>
          <a:blip r:embed="rId5"/>
          <a:stretch>
            <a:fillRect/>
          </a:stretch>
        </p:blipFill>
        <p:spPr>
          <a:xfrm>
            <a:off x="11249046" y="-18668"/>
            <a:ext cx="942954" cy="1052680"/>
          </a:xfrm>
          <a:prstGeom prst="rect">
            <a:avLst/>
          </a:prstGeom>
        </p:spPr>
      </p:pic>
      <p:pic>
        <p:nvPicPr>
          <p:cNvPr id="7" name="Picture 6">
            <a:extLst>
              <a:ext uri="{FF2B5EF4-FFF2-40B4-BE49-F238E27FC236}">
                <a16:creationId xmlns:a16="http://schemas.microsoft.com/office/drawing/2014/main" id="{1CA995CF-3DBE-6B18-A5AF-0DD708B1FC0B}"/>
              </a:ext>
            </a:extLst>
          </p:cNvPr>
          <p:cNvPicPr>
            <a:picLocks noChangeAspect="1"/>
          </p:cNvPicPr>
          <p:nvPr/>
        </p:nvPicPr>
        <p:blipFill>
          <a:blip r:embed="rId6"/>
          <a:stretch>
            <a:fillRect/>
          </a:stretch>
        </p:blipFill>
        <p:spPr>
          <a:xfrm>
            <a:off x="9121126" y="775294"/>
            <a:ext cx="2349500" cy="2171700"/>
          </a:xfrm>
          <a:prstGeom prst="rect">
            <a:avLst/>
          </a:prstGeom>
        </p:spPr>
      </p:pic>
    </p:spTree>
    <p:extLst>
      <p:ext uri="{BB962C8B-B14F-4D97-AF65-F5344CB8AC3E}">
        <p14:creationId xmlns:p14="http://schemas.microsoft.com/office/powerpoint/2010/main" val="222561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1000" fill="hold"/>
                                        <p:tgtEl>
                                          <p:spTgt spid="9"/>
                                        </p:tgtEl>
                                        <p:attrNameLst>
                                          <p:attrName>fillcolor</p:attrName>
                                        </p:attrNameLst>
                                      </p:cBhvr>
                                      <p:to>
                                        <a:srgbClr val="F4B183"/>
                                      </p:to>
                                    </p:animClr>
                                    <p:set>
                                      <p:cBhvr>
                                        <p:cTn id="29" dur="1000" fill="hold"/>
                                        <p:tgtEl>
                                          <p:spTgt spid="9"/>
                                        </p:tgtEl>
                                        <p:attrNameLst>
                                          <p:attrName>fill.type</p:attrName>
                                        </p:attrNameLst>
                                      </p:cBhvr>
                                      <p:to>
                                        <p:strVal val="solid"/>
                                      </p:to>
                                    </p:set>
                                    <p:set>
                                      <p:cBhvr>
                                        <p:cTn id="30" dur="1000" fill="hold"/>
                                        <p:tgtEl>
                                          <p:spTgt spid="9"/>
                                        </p:tgtEl>
                                        <p:attrNameLst>
                                          <p:attrName>fill.on</p:attrName>
                                        </p:attrNameLst>
                                      </p:cBhvr>
                                      <p:to>
                                        <p:strVal val="tru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26" presetClass="emph" presetSubtype="0" fill="hold" grpId="1" nodeType="withEffect">
                                  <p:stCondLst>
                                    <p:cond delay="0"/>
                                  </p:stCondLst>
                                  <p:childTnLst>
                                    <p:animEffect transition="out" filter="fade">
                                      <p:cBhvr>
                                        <p:cTn id="34" dur="500" tmFilter="0, 0; .2, .5; .8, .5; 1, 0"/>
                                        <p:tgtEl>
                                          <p:spTgt spid="9"/>
                                        </p:tgtEl>
                                      </p:cBhvr>
                                    </p:animEffect>
                                    <p:animScale>
                                      <p:cBhvr>
                                        <p:cTn id="35"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12"/>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1000" fill="hold"/>
                                        <p:tgtEl>
                                          <p:spTgt spid="12"/>
                                        </p:tgtEl>
                                        <p:attrNameLst>
                                          <p:attrName>fillcolor</p:attrName>
                                        </p:attrNameLst>
                                      </p:cBhvr>
                                      <p:to>
                                        <a:srgbClr val="92D050"/>
                                      </p:to>
                                    </p:animClr>
                                    <p:set>
                                      <p:cBhvr>
                                        <p:cTn id="41" dur="1000" fill="hold"/>
                                        <p:tgtEl>
                                          <p:spTgt spid="12"/>
                                        </p:tgtEl>
                                        <p:attrNameLst>
                                          <p:attrName>fill.type</p:attrName>
                                        </p:attrNameLst>
                                      </p:cBhvr>
                                      <p:to>
                                        <p:strVal val="solid"/>
                                      </p:to>
                                    </p:set>
                                    <p:set>
                                      <p:cBhvr>
                                        <p:cTn id="42" dur="1000" fill="hold"/>
                                        <p:tgtEl>
                                          <p:spTgt spid="12"/>
                                        </p:tgtEl>
                                        <p:attrNameLst>
                                          <p:attrName>fill.on</p:attrName>
                                        </p:attrNameLst>
                                      </p:cBhvr>
                                      <p:to>
                                        <p:strVal val="true"/>
                                      </p:to>
                                    </p:set>
                                  </p:childTnLst>
                                </p:cTn>
                              </p:par>
                              <p:par>
                                <p:cTn id="43" presetID="26" presetClass="emph" presetSubtype="0" fill="hold" grpId="1" nodeType="withEffect">
                                  <p:stCondLst>
                                    <p:cond delay="0"/>
                                  </p:stCondLst>
                                  <p:childTnLst>
                                    <p:animEffect transition="out" filter="fade">
                                      <p:cBhvr>
                                        <p:cTn id="44" dur="500" tmFilter="0, 0; .2, .5; .8, .5; 1, 0"/>
                                        <p:tgtEl>
                                          <p:spTgt spid="12"/>
                                        </p:tgtEl>
                                      </p:cBhvr>
                                    </p:animEffect>
                                    <p:animScale>
                                      <p:cBhvr>
                                        <p:cTn id="45" dur="250" autoRev="1" fill="hold"/>
                                        <p:tgtEl>
                                          <p:spTgt spid="12"/>
                                        </p:tgtEl>
                                      </p:cBhvr>
                                      <p:by x="105000" y="105000"/>
                                    </p:animScale>
                                  </p:childTnLst>
                                </p:cTn>
                              </p:par>
                              <p:par>
                                <p:cTn id="46" presetID="1"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48" restart="whenNotActive" fill="hold" evtFilter="cancelBubble" nodeType="interactiveSeq">
                <p:stCondLst>
                  <p:cond evt="onClick" delay="0">
                    <p:tgtEl>
                      <p:spTgt spid="10"/>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1000" fill="hold"/>
                                        <p:tgtEl>
                                          <p:spTgt spid="10"/>
                                        </p:tgtEl>
                                        <p:attrNameLst>
                                          <p:attrName>fillcolor</p:attrName>
                                        </p:attrNameLst>
                                      </p:cBhvr>
                                      <p:to>
                                        <a:srgbClr val="F4B183"/>
                                      </p:to>
                                    </p:animClr>
                                    <p:set>
                                      <p:cBhvr>
                                        <p:cTn id="53" dur="1000" fill="hold"/>
                                        <p:tgtEl>
                                          <p:spTgt spid="10"/>
                                        </p:tgtEl>
                                        <p:attrNameLst>
                                          <p:attrName>fill.type</p:attrName>
                                        </p:attrNameLst>
                                      </p:cBhvr>
                                      <p:to>
                                        <p:strVal val="solid"/>
                                      </p:to>
                                    </p:set>
                                    <p:set>
                                      <p:cBhvr>
                                        <p:cTn id="54" dur="1000" fill="hold"/>
                                        <p:tgtEl>
                                          <p:spTgt spid="10"/>
                                        </p:tgtEl>
                                        <p:attrNameLst>
                                          <p:attrName>fill.on</p:attrName>
                                        </p:attrNameLst>
                                      </p:cBhvr>
                                      <p:to>
                                        <p:strVal val="true"/>
                                      </p:to>
                                    </p:set>
                                  </p:childTnLst>
                                </p:cTn>
                              </p:par>
                              <p:par>
                                <p:cTn id="55" presetID="26" presetClass="emph" presetSubtype="0" fill="hold" grpId="1" nodeType="withEffect">
                                  <p:stCondLst>
                                    <p:cond delay="0"/>
                                  </p:stCondLst>
                                  <p:childTnLst>
                                    <p:animEffect transition="out" filter="fade">
                                      <p:cBhvr>
                                        <p:cTn id="56" dur="500" tmFilter="0, 0; .2, .5; .8, .5; 1, 0"/>
                                        <p:tgtEl>
                                          <p:spTgt spid="10"/>
                                        </p:tgtEl>
                                      </p:cBhvr>
                                    </p:animEffect>
                                    <p:animScale>
                                      <p:cBhvr>
                                        <p:cTn id="57" dur="250" autoRev="1" fill="hold"/>
                                        <p:tgtEl>
                                          <p:spTgt spid="10"/>
                                        </p:tgtEl>
                                      </p:cBhvr>
                                      <p:by x="105000" y="105000"/>
                                    </p:animScale>
                                  </p:childTnLst>
                                </p:cTn>
                              </p:par>
                              <p:par>
                                <p:cTn id="58" presetID="1" presetClass="entr" presetSubtype="0" fill="hold" nodeType="withEffect">
                                  <p:stCondLst>
                                    <p:cond delay="0"/>
                                  </p:stCondLst>
                                  <p:childTnLst>
                                    <p:set>
                                      <p:cBhvr>
                                        <p:cTn id="59"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60" restart="whenNotActive" fill="hold" evtFilter="cancelBubble" nodeType="interactiveSeq">
                <p:stCondLst>
                  <p:cond evt="onClick" delay="0">
                    <p:tgtEl>
                      <p:spTgt spid="11"/>
                    </p:tgtEl>
                  </p:cond>
                </p:stCondLst>
                <p:endSync evt="end" delay="0">
                  <p:rtn val="all"/>
                </p:endSync>
                <p:childTnLst>
                  <p:par>
                    <p:cTn id="61" fill="hold">
                      <p:stCondLst>
                        <p:cond delay="0"/>
                      </p:stCondLst>
                      <p:childTnLst>
                        <p:par>
                          <p:cTn id="62" fill="hold">
                            <p:stCondLst>
                              <p:cond delay="0"/>
                            </p:stCondLst>
                            <p:childTnLst>
                              <p:par>
                                <p:cTn id="63" presetID="1" presetClass="emph" presetSubtype="2" fill="hold" nodeType="clickEffect">
                                  <p:stCondLst>
                                    <p:cond delay="0"/>
                                  </p:stCondLst>
                                  <p:childTnLst>
                                    <p:animClr clrSpc="rgb" dir="cw">
                                      <p:cBhvr>
                                        <p:cTn id="64" dur="1000" fill="hold"/>
                                        <p:tgtEl>
                                          <p:spTgt spid="11"/>
                                        </p:tgtEl>
                                        <p:attrNameLst>
                                          <p:attrName>fillcolor</p:attrName>
                                        </p:attrNameLst>
                                      </p:cBhvr>
                                      <p:to>
                                        <a:srgbClr val="F4B183"/>
                                      </p:to>
                                    </p:animClr>
                                    <p:set>
                                      <p:cBhvr>
                                        <p:cTn id="65" dur="1000" fill="hold"/>
                                        <p:tgtEl>
                                          <p:spTgt spid="11"/>
                                        </p:tgtEl>
                                        <p:attrNameLst>
                                          <p:attrName>fill.type</p:attrName>
                                        </p:attrNameLst>
                                      </p:cBhvr>
                                      <p:to>
                                        <p:strVal val="solid"/>
                                      </p:to>
                                    </p:set>
                                    <p:set>
                                      <p:cBhvr>
                                        <p:cTn id="66" dur="1000" fill="hold"/>
                                        <p:tgtEl>
                                          <p:spTgt spid="11"/>
                                        </p:tgtEl>
                                        <p:attrNameLst>
                                          <p:attrName>fill.on</p:attrName>
                                        </p:attrNameLst>
                                      </p:cBhvr>
                                      <p:to>
                                        <p:strVal val="true"/>
                                      </p:to>
                                    </p:set>
                                  </p:childTnLst>
                                </p:cTn>
                              </p:par>
                              <p:par>
                                <p:cTn id="67" presetID="1" presetClass="entr" presetSubtype="0"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par>
                                <p:cTn id="69" presetID="26" presetClass="emph" presetSubtype="0" fill="hold" grpId="1" nodeType="withEffect">
                                  <p:stCondLst>
                                    <p:cond delay="0"/>
                                  </p:stCondLst>
                                  <p:childTnLst>
                                    <p:animEffect transition="out" filter="fade">
                                      <p:cBhvr>
                                        <p:cTn id="70" dur="500" tmFilter="0, 0; .2, .5; .8, .5; 1, 0"/>
                                        <p:tgtEl>
                                          <p:spTgt spid="11"/>
                                        </p:tgtEl>
                                      </p:cBhvr>
                                    </p:animEffect>
                                    <p:animScale>
                                      <p:cBhvr>
                                        <p:cTn id="71" dur="250" autoRev="1" fill="hold"/>
                                        <p:tgtEl>
                                          <p:spTgt spid="11"/>
                                        </p:tgtEl>
                                      </p:cBhvr>
                                      <p:by x="105000" y="105000"/>
                                    </p:animScale>
                                  </p:childTnLst>
                                </p:cTn>
                              </p:par>
                            </p:childTnLst>
                          </p:cTn>
                        </p:par>
                      </p:childTnLst>
                    </p:cTn>
                  </p:par>
                </p:childTnLst>
              </p:cTn>
              <p:nextCondLst>
                <p:cond evt="onClick" delay="0">
                  <p:tgtEl>
                    <p:spTgt spid="11"/>
                  </p:tgtEl>
                </p:cond>
              </p:nextCondLst>
            </p:seq>
          </p:childTnLst>
        </p:cTn>
      </p:par>
    </p:tnLst>
    <p:bldLst>
      <p:bldP spid="5" grpId="0"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42E2B-1395-2ADC-9B97-2999E6CFF511}"/>
              </a:ext>
            </a:extLst>
          </p:cNvPr>
          <p:cNvSpPr>
            <a:spLocks noGrp="1"/>
          </p:cNvSpPr>
          <p:nvPr>
            <p:ph type="title"/>
          </p:nvPr>
        </p:nvSpPr>
        <p:spPr/>
        <p:txBody>
          <a:bodyPr/>
          <a:lstStyle/>
          <a:p>
            <a:endParaRPr lang="vi-VN"/>
          </a:p>
        </p:txBody>
      </p:sp>
      <p:pic>
        <p:nvPicPr>
          <p:cNvPr id="3" name="Picture 2" descr="Tổng hợp tải hình nền powerpoint mầm non miễn phí cho trường mầm non và  tiểu học">
            <a:extLst>
              <a:ext uri="{FF2B5EF4-FFF2-40B4-BE49-F238E27FC236}">
                <a16:creationId xmlns:a16="http://schemas.microsoft.com/office/drawing/2014/main" id="{F52CFA55-04AF-DD6E-DB55-4371AF9277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4">
            <a:extLst>
              <a:ext uri="{FF2B5EF4-FFF2-40B4-BE49-F238E27FC236}">
                <a16:creationId xmlns:a16="http://schemas.microsoft.com/office/drawing/2014/main" id="{81668B07-E336-FEE6-12B0-E15635C2CFD8}"/>
              </a:ext>
            </a:extLst>
          </p:cNvPr>
          <p:cNvSpPr/>
          <p:nvPr/>
        </p:nvSpPr>
        <p:spPr>
          <a:xfrm>
            <a:off x="1287208" y="1369001"/>
            <a:ext cx="8041709" cy="109894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35000"/>
              </a:lnSpc>
              <a:spcBef>
                <a:spcPts val="600"/>
              </a:spcBef>
              <a:spcAft>
                <a:spcPts val="600"/>
              </a:spcAft>
              <a:buClr>
                <a:srgbClr val="000000"/>
              </a:buClr>
              <a:buSzTx/>
              <a:buFont typeface="Arial"/>
              <a:buNone/>
              <a:tabLst/>
              <a:defRPr/>
            </a:pPr>
            <a:r>
              <a:rPr kumimoji="0" lang="en-GB" sz="2800" b="1" i="0"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Câu</a:t>
            </a:r>
            <a:r>
              <a:rPr kumimoji="0" lang="en-GB" sz="2800" b="1" i="0"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 4: </a:t>
            </a:r>
            <a:r>
              <a:rPr kumimoji="0" lang="en-US" sz="2800" i="0"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pH </a:t>
            </a:r>
            <a:r>
              <a:rPr kumimoji="0" lang="en-US" sz="2800" i="0"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a:t>
            </a:r>
            <a:r>
              <a:rPr kumimoji="0" lang="en-US" sz="28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ủa</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một</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dung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dịch</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cho</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biết</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endParaRPr kumimoji="0" lang="vi-VN"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endParaRPr>
          </a:p>
        </p:txBody>
      </p:sp>
      <p:sp>
        <p:nvSpPr>
          <p:cNvPr id="9" name="S1">
            <a:extLst>
              <a:ext uri="{FF2B5EF4-FFF2-40B4-BE49-F238E27FC236}">
                <a16:creationId xmlns:a16="http://schemas.microsoft.com/office/drawing/2014/main" id="{59612D08-1F92-2B19-D990-9575E3B86023}"/>
              </a:ext>
            </a:extLst>
          </p:cNvPr>
          <p:cNvSpPr/>
          <p:nvPr/>
        </p:nvSpPr>
        <p:spPr>
          <a:xfrm>
            <a:off x="891266" y="3106101"/>
            <a:ext cx="5212585" cy="1098942"/>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 </a:t>
            </a:r>
            <a:r>
              <a:rPr lang="en-US" sz="2800" kern="0" dirty="0" err="1">
                <a:solidFill>
                  <a:srgbClr val="000000"/>
                </a:solidFill>
                <a:latin typeface="UTM Avo" panose="02040603050506020204" pitchFamily="18"/>
                <a:cs typeface="Arial" panose="020B0604020202020204" pitchFamily="34" charset="0"/>
                <a:sym typeface="Arial"/>
              </a:rPr>
              <a:t>Sản</a:t>
            </a:r>
            <a:r>
              <a:rPr lang="en-US" sz="2800" kern="0" dirty="0">
                <a:solidFill>
                  <a:srgbClr val="000000"/>
                </a:solidFill>
                <a:latin typeface="UTM Avo" panose="02040603050506020204" pitchFamily="18"/>
                <a:cs typeface="Arial" panose="020B0604020202020204" pitchFamily="34" charset="0"/>
                <a:sym typeface="Arial"/>
              </a:rPr>
              <a:t> </a:t>
            </a:r>
            <a:r>
              <a:rPr lang="en-US" sz="2800" kern="0" dirty="0" err="1">
                <a:solidFill>
                  <a:srgbClr val="000000"/>
                </a:solidFill>
                <a:latin typeface="UTM Avo" panose="02040603050506020204" pitchFamily="18"/>
                <a:cs typeface="Arial" panose="020B0604020202020204" pitchFamily="34" charset="0"/>
                <a:sym typeface="Arial"/>
              </a:rPr>
              <a:t>phẩm</a:t>
            </a:r>
            <a:r>
              <a:rPr lang="en-US" sz="2800" kern="0" dirty="0">
                <a:solidFill>
                  <a:srgbClr val="000000"/>
                </a:solidFill>
                <a:latin typeface="UTM Avo" panose="02040603050506020204" pitchFamily="18"/>
                <a:cs typeface="Arial" panose="020B0604020202020204" pitchFamily="34" charset="0"/>
                <a:sym typeface="Arial"/>
              </a:rPr>
              <a:t> </a:t>
            </a:r>
            <a:r>
              <a:rPr lang="en-US" sz="2800" kern="0" dirty="0" err="1">
                <a:solidFill>
                  <a:srgbClr val="000000"/>
                </a:solidFill>
                <a:latin typeface="UTM Avo" panose="02040603050506020204" pitchFamily="18"/>
                <a:cs typeface="Arial" panose="020B0604020202020204" pitchFamily="34" charset="0"/>
                <a:sym typeface="Arial"/>
              </a:rPr>
              <a:t>của</a:t>
            </a:r>
            <a:r>
              <a:rPr lang="en-US" sz="2800" kern="0" dirty="0">
                <a:solidFill>
                  <a:srgbClr val="000000"/>
                </a:solidFill>
                <a:latin typeface="UTM Avo" panose="02040603050506020204" pitchFamily="18"/>
                <a:cs typeface="Arial" panose="020B0604020202020204" pitchFamily="34" charset="0"/>
                <a:sym typeface="Arial"/>
              </a:rPr>
              <a:t> </a:t>
            </a:r>
            <a:r>
              <a:rPr lang="en-US" sz="2800" kern="0" dirty="0" err="1">
                <a:solidFill>
                  <a:srgbClr val="000000"/>
                </a:solidFill>
                <a:latin typeface="UTM Avo" panose="02040603050506020204" pitchFamily="18"/>
                <a:cs typeface="Arial" panose="020B0604020202020204" pitchFamily="34" charset="0"/>
                <a:sym typeface="Arial"/>
              </a:rPr>
              <a:t>phản</a:t>
            </a:r>
            <a:r>
              <a:rPr lang="en-US" sz="2800" kern="0" dirty="0">
                <a:solidFill>
                  <a:srgbClr val="000000"/>
                </a:solidFill>
                <a:latin typeface="UTM Avo" panose="02040603050506020204" pitchFamily="18"/>
                <a:cs typeface="Arial" panose="020B0604020202020204" pitchFamily="34" charset="0"/>
                <a:sym typeface="Arial"/>
              </a:rPr>
              <a:t> </a:t>
            </a:r>
            <a:r>
              <a:rPr lang="en-US" sz="2800" kern="0" dirty="0" err="1">
                <a:solidFill>
                  <a:srgbClr val="000000"/>
                </a:solidFill>
                <a:latin typeface="UTM Avo" panose="02040603050506020204" pitchFamily="18"/>
                <a:cs typeface="Arial" panose="020B0604020202020204" pitchFamily="34" charset="0"/>
                <a:sym typeface="Arial"/>
              </a:rPr>
              <a:t>ứng</a:t>
            </a: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p>
        </p:txBody>
      </p:sp>
      <p:sp>
        <p:nvSpPr>
          <p:cNvPr id="10" name="S3">
            <a:extLst>
              <a:ext uri="{FF2B5EF4-FFF2-40B4-BE49-F238E27FC236}">
                <a16:creationId xmlns:a16="http://schemas.microsoft.com/office/drawing/2014/main" id="{C4829BA8-74AB-DC61-E148-88648F9304B7}"/>
              </a:ext>
            </a:extLst>
          </p:cNvPr>
          <p:cNvSpPr/>
          <p:nvPr/>
        </p:nvSpPr>
        <p:spPr>
          <a:xfrm>
            <a:off x="891266" y="4594100"/>
            <a:ext cx="5212585" cy="1205939"/>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C. </a:t>
            </a:r>
            <a:r>
              <a:rPr kumimoji="0" lang="en-US" sz="28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Tính</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acid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của</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dung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dịch</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endPar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endParaRPr>
          </a:p>
        </p:txBody>
      </p:sp>
      <p:sp>
        <p:nvSpPr>
          <p:cNvPr id="11" name="S4">
            <a:extLst>
              <a:ext uri="{FF2B5EF4-FFF2-40B4-BE49-F238E27FC236}">
                <a16:creationId xmlns:a16="http://schemas.microsoft.com/office/drawing/2014/main" id="{E830BC0A-2E7F-4AE5-0EB0-69704C6C332D}"/>
              </a:ext>
            </a:extLst>
          </p:cNvPr>
          <p:cNvSpPr/>
          <p:nvPr/>
        </p:nvSpPr>
        <p:spPr>
          <a:xfrm>
            <a:off x="6170488" y="4585973"/>
            <a:ext cx="5183312" cy="1205940"/>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D. </a:t>
            </a:r>
            <a:r>
              <a:rPr kumimoji="0" lang="en-US" sz="2800" i="0" u="none" strike="noStrike" kern="0" cap="none" spc="0" normalizeH="0" baseline="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Tính</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base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của</a:t>
            </a:r>
            <a:r>
              <a:rPr kumimoji="0" lang="en-US" sz="2800" i="0" u="none" strike="noStrike" kern="0" cap="none" spc="0" normalizeH="0" noProof="0" dirty="0">
                <a:ln>
                  <a:noFill/>
                </a:ln>
                <a:solidFill>
                  <a:srgbClr val="000000"/>
                </a:solidFill>
                <a:effectLst/>
                <a:uLnTx/>
                <a:uFillTx/>
                <a:latin typeface="UTM Avo" panose="02040603050506020204" pitchFamily="18"/>
                <a:ea typeface="+mn-ea"/>
                <a:cs typeface="Arial" panose="020B0604020202020204" pitchFamily="34" charset="0"/>
                <a:sym typeface="Arial"/>
              </a:rPr>
              <a:t> dung </a:t>
            </a:r>
            <a:r>
              <a:rPr kumimoji="0" lang="en-US" sz="2800" i="0" u="none" strike="noStrike" kern="0" cap="none" spc="0" normalizeH="0" noProof="0" dirty="0" err="1">
                <a:ln>
                  <a:noFill/>
                </a:ln>
                <a:solidFill>
                  <a:srgbClr val="000000"/>
                </a:solidFill>
                <a:effectLst/>
                <a:uLnTx/>
                <a:uFillTx/>
                <a:latin typeface="UTM Avo" panose="02040603050506020204" pitchFamily="18"/>
                <a:ea typeface="+mn-ea"/>
                <a:cs typeface="Arial" panose="020B0604020202020204" pitchFamily="34" charset="0"/>
                <a:sym typeface="Arial"/>
              </a:rPr>
              <a:t>dịch</a:t>
            </a: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p>
        </p:txBody>
      </p:sp>
      <p:sp>
        <p:nvSpPr>
          <p:cNvPr id="12" name="Đ">
            <a:extLst>
              <a:ext uri="{FF2B5EF4-FFF2-40B4-BE49-F238E27FC236}">
                <a16:creationId xmlns:a16="http://schemas.microsoft.com/office/drawing/2014/main" id="{94EA4B75-AAA2-AF47-733C-B14536CBE32E}"/>
              </a:ext>
            </a:extLst>
          </p:cNvPr>
          <p:cNvSpPr/>
          <p:nvPr/>
        </p:nvSpPr>
        <p:spPr>
          <a:xfrm>
            <a:off x="6179409" y="3113301"/>
            <a:ext cx="5174391" cy="108454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35000"/>
              </a:lnSpc>
              <a:spcBef>
                <a:spcPts val="600"/>
              </a:spcBef>
              <a:spcAft>
                <a:spcPts val="600"/>
              </a:spcAft>
              <a:buClr>
                <a:srgbClr val="000000"/>
              </a:buClr>
              <a:buSzTx/>
              <a:buFont typeface="Arial"/>
              <a:buNone/>
              <a:tabLst/>
              <a:defRPr/>
            </a:pP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B. </a:t>
            </a:r>
            <a:r>
              <a:rPr lang="en-US" sz="2800" kern="0" dirty="0" err="1">
                <a:solidFill>
                  <a:srgbClr val="000000"/>
                </a:solidFill>
                <a:latin typeface="UTM Avo" panose="02040603050506020204" pitchFamily="18"/>
                <a:cs typeface="Arial" panose="020B0604020202020204" pitchFamily="34" charset="0"/>
                <a:sym typeface="Arial"/>
              </a:rPr>
              <a:t>Độ</a:t>
            </a:r>
            <a:r>
              <a:rPr lang="en-US" sz="2800" kern="0" dirty="0">
                <a:solidFill>
                  <a:srgbClr val="000000"/>
                </a:solidFill>
                <a:latin typeface="UTM Avo" panose="02040603050506020204" pitchFamily="18"/>
                <a:cs typeface="Arial" panose="020B0604020202020204" pitchFamily="34" charset="0"/>
                <a:sym typeface="Arial"/>
              </a:rPr>
              <a:t> acid, </a:t>
            </a:r>
            <a:r>
              <a:rPr lang="en-US" sz="2800" kern="0" dirty="0" err="1">
                <a:solidFill>
                  <a:srgbClr val="000000"/>
                </a:solidFill>
                <a:latin typeface="UTM Avo" panose="02040603050506020204" pitchFamily="18"/>
                <a:cs typeface="Arial" panose="020B0604020202020204" pitchFamily="34" charset="0"/>
                <a:sym typeface="Arial"/>
              </a:rPr>
              <a:t>độ</a:t>
            </a:r>
            <a:r>
              <a:rPr lang="en-US" sz="2800" kern="0" dirty="0">
                <a:solidFill>
                  <a:srgbClr val="000000"/>
                </a:solidFill>
                <a:latin typeface="UTM Avo" panose="02040603050506020204" pitchFamily="18"/>
                <a:cs typeface="Arial" panose="020B0604020202020204" pitchFamily="34" charset="0"/>
                <a:sym typeface="Arial"/>
              </a:rPr>
              <a:t> base </a:t>
            </a:r>
            <a:r>
              <a:rPr lang="en-US" sz="2800" kern="0" dirty="0" err="1">
                <a:solidFill>
                  <a:srgbClr val="000000"/>
                </a:solidFill>
                <a:latin typeface="UTM Avo" panose="02040603050506020204" pitchFamily="18"/>
                <a:cs typeface="Arial" panose="020B0604020202020204" pitchFamily="34" charset="0"/>
                <a:sym typeface="Arial"/>
              </a:rPr>
              <a:t>của</a:t>
            </a:r>
            <a:r>
              <a:rPr lang="en-US" sz="2800" kern="0" dirty="0">
                <a:solidFill>
                  <a:srgbClr val="000000"/>
                </a:solidFill>
                <a:latin typeface="UTM Avo" panose="02040603050506020204" pitchFamily="18"/>
                <a:cs typeface="Arial" panose="020B0604020202020204" pitchFamily="34" charset="0"/>
                <a:sym typeface="Arial"/>
              </a:rPr>
              <a:t> dung </a:t>
            </a:r>
            <a:r>
              <a:rPr lang="en-US" sz="2800" kern="0" dirty="0" err="1">
                <a:solidFill>
                  <a:srgbClr val="000000"/>
                </a:solidFill>
                <a:latin typeface="UTM Avo" panose="02040603050506020204" pitchFamily="18"/>
                <a:cs typeface="Arial" panose="020B0604020202020204" pitchFamily="34" charset="0"/>
                <a:sym typeface="Arial"/>
              </a:rPr>
              <a:t>dịch</a:t>
            </a:r>
            <a:r>
              <a:rPr kumimoji="0" lang="en-US" sz="2800" i="0" u="none" strike="noStrike" kern="0" cap="none" spc="0" normalizeH="0" baseline="0" noProof="0" dirty="0">
                <a:ln>
                  <a:noFill/>
                </a:ln>
                <a:solidFill>
                  <a:srgbClr val="000000"/>
                </a:solidFill>
                <a:effectLst/>
                <a:uLnTx/>
                <a:uFillTx/>
                <a:latin typeface="UTM Avo" panose="02040603050506020204" pitchFamily="18"/>
                <a:ea typeface="+mn-ea"/>
                <a:cs typeface="Arial" panose="020B0604020202020204" pitchFamily="34" charset="0"/>
                <a:sym typeface="Arial"/>
              </a:rPr>
              <a:t>.</a:t>
            </a:r>
          </a:p>
        </p:txBody>
      </p:sp>
      <p:pic>
        <p:nvPicPr>
          <p:cNvPr id="13" name="Picture 12">
            <a:extLst>
              <a:ext uri="{FF2B5EF4-FFF2-40B4-BE49-F238E27FC236}">
                <a16:creationId xmlns:a16="http://schemas.microsoft.com/office/drawing/2014/main" id="{B40BB1A5-C1F1-F6DF-D1BE-088CD14289C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637871" y="3622463"/>
            <a:ext cx="753296" cy="671118"/>
          </a:xfrm>
          <a:prstGeom prst="rect">
            <a:avLst/>
          </a:prstGeom>
        </p:spPr>
      </p:pic>
      <p:pic>
        <p:nvPicPr>
          <p:cNvPr id="14" name="Picture 13">
            <a:extLst>
              <a:ext uri="{FF2B5EF4-FFF2-40B4-BE49-F238E27FC236}">
                <a16:creationId xmlns:a16="http://schemas.microsoft.com/office/drawing/2014/main" id="{67CB309E-701A-1C35-A71B-34FA193A05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426113" y="5154869"/>
            <a:ext cx="753296" cy="671118"/>
          </a:xfrm>
          <a:prstGeom prst="rect">
            <a:avLst/>
          </a:prstGeom>
        </p:spPr>
      </p:pic>
      <p:pic>
        <p:nvPicPr>
          <p:cNvPr id="15" name="Picture 14">
            <a:extLst>
              <a:ext uri="{FF2B5EF4-FFF2-40B4-BE49-F238E27FC236}">
                <a16:creationId xmlns:a16="http://schemas.microsoft.com/office/drawing/2014/main" id="{E7457546-A53B-D91D-5664-3D1231E5DA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0773598" y="5188943"/>
            <a:ext cx="753296" cy="671118"/>
          </a:xfrm>
          <a:prstGeom prst="rect">
            <a:avLst/>
          </a:prstGeom>
        </p:spPr>
      </p:pic>
      <p:pic>
        <p:nvPicPr>
          <p:cNvPr id="16" name="Picture 5">
            <a:extLst>
              <a:ext uri="{FF2B5EF4-FFF2-40B4-BE49-F238E27FC236}">
                <a16:creationId xmlns:a16="http://schemas.microsoft.com/office/drawing/2014/main" id="{1FE994F2-F5A0-5585-2E89-A511AFABB33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870074" y="3541690"/>
            <a:ext cx="771042" cy="671118"/>
          </a:xfrm>
          <a:prstGeom prst="rect">
            <a:avLst/>
          </a:prstGeom>
        </p:spPr>
      </p:pic>
      <p:pic>
        <p:nvPicPr>
          <p:cNvPr id="4" name="Picture 3">
            <a:extLst>
              <a:ext uri="{FF2B5EF4-FFF2-40B4-BE49-F238E27FC236}">
                <a16:creationId xmlns:a16="http://schemas.microsoft.com/office/drawing/2014/main" id="{E75B264D-2F34-DAA9-6500-005E8029A40F}"/>
              </a:ext>
            </a:extLst>
          </p:cNvPr>
          <p:cNvPicPr>
            <a:picLocks noChangeAspect="1"/>
          </p:cNvPicPr>
          <p:nvPr/>
        </p:nvPicPr>
        <p:blipFill>
          <a:blip r:embed="rId5"/>
          <a:stretch>
            <a:fillRect/>
          </a:stretch>
        </p:blipFill>
        <p:spPr>
          <a:xfrm>
            <a:off x="11249046" y="0"/>
            <a:ext cx="942954" cy="1052680"/>
          </a:xfrm>
          <a:prstGeom prst="rect">
            <a:avLst/>
          </a:prstGeom>
        </p:spPr>
      </p:pic>
      <p:pic>
        <p:nvPicPr>
          <p:cNvPr id="7" name="Picture 6">
            <a:extLst>
              <a:ext uri="{FF2B5EF4-FFF2-40B4-BE49-F238E27FC236}">
                <a16:creationId xmlns:a16="http://schemas.microsoft.com/office/drawing/2014/main" id="{58BD73DC-0F5A-7C1E-149D-3C058593C7EE}"/>
              </a:ext>
            </a:extLst>
          </p:cNvPr>
          <p:cNvPicPr>
            <a:picLocks noChangeAspect="1"/>
          </p:cNvPicPr>
          <p:nvPr/>
        </p:nvPicPr>
        <p:blipFill>
          <a:blip r:embed="rId6"/>
          <a:stretch>
            <a:fillRect/>
          </a:stretch>
        </p:blipFill>
        <p:spPr>
          <a:xfrm>
            <a:off x="-123482" y="-239587"/>
            <a:ext cx="2678398" cy="2140798"/>
          </a:xfrm>
          <a:prstGeom prst="rect">
            <a:avLst/>
          </a:prstGeom>
        </p:spPr>
      </p:pic>
      <p:pic>
        <p:nvPicPr>
          <p:cNvPr id="6" name="Picture 2" descr="https://cokhitt.com/wp-content/uploads/2020/06/GHSO9-nguy-hiem-moi-truong.png">
            <a:extLst>
              <a:ext uri="{FF2B5EF4-FFF2-40B4-BE49-F238E27FC236}">
                <a16:creationId xmlns:a16="http://schemas.microsoft.com/office/drawing/2014/main" id="{3BE201ED-F0FB-D59C-C626-7D7DA5499CA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28917" y="642835"/>
            <a:ext cx="2288451" cy="2288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033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9"/>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1000" fill="hold"/>
                                        <p:tgtEl>
                                          <p:spTgt spid="9"/>
                                        </p:tgtEl>
                                        <p:attrNameLst>
                                          <p:attrName>fillcolor</p:attrName>
                                        </p:attrNameLst>
                                      </p:cBhvr>
                                      <p:to>
                                        <a:srgbClr val="F4B183"/>
                                      </p:to>
                                    </p:animClr>
                                    <p:set>
                                      <p:cBhvr>
                                        <p:cTn id="33" dur="1000" fill="hold"/>
                                        <p:tgtEl>
                                          <p:spTgt spid="9"/>
                                        </p:tgtEl>
                                        <p:attrNameLst>
                                          <p:attrName>fill.type</p:attrName>
                                        </p:attrNameLst>
                                      </p:cBhvr>
                                      <p:to>
                                        <p:strVal val="solid"/>
                                      </p:to>
                                    </p:set>
                                    <p:set>
                                      <p:cBhvr>
                                        <p:cTn id="34" dur="1000" fill="hold"/>
                                        <p:tgtEl>
                                          <p:spTgt spid="9"/>
                                        </p:tgtEl>
                                        <p:attrNameLst>
                                          <p:attrName>fill.on</p:attrName>
                                        </p:attrNameLst>
                                      </p:cBhvr>
                                      <p:to>
                                        <p:strVal val="tru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26" presetClass="emph" presetSubtype="0" fill="hold" grpId="1" nodeType="withEffect">
                                  <p:stCondLst>
                                    <p:cond delay="0"/>
                                  </p:stCondLst>
                                  <p:childTnLst>
                                    <p:animEffect transition="out" filter="fade">
                                      <p:cBhvr>
                                        <p:cTn id="38" dur="500" tmFilter="0, 0; .2, .5; .8, .5; 1, 0"/>
                                        <p:tgtEl>
                                          <p:spTgt spid="9"/>
                                        </p:tgtEl>
                                      </p:cBhvr>
                                    </p:animEffect>
                                    <p:animScale>
                                      <p:cBhvr>
                                        <p:cTn id="39" dur="250" autoRev="1" fill="hold"/>
                                        <p:tgtEl>
                                          <p:spTgt spid="9"/>
                                        </p:tgtEl>
                                      </p:cBhvr>
                                      <p:by x="105000" y="105000"/>
                                    </p:animScale>
                                  </p:childTnLst>
                                </p:cTn>
                              </p:par>
                            </p:childTnLst>
                          </p:cTn>
                        </p:par>
                      </p:childTnLst>
                    </p:cTn>
                  </p:par>
                </p:childTnLst>
              </p:cTn>
              <p:nextCondLst>
                <p:cond evt="onClick" delay="0">
                  <p:tgtEl>
                    <p:spTgt spid="9"/>
                  </p:tgtEl>
                </p:cond>
              </p:nextCondLst>
            </p:seq>
            <p:seq concurrent="1" nextAc="seek">
              <p:cTn id="40" restart="whenNotActive" fill="hold" evtFilter="cancelBubble" nodeType="interactiveSeq">
                <p:stCondLst>
                  <p:cond evt="onClick" delay="0">
                    <p:tgtEl>
                      <p:spTgt spid="12"/>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1000" fill="hold"/>
                                        <p:tgtEl>
                                          <p:spTgt spid="12"/>
                                        </p:tgtEl>
                                        <p:attrNameLst>
                                          <p:attrName>fillcolor</p:attrName>
                                        </p:attrNameLst>
                                      </p:cBhvr>
                                      <p:to>
                                        <a:srgbClr val="92D050"/>
                                      </p:to>
                                    </p:animClr>
                                    <p:set>
                                      <p:cBhvr>
                                        <p:cTn id="45" dur="1000" fill="hold"/>
                                        <p:tgtEl>
                                          <p:spTgt spid="12"/>
                                        </p:tgtEl>
                                        <p:attrNameLst>
                                          <p:attrName>fill.type</p:attrName>
                                        </p:attrNameLst>
                                      </p:cBhvr>
                                      <p:to>
                                        <p:strVal val="solid"/>
                                      </p:to>
                                    </p:set>
                                    <p:set>
                                      <p:cBhvr>
                                        <p:cTn id="46" dur="1000" fill="hold"/>
                                        <p:tgtEl>
                                          <p:spTgt spid="12"/>
                                        </p:tgtEl>
                                        <p:attrNameLst>
                                          <p:attrName>fill.on</p:attrName>
                                        </p:attrNameLst>
                                      </p:cBhvr>
                                      <p:to>
                                        <p:strVal val="true"/>
                                      </p:to>
                                    </p:set>
                                  </p:childTnLst>
                                </p:cTn>
                              </p:par>
                              <p:par>
                                <p:cTn id="47" presetID="26" presetClass="emph" presetSubtype="0" fill="hold" grpId="1" nodeType="withEffect">
                                  <p:stCondLst>
                                    <p:cond delay="0"/>
                                  </p:stCondLst>
                                  <p:childTnLst>
                                    <p:animEffect transition="out" filter="fade">
                                      <p:cBhvr>
                                        <p:cTn id="48" dur="500" tmFilter="0, 0; .2, .5; .8, .5; 1, 0"/>
                                        <p:tgtEl>
                                          <p:spTgt spid="12"/>
                                        </p:tgtEl>
                                      </p:cBhvr>
                                    </p:animEffect>
                                    <p:animScale>
                                      <p:cBhvr>
                                        <p:cTn id="49" dur="250" autoRev="1" fill="hold"/>
                                        <p:tgtEl>
                                          <p:spTgt spid="12"/>
                                        </p:tgtEl>
                                      </p:cBhvr>
                                      <p:by x="105000" y="105000"/>
                                    </p:animScale>
                                  </p:childTnLst>
                                </p:cTn>
                              </p:par>
                              <p:par>
                                <p:cTn id="50" presetID="1" presetClass="entr" presetSubtype="0"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52" restart="whenNotActive" fill="hold" evtFilter="cancelBubble" nodeType="interactiveSeq">
                <p:stCondLst>
                  <p:cond evt="onClick" delay="0">
                    <p:tgtEl>
                      <p:spTgt spid="10"/>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1000" fill="hold"/>
                                        <p:tgtEl>
                                          <p:spTgt spid="10"/>
                                        </p:tgtEl>
                                        <p:attrNameLst>
                                          <p:attrName>fillcolor</p:attrName>
                                        </p:attrNameLst>
                                      </p:cBhvr>
                                      <p:to>
                                        <a:srgbClr val="F4B183"/>
                                      </p:to>
                                    </p:animClr>
                                    <p:set>
                                      <p:cBhvr>
                                        <p:cTn id="57" dur="1000" fill="hold"/>
                                        <p:tgtEl>
                                          <p:spTgt spid="10"/>
                                        </p:tgtEl>
                                        <p:attrNameLst>
                                          <p:attrName>fill.type</p:attrName>
                                        </p:attrNameLst>
                                      </p:cBhvr>
                                      <p:to>
                                        <p:strVal val="solid"/>
                                      </p:to>
                                    </p:set>
                                    <p:set>
                                      <p:cBhvr>
                                        <p:cTn id="58" dur="1000" fill="hold"/>
                                        <p:tgtEl>
                                          <p:spTgt spid="10"/>
                                        </p:tgtEl>
                                        <p:attrNameLst>
                                          <p:attrName>fill.on</p:attrName>
                                        </p:attrNameLst>
                                      </p:cBhvr>
                                      <p:to>
                                        <p:strVal val="true"/>
                                      </p:to>
                                    </p:set>
                                  </p:childTnLst>
                                </p:cTn>
                              </p:par>
                              <p:par>
                                <p:cTn id="59" presetID="1" presetClass="entr" presetSubtype="0" fill="hold" nodeType="with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par>
                                <p:cTn id="61" presetID="26" presetClass="emph" presetSubtype="0" fill="hold" grpId="1" nodeType="withEffect">
                                  <p:stCondLst>
                                    <p:cond delay="0"/>
                                  </p:stCondLst>
                                  <p:childTnLst>
                                    <p:animEffect transition="out" filter="fade">
                                      <p:cBhvr>
                                        <p:cTn id="62" dur="500" tmFilter="0, 0; .2, .5; .8, .5; 1, 0"/>
                                        <p:tgtEl>
                                          <p:spTgt spid="10"/>
                                        </p:tgtEl>
                                      </p:cBhvr>
                                    </p:animEffect>
                                    <p:animScale>
                                      <p:cBhvr>
                                        <p:cTn id="63" dur="250" autoRev="1" fill="hold"/>
                                        <p:tgtEl>
                                          <p:spTgt spid="10"/>
                                        </p:tgtEl>
                                      </p:cBhvr>
                                      <p:by x="105000" y="105000"/>
                                    </p:animScale>
                                  </p:childTnLst>
                                </p:cTn>
                              </p:par>
                            </p:childTnLst>
                          </p:cTn>
                        </p:par>
                      </p:childTnLst>
                    </p:cTn>
                  </p:par>
                </p:childTnLst>
              </p:cTn>
              <p:nextCondLst>
                <p:cond evt="onClick" delay="0">
                  <p:tgtEl>
                    <p:spTgt spid="10"/>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clickEffect">
                                  <p:stCondLst>
                                    <p:cond delay="0"/>
                                  </p:stCondLst>
                                  <p:childTnLst>
                                    <p:animClr clrSpc="rgb" dir="cw">
                                      <p:cBhvr>
                                        <p:cTn id="68" dur="1000" fill="hold"/>
                                        <p:tgtEl>
                                          <p:spTgt spid="11"/>
                                        </p:tgtEl>
                                        <p:attrNameLst>
                                          <p:attrName>fillcolor</p:attrName>
                                        </p:attrNameLst>
                                      </p:cBhvr>
                                      <p:to>
                                        <a:srgbClr val="F4B183"/>
                                      </p:to>
                                    </p:animClr>
                                    <p:set>
                                      <p:cBhvr>
                                        <p:cTn id="69" dur="1000" fill="hold"/>
                                        <p:tgtEl>
                                          <p:spTgt spid="11"/>
                                        </p:tgtEl>
                                        <p:attrNameLst>
                                          <p:attrName>fill.type</p:attrName>
                                        </p:attrNameLst>
                                      </p:cBhvr>
                                      <p:to>
                                        <p:strVal val="solid"/>
                                      </p:to>
                                    </p:set>
                                    <p:set>
                                      <p:cBhvr>
                                        <p:cTn id="70" dur="1000" fill="hold"/>
                                        <p:tgtEl>
                                          <p:spTgt spid="11"/>
                                        </p:tgtEl>
                                        <p:attrNameLst>
                                          <p:attrName>fill.on</p:attrName>
                                        </p:attrNameLst>
                                      </p:cBhvr>
                                      <p:to>
                                        <p:strVal val="true"/>
                                      </p:to>
                                    </p:set>
                                  </p:childTnLst>
                                </p:cTn>
                              </p:par>
                              <p:par>
                                <p:cTn id="71" presetID="1" presetClass="entr" presetSubtype="0" fill="hold" nodeType="with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par>
                                <p:cTn id="73" presetID="26" presetClass="emph" presetSubtype="0" fill="hold" grpId="1" nodeType="withEffect">
                                  <p:stCondLst>
                                    <p:cond delay="0"/>
                                  </p:stCondLst>
                                  <p:childTnLst>
                                    <p:animEffect transition="out" filter="fade">
                                      <p:cBhvr>
                                        <p:cTn id="74" dur="500" tmFilter="0, 0; .2, .5; .8, .5; 1, 0"/>
                                        <p:tgtEl>
                                          <p:spTgt spid="11"/>
                                        </p:tgtEl>
                                      </p:cBhvr>
                                    </p:animEffect>
                                    <p:animScale>
                                      <p:cBhvr>
                                        <p:cTn id="75" dur="250" autoRev="1" fill="hold"/>
                                        <p:tgtEl>
                                          <p:spTgt spid="11"/>
                                        </p:tgtEl>
                                      </p:cBhvr>
                                      <p:by x="105000" y="105000"/>
                                    </p:animScale>
                                  </p:childTnLst>
                                </p:cTn>
                              </p:par>
                            </p:childTnLst>
                          </p:cTn>
                        </p:par>
                      </p:childTnLst>
                    </p:cTn>
                  </p:par>
                </p:childTnLst>
              </p:cTn>
              <p:nextCondLst>
                <p:cond evt="onClick" delay="0">
                  <p:tgtEl>
                    <p:spTgt spid="11"/>
                  </p:tgtEl>
                </p:cond>
              </p:nextCondLst>
            </p:seq>
          </p:childTnLst>
        </p:cTn>
      </p:par>
    </p:tnLst>
    <p:bldLst>
      <p:bldP spid="5" grpId="0" animBg="1"/>
      <p:bldP spid="9" grpId="0" animBg="1"/>
      <p:bldP spid="9" grpId="1" animBg="1"/>
      <p:bldP spid="10" grpId="0" animBg="1"/>
      <p:bldP spid="10" grpId="1" animBg="1"/>
      <p:bldP spid="11" grpId="0" animBg="1"/>
      <p:bldP spid="11" grpId="1" animBg="1"/>
      <p:bldP spid="12" grpId="0" animBg="1"/>
      <p:bldP spid="12"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196096FC-695D-F849-CC8C-AE935426EB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F0F21BEE-ED59-A1E2-2E83-D3A0B91CA9D8}"/>
              </a:ext>
            </a:extLst>
          </p:cNvPr>
          <p:cNvPicPr>
            <a:picLocks noChangeAspect="1"/>
          </p:cNvPicPr>
          <p:nvPr/>
        </p:nvPicPr>
        <p:blipFill>
          <a:blip r:embed="rId3"/>
          <a:srcRect/>
          <a:stretch>
            <a:fillRect/>
          </a:stretch>
        </p:blipFill>
        <p:spPr>
          <a:xfrm rot="1523558">
            <a:off x="8960428" y="2523200"/>
            <a:ext cx="471273" cy="997404"/>
          </a:xfrm>
          <a:prstGeom prst="rect">
            <a:avLst/>
          </a:prstGeom>
        </p:spPr>
      </p:pic>
      <p:pic>
        <p:nvPicPr>
          <p:cNvPr id="3" name="Picture 8">
            <a:extLst>
              <a:ext uri="{FF2B5EF4-FFF2-40B4-BE49-F238E27FC236}">
                <a16:creationId xmlns:a16="http://schemas.microsoft.com/office/drawing/2014/main" id="{BB8B1F46-CFCD-2242-B280-1CFF059C6B74}"/>
              </a:ext>
            </a:extLst>
          </p:cNvPr>
          <p:cNvPicPr>
            <a:picLocks noChangeAspect="1"/>
          </p:cNvPicPr>
          <p:nvPr/>
        </p:nvPicPr>
        <p:blipFill>
          <a:blip r:embed="rId4"/>
          <a:srcRect/>
          <a:stretch>
            <a:fillRect/>
          </a:stretch>
        </p:blipFill>
        <p:spPr>
          <a:xfrm>
            <a:off x="2427688" y="2523200"/>
            <a:ext cx="696936" cy="997404"/>
          </a:xfrm>
          <a:prstGeom prst="rect">
            <a:avLst/>
          </a:prstGeom>
        </p:spPr>
      </p:pic>
      <p:pic>
        <p:nvPicPr>
          <p:cNvPr id="4" name="Picture 9">
            <a:extLst>
              <a:ext uri="{FF2B5EF4-FFF2-40B4-BE49-F238E27FC236}">
                <a16:creationId xmlns:a16="http://schemas.microsoft.com/office/drawing/2014/main" id="{A7B1B60F-1FB9-C017-E9A1-4EE4A3C63A77}"/>
              </a:ext>
            </a:extLst>
          </p:cNvPr>
          <p:cNvPicPr>
            <a:picLocks noChangeAspect="1"/>
          </p:cNvPicPr>
          <p:nvPr/>
        </p:nvPicPr>
        <p:blipFill>
          <a:blip r:embed="rId5"/>
          <a:srcRect/>
          <a:stretch>
            <a:fillRect/>
          </a:stretch>
        </p:blipFill>
        <p:spPr>
          <a:xfrm>
            <a:off x="5599136" y="2523200"/>
            <a:ext cx="695690" cy="997404"/>
          </a:xfrm>
          <a:prstGeom prst="rect">
            <a:avLst/>
          </a:prstGeom>
        </p:spPr>
      </p:pic>
      <p:sp>
        <p:nvSpPr>
          <p:cNvPr id="5" name="TextBox 4">
            <a:extLst>
              <a:ext uri="{FF2B5EF4-FFF2-40B4-BE49-F238E27FC236}">
                <a16:creationId xmlns:a16="http://schemas.microsoft.com/office/drawing/2014/main" id="{2C3DBEDE-06F4-64C9-E565-DE296ECF7FA7}"/>
              </a:ext>
            </a:extLst>
          </p:cNvPr>
          <p:cNvSpPr txBox="1"/>
          <p:nvPr/>
        </p:nvSpPr>
        <p:spPr>
          <a:xfrm>
            <a:off x="1347865" y="1647825"/>
            <a:ext cx="9496269" cy="553998"/>
          </a:xfrm>
          <a:prstGeom prst="rect">
            <a:avLst/>
          </a:prstGeom>
          <a:noFill/>
        </p:spPr>
        <p:txBody>
          <a:bodyPr wrap="square" rtlCol="0">
            <a:spAutoFit/>
          </a:bodyPr>
          <a:lstStyle/>
          <a:p>
            <a:pPr algn="ctr"/>
            <a:r>
              <a:rPr lang="en-US" sz="3000" b="1" dirty="0">
                <a:latin typeface="UTM Avo" panose="02040603050506020204" pitchFamily="18"/>
                <a:cs typeface="Arial" panose="020B0604020202020204" pitchFamily="34" charset="0"/>
              </a:rPr>
              <a:t>HƯỚNG DẪN VỀ NHÀ</a:t>
            </a:r>
            <a:endParaRPr lang="en-US" sz="3000" dirty="0">
              <a:latin typeface="UTM Avo" panose="02040603050506020204" pitchFamily="18"/>
              <a:cs typeface="Arial" panose="020B0604020202020204" pitchFamily="34" charset="0"/>
            </a:endParaRPr>
          </a:p>
        </p:txBody>
      </p:sp>
      <p:sp>
        <p:nvSpPr>
          <p:cNvPr id="6" name="Google Shape;1635;p64">
            <a:extLst>
              <a:ext uri="{FF2B5EF4-FFF2-40B4-BE49-F238E27FC236}">
                <a16:creationId xmlns:a16="http://schemas.microsoft.com/office/drawing/2014/main" id="{8BB0950F-501C-76DD-9E04-E82E2EB0AEF1}"/>
              </a:ext>
            </a:extLst>
          </p:cNvPr>
          <p:cNvSpPr/>
          <p:nvPr/>
        </p:nvSpPr>
        <p:spPr>
          <a:xfrm>
            <a:off x="1183345" y="3841981"/>
            <a:ext cx="3240535"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a:latin typeface="UTM Avo" panose="02040603050506020204" pitchFamily="18"/>
                <a:cs typeface="Arial" panose="020B0604020202020204" pitchFamily="34" charset="0"/>
              </a:rPr>
              <a:t>Ôn lại kiến thức </a:t>
            </a:r>
          </a:p>
          <a:p>
            <a:pPr lvl="0" algn="ctr">
              <a:lnSpc>
                <a:spcPct val="150000"/>
              </a:lnSpc>
            </a:pPr>
            <a:r>
              <a:rPr lang="fr-FR" sz="2400">
                <a:latin typeface="UTM Avo" panose="02040603050506020204" pitchFamily="18"/>
                <a:cs typeface="Arial" panose="020B0604020202020204" pitchFamily="34" charset="0"/>
              </a:rPr>
              <a:t>đã học</a:t>
            </a:r>
            <a:endParaRPr sz="2400">
              <a:latin typeface="UTM Avo" panose="02040603050506020204" pitchFamily="18"/>
              <a:cs typeface="Arial" panose="020B0604020202020204" pitchFamily="34" charset="0"/>
            </a:endParaRPr>
          </a:p>
        </p:txBody>
      </p:sp>
      <p:sp>
        <p:nvSpPr>
          <p:cNvPr id="7" name="Google Shape;1636;p64">
            <a:extLst>
              <a:ext uri="{FF2B5EF4-FFF2-40B4-BE49-F238E27FC236}">
                <a16:creationId xmlns:a16="http://schemas.microsoft.com/office/drawing/2014/main" id="{06BFD4CA-D2D2-E385-F6BC-FA952722F929}"/>
              </a:ext>
            </a:extLst>
          </p:cNvPr>
          <p:cNvSpPr/>
          <p:nvPr/>
        </p:nvSpPr>
        <p:spPr>
          <a:xfrm>
            <a:off x="4482144" y="3841981"/>
            <a:ext cx="3038870"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Làm</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trong</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sách</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bài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tập</a:t>
            </a:r>
            <a:endParaRPr sz="2400" dirty="0">
              <a:latin typeface="UTM Avo" panose="02040603050506020204" pitchFamily="18"/>
              <a:cs typeface="Arial" panose="020B0604020202020204" pitchFamily="34" charset="0"/>
            </a:endParaRPr>
          </a:p>
        </p:txBody>
      </p:sp>
      <p:sp>
        <p:nvSpPr>
          <p:cNvPr id="8" name="Google Shape;1637;p64">
            <a:extLst>
              <a:ext uri="{FF2B5EF4-FFF2-40B4-BE49-F238E27FC236}">
                <a16:creationId xmlns:a16="http://schemas.microsoft.com/office/drawing/2014/main" id="{F3B5F775-CDD4-3FB6-243A-B6CB1BF88560}"/>
              </a:ext>
            </a:extLst>
          </p:cNvPr>
          <p:cNvSpPr/>
          <p:nvPr/>
        </p:nvSpPr>
        <p:spPr>
          <a:xfrm>
            <a:off x="7603599" y="3841981"/>
            <a:ext cx="3240535" cy="1830415"/>
          </a:xfrm>
          <a:custGeom>
            <a:avLst/>
            <a:gdLst/>
            <a:ahLst/>
            <a:cxnLst/>
            <a:rect l="l" t="t" r="r" b="b"/>
            <a:pathLst>
              <a:path w="197411" h="63747" extrusionOk="0">
                <a:moveTo>
                  <a:pt x="172204" y="1"/>
                </a:moveTo>
                <a:cubicBezTo>
                  <a:pt x="165679" y="1"/>
                  <a:pt x="158736" y="881"/>
                  <a:pt x="153008" y="984"/>
                </a:cubicBezTo>
                <a:cubicBezTo>
                  <a:pt x="135283" y="1302"/>
                  <a:pt x="117610" y="1444"/>
                  <a:pt x="99947" y="1444"/>
                </a:cubicBezTo>
                <a:cubicBezTo>
                  <a:pt x="74106" y="1444"/>
                  <a:pt x="48287" y="1140"/>
                  <a:pt x="22361" y="635"/>
                </a:cubicBezTo>
                <a:cubicBezTo>
                  <a:pt x="22154" y="631"/>
                  <a:pt x="21950" y="629"/>
                  <a:pt x="21747" y="629"/>
                </a:cubicBezTo>
                <a:cubicBezTo>
                  <a:pt x="0" y="629"/>
                  <a:pt x="763" y="23672"/>
                  <a:pt x="1281" y="40389"/>
                </a:cubicBezTo>
                <a:cubicBezTo>
                  <a:pt x="1484" y="47006"/>
                  <a:pt x="877" y="56893"/>
                  <a:pt x="8110" y="60225"/>
                </a:cubicBezTo>
                <a:cubicBezTo>
                  <a:pt x="9992" y="61093"/>
                  <a:pt x="12091" y="61339"/>
                  <a:pt x="14151" y="61540"/>
                </a:cubicBezTo>
                <a:cubicBezTo>
                  <a:pt x="34552" y="63526"/>
                  <a:pt x="55319" y="63746"/>
                  <a:pt x="75945" y="63746"/>
                </a:cubicBezTo>
                <a:cubicBezTo>
                  <a:pt x="81811" y="63746"/>
                  <a:pt x="87665" y="63728"/>
                  <a:pt x="93495" y="63728"/>
                </a:cubicBezTo>
                <a:cubicBezTo>
                  <a:pt x="94374" y="63728"/>
                  <a:pt x="95252" y="63729"/>
                  <a:pt x="96129" y="63730"/>
                </a:cubicBezTo>
                <a:cubicBezTo>
                  <a:pt x="96812" y="63731"/>
                  <a:pt x="97495" y="63731"/>
                  <a:pt x="98178" y="63731"/>
                </a:cubicBezTo>
                <a:cubicBezTo>
                  <a:pt x="125539" y="63731"/>
                  <a:pt x="152903" y="63127"/>
                  <a:pt x="180237" y="61881"/>
                </a:cubicBezTo>
                <a:cubicBezTo>
                  <a:pt x="197411" y="61098"/>
                  <a:pt x="196639" y="41671"/>
                  <a:pt x="195103" y="27025"/>
                </a:cubicBezTo>
                <a:cubicBezTo>
                  <a:pt x="194743" y="23591"/>
                  <a:pt x="194341" y="20419"/>
                  <a:pt x="194117" y="17814"/>
                </a:cubicBezTo>
                <a:cubicBezTo>
                  <a:pt x="193518" y="10817"/>
                  <a:pt x="189745" y="3065"/>
                  <a:pt x="182409" y="1100"/>
                </a:cubicBezTo>
                <a:cubicBezTo>
                  <a:pt x="179323" y="272"/>
                  <a:pt x="175828" y="1"/>
                  <a:pt x="172204" y="1"/>
                </a:cubicBezTo>
                <a:close/>
              </a:path>
            </a:pathLst>
          </a:custGeom>
          <a:solidFill>
            <a:srgbClr val="FFF5D7"/>
          </a:solidFill>
          <a:ln>
            <a:noFill/>
          </a:ln>
          <a:effectLst>
            <a:glow rad="101600">
              <a:schemeClr val="accent4">
                <a:satMod val="175000"/>
                <a:alpha val="40000"/>
              </a:schemeClr>
            </a:glow>
            <a:outerShdw blurRad="200025" dist="19050" dir="5400000" algn="bl" rotWithShape="0">
              <a:srgbClr val="000000">
                <a:alpha val="10000"/>
              </a:srgbClr>
            </a:outerShdw>
          </a:effectLst>
        </p:spPr>
        <p:txBody>
          <a:bodyPr spcFirstLastPara="1" wrap="square" lIns="99044" tIns="99044" rIns="99044" bIns="99044" anchor="ctr" anchorCtr="0">
            <a:noAutofit/>
          </a:bodyPr>
          <a:lstStyle/>
          <a:p>
            <a:pPr lvl="0" algn="ctr">
              <a:lnSpc>
                <a:spcPct val="150000"/>
              </a:lnSpc>
            </a:pPr>
            <a:r>
              <a:rPr lang="fr-FR" sz="2400" dirty="0" err="1">
                <a:latin typeface="UTM Avo" panose="02040603050506020204" pitchFamily="18"/>
                <a:cs typeface="Arial" panose="020B0604020202020204" pitchFamily="34" charset="0"/>
              </a:rPr>
              <a:t>Đọc</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và</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chuẩn</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bị</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nội</a:t>
            </a:r>
            <a:r>
              <a:rPr lang="fr-FR" sz="2400" dirty="0">
                <a:latin typeface="UTM Avo" panose="02040603050506020204" pitchFamily="18"/>
                <a:cs typeface="Arial" panose="020B0604020202020204" pitchFamily="34" charset="0"/>
              </a:rPr>
              <a:t> </a:t>
            </a:r>
            <a:r>
              <a:rPr lang="fr-FR" sz="2400" dirty="0" err="1">
                <a:latin typeface="UTM Avo" panose="02040603050506020204" pitchFamily="18"/>
                <a:cs typeface="Arial" panose="020B0604020202020204" pitchFamily="34" charset="0"/>
              </a:rPr>
              <a:t>dung</a:t>
            </a:r>
            <a:r>
              <a:rPr lang="fr-FR" sz="2400" dirty="0">
                <a:latin typeface="UTM Avo" panose="02040603050506020204" pitchFamily="18"/>
                <a:cs typeface="Arial" panose="020B0604020202020204" pitchFamily="34" charset="0"/>
              </a:rPr>
              <a:t> </a:t>
            </a:r>
            <a:r>
              <a:rPr lang="fr-FR" sz="2400" b="1" dirty="0" err="1">
                <a:latin typeface="UTM Avo" panose="02040603050506020204" pitchFamily="18"/>
                <a:cs typeface="Arial" panose="020B0604020202020204" pitchFamily="34" charset="0"/>
              </a:rPr>
              <a:t>Bài</a:t>
            </a:r>
            <a:r>
              <a:rPr lang="fr-FR" sz="2400" b="1" dirty="0">
                <a:latin typeface="UTM Avo" panose="02040603050506020204" pitchFamily="18"/>
                <a:cs typeface="Arial" panose="020B0604020202020204" pitchFamily="34" charset="0"/>
              </a:rPr>
              <a:t> 11. Oxide</a:t>
            </a:r>
            <a:endParaRPr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arn(inVertical)">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970</Words>
  <Application>Microsoft Office PowerPoint</Application>
  <PresentationFormat>Widescreen</PresentationFormat>
  <Paragraphs>78</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9</cp:revision>
  <dcterms:created xsi:type="dcterms:W3CDTF">2023-10-18T06:55:26Z</dcterms:created>
  <dcterms:modified xsi:type="dcterms:W3CDTF">2024-03-04T03:13:07Z</dcterms:modified>
</cp:coreProperties>
</file>