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8"/>
  </p:notesMasterIdLst>
  <p:sldIdLst>
    <p:sldId id="256" r:id="rId3"/>
    <p:sldId id="261" r:id="rId4"/>
    <p:sldId id="299" r:id="rId5"/>
    <p:sldId id="257" r:id="rId6"/>
    <p:sldId id="259" r:id="rId7"/>
    <p:sldId id="295" r:id="rId8"/>
    <p:sldId id="296" r:id="rId9"/>
    <p:sldId id="297" r:id="rId10"/>
    <p:sldId id="298" r:id="rId11"/>
    <p:sldId id="300" r:id="rId12"/>
    <p:sldId id="301" r:id="rId13"/>
    <p:sldId id="302" r:id="rId14"/>
    <p:sldId id="303" r:id="rId15"/>
    <p:sldId id="304" r:id="rId16"/>
    <p:sldId id="305" r:id="rId17"/>
    <p:sldId id="311" r:id="rId18"/>
    <p:sldId id="306" r:id="rId19"/>
    <p:sldId id="307" r:id="rId20"/>
    <p:sldId id="308" r:id="rId21"/>
    <p:sldId id="309" r:id="rId22"/>
    <p:sldId id="310" r:id="rId23"/>
    <p:sldId id="268" r:id="rId24"/>
    <p:sldId id="269" r:id="rId25"/>
    <p:sldId id="271" r:id="rId26"/>
    <p:sldId id="272" r:id="rId27"/>
  </p:sldIdLst>
  <p:sldSz cx="12192000" cy="6858000"/>
  <p:notesSz cx="6858000" cy="9144000"/>
  <p:embeddedFontLst>
    <p:embeddedFont>
      <p:font typeface="Cambria Math" panose="02040503050406030204" pitchFamily="18" charset="0"/>
      <p:regular r:id="rId29"/>
    </p:embeddedFont>
    <p:embeddedFont>
      <p:font typeface="UTM Avo" panose="02040603050506020204" pitchFamily="18"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g+TKISDTokyxyqbwrhPLkfeGhRr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91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0" d="100"/>
          <a:sy n="110" d="100"/>
        </p:scale>
        <p:origin x="6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40" Type="http://customschemas.google.com/relationships/presentationmetadata" Target="meta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059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396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1491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1480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3325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0"/>
          <p:cNvSpPr>
            <a:spLocks noGrp="1"/>
          </p:cNvSpPr>
          <p:nvPr>
            <p:ph type="pic" idx="2"/>
          </p:nvPr>
        </p:nvSpPr>
        <p:spPr>
          <a:xfrm>
            <a:off x="5183188" y="987425"/>
            <a:ext cx="6172200" cy="4873625"/>
          </a:xfrm>
          <a:prstGeom prst="rect">
            <a:avLst/>
          </a:prstGeom>
          <a:noFill/>
          <a:ln>
            <a:noFill/>
          </a:ln>
        </p:spPr>
      </p:sp>
      <p:sp>
        <p:nvSpPr>
          <p:cNvPr id="143" name="Google Shape;143;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hyperlink" Target="https://hoc10.vn/doc-sach/toan-10-tap-2/1/156/2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0.png"/></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oan-10-tap-2/1/156/20/" TargetMode="External"/><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7.png"/><Relationship Id="rId7"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13.xml"/><Relationship Id="rId5" Type="http://schemas.openxmlformats.org/officeDocument/2006/relationships/image" Target="../media/image21.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hyperlink" Target="https://hoc10.vn/doc-sach/toan-10-tap-2/1/156/2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0"/>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rgbClr val="FFFFFF"/>
                </a:solidFill>
                <a:latin typeface="UTM Avo" panose="02040603050506020204" pitchFamily="18" charset="0"/>
                <a:sym typeface="Arial"/>
              </a:rPr>
              <a:t>TOÁN 10</a:t>
            </a:r>
            <a:endParaRPr dirty="0">
              <a:latin typeface="UTM Avo" panose="02040603050506020204" pitchFamily="18" charset="0"/>
            </a:endParaRPr>
          </a:p>
        </p:txBody>
      </p:sp>
      <p:sp>
        <p:nvSpPr>
          <p:cNvPr id="165" name="Google Shape;165;p1"/>
          <p:cNvSpPr txBox="1"/>
          <p:nvPr/>
        </p:nvSpPr>
        <p:spPr>
          <a:xfrm>
            <a:off x="0" y="2387275"/>
            <a:ext cx="12192000" cy="2344707"/>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en-US" sz="5200" b="1" i="0" u="none" strike="noStrike" cap="none" dirty="0" err="1">
                <a:solidFill>
                  <a:srgbClr val="002060"/>
                </a:solidFill>
                <a:latin typeface="UTM Avo" panose="02040603050506020204" pitchFamily="18" charset="0"/>
                <a:sym typeface="Arial"/>
              </a:rPr>
              <a:t>Chương</a:t>
            </a:r>
            <a:r>
              <a:rPr lang="en-US" sz="5200" b="1" i="0" u="none" strike="noStrike" cap="none" dirty="0">
                <a:solidFill>
                  <a:srgbClr val="002060"/>
                </a:solidFill>
                <a:latin typeface="UTM Avo" panose="02040603050506020204" pitchFamily="18" charset="0"/>
                <a:sym typeface="Arial"/>
              </a:rPr>
              <a:t> V</a:t>
            </a:r>
            <a:endParaRPr sz="5200" b="1" i="0" u="none" strike="noStrike" cap="none" dirty="0">
              <a:solidFill>
                <a:srgbClr val="002060"/>
              </a:solidFill>
              <a:latin typeface="UTM Avo" panose="02040603050506020204" pitchFamily="18" charset="0"/>
              <a:sym typeface="Arial"/>
            </a:endParaRPr>
          </a:p>
          <a:p>
            <a:pPr marL="0" marR="0" lvl="0" indent="0" algn="ctr" rtl="0">
              <a:lnSpc>
                <a:spcPct val="150000"/>
              </a:lnSpc>
              <a:spcBef>
                <a:spcPts val="0"/>
              </a:spcBef>
              <a:spcAft>
                <a:spcPts val="0"/>
              </a:spcAft>
              <a:buClr>
                <a:srgbClr val="000000"/>
              </a:buClr>
              <a:buSzPts val="4400"/>
              <a:buFont typeface="Calibri"/>
              <a:buNone/>
            </a:pPr>
            <a:r>
              <a:rPr lang="vi-VN" sz="5200" b="1" i="0" u="none" strike="noStrike" cap="none" dirty="0">
                <a:solidFill>
                  <a:srgbClr val="FF0000"/>
                </a:solidFill>
                <a:latin typeface="UTM Avo" panose="02040603050506020204" pitchFamily="18" charset="0"/>
                <a:sym typeface="Arial"/>
              </a:rPr>
              <a:t>Bài tập cuối chương V</a:t>
            </a:r>
            <a:endParaRPr dirty="0">
              <a:latin typeface="UTM Avo" panose="02040603050506020204" pitchFamily="18" charset="0"/>
            </a:endParaRPr>
          </a:p>
        </p:txBody>
      </p:sp>
      <p:sp>
        <p:nvSpPr>
          <p:cNvPr id="2" name="Google Shape;164;p1">
            <a:extLst>
              <a:ext uri="{FF2B5EF4-FFF2-40B4-BE49-F238E27FC236}">
                <a16:creationId xmlns:a16="http://schemas.microsoft.com/office/drawing/2014/main" id="{65331B9F-4DAA-78AB-2D41-C3B16164596D}"/>
              </a:ext>
            </a:extLst>
          </p:cNvPr>
          <p:cNvSpPr/>
          <p:nvPr/>
        </p:nvSpPr>
        <p:spPr>
          <a:xfrm>
            <a:off x="10698870" y="646331"/>
            <a:ext cx="99097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err="1">
                <a:solidFill>
                  <a:srgbClr val="FFFFFF"/>
                </a:solidFill>
                <a:latin typeface="UTM Avo" panose="02040603050506020204" pitchFamily="18" charset="0"/>
                <a:sym typeface="Arial"/>
              </a:rPr>
              <a:t>Tập</a:t>
            </a:r>
            <a:r>
              <a:rPr lang="en-US" sz="2400" b="0" i="0" u="none" strike="noStrike" cap="none" dirty="0">
                <a:solidFill>
                  <a:srgbClr val="FFFFFF"/>
                </a:solidFill>
                <a:latin typeface="UTM Avo" panose="02040603050506020204" pitchFamily="18" charset="0"/>
                <a:sym typeface="Arial"/>
              </a:rPr>
              <a:t> 2</a:t>
            </a:r>
            <a:endParaRPr sz="2400" b="0" i="0" u="none" strike="noStrike" cap="none" dirty="0">
              <a:solidFill>
                <a:srgbClr val="FFFFFF"/>
              </a:solidFill>
              <a:latin typeface="UTM Avo" panose="02040603050506020204" pitchFamily="18" charset="0"/>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0B134AE6-64D5-A957-E447-853F3CA3331E}"/>
              </a:ext>
            </a:extLst>
          </p:cNvPr>
          <p:cNvCxnSpPr>
            <a:cxnSpLocks/>
          </p:cNvCxnSpPr>
          <p:nvPr/>
        </p:nvCxnSpPr>
        <p:spPr>
          <a:xfrm>
            <a:off x="2165310" y="4981551"/>
            <a:ext cx="74662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6986EAE1-EA4A-8DCA-914C-B0EC3D17F747}"/>
              </a:ext>
            </a:extLst>
          </p:cNvPr>
          <p:cNvSpPr/>
          <p:nvPr/>
        </p:nvSpPr>
        <p:spPr>
          <a:xfrm>
            <a:off x="489783" y="1899695"/>
            <a:ext cx="1734785" cy="482363"/>
          </a:xfrm>
          <a:prstGeom prst="roundRect">
            <a:avLst/>
          </a:prstGeom>
          <a:ln w="28575"/>
        </p:spPr>
        <p:style>
          <a:lnRef idx="2">
            <a:schemeClr val="dk1"/>
          </a:lnRef>
          <a:fillRef idx="1">
            <a:schemeClr val="lt1"/>
          </a:fillRef>
          <a:effectRef idx="0">
            <a:schemeClr val="dk1"/>
          </a:effectRef>
          <a:fontRef idx="minor">
            <a:schemeClr val="dk1"/>
          </a:fontRef>
        </p:style>
        <p:txBody>
          <a:bodyPr rtlCol="0" anchor="ctr"/>
          <a:lstStyle/>
          <a:p>
            <a:pPr algn="ctr" defTabSz="914446"/>
            <a:r>
              <a:rPr lang="en-US" sz="1600" b="1" dirty="0" err="1">
                <a:solidFill>
                  <a:prstClr val="black"/>
                </a:solidFill>
                <a:latin typeface="UTM Avo" panose="02040603050506020204" pitchFamily="18" charset="0"/>
                <a:cs typeface="Arial" panose="020B0604020202020204" pitchFamily="34" charset="0"/>
              </a:rPr>
              <a:t>Quy</a:t>
            </a:r>
            <a:r>
              <a:rPr lang="en-US" sz="1600" b="1" dirty="0">
                <a:solidFill>
                  <a:prstClr val="black"/>
                </a:solidFill>
                <a:latin typeface="UTM Avo" panose="02040603050506020204" pitchFamily="18" charset="0"/>
                <a:cs typeface="Arial" panose="020B0604020202020204" pitchFamily="34" charset="0"/>
              </a:rPr>
              <a:t> </a:t>
            </a:r>
            <a:r>
              <a:rPr lang="en-US" sz="1600" b="1" dirty="0" err="1">
                <a:solidFill>
                  <a:prstClr val="black"/>
                </a:solidFill>
                <a:latin typeface="UTM Avo" panose="02040603050506020204" pitchFamily="18" charset="0"/>
                <a:cs typeface="Arial" panose="020B0604020202020204" pitchFamily="34" charset="0"/>
              </a:rPr>
              <a:t>tắc</a:t>
            </a:r>
            <a:r>
              <a:rPr lang="en-US" sz="1600" b="1" dirty="0">
                <a:solidFill>
                  <a:prstClr val="black"/>
                </a:solidFill>
                <a:latin typeface="UTM Avo" panose="02040603050506020204" pitchFamily="18" charset="0"/>
                <a:cs typeface="Arial" panose="020B0604020202020204" pitchFamily="34" charset="0"/>
              </a:rPr>
              <a:t> </a:t>
            </a:r>
            <a:r>
              <a:rPr lang="en-US" sz="1600" b="1" dirty="0" err="1">
                <a:solidFill>
                  <a:prstClr val="black"/>
                </a:solidFill>
                <a:latin typeface="UTM Avo" panose="02040603050506020204" pitchFamily="18" charset="0"/>
                <a:cs typeface="Arial" panose="020B0604020202020204" pitchFamily="34" charset="0"/>
              </a:rPr>
              <a:t>đếm</a:t>
            </a:r>
            <a:endParaRPr lang="en-US" sz="1600" b="1" dirty="0">
              <a:solidFill>
                <a:prstClr val="black"/>
              </a:solidFill>
              <a:latin typeface="UTM Avo" panose="020406030505060202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19714D0A-67F4-17D4-97F4-0D5114D596E8}"/>
              </a:ext>
            </a:extLst>
          </p:cNvPr>
          <p:cNvSpPr/>
          <p:nvPr/>
        </p:nvSpPr>
        <p:spPr>
          <a:xfrm>
            <a:off x="489785" y="4521987"/>
            <a:ext cx="1734783" cy="979194"/>
          </a:xfrm>
          <a:prstGeom prst="roundRect">
            <a:avLst/>
          </a:prstGeom>
          <a:ln w="28575"/>
        </p:spPr>
        <p:style>
          <a:lnRef idx="2">
            <a:schemeClr val="dk1"/>
          </a:lnRef>
          <a:fillRef idx="1">
            <a:schemeClr val="lt1"/>
          </a:fillRef>
          <a:effectRef idx="0">
            <a:schemeClr val="dk1"/>
          </a:effectRef>
          <a:fontRef idx="minor">
            <a:schemeClr val="dk1"/>
          </a:fontRef>
        </p:style>
        <p:txBody>
          <a:bodyPr rtlCol="0" anchor="ctr"/>
          <a:lstStyle/>
          <a:p>
            <a:pPr algn="ctr" defTabSz="914446"/>
            <a:r>
              <a:rPr lang="en-US" sz="1600" b="1" dirty="0" err="1">
                <a:solidFill>
                  <a:prstClr val="black"/>
                </a:solidFill>
                <a:latin typeface="UTM Avo" panose="02040603050506020204" pitchFamily="18" charset="0"/>
                <a:cs typeface="Arial" panose="020B0604020202020204" pitchFamily="34" charset="0"/>
              </a:rPr>
              <a:t>Hoán</a:t>
            </a:r>
            <a:r>
              <a:rPr lang="en-US" sz="1600" b="1" dirty="0">
                <a:solidFill>
                  <a:prstClr val="black"/>
                </a:solidFill>
                <a:latin typeface="UTM Avo" panose="02040603050506020204" pitchFamily="18" charset="0"/>
                <a:cs typeface="Arial" panose="020B0604020202020204" pitchFamily="34" charset="0"/>
              </a:rPr>
              <a:t> </a:t>
            </a:r>
            <a:r>
              <a:rPr lang="en-US" sz="1600" b="1" dirty="0" err="1">
                <a:solidFill>
                  <a:prstClr val="black"/>
                </a:solidFill>
                <a:latin typeface="UTM Avo" panose="02040603050506020204" pitchFamily="18" charset="0"/>
                <a:cs typeface="Arial" panose="020B0604020202020204" pitchFamily="34" charset="0"/>
              </a:rPr>
              <a:t>vị</a:t>
            </a:r>
            <a:r>
              <a:rPr lang="en-US" sz="1600" b="1" dirty="0">
                <a:solidFill>
                  <a:prstClr val="black"/>
                </a:solidFill>
                <a:latin typeface="UTM Avo" panose="02040603050506020204" pitchFamily="18" charset="0"/>
                <a:cs typeface="Arial" panose="020B0604020202020204" pitchFamily="34" charset="0"/>
              </a:rPr>
              <a:t>, </a:t>
            </a:r>
            <a:r>
              <a:rPr lang="en-US" sz="1600" b="1" dirty="0" err="1">
                <a:solidFill>
                  <a:prstClr val="black"/>
                </a:solidFill>
                <a:latin typeface="UTM Avo" panose="02040603050506020204" pitchFamily="18" charset="0"/>
                <a:cs typeface="Arial" panose="020B0604020202020204" pitchFamily="34" charset="0"/>
              </a:rPr>
              <a:t>Chỉnh</a:t>
            </a:r>
            <a:r>
              <a:rPr lang="en-US" sz="1600" b="1" dirty="0">
                <a:solidFill>
                  <a:prstClr val="black"/>
                </a:solidFill>
                <a:latin typeface="UTM Avo" panose="02040603050506020204" pitchFamily="18" charset="0"/>
                <a:cs typeface="Arial" panose="020B0604020202020204" pitchFamily="34" charset="0"/>
              </a:rPr>
              <a:t> </a:t>
            </a:r>
            <a:r>
              <a:rPr lang="en-US" sz="1600" b="1" dirty="0" err="1">
                <a:solidFill>
                  <a:prstClr val="black"/>
                </a:solidFill>
                <a:latin typeface="UTM Avo" panose="02040603050506020204" pitchFamily="18" charset="0"/>
                <a:cs typeface="Arial" panose="020B0604020202020204" pitchFamily="34" charset="0"/>
              </a:rPr>
              <a:t>hợp</a:t>
            </a:r>
            <a:r>
              <a:rPr lang="en-US" sz="1600" b="1" dirty="0">
                <a:solidFill>
                  <a:prstClr val="black"/>
                </a:solidFill>
                <a:latin typeface="UTM Avo" panose="02040603050506020204" pitchFamily="18" charset="0"/>
                <a:cs typeface="Arial" panose="020B0604020202020204" pitchFamily="34" charset="0"/>
              </a:rPr>
              <a:t>, </a:t>
            </a:r>
          </a:p>
          <a:p>
            <a:pPr algn="ctr" defTabSz="914446"/>
            <a:r>
              <a:rPr lang="en-US" sz="1600" b="1" dirty="0" err="1">
                <a:solidFill>
                  <a:prstClr val="black"/>
                </a:solidFill>
                <a:latin typeface="UTM Avo" panose="02040603050506020204" pitchFamily="18" charset="0"/>
                <a:cs typeface="Arial" panose="020B0604020202020204" pitchFamily="34" charset="0"/>
              </a:rPr>
              <a:t>Tổ</a:t>
            </a:r>
            <a:r>
              <a:rPr lang="en-US" sz="1600" b="1" dirty="0">
                <a:solidFill>
                  <a:prstClr val="black"/>
                </a:solidFill>
                <a:latin typeface="UTM Avo" panose="02040603050506020204" pitchFamily="18" charset="0"/>
                <a:cs typeface="Arial" panose="020B0604020202020204" pitchFamily="34" charset="0"/>
              </a:rPr>
              <a:t> </a:t>
            </a:r>
            <a:r>
              <a:rPr lang="en-US" sz="1600" b="1" dirty="0" err="1">
                <a:solidFill>
                  <a:prstClr val="black"/>
                </a:solidFill>
                <a:latin typeface="UTM Avo" panose="02040603050506020204" pitchFamily="18" charset="0"/>
                <a:cs typeface="Arial" panose="020B0604020202020204" pitchFamily="34" charset="0"/>
              </a:rPr>
              <a:t>hợp</a:t>
            </a:r>
            <a:endParaRPr lang="en-US" sz="1600" b="1" dirty="0">
              <a:solidFill>
                <a:prstClr val="black"/>
              </a:solidFill>
              <a:latin typeface="UTM Avo" panose="02040603050506020204" pitchFamily="18" charset="0"/>
              <a:cs typeface="Arial" panose="020B0604020202020204" pitchFamily="34" charset="0"/>
            </a:endParaRPr>
          </a:p>
        </p:txBody>
      </p:sp>
      <p:sp>
        <p:nvSpPr>
          <p:cNvPr id="7" name="Rectangle: Rounded Corners 6">
            <a:extLst>
              <a:ext uri="{FF2B5EF4-FFF2-40B4-BE49-F238E27FC236}">
                <a16:creationId xmlns:a16="http://schemas.microsoft.com/office/drawing/2014/main" id="{EC6547DA-40EA-28E4-8D7F-8EB866B79B33}"/>
              </a:ext>
            </a:extLst>
          </p:cNvPr>
          <p:cNvSpPr/>
          <p:nvPr/>
        </p:nvSpPr>
        <p:spPr>
          <a:xfrm>
            <a:off x="2986037" y="1150323"/>
            <a:ext cx="8584347" cy="1103863"/>
          </a:xfrm>
          <a:prstGeom prst="roundRect">
            <a:avLst>
              <a:gd name="adj" fmla="val 11906"/>
            </a:avLst>
          </a:prstGeom>
          <a:ln w="28575"/>
        </p:spPr>
        <p:style>
          <a:lnRef idx="2">
            <a:schemeClr val="dk1"/>
          </a:lnRef>
          <a:fillRef idx="1">
            <a:schemeClr val="lt1"/>
          </a:fillRef>
          <a:effectRef idx="0">
            <a:schemeClr val="dk1"/>
          </a:effectRef>
          <a:fontRef idx="minor">
            <a:schemeClr val="dk1"/>
          </a:fontRef>
        </p:style>
        <p:txBody>
          <a:bodyPr rtlCol="0" anchor="ctr"/>
          <a:lstStyle/>
          <a:p>
            <a:pPr algn="ctr" defTabSz="914446"/>
            <a:r>
              <a:rPr lang="en-US" b="1" dirty="0" err="1">
                <a:solidFill>
                  <a:prstClr val="black"/>
                </a:solidFill>
                <a:latin typeface="UTM Avo" panose="02040603050506020204" pitchFamily="18" charset="0"/>
                <a:cs typeface="Arial" panose="020B0604020202020204" pitchFamily="34" charset="0"/>
              </a:rPr>
              <a:t>Quy</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tắc</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cộng</a:t>
            </a:r>
            <a:r>
              <a:rPr lang="en-US" b="1"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Một</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công</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việc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có</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thể</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được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thực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hiện</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theo</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một</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trong</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hai</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phương</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án</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khác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nhau</a:t>
            </a:r>
            <a:r>
              <a:rPr lang="en-US" dirty="0">
                <a:solidFill>
                  <a:prstClr val="black"/>
                </a:solidFill>
                <a:latin typeface="UTM Avo" panose="02040603050506020204" pitchFamily="18" charset="0"/>
                <a:cs typeface="Arial" panose="020B0604020202020204" pitchFamily="34" charset="0"/>
              </a:rPr>
              <a:t>: </a:t>
            </a:r>
          </a:p>
          <a:p>
            <a:pPr defTabSz="914446"/>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Phương</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án</a:t>
            </a:r>
            <a:r>
              <a:rPr lang="en-US" dirty="0">
                <a:solidFill>
                  <a:prstClr val="black"/>
                </a:solidFill>
                <a:latin typeface="UTM Avo" panose="02040603050506020204" pitchFamily="18" charset="0"/>
                <a:cs typeface="Arial" panose="020B0604020202020204" pitchFamily="34" charset="0"/>
              </a:rPr>
              <a:t> 1 </a:t>
            </a:r>
            <a:r>
              <a:rPr lang="en-US" dirty="0" err="1">
                <a:solidFill>
                  <a:prstClr val="black"/>
                </a:solidFill>
                <a:latin typeface="UTM Avo" panose="02040603050506020204" pitchFamily="18" charset="0"/>
                <a:cs typeface="Arial" panose="020B0604020202020204" pitchFamily="34" charset="0"/>
              </a:rPr>
              <a:t>có</a:t>
            </a:r>
            <a:r>
              <a:rPr lang="en-US" dirty="0">
                <a:solidFill>
                  <a:prstClr val="black"/>
                </a:solidFill>
                <a:latin typeface="UTM Avo" panose="02040603050506020204" pitchFamily="18" charset="0"/>
                <a:cs typeface="Arial" panose="020B0604020202020204" pitchFamily="34" charset="0"/>
              </a:rPr>
              <a:t> n</a:t>
            </a:r>
            <a:r>
              <a:rPr lang="en-US" baseline="-25000" dirty="0">
                <a:solidFill>
                  <a:prstClr val="black"/>
                </a:solidFill>
                <a:latin typeface="UTM Avo" panose="02040603050506020204" pitchFamily="18" charset="0"/>
                <a:cs typeface="Arial" panose="020B0604020202020204" pitchFamily="34" charset="0"/>
              </a:rPr>
              <a:t>1</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cách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thực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hiện</a:t>
            </a:r>
            <a:r>
              <a:rPr lang="en-US" dirty="0">
                <a:solidFill>
                  <a:prstClr val="black"/>
                </a:solidFill>
                <a:latin typeface="UTM Avo" panose="02040603050506020204" pitchFamily="18" charset="0"/>
                <a:cs typeface="Arial" panose="020B0604020202020204" pitchFamily="34" charset="0"/>
              </a:rPr>
              <a:t>.</a:t>
            </a:r>
          </a:p>
          <a:p>
            <a:pPr defTabSz="914446"/>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Phương</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án</a:t>
            </a:r>
            <a:r>
              <a:rPr lang="en-US" dirty="0">
                <a:solidFill>
                  <a:prstClr val="black"/>
                </a:solidFill>
                <a:latin typeface="UTM Avo" panose="02040603050506020204" pitchFamily="18" charset="0"/>
                <a:cs typeface="Arial" panose="020B0604020202020204" pitchFamily="34" charset="0"/>
              </a:rPr>
              <a:t> 2 </a:t>
            </a:r>
            <a:r>
              <a:rPr lang="en-US" dirty="0" err="1">
                <a:solidFill>
                  <a:prstClr val="black"/>
                </a:solidFill>
                <a:latin typeface="UTM Avo" panose="02040603050506020204" pitchFamily="18" charset="0"/>
                <a:cs typeface="Arial" panose="020B0604020202020204" pitchFamily="34" charset="0"/>
              </a:rPr>
              <a:t>có</a:t>
            </a:r>
            <a:r>
              <a:rPr lang="en-US" dirty="0">
                <a:solidFill>
                  <a:prstClr val="black"/>
                </a:solidFill>
                <a:latin typeface="UTM Avo" panose="02040603050506020204" pitchFamily="18" charset="0"/>
                <a:cs typeface="Arial" panose="020B0604020202020204" pitchFamily="34" charset="0"/>
              </a:rPr>
              <a:t> n</a:t>
            </a:r>
            <a:r>
              <a:rPr lang="en-US" baseline="-25000" dirty="0">
                <a:solidFill>
                  <a:prstClr val="black"/>
                </a:solidFill>
                <a:latin typeface="UTM Avo" panose="02040603050506020204" pitchFamily="18" charset="0"/>
                <a:cs typeface="Arial" panose="020B0604020202020204" pitchFamily="34" charset="0"/>
              </a:rPr>
              <a:t>2</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cách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thực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hiện</a:t>
            </a:r>
            <a:r>
              <a:rPr lang="en-US" dirty="0">
                <a:solidFill>
                  <a:prstClr val="black"/>
                </a:solidFill>
                <a:latin typeface="UTM Avo" panose="02040603050506020204" pitchFamily="18" charset="0"/>
                <a:cs typeface="Arial" panose="020B0604020202020204" pitchFamily="34" charset="0"/>
              </a:rPr>
              <a:t>.</a:t>
            </a:r>
          </a:p>
          <a:p>
            <a:pPr defTabSz="914446"/>
            <a:r>
              <a:rPr lang="en-US" b="1" dirty="0" err="1">
                <a:solidFill>
                  <a:prstClr val="black"/>
                </a:solidFill>
                <a:latin typeface="UTM Avo" panose="02040603050506020204" pitchFamily="18" charset="0"/>
                <a:cs typeface="Arial" panose="020B0604020202020204" pitchFamily="34" charset="0"/>
              </a:rPr>
              <a:t>Số</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cách</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thực</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hiện</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công</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việc</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là</a:t>
            </a:r>
            <a:r>
              <a:rPr lang="en-US" b="1" dirty="0">
                <a:solidFill>
                  <a:prstClr val="black"/>
                </a:solidFill>
                <a:latin typeface="UTM Avo" panose="02040603050506020204" pitchFamily="18" charset="0"/>
                <a:cs typeface="Arial" panose="020B0604020202020204" pitchFamily="34" charset="0"/>
              </a:rPr>
              <a:t> n</a:t>
            </a:r>
            <a:r>
              <a:rPr lang="en-US" b="1" baseline="-25000" dirty="0">
                <a:solidFill>
                  <a:prstClr val="black"/>
                </a:solidFill>
                <a:latin typeface="UTM Avo" panose="02040603050506020204" pitchFamily="18" charset="0"/>
                <a:cs typeface="Arial" panose="020B0604020202020204" pitchFamily="34" charset="0"/>
              </a:rPr>
              <a:t>1</a:t>
            </a:r>
            <a:r>
              <a:rPr lang="en-US" b="1" dirty="0">
                <a:solidFill>
                  <a:prstClr val="black"/>
                </a:solidFill>
                <a:latin typeface="UTM Avo" panose="02040603050506020204" pitchFamily="18" charset="0"/>
                <a:cs typeface="Arial" panose="020B0604020202020204" pitchFamily="34" charset="0"/>
              </a:rPr>
              <a:t> + n</a:t>
            </a:r>
            <a:r>
              <a:rPr lang="en-US" b="1" baseline="-25000" dirty="0">
                <a:solidFill>
                  <a:prstClr val="black"/>
                </a:solidFill>
                <a:latin typeface="UTM Avo" panose="02040603050506020204" pitchFamily="18" charset="0"/>
                <a:cs typeface="Arial" panose="020B0604020202020204" pitchFamily="34" charset="0"/>
              </a:rPr>
              <a:t>2</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cách</a:t>
            </a:r>
            <a:r>
              <a:rPr lang="en-US" b="1" dirty="0">
                <a:solidFill>
                  <a:prstClr val="black"/>
                </a:solidFill>
                <a:latin typeface="UTM Avo" panose="02040603050506020204" pitchFamily="18" charset="0"/>
                <a:cs typeface="Arial" panose="020B0604020202020204" pitchFamily="34" charset="0"/>
              </a:rPr>
              <a:t>.</a:t>
            </a:r>
          </a:p>
        </p:txBody>
      </p:sp>
      <p:sp>
        <p:nvSpPr>
          <p:cNvPr id="10" name="Rectangle: Rounded Corners 9">
            <a:extLst>
              <a:ext uri="{FF2B5EF4-FFF2-40B4-BE49-F238E27FC236}">
                <a16:creationId xmlns:a16="http://schemas.microsoft.com/office/drawing/2014/main" id="{0203364A-7ACE-6F65-8462-AC444E54B1F7}"/>
              </a:ext>
            </a:extLst>
          </p:cNvPr>
          <p:cNvSpPr/>
          <p:nvPr/>
        </p:nvSpPr>
        <p:spPr>
          <a:xfrm>
            <a:off x="2986040" y="2375152"/>
            <a:ext cx="8584346" cy="985067"/>
          </a:xfrm>
          <a:prstGeom prst="roundRect">
            <a:avLst>
              <a:gd name="adj" fmla="val 11075"/>
            </a:avLst>
          </a:prstGeom>
          <a:ln w="28575"/>
        </p:spPr>
        <p:style>
          <a:lnRef idx="2">
            <a:schemeClr val="dk1"/>
          </a:lnRef>
          <a:fillRef idx="1">
            <a:schemeClr val="lt1"/>
          </a:fillRef>
          <a:effectRef idx="0">
            <a:schemeClr val="dk1"/>
          </a:effectRef>
          <a:fontRef idx="minor">
            <a:schemeClr val="dk1"/>
          </a:fontRef>
        </p:style>
        <p:txBody>
          <a:bodyPr rtlCol="0" anchor="ctr"/>
          <a:lstStyle/>
          <a:p>
            <a:pPr defTabSz="914446"/>
            <a:r>
              <a:rPr lang="en-US" b="1" dirty="0" err="1">
                <a:solidFill>
                  <a:prstClr val="black"/>
                </a:solidFill>
                <a:latin typeface="UTM Avo" panose="02040603050506020204" pitchFamily="18" charset="0"/>
                <a:cs typeface="Arial" panose="020B0604020202020204" pitchFamily="34" charset="0"/>
              </a:rPr>
              <a:t>Quy</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tắc</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nhân</a:t>
            </a:r>
            <a:r>
              <a:rPr lang="en-US" b="1"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Một</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công</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việc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phải</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được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hoàn</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thành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bởi</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hai</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hành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động</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liên</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tiếp</a:t>
            </a:r>
            <a:r>
              <a:rPr lang="en-US" dirty="0">
                <a:solidFill>
                  <a:prstClr val="black"/>
                </a:solidFill>
                <a:latin typeface="UTM Avo" panose="02040603050506020204" pitchFamily="18" charset="0"/>
                <a:cs typeface="Arial" panose="020B0604020202020204" pitchFamily="34" charset="0"/>
              </a:rPr>
              <a:t>.</a:t>
            </a:r>
          </a:p>
          <a:p>
            <a:pPr defTabSz="914446"/>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Hành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động</a:t>
            </a:r>
            <a:r>
              <a:rPr lang="en-US" dirty="0">
                <a:solidFill>
                  <a:prstClr val="black"/>
                </a:solidFill>
                <a:latin typeface="UTM Avo" panose="02040603050506020204" pitchFamily="18" charset="0"/>
                <a:cs typeface="Arial" panose="020B0604020202020204" pitchFamily="34" charset="0"/>
              </a:rPr>
              <a:t> 1 </a:t>
            </a:r>
            <a:r>
              <a:rPr lang="en-US" dirty="0" err="1">
                <a:solidFill>
                  <a:prstClr val="black"/>
                </a:solidFill>
                <a:latin typeface="UTM Avo" panose="02040603050506020204" pitchFamily="18" charset="0"/>
                <a:cs typeface="Arial" panose="020B0604020202020204" pitchFamily="34" charset="0"/>
              </a:rPr>
              <a:t>có</a:t>
            </a:r>
            <a:r>
              <a:rPr lang="en-US" dirty="0">
                <a:solidFill>
                  <a:prstClr val="black"/>
                </a:solidFill>
                <a:latin typeface="UTM Avo" panose="02040603050506020204" pitchFamily="18" charset="0"/>
                <a:cs typeface="Arial" panose="020B0604020202020204" pitchFamily="34" charset="0"/>
              </a:rPr>
              <a:t> m</a:t>
            </a:r>
            <a:r>
              <a:rPr lang="en-US" baseline="-25000" dirty="0">
                <a:solidFill>
                  <a:prstClr val="black"/>
                </a:solidFill>
                <a:latin typeface="UTM Avo" panose="02040603050506020204" pitchFamily="18" charset="0"/>
                <a:cs typeface="Arial" panose="020B0604020202020204" pitchFamily="34" charset="0"/>
              </a:rPr>
              <a:t>1</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cách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thực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hiện</a:t>
            </a:r>
            <a:r>
              <a:rPr lang="en-US" dirty="0">
                <a:solidFill>
                  <a:prstClr val="black"/>
                </a:solidFill>
                <a:latin typeface="UTM Avo" panose="02040603050506020204" pitchFamily="18" charset="0"/>
                <a:cs typeface="Arial" panose="020B0604020202020204" pitchFamily="34" charset="0"/>
              </a:rPr>
              <a:t>.</a:t>
            </a:r>
          </a:p>
          <a:p>
            <a:pPr defTabSz="914446"/>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Hành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động</a:t>
            </a:r>
            <a:r>
              <a:rPr lang="en-US" dirty="0">
                <a:solidFill>
                  <a:prstClr val="black"/>
                </a:solidFill>
                <a:latin typeface="UTM Avo" panose="02040603050506020204" pitchFamily="18" charset="0"/>
                <a:cs typeface="Arial" panose="020B0604020202020204" pitchFamily="34" charset="0"/>
              </a:rPr>
              <a:t> 2 </a:t>
            </a:r>
            <a:r>
              <a:rPr lang="en-US" dirty="0" err="1">
                <a:solidFill>
                  <a:prstClr val="black"/>
                </a:solidFill>
                <a:latin typeface="UTM Avo" panose="02040603050506020204" pitchFamily="18" charset="0"/>
                <a:cs typeface="Arial" panose="020B0604020202020204" pitchFamily="34" charset="0"/>
              </a:rPr>
              <a:t>có</a:t>
            </a:r>
            <a:r>
              <a:rPr lang="en-US" dirty="0">
                <a:solidFill>
                  <a:prstClr val="black"/>
                </a:solidFill>
                <a:latin typeface="UTM Avo" panose="02040603050506020204" pitchFamily="18" charset="0"/>
                <a:cs typeface="Arial" panose="020B0604020202020204" pitchFamily="34" charset="0"/>
              </a:rPr>
              <a:t> m</a:t>
            </a:r>
            <a:r>
              <a:rPr lang="en-US" baseline="-25000" dirty="0">
                <a:solidFill>
                  <a:prstClr val="black"/>
                </a:solidFill>
                <a:latin typeface="UTM Avo" panose="02040603050506020204" pitchFamily="18" charset="0"/>
                <a:cs typeface="Arial" panose="020B0604020202020204" pitchFamily="34" charset="0"/>
              </a:rPr>
              <a:t>2</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cách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thực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hiện</a:t>
            </a:r>
            <a:r>
              <a:rPr lang="en-US" dirty="0">
                <a:solidFill>
                  <a:prstClr val="black"/>
                </a:solidFill>
                <a:latin typeface="UTM Avo" panose="02040603050506020204" pitchFamily="18" charset="0"/>
                <a:cs typeface="Arial" panose="020B0604020202020204" pitchFamily="34" charset="0"/>
              </a:rPr>
              <a:t>.</a:t>
            </a:r>
          </a:p>
          <a:p>
            <a:pPr defTabSz="914446"/>
            <a:r>
              <a:rPr lang="en-US" b="1" dirty="0" err="1">
                <a:solidFill>
                  <a:prstClr val="black"/>
                </a:solidFill>
                <a:latin typeface="UTM Avo" panose="02040603050506020204" pitchFamily="18" charset="0"/>
                <a:cs typeface="Arial" panose="020B0604020202020204" pitchFamily="34" charset="0"/>
              </a:rPr>
              <a:t>Số</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cách</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thực</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hiện</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công</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việc</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là</a:t>
            </a:r>
            <a:r>
              <a:rPr lang="en-US" b="1" dirty="0">
                <a:solidFill>
                  <a:prstClr val="black"/>
                </a:solidFill>
                <a:latin typeface="UTM Avo" panose="02040603050506020204" pitchFamily="18" charset="0"/>
                <a:cs typeface="Arial" panose="020B0604020202020204" pitchFamily="34" charset="0"/>
              </a:rPr>
              <a:t> m</a:t>
            </a:r>
            <a:r>
              <a:rPr lang="en-US" b="1" baseline="-25000" dirty="0">
                <a:solidFill>
                  <a:prstClr val="black"/>
                </a:solidFill>
                <a:latin typeface="UTM Avo" panose="02040603050506020204" pitchFamily="18" charset="0"/>
                <a:cs typeface="Arial" panose="020B0604020202020204" pitchFamily="34" charset="0"/>
              </a:rPr>
              <a:t>1</a:t>
            </a:r>
            <a:r>
              <a:rPr lang="en-US" b="1" dirty="0">
                <a:solidFill>
                  <a:prstClr val="black"/>
                </a:solidFill>
                <a:latin typeface="UTM Avo" panose="02040603050506020204" pitchFamily="18" charset="0"/>
                <a:cs typeface="Arial" panose="020B0604020202020204" pitchFamily="34" charset="0"/>
              </a:rPr>
              <a:t>.m</a:t>
            </a:r>
            <a:r>
              <a:rPr lang="en-US" b="1" baseline="-25000" dirty="0">
                <a:solidFill>
                  <a:prstClr val="black"/>
                </a:solidFill>
                <a:latin typeface="UTM Avo" panose="02040603050506020204" pitchFamily="18" charset="0"/>
                <a:cs typeface="Arial" panose="020B0604020202020204" pitchFamily="34" charset="0"/>
              </a:rPr>
              <a:t>2</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cách</a:t>
            </a:r>
            <a:r>
              <a:rPr lang="en-US" b="1" dirty="0">
                <a:solidFill>
                  <a:prstClr val="black"/>
                </a:solidFill>
                <a:latin typeface="UTM Avo" panose="02040603050506020204" pitchFamily="18" charset="0"/>
                <a:cs typeface="Arial" panose="020B0604020202020204" pitchFamily="34" charset="0"/>
              </a:rPr>
              <a:t>.</a:t>
            </a:r>
          </a:p>
        </p:txBody>
      </p:sp>
      <mc:AlternateContent xmlns:mc="http://schemas.openxmlformats.org/markup-compatibility/2006">
        <mc:Choice xmlns:a14="http://schemas.microsoft.com/office/drawing/2010/main" Requires="a14">
          <p:sp>
            <p:nvSpPr>
              <p:cNvPr id="11" name="Rectangle: Rounded Corners 10">
                <a:extLst>
                  <a:ext uri="{FF2B5EF4-FFF2-40B4-BE49-F238E27FC236}">
                    <a16:creationId xmlns:a16="http://schemas.microsoft.com/office/drawing/2014/main" id="{BD38B8CB-C0FD-7446-24AD-DF0FD06DD887}"/>
                  </a:ext>
                </a:extLst>
              </p:cNvPr>
              <p:cNvSpPr/>
              <p:nvPr/>
            </p:nvSpPr>
            <p:spPr>
              <a:xfrm>
                <a:off x="2986037" y="3496970"/>
                <a:ext cx="8584347" cy="998290"/>
              </a:xfrm>
              <a:prstGeom prst="roundRect">
                <a:avLst/>
              </a:prstGeom>
              <a:ln w="28575"/>
            </p:spPr>
            <p:style>
              <a:lnRef idx="2">
                <a:schemeClr val="dk1"/>
              </a:lnRef>
              <a:fillRef idx="1">
                <a:schemeClr val="lt1"/>
              </a:fillRef>
              <a:effectRef idx="0">
                <a:schemeClr val="dk1"/>
              </a:effectRef>
              <a:fontRef idx="minor">
                <a:schemeClr val="dk1"/>
              </a:fontRef>
            </p:style>
            <p:txBody>
              <a:bodyPr rtlCol="0" anchor="ctr"/>
              <a:lstStyle/>
              <a:p>
                <a:pPr defTabSz="914446"/>
                <a:r>
                  <a:rPr lang="en-US" b="1" dirty="0">
                    <a:solidFill>
                      <a:prstClr val="black"/>
                    </a:solidFill>
                    <a:latin typeface="UTM Avo" panose="02040603050506020204" pitchFamily="18" charset="0"/>
                    <a:cs typeface="Arial" panose="020B0604020202020204" pitchFamily="34" charset="0"/>
                  </a:rPr>
                  <a:t>Hoán </a:t>
                </a:r>
                <a:r>
                  <a:rPr lang="en-US" b="1" dirty="0" err="1">
                    <a:solidFill>
                      <a:prstClr val="black"/>
                    </a:solidFill>
                    <a:latin typeface="UTM Avo" panose="02040603050506020204" pitchFamily="18" charset="0"/>
                    <a:cs typeface="Arial" panose="020B0604020202020204" pitchFamily="34" charset="0"/>
                  </a:rPr>
                  <a:t>vị</a:t>
                </a:r>
                <a:r>
                  <a:rPr lang="en-US" b="1"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Số</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cách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sắp</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xếp</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có</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thứ</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tự</a:t>
                </a:r>
                <a:r>
                  <a:rPr lang="en-US" dirty="0">
                    <a:solidFill>
                      <a:prstClr val="black"/>
                    </a:solidFill>
                    <a:latin typeface="UTM Avo" panose="02040603050506020204" pitchFamily="18" charset="0"/>
                    <a:cs typeface="Arial" panose="020B0604020202020204" pitchFamily="34" charset="0"/>
                  </a:rPr>
                  <a:t> n </a:t>
                </a:r>
                <a:r>
                  <a:rPr lang="en-US" dirty="0" err="1">
                    <a:solidFill>
                      <a:prstClr val="black"/>
                    </a:solidFill>
                    <a:latin typeface="UTM Avo" panose="02040603050506020204" pitchFamily="18" charset="0"/>
                    <a:cs typeface="Arial" panose="020B0604020202020204" pitchFamily="34" charset="0"/>
                  </a:rPr>
                  <a:t>phần</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tử</a:t>
                </a:r>
                <a:r>
                  <a:rPr lang="en-US" dirty="0">
                    <a:solidFill>
                      <a:prstClr val="black"/>
                    </a:solidFill>
                    <a:latin typeface="UTM Avo" panose="02040603050506020204" pitchFamily="18" charset="0"/>
                    <a:cs typeface="Arial" panose="020B0604020202020204" pitchFamily="34" charset="0"/>
                  </a:rPr>
                  <a:t> </a:t>
                </a:r>
                <a14:m>
                  <m:oMath xmlns:m="http://schemas.openxmlformats.org/officeDocument/2006/math">
                    <m:r>
                      <a:rPr lang="en-US" i="1">
                        <a:solidFill>
                          <a:prstClr val="black"/>
                        </a:solidFill>
                        <a:latin typeface="Cambria Math" panose="02040503050406030204" pitchFamily="18" charset="0"/>
                      </a:rPr>
                      <m:t>𝑛</m:t>
                    </m:r>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ea typeface="Cambria Math" panose="02040503050406030204" pitchFamily="18" charset="0"/>
                      </a:rPr>
                      <m:t>ℕ</m:t>
                    </m:r>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ea typeface="Cambria Math" panose="02040503050406030204" pitchFamily="18" charset="0"/>
                      </a:rPr>
                      <m:t>𝑛</m:t>
                    </m:r>
                    <m:r>
                      <a:rPr lang="en-US" i="1">
                        <a:solidFill>
                          <a:prstClr val="black"/>
                        </a:solidFill>
                        <a:latin typeface="Cambria Math" panose="02040503050406030204" pitchFamily="18" charset="0"/>
                        <a:ea typeface="Cambria Math" panose="02040503050406030204" pitchFamily="18" charset="0"/>
                      </a:rPr>
                      <m:t>≥1)</m:t>
                    </m:r>
                  </m:oMath>
                </a14:m>
                <a:endParaRPr lang="en-US" dirty="0">
                  <a:solidFill>
                    <a:prstClr val="black"/>
                  </a:solidFill>
                  <a:latin typeface="UTM Avo" panose="02040603050506020204" pitchFamily="18" charset="0"/>
                  <a:ea typeface="Cambria Math" panose="02040503050406030204" pitchFamily="18" charset="0"/>
                  <a:cs typeface="Arial" panose="020B0604020202020204" pitchFamily="34" charset="0"/>
                </a:endParaRPr>
              </a:p>
              <a:p>
                <a:pPr defTabSz="914446"/>
                <a:r>
                  <a:rPr lang="en-US" dirty="0" err="1">
                    <a:solidFill>
                      <a:prstClr val="black"/>
                    </a:solidFill>
                    <a:latin typeface="UTM Avo" panose="02040603050506020204" pitchFamily="18" charset="0"/>
                    <a:cs typeface="Arial" panose="020B0604020202020204" pitchFamily="34" charset="0"/>
                  </a:rPr>
                  <a:t>Số</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các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hoán</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vị</a:t>
                </a:r>
                <a:r>
                  <a:rPr lang="en-US" dirty="0">
                    <a:solidFill>
                      <a:prstClr val="black"/>
                    </a:solidFill>
                    <a:latin typeface="UTM Avo" panose="02040603050506020204" pitchFamily="18" charset="0"/>
                    <a:cs typeface="Arial" panose="020B0604020202020204" pitchFamily="34" charset="0"/>
                  </a:rPr>
                  <a:t>:</a:t>
                </a:r>
                <a14:m>
                  <m:oMath xmlns:m="http://schemas.openxmlformats.org/officeDocument/2006/math">
                    <m:sSub>
                      <m:sSubPr>
                        <m:ctrlPr>
                          <a:rPr lang="en-US" i="1">
                            <a:solidFill>
                              <a:prstClr val="black"/>
                            </a:solidFill>
                            <a:latin typeface="Cambria Math" panose="02040503050406030204" pitchFamily="18" charset="0"/>
                          </a:rPr>
                        </m:ctrlPr>
                      </m:sSubPr>
                      <m:e>
                        <m:r>
                          <a:rPr lang="en-US" b="0" i="1" smtClean="0">
                            <a:solidFill>
                              <a:prstClr val="black"/>
                            </a:solidFill>
                            <a:latin typeface="Cambria Math" panose="02040503050406030204" pitchFamily="18" charset="0"/>
                          </a:rPr>
                          <m:t> </m:t>
                        </m:r>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𝑃</m:t>
                        </m:r>
                      </m:e>
                      <m:sub>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𝑛</m:t>
                        </m:r>
                      </m:sub>
                    </m:sSub>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𝑛</m:t>
                    </m:r>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𝑛</m:t>
                    </m:r>
                    <m:d>
                      <m:dPr>
                        <m:ctrlPr>
                          <a:rPr lang="en-US" i="1">
                            <a:solidFill>
                              <a:prstClr val="black"/>
                            </a:solidFill>
                            <a:latin typeface="Cambria Math" panose="02040503050406030204" pitchFamily="18" charset="0"/>
                          </a:rPr>
                        </m:ctrlPr>
                      </m:dPr>
                      <m:e>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𝑛</m:t>
                        </m:r>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 – 1</m:t>
                        </m:r>
                      </m:e>
                    </m:d>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…2.1.</m:t>
                    </m:r>
                  </m:oMath>
                </a14:m>
                <a:endParaRPr lang="en-US"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defTabSz="914446"/>
                <a:r>
                  <a:rPr lang="en-US" dirty="0" err="1">
                    <a:solidFill>
                      <a:prstClr val="black"/>
                    </a:solidFill>
                    <a:latin typeface="UTM Avo" panose="02040603050506020204" pitchFamily="18" charset="0"/>
                    <a:cs typeface="Arial" panose="020B0604020202020204" pitchFamily="34" charset="0"/>
                  </a:rPr>
                  <a:t>Quy</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ước</a:t>
                </a:r>
                <a:r>
                  <a:rPr lang="en-US" dirty="0">
                    <a:solidFill>
                      <a:prstClr val="black"/>
                    </a:solidFill>
                    <a:latin typeface="UTM Avo" panose="02040603050506020204" pitchFamily="18" charset="0"/>
                    <a:cs typeface="Arial" panose="020B0604020202020204" pitchFamily="34" charset="0"/>
                  </a:rPr>
                  <a:t>: 0</a:t>
                </a:r>
                <a14:m>
                  <m:oMath xmlns:m="http://schemas.openxmlformats.org/officeDocument/2006/math">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oMath>
                </a14:m>
                <a:r>
                  <a:rPr lang="en-US" dirty="0">
                    <a:solidFill>
                      <a:prstClr val="black"/>
                    </a:solidFill>
                    <a:latin typeface="UTM Avo" panose="02040603050506020204" pitchFamily="18" charset="0"/>
                    <a:cs typeface="Arial" panose="020B0604020202020204" pitchFamily="34" charset="0"/>
                  </a:rPr>
                  <a:t>  </a:t>
                </a:r>
              </a:p>
            </p:txBody>
          </p:sp>
        </mc:Choice>
        <mc:Fallback>
          <p:sp>
            <p:nvSpPr>
              <p:cNvPr id="11" name="Rectangle: Rounded Corners 10">
                <a:extLst>
                  <a:ext uri="{FF2B5EF4-FFF2-40B4-BE49-F238E27FC236}">
                    <a16:creationId xmlns:a16="http://schemas.microsoft.com/office/drawing/2014/main" id="{BD38B8CB-C0FD-7446-24AD-DF0FD06DD887}"/>
                  </a:ext>
                </a:extLst>
              </p:cNvPr>
              <p:cNvSpPr>
                <a:spLocks noRot="1" noChangeAspect="1" noMove="1" noResize="1" noEditPoints="1" noAdjustHandles="1" noChangeArrowheads="1" noChangeShapeType="1" noTextEdit="1"/>
              </p:cNvSpPr>
              <p:nvPr/>
            </p:nvSpPr>
            <p:spPr>
              <a:xfrm>
                <a:off x="2986037" y="3496970"/>
                <a:ext cx="8584347" cy="998290"/>
              </a:xfrm>
              <a:prstGeom prst="roundRect">
                <a:avLst/>
              </a:prstGeom>
              <a:blipFill>
                <a:blip r:embed="rId4"/>
                <a:stretch>
                  <a:fillRect/>
                </a:stretch>
              </a:blipFill>
              <a:ln w="28575"/>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Rectangle: Rounded Corners 11">
                <a:extLst>
                  <a:ext uri="{FF2B5EF4-FFF2-40B4-BE49-F238E27FC236}">
                    <a16:creationId xmlns:a16="http://schemas.microsoft.com/office/drawing/2014/main" id="{BFB93833-11AE-3059-DABC-08808EFFB385}"/>
                  </a:ext>
                </a:extLst>
              </p:cNvPr>
              <p:cNvSpPr/>
              <p:nvPr/>
            </p:nvSpPr>
            <p:spPr>
              <a:xfrm>
                <a:off x="2986037" y="4632011"/>
                <a:ext cx="8584347" cy="699082"/>
              </a:xfrm>
              <a:prstGeom prst="roundRect">
                <a:avLst/>
              </a:prstGeom>
              <a:ln w="28575"/>
            </p:spPr>
            <p:style>
              <a:lnRef idx="2">
                <a:schemeClr val="dk1"/>
              </a:lnRef>
              <a:fillRef idx="1">
                <a:schemeClr val="lt1"/>
              </a:fillRef>
              <a:effectRef idx="0">
                <a:schemeClr val="dk1"/>
              </a:effectRef>
              <a:fontRef idx="minor">
                <a:schemeClr val="dk1"/>
              </a:fontRef>
            </p:style>
            <p:txBody>
              <a:bodyPr rtlCol="0" anchor="ctr"/>
              <a:lstStyle/>
              <a:p>
                <a:pPr defTabSz="914446"/>
                <a:r>
                  <a:rPr lang="en-US" b="1" dirty="0" err="1">
                    <a:solidFill>
                      <a:prstClr val="black"/>
                    </a:solidFill>
                    <a:latin typeface="UTM Avo" panose="02040603050506020204" pitchFamily="18" charset="0"/>
                    <a:cs typeface="Arial" panose="020B0604020202020204" pitchFamily="34" charset="0"/>
                  </a:rPr>
                  <a:t>Chỉnh</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hợp</a:t>
                </a:r>
                <a:r>
                  <a:rPr lang="en-US" b="1"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Số</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cách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sắp</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xếp</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có</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thứ</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tự</a:t>
                </a:r>
                <a:r>
                  <a:rPr lang="en-US" dirty="0">
                    <a:solidFill>
                      <a:prstClr val="black"/>
                    </a:solidFill>
                    <a:latin typeface="UTM Avo" panose="02040603050506020204" pitchFamily="18" charset="0"/>
                    <a:cs typeface="Arial" panose="020B0604020202020204" pitchFamily="34" charset="0"/>
                  </a:rPr>
                  <a:t> k </a:t>
                </a:r>
                <a:r>
                  <a:rPr lang="en-US" dirty="0" err="1">
                    <a:solidFill>
                      <a:prstClr val="black"/>
                    </a:solidFill>
                    <a:latin typeface="UTM Avo" panose="02040603050506020204" pitchFamily="18" charset="0"/>
                    <a:cs typeface="Arial" panose="020B0604020202020204" pitchFamily="34" charset="0"/>
                  </a:rPr>
                  <a:t>phần</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từ</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tập</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hợp</a:t>
                </a:r>
                <a:r>
                  <a:rPr lang="en-US" dirty="0">
                    <a:solidFill>
                      <a:prstClr val="black"/>
                    </a:solidFill>
                    <a:latin typeface="UTM Avo" panose="02040603050506020204" pitchFamily="18" charset="0"/>
                    <a:cs typeface="Arial" panose="020B0604020202020204" pitchFamily="34" charset="0"/>
                  </a:rPr>
                  <a:t> n </a:t>
                </a:r>
                <a:r>
                  <a:rPr lang="en-US" dirty="0" err="1">
                    <a:solidFill>
                      <a:prstClr val="black"/>
                    </a:solidFill>
                    <a:latin typeface="UTM Avo" panose="02040603050506020204" pitchFamily="18" charset="0"/>
                    <a:cs typeface="Arial" panose="020B0604020202020204" pitchFamily="34" charset="0"/>
                  </a:rPr>
                  <a:t>phần</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tử</a:t>
                </a:r>
                <a:r>
                  <a:rPr lang="en-US" dirty="0">
                    <a:solidFill>
                      <a:prstClr val="black"/>
                    </a:solidFill>
                    <a:latin typeface="UTM Avo" panose="02040603050506020204" pitchFamily="18" charset="0"/>
                    <a:cs typeface="Arial" panose="020B0604020202020204" pitchFamily="34" charset="0"/>
                  </a:rPr>
                  <a:t> (</a:t>
                </a:r>
                <a14:m>
                  <m:oMath xmlns:m="http://schemas.openxmlformats.org/officeDocument/2006/math">
                    <m:r>
                      <a:rPr lang="en-US" i="1">
                        <a:solidFill>
                          <a:prstClr val="black"/>
                        </a:solidFill>
                        <a:latin typeface="Cambria Math" panose="02040503050406030204" pitchFamily="18" charset="0"/>
                      </a:rPr>
                      <m:t>𝑘</m:t>
                    </m:r>
                    <m:r>
                      <a:rPr lang="en-US" i="1">
                        <a:solidFill>
                          <a:prstClr val="black"/>
                        </a:solidFill>
                        <a:latin typeface="Cambria Math" panose="02040503050406030204" pitchFamily="18" charset="0"/>
                      </a:rPr>
                      <m:t>, </m:t>
                    </m:r>
                    <m:r>
                      <a:rPr lang="en-US" i="1">
                        <a:solidFill>
                          <a:prstClr val="black"/>
                        </a:solidFill>
                        <a:latin typeface="Cambria Math" panose="02040503050406030204" pitchFamily="18" charset="0"/>
                      </a:rPr>
                      <m:t>𝑛</m:t>
                    </m:r>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ea typeface="Cambria Math" panose="02040503050406030204" pitchFamily="18" charset="0"/>
                      </a:rPr>
                      <m:t>ℕ</m:t>
                    </m:r>
                    <m:r>
                      <a:rPr lang="en-US" i="1">
                        <a:solidFill>
                          <a:prstClr val="black"/>
                        </a:solidFill>
                        <a:latin typeface="Cambria Math" panose="02040503050406030204" pitchFamily="18" charset="0"/>
                        <a:ea typeface="Cambria Math" panose="02040503050406030204" pitchFamily="18" charset="0"/>
                      </a:rPr>
                      <m:t>, 1≤</m:t>
                    </m:r>
                    <m:r>
                      <a:rPr lang="en-US" i="1">
                        <a:solidFill>
                          <a:prstClr val="black"/>
                        </a:solidFill>
                        <a:latin typeface="Cambria Math" panose="02040503050406030204" pitchFamily="18" charset="0"/>
                        <a:ea typeface="Cambria Math" panose="02040503050406030204" pitchFamily="18" charset="0"/>
                      </a:rPr>
                      <m:t>𝑘</m:t>
                    </m:r>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ea typeface="Cambria Math" panose="02040503050406030204" pitchFamily="18" charset="0"/>
                      </a:rPr>
                      <m:t>𝑛</m:t>
                    </m:r>
                    <m:r>
                      <a:rPr lang="en-US" i="1">
                        <a:solidFill>
                          <a:prstClr val="black"/>
                        </a:solidFill>
                        <a:latin typeface="Cambria Math" panose="02040503050406030204" pitchFamily="18" charset="0"/>
                        <a:ea typeface="Cambria Math" panose="02040503050406030204" pitchFamily="18" charset="0"/>
                      </a:rPr>
                      <m:t>)</m:t>
                    </m:r>
                  </m:oMath>
                </a14:m>
                <a:endParaRPr lang="en-US" dirty="0">
                  <a:solidFill>
                    <a:prstClr val="black"/>
                  </a:solidFill>
                  <a:latin typeface="UTM Avo" panose="02040603050506020204" pitchFamily="18" charset="0"/>
                  <a:ea typeface="Cambria Math" panose="02040503050406030204" pitchFamily="18" charset="0"/>
                  <a:cs typeface="Arial" panose="020B0604020202020204" pitchFamily="34" charset="0"/>
                </a:endParaRPr>
              </a:p>
              <a:p>
                <a:pPr defTabSz="914446"/>
                <a:r>
                  <a:rPr lang="en-US" dirty="0" err="1">
                    <a:solidFill>
                      <a:prstClr val="black"/>
                    </a:solidFill>
                    <a:latin typeface="UTM Avo" panose="02040603050506020204" pitchFamily="18" charset="0"/>
                    <a:cs typeface="Arial" panose="020B0604020202020204" pitchFamily="34" charset="0"/>
                  </a:rPr>
                  <a:t>Số</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các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chỉnh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hợp</a:t>
                </a:r>
                <a:r>
                  <a:rPr lang="en-US" dirty="0">
                    <a:solidFill>
                      <a:prstClr val="black"/>
                    </a:solidFill>
                    <a:latin typeface="UTM Avo" panose="02040603050506020204" pitchFamily="18" charset="0"/>
                    <a:cs typeface="Arial" panose="020B0604020202020204" pitchFamily="34" charset="0"/>
                  </a:rPr>
                  <a:t>: </a:t>
                </a:r>
                <a14:m>
                  <m:oMath xmlns:m="http://schemas.openxmlformats.org/officeDocument/2006/math">
                    <m:sSubSup>
                      <m:sSubSupPr>
                        <m:ctrlP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𝐴</m:t>
                        </m:r>
                      </m:e>
                      <m:sub>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𝑛</m:t>
                        </m:r>
                      </m:sub>
                      <m:sup>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𝑘</m:t>
                        </m:r>
                      </m:sup>
                    </m:sSubSup>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m:t>
                    </m:r>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𝑛</m:t>
                    </m:r>
                    <m:d>
                      <m:dPr>
                        <m:ctrlP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dPr>
                      <m:e>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𝑛</m:t>
                        </m:r>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−1</m:t>
                        </m:r>
                      </m:e>
                    </m:d>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m:t>
                    </m:r>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𝑛</m:t>
                    </m:r>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m:t>
                    </m:r>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𝑘</m:t>
                    </m:r>
                    <m:r>
                      <a:rPr lang="en-US"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t>+1)</m:t>
                    </m:r>
                  </m:oMath>
                </a14:m>
                <a:endParaRPr lang="en-US" i="1" dirty="0">
                  <a:solidFill>
                    <a:prstClr val="black"/>
                  </a:solidFill>
                  <a:latin typeface="UTM Avo" panose="02040603050506020204" pitchFamily="18" charset="0"/>
                  <a:cs typeface="Arial" panose="020B0604020202020204" pitchFamily="34" charset="0"/>
                </a:endParaRPr>
              </a:p>
            </p:txBody>
          </p:sp>
        </mc:Choice>
        <mc:Fallback>
          <p:sp>
            <p:nvSpPr>
              <p:cNvPr id="12" name="Rectangle: Rounded Corners 11">
                <a:extLst>
                  <a:ext uri="{FF2B5EF4-FFF2-40B4-BE49-F238E27FC236}">
                    <a16:creationId xmlns:a16="http://schemas.microsoft.com/office/drawing/2014/main" id="{BFB93833-11AE-3059-DABC-08808EFFB385}"/>
                  </a:ext>
                </a:extLst>
              </p:cNvPr>
              <p:cNvSpPr>
                <a:spLocks noRot="1" noChangeAspect="1" noMove="1" noResize="1" noEditPoints="1" noAdjustHandles="1" noChangeArrowheads="1" noChangeShapeType="1" noTextEdit="1"/>
              </p:cNvSpPr>
              <p:nvPr/>
            </p:nvSpPr>
            <p:spPr>
              <a:xfrm>
                <a:off x="2986037" y="4632011"/>
                <a:ext cx="8584347" cy="699082"/>
              </a:xfrm>
              <a:prstGeom prst="roundRect">
                <a:avLst/>
              </a:prstGeom>
              <a:blipFill>
                <a:blip r:embed="rId5"/>
                <a:stretch>
                  <a:fillRect/>
                </a:stretch>
              </a:blipFill>
              <a:ln w="28575"/>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Rounded Corners 13">
                <a:extLst>
                  <a:ext uri="{FF2B5EF4-FFF2-40B4-BE49-F238E27FC236}">
                    <a16:creationId xmlns:a16="http://schemas.microsoft.com/office/drawing/2014/main" id="{431F42F6-BCD8-F477-AEC1-EE822CCDA053}"/>
                  </a:ext>
                </a:extLst>
              </p:cNvPr>
              <p:cNvSpPr/>
              <p:nvPr/>
            </p:nvSpPr>
            <p:spPr>
              <a:xfrm>
                <a:off x="2986038" y="5501181"/>
                <a:ext cx="8584346" cy="767065"/>
              </a:xfrm>
              <a:prstGeom prst="roundRect">
                <a:avLst/>
              </a:prstGeom>
              <a:ln w="28575"/>
            </p:spPr>
            <p:style>
              <a:lnRef idx="2">
                <a:schemeClr val="dk1"/>
              </a:lnRef>
              <a:fillRef idx="1">
                <a:schemeClr val="lt1"/>
              </a:fillRef>
              <a:effectRef idx="0">
                <a:schemeClr val="dk1"/>
              </a:effectRef>
              <a:fontRef idx="minor">
                <a:schemeClr val="dk1"/>
              </a:fontRef>
            </p:style>
            <p:txBody>
              <a:bodyPr rtlCol="0" anchor="ctr"/>
              <a:lstStyle/>
              <a:p>
                <a:pPr defTabSz="914446"/>
                <a:r>
                  <a:rPr lang="en-US" b="1" dirty="0" err="1">
                    <a:solidFill>
                      <a:prstClr val="black"/>
                    </a:solidFill>
                    <a:latin typeface="UTM Avo" panose="02040603050506020204" pitchFamily="18" charset="0"/>
                    <a:cs typeface="Arial" panose="020B0604020202020204" pitchFamily="34" charset="0"/>
                  </a:rPr>
                  <a:t>Tổ</a:t>
                </a:r>
                <a:r>
                  <a:rPr lang="en-US" b="1" dirty="0">
                    <a:solidFill>
                      <a:prstClr val="black"/>
                    </a:solidFill>
                    <a:latin typeface="UTM Avo" panose="02040603050506020204" pitchFamily="18" charset="0"/>
                    <a:cs typeface="Arial" panose="020B0604020202020204" pitchFamily="34" charset="0"/>
                  </a:rPr>
                  <a:t> </a:t>
                </a:r>
                <a:r>
                  <a:rPr lang="en-US" b="1" dirty="0" err="1">
                    <a:solidFill>
                      <a:prstClr val="black"/>
                    </a:solidFill>
                    <a:latin typeface="UTM Avo" panose="02040603050506020204" pitchFamily="18" charset="0"/>
                    <a:cs typeface="Arial" panose="020B0604020202020204" pitchFamily="34" charset="0"/>
                  </a:rPr>
                  <a:t>hợp</a:t>
                </a:r>
                <a:r>
                  <a:rPr lang="en-US" b="1"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Số</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cách</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chọn</a:t>
                </a:r>
                <a:r>
                  <a:rPr lang="en-US" dirty="0">
                    <a:solidFill>
                      <a:prstClr val="black"/>
                    </a:solidFill>
                    <a:latin typeface="UTM Avo" panose="02040603050506020204" pitchFamily="18" charset="0"/>
                    <a:cs typeface="Arial" panose="020B0604020202020204" pitchFamily="34" charset="0"/>
                  </a:rPr>
                  <a:t> k </a:t>
                </a:r>
                <a:r>
                  <a:rPr lang="en-US" dirty="0" err="1">
                    <a:solidFill>
                      <a:prstClr val="black"/>
                    </a:solidFill>
                    <a:latin typeface="UTM Avo" panose="02040603050506020204" pitchFamily="18" charset="0"/>
                    <a:cs typeface="Arial" panose="020B0604020202020204" pitchFamily="34" charset="0"/>
                  </a:rPr>
                  <a:t>phần</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tử</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từ</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tập</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hợp</a:t>
                </a:r>
                <a:r>
                  <a:rPr lang="en-US" dirty="0">
                    <a:solidFill>
                      <a:prstClr val="black"/>
                    </a:solidFill>
                    <a:latin typeface="UTM Avo" panose="02040603050506020204" pitchFamily="18" charset="0"/>
                    <a:cs typeface="Arial" panose="020B0604020202020204" pitchFamily="34" charset="0"/>
                  </a:rPr>
                  <a:t> n </a:t>
                </a:r>
                <a:r>
                  <a:rPr lang="en-US" dirty="0" err="1">
                    <a:solidFill>
                      <a:prstClr val="black"/>
                    </a:solidFill>
                    <a:latin typeface="UTM Avo" panose="02040603050506020204" pitchFamily="18" charset="0"/>
                    <a:cs typeface="Arial" panose="020B0604020202020204" pitchFamily="34" charset="0"/>
                  </a:rPr>
                  <a:t>phần</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tử</a:t>
                </a:r>
                <a:r>
                  <a:rPr lang="en-US" dirty="0">
                    <a:solidFill>
                      <a:prstClr val="black"/>
                    </a:solidFill>
                    <a:latin typeface="UTM Avo" panose="02040603050506020204" pitchFamily="18" charset="0"/>
                    <a:cs typeface="Arial" panose="020B0604020202020204" pitchFamily="34" charset="0"/>
                  </a:rPr>
                  <a:t> (</a:t>
                </a:r>
                <a14:m>
                  <m:oMath xmlns:m="http://schemas.openxmlformats.org/officeDocument/2006/math">
                    <m:r>
                      <a:rPr lang="en-US" i="1">
                        <a:solidFill>
                          <a:prstClr val="black"/>
                        </a:solidFill>
                        <a:latin typeface="Cambria Math" panose="02040503050406030204" pitchFamily="18" charset="0"/>
                      </a:rPr>
                      <m:t>𝑘</m:t>
                    </m:r>
                    <m:r>
                      <a:rPr lang="en-US" i="1">
                        <a:solidFill>
                          <a:prstClr val="black"/>
                        </a:solidFill>
                        <a:latin typeface="Cambria Math" panose="02040503050406030204" pitchFamily="18" charset="0"/>
                      </a:rPr>
                      <m:t>, </m:t>
                    </m:r>
                    <m:r>
                      <a:rPr lang="en-US" i="1">
                        <a:solidFill>
                          <a:prstClr val="black"/>
                        </a:solidFill>
                        <a:latin typeface="Cambria Math" panose="02040503050406030204" pitchFamily="18" charset="0"/>
                      </a:rPr>
                      <m:t>𝑛</m:t>
                    </m:r>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ea typeface="Cambria Math" panose="02040503050406030204" pitchFamily="18" charset="0"/>
                      </a:rPr>
                      <m:t>ℕ</m:t>
                    </m:r>
                    <m:r>
                      <a:rPr lang="en-US" i="1">
                        <a:solidFill>
                          <a:prstClr val="black"/>
                        </a:solidFill>
                        <a:latin typeface="Cambria Math" panose="02040503050406030204" pitchFamily="18" charset="0"/>
                        <a:ea typeface="Cambria Math" panose="02040503050406030204" pitchFamily="18" charset="0"/>
                      </a:rPr>
                      <m:t>, 0≤</m:t>
                    </m:r>
                    <m:r>
                      <a:rPr lang="en-US" i="1">
                        <a:solidFill>
                          <a:prstClr val="black"/>
                        </a:solidFill>
                        <a:latin typeface="Cambria Math" panose="02040503050406030204" pitchFamily="18" charset="0"/>
                        <a:ea typeface="Cambria Math" panose="02040503050406030204" pitchFamily="18" charset="0"/>
                      </a:rPr>
                      <m:t>𝑘</m:t>
                    </m:r>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ea typeface="Cambria Math" panose="02040503050406030204" pitchFamily="18" charset="0"/>
                      </a:rPr>
                      <m:t>𝑛</m:t>
                    </m:r>
                    <m:r>
                      <a:rPr lang="en-US" i="1">
                        <a:solidFill>
                          <a:prstClr val="black"/>
                        </a:solidFill>
                        <a:latin typeface="Cambria Math" panose="02040503050406030204" pitchFamily="18" charset="0"/>
                        <a:ea typeface="Cambria Math" panose="02040503050406030204" pitchFamily="18" charset="0"/>
                      </a:rPr>
                      <m:t>)</m:t>
                    </m:r>
                  </m:oMath>
                </a14:m>
                <a:r>
                  <a:rPr lang="en-US" dirty="0">
                    <a:solidFill>
                      <a:prstClr val="black"/>
                    </a:solidFill>
                    <a:latin typeface="UTM Avo" panose="02040603050506020204" pitchFamily="18" charset="0"/>
                    <a:cs typeface="Arial" panose="020B0604020202020204" pitchFamily="34" charset="0"/>
                  </a:rPr>
                  <a:t> </a:t>
                </a:r>
              </a:p>
              <a:p>
                <a:pPr defTabSz="914446"/>
                <a:r>
                  <a:rPr lang="en-US" dirty="0" err="1">
                    <a:solidFill>
                      <a:prstClr val="black"/>
                    </a:solidFill>
                    <a:latin typeface="UTM Avo" panose="02040603050506020204" pitchFamily="18" charset="0"/>
                    <a:cs typeface="Arial" panose="020B0604020202020204" pitchFamily="34" charset="0"/>
                  </a:rPr>
                  <a:t>Số</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các</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tổ</a:t>
                </a:r>
                <a:r>
                  <a:rPr lang="en-US" dirty="0">
                    <a:solidFill>
                      <a:prstClr val="black"/>
                    </a:solidFill>
                    <a:latin typeface="UTM Avo" panose="02040603050506020204" pitchFamily="18" charset="0"/>
                    <a:cs typeface="Arial" panose="020B0604020202020204" pitchFamily="34" charset="0"/>
                  </a:rPr>
                  <a:t> </a:t>
                </a:r>
                <a:r>
                  <a:rPr lang="en-US" dirty="0" err="1">
                    <a:solidFill>
                      <a:prstClr val="black"/>
                    </a:solidFill>
                    <a:latin typeface="UTM Avo" panose="02040603050506020204" pitchFamily="18" charset="0"/>
                    <a:cs typeface="Arial" panose="020B0604020202020204" pitchFamily="34" charset="0"/>
                  </a:rPr>
                  <a:t>hợp</a:t>
                </a:r>
                <a:r>
                  <a:rPr lang="en-US" dirty="0">
                    <a:solidFill>
                      <a:prstClr val="black"/>
                    </a:solidFill>
                    <a:latin typeface="UTM Avo" panose="02040603050506020204" pitchFamily="18" charset="0"/>
                    <a:cs typeface="Arial" panose="020B0604020202020204" pitchFamily="34" charset="0"/>
                  </a:rPr>
                  <a:t>: </a:t>
                </a:r>
                <a14:m>
                  <m:oMath xmlns:m="http://schemas.openxmlformats.org/officeDocument/2006/math">
                    <m:sSubSup>
                      <m:sSubSupPr>
                        <m:ctrlPr>
                          <a:rPr lang="en-US" i="1">
                            <a:solidFill>
                              <a:prstClr val="black"/>
                            </a:solidFill>
                            <a:latin typeface="Cambria Math" panose="02040503050406030204" pitchFamily="18" charset="0"/>
                          </a:rPr>
                        </m:ctrlPr>
                      </m:sSubSupPr>
                      <m:e>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𝐶</m:t>
                        </m:r>
                      </m:e>
                      <m:sub>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𝑛</m:t>
                        </m:r>
                      </m:sub>
                      <m:sup>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𝑘</m:t>
                        </m:r>
                      </m:sup>
                    </m:sSubSup>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 </m:t>
                    </m:r>
                    <m:f>
                      <m:fPr>
                        <m:ctrlPr>
                          <a:rPr lang="en-US" i="1">
                            <a:solidFill>
                              <a:prstClr val="black"/>
                            </a:solidFill>
                            <a:latin typeface="Cambria Math" panose="02040503050406030204" pitchFamily="18" charset="0"/>
                          </a:rPr>
                        </m:ctrlPr>
                      </m:fPr>
                      <m:num>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𝑛</m:t>
                        </m:r>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num>
                      <m:den>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𝑘</m:t>
                        </m:r>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d>
                          <m:dPr>
                            <m:ctrlPr>
                              <a:rPr lang="en-US" i="1">
                                <a:solidFill>
                                  <a:prstClr val="black"/>
                                </a:solidFill>
                                <a:latin typeface="Cambria Math" panose="02040503050406030204" pitchFamily="18" charset="0"/>
                              </a:rPr>
                            </m:ctrlPr>
                          </m:dPr>
                          <m:e>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𝑛</m:t>
                            </m:r>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𝑘</m:t>
                            </m:r>
                          </m:e>
                        </m:d>
                        <m:r>
                          <a:rPr lang="en-US"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den>
                    </m:f>
                  </m:oMath>
                </a14:m>
                <a:endParaRPr lang="en-US" dirty="0">
                  <a:solidFill>
                    <a:prstClr val="black"/>
                  </a:solidFill>
                  <a:latin typeface="UTM Avo" panose="02040603050506020204" pitchFamily="18" charset="0"/>
                  <a:cs typeface="Arial" panose="020B0604020202020204" pitchFamily="34" charset="0"/>
                </a:endParaRPr>
              </a:p>
            </p:txBody>
          </p:sp>
        </mc:Choice>
        <mc:Fallback>
          <p:sp>
            <p:nvSpPr>
              <p:cNvPr id="14" name="Rectangle: Rounded Corners 13">
                <a:extLst>
                  <a:ext uri="{FF2B5EF4-FFF2-40B4-BE49-F238E27FC236}">
                    <a16:creationId xmlns:a16="http://schemas.microsoft.com/office/drawing/2014/main" id="{431F42F6-BCD8-F477-AEC1-EE822CCDA053}"/>
                  </a:ext>
                </a:extLst>
              </p:cNvPr>
              <p:cNvSpPr>
                <a:spLocks noRot="1" noChangeAspect="1" noMove="1" noResize="1" noEditPoints="1" noAdjustHandles="1" noChangeArrowheads="1" noChangeShapeType="1" noTextEdit="1"/>
              </p:cNvSpPr>
              <p:nvPr/>
            </p:nvSpPr>
            <p:spPr>
              <a:xfrm>
                <a:off x="2986038" y="5501181"/>
                <a:ext cx="8584346" cy="767065"/>
              </a:xfrm>
              <a:prstGeom prst="roundRect">
                <a:avLst/>
              </a:prstGeom>
              <a:blipFill>
                <a:blip r:embed="rId6"/>
                <a:stretch>
                  <a:fillRect/>
                </a:stretch>
              </a:blipFill>
              <a:ln w="28575"/>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70AB8253-2676-BD51-CAE0-26C406247DCC}"/>
              </a:ext>
            </a:extLst>
          </p:cNvPr>
          <p:cNvCxnSpPr>
            <a:cxnSpLocks/>
            <a:stCxn id="3" idx="3"/>
          </p:cNvCxnSpPr>
          <p:nvPr/>
        </p:nvCxnSpPr>
        <p:spPr>
          <a:xfrm flipV="1">
            <a:off x="2224568" y="2137423"/>
            <a:ext cx="358799" cy="345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B748156-74EE-EA35-1322-C9EBC742872E}"/>
              </a:ext>
            </a:extLst>
          </p:cNvPr>
          <p:cNvCxnSpPr/>
          <p:nvPr/>
        </p:nvCxnSpPr>
        <p:spPr>
          <a:xfrm>
            <a:off x="2583367" y="1665231"/>
            <a:ext cx="40267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E6FFAA2-BCB6-EB7F-844B-6D5FB22DF167}"/>
              </a:ext>
            </a:extLst>
          </p:cNvPr>
          <p:cNvCxnSpPr>
            <a:cxnSpLocks/>
            <a:endCxn id="10" idx="1"/>
          </p:cNvCxnSpPr>
          <p:nvPr/>
        </p:nvCxnSpPr>
        <p:spPr>
          <a:xfrm>
            <a:off x="2583367" y="2864232"/>
            <a:ext cx="402673" cy="345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9F2BB46-5178-C28C-D844-B8F4D91A787B}"/>
              </a:ext>
            </a:extLst>
          </p:cNvPr>
          <p:cNvCxnSpPr>
            <a:cxnSpLocks/>
          </p:cNvCxnSpPr>
          <p:nvPr/>
        </p:nvCxnSpPr>
        <p:spPr>
          <a:xfrm>
            <a:off x="2583368" y="1665231"/>
            <a:ext cx="0" cy="119900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24A8D6D-96CE-4F85-AA9D-44BAA5F4F4C6}"/>
              </a:ext>
            </a:extLst>
          </p:cNvPr>
          <p:cNvCxnSpPr>
            <a:cxnSpLocks/>
            <a:stCxn id="3" idx="2"/>
            <a:endCxn id="6" idx="0"/>
          </p:cNvCxnSpPr>
          <p:nvPr/>
        </p:nvCxnSpPr>
        <p:spPr>
          <a:xfrm>
            <a:off x="1357176" y="2382058"/>
            <a:ext cx="1" cy="213992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D626EDF-A406-F2E9-47CF-F732C506440E}"/>
              </a:ext>
            </a:extLst>
          </p:cNvPr>
          <p:cNvCxnSpPr>
            <a:cxnSpLocks/>
          </p:cNvCxnSpPr>
          <p:nvPr/>
        </p:nvCxnSpPr>
        <p:spPr>
          <a:xfrm>
            <a:off x="2583366" y="4037335"/>
            <a:ext cx="40267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E088ECF-A694-D1F2-6E22-6BFDB47A54CA}"/>
              </a:ext>
            </a:extLst>
          </p:cNvPr>
          <p:cNvCxnSpPr>
            <a:cxnSpLocks/>
            <a:endCxn id="12" idx="1"/>
          </p:cNvCxnSpPr>
          <p:nvPr/>
        </p:nvCxnSpPr>
        <p:spPr>
          <a:xfrm>
            <a:off x="2574477" y="4981552"/>
            <a:ext cx="41156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34B290A-9E98-904D-7DC0-D663C2BA21E1}"/>
              </a:ext>
            </a:extLst>
          </p:cNvPr>
          <p:cNvCxnSpPr>
            <a:cxnSpLocks/>
          </p:cNvCxnSpPr>
          <p:nvPr/>
        </p:nvCxnSpPr>
        <p:spPr>
          <a:xfrm>
            <a:off x="2583366" y="5984260"/>
            <a:ext cx="40267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551653D-D808-4146-9EB3-564FB383DFA6}"/>
              </a:ext>
            </a:extLst>
          </p:cNvPr>
          <p:cNvCxnSpPr>
            <a:cxnSpLocks/>
          </p:cNvCxnSpPr>
          <p:nvPr/>
        </p:nvCxnSpPr>
        <p:spPr>
          <a:xfrm>
            <a:off x="2583368" y="4037335"/>
            <a:ext cx="0" cy="1946925"/>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1A7E1ADB-1E9E-F168-CBEB-4F4E5B0F120E}"/>
              </a:ext>
            </a:extLst>
          </p:cNvPr>
          <p:cNvSpPr/>
          <p:nvPr/>
        </p:nvSpPr>
        <p:spPr>
          <a:xfrm>
            <a:off x="656045" y="3276231"/>
            <a:ext cx="1862356" cy="1929468"/>
          </a:xfrm>
          <a:prstGeom prst="round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46"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Nhị</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rPr>
              <a:t>thức</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 Newton</a:t>
            </a:r>
          </a:p>
        </p:txBody>
      </p:sp>
      <mc:AlternateContent xmlns:mc="http://schemas.openxmlformats.org/markup-compatibility/2006" xmlns:a14="http://schemas.microsoft.com/office/drawing/2010/main">
        <mc:Choice Requires="a14">
          <p:sp>
            <p:nvSpPr>
              <p:cNvPr id="8" name="Rectangle: Rounded Corners 7">
                <a:extLst>
                  <a:ext uri="{FF2B5EF4-FFF2-40B4-BE49-F238E27FC236}">
                    <a16:creationId xmlns:a16="http://schemas.microsoft.com/office/drawing/2014/main" id="{6708D899-0582-CFAE-BF14-6A4BA4B9937C}"/>
                  </a:ext>
                </a:extLst>
              </p:cNvPr>
              <p:cNvSpPr/>
              <p:nvPr/>
            </p:nvSpPr>
            <p:spPr>
              <a:xfrm>
                <a:off x="2791670" y="2814837"/>
                <a:ext cx="9095530" cy="2852257"/>
              </a:xfrm>
              <a:prstGeom prst="round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just" defTabSz="914446" eaLnBrk="1" fontAlgn="auto" latinLnBrk="0" hangingPunct="1">
                  <a:lnSpc>
                    <a:spcPct val="150000"/>
                  </a:lnSpc>
                  <a:spcBef>
                    <a:spcPts val="0"/>
                  </a:spcBef>
                  <a:spcAft>
                    <a:spcPts val="800"/>
                  </a:spcAft>
                  <a:buClrTx/>
                  <a:buSzTx/>
                  <a:buFontTx/>
                  <a:buNone/>
                  <a:tabLst/>
                  <a:defRPr/>
                </a:pPr>
                <a14:m>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d>
                          <m:d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d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 + </m:t>
                            </m:r>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e>
                        </m:d>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p>
                    </m:sSup>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0</m:t>
                        </m:r>
                      </m:sup>
                    </m:sSub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m:t>
                    </m:r>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1</m:t>
                        </m:r>
                      </m:sup>
                    </m:sSub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3</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m:t>
                    </m:r>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m:t>
                        </m:r>
                      </m:sup>
                    </m:sSub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m:t>
                        </m:r>
                      </m:sup>
                    </m:s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m:t>
                    </m:r>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3</m:t>
                        </m:r>
                      </m:sup>
                    </m:sSub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3</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m:t>
                    </m:r>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p>
                    </m:sSub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p>
                    </m:sSup>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a:p>
                <a:pPr marL="0" marR="0" lvl="0" indent="0" algn="just" defTabSz="914446" eaLnBrk="1" fontAlgn="auto" latinLnBrk="0" hangingPunct="1">
                  <a:lnSpc>
                    <a:spcPct val="150000"/>
                  </a:lnSpc>
                  <a:spcBef>
                    <a:spcPts val="0"/>
                  </a:spcBef>
                  <a:spcAft>
                    <a:spcPts val="8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4</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+ 4</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3</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b</m:t>
                    </m:r>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 + 6</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2</m:t>
                        </m:r>
                      </m:sup>
                    </m:s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2</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+ 4</m:t>
                    </m:r>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a</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3</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 </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4</m:t>
                        </m:r>
                      </m:sup>
                    </m:sSup>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a:p>
                <a:pPr marL="0" marR="0" lvl="0" indent="0" algn="just" defTabSz="914446" eaLnBrk="1" fontAlgn="auto" latinLnBrk="0" hangingPunct="1">
                  <a:lnSpc>
                    <a:spcPct val="150000"/>
                  </a:lnSpc>
                  <a:spcBef>
                    <a:spcPts val="0"/>
                  </a:spcBef>
                  <a:spcAft>
                    <a:spcPts val="800"/>
                  </a:spcAft>
                  <a:buClrTx/>
                  <a:buSzTx/>
                  <a:buFontTx/>
                  <a:buNone/>
                  <a:tabLst/>
                  <a:defRPr/>
                </a:pPr>
                <a14:m>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d>
                          <m:d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d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 + </m:t>
                            </m:r>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e>
                        </m:d>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p>
                    </m:sSup>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 </a:t>
                </a:r>
                <a14:m>
                  <m:oMath xmlns:m="http://schemas.openxmlformats.org/officeDocument/2006/math">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0</m:t>
                        </m:r>
                      </m:sup>
                    </m:sSub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m:t>
                    </m:r>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1</m:t>
                        </m:r>
                      </m:sup>
                    </m:sSub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m:t>
                    </m:r>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m:t>
                        </m:r>
                      </m:sup>
                    </m:sSub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3</m:t>
                        </m:r>
                      </m:sup>
                    </m:s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m:t>
                    </m:r>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3</m:t>
                        </m:r>
                      </m:sup>
                    </m:sSub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2</m:t>
                        </m:r>
                      </m:sup>
                    </m:s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3</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m:t>
                    </m:r>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p>
                    </m:sSub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4</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m:t>
                    </m:r>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C</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p>
                    </m:sSub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5</m:t>
                        </m:r>
                      </m:sup>
                    </m:sSup>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a:p>
                <a:pPr marL="0" marR="0" lvl="0" indent="0" algn="just" defTabSz="914446" eaLnBrk="1" fontAlgn="auto" latinLnBrk="0" hangingPunct="1">
                  <a:lnSpc>
                    <a:spcPct val="150000"/>
                  </a:lnSpc>
                  <a:spcBef>
                    <a:spcPts val="0"/>
                  </a:spcBef>
                  <a:spcAft>
                    <a:spcPts val="8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5</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+ 5</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4</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b</m:t>
                    </m:r>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 + 10</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3</m:t>
                        </m:r>
                      </m:sup>
                    </m:s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2</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+ 10</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a</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2</m:t>
                        </m:r>
                      </m:sup>
                    </m:sSup>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3</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+ 5</m:t>
                    </m:r>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a</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4</m:t>
                        </m:r>
                      </m:sup>
                    </m:s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 </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Times New Roman" panose="02020603050405020304" pitchFamily="18" charset="0"/>
                            <a:cs typeface="Times New Roman" panose="02020603050405020304" pitchFamily="18" charset="0"/>
                          </a:rPr>
                          <m:t>b</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5</m:t>
                        </m:r>
                      </m:sup>
                    </m:sSup>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8" name="Rectangle: Rounded Corners 7">
                <a:extLst>
                  <a:ext uri="{FF2B5EF4-FFF2-40B4-BE49-F238E27FC236}">
                    <a16:creationId xmlns:a16="http://schemas.microsoft.com/office/drawing/2014/main" id="{6708D899-0582-CFAE-BF14-6A4BA4B9937C}"/>
                  </a:ext>
                </a:extLst>
              </p:cNvPr>
              <p:cNvSpPr>
                <a:spLocks noRot="1" noChangeAspect="1" noMove="1" noResize="1" noEditPoints="1" noAdjustHandles="1" noChangeArrowheads="1" noChangeShapeType="1" noTextEdit="1"/>
              </p:cNvSpPr>
              <p:nvPr/>
            </p:nvSpPr>
            <p:spPr>
              <a:xfrm>
                <a:off x="2791670" y="2814837"/>
                <a:ext cx="9095530" cy="2852257"/>
              </a:xfrm>
              <a:prstGeom prst="roundRect">
                <a:avLst/>
              </a:prstGeom>
              <a:blipFill>
                <a:blip r:embed="rId4"/>
                <a:stretch>
                  <a:fillRect b="-638"/>
                </a:stretch>
              </a:blipFill>
              <a:ln w="12700" cap="flat" cmpd="sng" algn="ctr">
                <a:solidFill>
                  <a:sysClr val="windowText" lastClr="000000"/>
                </a:solidFill>
                <a:prstDash val="solid"/>
                <a:miter lim="800000"/>
              </a:ln>
              <a:effectLst/>
            </p:spPr>
            <p:txBody>
              <a:bodyPr/>
              <a:lstStyle/>
              <a:p>
                <a:r>
                  <a:rPr lang="en-US">
                    <a:noFill/>
                  </a:rPr>
                  <a:t> </a:t>
                </a:r>
              </a:p>
            </p:txBody>
          </p:sp>
        </mc:Fallback>
      </mc:AlternateContent>
    </p:spTree>
    <p:extLst>
      <p:ext uri="{BB962C8B-B14F-4D97-AF65-F5344CB8AC3E}">
        <p14:creationId xmlns:p14="http://schemas.microsoft.com/office/powerpoint/2010/main" val="1778671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9"/>
        <p:cNvGrpSpPr/>
        <p:nvPr/>
      </p:nvGrpSpPr>
      <p:grpSpPr>
        <a:xfrm>
          <a:off x="0" y="0"/>
          <a:ext cx="0" cy="0"/>
          <a:chOff x="0" y="0"/>
          <a:chExt cx="0" cy="0"/>
        </a:xfrm>
      </p:grpSpPr>
      <p:grpSp>
        <p:nvGrpSpPr>
          <p:cNvPr id="5" name="Google Shape;221;p13">
            <a:extLst>
              <a:ext uri="{FF2B5EF4-FFF2-40B4-BE49-F238E27FC236}">
                <a16:creationId xmlns:a16="http://schemas.microsoft.com/office/drawing/2014/main" id="{6CF232A1-25EA-922C-BD0F-3FCB6760BE4E}"/>
              </a:ext>
            </a:extLst>
          </p:cNvPr>
          <p:cNvGrpSpPr/>
          <p:nvPr/>
        </p:nvGrpSpPr>
        <p:grpSpPr>
          <a:xfrm>
            <a:off x="4727728" y="2992430"/>
            <a:ext cx="2736543" cy="1558939"/>
            <a:chOff x="309542" y="967667"/>
            <a:chExt cx="2878585" cy="1558939"/>
          </a:xfrm>
        </p:grpSpPr>
        <p:pic>
          <p:nvPicPr>
            <p:cNvPr id="6" name="Google Shape;222;p13">
              <a:hlinkClick r:id="rId4"/>
              <a:extLst>
                <a:ext uri="{FF2B5EF4-FFF2-40B4-BE49-F238E27FC236}">
                  <a16:creationId xmlns:a16="http://schemas.microsoft.com/office/drawing/2014/main" id="{53C5D8A1-35D3-2A09-C0C0-F702F1422C17}"/>
                </a:ext>
              </a:extLst>
            </p:cNvPr>
            <p:cNvPicPr preferRelativeResize="0"/>
            <p:nvPr/>
          </p:nvPicPr>
          <p:blipFill rotWithShape="1">
            <a:blip r:embed="rId5">
              <a:alphaModFix/>
            </a:blip>
            <a:srcRect l="7499" t="15368" r="7236" b="7264"/>
            <a:stretch/>
          </p:blipFill>
          <p:spPr>
            <a:xfrm>
              <a:off x="905522" y="1221589"/>
              <a:ext cx="1438182" cy="1305017"/>
            </a:xfrm>
            <a:prstGeom prst="rect">
              <a:avLst/>
            </a:prstGeom>
            <a:noFill/>
            <a:ln>
              <a:noFill/>
            </a:ln>
          </p:spPr>
        </p:pic>
        <p:sp>
          <p:nvSpPr>
            <p:cNvPr id="7" name="Google Shape;223;p13">
              <a:extLst>
                <a:ext uri="{FF2B5EF4-FFF2-40B4-BE49-F238E27FC236}">
                  <a16:creationId xmlns:a16="http://schemas.microsoft.com/office/drawing/2014/main" id="{39E8D939-E30F-A11F-E303-464F13721DB8}"/>
                </a:ext>
              </a:extLst>
            </p:cNvPr>
            <p:cNvSpPr txBox="1"/>
            <p:nvPr/>
          </p:nvSpPr>
          <p:spPr>
            <a:xfrm>
              <a:off x="309542"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err="1">
                  <a:solidFill>
                    <a:schemeClr val="accent2"/>
                  </a:solidFill>
                  <a:latin typeface="UTM Avo" panose="02040603050506020204" pitchFamily="18" charset="0"/>
                  <a:sym typeface="Arial"/>
                </a:rPr>
                <a:t>Ấn</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để</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đến</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trang</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sách</a:t>
              </a:r>
              <a:endParaRPr sz="1800" b="1" dirty="0">
                <a:solidFill>
                  <a:schemeClr val="accent2"/>
                </a:solidFill>
                <a:latin typeface="UTM Avo" panose="02040603050506020204" pitchFamily="18" charset="0"/>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0"/>
        <p:cNvGrpSpPr/>
        <p:nvPr/>
      </p:nvGrpSpPr>
      <p:grpSpPr>
        <a:xfrm>
          <a:off x="0" y="0"/>
          <a:ext cx="0" cy="0"/>
          <a:chOff x="0" y="0"/>
          <a:chExt cx="0" cy="0"/>
        </a:xfrm>
      </p:grpSpPr>
      <p:sp>
        <p:nvSpPr>
          <p:cNvPr id="11" name="Câu hỏi">
            <a:extLst>
              <a:ext uri="{FF2B5EF4-FFF2-40B4-BE49-F238E27FC236}">
                <a16:creationId xmlns:a16="http://schemas.microsoft.com/office/drawing/2014/main" id="{9360D005-F40B-AEC3-BC51-19D03718BE42}"/>
              </a:ext>
            </a:extLst>
          </p:cNvPr>
          <p:cNvSpPr/>
          <p:nvPr/>
        </p:nvSpPr>
        <p:spPr>
          <a:xfrm>
            <a:off x="951000" y="1822669"/>
            <a:ext cx="10290000" cy="1264058"/>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Câu</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1: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Số</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cách</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cắm</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4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bông</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hoa</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khác</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nhau</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vào</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4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bình</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hoa</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khác</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nhau</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mỗi</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bông</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hoa</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cắm</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vào</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một</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fr-FR" sz="240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bình</a:t>
            </a:r>
            <a:r>
              <a:rPr kumimoji="0" lang="fr-FR" sz="240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là:</a:t>
            </a:r>
            <a:endParaRPr kumimoji="0" lang="en-US" sz="20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
        <p:nvSpPr>
          <p:cNvPr id="12" name="Đáp án đúng">
            <a:extLst>
              <a:ext uri="{FF2B5EF4-FFF2-40B4-BE49-F238E27FC236}">
                <a16:creationId xmlns:a16="http://schemas.microsoft.com/office/drawing/2014/main" id="{25602F5E-6F5A-D585-BBF4-4A231FC9F26C}"/>
              </a:ext>
            </a:extLst>
          </p:cNvPr>
          <p:cNvSpPr/>
          <p:nvPr/>
        </p:nvSpPr>
        <p:spPr>
          <a:xfrm>
            <a:off x="807846" y="5194147"/>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B. 24</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Đáp án sai 1">
            <a:extLst>
              <a:ext uri="{FF2B5EF4-FFF2-40B4-BE49-F238E27FC236}">
                <a16:creationId xmlns:a16="http://schemas.microsoft.com/office/drawing/2014/main" id="{2CF82C93-72B0-65DF-6D5C-28D482D5EFE1}"/>
              </a:ext>
            </a:extLst>
          </p:cNvPr>
          <p:cNvSpPr/>
          <p:nvPr/>
        </p:nvSpPr>
        <p:spPr>
          <a:xfrm>
            <a:off x="807846" y="3635516"/>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A. 16</a:t>
            </a:r>
          </a:p>
        </p:txBody>
      </p:sp>
      <p:sp>
        <p:nvSpPr>
          <p:cNvPr id="19" name="Đáp án sai 2">
            <a:extLst>
              <a:ext uri="{FF2B5EF4-FFF2-40B4-BE49-F238E27FC236}">
                <a16:creationId xmlns:a16="http://schemas.microsoft.com/office/drawing/2014/main" id="{7929B4BC-4BB0-61A6-271C-93A22E982B7F}"/>
              </a:ext>
            </a:extLst>
          </p:cNvPr>
          <p:cNvSpPr/>
          <p:nvPr/>
        </p:nvSpPr>
        <p:spPr>
          <a:xfrm>
            <a:off x="6292894" y="3635516"/>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C. 8</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Đáp án sai 3">
            <a:extLst>
              <a:ext uri="{FF2B5EF4-FFF2-40B4-BE49-F238E27FC236}">
                <a16:creationId xmlns:a16="http://schemas.microsoft.com/office/drawing/2014/main" id="{68ED279B-46B6-B8A5-439A-35825B93D342}"/>
              </a:ext>
            </a:extLst>
          </p:cNvPr>
          <p:cNvSpPr/>
          <p:nvPr/>
        </p:nvSpPr>
        <p:spPr>
          <a:xfrm>
            <a:off x="6314837" y="5306562"/>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D. 4</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1" name="Picture 5">
            <a:extLst>
              <a:ext uri="{FF2B5EF4-FFF2-40B4-BE49-F238E27FC236}">
                <a16:creationId xmlns:a16="http://schemas.microsoft.com/office/drawing/2014/main" id="{20D86484-823B-37B0-8399-7FDA46EA4D5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828492" y="5275629"/>
            <a:ext cx="1137395" cy="989992"/>
          </a:xfrm>
          <a:prstGeom prst="rect">
            <a:avLst/>
          </a:prstGeom>
        </p:spPr>
      </p:pic>
      <p:pic>
        <p:nvPicPr>
          <p:cNvPr id="22" name="Picture 14">
            <a:extLst>
              <a:ext uri="{FF2B5EF4-FFF2-40B4-BE49-F238E27FC236}">
                <a16:creationId xmlns:a16="http://schemas.microsoft.com/office/drawing/2014/main" id="{8CED1424-B350-4EB6-2D3D-65AAE532212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95450" y="3797645"/>
            <a:ext cx="1133496" cy="1009841"/>
          </a:xfrm>
          <a:prstGeom prst="rect">
            <a:avLst/>
          </a:prstGeom>
        </p:spPr>
      </p:pic>
      <p:pic>
        <p:nvPicPr>
          <p:cNvPr id="23" name="Picture 10">
            <a:extLst>
              <a:ext uri="{FF2B5EF4-FFF2-40B4-BE49-F238E27FC236}">
                <a16:creationId xmlns:a16="http://schemas.microsoft.com/office/drawing/2014/main" id="{ED2D46A9-C30C-1B14-8E8E-E5FBD68FBD0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333668" y="5418971"/>
            <a:ext cx="1133496" cy="1009841"/>
          </a:xfrm>
          <a:prstGeom prst="rect">
            <a:avLst/>
          </a:prstGeom>
        </p:spPr>
      </p:pic>
      <p:pic>
        <p:nvPicPr>
          <p:cNvPr id="24" name="Picture 10">
            <a:extLst>
              <a:ext uri="{FF2B5EF4-FFF2-40B4-BE49-F238E27FC236}">
                <a16:creationId xmlns:a16="http://schemas.microsoft.com/office/drawing/2014/main" id="{10E3ED39-66D4-A09B-802C-4F87199602C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829238" y="3747924"/>
            <a:ext cx="1133496" cy="10098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500" fill="hold"/>
                                        <p:tgtEl>
                                          <p:spTgt spid="12"/>
                                        </p:tgtEl>
                                        <p:attrNameLst>
                                          <p:attrName>fillcolor</p:attrName>
                                        </p:attrNameLst>
                                      </p:cBhvr>
                                      <p:to>
                                        <a:srgbClr val="92D050"/>
                                      </p:to>
                                    </p:animClr>
                                    <p:set>
                                      <p:cBhvr>
                                        <p:cTn id="25" dur="500" fill="hold"/>
                                        <p:tgtEl>
                                          <p:spTgt spid="12"/>
                                        </p:tgtEl>
                                        <p:attrNameLst>
                                          <p:attrName>fill.type</p:attrName>
                                        </p:attrNameLst>
                                      </p:cBhvr>
                                      <p:to>
                                        <p:strVal val="solid"/>
                                      </p:to>
                                    </p:set>
                                    <p:set>
                                      <p:cBhvr>
                                        <p:cTn id="26" dur="500" fill="hold"/>
                                        <p:tgtEl>
                                          <p:spTgt spid="12"/>
                                        </p:tgtEl>
                                        <p:attrNameLst>
                                          <p:attrName>fill.on</p:attrName>
                                        </p:attrNameLst>
                                      </p:cBhvr>
                                      <p:to>
                                        <p:strVal val="true"/>
                                      </p:to>
                                    </p:set>
                                  </p:childTnLst>
                                </p:cTn>
                              </p:par>
                              <p:par>
                                <p:cTn id="27" presetID="1" presetClass="entr" presetSubtype="0" fill="hold" nodeType="withEffect">
                                  <p:stCondLst>
                                    <p:cond delay="0"/>
                                  </p:stCondLst>
                                  <p:childTnLst>
                                    <p:set>
                                      <p:cBhvr>
                                        <p:cTn id="28" dur="1" fill="hold">
                                          <p:stCondLst>
                                            <p:cond delay="9"/>
                                          </p:stCondLst>
                                        </p:cTn>
                                        <p:tgtEl>
                                          <p:spTgt spid="21"/>
                                        </p:tgtEl>
                                        <p:attrNameLst>
                                          <p:attrName>style.visibility</p:attrName>
                                        </p:attrNameLst>
                                      </p:cBhvr>
                                      <p:to>
                                        <p:strVal val="visible"/>
                                      </p:to>
                                    </p:set>
                                  </p:childTnLst>
                                </p:cTn>
                              </p:par>
                              <p:par>
                                <p:cTn id="29" presetID="26" presetClass="emph" presetSubtype="0" repeatCount="4000" fill="hold" grpId="1" nodeType="withEffect">
                                  <p:stCondLst>
                                    <p:cond delay="0"/>
                                  </p:stCondLst>
                                  <p:childTnLst>
                                    <p:animEffect transition="out" filter="fade">
                                      <p:cBhvr>
                                        <p:cTn id="30" dur="500" tmFilter="0, 0; .2, .5; .8, .5; 1, 0"/>
                                        <p:tgtEl>
                                          <p:spTgt spid="12"/>
                                        </p:tgtEl>
                                      </p:cBhvr>
                                    </p:animEffect>
                                    <p:animScale>
                                      <p:cBhvr>
                                        <p:cTn id="31" dur="250" autoRev="1" fill="hold"/>
                                        <p:tgtEl>
                                          <p:spTgt spid="12"/>
                                        </p:tgtEl>
                                      </p:cBhvr>
                                      <p:by x="105000" y="105000"/>
                                    </p:animScale>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8"/>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18"/>
                                        </p:tgtEl>
                                        <p:attrNameLst>
                                          <p:attrName>fillcolor</p:attrName>
                                        </p:attrNameLst>
                                      </p:cBhvr>
                                      <p:to>
                                        <a:srgbClr val="D99694"/>
                                      </p:to>
                                    </p:animClr>
                                    <p:set>
                                      <p:cBhvr>
                                        <p:cTn id="37" dur="500" fill="hold"/>
                                        <p:tgtEl>
                                          <p:spTgt spid="18"/>
                                        </p:tgtEl>
                                        <p:attrNameLst>
                                          <p:attrName>fill.type</p:attrName>
                                        </p:attrNameLst>
                                      </p:cBhvr>
                                      <p:to>
                                        <p:strVal val="solid"/>
                                      </p:to>
                                    </p:set>
                                    <p:set>
                                      <p:cBhvr>
                                        <p:cTn id="38" dur="500" fill="hold"/>
                                        <p:tgtEl>
                                          <p:spTgt spid="18"/>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26" presetClass="emph" presetSubtype="0" repeatCount="4000" fill="hold" grpId="1" nodeType="withEffect">
                                  <p:stCondLst>
                                    <p:cond delay="0"/>
                                  </p:stCondLst>
                                  <p:childTnLst>
                                    <p:animEffect transition="out" filter="fade">
                                      <p:cBhvr>
                                        <p:cTn id="42" dur="500" tmFilter="0, 0; .2, .5; .8, .5; 1, 0"/>
                                        <p:tgtEl>
                                          <p:spTgt spid="18"/>
                                        </p:tgtEl>
                                      </p:cBhvr>
                                    </p:animEffect>
                                    <p:animScale>
                                      <p:cBhvr>
                                        <p:cTn id="43" dur="250" autoRev="1" fill="hold"/>
                                        <p:tgtEl>
                                          <p:spTgt spid="18"/>
                                        </p:tgtEl>
                                      </p:cBhvr>
                                      <p:by x="105000" y="105000"/>
                                    </p:animScale>
                                  </p:childTnLst>
                                </p:cTn>
                              </p:par>
                            </p:childTnLst>
                          </p:cTn>
                        </p:par>
                      </p:childTnLst>
                    </p:cTn>
                  </p:par>
                </p:childTnLst>
              </p:cTn>
              <p:nextCondLst>
                <p:cond evt="onClick" delay="0">
                  <p:tgtEl>
                    <p:spTgt spid="18"/>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19"/>
                                        </p:tgtEl>
                                        <p:attrNameLst>
                                          <p:attrName>fillcolor</p:attrName>
                                        </p:attrNameLst>
                                      </p:cBhvr>
                                      <p:to>
                                        <a:srgbClr val="D99694"/>
                                      </p:to>
                                    </p:animClr>
                                    <p:set>
                                      <p:cBhvr>
                                        <p:cTn id="49" dur="500" fill="hold"/>
                                        <p:tgtEl>
                                          <p:spTgt spid="19"/>
                                        </p:tgtEl>
                                        <p:attrNameLst>
                                          <p:attrName>fill.type</p:attrName>
                                        </p:attrNameLst>
                                      </p:cBhvr>
                                      <p:to>
                                        <p:strVal val="solid"/>
                                      </p:to>
                                    </p:set>
                                    <p:set>
                                      <p:cBhvr>
                                        <p:cTn id="50" dur="500" fill="hold"/>
                                        <p:tgtEl>
                                          <p:spTgt spid="19"/>
                                        </p:tgtEl>
                                        <p:attrNameLst>
                                          <p:attrName>fill.on</p:attrName>
                                        </p:attrNameLst>
                                      </p:cBhvr>
                                      <p:to>
                                        <p:strVal val="true"/>
                                      </p:to>
                                    </p:set>
                                  </p:childTnLst>
                                </p:cTn>
                              </p:par>
                              <p:par>
                                <p:cTn id="51" presetID="1" presetClass="entr" presetSubtype="0" fill="hold" nodeType="withEffect">
                                  <p:stCondLst>
                                    <p:cond delay="0"/>
                                  </p:stCondLst>
                                  <p:childTnLst>
                                    <p:set>
                                      <p:cBhvr>
                                        <p:cTn id="52" dur="1" fill="hold">
                                          <p:stCondLst>
                                            <p:cond delay="9"/>
                                          </p:stCondLst>
                                        </p:cTn>
                                        <p:tgtEl>
                                          <p:spTgt spid="22"/>
                                        </p:tgtEl>
                                        <p:attrNameLst>
                                          <p:attrName>style.visibility</p:attrName>
                                        </p:attrNameLst>
                                      </p:cBhvr>
                                      <p:to>
                                        <p:strVal val="visible"/>
                                      </p:to>
                                    </p:set>
                                  </p:childTnLst>
                                </p:cTn>
                              </p:par>
                              <p:par>
                                <p:cTn id="53" presetID="26" presetClass="emph" presetSubtype="0" repeatCount="4000" fill="hold" grpId="1" nodeType="withEffect">
                                  <p:stCondLst>
                                    <p:cond delay="0"/>
                                  </p:stCondLst>
                                  <p:childTnLst>
                                    <p:animEffect transition="out" filter="fade">
                                      <p:cBhvr>
                                        <p:cTn id="54" dur="500" tmFilter="0, 0; .2, .5; .8, .5; 1, 0"/>
                                        <p:tgtEl>
                                          <p:spTgt spid="19"/>
                                        </p:tgtEl>
                                      </p:cBhvr>
                                    </p:animEffect>
                                    <p:animScale>
                                      <p:cBhvr>
                                        <p:cTn id="55" dur="250" autoRev="1" fill="hold"/>
                                        <p:tgtEl>
                                          <p:spTgt spid="19"/>
                                        </p:tgtEl>
                                      </p:cBhvr>
                                      <p:by x="105000" y="105000"/>
                                    </p:animScale>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20"/>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20"/>
                                        </p:tgtEl>
                                        <p:attrNameLst>
                                          <p:attrName>fillcolor</p:attrName>
                                        </p:attrNameLst>
                                      </p:cBhvr>
                                      <p:to>
                                        <a:srgbClr val="D99694"/>
                                      </p:to>
                                    </p:animClr>
                                    <p:set>
                                      <p:cBhvr>
                                        <p:cTn id="61" dur="500" fill="hold"/>
                                        <p:tgtEl>
                                          <p:spTgt spid="20"/>
                                        </p:tgtEl>
                                        <p:attrNameLst>
                                          <p:attrName>fill.type</p:attrName>
                                        </p:attrNameLst>
                                      </p:cBhvr>
                                      <p:to>
                                        <p:strVal val="solid"/>
                                      </p:to>
                                    </p:set>
                                    <p:set>
                                      <p:cBhvr>
                                        <p:cTn id="62" dur="500" fill="hold"/>
                                        <p:tgtEl>
                                          <p:spTgt spid="20"/>
                                        </p:tgtEl>
                                        <p:attrNameLst>
                                          <p:attrName>fill.on</p:attrName>
                                        </p:attrNameLst>
                                      </p:cBhvr>
                                      <p:to>
                                        <p:strVal val="true"/>
                                      </p:to>
                                    </p:set>
                                  </p:childTnLst>
                                </p:cTn>
                              </p:par>
                              <p:par>
                                <p:cTn id="63" presetID="1" presetClass="entr" presetSubtype="0" fill="hold" nodeType="withEffect">
                                  <p:stCondLst>
                                    <p:cond delay="0"/>
                                  </p:stCondLst>
                                  <p:childTnLst>
                                    <p:set>
                                      <p:cBhvr>
                                        <p:cTn id="64" dur="1" fill="hold">
                                          <p:stCondLst>
                                            <p:cond delay="9"/>
                                          </p:stCondLst>
                                        </p:cTn>
                                        <p:tgtEl>
                                          <p:spTgt spid="23"/>
                                        </p:tgtEl>
                                        <p:attrNameLst>
                                          <p:attrName>style.visibility</p:attrName>
                                        </p:attrNameLst>
                                      </p:cBhvr>
                                      <p:to>
                                        <p:strVal val="visible"/>
                                      </p:to>
                                    </p:set>
                                  </p:childTnLst>
                                </p:cTn>
                              </p:par>
                              <p:par>
                                <p:cTn id="65" presetID="26" presetClass="emph" presetSubtype="0" repeatCount="4000" fill="hold" grpId="1" nodeType="withEffect">
                                  <p:stCondLst>
                                    <p:cond delay="0"/>
                                  </p:stCondLst>
                                  <p:childTnLst>
                                    <p:animEffect transition="out" filter="fade">
                                      <p:cBhvr>
                                        <p:cTn id="66" dur="500" tmFilter="0, 0; .2, .5; .8, .5; 1, 0"/>
                                        <p:tgtEl>
                                          <p:spTgt spid="20"/>
                                        </p:tgtEl>
                                      </p:cBhvr>
                                    </p:animEffect>
                                    <p:animScale>
                                      <p:cBhvr>
                                        <p:cTn id="67" dur="250" autoRev="1" fill="hold"/>
                                        <p:tgtEl>
                                          <p:spTgt spid="20"/>
                                        </p:tgtEl>
                                      </p:cBhvr>
                                      <p:by x="105000" y="105000"/>
                                    </p:animScale>
                                  </p:childTnLst>
                                </p:cTn>
                              </p:par>
                            </p:childTnLst>
                          </p:cTn>
                        </p:par>
                      </p:childTnLst>
                    </p:cTn>
                  </p:par>
                </p:childTnLst>
              </p:cTn>
              <p:nextCondLst>
                <p:cond evt="onClick" delay="0">
                  <p:tgtEl>
                    <p:spTgt spid="20"/>
                  </p:tgtEl>
                </p:cond>
              </p:nextCondLst>
            </p:seq>
          </p:childTnLst>
        </p:cTn>
      </p:par>
    </p:tnLst>
    <p:bldLst>
      <p:bldP spid="11" grpId="0" animBg="1"/>
      <p:bldP spid="12" grpId="0" animBg="1"/>
      <p:bldP spid="12" grpId="1" animBg="1"/>
      <p:bldP spid="18" grpId="0" animBg="1"/>
      <p:bldP spid="18" grpId="1" animBg="1"/>
      <p:bldP spid="19" grpId="0" animBg="1"/>
      <p:bldP spid="19" grpId="1" animBg="1"/>
      <p:bldP spid="20" grpId="0" animBg="1"/>
      <p:bldP spid="20"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0"/>
        <p:cNvGrpSpPr/>
        <p:nvPr/>
      </p:nvGrpSpPr>
      <p:grpSpPr>
        <a:xfrm>
          <a:off x="0" y="0"/>
          <a:ext cx="0" cy="0"/>
          <a:chOff x="0" y="0"/>
          <a:chExt cx="0" cy="0"/>
        </a:xfrm>
      </p:grpSpPr>
      <p:sp>
        <p:nvSpPr>
          <p:cNvPr id="13" name="Câu hỏi">
            <a:extLst>
              <a:ext uri="{FF2B5EF4-FFF2-40B4-BE49-F238E27FC236}">
                <a16:creationId xmlns:a16="http://schemas.microsoft.com/office/drawing/2014/main" id="{F58B97A4-40B4-7536-AA94-47B8595334BE}"/>
              </a:ext>
            </a:extLst>
          </p:cNvPr>
          <p:cNvSpPr/>
          <p:nvPr/>
        </p:nvSpPr>
        <p:spPr>
          <a:xfrm>
            <a:off x="951000" y="1822669"/>
            <a:ext cx="10290000" cy="1264058"/>
          </a:xfrm>
          <a:prstGeom prst="roundRect">
            <a:avLst/>
          </a:prstGeom>
          <a:solidFill>
            <a:srgbClr val="EEECE1">
              <a:lumMod val="40000"/>
              <a:lumOff val="60000"/>
            </a:srgbClr>
          </a:solidFill>
          <a:ln w="25400" cap="flat" cmpd="sng" algn="ctr">
            <a:noFill/>
            <a:prstDash val="solid"/>
          </a:ln>
          <a:effectLst/>
        </p:spPr>
        <p:txBody>
          <a:bodyPr rtlCol="0" anchor="ctr"/>
          <a:lstStyle/>
          <a:p>
            <a:pPr lvl="0" algn="just" defTabSz="609539">
              <a:lnSpc>
                <a:spcPct val="150000"/>
              </a:lnSpc>
              <a:buClrTx/>
              <a:defRPr/>
            </a:pPr>
            <a:r>
              <a:rPr lang="vi-VN"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Câu 2: Số các số có ba chữ số khác nhau, trong đó các chữ số đều lớn hơn 0 và nhỏ hơn hoặc bằng 5 là:</a:t>
            </a:r>
          </a:p>
        </p:txBody>
      </p:sp>
      <p:sp>
        <p:nvSpPr>
          <p:cNvPr id="3" name="Đáp án đúng">
            <a:extLst>
              <a:ext uri="{FF2B5EF4-FFF2-40B4-BE49-F238E27FC236}">
                <a16:creationId xmlns:a16="http://schemas.microsoft.com/office/drawing/2014/main" id="{FE4E22A6-3DDA-D441-F074-74BA7FC18FF9}"/>
              </a:ext>
            </a:extLst>
          </p:cNvPr>
          <p:cNvSpPr/>
          <p:nvPr/>
        </p:nvSpPr>
        <p:spPr>
          <a:xfrm>
            <a:off x="951000" y="5126335"/>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1">
                <a:ln>
                  <a:noFill/>
                </a:ln>
                <a:solidFill>
                  <a:srgbClr val="000000"/>
                </a:solidFill>
                <a:effectLst/>
                <a:uLnTx/>
                <a:uFillTx/>
                <a:latin typeface="UTM Avo" panose="02040603050506020204" pitchFamily="18" charset="0"/>
                <a:ea typeface="+mn-ea"/>
                <a:cs typeface="Arial" panose="020B0604020202020204" pitchFamily="34" charset="0"/>
              </a:rPr>
              <a:t>B. 60</a:t>
            </a:r>
          </a:p>
        </p:txBody>
      </p:sp>
      <p:sp>
        <p:nvSpPr>
          <p:cNvPr id="4" name="Đáp án sai 1">
            <a:extLst>
              <a:ext uri="{FF2B5EF4-FFF2-40B4-BE49-F238E27FC236}">
                <a16:creationId xmlns:a16="http://schemas.microsoft.com/office/drawing/2014/main" id="{0761FD90-7E7B-81AA-AE43-3A28260960F4}"/>
              </a:ext>
            </a:extLst>
          </p:cNvPr>
          <p:cNvSpPr/>
          <p:nvPr/>
        </p:nvSpPr>
        <p:spPr>
          <a:xfrm>
            <a:off x="951000" y="3593153"/>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vi-VN" sz="2400" kern="1200" noProof="1">
                <a:solidFill>
                  <a:prstClr val="black"/>
                </a:solidFill>
                <a:latin typeface="UTM Avo" panose="02040603050506020204" pitchFamily="18" charset="0"/>
                <a:ea typeface="Times New Roman" panose="02020603050405020304" pitchFamily="18" charset="0"/>
                <a:cs typeface="+mn-cs"/>
              </a:rPr>
              <a:t>A. 120</a:t>
            </a:r>
          </a:p>
        </p:txBody>
      </p:sp>
      <p:sp>
        <p:nvSpPr>
          <p:cNvPr id="5" name="Đáp án sai 2">
            <a:extLst>
              <a:ext uri="{FF2B5EF4-FFF2-40B4-BE49-F238E27FC236}">
                <a16:creationId xmlns:a16="http://schemas.microsoft.com/office/drawing/2014/main" id="{F153A0B2-F069-415C-5617-D89C856234FF}"/>
              </a:ext>
            </a:extLst>
          </p:cNvPr>
          <p:cNvSpPr/>
          <p:nvPr/>
        </p:nvSpPr>
        <p:spPr>
          <a:xfrm>
            <a:off x="6252082" y="3591817"/>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mn-cs"/>
              </a:rPr>
              <a:t>C. 720</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Đáp án sai 3">
            <a:extLst>
              <a:ext uri="{FF2B5EF4-FFF2-40B4-BE49-F238E27FC236}">
                <a16:creationId xmlns:a16="http://schemas.microsoft.com/office/drawing/2014/main" id="{EF803482-9639-7B20-9758-6C896B513DA1}"/>
              </a:ext>
            </a:extLst>
          </p:cNvPr>
          <p:cNvSpPr/>
          <p:nvPr/>
        </p:nvSpPr>
        <p:spPr>
          <a:xfrm>
            <a:off x="6252082" y="5106866"/>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7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D. 2</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5">
            <a:extLst>
              <a:ext uri="{FF2B5EF4-FFF2-40B4-BE49-F238E27FC236}">
                <a16:creationId xmlns:a16="http://schemas.microsoft.com/office/drawing/2014/main" id="{94E6D5D0-225C-66D9-1943-47AE904A893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068023" y="5143268"/>
            <a:ext cx="1137395" cy="989992"/>
          </a:xfrm>
          <a:prstGeom prst="rect">
            <a:avLst/>
          </a:prstGeom>
        </p:spPr>
      </p:pic>
      <p:pic>
        <p:nvPicPr>
          <p:cNvPr id="8" name="Picture 14">
            <a:extLst>
              <a:ext uri="{FF2B5EF4-FFF2-40B4-BE49-F238E27FC236}">
                <a16:creationId xmlns:a16="http://schemas.microsoft.com/office/drawing/2014/main" id="{FB4FBD9A-1DCA-B97C-8B5D-1C603C33FBD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280801" y="3659442"/>
            <a:ext cx="1133496" cy="1009841"/>
          </a:xfrm>
          <a:prstGeom prst="rect">
            <a:avLst/>
          </a:prstGeom>
        </p:spPr>
      </p:pic>
      <p:pic>
        <p:nvPicPr>
          <p:cNvPr id="9" name="Picture 10">
            <a:extLst>
              <a:ext uri="{FF2B5EF4-FFF2-40B4-BE49-F238E27FC236}">
                <a16:creationId xmlns:a16="http://schemas.microsoft.com/office/drawing/2014/main" id="{4F356025-79C1-4348-DBCD-5D448BAFBBC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280801" y="5219275"/>
            <a:ext cx="1133496" cy="1009841"/>
          </a:xfrm>
          <a:prstGeom prst="rect">
            <a:avLst/>
          </a:prstGeom>
        </p:spPr>
      </p:pic>
      <p:pic>
        <p:nvPicPr>
          <p:cNvPr id="10" name="Picture 10">
            <a:extLst>
              <a:ext uri="{FF2B5EF4-FFF2-40B4-BE49-F238E27FC236}">
                <a16:creationId xmlns:a16="http://schemas.microsoft.com/office/drawing/2014/main" id="{E61BC4B7-1388-1A9D-6AF7-FB0FF164D62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866638" y="3699490"/>
            <a:ext cx="1133496" cy="1009841"/>
          </a:xfrm>
          <a:prstGeom prst="rect">
            <a:avLst/>
          </a:prstGeom>
        </p:spPr>
      </p:pic>
    </p:spTree>
    <p:extLst>
      <p:ext uri="{BB962C8B-B14F-4D97-AF65-F5344CB8AC3E}">
        <p14:creationId xmlns:p14="http://schemas.microsoft.com/office/powerpoint/2010/main" val="274834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500" fill="hold"/>
                                        <p:tgtEl>
                                          <p:spTgt spid="3"/>
                                        </p:tgtEl>
                                        <p:attrNameLst>
                                          <p:attrName>fillcolor</p:attrName>
                                        </p:attrNameLst>
                                      </p:cBhvr>
                                      <p:to>
                                        <a:srgbClr val="92D050"/>
                                      </p:to>
                                    </p:animClr>
                                    <p:set>
                                      <p:cBhvr>
                                        <p:cTn id="25" dur="500" fill="hold"/>
                                        <p:tgtEl>
                                          <p:spTgt spid="3"/>
                                        </p:tgtEl>
                                        <p:attrNameLst>
                                          <p:attrName>fill.type</p:attrName>
                                        </p:attrNameLst>
                                      </p:cBhvr>
                                      <p:to>
                                        <p:strVal val="solid"/>
                                      </p:to>
                                    </p:set>
                                    <p:set>
                                      <p:cBhvr>
                                        <p:cTn id="26" dur="500" fill="hold"/>
                                        <p:tgtEl>
                                          <p:spTgt spid="3"/>
                                        </p:tgtEl>
                                        <p:attrNameLst>
                                          <p:attrName>fill.on</p:attrName>
                                        </p:attrNameLst>
                                      </p:cBhvr>
                                      <p:to>
                                        <p:strVal val="true"/>
                                      </p:to>
                                    </p:set>
                                  </p:childTnLst>
                                </p:cTn>
                              </p:par>
                              <p:par>
                                <p:cTn id="27" presetID="1" presetClass="entr" presetSubtype="0" fill="hold" nodeType="withEffect">
                                  <p:stCondLst>
                                    <p:cond delay="0"/>
                                  </p:stCondLst>
                                  <p:childTnLst>
                                    <p:set>
                                      <p:cBhvr>
                                        <p:cTn id="28" dur="1" fill="hold">
                                          <p:stCondLst>
                                            <p:cond delay="9"/>
                                          </p:stCondLst>
                                        </p:cTn>
                                        <p:tgtEl>
                                          <p:spTgt spid="7"/>
                                        </p:tgtEl>
                                        <p:attrNameLst>
                                          <p:attrName>style.visibility</p:attrName>
                                        </p:attrNameLst>
                                      </p:cBhvr>
                                      <p:to>
                                        <p:strVal val="visible"/>
                                      </p:to>
                                    </p:set>
                                  </p:childTnLst>
                                </p:cTn>
                              </p:par>
                              <p:par>
                                <p:cTn id="29" presetID="26" presetClass="emph" presetSubtype="0" repeatCount="4000" fill="hold" grpId="1" nodeType="withEffect">
                                  <p:stCondLst>
                                    <p:cond delay="0"/>
                                  </p:stCondLst>
                                  <p:childTnLst>
                                    <p:animEffect transition="out" filter="fade">
                                      <p:cBhvr>
                                        <p:cTn id="30" dur="500" tmFilter="0, 0; .2, .5; .8, .5; 1, 0"/>
                                        <p:tgtEl>
                                          <p:spTgt spid="3"/>
                                        </p:tgtEl>
                                      </p:cBhvr>
                                    </p:animEffect>
                                    <p:animScale>
                                      <p:cBhvr>
                                        <p:cTn id="31" dur="25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4"/>
                                        </p:tgtEl>
                                        <p:attrNameLst>
                                          <p:attrName>fillcolor</p:attrName>
                                        </p:attrNameLst>
                                      </p:cBhvr>
                                      <p:to>
                                        <a:srgbClr val="D99694"/>
                                      </p:to>
                                    </p:animClr>
                                    <p:set>
                                      <p:cBhvr>
                                        <p:cTn id="37" dur="500" fill="hold"/>
                                        <p:tgtEl>
                                          <p:spTgt spid="4"/>
                                        </p:tgtEl>
                                        <p:attrNameLst>
                                          <p:attrName>fill.type</p:attrName>
                                        </p:attrNameLst>
                                      </p:cBhvr>
                                      <p:to>
                                        <p:strVal val="solid"/>
                                      </p:to>
                                    </p:set>
                                    <p:set>
                                      <p:cBhvr>
                                        <p:cTn id="38" dur="500" fill="hold"/>
                                        <p:tgtEl>
                                          <p:spTgt spid="4"/>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26" presetClass="emph" presetSubtype="0" repeatCount="4000" fill="hold" grpId="1" nodeType="withEffect">
                                  <p:stCondLst>
                                    <p:cond delay="0"/>
                                  </p:stCondLst>
                                  <p:childTnLst>
                                    <p:animEffect transition="out" filter="fade">
                                      <p:cBhvr>
                                        <p:cTn id="42" dur="500" tmFilter="0, 0; .2, .5; .8, .5; 1, 0"/>
                                        <p:tgtEl>
                                          <p:spTgt spid="4"/>
                                        </p:tgtEl>
                                      </p:cBhvr>
                                    </p:animEffect>
                                    <p:animScale>
                                      <p:cBhvr>
                                        <p:cTn id="43" dur="250" autoRev="1" fill="hold"/>
                                        <p:tgtEl>
                                          <p:spTgt spid="4"/>
                                        </p:tgtEl>
                                      </p:cBhvr>
                                      <p:by x="105000" y="105000"/>
                                    </p:animScale>
                                  </p:childTnLst>
                                </p:cTn>
                              </p:par>
                            </p:childTnLst>
                          </p:cTn>
                        </p:par>
                      </p:childTnLst>
                    </p:cTn>
                  </p:par>
                </p:childTnLst>
              </p:cTn>
              <p:nextCondLst>
                <p:cond evt="onClick" delay="0">
                  <p:tgtEl>
                    <p:spTgt spid="4"/>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5"/>
                                        </p:tgtEl>
                                        <p:attrNameLst>
                                          <p:attrName>fillcolor</p:attrName>
                                        </p:attrNameLst>
                                      </p:cBhvr>
                                      <p:to>
                                        <a:srgbClr val="D99694"/>
                                      </p:to>
                                    </p:animClr>
                                    <p:set>
                                      <p:cBhvr>
                                        <p:cTn id="49" dur="500" fill="hold"/>
                                        <p:tgtEl>
                                          <p:spTgt spid="5"/>
                                        </p:tgtEl>
                                        <p:attrNameLst>
                                          <p:attrName>fill.type</p:attrName>
                                        </p:attrNameLst>
                                      </p:cBhvr>
                                      <p:to>
                                        <p:strVal val="solid"/>
                                      </p:to>
                                    </p:set>
                                    <p:set>
                                      <p:cBhvr>
                                        <p:cTn id="50" dur="500" fill="hold"/>
                                        <p:tgtEl>
                                          <p:spTgt spid="5"/>
                                        </p:tgtEl>
                                        <p:attrNameLst>
                                          <p:attrName>fill.on</p:attrName>
                                        </p:attrNameLst>
                                      </p:cBhvr>
                                      <p:to>
                                        <p:strVal val="true"/>
                                      </p:to>
                                    </p:set>
                                  </p:childTnLst>
                                </p:cTn>
                              </p:par>
                              <p:par>
                                <p:cTn id="51" presetID="1" presetClass="entr" presetSubtype="0" fill="hold" nodeType="withEffect">
                                  <p:stCondLst>
                                    <p:cond delay="0"/>
                                  </p:stCondLst>
                                  <p:childTnLst>
                                    <p:set>
                                      <p:cBhvr>
                                        <p:cTn id="52" dur="1" fill="hold">
                                          <p:stCondLst>
                                            <p:cond delay="9"/>
                                          </p:stCondLst>
                                        </p:cTn>
                                        <p:tgtEl>
                                          <p:spTgt spid="8"/>
                                        </p:tgtEl>
                                        <p:attrNameLst>
                                          <p:attrName>style.visibility</p:attrName>
                                        </p:attrNameLst>
                                      </p:cBhvr>
                                      <p:to>
                                        <p:strVal val="visible"/>
                                      </p:to>
                                    </p:set>
                                  </p:childTnLst>
                                </p:cTn>
                              </p:par>
                              <p:par>
                                <p:cTn id="53" presetID="26" presetClass="emph" presetSubtype="0" repeatCount="4000" fill="hold" grpId="1" nodeType="withEffect">
                                  <p:stCondLst>
                                    <p:cond delay="0"/>
                                  </p:stCondLst>
                                  <p:childTnLst>
                                    <p:animEffect transition="out" filter="fade">
                                      <p:cBhvr>
                                        <p:cTn id="54" dur="500" tmFilter="0, 0; .2, .5; .8, .5; 1, 0"/>
                                        <p:tgtEl>
                                          <p:spTgt spid="5"/>
                                        </p:tgtEl>
                                      </p:cBhvr>
                                    </p:animEffect>
                                    <p:animScale>
                                      <p:cBhvr>
                                        <p:cTn id="55" dur="250" autoRev="1" fill="hold"/>
                                        <p:tgtEl>
                                          <p:spTgt spid="5"/>
                                        </p:tgtEl>
                                      </p:cBhvr>
                                      <p:by x="105000" y="105000"/>
                                    </p:animScale>
                                  </p:childTnLst>
                                </p:cTn>
                              </p:par>
                            </p:childTnLst>
                          </p:cTn>
                        </p:par>
                      </p:childTnLst>
                    </p:cTn>
                  </p:par>
                </p:childTnLst>
              </p:cTn>
              <p:nextCondLst>
                <p:cond evt="onClick" delay="0">
                  <p:tgtEl>
                    <p:spTgt spid="5"/>
                  </p:tgtEl>
                </p:cond>
              </p:nextCondLst>
            </p:seq>
            <p:seq concurrent="1" nextAc="seek">
              <p:cTn id="56" restart="whenNotActive" fill="hold" evtFilter="cancelBubble" nodeType="interactiveSeq">
                <p:stCondLst>
                  <p:cond evt="onClick" delay="0">
                    <p:tgtEl>
                      <p:spTgt spid="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6"/>
                                        </p:tgtEl>
                                        <p:attrNameLst>
                                          <p:attrName>fillcolor</p:attrName>
                                        </p:attrNameLst>
                                      </p:cBhvr>
                                      <p:to>
                                        <a:srgbClr val="D99694"/>
                                      </p:to>
                                    </p:animClr>
                                    <p:set>
                                      <p:cBhvr>
                                        <p:cTn id="61" dur="500" fill="hold"/>
                                        <p:tgtEl>
                                          <p:spTgt spid="6"/>
                                        </p:tgtEl>
                                        <p:attrNameLst>
                                          <p:attrName>fill.type</p:attrName>
                                        </p:attrNameLst>
                                      </p:cBhvr>
                                      <p:to>
                                        <p:strVal val="solid"/>
                                      </p:to>
                                    </p:set>
                                    <p:set>
                                      <p:cBhvr>
                                        <p:cTn id="62" dur="500" fill="hold"/>
                                        <p:tgtEl>
                                          <p:spTgt spid="6"/>
                                        </p:tgtEl>
                                        <p:attrNameLst>
                                          <p:attrName>fill.on</p:attrName>
                                        </p:attrNameLst>
                                      </p:cBhvr>
                                      <p:to>
                                        <p:strVal val="true"/>
                                      </p:to>
                                    </p:set>
                                  </p:childTnLst>
                                </p:cTn>
                              </p:par>
                              <p:par>
                                <p:cTn id="63" presetID="1" presetClass="entr" presetSubtype="0" fill="hold" nodeType="withEffect">
                                  <p:stCondLst>
                                    <p:cond delay="0"/>
                                  </p:stCondLst>
                                  <p:childTnLst>
                                    <p:set>
                                      <p:cBhvr>
                                        <p:cTn id="64" dur="1" fill="hold">
                                          <p:stCondLst>
                                            <p:cond delay="9"/>
                                          </p:stCondLst>
                                        </p:cTn>
                                        <p:tgtEl>
                                          <p:spTgt spid="9"/>
                                        </p:tgtEl>
                                        <p:attrNameLst>
                                          <p:attrName>style.visibility</p:attrName>
                                        </p:attrNameLst>
                                      </p:cBhvr>
                                      <p:to>
                                        <p:strVal val="visible"/>
                                      </p:to>
                                    </p:set>
                                  </p:childTnLst>
                                </p:cTn>
                              </p:par>
                              <p:par>
                                <p:cTn id="65" presetID="26" presetClass="emph" presetSubtype="0" repeatCount="4000" fill="hold" grpId="1" nodeType="withEffect">
                                  <p:stCondLst>
                                    <p:cond delay="0"/>
                                  </p:stCondLst>
                                  <p:childTnLst>
                                    <p:animEffect transition="out" filter="fade">
                                      <p:cBhvr>
                                        <p:cTn id="66" dur="500" tmFilter="0, 0; .2, .5; .8, .5; 1, 0"/>
                                        <p:tgtEl>
                                          <p:spTgt spid="6"/>
                                        </p:tgtEl>
                                      </p:cBhvr>
                                    </p:animEffect>
                                    <p:animScale>
                                      <p:cBhvr>
                                        <p:cTn id="67" dur="250" autoRev="1" fill="hold"/>
                                        <p:tgtEl>
                                          <p:spTgt spid="6"/>
                                        </p:tgtEl>
                                      </p:cBhvr>
                                      <p:by x="105000" y="105000"/>
                                    </p:animScale>
                                  </p:childTnLst>
                                </p:cTn>
                              </p:par>
                            </p:childTnLst>
                          </p:cTn>
                        </p:par>
                      </p:childTnLst>
                    </p:cTn>
                  </p:par>
                </p:childTnLst>
              </p:cTn>
              <p:nextCondLst>
                <p:cond evt="onClick" delay="0">
                  <p:tgtEl>
                    <p:spTgt spid="6"/>
                  </p:tgtEl>
                </p:cond>
              </p:nextCondLst>
            </p:seq>
          </p:childTnLst>
        </p:cTn>
      </p:par>
    </p:tnLst>
    <p:bldLst>
      <p:bldP spid="13" grpId="0" animBg="1"/>
      <p:bldP spid="3" grpId="0" animBg="1"/>
      <p:bldP spid="3" grpId="1" animBg="1"/>
      <p:bldP spid="4" grpId="0" animBg="1"/>
      <p:bldP spid="4" grpId="1" animBg="1"/>
      <p:bldP spid="5" grpId="0" animBg="1"/>
      <p:bldP spid="5" grpId="1" animBg="1"/>
      <p:bldP spid="6" grpId="0" animBg="1"/>
      <p:bldP spid="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0"/>
        <p:cNvGrpSpPr/>
        <p:nvPr/>
      </p:nvGrpSpPr>
      <p:grpSpPr>
        <a:xfrm>
          <a:off x="0" y="0"/>
          <a:ext cx="0" cy="0"/>
          <a:chOff x="0" y="0"/>
          <a:chExt cx="0" cy="0"/>
        </a:xfrm>
      </p:grpSpPr>
      <p:sp>
        <p:nvSpPr>
          <p:cNvPr id="13" name="Câu hỏi">
            <a:extLst>
              <a:ext uri="{FF2B5EF4-FFF2-40B4-BE49-F238E27FC236}">
                <a16:creationId xmlns:a16="http://schemas.microsoft.com/office/drawing/2014/main" id="{F58B97A4-40B4-7536-AA94-47B8595334BE}"/>
              </a:ext>
            </a:extLst>
          </p:cNvPr>
          <p:cNvSpPr/>
          <p:nvPr/>
        </p:nvSpPr>
        <p:spPr>
          <a:xfrm>
            <a:off x="951000" y="1822669"/>
            <a:ext cx="10290000" cy="1264058"/>
          </a:xfrm>
          <a:prstGeom prst="roundRect">
            <a:avLst/>
          </a:prstGeom>
          <a:solidFill>
            <a:srgbClr val="EEECE1">
              <a:lumMod val="40000"/>
              <a:lumOff val="60000"/>
            </a:srgbClr>
          </a:solidFill>
          <a:ln w="25400" cap="flat" cmpd="sng" algn="ctr">
            <a:noFill/>
            <a:prstDash val="solid"/>
          </a:ln>
          <a:effectLst/>
        </p:spPr>
        <p:txBody>
          <a:bodyPr rtlCol="0" anchor="ctr"/>
          <a:lstStyle/>
          <a:p>
            <a:pPr lvl="0" algn="just" defTabSz="609539">
              <a:lnSpc>
                <a:spcPct val="150000"/>
              </a:lnSpc>
              <a:buClrTx/>
              <a:defRPr/>
            </a:pPr>
            <a:r>
              <a:rPr lang="vi-VN"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Câu 3: Số cách chọn 3 học sinh đi học bơi từ một nhóm 10 bạn học sinh là:</a:t>
            </a:r>
          </a:p>
        </p:txBody>
      </p:sp>
      <p:sp>
        <p:nvSpPr>
          <p:cNvPr id="27" name="Đáp án đúng">
            <a:extLst>
              <a:ext uri="{FF2B5EF4-FFF2-40B4-BE49-F238E27FC236}">
                <a16:creationId xmlns:a16="http://schemas.microsoft.com/office/drawing/2014/main" id="{0CA54AC1-BAE2-FC25-6095-CF693ED5B657}"/>
              </a:ext>
            </a:extLst>
          </p:cNvPr>
          <p:cNvSpPr/>
          <p:nvPr/>
        </p:nvSpPr>
        <p:spPr>
          <a:xfrm>
            <a:off x="6419536" y="3524172"/>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C. 120</a:t>
            </a:r>
            <a:endParaRPr kumimoji="0" lang="en-US" sz="2667"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8" name="Đáp án sai 1">
            <a:extLst>
              <a:ext uri="{FF2B5EF4-FFF2-40B4-BE49-F238E27FC236}">
                <a16:creationId xmlns:a16="http://schemas.microsoft.com/office/drawing/2014/main" id="{DA36017B-1408-E865-2120-F42CC929CD06}"/>
              </a:ext>
            </a:extLst>
          </p:cNvPr>
          <p:cNvSpPr/>
          <p:nvPr/>
        </p:nvSpPr>
        <p:spPr>
          <a:xfrm>
            <a:off x="968333" y="4994451"/>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B. 604 800</a:t>
            </a:r>
            <a:endParaRPr kumimoji="0" lang="vi-VN" sz="2667"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 name="Đáp án sai 2">
            <a:extLst>
              <a:ext uri="{FF2B5EF4-FFF2-40B4-BE49-F238E27FC236}">
                <a16:creationId xmlns:a16="http://schemas.microsoft.com/office/drawing/2014/main" id="{BA4C0849-ED0A-06E7-6C01-EA2E89DE5C74}"/>
              </a:ext>
            </a:extLst>
          </p:cNvPr>
          <p:cNvSpPr/>
          <p:nvPr/>
        </p:nvSpPr>
        <p:spPr>
          <a:xfrm>
            <a:off x="951000" y="3524172"/>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A. 3 628 800</a:t>
            </a:r>
            <a:endParaRPr kumimoji="0" lang="vi-VN" sz="2667"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Đáp án sai 3">
            <a:extLst>
              <a:ext uri="{FF2B5EF4-FFF2-40B4-BE49-F238E27FC236}">
                <a16:creationId xmlns:a16="http://schemas.microsoft.com/office/drawing/2014/main" id="{0D17BCA0-AC6B-5206-E149-40C11E9FF22E}"/>
              </a:ext>
            </a:extLst>
          </p:cNvPr>
          <p:cNvSpPr/>
          <p:nvPr/>
        </p:nvSpPr>
        <p:spPr>
          <a:xfrm>
            <a:off x="6419536" y="4994451"/>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7000"/>
              </a:lnSpc>
              <a:spcBef>
                <a:spcPts val="0"/>
              </a:spcBef>
              <a:spcAft>
                <a:spcPts val="533"/>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D. 720 </a:t>
            </a: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1" name="Picture 5">
            <a:extLst>
              <a:ext uri="{FF2B5EF4-FFF2-40B4-BE49-F238E27FC236}">
                <a16:creationId xmlns:a16="http://schemas.microsoft.com/office/drawing/2014/main" id="{DCCBD28B-505E-DFB6-64F8-D273864977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536559" y="3541105"/>
            <a:ext cx="1137395" cy="989992"/>
          </a:xfrm>
          <a:prstGeom prst="rect">
            <a:avLst/>
          </a:prstGeom>
        </p:spPr>
      </p:pic>
      <p:pic>
        <p:nvPicPr>
          <p:cNvPr id="32" name="Picture 14">
            <a:extLst>
              <a:ext uri="{FF2B5EF4-FFF2-40B4-BE49-F238E27FC236}">
                <a16:creationId xmlns:a16="http://schemas.microsoft.com/office/drawing/2014/main" id="{8A2F3CAC-9B7A-D0DB-4B97-7533CD9BE83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79719" y="3591797"/>
            <a:ext cx="1133496" cy="1009841"/>
          </a:xfrm>
          <a:prstGeom prst="rect">
            <a:avLst/>
          </a:prstGeom>
        </p:spPr>
      </p:pic>
      <p:pic>
        <p:nvPicPr>
          <p:cNvPr id="33" name="Picture 10">
            <a:extLst>
              <a:ext uri="{FF2B5EF4-FFF2-40B4-BE49-F238E27FC236}">
                <a16:creationId xmlns:a16="http://schemas.microsoft.com/office/drawing/2014/main" id="{3EB13C8F-5A3B-4E01-F764-05D31406079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438367" y="5106860"/>
            <a:ext cx="1133496" cy="1009841"/>
          </a:xfrm>
          <a:prstGeom prst="rect">
            <a:avLst/>
          </a:prstGeom>
        </p:spPr>
      </p:pic>
      <p:pic>
        <p:nvPicPr>
          <p:cNvPr id="34" name="Picture 10">
            <a:extLst>
              <a:ext uri="{FF2B5EF4-FFF2-40B4-BE49-F238E27FC236}">
                <a16:creationId xmlns:a16="http://schemas.microsoft.com/office/drawing/2014/main" id="{BB9CC51A-0569-69C4-ADB4-F8723EE8178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883971" y="5100788"/>
            <a:ext cx="1133496" cy="1009841"/>
          </a:xfrm>
          <a:prstGeom prst="rect">
            <a:avLst/>
          </a:prstGeom>
        </p:spPr>
      </p:pic>
    </p:spTree>
    <p:extLst>
      <p:ext uri="{BB962C8B-B14F-4D97-AF65-F5344CB8AC3E}">
        <p14:creationId xmlns:p14="http://schemas.microsoft.com/office/powerpoint/2010/main" val="399395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500" fill="hold"/>
                                        <p:tgtEl>
                                          <p:spTgt spid="27"/>
                                        </p:tgtEl>
                                        <p:attrNameLst>
                                          <p:attrName>fillcolor</p:attrName>
                                        </p:attrNameLst>
                                      </p:cBhvr>
                                      <p:to>
                                        <a:srgbClr val="92D050"/>
                                      </p:to>
                                    </p:animClr>
                                    <p:set>
                                      <p:cBhvr>
                                        <p:cTn id="25" dur="500" fill="hold"/>
                                        <p:tgtEl>
                                          <p:spTgt spid="27"/>
                                        </p:tgtEl>
                                        <p:attrNameLst>
                                          <p:attrName>fill.type</p:attrName>
                                        </p:attrNameLst>
                                      </p:cBhvr>
                                      <p:to>
                                        <p:strVal val="solid"/>
                                      </p:to>
                                    </p:set>
                                    <p:set>
                                      <p:cBhvr>
                                        <p:cTn id="26" dur="500" fill="hold"/>
                                        <p:tgtEl>
                                          <p:spTgt spid="27"/>
                                        </p:tgtEl>
                                        <p:attrNameLst>
                                          <p:attrName>fill.on</p:attrName>
                                        </p:attrNameLst>
                                      </p:cBhvr>
                                      <p:to>
                                        <p:strVal val="true"/>
                                      </p:to>
                                    </p:set>
                                  </p:childTnLst>
                                </p:cTn>
                              </p:par>
                              <p:par>
                                <p:cTn id="27" presetID="1" presetClass="entr" presetSubtype="0" fill="hold" nodeType="withEffect">
                                  <p:stCondLst>
                                    <p:cond delay="0"/>
                                  </p:stCondLst>
                                  <p:childTnLst>
                                    <p:set>
                                      <p:cBhvr>
                                        <p:cTn id="28" dur="1" fill="hold">
                                          <p:stCondLst>
                                            <p:cond delay="9"/>
                                          </p:stCondLst>
                                        </p:cTn>
                                        <p:tgtEl>
                                          <p:spTgt spid="31"/>
                                        </p:tgtEl>
                                        <p:attrNameLst>
                                          <p:attrName>style.visibility</p:attrName>
                                        </p:attrNameLst>
                                      </p:cBhvr>
                                      <p:to>
                                        <p:strVal val="visible"/>
                                      </p:to>
                                    </p:set>
                                  </p:childTnLst>
                                </p:cTn>
                              </p:par>
                              <p:par>
                                <p:cTn id="29" presetID="26" presetClass="emph" presetSubtype="0" repeatCount="4000" fill="hold" grpId="1" nodeType="withEffect">
                                  <p:stCondLst>
                                    <p:cond delay="0"/>
                                  </p:stCondLst>
                                  <p:childTnLst>
                                    <p:animEffect transition="out" filter="fade">
                                      <p:cBhvr>
                                        <p:cTn id="30" dur="500" tmFilter="0, 0; .2, .5; .8, .5; 1, 0"/>
                                        <p:tgtEl>
                                          <p:spTgt spid="27"/>
                                        </p:tgtEl>
                                      </p:cBhvr>
                                    </p:animEffect>
                                    <p:animScale>
                                      <p:cBhvr>
                                        <p:cTn id="31" dur="250" autoRev="1" fill="hold"/>
                                        <p:tgtEl>
                                          <p:spTgt spid="27"/>
                                        </p:tgtEl>
                                      </p:cBhvr>
                                      <p:by x="105000" y="105000"/>
                                    </p:animScale>
                                  </p:childTnLst>
                                </p:cTn>
                              </p:par>
                            </p:childTnLst>
                          </p:cTn>
                        </p:par>
                      </p:childTnLst>
                    </p:cTn>
                  </p:par>
                </p:childTnLst>
              </p:cTn>
              <p:nextCondLst>
                <p:cond evt="onClick" delay="0">
                  <p:tgtEl>
                    <p:spTgt spid="27"/>
                  </p:tgtEl>
                </p:cond>
              </p:nextCondLst>
            </p:seq>
            <p:seq concurrent="1" nextAc="seek">
              <p:cTn id="32" restart="whenNotActive" fill="hold" evtFilter="cancelBubble" nodeType="interactiveSeq">
                <p:stCondLst>
                  <p:cond evt="onClick" delay="0">
                    <p:tgtEl>
                      <p:spTgt spid="28"/>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28"/>
                                        </p:tgtEl>
                                        <p:attrNameLst>
                                          <p:attrName>fillcolor</p:attrName>
                                        </p:attrNameLst>
                                      </p:cBhvr>
                                      <p:to>
                                        <a:srgbClr val="D99694"/>
                                      </p:to>
                                    </p:animClr>
                                    <p:set>
                                      <p:cBhvr>
                                        <p:cTn id="37" dur="500" fill="hold"/>
                                        <p:tgtEl>
                                          <p:spTgt spid="28"/>
                                        </p:tgtEl>
                                        <p:attrNameLst>
                                          <p:attrName>fill.type</p:attrName>
                                        </p:attrNameLst>
                                      </p:cBhvr>
                                      <p:to>
                                        <p:strVal val="solid"/>
                                      </p:to>
                                    </p:set>
                                    <p:set>
                                      <p:cBhvr>
                                        <p:cTn id="38" dur="500" fill="hold"/>
                                        <p:tgtEl>
                                          <p:spTgt spid="28"/>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26" presetClass="emph" presetSubtype="0" repeatCount="4000" fill="hold" grpId="1" nodeType="withEffect">
                                  <p:stCondLst>
                                    <p:cond delay="0"/>
                                  </p:stCondLst>
                                  <p:childTnLst>
                                    <p:animEffect transition="out" filter="fade">
                                      <p:cBhvr>
                                        <p:cTn id="42" dur="500" tmFilter="0, 0; .2, .5; .8, .5; 1, 0"/>
                                        <p:tgtEl>
                                          <p:spTgt spid="28"/>
                                        </p:tgtEl>
                                      </p:cBhvr>
                                    </p:animEffect>
                                    <p:animScale>
                                      <p:cBhvr>
                                        <p:cTn id="43" dur="250" autoRev="1" fill="hold"/>
                                        <p:tgtEl>
                                          <p:spTgt spid="28"/>
                                        </p:tgtEl>
                                      </p:cBhvr>
                                      <p:by x="105000" y="105000"/>
                                    </p:animScale>
                                  </p:childTnLst>
                                </p:cTn>
                              </p:par>
                            </p:childTnLst>
                          </p:cTn>
                        </p:par>
                      </p:childTnLst>
                    </p:cTn>
                  </p:par>
                </p:childTnLst>
              </p:cTn>
              <p:nextCondLst>
                <p:cond evt="onClick" delay="0">
                  <p:tgtEl>
                    <p:spTgt spid="28"/>
                  </p:tgtEl>
                </p:cond>
              </p:nextCondLst>
            </p:seq>
            <p:seq concurrent="1" nextAc="seek">
              <p:cTn id="44" restart="whenNotActive" fill="hold" evtFilter="cancelBubble" nodeType="interactiveSeq">
                <p:stCondLst>
                  <p:cond evt="onClick" delay="0">
                    <p:tgtEl>
                      <p:spTgt spid="29"/>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29"/>
                                        </p:tgtEl>
                                        <p:attrNameLst>
                                          <p:attrName>fillcolor</p:attrName>
                                        </p:attrNameLst>
                                      </p:cBhvr>
                                      <p:to>
                                        <a:srgbClr val="D99694"/>
                                      </p:to>
                                    </p:animClr>
                                    <p:set>
                                      <p:cBhvr>
                                        <p:cTn id="49" dur="500" fill="hold"/>
                                        <p:tgtEl>
                                          <p:spTgt spid="29"/>
                                        </p:tgtEl>
                                        <p:attrNameLst>
                                          <p:attrName>fill.type</p:attrName>
                                        </p:attrNameLst>
                                      </p:cBhvr>
                                      <p:to>
                                        <p:strVal val="solid"/>
                                      </p:to>
                                    </p:set>
                                    <p:set>
                                      <p:cBhvr>
                                        <p:cTn id="50" dur="500" fill="hold"/>
                                        <p:tgtEl>
                                          <p:spTgt spid="29"/>
                                        </p:tgtEl>
                                        <p:attrNameLst>
                                          <p:attrName>fill.on</p:attrName>
                                        </p:attrNameLst>
                                      </p:cBhvr>
                                      <p:to>
                                        <p:strVal val="true"/>
                                      </p:to>
                                    </p:set>
                                  </p:childTnLst>
                                </p:cTn>
                              </p:par>
                              <p:par>
                                <p:cTn id="51" presetID="1" presetClass="entr" presetSubtype="0" fill="hold" nodeType="withEffect">
                                  <p:stCondLst>
                                    <p:cond delay="0"/>
                                  </p:stCondLst>
                                  <p:childTnLst>
                                    <p:set>
                                      <p:cBhvr>
                                        <p:cTn id="52" dur="1" fill="hold">
                                          <p:stCondLst>
                                            <p:cond delay="9"/>
                                          </p:stCondLst>
                                        </p:cTn>
                                        <p:tgtEl>
                                          <p:spTgt spid="32"/>
                                        </p:tgtEl>
                                        <p:attrNameLst>
                                          <p:attrName>style.visibility</p:attrName>
                                        </p:attrNameLst>
                                      </p:cBhvr>
                                      <p:to>
                                        <p:strVal val="visible"/>
                                      </p:to>
                                    </p:set>
                                  </p:childTnLst>
                                </p:cTn>
                              </p:par>
                              <p:par>
                                <p:cTn id="53" presetID="26" presetClass="emph" presetSubtype="0" repeatCount="4000" fill="hold" grpId="1" nodeType="withEffect">
                                  <p:stCondLst>
                                    <p:cond delay="0"/>
                                  </p:stCondLst>
                                  <p:childTnLst>
                                    <p:animEffect transition="out" filter="fade">
                                      <p:cBhvr>
                                        <p:cTn id="54" dur="500" tmFilter="0, 0; .2, .5; .8, .5; 1, 0"/>
                                        <p:tgtEl>
                                          <p:spTgt spid="29"/>
                                        </p:tgtEl>
                                      </p:cBhvr>
                                    </p:animEffect>
                                    <p:animScale>
                                      <p:cBhvr>
                                        <p:cTn id="55" dur="250" autoRev="1" fill="hold"/>
                                        <p:tgtEl>
                                          <p:spTgt spid="29"/>
                                        </p:tgtEl>
                                      </p:cBhvr>
                                      <p:by x="105000" y="105000"/>
                                    </p:animScale>
                                  </p:childTnLst>
                                </p:cTn>
                              </p:par>
                            </p:childTnLst>
                          </p:cTn>
                        </p:par>
                      </p:childTnLst>
                    </p:cTn>
                  </p:par>
                </p:childTnLst>
              </p:cTn>
              <p:nextCondLst>
                <p:cond evt="onClick" delay="0">
                  <p:tgtEl>
                    <p:spTgt spid="29"/>
                  </p:tgtEl>
                </p:cond>
              </p:nextCondLst>
            </p:seq>
            <p:seq concurrent="1" nextAc="seek">
              <p:cTn id="56" restart="whenNotActive" fill="hold" evtFilter="cancelBubble" nodeType="interactiveSeq">
                <p:stCondLst>
                  <p:cond evt="onClick" delay="0">
                    <p:tgtEl>
                      <p:spTgt spid="30"/>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30"/>
                                        </p:tgtEl>
                                        <p:attrNameLst>
                                          <p:attrName>fillcolor</p:attrName>
                                        </p:attrNameLst>
                                      </p:cBhvr>
                                      <p:to>
                                        <a:srgbClr val="D99694"/>
                                      </p:to>
                                    </p:animClr>
                                    <p:set>
                                      <p:cBhvr>
                                        <p:cTn id="61" dur="500" fill="hold"/>
                                        <p:tgtEl>
                                          <p:spTgt spid="30"/>
                                        </p:tgtEl>
                                        <p:attrNameLst>
                                          <p:attrName>fill.type</p:attrName>
                                        </p:attrNameLst>
                                      </p:cBhvr>
                                      <p:to>
                                        <p:strVal val="solid"/>
                                      </p:to>
                                    </p:set>
                                    <p:set>
                                      <p:cBhvr>
                                        <p:cTn id="62" dur="500" fill="hold"/>
                                        <p:tgtEl>
                                          <p:spTgt spid="30"/>
                                        </p:tgtEl>
                                        <p:attrNameLst>
                                          <p:attrName>fill.on</p:attrName>
                                        </p:attrNameLst>
                                      </p:cBhvr>
                                      <p:to>
                                        <p:strVal val="true"/>
                                      </p:to>
                                    </p:set>
                                  </p:childTnLst>
                                </p:cTn>
                              </p:par>
                              <p:par>
                                <p:cTn id="63" presetID="1" presetClass="entr" presetSubtype="0" fill="hold" nodeType="withEffect">
                                  <p:stCondLst>
                                    <p:cond delay="0"/>
                                  </p:stCondLst>
                                  <p:childTnLst>
                                    <p:set>
                                      <p:cBhvr>
                                        <p:cTn id="64" dur="1" fill="hold">
                                          <p:stCondLst>
                                            <p:cond delay="9"/>
                                          </p:stCondLst>
                                        </p:cTn>
                                        <p:tgtEl>
                                          <p:spTgt spid="33"/>
                                        </p:tgtEl>
                                        <p:attrNameLst>
                                          <p:attrName>style.visibility</p:attrName>
                                        </p:attrNameLst>
                                      </p:cBhvr>
                                      <p:to>
                                        <p:strVal val="visible"/>
                                      </p:to>
                                    </p:set>
                                  </p:childTnLst>
                                </p:cTn>
                              </p:par>
                              <p:par>
                                <p:cTn id="65" presetID="26" presetClass="emph" presetSubtype="0" repeatCount="4000" fill="hold" grpId="1" nodeType="withEffect">
                                  <p:stCondLst>
                                    <p:cond delay="0"/>
                                  </p:stCondLst>
                                  <p:childTnLst>
                                    <p:animEffect transition="out" filter="fade">
                                      <p:cBhvr>
                                        <p:cTn id="66" dur="500" tmFilter="0, 0; .2, .5; .8, .5; 1, 0"/>
                                        <p:tgtEl>
                                          <p:spTgt spid="30"/>
                                        </p:tgtEl>
                                      </p:cBhvr>
                                    </p:animEffect>
                                    <p:animScale>
                                      <p:cBhvr>
                                        <p:cTn id="67" dur="250" autoRev="1" fill="hold"/>
                                        <p:tgtEl>
                                          <p:spTgt spid="30"/>
                                        </p:tgtEl>
                                      </p:cBhvr>
                                      <p:by x="105000" y="105000"/>
                                    </p:animScale>
                                  </p:childTnLst>
                                </p:cTn>
                              </p:par>
                            </p:childTnLst>
                          </p:cTn>
                        </p:par>
                      </p:childTnLst>
                    </p:cTn>
                  </p:par>
                </p:childTnLst>
              </p:cTn>
              <p:nextCondLst>
                <p:cond evt="onClick" delay="0">
                  <p:tgtEl>
                    <p:spTgt spid="30"/>
                  </p:tgtEl>
                </p:cond>
              </p:nextCondLst>
            </p:seq>
          </p:childTnLst>
        </p:cTn>
      </p:par>
    </p:tnLst>
    <p:bldLst>
      <p:bldP spid="13" grpId="0" animBg="1"/>
      <p:bldP spid="27" grpId="0" animBg="1"/>
      <p:bldP spid="27" grpId="1" animBg="1"/>
      <p:bldP spid="28" grpId="0" animBg="1"/>
      <p:bldP spid="28" grpId="1" animBg="1"/>
      <p:bldP spid="29" grpId="0" animBg="1"/>
      <p:bldP spid="29" grpId="1" animBg="1"/>
      <p:bldP spid="30" grpId="0" animBg="1"/>
      <p:bldP spid="3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0"/>
        <p:cNvGrpSpPr/>
        <p:nvPr/>
      </p:nvGrpSpPr>
      <p:grpSpPr>
        <a:xfrm>
          <a:off x="0" y="0"/>
          <a:ext cx="0" cy="0"/>
          <a:chOff x="0" y="0"/>
          <a:chExt cx="0" cy="0"/>
        </a:xfrm>
      </p:grpSpPr>
      <p:sp>
        <p:nvSpPr>
          <p:cNvPr id="13" name="Câu hỏi">
            <a:extLst>
              <a:ext uri="{FF2B5EF4-FFF2-40B4-BE49-F238E27FC236}">
                <a16:creationId xmlns:a16="http://schemas.microsoft.com/office/drawing/2014/main" id="{F58B97A4-40B4-7536-AA94-47B8595334BE}"/>
              </a:ext>
            </a:extLst>
          </p:cNvPr>
          <p:cNvSpPr/>
          <p:nvPr/>
        </p:nvSpPr>
        <p:spPr>
          <a:xfrm>
            <a:off x="951000" y="1710564"/>
            <a:ext cx="10290000" cy="1718436"/>
          </a:xfrm>
          <a:prstGeom prst="roundRect">
            <a:avLst/>
          </a:prstGeom>
          <a:solidFill>
            <a:srgbClr val="EEECE1">
              <a:lumMod val="40000"/>
              <a:lumOff val="60000"/>
            </a:srgbClr>
          </a:solidFill>
          <a:ln w="25400" cap="flat" cmpd="sng" algn="ctr">
            <a:noFill/>
            <a:prstDash val="solid"/>
          </a:ln>
          <a:effectLst/>
        </p:spPr>
        <p:txBody>
          <a:bodyPr rtlCol="0" anchor="ctr"/>
          <a:lstStyle/>
          <a:p>
            <a:pPr lvl="0" algn="just" defTabSz="609539">
              <a:lnSpc>
                <a:spcPct val="150000"/>
              </a:lnSpc>
              <a:buClrTx/>
              <a:defRPr/>
            </a:pPr>
            <a:r>
              <a:rPr lang="vi-VN"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Câu 4: Bạn An gieo một con xúc xắc hai lần. Số các trường hợp để tổng số chấm xuất hiện trên con xúc xắc bằng 8 qua hai lần gieo là:</a:t>
            </a:r>
          </a:p>
        </p:txBody>
      </p:sp>
      <p:sp>
        <p:nvSpPr>
          <p:cNvPr id="2" name="Đáp án đúng">
            <a:extLst>
              <a:ext uri="{FF2B5EF4-FFF2-40B4-BE49-F238E27FC236}">
                <a16:creationId xmlns:a16="http://schemas.microsoft.com/office/drawing/2014/main" id="{1CC2461F-F3F4-341D-A20A-62699FBF9C46}"/>
              </a:ext>
            </a:extLst>
          </p:cNvPr>
          <p:cNvSpPr/>
          <p:nvPr/>
        </p:nvSpPr>
        <p:spPr>
          <a:xfrm>
            <a:off x="6304948" y="3615566"/>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C. 5</a:t>
            </a:r>
            <a:endParaRPr kumimoji="0" lang="en-US" sz="2667"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3" name="Đáp án sai 1">
            <a:extLst>
              <a:ext uri="{FF2B5EF4-FFF2-40B4-BE49-F238E27FC236}">
                <a16:creationId xmlns:a16="http://schemas.microsoft.com/office/drawing/2014/main" id="{22C1CF8E-5627-82A5-7FF4-C1B27F01A81F}"/>
              </a:ext>
            </a:extLst>
          </p:cNvPr>
          <p:cNvSpPr/>
          <p:nvPr/>
        </p:nvSpPr>
        <p:spPr>
          <a:xfrm>
            <a:off x="853745" y="5085845"/>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B. 6</a:t>
            </a:r>
            <a:endParaRPr kumimoji="0" lang="vi-VN" sz="2667"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Đáp án sai 2">
            <a:extLst>
              <a:ext uri="{FF2B5EF4-FFF2-40B4-BE49-F238E27FC236}">
                <a16:creationId xmlns:a16="http://schemas.microsoft.com/office/drawing/2014/main" id="{FA42E534-43DB-5A16-D77F-86E9A070B933}"/>
              </a:ext>
            </a:extLst>
          </p:cNvPr>
          <p:cNvSpPr/>
          <p:nvPr/>
        </p:nvSpPr>
        <p:spPr>
          <a:xfrm>
            <a:off x="836412" y="3615566"/>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A. 36</a:t>
            </a:r>
            <a:endParaRPr kumimoji="0" lang="vi-VN" sz="2667"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Đáp án sai 3">
            <a:extLst>
              <a:ext uri="{FF2B5EF4-FFF2-40B4-BE49-F238E27FC236}">
                <a16:creationId xmlns:a16="http://schemas.microsoft.com/office/drawing/2014/main" id="{108FD1F9-7748-7C09-5922-FCA0E6DC8B51}"/>
              </a:ext>
            </a:extLst>
          </p:cNvPr>
          <p:cNvSpPr/>
          <p:nvPr/>
        </p:nvSpPr>
        <p:spPr>
          <a:xfrm>
            <a:off x="6304948" y="5085845"/>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7000"/>
              </a:lnSpc>
              <a:spcBef>
                <a:spcPts val="0"/>
              </a:spcBef>
              <a:spcAft>
                <a:spcPts val="533"/>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D. 4</a:t>
            </a: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316FD6D3-9C52-E6A7-E2E7-ACFA35642F2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421971" y="3632499"/>
            <a:ext cx="1137395" cy="989992"/>
          </a:xfrm>
          <a:prstGeom prst="rect">
            <a:avLst/>
          </a:prstGeom>
        </p:spPr>
      </p:pic>
      <p:pic>
        <p:nvPicPr>
          <p:cNvPr id="7" name="Picture 14">
            <a:extLst>
              <a:ext uri="{FF2B5EF4-FFF2-40B4-BE49-F238E27FC236}">
                <a16:creationId xmlns:a16="http://schemas.microsoft.com/office/drawing/2014/main" id="{63F81A41-2BAC-80BD-20DE-44777E70CC7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865131" y="3683191"/>
            <a:ext cx="1133496" cy="1009841"/>
          </a:xfrm>
          <a:prstGeom prst="rect">
            <a:avLst/>
          </a:prstGeom>
        </p:spPr>
      </p:pic>
      <p:pic>
        <p:nvPicPr>
          <p:cNvPr id="8" name="Picture 10">
            <a:extLst>
              <a:ext uri="{FF2B5EF4-FFF2-40B4-BE49-F238E27FC236}">
                <a16:creationId xmlns:a16="http://schemas.microsoft.com/office/drawing/2014/main" id="{DA1B8AD4-0550-9CFD-9E2D-5A818E317EE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323779" y="5198254"/>
            <a:ext cx="1133496" cy="1009841"/>
          </a:xfrm>
          <a:prstGeom prst="rect">
            <a:avLst/>
          </a:prstGeom>
        </p:spPr>
      </p:pic>
      <p:pic>
        <p:nvPicPr>
          <p:cNvPr id="9" name="Picture 10">
            <a:extLst>
              <a:ext uri="{FF2B5EF4-FFF2-40B4-BE49-F238E27FC236}">
                <a16:creationId xmlns:a16="http://schemas.microsoft.com/office/drawing/2014/main" id="{0AF89805-AFDD-BADF-8252-A1EED0C0E0F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769383" y="5192182"/>
            <a:ext cx="1133496" cy="1009841"/>
          </a:xfrm>
          <a:prstGeom prst="rect">
            <a:avLst/>
          </a:prstGeom>
        </p:spPr>
      </p:pic>
    </p:spTree>
    <p:extLst>
      <p:ext uri="{BB962C8B-B14F-4D97-AF65-F5344CB8AC3E}">
        <p14:creationId xmlns:p14="http://schemas.microsoft.com/office/powerpoint/2010/main" val="75145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500" fill="hold"/>
                                        <p:tgtEl>
                                          <p:spTgt spid="2"/>
                                        </p:tgtEl>
                                        <p:attrNameLst>
                                          <p:attrName>fillcolor</p:attrName>
                                        </p:attrNameLst>
                                      </p:cBhvr>
                                      <p:to>
                                        <a:srgbClr val="92D050"/>
                                      </p:to>
                                    </p:animClr>
                                    <p:set>
                                      <p:cBhvr>
                                        <p:cTn id="25" dur="500" fill="hold"/>
                                        <p:tgtEl>
                                          <p:spTgt spid="2"/>
                                        </p:tgtEl>
                                        <p:attrNameLst>
                                          <p:attrName>fill.type</p:attrName>
                                        </p:attrNameLst>
                                      </p:cBhvr>
                                      <p:to>
                                        <p:strVal val="solid"/>
                                      </p:to>
                                    </p:set>
                                    <p:set>
                                      <p:cBhvr>
                                        <p:cTn id="26" dur="500" fill="hold"/>
                                        <p:tgtEl>
                                          <p:spTgt spid="2"/>
                                        </p:tgtEl>
                                        <p:attrNameLst>
                                          <p:attrName>fill.on</p:attrName>
                                        </p:attrNameLst>
                                      </p:cBhvr>
                                      <p:to>
                                        <p:strVal val="true"/>
                                      </p:to>
                                    </p:set>
                                  </p:childTnLst>
                                </p:cTn>
                              </p:par>
                              <p:par>
                                <p:cTn id="27" presetID="1" presetClass="entr" presetSubtype="0" fill="hold" nodeType="withEffect">
                                  <p:stCondLst>
                                    <p:cond delay="0"/>
                                  </p:stCondLst>
                                  <p:childTnLst>
                                    <p:set>
                                      <p:cBhvr>
                                        <p:cTn id="28" dur="1" fill="hold">
                                          <p:stCondLst>
                                            <p:cond delay="9"/>
                                          </p:stCondLst>
                                        </p:cTn>
                                        <p:tgtEl>
                                          <p:spTgt spid="6"/>
                                        </p:tgtEl>
                                        <p:attrNameLst>
                                          <p:attrName>style.visibility</p:attrName>
                                        </p:attrNameLst>
                                      </p:cBhvr>
                                      <p:to>
                                        <p:strVal val="visible"/>
                                      </p:to>
                                    </p:set>
                                  </p:childTnLst>
                                </p:cTn>
                              </p:par>
                              <p:par>
                                <p:cTn id="29" presetID="26" presetClass="emph" presetSubtype="0" repeatCount="4000" fill="hold" grpId="1" nodeType="withEffect">
                                  <p:stCondLst>
                                    <p:cond delay="0"/>
                                  </p:stCondLst>
                                  <p:childTnLst>
                                    <p:animEffect transition="out" filter="fade">
                                      <p:cBhvr>
                                        <p:cTn id="30" dur="500" tmFilter="0, 0; .2, .5; .8, .5; 1, 0"/>
                                        <p:tgtEl>
                                          <p:spTgt spid="2"/>
                                        </p:tgtEl>
                                      </p:cBhvr>
                                    </p:animEffect>
                                    <p:animScale>
                                      <p:cBhvr>
                                        <p:cTn id="31" dur="250" autoRev="1" fill="hold"/>
                                        <p:tgtEl>
                                          <p:spTgt spid="2"/>
                                        </p:tgtEl>
                                      </p:cBhvr>
                                      <p:by x="105000" y="105000"/>
                                    </p:animScale>
                                  </p:childTnLst>
                                </p:cTn>
                              </p:par>
                            </p:childTnLst>
                          </p:cTn>
                        </p:par>
                      </p:childTnLst>
                    </p:cTn>
                  </p:par>
                </p:childTnLst>
              </p:cTn>
              <p:nextCondLst>
                <p:cond evt="onClick" delay="0">
                  <p:tgtEl>
                    <p:spTgt spid="2"/>
                  </p:tgtEl>
                </p:cond>
              </p:nextCondLst>
            </p:seq>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3"/>
                                        </p:tgtEl>
                                        <p:attrNameLst>
                                          <p:attrName>fillcolor</p:attrName>
                                        </p:attrNameLst>
                                      </p:cBhvr>
                                      <p:to>
                                        <a:srgbClr val="D99694"/>
                                      </p:to>
                                    </p:animClr>
                                    <p:set>
                                      <p:cBhvr>
                                        <p:cTn id="37" dur="500" fill="hold"/>
                                        <p:tgtEl>
                                          <p:spTgt spid="3"/>
                                        </p:tgtEl>
                                        <p:attrNameLst>
                                          <p:attrName>fill.type</p:attrName>
                                        </p:attrNameLst>
                                      </p:cBhvr>
                                      <p:to>
                                        <p:strVal val="solid"/>
                                      </p:to>
                                    </p:set>
                                    <p:set>
                                      <p:cBhvr>
                                        <p:cTn id="38" dur="500" fill="hold"/>
                                        <p:tgtEl>
                                          <p:spTgt spid="3"/>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26" presetClass="emph" presetSubtype="0" repeatCount="4000" fill="hold" grpId="1" nodeType="withEffect">
                                  <p:stCondLst>
                                    <p:cond delay="0"/>
                                  </p:stCondLst>
                                  <p:childTnLst>
                                    <p:animEffect transition="out" filter="fade">
                                      <p:cBhvr>
                                        <p:cTn id="42" dur="500" tmFilter="0, 0; .2, .5; .8, .5; 1, 0"/>
                                        <p:tgtEl>
                                          <p:spTgt spid="3"/>
                                        </p:tgtEl>
                                      </p:cBhvr>
                                    </p:animEffect>
                                    <p:animScale>
                                      <p:cBhvr>
                                        <p:cTn id="43" dur="25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4"/>
                                        </p:tgtEl>
                                        <p:attrNameLst>
                                          <p:attrName>fillcolor</p:attrName>
                                        </p:attrNameLst>
                                      </p:cBhvr>
                                      <p:to>
                                        <a:srgbClr val="D99694"/>
                                      </p:to>
                                    </p:animClr>
                                    <p:set>
                                      <p:cBhvr>
                                        <p:cTn id="49" dur="500" fill="hold"/>
                                        <p:tgtEl>
                                          <p:spTgt spid="4"/>
                                        </p:tgtEl>
                                        <p:attrNameLst>
                                          <p:attrName>fill.type</p:attrName>
                                        </p:attrNameLst>
                                      </p:cBhvr>
                                      <p:to>
                                        <p:strVal val="solid"/>
                                      </p:to>
                                    </p:set>
                                    <p:set>
                                      <p:cBhvr>
                                        <p:cTn id="50" dur="500" fill="hold"/>
                                        <p:tgtEl>
                                          <p:spTgt spid="4"/>
                                        </p:tgtEl>
                                        <p:attrNameLst>
                                          <p:attrName>fill.on</p:attrName>
                                        </p:attrNameLst>
                                      </p:cBhvr>
                                      <p:to>
                                        <p:strVal val="true"/>
                                      </p:to>
                                    </p:set>
                                  </p:childTnLst>
                                </p:cTn>
                              </p:par>
                              <p:par>
                                <p:cTn id="51" presetID="1" presetClass="entr" presetSubtype="0" fill="hold" nodeType="withEffect">
                                  <p:stCondLst>
                                    <p:cond delay="0"/>
                                  </p:stCondLst>
                                  <p:childTnLst>
                                    <p:set>
                                      <p:cBhvr>
                                        <p:cTn id="52" dur="1" fill="hold">
                                          <p:stCondLst>
                                            <p:cond delay="9"/>
                                          </p:stCondLst>
                                        </p:cTn>
                                        <p:tgtEl>
                                          <p:spTgt spid="7"/>
                                        </p:tgtEl>
                                        <p:attrNameLst>
                                          <p:attrName>style.visibility</p:attrName>
                                        </p:attrNameLst>
                                      </p:cBhvr>
                                      <p:to>
                                        <p:strVal val="visible"/>
                                      </p:to>
                                    </p:set>
                                  </p:childTnLst>
                                </p:cTn>
                              </p:par>
                              <p:par>
                                <p:cTn id="53" presetID="26" presetClass="emph" presetSubtype="0" repeatCount="4000" fill="hold" grpId="1" nodeType="withEffect">
                                  <p:stCondLst>
                                    <p:cond delay="0"/>
                                  </p:stCondLst>
                                  <p:childTnLst>
                                    <p:animEffect transition="out" filter="fade">
                                      <p:cBhvr>
                                        <p:cTn id="54" dur="500" tmFilter="0, 0; .2, .5; .8, .5; 1, 0"/>
                                        <p:tgtEl>
                                          <p:spTgt spid="4"/>
                                        </p:tgtEl>
                                      </p:cBhvr>
                                    </p:animEffect>
                                    <p:animScale>
                                      <p:cBhvr>
                                        <p:cTn id="55" dur="250" autoRev="1" fill="hold"/>
                                        <p:tgtEl>
                                          <p:spTgt spid="4"/>
                                        </p:tgtEl>
                                      </p:cBhvr>
                                      <p:by x="105000" y="105000"/>
                                    </p:animScale>
                                  </p:childTnLst>
                                </p:cTn>
                              </p:par>
                            </p:childTnLst>
                          </p:cTn>
                        </p:par>
                      </p:childTnLst>
                    </p:cTn>
                  </p:par>
                </p:childTnLst>
              </p:cTn>
              <p:nextCondLst>
                <p:cond evt="onClick" delay="0">
                  <p:tgtEl>
                    <p:spTgt spid="4"/>
                  </p:tgtEl>
                </p:cond>
              </p:nextCondLst>
            </p:seq>
            <p:seq concurrent="1" nextAc="seek">
              <p:cTn id="56" restart="whenNotActive" fill="hold" evtFilter="cancelBubble" nodeType="interactiveSeq">
                <p:stCondLst>
                  <p:cond evt="onClick" delay="0">
                    <p:tgtEl>
                      <p:spTgt spid="5"/>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5"/>
                                        </p:tgtEl>
                                        <p:attrNameLst>
                                          <p:attrName>fillcolor</p:attrName>
                                        </p:attrNameLst>
                                      </p:cBhvr>
                                      <p:to>
                                        <a:srgbClr val="D99694"/>
                                      </p:to>
                                    </p:animClr>
                                    <p:set>
                                      <p:cBhvr>
                                        <p:cTn id="61" dur="500" fill="hold"/>
                                        <p:tgtEl>
                                          <p:spTgt spid="5"/>
                                        </p:tgtEl>
                                        <p:attrNameLst>
                                          <p:attrName>fill.type</p:attrName>
                                        </p:attrNameLst>
                                      </p:cBhvr>
                                      <p:to>
                                        <p:strVal val="solid"/>
                                      </p:to>
                                    </p:set>
                                    <p:set>
                                      <p:cBhvr>
                                        <p:cTn id="62" dur="500" fill="hold"/>
                                        <p:tgtEl>
                                          <p:spTgt spid="5"/>
                                        </p:tgtEl>
                                        <p:attrNameLst>
                                          <p:attrName>fill.on</p:attrName>
                                        </p:attrNameLst>
                                      </p:cBhvr>
                                      <p:to>
                                        <p:strVal val="true"/>
                                      </p:to>
                                    </p:set>
                                  </p:childTnLst>
                                </p:cTn>
                              </p:par>
                              <p:par>
                                <p:cTn id="63" presetID="1" presetClass="entr" presetSubtype="0" fill="hold" nodeType="withEffect">
                                  <p:stCondLst>
                                    <p:cond delay="0"/>
                                  </p:stCondLst>
                                  <p:childTnLst>
                                    <p:set>
                                      <p:cBhvr>
                                        <p:cTn id="64" dur="1" fill="hold">
                                          <p:stCondLst>
                                            <p:cond delay="9"/>
                                          </p:stCondLst>
                                        </p:cTn>
                                        <p:tgtEl>
                                          <p:spTgt spid="8"/>
                                        </p:tgtEl>
                                        <p:attrNameLst>
                                          <p:attrName>style.visibility</p:attrName>
                                        </p:attrNameLst>
                                      </p:cBhvr>
                                      <p:to>
                                        <p:strVal val="visible"/>
                                      </p:to>
                                    </p:set>
                                  </p:childTnLst>
                                </p:cTn>
                              </p:par>
                              <p:par>
                                <p:cTn id="65" presetID="26" presetClass="emph" presetSubtype="0" repeatCount="4000" fill="hold" grpId="1" nodeType="withEffect">
                                  <p:stCondLst>
                                    <p:cond delay="0"/>
                                  </p:stCondLst>
                                  <p:childTnLst>
                                    <p:animEffect transition="out" filter="fade">
                                      <p:cBhvr>
                                        <p:cTn id="66" dur="500" tmFilter="0, 0; .2, .5; .8, .5; 1, 0"/>
                                        <p:tgtEl>
                                          <p:spTgt spid="5"/>
                                        </p:tgtEl>
                                      </p:cBhvr>
                                    </p:animEffect>
                                    <p:animScale>
                                      <p:cBhvr>
                                        <p:cTn id="67" dur="250" autoRev="1" fill="hold"/>
                                        <p:tgtEl>
                                          <p:spTgt spid="5"/>
                                        </p:tgtEl>
                                      </p:cBhvr>
                                      <p:by x="105000" y="105000"/>
                                    </p:animScale>
                                  </p:childTnLst>
                                </p:cTn>
                              </p:par>
                            </p:childTnLst>
                          </p:cTn>
                        </p:par>
                      </p:childTnLst>
                    </p:cTn>
                  </p:par>
                </p:childTnLst>
              </p:cTn>
              <p:nextCondLst>
                <p:cond evt="onClick" delay="0">
                  <p:tgtEl>
                    <p:spTgt spid="5"/>
                  </p:tgtEl>
                </p:cond>
              </p:nextCondLst>
            </p:seq>
          </p:childTnLst>
        </p:cTn>
      </p:par>
    </p:tnLst>
    <p:bldLst>
      <p:bldP spid="13" grpId="0" animBg="1"/>
      <p:bldP spid="2" grpId="0" animBg="1"/>
      <p:bldP spid="2" grpId="1" animBg="1"/>
      <p:bldP spid="3" grpId="0" animBg="1"/>
      <p:bldP spid="3" grpId="1" animBg="1"/>
      <p:bldP spid="4" grpId="0" animBg="1"/>
      <p:bldP spid="4" grpId="1" animBg="1"/>
      <p:bldP spid="5" grpId="0" animBg="1"/>
      <p:bldP spid="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0"/>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 name="Câu hỏi">
                <a:extLst>
                  <a:ext uri="{FF2B5EF4-FFF2-40B4-BE49-F238E27FC236}">
                    <a16:creationId xmlns:a16="http://schemas.microsoft.com/office/drawing/2014/main" id="{F58B97A4-40B4-7536-AA94-47B8595334BE}"/>
                  </a:ext>
                </a:extLst>
              </p:cNvPr>
              <p:cNvSpPr/>
              <p:nvPr/>
            </p:nvSpPr>
            <p:spPr>
              <a:xfrm>
                <a:off x="951000" y="1822669"/>
                <a:ext cx="10290000" cy="1264058"/>
              </a:xfrm>
              <a:prstGeom prst="roundRect">
                <a:avLst/>
              </a:prstGeom>
              <a:solidFill>
                <a:srgbClr val="EEECE1">
                  <a:lumMod val="40000"/>
                  <a:lumOff val="60000"/>
                </a:srgbClr>
              </a:solidFill>
              <a:ln w="25400" cap="flat" cmpd="sng" algn="ctr">
                <a:noFill/>
                <a:prstDash val="solid"/>
              </a:ln>
              <a:effectLst/>
            </p:spPr>
            <p:txBody>
              <a:bodyPr rtlCol="0" anchor="ctr"/>
              <a:lstStyle/>
              <a:p>
                <a:pPr lvl="0" algn="just" defTabSz="609539">
                  <a:lnSpc>
                    <a:spcPct val="150000"/>
                  </a:lnSpc>
                  <a:buClrTx/>
                  <a:defRPr/>
                </a:pPr>
                <a:r>
                  <a:rPr lang="vi-VN"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Câu 5: Hệ số của </a:t>
                </a:r>
                <a14:m>
                  <m:oMath xmlns:m="http://schemas.openxmlformats.org/officeDocument/2006/math">
                    <m:sSup>
                      <m:sSupPr>
                        <m:ctrlPr>
                          <a:rPr lang="vi-VN" sz="2400" i="1" kern="120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pPr>
                      <m:e>
                        <m:r>
                          <a:rPr lang="en-US" sz="2400" b="0" i="1" kern="120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e>
                      <m:sup>
                        <m:r>
                          <a:rPr lang="en-US" sz="2400" b="0" i="1" kern="120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4</m:t>
                        </m:r>
                      </m:sup>
                    </m:sSup>
                  </m:oMath>
                </a14:m>
                <a:r>
                  <a:rPr lang="en-US"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vi-VN"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trong khai triển nhị thức </a:t>
                </a:r>
                <a14:m>
                  <m:oMath xmlns:m="http://schemas.openxmlformats.org/officeDocument/2006/math">
                    <m:sSup>
                      <m:sSupPr>
                        <m:ctrlPr>
                          <a:rPr lang="en-US" sz="2400" i="1" kern="1200" smtClean="0">
                            <a:solidFill>
                              <a:prstClr val="black"/>
                            </a:solidFill>
                            <a:latin typeface="Cambria Math" panose="02040503050406030204" pitchFamily="18" charset="0"/>
                            <a:cs typeface="Arial" panose="020B0604020202020204" pitchFamily="34" charset="0"/>
                          </a:rPr>
                        </m:ctrlPr>
                      </m:sSupPr>
                      <m:e>
                        <m:d>
                          <m:dPr>
                            <m:ctrlPr>
                              <a:rPr lang="en-US" sz="2400" i="1" kern="1200" smtClean="0">
                                <a:solidFill>
                                  <a:prstClr val="black"/>
                                </a:solidFill>
                                <a:latin typeface="Cambria Math" panose="02040503050406030204" pitchFamily="18" charset="0"/>
                                <a:cs typeface="Arial" panose="020B0604020202020204" pitchFamily="34" charset="0"/>
                              </a:rPr>
                            </m:ctrlPr>
                          </m:dPr>
                          <m:e>
                            <m:r>
                              <m:rPr>
                                <m:nor/>
                              </m:rPr>
                              <a:rPr lang="vi-VN" sz="2400" i="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m:t>3</m:t>
                            </m:r>
                            <m:r>
                              <a:rPr lang="vi-VN" sz="2400" b="0" i="1" kern="120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vi-VN" sz="2400" b="0" i="1" kern="120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r>
                              <m:rPr>
                                <m:nor/>
                              </m:rPr>
                              <a:rPr lang="en-US" sz="2400" i="0" kern="1200" dirty="0" smtClean="0">
                                <a:solidFill>
                                  <a:prstClr val="black"/>
                                </a:solidFill>
                                <a:latin typeface="UTM Avo" panose="02040603050506020204" pitchFamily="18" charset="0"/>
                                <a:ea typeface="Times New Roman" panose="02020603050405020304" pitchFamily="18" charset="0"/>
                                <a:cs typeface="Arial" panose="020B0604020202020204" pitchFamily="34" charset="0"/>
                              </a:rPr>
                              <m:t>4</m:t>
                            </m:r>
                          </m:e>
                        </m:d>
                      </m:e>
                      <m:sup>
                        <m:r>
                          <a:rPr lang="en-US" sz="2400" b="0" i="1" kern="1200" smtClean="0">
                            <a:solidFill>
                              <a:prstClr val="black"/>
                            </a:solidFill>
                            <a:latin typeface="Cambria Math" panose="02040503050406030204" pitchFamily="18" charset="0"/>
                            <a:cs typeface="Arial" panose="020B0604020202020204" pitchFamily="34" charset="0"/>
                          </a:rPr>
                          <m:t>5</m:t>
                        </m:r>
                      </m:sup>
                    </m:sSup>
                  </m:oMath>
                </a14:m>
                <a:r>
                  <a:rPr lang="vi-VN" sz="2400" kern="1200" dirty="0">
                    <a:solidFill>
                      <a:prstClr val="black"/>
                    </a:solidFill>
                    <a:latin typeface="UTM Avo" panose="02040603050506020204" pitchFamily="18" charset="0"/>
                    <a:ea typeface="Times New Roman" panose="02020603050405020304" pitchFamily="18" charset="0"/>
                    <a:cs typeface="Arial" panose="020B0604020202020204" pitchFamily="34" charset="0"/>
                  </a:rPr>
                  <a:t>là:</a:t>
                </a:r>
              </a:p>
            </p:txBody>
          </p:sp>
        </mc:Choice>
        <mc:Fallback xmlns="">
          <p:sp>
            <p:nvSpPr>
              <p:cNvPr id="13" name="Câu hỏi">
                <a:extLst>
                  <a:ext uri="{FF2B5EF4-FFF2-40B4-BE49-F238E27FC236}">
                    <a16:creationId xmlns:a16="http://schemas.microsoft.com/office/drawing/2014/main" id="{F58B97A4-40B4-7536-AA94-47B8595334BE}"/>
                  </a:ext>
                </a:extLst>
              </p:cNvPr>
              <p:cNvSpPr>
                <a:spLocks noRot="1" noChangeAspect="1" noMove="1" noResize="1" noEditPoints="1" noAdjustHandles="1" noChangeArrowheads="1" noChangeShapeType="1" noTextEdit="1"/>
              </p:cNvSpPr>
              <p:nvPr/>
            </p:nvSpPr>
            <p:spPr>
              <a:xfrm>
                <a:off x="951000" y="1822669"/>
                <a:ext cx="10290000" cy="1264058"/>
              </a:xfrm>
              <a:prstGeom prst="roundRect">
                <a:avLst/>
              </a:prstGeom>
              <a:blipFill>
                <a:blip r:embed="rId4"/>
                <a:stretch>
                  <a:fillRect l="-296"/>
                </a:stretch>
              </a:blipFill>
              <a:ln w="25400" cap="flat" cmpd="sng" algn="ctr">
                <a:noFill/>
                <a:prstDash val="solid"/>
              </a:ln>
              <a:effectLst/>
            </p:spPr>
            <p:txBody>
              <a:bodyPr/>
              <a:lstStyle/>
              <a:p>
                <a:r>
                  <a:rPr lang="en-US">
                    <a:noFill/>
                  </a:rPr>
                  <a:t> </a:t>
                </a:r>
              </a:p>
            </p:txBody>
          </p:sp>
        </mc:Fallback>
      </mc:AlternateContent>
      <p:sp>
        <p:nvSpPr>
          <p:cNvPr id="10" name="Đáp án đúng">
            <a:extLst>
              <a:ext uri="{FF2B5EF4-FFF2-40B4-BE49-F238E27FC236}">
                <a16:creationId xmlns:a16="http://schemas.microsoft.com/office/drawing/2014/main" id="{8B5FBF4C-0A73-FD24-22BE-A2519ECD7D31}"/>
              </a:ext>
            </a:extLst>
          </p:cNvPr>
          <p:cNvSpPr/>
          <p:nvPr/>
        </p:nvSpPr>
        <p:spPr>
          <a:xfrm>
            <a:off x="6418957" y="4937535"/>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7000"/>
              </a:lnSpc>
              <a:spcBef>
                <a:spcPts val="0"/>
              </a:spcBef>
              <a:spcAft>
                <a:spcPts val="533"/>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D. – 1 620</a:t>
            </a: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 name="Đáp án sai 1">
            <a:extLst>
              <a:ext uri="{FF2B5EF4-FFF2-40B4-BE49-F238E27FC236}">
                <a16:creationId xmlns:a16="http://schemas.microsoft.com/office/drawing/2014/main" id="{94A5E40E-9716-9B83-41E2-4BFAC192AD78}"/>
              </a:ext>
            </a:extLst>
          </p:cNvPr>
          <p:cNvSpPr/>
          <p:nvPr/>
        </p:nvSpPr>
        <p:spPr>
          <a:xfrm>
            <a:off x="732131" y="3378200"/>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A. 1 620</a:t>
            </a:r>
            <a:endParaRPr kumimoji="0" lang="vi-VN" sz="2667"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Đáp án sai 2">
            <a:extLst>
              <a:ext uri="{FF2B5EF4-FFF2-40B4-BE49-F238E27FC236}">
                <a16:creationId xmlns:a16="http://schemas.microsoft.com/office/drawing/2014/main" id="{D4017A43-4869-BA34-FB10-6657C747D3E2}"/>
              </a:ext>
            </a:extLst>
          </p:cNvPr>
          <p:cNvSpPr/>
          <p:nvPr/>
        </p:nvSpPr>
        <p:spPr>
          <a:xfrm>
            <a:off x="732131" y="4953000"/>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400"/>
              </a:spcBef>
              <a:spcAft>
                <a:spcPts val="0"/>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B. 60</a:t>
            </a:r>
            <a:endParaRPr kumimoji="0" lang="vi-VN" sz="2667"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Đáp án sai 3">
            <a:extLst>
              <a:ext uri="{FF2B5EF4-FFF2-40B4-BE49-F238E27FC236}">
                <a16:creationId xmlns:a16="http://schemas.microsoft.com/office/drawing/2014/main" id="{B01A75BC-A15E-49AC-8118-EA578504EDED}"/>
              </a:ext>
            </a:extLst>
          </p:cNvPr>
          <p:cNvSpPr/>
          <p:nvPr/>
        </p:nvSpPr>
        <p:spPr>
          <a:xfrm>
            <a:off x="6418957" y="3327400"/>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400"/>
              </a:spcBef>
              <a:spcAft>
                <a:spcPts val="0"/>
              </a:spcAft>
              <a:buClrTx/>
              <a:buSzTx/>
              <a:buFontTx/>
              <a:buNone/>
              <a:tabLst/>
              <a:defRPr/>
            </a:pPr>
            <a:r>
              <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C. – 60</a:t>
            </a:r>
            <a:endParaRPr kumimoji="0" lang="en-US" sz="2667"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5" name="Picture 5">
            <a:extLst>
              <a:ext uri="{FF2B5EF4-FFF2-40B4-BE49-F238E27FC236}">
                <a16:creationId xmlns:a16="http://schemas.microsoft.com/office/drawing/2014/main" id="{6AFC37A8-A9ED-7B0B-6CA9-5F7EE72BEB1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241805" y="4948630"/>
            <a:ext cx="1137395" cy="989992"/>
          </a:xfrm>
          <a:prstGeom prst="rect">
            <a:avLst/>
          </a:prstGeom>
        </p:spPr>
      </p:pic>
      <p:pic>
        <p:nvPicPr>
          <p:cNvPr id="16" name="Picture 14">
            <a:extLst>
              <a:ext uri="{FF2B5EF4-FFF2-40B4-BE49-F238E27FC236}">
                <a16:creationId xmlns:a16="http://schemas.microsoft.com/office/drawing/2014/main" id="{F1FE7709-F173-F101-ED2B-9B7DF47DCB5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775200" y="5029112"/>
            <a:ext cx="1133496" cy="1009841"/>
          </a:xfrm>
          <a:prstGeom prst="rect">
            <a:avLst/>
          </a:prstGeom>
        </p:spPr>
      </p:pic>
      <p:pic>
        <p:nvPicPr>
          <p:cNvPr id="17" name="Picture 10">
            <a:extLst>
              <a:ext uri="{FF2B5EF4-FFF2-40B4-BE49-F238E27FC236}">
                <a16:creationId xmlns:a16="http://schemas.microsoft.com/office/drawing/2014/main" id="{564FA461-21D9-1230-D1A4-5B61C491F52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17128" y="3327400"/>
            <a:ext cx="1133496" cy="1009841"/>
          </a:xfrm>
          <a:prstGeom prst="rect">
            <a:avLst/>
          </a:prstGeom>
        </p:spPr>
      </p:pic>
      <p:pic>
        <p:nvPicPr>
          <p:cNvPr id="18" name="Picture 10">
            <a:extLst>
              <a:ext uri="{FF2B5EF4-FFF2-40B4-BE49-F238E27FC236}">
                <a16:creationId xmlns:a16="http://schemas.microsoft.com/office/drawing/2014/main" id="{503D8137-57F2-C467-2B3B-1241DABACEB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647769" y="3484537"/>
            <a:ext cx="1133496" cy="1009841"/>
          </a:xfrm>
          <a:prstGeom prst="rect">
            <a:avLst/>
          </a:prstGeom>
        </p:spPr>
      </p:pic>
    </p:spTree>
    <p:extLst>
      <p:ext uri="{BB962C8B-B14F-4D97-AF65-F5344CB8AC3E}">
        <p14:creationId xmlns:p14="http://schemas.microsoft.com/office/powerpoint/2010/main" val="108152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500" fill="hold"/>
                                        <p:tgtEl>
                                          <p:spTgt spid="10"/>
                                        </p:tgtEl>
                                        <p:attrNameLst>
                                          <p:attrName>fillcolor</p:attrName>
                                        </p:attrNameLst>
                                      </p:cBhvr>
                                      <p:to>
                                        <a:srgbClr val="92D050"/>
                                      </p:to>
                                    </p:animClr>
                                    <p:set>
                                      <p:cBhvr>
                                        <p:cTn id="25" dur="500" fill="hold"/>
                                        <p:tgtEl>
                                          <p:spTgt spid="10"/>
                                        </p:tgtEl>
                                        <p:attrNameLst>
                                          <p:attrName>fill.type</p:attrName>
                                        </p:attrNameLst>
                                      </p:cBhvr>
                                      <p:to>
                                        <p:strVal val="solid"/>
                                      </p:to>
                                    </p:set>
                                    <p:set>
                                      <p:cBhvr>
                                        <p:cTn id="26" dur="500" fill="hold"/>
                                        <p:tgtEl>
                                          <p:spTgt spid="10"/>
                                        </p:tgtEl>
                                        <p:attrNameLst>
                                          <p:attrName>fill.on</p:attrName>
                                        </p:attrNameLst>
                                      </p:cBhvr>
                                      <p:to>
                                        <p:strVal val="true"/>
                                      </p:to>
                                    </p:set>
                                  </p:childTnLst>
                                </p:cTn>
                              </p:par>
                              <p:par>
                                <p:cTn id="27" presetID="1" presetClass="entr" presetSubtype="0" fill="hold" nodeType="withEffect">
                                  <p:stCondLst>
                                    <p:cond delay="0"/>
                                  </p:stCondLst>
                                  <p:childTnLst>
                                    <p:set>
                                      <p:cBhvr>
                                        <p:cTn id="28" dur="1" fill="hold">
                                          <p:stCondLst>
                                            <p:cond delay="9"/>
                                          </p:stCondLst>
                                        </p:cTn>
                                        <p:tgtEl>
                                          <p:spTgt spid="15"/>
                                        </p:tgtEl>
                                        <p:attrNameLst>
                                          <p:attrName>style.visibility</p:attrName>
                                        </p:attrNameLst>
                                      </p:cBhvr>
                                      <p:to>
                                        <p:strVal val="visible"/>
                                      </p:to>
                                    </p:set>
                                  </p:childTnLst>
                                </p:cTn>
                              </p:par>
                              <p:par>
                                <p:cTn id="29" presetID="26" presetClass="emph" presetSubtype="0" repeatCount="4000" fill="hold" grpId="1" nodeType="withEffect">
                                  <p:stCondLst>
                                    <p:cond delay="0"/>
                                  </p:stCondLst>
                                  <p:childTnLst>
                                    <p:animEffect transition="out" filter="fade">
                                      <p:cBhvr>
                                        <p:cTn id="30" dur="500" tmFilter="0, 0; .2, .5; .8, .5; 1, 0"/>
                                        <p:tgtEl>
                                          <p:spTgt spid="10"/>
                                        </p:tgtEl>
                                      </p:cBhvr>
                                    </p:animEffect>
                                    <p:animScale>
                                      <p:cBhvr>
                                        <p:cTn id="31" dur="250" autoRev="1" fill="hold"/>
                                        <p:tgtEl>
                                          <p:spTgt spid="10"/>
                                        </p:tgtEl>
                                      </p:cBhvr>
                                      <p:by x="105000" y="105000"/>
                                    </p:animScale>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11"/>
                                        </p:tgtEl>
                                        <p:attrNameLst>
                                          <p:attrName>fillcolor</p:attrName>
                                        </p:attrNameLst>
                                      </p:cBhvr>
                                      <p:to>
                                        <a:srgbClr val="D99694"/>
                                      </p:to>
                                    </p:animClr>
                                    <p:set>
                                      <p:cBhvr>
                                        <p:cTn id="37" dur="500" fill="hold"/>
                                        <p:tgtEl>
                                          <p:spTgt spid="11"/>
                                        </p:tgtEl>
                                        <p:attrNameLst>
                                          <p:attrName>fill.type</p:attrName>
                                        </p:attrNameLst>
                                      </p:cBhvr>
                                      <p:to>
                                        <p:strVal val="solid"/>
                                      </p:to>
                                    </p:set>
                                    <p:set>
                                      <p:cBhvr>
                                        <p:cTn id="38" dur="500" fill="hold"/>
                                        <p:tgtEl>
                                          <p:spTgt spid="11"/>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26" presetClass="emph" presetSubtype="0" repeatCount="4000" fill="hold" grpId="1" nodeType="withEffect">
                                  <p:stCondLst>
                                    <p:cond delay="0"/>
                                  </p:stCondLst>
                                  <p:childTnLst>
                                    <p:animEffect transition="out" filter="fade">
                                      <p:cBhvr>
                                        <p:cTn id="42" dur="500" tmFilter="0, 0; .2, .5; .8, .5; 1, 0"/>
                                        <p:tgtEl>
                                          <p:spTgt spid="11"/>
                                        </p:tgtEl>
                                      </p:cBhvr>
                                    </p:animEffect>
                                    <p:animScale>
                                      <p:cBhvr>
                                        <p:cTn id="43" dur="250" autoRev="1" fill="hold"/>
                                        <p:tgtEl>
                                          <p:spTgt spid="11"/>
                                        </p:tgtEl>
                                      </p:cBhvr>
                                      <p:by x="105000" y="105000"/>
                                    </p:animScale>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12"/>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12"/>
                                        </p:tgtEl>
                                        <p:attrNameLst>
                                          <p:attrName>fillcolor</p:attrName>
                                        </p:attrNameLst>
                                      </p:cBhvr>
                                      <p:to>
                                        <a:srgbClr val="D99694"/>
                                      </p:to>
                                    </p:animClr>
                                    <p:set>
                                      <p:cBhvr>
                                        <p:cTn id="49" dur="500" fill="hold"/>
                                        <p:tgtEl>
                                          <p:spTgt spid="12"/>
                                        </p:tgtEl>
                                        <p:attrNameLst>
                                          <p:attrName>fill.type</p:attrName>
                                        </p:attrNameLst>
                                      </p:cBhvr>
                                      <p:to>
                                        <p:strVal val="solid"/>
                                      </p:to>
                                    </p:set>
                                    <p:set>
                                      <p:cBhvr>
                                        <p:cTn id="50" dur="500" fill="hold"/>
                                        <p:tgtEl>
                                          <p:spTgt spid="12"/>
                                        </p:tgtEl>
                                        <p:attrNameLst>
                                          <p:attrName>fill.on</p:attrName>
                                        </p:attrNameLst>
                                      </p:cBhvr>
                                      <p:to>
                                        <p:strVal val="true"/>
                                      </p:to>
                                    </p:set>
                                  </p:childTnLst>
                                </p:cTn>
                              </p:par>
                              <p:par>
                                <p:cTn id="51" presetID="1" presetClass="entr" presetSubtype="0" fill="hold" nodeType="withEffect">
                                  <p:stCondLst>
                                    <p:cond delay="0"/>
                                  </p:stCondLst>
                                  <p:childTnLst>
                                    <p:set>
                                      <p:cBhvr>
                                        <p:cTn id="52" dur="1" fill="hold">
                                          <p:stCondLst>
                                            <p:cond delay="9"/>
                                          </p:stCondLst>
                                        </p:cTn>
                                        <p:tgtEl>
                                          <p:spTgt spid="16"/>
                                        </p:tgtEl>
                                        <p:attrNameLst>
                                          <p:attrName>style.visibility</p:attrName>
                                        </p:attrNameLst>
                                      </p:cBhvr>
                                      <p:to>
                                        <p:strVal val="visible"/>
                                      </p:to>
                                    </p:set>
                                  </p:childTnLst>
                                </p:cTn>
                              </p:par>
                              <p:par>
                                <p:cTn id="53" presetID="26" presetClass="emph" presetSubtype="0" repeatCount="4000" fill="hold" grpId="1" nodeType="withEffect">
                                  <p:stCondLst>
                                    <p:cond delay="0"/>
                                  </p:stCondLst>
                                  <p:childTnLst>
                                    <p:animEffect transition="out" filter="fade">
                                      <p:cBhvr>
                                        <p:cTn id="54" dur="500" tmFilter="0, 0; .2, .5; .8, .5; 1, 0"/>
                                        <p:tgtEl>
                                          <p:spTgt spid="12"/>
                                        </p:tgtEl>
                                      </p:cBhvr>
                                    </p:animEffect>
                                    <p:animScale>
                                      <p:cBhvr>
                                        <p:cTn id="55" dur="250" autoRev="1" fill="hold"/>
                                        <p:tgtEl>
                                          <p:spTgt spid="12"/>
                                        </p:tgtEl>
                                      </p:cBhvr>
                                      <p:by x="105000" y="105000"/>
                                    </p:animScale>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14"/>
                                        </p:tgtEl>
                                        <p:attrNameLst>
                                          <p:attrName>fillcolor</p:attrName>
                                        </p:attrNameLst>
                                      </p:cBhvr>
                                      <p:to>
                                        <a:srgbClr val="D99694"/>
                                      </p:to>
                                    </p:animClr>
                                    <p:set>
                                      <p:cBhvr>
                                        <p:cTn id="61" dur="500" fill="hold"/>
                                        <p:tgtEl>
                                          <p:spTgt spid="14"/>
                                        </p:tgtEl>
                                        <p:attrNameLst>
                                          <p:attrName>fill.type</p:attrName>
                                        </p:attrNameLst>
                                      </p:cBhvr>
                                      <p:to>
                                        <p:strVal val="solid"/>
                                      </p:to>
                                    </p:set>
                                    <p:set>
                                      <p:cBhvr>
                                        <p:cTn id="62" dur="500" fill="hold"/>
                                        <p:tgtEl>
                                          <p:spTgt spid="14"/>
                                        </p:tgtEl>
                                        <p:attrNameLst>
                                          <p:attrName>fill.on</p:attrName>
                                        </p:attrNameLst>
                                      </p:cBhvr>
                                      <p:to>
                                        <p:strVal val="true"/>
                                      </p:to>
                                    </p:set>
                                  </p:childTnLst>
                                </p:cTn>
                              </p:par>
                              <p:par>
                                <p:cTn id="63" presetID="1" presetClass="entr" presetSubtype="0" fill="hold" nodeType="withEffect">
                                  <p:stCondLst>
                                    <p:cond delay="0"/>
                                  </p:stCondLst>
                                  <p:childTnLst>
                                    <p:set>
                                      <p:cBhvr>
                                        <p:cTn id="64" dur="1" fill="hold">
                                          <p:stCondLst>
                                            <p:cond delay="9"/>
                                          </p:stCondLst>
                                        </p:cTn>
                                        <p:tgtEl>
                                          <p:spTgt spid="17"/>
                                        </p:tgtEl>
                                        <p:attrNameLst>
                                          <p:attrName>style.visibility</p:attrName>
                                        </p:attrNameLst>
                                      </p:cBhvr>
                                      <p:to>
                                        <p:strVal val="visible"/>
                                      </p:to>
                                    </p:set>
                                  </p:childTnLst>
                                </p:cTn>
                              </p:par>
                              <p:par>
                                <p:cTn id="65" presetID="26" presetClass="emph" presetSubtype="0" repeatCount="4000" fill="hold" grpId="1" nodeType="withEffect">
                                  <p:stCondLst>
                                    <p:cond delay="0"/>
                                  </p:stCondLst>
                                  <p:childTnLst>
                                    <p:animEffect transition="out" filter="fade">
                                      <p:cBhvr>
                                        <p:cTn id="66" dur="500" tmFilter="0, 0; .2, .5; .8, .5; 1, 0"/>
                                        <p:tgtEl>
                                          <p:spTgt spid="14"/>
                                        </p:tgtEl>
                                      </p:cBhvr>
                                    </p:animEffect>
                                    <p:animScale>
                                      <p:cBhvr>
                                        <p:cTn id="67" dur="250" autoRev="1" fill="hold"/>
                                        <p:tgtEl>
                                          <p:spTgt spid="14"/>
                                        </p:tgtEl>
                                      </p:cBhvr>
                                      <p:by x="105000" y="105000"/>
                                    </p:animScale>
                                  </p:childTnLst>
                                </p:cTn>
                              </p:par>
                            </p:childTnLst>
                          </p:cTn>
                        </p:par>
                      </p:childTnLst>
                    </p:cTn>
                  </p:par>
                </p:childTnLst>
              </p:cTn>
              <p:nextCondLst>
                <p:cond evt="onClick" delay="0">
                  <p:tgtEl>
                    <p:spTgt spid="14"/>
                  </p:tgtEl>
                </p:cond>
              </p:nextCondLst>
            </p:seq>
          </p:childTnLst>
        </p:cTn>
      </p:par>
    </p:tnLst>
    <p:bldLst>
      <p:bldP spid="13" grpId="0" animBg="1"/>
      <p:bldP spid="10" grpId="0" animBg="1"/>
      <p:bldP spid="10" grpId="1" animBg="1"/>
      <p:bldP spid="11" grpId="0" animBg="1"/>
      <p:bldP spid="11" grpId="1" animBg="1"/>
      <p:bldP spid="12" grpId="0" animBg="1"/>
      <p:bldP spid="12" grpId="1" animBg="1"/>
      <p:bldP spid="14" grpId="0" animBg="1"/>
      <p:bldP spid="14"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oogle Shape;221;p13">
            <a:extLst>
              <a:ext uri="{FF2B5EF4-FFF2-40B4-BE49-F238E27FC236}">
                <a16:creationId xmlns:a16="http://schemas.microsoft.com/office/drawing/2014/main" id="{28EDF62E-1209-8856-4195-CEEF554C71DE}"/>
              </a:ext>
            </a:extLst>
          </p:cNvPr>
          <p:cNvGrpSpPr/>
          <p:nvPr/>
        </p:nvGrpSpPr>
        <p:grpSpPr>
          <a:xfrm>
            <a:off x="4727728" y="2992430"/>
            <a:ext cx="2736543" cy="1558939"/>
            <a:chOff x="309542" y="967667"/>
            <a:chExt cx="2878585" cy="1558939"/>
          </a:xfrm>
        </p:grpSpPr>
        <p:pic>
          <p:nvPicPr>
            <p:cNvPr id="5" name="Google Shape;222;p13">
              <a:hlinkClick r:id="rId3"/>
              <a:extLst>
                <a:ext uri="{FF2B5EF4-FFF2-40B4-BE49-F238E27FC236}">
                  <a16:creationId xmlns:a16="http://schemas.microsoft.com/office/drawing/2014/main" id="{9C9C12DA-167E-A79E-1359-1D35BFBB0C22}"/>
                </a:ext>
              </a:extLst>
            </p:cNvPr>
            <p:cNvPicPr preferRelativeResize="0"/>
            <p:nvPr/>
          </p:nvPicPr>
          <p:blipFill rotWithShape="1">
            <a:blip r:embed="rId4">
              <a:alphaModFix/>
            </a:blip>
            <a:srcRect l="7499" t="15368" r="7236" b="7264"/>
            <a:stretch/>
          </p:blipFill>
          <p:spPr>
            <a:xfrm>
              <a:off x="905522" y="1221589"/>
              <a:ext cx="1438182" cy="1305017"/>
            </a:xfrm>
            <a:prstGeom prst="rect">
              <a:avLst/>
            </a:prstGeom>
            <a:noFill/>
            <a:ln>
              <a:noFill/>
            </a:ln>
          </p:spPr>
        </p:pic>
        <p:sp>
          <p:nvSpPr>
            <p:cNvPr id="6" name="Google Shape;223;p13">
              <a:extLst>
                <a:ext uri="{FF2B5EF4-FFF2-40B4-BE49-F238E27FC236}">
                  <a16:creationId xmlns:a16="http://schemas.microsoft.com/office/drawing/2014/main" id="{92AF60A1-3733-4DA7-6A84-639A54BCE1AC}"/>
                </a:ext>
              </a:extLst>
            </p:cNvPr>
            <p:cNvSpPr txBox="1"/>
            <p:nvPr/>
          </p:nvSpPr>
          <p:spPr>
            <a:xfrm>
              <a:off x="309542"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err="1">
                  <a:solidFill>
                    <a:schemeClr val="accent2"/>
                  </a:solidFill>
                  <a:latin typeface="UTM Avo" panose="02040603050506020204" pitchFamily="18" charset="0"/>
                  <a:sym typeface="Arial"/>
                </a:rPr>
                <a:t>Ấn</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để</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đến</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trang</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sách</a:t>
              </a:r>
              <a:endParaRPr sz="1800" b="1" dirty="0">
                <a:solidFill>
                  <a:schemeClr val="accent2"/>
                </a:solidFill>
                <a:latin typeface="UTM Avo" panose="02040603050506020204" pitchFamily="18" charset="0"/>
                <a:sym typeface="Arial"/>
              </a:endParaRPr>
            </a:p>
          </p:txBody>
        </p:sp>
      </p:grpSp>
    </p:spTree>
    <p:extLst>
      <p:ext uri="{BB962C8B-B14F-4D97-AF65-F5344CB8AC3E}">
        <p14:creationId xmlns:p14="http://schemas.microsoft.com/office/powerpoint/2010/main" val="4008913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âu hỏi">
            <a:extLst>
              <a:ext uri="{FF2B5EF4-FFF2-40B4-BE49-F238E27FC236}">
                <a16:creationId xmlns:a16="http://schemas.microsoft.com/office/drawing/2014/main" id="{2166388A-D7E1-AE82-E199-F44D9F5BED04}"/>
              </a:ext>
            </a:extLst>
          </p:cNvPr>
          <p:cNvSpPr/>
          <p:nvPr/>
        </p:nvSpPr>
        <p:spPr>
          <a:xfrm>
            <a:off x="760140" y="1741799"/>
            <a:ext cx="10671720" cy="1684911"/>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defTabSz="609539" eaLnBrk="1" fontAlgn="auto" latinLnBrk="0" hangingPunct="1">
              <a:lnSpc>
                <a:spcPct val="15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Câu 1a (SGK _ 20)</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defTabSz="609539" eaLnBrk="1" fontAlgn="auto" latinLnBrk="0" hangingPunct="1">
              <a:lnSpc>
                <a:spcPct val="150000"/>
              </a:lnSpc>
              <a:spcBef>
                <a:spcPts val="0"/>
              </a:spcBef>
              <a:spcAft>
                <a:spcPts val="0"/>
              </a:spcAft>
              <a:buClrTx/>
              <a:buSzTx/>
              <a:buFontTx/>
              <a:buNone/>
              <a:tabLst/>
              <a:defRPr/>
            </a:pP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Có</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 </a:t>
            </a: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bao</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 </a:t>
            </a: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nhiêu</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 </a:t>
            </a: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cách</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 </a:t>
            </a: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xếp</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 20 </a:t>
            </a: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học</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 </a:t>
            </a: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sinh</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 </a:t>
            </a: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theo</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 </a:t>
            </a: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một</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 </a:t>
            </a: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hàng</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 </a:t>
            </a:r>
            <a:r>
              <a:rPr kumimoji="0" lang="en-US" sz="240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mn-cs"/>
              </a:rPr>
              <a:t>dọc</a:t>
            </a:r>
            <a:r>
              <a:rPr kumimoji="0" lang="en-US" sz="240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a:t>
            </a:r>
            <a:endParaRPr kumimoji="0" lang="en-US" sz="20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2" name="Đáp án đúng">
            <a:extLst>
              <a:ext uri="{FF2B5EF4-FFF2-40B4-BE49-F238E27FC236}">
                <a16:creationId xmlns:a16="http://schemas.microsoft.com/office/drawing/2014/main" id="{4D862937-E5C3-56FD-2844-ED465A4475B9}"/>
              </a:ext>
            </a:extLst>
          </p:cNvPr>
          <p:cNvSpPr/>
          <p:nvPr/>
        </p:nvSpPr>
        <p:spPr>
          <a:xfrm>
            <a:off x="939515" y="5310607"/>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B. 20!</a:t>
            </a:r>
            <a:endPar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3" name="Đáp án sai 1">
            <a:extLst>
              <a:ext uri="{FF2B5EF4-FFF2-40B4-BE49-F238E27FC236}">
                <a16:creationId xmlns:a16="http://schemas.microsoft.com/office/drawing/2014/main" id="{7D9122FF-1395-C563-691E-776B17BD4845}"/>
              </a:ext>
            </a:extLst>
          </p:cNvPr>
          <p:cNvSpPr/>
          <p:nvPr/>
        </p:nvSpPr>
        <p:spPr>
          <a:xfrm>
            <a:off x="939515" y="3777425"/>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A.</a:t>
            </a:r>
            <a:r>
              <a:rPr lang="en-US" sz="2400" kern="1200" dirty="0">
                <a:solidFill>
                  <a:prstClr val="black"/>
                </a:solidFill>
                <a:latin typeface="UTM Avo" panose="02040603050506020204" pitchFamily="18" charset="0"/>
                <a:ea typeface="Calibri" panose="020F0502020204030204" pitchFamily="34" charset="0"/>
                <a:cs typeface="+mn-cs"/>
              </a:rPr>
              <a:t> 20</a:t>
            </a:r>
            <a:r>
              <a:rPr lang="en-US" sz="2400" kern="1200" baseline="30000" dirty="0">
                <a:solidFill>
                  <a:prstClr val="black"/>
                </a:solidFill>
                <a:latin typeface="UTM Avo" panose="02040603050506020204" pitchFamily="18" charset="0"/>
                <a:ea typeface="Calibri" panose="020F0502020204030204" pitchFamily="34" charset="0"/>
                <a:cs typeface="+mn-cs"/>
              </a:rPr>
              <a:t>20</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Đáp án sai 2">
            <a:extLst>
              <a:ext uri="{FF2B5EF4-FFF2-40B4-BE49-F238E27FC236}">
                <a16:creationId xmlns:a16="http://schemas.microsoft.com/office/drawing/2014/main" id="{CC6CC33C-715D-37A1-6404-5C18F7A4869B}"/>
              </a:ext>
            </a:extLst>
          </p:cNvPr>
          <p:cNvSpPr/>
          <p:nvPr/>
        </p:nvSpPr>
        <p:spPr>
          <a:xfrm>
            <a:off x="6240597" y="3776089"/>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C. 20</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Đáp án sai 3">
            <a:extLst>
              <a:ext uri="{FF2B5EF4-FFF2-40B4-BE49-F238E27FC236}">
                <a16:creationId xmlns:a16="http://schemas.microsoft.com/office/drawing/2014/main" id="{2B1223FE-5B14-3C71-6083-8EE47FA8DC68}"/>
              </a:ext>
            </a:extLst>
          </p:cNvPr>
          <p:cNvSpPr/>
          <p:nvPr/>
        </p:nvSpPr>
        <p:spPr>
          <a:xfrm>
            <a:off x="6240597" y="5291138"/>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7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D. 1 </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6" name="Picture 5">
            <a:extLst>
              <a:ext uri="{FF2B5EF4-FFF2-40B4-BE49-F238E27FC236}">
                <a16:creationId xmlns:a16="http://schemas.microsoft.com/office/drawing/2014/main" id="{D82E5108-3503-BDC0-799A-142B5B5C37C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056538" y="5327540"/>
            <a:ext cx="1137395" cy="989992"/>
          </a:xfrm>
          <a:prstGeom prst="rect">
            <a:avLst/>
          </a:prstGeom>
        </p:spPr>
      </p:pic>
      <p:pic>
        <p:nvPicPr>
          <p:cNvPr id="17" name="Picture 14">
            <a:extLst>
              <a:ext uri="{FF2B5EF4-FFF2-40B4-BE49-F238E27FC236}">
                <a16:creationId xmlns:a16="http://schemas.microsoft.com/office/drawing/2014/main" id="{68B89B51-323D-FB51-45C8-407CCEE9E7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69316" y="3843714"/>
            <a:ext cx="1133496" cy="1009841"/>
          </a:xfrm>
          <a:prstGeom prst="rect">
            <a:avLst/>
          </a:prstGeom>
        </p:spPr>
      </p:pic>
      <p:pic>
        <p:nvPicPr>
          <p:cNvPr id="18" name="Picture 10">
            <a:extLst>
              <a:ext uri="{FF2B5EF4-FFF2-40B4-BE49-F238E27FC236}">
                <a16:creationId xmlns:a16="http://schemas.microsoft.com/office/drawing/2014/main" id="{E6589345-36CA-BC4B-5CCA-D9101B0AA3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69316" y="5403547"/>
            <a:ext cx="1133496" cy="1009841"/>
          </a:xfrm>
          <a:prstGeom prst="rect">
            <a:avLst/>
          </a:prstGeom>
        </p:spPr>
      </p:pic>
      <p:pic>
        <p:nvPicPr>
          <p:cNvPr id="19" name="Picture 10">
            <a:extLst>
              <a:ext uri="{FF2B5EF4-FFF2-40B4-BE49-F238E27FC236}">
                <a16:creationId xmlns:a16="http://schemas.microsoft.com/office/drawing/2014/main" id="{8F02187F-2FB7-227D-224C-30EA9923900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55153" y="3883762"/>
            <a:ext cx="1133496" cy="1009841"/>
          </a:xfrm>
          <a:prstGeom prst="rect">
            <a:avLst/>
          </a:prstGeom>
        </p:spPr>
      </p:pic>
    </p:spTree>
    <p:extLst>
      <p:ext uri="{BB962C8B-B14F-4D97-AF65-F5344CB8AC3E}">
        <p14:creationId xmlns:p14="http://schemas.microsoft.com/office/powerpoint/2010/main" val="257001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500" fill="hold"/>
                                        <p:tgtEl>
                                          <p:spTgt spid="12"/>
                                        </p:tgtEl>
                                        <p:attrNameLst>
                                          <p:attrName>fillcolor</p:attrName>
                                        </p:attrNameLst>
                                      </p:cBhvr>
                                      <p:to>
                                        <a:srgbClr val="92D050"/>
                                      </p:to>
                                    </p:animClr>
                                    <p:set>
                                      <p:cBhvr>
                                        <p:cTn id="25" dur="500" fill="hold"/>
                                        <p:tgtEl>
                                          <p:spTgt spid="12"/>
                                        </p:tgtEl>
                                        <p:attrNameLst>
                                          <p:attrName>fill.type</p:attrName>
                                        </p:attrNameLst>
                                      </p:cBhvr>
                                      <p:to>
                                        <p:strVal val="solid"/>
                                      </p:to>
                                    </p:set>
                                    <p:set>
                                      <p:cBhvr>
                                        <p:cTn id="26" dur="500" fill="hold"/>
                                        <p:tgtEl>
                                          <p:spTgt spid="12"/>
                                        </p:tgtEl>
                                        <p:attrNameLst>
                                          <p:attrName>fill.on</p:attrName>
                                        </p:attrNameLst>
                                      </p:cBhvr>
                                      <p:to>
                                        <p:strVal val="true"/>
                                      </p:to>
                                    </p:set>
                                  </p:childTnLst>
                                </p:cTn>
                              </p:par>
                              <p:par>
                                <p:cTn id="27" presetID="1" presetClass="entr" presetSubtype="0" fill="hold" nodeType="withEffect">
                                  <p:stCondLst>
                                    <p:cond delay="0"/>
                                  </p:stCondLst>
                                  <p:childTnLst>
                                    <p:set>
                                      <p:cBhvr>
                                        <p:cTn id="28" dur="1" fill="hold">
                                          <p:stCondLst>
                                            <p:cond delay="9"/>
                                          </p:stCondLst>
                                        </p:cTn>
                                        <p:tgtEl>
                                          <p:spTgt spid="16"/>
                                        </p:tgtEl>
                                        <p:attrNameLst>
                                          <p:attrName>style.visibility</p:attrName>
                                        </p:attrNameLst>
                                      </p:cBhvr>
                                      <p:to>
                                        <p:strVal val="visible"/>
                                      </p:to>
                                    </p:set>
                                  </p:childTnLst>
                                </p:cTn>
                              </p:par>
                              <p:par>
                                <p:cTn id="29" presetID="26" presetClass="emph" presetSubtype="0" repeatCount="4000" fill="hold" grpId="1" nodeType="withEffect">
                                  <p:stCondLst>
                                    <p:cond delay="0"/>
                                  </p:stCondLst>
                                  <p:childTnLst>
                                    <p:animEffect transition="out" filter="fade">
                                      <p:cBhvr>
                                        <p:cTn id="30" dur="500" tmFilter="0, 0; .2, .5; .8, .5; 1, 0"/>
                                        <p:tgtEl>
                                          <p:spTgt spid="12"/>
                                        </p:tgtEl>
                                      </p:cBhvr>
                                    </p:animEffect>
                                    <p:animScale>
                                      <p:cBhvr>
                                        <p:cTn id="31" dur="250" autoRev="1" fill="hold"/>
                                        <p:tgtEl>
                                          <p:spTgt spid="12"/>
                                        </p:tgtEl>
                                      </p:cBhvr>
                                      <p:by x="105000" y="105000"/>
                                    </p:animScale>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3"/>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13"/>
                                        </p:tgtEl>
                                        <p:attrNameLst>
                                          <p:attrName>fillcolor</p:attrName>
                                        </p:attrNameLst>
                                      </p:cBhvr>
                                      <p:to>
                                        <a:srgbClr val="D99694"/>
                                      </p:to>
                                    </p:animClr>
                                    <p:set>
                                      <p:cBhvr>
                                        <p:cTn id="37" dur="500" fill="hold"/>
                                        <p:tgtEl>
                                          <p:spTgt spid="13"/>
                                        </p:tgtEl>
                                        <p:attrNameLst>
                                          <p:attrName>fill.type</p:attrName>
                                        </p:attrNameLst>
                                      </p:cBhvr>
                                      <p:to>
                                        <p:strVal val="solid"/>
                                      </p:to>
                                    </p:set>
                                    <p:set>
                                      <p:cBhvr>
                                        <p:cTn id="38" dur="500" fill="hold"/>
                                        <p:tgtEl>
                                          <p:spTgt spid="13"/>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26" presetClass="emph" presetSubtype="0" repeatCount="4000" fill="hold" grpId="1" nodeType="withEffect">
                                  <p:stCondLst>
                                    <p:cond delay="0"/>
                                  </p:stCondLst>
                                  <p:childTnLst>
                                    <p:animEffect transition="out" filter="fade">
                                      <p:cBhvr>
                                        <p:cTn id="42" dur="500" tmFilter="0, 0; .2, .5; .8, .5; 1, 0"/>
                                        <p:tgtEl>
                                          <p:spTgt spid="13"/>
                                        </p:tgtEl>
                                      </p:cBhvr>
                                    </p:animEffect>
                                    <p:animScale>
                                      <p:cBhvr>
                                        <p:cTn id="43" dur="250" autoRev="1" fill="hold"/>
                                        <p:tgtEl>
                                          <p:spTgt spid="13"/>
                                        </p:tgtEl>
                                      </p:cBhvr>
                                      <p:by x="105000" y="105000"/>
                                    </p:animScale>
                                  </p:childTnLst>
                                </p:cTn>
                              </p:par>
                            </p:childTnLst>
                          </p:cTn>
                        </p:par>
                      </p:childTnLst>
                    </p:cTn>
                  </p:par>
                </p:childTnLst>
              </p:cTn>
              <p:nextCondLst>
                <p:cond evt="onClick" delay="0">
                  <p:tgtEl>
                    <p:spTgt spid="13"/>
                  </p:tgtEl>
                </p:cond>
              </p:nextCondLst>
            </p:seq>
            <p:seq concurrent="1" nextAc="seek">
              <p:cTn id="44" restart="whenNotActive" fill="hold" evtFilter="cancelBubble" nodeType="interactiveSeq">
                <p:stCondLst>
                  <p:cond evt="onClick" delay="0">
                    <p:tgtEl>
                      <p:spTgt spid="14"/>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14"/>
                                        </p:tgtEl>
                                        <p:attrNameLst>
                                          <p:attrName>fillcolor</p:attrName>
                                        </p:attrNameLst>
                                      </p:cBhvr>
                                      <p:to>
                                        <a:srgbClr val="D99694"/>
                                      </p:to>
                                    </p:animClr>
                                    <p:set>
                                      <p:cBhvr>
                                        <p:cTn id="49" dur="500" fill="hold"/>
                                        <p:tgtEl>
                                          <p:spTgt spid="14"/>
                                        </p:tgtEl>
                                        <p:attrNameLst>
                                          <p:attrName>fill.type</p:attrName>
                                        </p:attrNameLst>
                                      </p:cBhvr>
                                      <p:to>
                                        <p:strVal val="solid"/>
                                      </p:to>
                                    </p:set>
                                    <p:set>
                                      <p:cBhvr>
                                        <p:cTn id="50" dur="500" fill="hold"/>
                                        <p:tgtEl>
                                          <p:spTgt spid="14"/>
                                        </p:tgtEl>
                                        <p:attrNameLst>
                                          <p:attrName>fill.on</p:attrName>
                                        </p:attrNameLst>
                                      </p:cBhvr>
                                      <p:to>
                                        <p:strVal val="true"/>
                                      </p:to>
                                    </p:set>
                                  </p:childTnLst>
                                </p:cTn>
                              </p:par>
                              <p:par>
                                <p:cTn id="51" presetID="1" presetClass="entr" presetSubtype="0" fill="hold" nodeType="withEffect">
                                  <p:stCondLst>
                                    <p:cond delay="0"/>
                                  </p:stCondLst>
                                  <p:childTnLst>
                                    <p:set>
                                      <p:cBhvr>
                                        <p:cTn id="52" dur="1" fill="hold">
                                          <p:stCondLst>
                                            <p:cond delay="9"/>
                                          </p:stCondLst>
                                        </p:cTn>
                                        <p:tgtEl>
                                          <p:spTgt spid="17"/>
                                        </p:tgtEl>
                                        <p:attrNameLst>
                                          <p:attrName>style.visibility</p:attrName>
                                        </p:attrNameLst>
                                      </p:cBhvr>
                                      <p:to>
                                        <p:strVal val="visible"/>
                                      </p:to>
                                    </p:set>
                                  </p:childTnLst>
                                </p:cTn>
                              </p:par>
                              <p:par>
                                <p:cTn id="53" presetID="26" presetClass="emph" presetSubtype="0" repeatCount="4000" fill="hold" grpId="1" nodeType="withEffect">
                                  <p:stCondLst>
                                    <p:cond delay="0"/>
                                  </p:stCondLst>
                                  <p:childTnLst>
                                    <p:animEffect transition="out" filter="fade">
                                      <p:cBhvr>
                                        <p:cTn id="54" dur="500" tmFilter="0, 0; .2, .5; .8, .5; 1, 0"/>
                                        <p:tgtEl>
                                          <p:spTgt spid="14"/>
                                        </p:tgtEl>
                                      </p:cBhvr>
                                    </p:animEffect>
                                    <p:animScale>
                                      <p:cBhvr>
                                        <p:cTn id="55" dur="250" autoRev="1" fill="hold"/>
                                        <p:tgtEl>
                                          <p:spTgt spid="14"/>
                                        </p:tgtEl>
                                      </p:cBhvr>
                                      <p:by x="105000" y="105000"/>
                                    </p:animScale>
                                  </p:childTnLst>
                                </p:cTn>
                              </p:par>
                            </p:childTnLst>
                          </p:cTn>
                        </p:par>
                      </p:childTnLst>
                    </p:cTn>
                  </p:par>
                </p:childTnLst>
              </p:cTn>
              <p:nextCondLst>
                <p:cond evt="onClick" delay="0">
                  <p:tgtEl>
                    <p:spTgt spid="14"/>
                  </p:tgtEl>
                </p:cond>
              </p:nextCondLst>
            </p:seq>
            <p:seq concurrent="1" nextAc="seek">
              <p:cTn id="56" restart="whenNotActive" fill="hold" evtFilter="cancelBubble" nodeType="interactiveSeq">
                <p:stCondLst>
                  <p:cond evt="onClick" delay="0">
                    <p:tgtEl>
                      <p:spTgt spid="15"/>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15"/>
                                        </p:tgtEl>
                                        <p:attrNameLst>
                                          <p:attrName>fillcolor</p:attrName>
                                        </p:attrNameLst>
                                      </p:cBhvr>
                                      <p:to>
                                        <a:srgbClr val="D99694"/>
                                      </p:to>
                                    </p:animClr>
                                    <p:set>
                                      <p:cBhvr>
                                        <p:cTn id="61" dur="500" fill="hold"/>
                                        <p:tgtEl>
                                          <p:spTgt spid="15"/>
                                        </p:tgtEl>
                                        <p:attrNameLst>
                                          <p:attrName>fill.type</p:attrName>
                                        </p:attrNameLst>
                                      </p:cBhvr>
                                      <p:to>
                                        <p:strVal val="solid"/>
                                      </p:to>
                                    </p:set>
                                    <p:set>
                                      <p:cBhvr>
                                        <p:cTn id="62" dur="500" fill="hold"/>
                                        <p:tgtEl>
                                          <p:spTgt spid="15"/>
                                        </p:tgtEl>
                                        <p:attrNameLst>
                                          <p:attrName>fill.on</p:attrName>
                                        </p:attrNameLst>
                                      </p:cBhvr>
                                      <p:to>
                                        <p:strVal val="true"/>
                                      </p:to>
                                    </p:set>
                                  </p:childTnLst>
                                </p:cTn>
                              </p:par>
                              <p:par>
                                <p:cTn id="63" presetID="1" presetClass="entr" presetSubtype="0" fill="hold" nodeType="withEffect">
                                  <p:stCondLst>
                                    <p:cond delay="0"/>
                                  </p:stCondLst>
                                  <p:childTnLst>
                                    <p:set>
                                      <p:cBhvr>
                                        <p:cTn id="64" dur="1" fill="hold">
                                          <p:stCondLst>
                                            <p:cond delay="9"/>
                                          </p:stCondLst>
                                        </p:cTn>
                                        <p:tgtEl>
                                          <p:spTgt spid="18"/>
                                        </p:tgtEl>
                                        <p:attrNameLst>
                                          <p:attrName>style.visibility</p:attrName>
                                        </p:attrNameLst>
                                      </p:cBhvr>
                                      <p:to>
                                        <p:strVal val="visible"/>
                                      </p:to>
                                    </p:set>
                                  </p:childTnLst>
                                </p:cTn>
                              </p:par>
                              <p:par>
                                <p:cTn id="65" presetID="26" presetClass="emph" presetSubtype="0" repeatCount="4000" fill="hold" grpId="1" nodeType="withEffect">
                                  <p:stCondLst>
                                    <p:cond delay="0"/>
                                  </p:stCondLst>
                                  <p:childTnLst>
                                    <p:animEffect transition="out" filter="fade">
                                      <p:cBhvr>
                                        <p:cTn id="66" dur="500" tmFilter="0, 0; .2, .5; .8, .5; 1, 0"/>
                                        <p:tgtEl>
                                          <p:spTgt spid="15"/>
                                        </p:tgtEl>
                                      </p:cBhvr>
                                    </p:animEffect>
                                    <p:animScale>
                                      <p:cBhvr>
                                        <p:cTn id="67" dur="250" autoRev="1" fill="hold"/>
                                        <p:tgtEl>
                                          <p:spTgt spid="15"/>
                                        </p:tgtEl>
                                      </p:cBhvr>
                                      <p:by x="105000" y="105000"/>
                                    </p:animScale>
                                  </p:childTnLst>
                                </p:cTn>
                              </p:par>
                            </p:childTnLst>
                          </p:cTn>
                        </p:par>
                      </p:childTnLst>
                    </p:cTn>
                  </p:par>
                </p:childTnLst>
              </p:cTn>
              <p:nextCondLst>
                <p:cond evt="onClick" delay="0">
                  <p:tgtEl>
                    <p:spTgt spid="15"/>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âu hỏi">
            <a:extLst>
              <a:ext uri="{FF2B5EF4-FFF2-40B4-BE49-F238E27FC236}">
                <a16:creationId xmlns:a16="http://schemas.microsoft.com/office/drawing/2014/main" id="{2166388A-D7E1-AE82-E199-F44D9F5BED04}"/>
              </a:ext>
            </a:extLst>
          </p:cNvPr>
          <p:cNvSpPr/>
          <p:nvPr/>
        </p:nvSpPr>
        <p:spPr>
          <a:xfrm>
            <a:off x="760140" y="1741799"/>
            <a:ext cx="10671720" cy="1684911"/>
          </a:xfrm>
          <a:prstGeom prst="roundRect">
            <a:avLst/>
          </a:prstGeom>
          <a:solidFill>
            <a:srgbClr val="EEECE1">
              <a:lumMod val="40000"/>
              <a:lumOff val="60000"/>
            </a:srgbClr>
          </a:solidFill>
          <a:ln w="25400" cap="flat" cmpd="sng" algn="ctr">
            <a:noFill/>
            <a:prstDash val="solid"/>
          </a:ln>
          <a:effectLst/>
        </p:spPr>
        <p:txBody>
          <a:bodyPr rtlCol="0" anchor="ctr"/>
          <a:lstStyle/>
          <a:p>
            <a:pPr lvl="0" defTabSz="609539">
              <a:lnSpc>
                <a:spcPct val="150000"/>
              </a:lnSpc>
              <a:buClrTx/>
              <a:defRPr/>
            </a:pPr>
            <a:r>
              <a:rPr lang="nl-NL" sz="2400" b="1"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Câu 1b (SGK _ 20)</a:t>
            </a:r>
          </a:p>
          <a:p>
            <a:pPr lvl="0" defTabSz="609539">
              <a:lnSpc>
                <a:spcPct val="150000"/>
              </a:lnSpc>
              <a:buClrTx/>
              <a:defRPr/>
            </a:pPr>
            <a:r>
              <a:rPr lang="nl-NL"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Số cách chọn ra 3 học sinh từ một lớp có 40 học sinh là:</a:t>
            </a:r>
          </a:p>
        </p:txBody>
      </p:sp>
      <mc:AlternateContent xmlns:mc="http://schemas.openxmlformats.org/markup-compatibility/2006" xmlns:a14="http://schemas.microsoft.com/office/drawing/2010/main">
        <mc:Choice Requires="a14">
          <p:sp>
            <p:nvSpPr>
              <p:cNvPr id="27" name="Đáp án đúng">
                <a:extLst>
                  <a:ext uri="{FF2B5EF4-FFF2-40B4-BE49-F238E27FC236}">
                    <a16:creationId xmlns:a16="http://schemas.microsoft.com/office/drawing/2014/main" id="{310A1F60-7F5E-9700-7C92-51950F86BB70}"/>
                  </a:ext>
                </a:extLst>
              </p:cNvPr>
              <p:cNvSpPr/>
              <p:nvPr/>
            </p:nvSpPr>
            <p:spPr>
              <a:xfrm>
                <a:off x="6626341" y="5341112"/>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7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D. </a:t>
                </a:r>
                <a14:m>
                  <m:oMath xmlns:m="http://schemas.openxmlformats.org/officeDocument/2006/math">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m:t>C</m:t>
                        </m:r>
                      </m:e>
                      <m:sub>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m:t>40</m:t>
                        </m:r>
                      </m:sub>
                      <m: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m:t>3</m:t>
                        </m:r>
                      </m:sup>
                    </m:sSubSup>
                  </m:oMath>
                </a14:m>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27" name="Đáp án đúng">
                <a:extLst>
                  <a:ext uri="{FF2B5EF4-FFF2-40B4-BE49-F238E27FC236}">
                    <a16:creationId xmlns:a16="http://schemas.microsoft.com/office/drawing/2014/main" id="{310A1F60-7F5E-9700-7C92-51950F86BB70}"/>
                  </a:ext>
                </a:extLst>
              </p:cNvPr>
              <p:cNvSpPr>
                <a:spLocks noRot="1" noChangeAspect="1" noMove="1" noResize="1" noEditPoints="1" noAdjustHandles="1" noChangeArrowheads="1" noChangeShapeType="1" noTextEdit="1"/>
              </p:cNvSpPr>
              <p:nvPr/>
            </p:nvSpPr>
            <p:spPr>
              <a:xfrm>
                <a:off x="6626341" y="5341112"/>
                <a:ext cx="4936052" cy="1234665"/>
              </a:xfrm>
              <a:prstGeom prst="roundRect">
                <a:avLst/>
              </a:prstGeom>
              <a:blipFill>
                <a:blip r:embed="rId3"/>
                <a:stretch>
                  <a:fillRect/>
                </a:stretch>
              </a:blipFill>
              <a:ln w="25400" cap="flat" cmpd="sng" algn="ctr">
                <a:noFill/>
                <a:prstDash val="soli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Đáp án sai 1">
                <a:extLst>
                  <a:ext uri="{FF2B5EF4-FFF2-40B4-BE49-F238E27FC236}">
                    <a16:creationId xmlns:a16="http://schemas.microsoft.com/office/drawing/2014/main" id="{B1F75A9A-38C2-47F7-326D-1F465D62D1CC}"/>
                  </a:ext>
                </a:extLst>
              </p:cNvPr>
              <p:cNvSpPr/>
              <p:nvPr/>
            </p:nvSpPr>
            <p:spPr>
              <a:xfrm>
                <a:off x="939515" y="3781777"/>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A. </a:t>
                </a:r>
                <a14:m>
                  <m:oMath xmlns:m="http://schemas.openxmlformats.org/officeDocument/2006/math">
                    <m:sSubSup>
                      <m:sSub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ctrlPr>
                      </m:sSubSupPr>
                      <m:e>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m:t>A</m:t>
                        </m:r>
                      </m:e>
                      <m:sub>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m:t>40</m:t>
                        </m:r>
                      </m:sub>
                      <m:sup>
                        <m:r>
                          <m:rPr>
                            <m:nor/>
                          </m:rPr>
                          <a:rPr kumimoji="0" lang="en-US" sz="2400" b="0" i="0" u="none" strike="noStrike" kern="1200" cap="none" spc="0" normalizeH="0" baseline="0" noProof="0" smtClean="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m:t>3</m:t>
                        </m:r>
                      </m:sup>
                    </m:sSubSup>
                  </m:oMath>
                </a14:m>
                <a:b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br>
                <a:endParaRPr kumimoji="0" lang="vi-VN" sz="2400" b="0" i="0" u="none" strike="noStrike" kern="1200" cap="none" spc="0" normalizeH="0" baseline="0" noProof="1">
                  <a:ln>
                    <a:noFill/>
                  </a:ln>
                  <a:solidFill>
                    <a:prstClr val="black"/>
                  </a:solidFill>
                  <a:effectLst/>
                  <a:uLnTx/>
                  <a:uFillTx/>
                  <a:latin typeface="+mj-lt"/>
                  <a:ea typeface="+mn-ea"/>
                  <a:cs typeface="Arial" panose="020B0604020202020204" pitchFamily="34" charset="0"/>
                </a:endParaRPr>
              </a:p>
            </p:txBody>
          </p:sp>
        </mc:Choice>
        <mc:Fallback xmlns="">
          <p:sp>
            <p:nvSpPr>
              <p:cNvPr id="28" name="Đáp án sai 1">
                <a:extLst>
                  <a:ext uri="{FF2B5EF4-FFF2-40B4-BE49-F238E27FC236}">
                    <a16:creationId xmlns:a16="http://schemas.microsoft.com/office/drawing/2014/main" id="{B1F75A9A-38C2-47F7-326D-1F465D62D1CC}"/>
                  </a:ext>
                </a:extLst>
              </p:cNvPr>
              <p:cNvSpPr>
                <a:spLocks noRot="1" noChangeAspect="1" noMove="1" noResize="1" noEditPoints="1" noAdjustHandles="1" noChangeArrowheads="1" noChangeShapeType="1" noTextEdit="1"/>
              </p:cNvSpPr>
              <p:nvPr/>
            </p:nvSpPr>
            <p:spPr>
              <a:xfrm>
                <a:off x="939515" y="3781777"/>
                <a:ext cx="4936052" cy="1234665"/>
              </a:xfrm>
              <a:prstGeom prst="roundRect">
                <a:avLst/>
              </a:prstGeom>
              <a:blipFill>
                <a:blip r:embed="rId4"/>
                <a:stretch>
                  <a:fillRect/>
                </a:stretch>
              </a:blipFill>
              <a:ln w="25400" cap="flat" cmpd="sng" algn="ctr">
                <a:noFill/>
                <a:prstDash val="solid"/>
              </a:ln>
              <a:effectLst/>
            </p:spPr>
            <p:txBody>
              <a:bodyPr/>
              <a:lstStyle/>
              <a:p>
                <a:r>
                  <a:rPr lang="en-US">
                    <a:noFill/>
                  </a:rPr>
                  <a:t> </a:t>
                </a:r>
              </a:p>
            </p:txBody>
          </p:sp>
        </mc:Fallback>
      </mc:AlternateContent>
      <p:sp>
        <p:nvSpPr>
          <p:cNvPr id="29" name="Đáp án sai 2">
            <a:extLst>
              <a:ext uri="{FF2B5EF4-FFF2-40B4-BE49-F238E27FC236}">
                <a16:creationId xmlns:a16="http://schemas.microsoft.com/office/drawing/2014/main" id="{A45BA05D-7084-AE6D-E6E0-7D904A95D990}"/>
              </a:ext>
            </a:extLst>
          </p:cNvPr>
          <p:cNvSpPr/>
          <p:nvPr/>
        </p:nvSpPr>
        <p:spPr>
          <a:xfrm>
            <a:off x="939515" y="5356577"/>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4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B. 40</a:t>
            </a:r>
            <a:r>
              <a:rPr kumimoji="0" lang="en-US" sz="2400" b="0" i="0" u="none" strike="noStrike" kern="1200" cap="none" spc="0" normalizeH="0" baseline="30000" noProof="0" dirty="0">
                <a:ln>
                  <a:noFill/>
                </a:ln>
                <a:solidFill>
                  <a:prstClr val="black"/>
                </a:solidFill>
                <a:effectLst/>
                <a:uLnTx/>
                <a:uFillTx/>
                <a:latin typeface="UTM Avo" panose="02040603050506020204" pitchFamily="18" charset="0"/>
                <a:ea typeface="Calibri" panose="020F0502020204030204" pitchFamily="34" charset="0"/>
                <a:cs typeface="+mn-cs"/>
              </a:rPr>
              <a:t>3</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Đáp án sai 3">
            <a:extLst>
              <a:ext uri="{FF2B5EF4-FFF2-40B4-BE49-F238E27FC236}">
                <a16:creationId xmlns:a16="http://schemas.microsoft.com/office/drawing/2014/main" id="{0DBA1597-319B-3944-E416-B9FB07182B75}"/>
              </a:ext>
            </a:extLst>
          </p:cNvPr>
          <p:cNvSpPr/>
          <p:nvPr/>
        </p:nvSpPr>
        <p:spPr>
          <a:xfrm>
            <a:off x="6626341" y="3730977"/>
            <a:ext cx="4936052" cy="1234665"/>
          </a:xfrm>
          <a:prstGeom prst="roundRect">
            <a:avLst/>
          </a:prstGeom>
          <a:solidFill>
            <a:srgbClr val="EEECE1">
              <a:lumMod val="40000"/>
              <a:lumOff val="6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4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mn-cs"/>
              </a:rPr>
              <a:t>C. 3</a:t>
            </a:r>
            <a:r>
              <a:rPr kumimoji="0" lang="en-US" sz="2400" b="0" i="0" u="none" strike="noStrike" kern="1200" cap="none" spc="0" normalizeH="0" baseline="30000" noProof="0" dirty="0">
                <a:ln>
                  <a:noFill/>
                </a:ln>
                <a:solidFill>
                  <a:prstClr val="black"/>
                </a:solidFill>
                <a:effectLst/>
                <a:uLnTx/>
                <a:uFillTx/>
                <a:latin typeface="UTM Avo" panose="02040603050506020204" pitchFamily="18" charset="0"/>
                <a:ea typeface="Calibri" panose="020F0502020204030204" pitchFamily="34" charset="0"/>
                <a:cs typeface="+mn-cs"/>
              </a:rPr>
              <a:t>40</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1" name="Picture 5">
            <a:extLst>
              <a:ext uri="{FF2B5EF4-FFF2-40B4-BE49-F238E27FC236}">
                <a16:creationId xmlns:a16="http://schemas.microsoft.com/office/drawing/2014/main" id="{082467D1-8713-B977-E699-BFBF05BC3C9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449189" y="5352207"/>
            <a:ext cx="1137395" cy="989992"/>
          </a:xfrm>
          <a:prstGeom prst="rect">
            <a:avLst/>
          </a:prstGeom>
        </p:spPr>
      </p:pic>
      <p:pic>
        <p:nvPicPr>
          <p:cNvPr id="32" name="Picture 14">
            <a:extLst>
              <a:ext uri="{FF2B5EF4-FFF2-40B4-BE49-F238E27FC236}">
                <a16:creationId xmlns:a16="http://schemas.microsoft.com/office/drawing/2014/main" id="{0C7445EC-5C3A-85DA-9B16-46AE78339A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982584" y="5432689"/>
            <a:ext cx="1133496" cy="1009841"/>
          </a:xfrm>
          <a:prstGeom prst="rect">
            <a:avLst/>
          </a:prstGeom>
        </p:spPr>
      </p:pic>
      <p:pic>
        <p:nvPicPr>
          <p:cNvPr id="33" name="Picture 10">
            <a:extLst>
              <a:ext uri="{FF2B5EF4-FFF2-40B4-BE49-F238E27FC236}">
                <a16:creationId xmlns:a16="http://schemas.microsoft.com/office/drawing/2014/main" id="{BF5D5935-3008-437D-C0EA-4ACD3025FE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324512" y="3730977"/>
            <a:ext cx="1133496" cy="1009841"/>
          </a:xfrm>
          <a:prstGeom prst="rect">
            <a:avLst/>
          </a:prstGeom>
        </p:spPr>
      </p:pic>
      <p:pic>
        <p:nvPicPr>
          <p:cNvPr id="34" name="Picture 10">
            <a:extLst>
              <a:ext uri="{FF2B5EF4-FFF2-40B4-BE49-F238E27FC236}">
                <a16:creationId xmlns:a16="http://schemas.microsoft.com/office/drawing/2014/main" id="{7890121C-8A1B-40DC-89DA-64C6D607A70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855153" y="3888114"/>
            <a:ext cx="1133496" cy="1009841"/>
          </a:xfrm>
          <a:prstGeom prst="rect">
            <a:avLst/>
          </a:prstGeom>
        </p:spPr>
      </p:pic>
    </p:spTree>
    <p:extLst>
      <p:ext uri="{BB962C8B-B14F-4D97-AF65-F5344CB8AC3E}">
        <p14:creationId xmlns:p14="http://schemas.microsoft.com/office/powerpoint/2010/main" val="245733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500" fill="hold"/>
                                        <p:tgtEl>
                                          <p:spTgt spid="27"/>
                                        </p:tgtEl>
                                        <p:attrNameLst>
                                          <p:attrName>fillcolor</p:attrName>
                                        </p:attrNameLst>
                                      </p:cBhvr>
                                      <p:to>
                                        <a:srgbClr val="92D050"/>
                                      </p:to>
                                    </p:animClr>
                                    <p:set>
                                      <p:cBhvr>
                                        <p:cTn id="25" dur="500" fill="hold"/>
                                        <p:tgtEl>
                                          <p:spTgt spid="27"/>
                                        </p:tgtEl>
                                        <p:attrNameLst>
                                          <p:attrName>fill.type</p:attrName>
                                        </p:attrNameLst>
                                      </p:cBhvr>
                                      <p:to>
                                        <p:strVal val="solid"/>
                                      </p:to>
                                    </p:set>
                                    <p:set>
                                      <p:cBhvr>
                                        <p:cTn id="26" dur="500" fill="hold"/>
                                        <p:tgtEl>
                                          <p:spTgt spid="27"/>
                                        </p:tgtEl>
                                        <p:attrNameLst>
                                          <p:attrName>fill.on</p:attrName>
                                        </p:attrNameLst>
                                      </p:cBhvr>
                                      <p:to>
                                        <p:strVal val="true"/>
                                      </p:to>
                                    </p:set>
                                  </p:childTnLst>
                                </p:cTn>
                              </p:par>
                              <p:par>
                                <p:cTn id="27" presetID="1" presetClass="entr" presetSubtype="0" fill="hold" nodeType="withEffect">
                                  <p:stCondLst>
                                    <p:cond delay="0"/>
                                  </p:stCondLst>
                                  <p:childTnLst>
                                    <p:set>
                                      <p:cBhvr>
                                        <p:cTn id="28" dur="1" fill="hold">
                                          <p:stCondLst>
                                            <p:cond delay="9"/>
                                          </p:stCondLst>
                                        </p:cTn>
                                        <p:tgtEl>
                                          <p:spTgt spid="31"/>
                                        </p:tgtEl>
                                        <p:attrNameLst>
                                          <p:attrName>style.visibility</p:attrName>
                                        </p:attrNameLst>
                                      </p:cBhvr>
                                      <p:to>
                                        <p:strVal val="visible"/>
                                      </p:to>
                                    </p:set>
                                  </p:childTnLst>
                                </p:cTn>
                              </p:par>
                              <p:par>
                                <p:cTn id="29" presetID="26" presetClass="emph" presetSubtype="0" repeatCount="4000" fill="hold" grpId="1" nodeType="withEffect">
                                  <p:stCondLst>
                                    <p:cond delay="0"/>
                                  </p:stCondLst>
                                  <p:childTnLst>
                                    <p:animEffect transition="out" filter="fade">
                                      <p:cBhvr>
                                        <p:cTn id="30" dur="500" tmFilter="0, 0; .2, .5; .8, .5; 1, 0"/>
                                        <p:tgtEl>
                                          <p:spTgt spid="27"/>
                                        </p:tgtEl>
                                      </p:cBhvr>
                                    </p:animEffect>
                                    <p:animScale>
                                      <p:cBhvr>
                                        <p:cTn id="31" dur="250" autoRev="1" fill="hold"/>
                                        <p:tgtEl>
                                          <p:spTgt spid="27"/>
                                        </p:tgtEl>
                                      </p:cBhvr>
                                      <p:by x="105000" y="105000"/>
                                    </p:animScale>
                                  </p:childTnLst>
                                </p:cTn>
                              </p:par>
                            </p:childTnLst>
                          </p:cTn>
                        </p:par>
                      </p:childTnLst>
                    </p:cTn>
                  </p:par>
                </p:childTnLst>
              </p:cTn>
              <p:nextCondLst>
                <p:cond evt="onClick" delay="0">
                  <p:tgtEl>
                    <p:spTgt spid="27"/>
                  </p:tgtEl>
                </p:cond>
              </p:nextCondLst>
            </p:seq>
            <p:seq concurrent="1" nextAc="seek">
              <p:cTn id="32" restart="whenNotActive" fill="hold" evtFilter="cancelBubble" nodeType="interactiveSeq">
                <p:stCondLst>
                  <p:cond evt="onClick" delay="0">
                    <p:tgtEl>
                      <p:spTgt spid="28"/>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28"/>
                                        </p:tgtEl>
                                        <p:attrNameLst>
                                          <p:attrName>fillcolor</p:attrName>
                                        </p:attrNameLst>
                                      </p:cBhvr>
                                      <p:to>
                                        <a:srgbClr val="D99694"/>
                                      </p:to>
                                    </p:animClr>
                                    <p:set>
                                      <p:cBhvr>
                                        <p:cTn id="37" dur="500" fill="hold"/>
                                        <p:tgtEl>
                                          <p:spTgt spid="28"/>
                                        </p:tgtEl>
                                        <p:attrNameLst>
                                          <p:attrName>fill.type</p:attrName>
                                        </p:attrNameLst>
                                      </p:cBhvr>
                                      <p:to>
                                        <p:strVal val="solid"/>
                                      </p:to>
                                    </p:set>
                                    <p:set>
                                      <p:cBhvr>
                                        <p:cTn id="38" dur="500" fill="hold"/>
                                        <p:tgtEl>
                                          <p:spTgt spid="28"/>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26" presetClass="emph" presetSubtype="0" repeatCount="4000" fill="hold" grpId="1" nodeType="withEffect">
                                  <p:stCondLst>
                                    <p:cond delay="0"/>
                                  </p:stCondLst>
                                  <p:childTnLst>
                                    <p:animEffect transition="out" filter="fade">
                                      <p:cBhvr>
                                        <p:cTn id="42" dur="500" tmFilter="0, 0; .2, .5; .8, .5; 1, 0"/>
                                        <p:tgtEl>
                                          <p:spTgt spid="28"/>
                                        </p:tgtEl>
                                      </p:cBhvr>
                                    </p:animEffect>
                                    <p:animScale>
                                      <p:cBhvr>
                                        <p:cTn id="43" dur="250" autoRev="1" fill="hold"/>
                                        <p:tgtEl>
                                          <p:spTgt spid="28"/>
                                        </p:tgtEl>
                                      </p:cBhvr>
                                      <p:by x="105000" y="105000"/>
                                    </p:animScale>
                                  </p:childTnLst>
                                </p:cTn>
                              </p:par>
                            </p:childTnLst>
                          </p:cTn>
                        </p:par>
                      </p:childTnLst>
                    </p:cTn>
                  </p:par>
                </p:childTnLst>
              </p:cTn>
              <p:nextCondLst>
                <p:cond evt="onClick" delay="0">
                  <p:tgtEl>
                    <p:spTgt spid="28"/>
                  </p:tgtEl>
                </p:cond>
              </p:nextCondLst>
            </p:seq>
            <p:seq concurrent="1" nextAc="seek">
              <p:cTn id="44" restart="whenNotActive" fill="hold" evtFilter="cancelBubble" nodeType="interactiveSeq">
                <p:stCondLst>
                  <p:cond evt="onClick" delay="0">
                    <p:tgtEl>
                      <p:spTgt spid="29"/>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29"/>
                                        </p:tgtEl>
                                        <p:attrNameLst>
                                          <p:attrName>fillcolor</p:attrName>
                                        </p:attrNameLst>
                                      </p:cBhvr>
                                      <p:to>
                                        <a:srgbClr val="D99694"/>
                                      </p:to>
                                    </p:animClr>
                                    <p:set>
                                      <p:cBhvr>
                                        <p:cTn id="49" dur="500" fill="hold"/>
                                        <p:tgtEl>
                                          <p:spTgt spid="29"/>
                                        </p:tgtEl>
                                        <p:attrNameLst>
                                          <p:attrName>fill.type</p:attrName>
                                        </p:attrNameLst>
                                      </p:cBhvr>
                                      <p:to>
                                        <p:strVal val="solid"/>
                                      </p:to>
                                    </p:set>
                                    <p:set>
                                      <p:cBhvr>
                                        <p:cTn id="50" dur="500" fill="hold"/>
                                        <p:tgtEl>
                                          <p:spTgt spid="29"/>
                                        </p:tgtEl>
                                        <p:attrNameLst>
                                          <p:attrName>fill.on</p:attrName>
                                        </p:attrNameLst>
                                      </p:cBhvr>
                                      <p:to>
                                        <p:strVal val="true"/>
                                      </p:to>
                                    </p:set>
                                  </p:childTnLst>
                                </p:cTn>
                              </p:par>
                              <p:par>
                                <p:cTn id="51" presetID="1" presetClass="entr" presetSubtype="0" fill="hold" nodeType="withEffect">
                                  <p:stCondLst>
                                    <p:cond delay="0"/>
                                  </p:stCondLst>
                                  <p:childTnLst>
                                    <p:set>
                                      <p:cBhvr>
                                        <p:cTn id="52" dur="1" fill="hold">
                                          <p:stCondLst>
                                            <p:cond delay="9"/>
                                          </p:stCondLst>
                                        </p:cTn>
                                        <p:tgtEl>
                                          <p:spTgt spid="32"/>
                                        </p:tgtEl>
                                        <p:attrNameLst>
                                          <p:attrName>style.visibility</p:attrName>
                                        </p:attrNameLst>
                                      </p:cBhvr>
                                      <p:to>
                                        <p:strVal val="visible"/>
                                      </p:to>
                                    </p:set>
                                  </p:childTnLst>
                                </p:cTn>
                              </p:par>
                              <p:par>
                                <p:cTn id="53" presetID="26" presetClass="emph" presetSubtype="0" repeatCount="4000" fill="hold" grpId="1" nodeType="withEffect">
                                  <p:stCondLst>
                                    <p:cond delay="0"/>
                                  </p:stCondLst>
                                  <p:childTnLst>
                                    <p:animEffect transition="out" filter="fade">
                                      <p:cBhvr>
                                        <p:cTn id="54" dur="500" tmFilter="0, 0; .2, .5; .8, .5; 1, 0"/>
                                        <p:tgtEl>
                                          <p:spTgt spid="29"/>
                                        </p:tgtEl>
                                      </p:cBhvr>
                                    </p:animEffect>
                                    <p:animScale>
                                      <p:cBhvr>
                                        <p:cTn id="55" dur="250" autoRev="1" fill="hold"/>
                                        <p:tgtEl>
                                          <p:spTgt spid="29"/>
                                        </p:tgtEl>
                                      </p:cBhvr>
                                      <p:by x="105000" y="105000"/>
                                    </p:animScale>
                                  </p:childTnLst>
                                </p:cTn>
                              </p:par>
                            </p:childTnLst>
                          </p:cTn>
                        </p:par>
                      </p:childTnLst>
                    </p:cTn>
                  </p:par>
                </p:childTnLst>
              </p:cTn>
              <p:nextCondLst>
                <p:cond evt="onClick" delay="0">
                  <p:tgtEl>
                    <p:spTgt spid="29"/>
                  </p:tgtEl>
                </p:cond>
              </p:nextCondLst>
            </p:seq>
            <p:seq concurrent="1" nextAc="seek">
              <p:cTn id="56" restart="whenNotActive" fill="hold" evtFilter="cancelBubble" nodeType="interactiveSeq">
                <p:stCondLst>
                  <p:cond evt="onClick" delay="0">
                    <p:tgtEl>
                      <p:spTgt spid="30"/>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30"/>
                                        </p:tgtEl>
                                        <p:attrNameLst>
                                          <p:attrName>fillcolor</p:attrName>
                                        </p:attrNameLst>
                                      </p:cBhvr>
                                      <p:to>
                                        <a:srgbClr val="D99694"/>
                                      </p:to>
                                    </p:animClr>
                                    <p:set>
                                      <p:cBhvr>
                                        <p:cTn id="61" dur="500" fill="hold"/>
                                        <p:tgtEl>
                                          <p:spTgt spid="30"/>
                                        </p:tgtEl>
                                        <p:attrNameLst>
                                          <p:attrName>fill.type</p:attrName>
                                        </p:attrNameLst>
                                      </p:cBhvr>
                                      <p:to>
                                        <p:strVal val="solid"/>
                                      </p:to>
                                    </p:set>
                                    <p:set>
                                      <p:cBhvr>
                                        <p:cTn id="62" dur="500" fill="hold"/>
                                        <p:tgtEl>
                                          <p:spTgt spid="30"/>
                                        </p:tgtEl>
                                        <p:attrNameLst>
                                          <p:attrName>fill.on</p:attrName>
                                        </p:attrNameLst>
                                      </p:cBhvr>
                                      <p:to>
                                        <p:strVal val="true"/>
                                      </p:to>
                                    </p:set>
                                  </p:childTnLst>
                                </p:cTn>
                              </p:par>
                              <p:par>
                                <p:cTn id="63" presetID="1" presetClass="entr" presetSubtype="0" fill="hold" nodeType="withEffect">
                                  <p:stCondLst>
                                    <p:cond delay="0"/>
                                  </p:stCondLst>
                                  <p:childTnLst>
                                    <p:set>
                                      <p:cBhvr>
                                        <p:cTn id="64" dur="1" fill="hold">
                                          <p:stCondLst>
                                            <p:cond delay="9"/>
                                          </p:stCondLst>
                                        </p:cTn>
                                        <p:tgtEl>
                                          <p:spTgt spid="33"/>
                                        </p:tgtEl>
                                        <p:attrNameLst>
                                          <p:attrName>style.visibility</p:attrName>
                                        </p:attrNameLst>
                                      </p:cBhvr>
                                      <p:to>
                                        <p:strVal val="visible"/>
                                      </p:to>
                                    </p:set>
                                  </p:childTnLst>
                                </p:cTn>
                              </p:par>
                              <p:par>
                                <p:cTn id="65" presetID="26" presetClass="emph" presetSubtype="0" repeatCount="4000" fill="hold" grpId="1" nodeType="withEffect">
                                  <p:stCondLst>
                                    <p:cond delay="0"/>
                                  </p:stCondLst>
                                  <p:childTnLst>
                                    <p:animEffect transition="out" filter="fade">
                                      <p:cBhvr>
                                        <p:cTn id="66" dur="500" tmFilter="0, 0; .2, .5; .8, .5; 1, 0"/>
                                        <p:tgtEl>
                                          <p:spTgt spid="30"/>
                                        </p:tgtEl>
                                      </p:cBhvr>
                                    </p:animEffect>
                                    <p:animScale>
                                      <p:cBhvr>
                                        <p:cTn id="67" dur="250" autoRev="1" fill="hold"/>
                                        <p:tgtEl>
                                          <p:spTgt spid="30"/>
                                        </p:tgtEl>
                                      </p:cBhvr>
                                      <p:by x="105000" y="105000"/>
                                    </p:animScale>
                                  </p:childTnLst>
                                </p:cTn>
                              </p:par>
                            </p:childTnLst>
                          </p:cTn>
                        </p:par>
                      </p:childTnLst>
                    </p:cTn>
                  </p:par>
                </p:childTnLst>
              </p:cTn>
              <p:nextCondLst>
                <p:cond evt="onClick" delay="0">
                  <p:tgtEl>
                    <p:spTgt spid="30"/>
                  </p:tgtEl>
                </p:cond>
              </p:nextCondLst>
            </p:seq>
          </p:childTnLst>
        </p:cTn>
      </p:par>
    </p:tnLst>
    <p:bldLst>
      <p:bldP spid="11" grpId="0" animBg="1"/>
      <p:bldP spid="27" grpId="0" animBg="1"/>
      <p:bldP spid="27" grpId="1" animBg="1"/>
      <p:bldP spid="28" grpId="0" animBg="1"/>
      <p:bldP spid="28" grpId="1" animBg="1"/>
      <p:bldP spid="29" grpId="0" animBg="1"/>
      <p:bldP spid="29" grpId="1" animBg="1"/>
      <p:bldP spid="30" grpId="0" animBg="1"/>
      <p:bldP spid="3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10">
            <a:extLst>
              <a:ext uri="{FF2B5EF4-FFF2-40B4-BE49-F238E27FC236}">
                <a16:creationId xmlns:a16="http://schemas.microsoft.com/office/drawing/2014/main" id="{FD9CECF9-BF1B-CBE9-7F4A-7DAAAFCDBB6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7478396">
            <a:off x="10662694" y="5575533"/>
            <a:ext cx="1485423" cy="885881"/>
          </a:xfrm>
          <a:prstGeom prst="rect">
            <a:avLst/>
          </a:prstGeom>
        </p:spPr>
      </p:pic>
      <p:sp>
        <p:nvSpPr>
          <p:cNvPr id="12" name="Rectangle 11">
            <a:extLst>
              <a:ext uri="{FF2B5EF4-FFF2-40B4-BE49-F238E27FC236}">
                <a16:creationId xmlns:a16="http://schemas.microsoft.com/office/drawing/2014/main" id="{39C96D3E-3107-EA7B-278B-7A9880D58AAC}"/>
              </a:ext>
            </a:extLst>
          </p:cNvPr>
          <p:cNvSpPr/>
          <p:nvPr/>
        </p:nvSpPr>
        <p:spPr>
          <a:xfrm>
            <a:off x="429142" y="1813867"/>
            <a:ext cx="3781100" cy="461665"/>
          </a:xfrm>
          <a:prstGeom prst="rect">
            <a:avLst/>
          </a:prstGeom>
        </p:spPr>
        <p:txBody>
          <a:bodyPr wrap="none">
            <a:spAutoFit/>
          </a:bodyPr>
          <a:lstStyle/>
          <a:p>
            <a:pPr defTabSz="609478">
              <a:buClrTx/>
              <a:buFontTx/>
              <a:buNone/>
            </a:pPr>
            <a:r>
              <a:rPr lang="fr-FR" sz="2400" b="1" kern="1200" dirty="0" err="1">
                <a:latin typeface="UTM Avo" panose="02040603050506020204" pitchFamily="18" charset="0"/>
                <a:ea typeface="Calibri" panose="020F0502020204030204" pitchFamily="34" charset="0"/>
                <a:cs typeface="+mn-cs"/>
              </a:rPr>
              <a:t>Bài</a:t>
            </a:r>
            <a:r>
              <a:rPr lang="fr-FR" sz="2400" b="1" kern="1200" dirty="0">
                <a:latin typeface="UTM Avo" panose="02040603050506020204" pitchFamily="18" charset="0"/>
                <a:ea typeface="Calibri" panose="020F0502020204030204" pitchFamily="34" charset="0"/>
                <a:cs typeface="+mn-cs"/>
              </a:rPr>
              <a:t> 2. (SGK – </a:t>
            </a:r>
            <a:r>
              <a:rPr lang="fr-FR" sz="2400" b="1" kern="1200" dirty="0" err="1">
                <a:latin typeface="UTM Avo" panose="02040603050506020204" pitchFamily="18" charset="0"/>
                <a:ea typeface="Calibri" panose="020F0502020204030204" pitchFamily="34" charset="0"/>
                <a:cs typeface="+mn-cs"/>
              </a:rPr>
              <a:t>trang</a:t>
            </a:r>
            <a:r>
              <a:rPr lang="fr-FR" sz="2400" b="1" kern="1200" dirty="0">
                <a:latin typeface="UTM Avo" panose="02040603050506020204" pitchFamily="18" charset="0"/>
                <a:ea typeface="Calibri" panose="020F0502020204030204" pitchFamily="34" charset="0"/>
                <a:cs typeface="+mn-cs"/>
              </a:rPr>
              <a:t> 20)</a:t>
            </a:r>
            <a:endParaRPr lang="en-US" sz="2400" kern="1200" dirty="0">
              <a:solidFill>
                <a:prstClr val="black"/>
              </a:solidFill>
              <a:latin typeface="Calibri"/>
              <a:ea typeface="+mn-ea"/>
              <a:cs typeface="+mn-cs"/>
            </a:endParaRPr>
          </a:p>
        </p:txBody>
      </p:sp>
      <p:sp>
        <p:nvSpPr>
          <p:cNvPr id="13" name="Rectangle 12">
            <a:extLst>
              <a:ext uri="{FF2B5EF4-FFF2-40B4-BE49-F238E27FC236}">
                <a16:creationId xmlns:a16="http://schemas.microsoft.com/office/drawing/2014/main" id="{F164617E-390B-1783-CC4B-A8410CCCB0CC}"/>
              </a:ext>
            </a:extLst>
          </p:cNvPr>
          <p:cNvSpPr/>
          <p:nvPr/>
        </p:nvSpPr>
        <p:spPr>
          <a:xfrm>
            <a:off x="429142" y="2120900"/>
            <a:ext cx="11333715" cy="3354636"/>
          </a:xfrm>
          <a:prstGeom prst="rect">
            <a:avLst/>
          </a:prstGeom>
        </p:spPr>
        <p:txBody>
          <a:bodyPr wrap="square">
            <a:spAutoFit/>
          </a:bodyPr>
          <a:lstStyle/>
          <a:p>
            <a:pPr algn="just" defTabSz="609478">
              <a:lnSpc>
                <a:spcPct val="150000"/>
              </a:lnSpc>
              <a:buClrTx/>
              <a:buFontTx/>
              <a:buNone/>
            </a:pP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Bạn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Dương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có</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2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chiếc</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quần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gồm</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quần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màu</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xanh</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quần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màu</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đen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3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chiếc</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áo</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gồm</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áo</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màu</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nâu</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áo</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màu</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xanh</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áo</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màu</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2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đôi</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giày</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gồm</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đôi</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giày</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màu</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đen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đôi</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giày</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màu</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đỏ</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Bạn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Dương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muốn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chọn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bộ</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quẩn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áo</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đôi</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giày</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để</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đi</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tham</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quan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Bằng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cách</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vẽ</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sơ</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đồ</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hình</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cây</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tính</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số</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cách</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chọn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bộ</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quần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áo</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đôi</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giày</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cho</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bạn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Dương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a:extLst>
              <a:ext uri="{FF2B5EF4-FFF2-40B4-BE49-F238E27FC236}">
                <a16:creationId xmlns:a16="http://schemas.microsoft.com/office/drawing/2014/main" id="{E8CE25E2-81CE-6021-A1D5-8B878072EA53}"/>
              </a:ext>
            </a:extLst>
          </p:cNvPr>
          <p:cNvPicPr>
            <a:picLocks noChangeAspect="1"/>
          </p:cNvPicPr>
          <p:nvPr/>
        </p:nvPicPr>
        <p:blipFill>
          <a:blip r:embed="rId5"/>
          <a:srcRect/>
          <a:stretch>
            <a:fillRect/>
          </a:stretch>
        </p:blipFill>
        <p:spPr>
          <a:xfrm>
            <a:off x="9678656" y="5086907"/>
            <a:ext cx="1319247" cy="1424288"/>
          </a:xfrm>
          <a:prstGeom prst="rect">
            <a:avLst/>
          </a:prstGeom>
        </p:spPr>
      </p:pic>
    </p:spTree>
    <p:extLst>
      <p:ext uri="{BB962C8B-B14F-4D97-AF65-F5344CB8AC3E}">
        <p14:creationId xmlns:p14="http://schemas.microsoft.com/office/powerpoint/2010/main" val="362711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Oval Callout 16">
            <a:extLst>
              <a:ext uri="{FF2B5EF4-FFF2-40B4-BE49-F238E27FC236}">
                <a16:creationId xmlns:a16="http://schemas.microsoft.com/office/drawing/2014/main" id="{E5C59A0F-1C83-9F18-707F-8B51B7FA4AAD}"/>
              </a:ext>
            </a:extLst>
          </p:cNvPr>
          <p:cNvSpPr/>
          <p:nvPr/>
        </p:nvSpPr>
        <p:spPr>
          <a:xfrm>
            <a:off x="457197" y="1767921"/>
            <a:ext cx="1363133" cy="593227"/>
          </a:xfrm>
          <a:prstGeom prst="wedgeEllipseCallout">
            <a:avLst/>
          </a:prstGeom>
          <a:solidFill>
            <a:srgbClr val="D9997D">
              <a:lumMod val="75000"/>
            </a:srgbClr>
          </a:solidFill>
          <a:ln w="38100" cap="flat" cmpd="sng" algn="ctr">
            <a:solidFill>
              <a:srgbClr val="F3F3F3"/>
            </a:solidFill>
            <a:prstDash val="solid"/>
          </a:ln>
          <a:effectLst>
            <a:outerShdw blurRad="40000" dist="20000" dir="5400000" rotWithShape="0">
              <a:srgbClr val="000000">
                <a:alpha val="38000"/>
              </a:srgbClr>
            </a:outerShdw>
          </a:effectLst>
        </p:spPr>
        <p:txBody>
          <a:bodyPr rtlCol="0" anchor="ctr"/>
          <a:lstStyle/>
          <a:p>
            <a:pPr algn="ctr" defTabSz="609660">
              <a:buClrTx/>
              <a:buFontTx/>
              <a:buNone/>
              <a:defRPr/>
            </a:pPr>
            <a:r>
              <a:rPr lang="en-US" sz="2400" b="1" dirty="0" err="1">
                <a:solidFill>
                  <a:srgbClr val="FFFFFF"/>
                </a:solidFill>
                <a:latin typeface="UTM Avo" panose="02040603050506020204" pitchFamily="18" charset="0"/>
                <a:ea typeface="+mn-ea"/>
                <a:cs typeface="+mn-cs"/>
              </a:rPr>
              <a:t>Giải</a:t>
            </a:r>
            <a:endParaRPr lang="en-US" sz="2400" b="1" dirty="0">
              <a:solidFill>
                <a:srgbClr val="FFFFFF"/>
              </a:solidFill>
              <a:latin typeface="UTM Avo" panose="02040603050506020204" pitchFamily="18" charset="0"/>
              <a:ea typeface="+mn-ea"/>
              <a:cs typeface="+mn-cs"/>
            </a:endParaRPr>
          </a:p>
        </p:txBody>
      </p:sp>
      <p:sp>
        <p:nvSpPr>
          <p:cNvPr id="4" name="Rectangle: Rounded Corners 6">
            <a:extLst>
              <a:ext uri="{FF2B5EF4-FFF2-40B4-BE49-F238E27FC236}">
                <a16:creationId xmlns:a16="http://schemas.microsoft.com/office/drawing/2014/main" id="{4C9A4806-EDFE-144F-7994-8672DD23EB25}"/>
              </a:ext>
            </a:extLst>
          </p:cNvPr>
          <p:cNvSpPr/>
          <p:nvPr/>
        </p:nvSpPr>
        <p:spPr>
          <a:xfrm>
            <a:off x="4796366" y="1517183"/>
            <a:ext cx="2599266" cy="661372"/>
          </a:xfrm>
          <a:prstGeom prst="roundRect">
            <a:avLst/>
          </a:prstGeom>
          <a:solidFill>
            <a:sysClr val="window" lastClr="FFFFFF"/>
          </a:solidFill>
          <a:ln w="28575" cap="flat" cmpd="sng" algn="ctr">
            <a:solidFill>
              <a:srgbClr val="F79646"/>
            </a:solid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Áo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Quần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5" name="TextBox 4">
            <a:extLst>
              <a:ext uri="{FF2B5EF4-FFF2-40B4-BE49-F238E27FC236}">
                <a16:creationId xmlns:a16="http://schemas.microsoft.com/office/drawing/2014/main" id="{D83A8163-2136-49A7-6E29-1F19E9EB18CA}"/>
              </a:ext>
            </a:extLst>
          </p:cNvPr>
          <p:cNvSpPr txBox="1"/>
          <p:nvPr/>
        </p:nvSpPr>
        <p:spPr>
          <a:xfrm>
            <a:off x="1626679" y="2888777"/>
            <a:ext cx="1363133" cy="369332"/>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Áo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nâu</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6" name="TextBox 5">
            <a:extLst>
              <a:ext uri="{FF2B5EF4-FFF2-40B4-BE49-F238E27FC236}">
                <a16:creationId xmlns:a16="http://schemas.microsoft.com/office/drawing/2014/main" id="{58420AA9-2699-13DF-2B62-58C1A1F2FC64}"/>
              </a:ext>
            </a:extLst>
          </p:cNvPr>
          <p:cNvSpPr txBox="1"/>
          <p:nvPr/>
        </p:nvSpPr>
        <p:spPr>
          <a:xfrm>
            <a:off x="5438256" y="2871845"/>
            <a:ext cx="1363133" cy="369332"/>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Áo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xanh</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7" name="TextBox 6">
            <a:extLst>
              <a:ext uri="{FF2B5EF4-FFF2-40B4-BE49-F238E27FC236}">
                <a16:creationId xmlns:a16="http://schemas.microsoft.com/office/drawing/2014/main" id="{7FFA4C3E-0CE2-0D62-BA8F-29F177C8BAB1}"/>
              </a:ext>
            </a:extLst>
          </p:cNvPr>
          <p:cNvSpPr txBox="1"/>
          <p:nvPr/>
        </p:nvSpPr>
        <p:spPr>
          <a:xfrm>
            <a:off x="9249834" y="2888777"/>
            <a:ext cx="1490133" cy="369332"/>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Áo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vàng</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8" name="TextBox 7">
            <a:extLst>
              <a:ext uri="{FF2B5EF4-FFF2-40B4-BE49-F238E27FC236}">
                <a16:creationId xmlns:a16="http://schemas.microsoft.com/office/drawing/2014/main" id="{9686850E-974C-8CDB-E6A8-1429CE9D5056}"/>
              </a:ext>
            </a:extLst>
          </p:cNvPr>
          <p:cNvSpPr txBox="1"/>
          <p:nvPr/>
        </p:nvSpPr>
        <p:spPr>
          <a:xfrm>
            <a:off x="457197" y="4124911"/>
            <a:ext cx="1502836" cy="369332"/>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xanh</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4EC1AF75-3312-A92D-C3D8-AB4B9A3FFCCB}"/>
              </a:ext>
            </a:extLst>
          </p:cNvPr>
          <p:cNvSpPr txBox="1"/>
          <p:nvPr/>
        </p:nvSpPr>
        <p:spPr>
          <a:xfrm>
            <a:off x="4312067" y="4124911"/>
            <a:ext cx="1502836" cy="369332"/>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xanh</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1" name="TextBox 10">
            <a:extLst>
              <a:ext uri="{FF2B5EF4-FFF2-40B4-BE49-F238E27FC236}">
                <a16:creationId xmlns:a16="http://schemas.microsoft.com/office/drawing/2014/main" id="{96478097-32C7-1D8D-6ED2-B3B52587A47A}"/>
              </a:ext>
            </a:extLst>
          </p:cNvPr>
          <p:cNvSpPr txBox="1"/>
          <p:nvPr/>
        </p:nvSpPr>
        <p:spPr>
          <a:xfrm>
            <a:off x="8254998" y="4124911"/>
            <a:ext cx="1498602" cy="369332"/>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xanh</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5" name="TextBox 14">
            <a:extLst>
              <a:ext uri="{FF2B5EF4-FFF2-40B4-BE49-F238E27FC236}">
                <a16:creationId xmlns:a16="http://schemas.microsoft.com/office/drawing/2014/main" id="{3F1068A6-F7B1-78E3-3379-F279035C85DC}"/>
              </a:ext>
            </a:extLst>
          </p:cNvPr>
          <p:cNvSpPr txBox="1"/>
          <p:nvPr/>
        </p:nvSpPr>
        <p:spPr>
          <a:xfrm>
            <a:off x="2244929" y="4124910"/>
            <a:ext cx="1338828" cy="369332"/>
          </a:xfrm>
          <a:prstGeom prst="rect">
            <a:avLst/>
          </a:prstGeom>
          <a:noFill/>
          <a:ln w="28575">
            <a:solidFill>
              <a:sysClr val="windowText" lastClr="000000"/>
            </a:solidFill>
          </a:ln>
        </p:spPr>
        <p:txBody>
          <a:bodyPr wrap="non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đen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6" name="TextBox 15">
            <a:extLst>
              <a:ext uri="{FF2B5EF4-FFF2-40B4-BE49-F238E27FC236}">
                <a16:creationId xmlns:a16="http://schemas.microsoft.com/office/drawing/2014/main" id="{8A15D34A-1BA1-FCE6-9B96-536D609F5A9D}"/>
              </a:ext>
            </a:extLst>
          </p:cNvPr>
          <p:cNvSpPr txBox="1"/>
          <p:nvPr/>
        </p:nvSpPr>
        <p:spPr>
          <a:xfrm>
            <a:off x="6365539" y="4124910"/>
            <a:ext cx="1338828" cy="369332"/>
          </a:xfrm>
          <a:prstGeom prst="rect">
            <a:avLst/>
          </a:prstGeom>
          <a:noFill/>
          <a:ln w="28575">
            <a:solidFill>
              <a:sysClr val="windowText" lastClr="000000"/>
            </a:solidFill>
          </a:ln>
        </p:spPr>
        <p:txBody>
          <a:bodyPr wrap="non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đen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7" name="TextBox 16">
            <a:extLst>
              <a:ext uri="{FF2B5EF4-FFF2-40B4-BE49-F238E27FC236}">
                <a16:creationId xmlns:a16="http://schemas.microsoft.com/office/drawing/2014/main" id="{777F2B5B-0C65-123D-0A7B-9A93A44BF853}"/>
              </a:ext>
            </a:extLst>
          </p:cNvPr>
          <p:cNvSpPr txBox="1"/>
          <p:nvPr/>
        </p:nvSpPr>
        <p:spPr>
          <a:xfrm>
            <a:off x="10325399" y="4124910"/>
            <a:ext cx="1338828" cy="369332"/>
          </a:xfrm>
          <a:prstGeom prst="rect">
            <a:avLst/>
          </a:prstGeom>
          <a:noFill/>
          <a:ln w="28575">
            <a:solidFill>
              <a:sysClr val="windowText" lastClr="000000"/>
            </a:solidFill>
          </a:ln>
        </p:spPr>
        <p:txBody>
          <a:bodyPr wrap="non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đen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8" name="TextBox 17">
            <a:extLst>
              <a:ext uri="{FF2B5EF4-FFF2-40B4-BE49-F238E27FC236}">
                <a16:creationId xmlns:a16="http://schemas.microsoft.com/office/drawing/2014/main" id="{0FBD3EE0-7F0F-740F-032F-79152C2EF3B4}"/>
              </a:ext>
            </a:extLst>
          </p:cNvPr>
          <p:cNvSpPr txBox="1"/>
          <p:nvPr/>
        </p:nvSpPr>
        <p:spPr>
          <a:xfrm>
            <a:off x="6185634" y="5479572"/>
            <a:ext cx="751234"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đen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9" name="TextBox 18">
            <a:extLst>
              <a:ext uri="{FF2B5EF4-FFF2-40B4-BE49-F238E27FC236}">
                <a16:creationId xmlns:a16="http://schemas.microsoft.com/office/drawing/2014/main" id="{517C2940-444D-27B3-BCF6-703AA79E6145}"/>
              </a:ext>
            </a:extLst>
          </p:cNvPr>
          <p:cNvSpPr txBox="1"/>
          <p:nvPr/>
        </p:nvSpPr>
        <p:spPr>
          <a:xfrm>
            <a:off x="2122474" y="5479577"/>
            <a:ext cx="770702"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đen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0" name="TextBox 19">
            <a:extLst>
              <a:ext uri="{FF2B5EF4-FFF2-40B4-BE49-F238E27FC236}">
                <a16:creationId xmlns:a16="http://schemas.microsoft.com/office/drawing/2014/main" id="{E1DF7421-CC91-1F83-C813-A5C1CCB01E69}"/>
              </a:ext>
            </a:extLst>
          </p:cNvPr>
          <p:cNvSpPr txBox="1"/>
          <p:nvPr/>
        </p:nvSpPr>
        <p:spPr>
          <a:xfrm>
            <a:off x="4164417" y="5479572"/>
            <a:ext cx="742433"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đen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1" name="TextBox 20">
            <a:extLst>
              <a:ext uri="{FF2B5EF4-FFF2-40B4-BE49-F238E27FC236}">
                <a16:creationId xmlns:a16="http://schemas.microsoft.com/office/drawing/2014/main" id="{B881C664-A44E-BEBA-AE82-D1975E17DF9F}"/>
              </a:ext>
            </a:extLst>
          </p:cNvPr>
          <p:cNvSpPr txBox="1"/>
          <p:nvPr/>
        </p:nvSpPr>
        <p:spPr>
          <a:xfrm>
            <a:off x="304797" y="5479576"/>
            <a:ext cx="728892"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đen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2" name="TextBox 21">
            <a:extLst>
              <a:ext uri="{FF2B5EF4-FFF2-40B4-BE49-F238E27FC236}">
                <a16:creationId xmlns:a16="http://schemas.microsoft.com/office/drawing/2014/main" id="{8CA420A5-21B1-60BD-98E2-9C61B0A75318}"/>
              </a:ext>
            </a:extLst>
          </p:cNvPr>
          <p:cNvSpPr txBox="1"/>
          <p:nvPr/>
        </p:nvSpPr>
        <p:spPr>
          <a:xfrm>
            <a:off x="8240503" y="5479567"/>
            <a:ext cx="774357"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đen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3" name="TextBox 22">
            <a:extLst>
              <a:ext uri="{FF2B5EF4-FFF2-40B4-BE49-F238E27FC236}">
                <a16:creationId xmlns:a16="http://schemas.microsoft.com/office/drawing/2014/main" id="{D6503FB3-C479-8FBA-7A33-9C53C1ADEC39}"/>
              </a:ext>
            </a:extLst>
          </p:cNvPr>
          <p:cNvSpPr txBox="1"/>
          <p:nvPr/>
        </p:nvSpPr>
        <p:spPr>
          <a:xfrm>
            <a:off x="10191314" y="5479567"/>
            <a:ext cx="744153"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đen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4" name="TextBox 23">
            <a:extLst>
              <a:ext uri="{FF2B5EF4-FFF2-40B4-BE49-F238E27FC236}">
                <a16:creationId xmlns:a16="http://schemas.microsoft.com/office/drawing/2014/main" id="{2B42130A-667C-8C97-1B04-2875E3EAD36B}"/>
              </a:ext>
            </a:extLst>
          </p:cNvPr>
          <p:cNvSpPr txBox="1"/>
          <p:nvPr/>
        </p:nvSpPr>
        <p:spPr>
          <a:xfrm>
            <a:off x="1214473" y="5479575"/>
            <a:ext cx="724397"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đỏ</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5" name="TextBox 24">
            <a:extLst>
              <a:ext uri="{FF2B5EF4-FFF2-40B4-BE49-F238E27FC236}">
                <a16:creationId xmlns:a16="http://schemas.microsoft.com/office/drawing/2014/main" id="{ED204B86-8B66-944A-19B1-10335E4E6592}"/>
              </a:ext>
            </a:extLst>
          </p:cNvPr>
          <p:cNvSpPr txBox="1"/>
          <p:nvPr/>
        </p:nvSpPr>
        <p:spPr>
          <a:xfrm>
            <a:off x="3048785" y="5479574"/>
            <a:ext cx="727813"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đỏ</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6" name="TextBox 25">
            <a:extLst>
              <a:ext uri="{FF2B5EF4-FFF2-40B4-BE49-F238E27FC236}">
                <a16:creationId xmlns:a16="http://schemas.microsoft.com/office/drawing/2014/main" id="{279AA5C9-9BF5-C7D6-30CC-35DB3D31B108}"/>
              </a:ext>
            </a:extLst>
          </p:cNvPr>
          <p:cNvSpPr txBox="1"/>
          <p:nvPr/>
        </p:nvSpPr>
        <p:spPr>
          <a:xfrm>
            <a:off x="5173624" y="5479572"/>
            <a:ext cx="751413"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đỏ</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7" name="TextBox 26">
            <a:extLst>
              <a:ext uri="{FF2B5EF4-FFF2-40B4-BE49-F238E27FC236}">
                <a16:creationId xmlns:a16="http://schemas.microsoft.com/office/drawing/2014/main" id="{340C8289-A19D-20BA-3AE5-98F9D4EFBDF0}"/>
              </a:ext>
            </a:extLst>
          </p:cNvPr>
          <p:cNvSpPr txBox="1"/>
          <p:nvPr/>
        </p:nvSpPr>
        <p:spPr>
          <a:xfrm>
            <a:off x="7171939" y="5479572"/>
            <a:ext cx="746432"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đỏ</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8" name="TextBox 27">
            <a:extLst>
              <a:ext uri="{FF2B5EF4-FFF2-40B4-BE49-F238E27FC236}">
                <a16:creationId xmlns:a16="http://schemas.microsoft.com/office/drawing/2014/main" id="{6FA93CAD-2B54-4DDE-BA5E-729E29192199}"/>
              </a:ext>
            </a:extLst>
          </p:cNvPr>
          <p:cNvSpPr txBox="1"/>
          <p:nvPr/>
        </p:nvSpPr>
        <p:spPr>
          <a:xfrm>
            <a:off x="9235525" y="5479567"/>
            <a:ext cx="751413"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đỏ</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9" name="TextBox 28">
            <a:extLst>
              <a:ext uri="{FF2B5EF4-FFF2-40B4-BE49-F238E27FC236}">
                <a16:creationId xmlns:a16="http://schemas.microsoft.com/office/drawing/2014/main" id="{B7EBA1AC-20AD-45AE-E86A-220C8C5358F7}"/>
              </a:ext>
            </a:extLst>
          </p:cNvPr>
          <p:cNvSpPr txBox="1"/>
          <p:nvPr/>
        </p:nvSpPr>
        <p:spPr>
          <a:xfrm>
            <a:off x="11215476" y="5479567"/>
            <a:ext cx="770859" cy="646331"/>
          </a:xfrm>
          <a:prstGeom prst="rect">
            <a:avLst/>
          </a:prstGeom>
          <a:noFill/>
          <a:ln w="28575">
            <a:solidFill>
              <a:sysClr val="windowText" lastClr="000000"/>
            </a:solidFill>
          </a:ln>
        </p:spPr>
        <p:txBody>
          <a:bodyPr wrap="square" rtlCol="0">
            <a:spAutoFit/>
          </a:bodyPr>
          <a:lstStyle/>
          <a:p>
            <a:pPr marL="0" marR="0" lvl="0" indent="0" algn="ctr" defTabSz="914492"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đỏ</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cxnSp>
        <p:nvCxnSpPr>
          <p:cNvPr id="30" name="Straight Arrow Connector 29">
            <a:extLst>
              <a:ext uri="{FF2B5EF4-FFF2-40B4-BE49-F238E27FC236}">
                <a16:creationId xmlns:a16="http://schemas.microsoft.com/office/drawing/2014/main" id="{9199F88D-72EA-7961-0410-4E55281AB232}"/>
              </a:ext>
            </a:extLst>
          </p:cNvPr>
          <p:cNvCxnSpPr>
            <a:cxnSpLocks/>
            <a:stCxn id="4" idx="2"/>
            <a:endCxn id="5" idx="0"/>
          </p:cNvCxnSpPr>
          <p:nvPr/>
        </p:nvCxnSpPr>
        <p:spPr>
          <a:xfrm flipH="1">
            <a:off x="2308246" y="2178555"/>
            <a:ext cx="3787753" cy="710222"/>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31" name="Straight Arrow Connector 30">
            <a:extLst>
              <a:ext uri="{FF2B5EF4-FFF2-40B4-BE49-F238E27FC236}">
                <a16:creationId xmlns:a16="http://schemas.microsoft.com/office/drawing/2014/main" id="{FF6E00A9-C1BE-9597-C216-750F65F81C7C}"/>
              </a:ext>
            </a:extLst>
          </p:cNvPr>
          <p:cNvCxnSpPr>
            <a:cxnSpLocks/>
            <a:stCxn id="4" idx="2"/>
            <a:endCxn id="6" idx="0"/>
          </p:cNvCxnSpPr>
          <p:nvPr/>
        </p:nvCxnSpPr>
        <p:spPr>
          <a:xfrm>
            <a:off x="6095999" y="2178555"/>
            <a:ext cx="23824" cy="693290"/>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32" name="Straight Arrow Connector 31">
            <a:extLst>
              <a:ext uri="{FF2B5EF4-FFF2-40B4-BE49-F238E27FC236}">
                <a16:creationId xmlns:a16="http://schemas.microsoft.com/office/drawing/2014/main" id="{B070A2DF-D099-C543-3F92-7E4256A54EEC}"/>
              </a:ext>
            </a:extLst>
          </p:cNvPr>
          <p:cNvCxnSpPr>
            <a:cxnSpLocks/>
            <a:stCxn id="4" idx="2"/>
            <a:endCxn id="7" idx="0"/>
          </p:cNvCxnSpPr>
          <p:nvPr/>
        </p:nvCxnSpPr>
        <p:spPr>
          <a:xfrm>
            <a:off x="6095999" y="2178555"/>
            <a:ext cx="3898902" cy="710222"/>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33" name="Straight Arrow Connector 32">
            <a:extLst>
              <a:ext uri="{FF2B5EF4-FFF2-40B4-BE49-F238E27FC236}">
                <a16:creationId xmlns:a16="http://schemas.microsoft.com/office/drawing/2014/main" id="{A84F05DB-5485-2516-2647-D598175EE374}"/>
              </a:ext>
            </a:extLst>
          </p:cNvPr>
          <p:cNvCxnSpPr>
            <a:cxnSpLocks/>
            <a:stCxn id="5" idx="2"/>
            <a:endCxn id="8" idx="0"/>
          </p:cNvCxnSpPr>
          <p:nvPr/>
        </p:nvCxnSpPr>
        <p:spPr>
          <a:xfrm flipH="1">
            <a:off x="1208615" y="3258109"/>
            <a:ext cx="1099631" cy="866802"/>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34" name="Straight Arrow Connector 33">
            <a:extLst>
              <a:ext uri="{FF2B5EF4-FFF2-40B4-BE49-F238E27FC236}">
                <a16:creationId xmlns:a16="http://schemas.microsoft.com/office/drawing/2014/main" id="{D296D0BB-4850-DFEA-F2A0-FE9A58EE9AA1}"/>
              </a:ext>
            </a:extLst>
          </p:cNvPr>
          <p:cNvCxnSpPr>
            <a:cxnSpLocks/>
            <a:stCxn id="5" idx="2"/>
            <a:endCxn id="15" idx="0"/>
          </p:cNvCxnSpPr>
          <p:nvPr/>
        </p:nvCxnSpPr>
        <p:spPr>
          <a:xfrm>
            <a:off x="2308246" y="3258109"/>
            <a:ext cx="606097" cy="866801"/>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35" name="Straight Arrow Connector 34">
            <a:extLst>
              <a:ext uri="{FF2B5EF4-FFF2-40B4-BE49-F238E27FC236}">
                <a16:creationId xmlns:a16="http://schemas.microsoft.com/office/drawing/2014/main" id="{0FDDE6FC-E7F1-64B6-A860-A0DC31241200}"/>
              </a:ext>
            </a:extLst>
          </p:cNvPr>
          <p:cNvCxnSpPr>
            <a:cxnSpLocks/>
            <a:stCxn id="6" idx="2"/>
            <a:endCxn id="9" idx="0"/>
          </p:cNvCxnSpPr>
          <p:nvPr/>
        </p:nvCxnSpPr>
        <p:spPr>
          <a:xfrm flipH="1">
            <a:off x="5063485" y="3241177"/>
            <a:ext cx="1056338" cy="883734"/>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36" name="Straight Arrow Connector 35">
            <a:extLst>
              <a:ext uri="{FF2B5EF4-FFF2-40B4-BE49-F238E27FC236}">
                <a16:creationId xmlns:a16="http://schemas.microsoft.com/office/drawing/2014/main" id="{EFCC0D81-1055-6F9B-CAEA-81B46788AE88}"/>
              </a:ext>
            </a:extLst>
          </p:cNvPr>
          <p:cNvCxnSpPr>
            <a:cxnSpLocks/>
            <a:stCxn id="6" idx="2"/>
            <a:endCxn id="16" idx="0"/>
          </p:cNvCxnSpPr>
          <p:nvPr/>
        </p:nvCxnSpPr>
        <p:spPr>
          <a:xfrm>
            <a:off x="6119823" y="3241177"/>
            <a:ext cx="915130" cy="883733"/>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37" name="Straight Arrow Connector 36">
            <a:extLst>
              <a:ext uri="{FF2B5EF4-FFF2-40B4-BE49-F238E27FC236}">
                <a16:creationId xmlns:a16="http://schemas.microsoft.com/office/drawing/2014/main" id="{CF74BB94-34D3-2721-5477-038F5CB13A2E}"/>
              </a:ext>
            </a:extLst>
          </p:cNvPr>
          <p:cNvCxnSpPr>
            <a:stCxn id="7" idx="2"/>
            <a:endCxn id="11" idx="0"/>
          </p:cNvCxnSpPr>
          <p:nvPr/>
        </p:nvCxnSpPr>
        <p:spPr>
          <a:xfrm flipH="1">
            <a:off x="9004299" y="3258109"/>
            <a:ext cx="990602" cy="866802"/>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38" name="Straight Arrow Connector 37">
            <a:extLst>
              <a:ext uri="{FF2B5EF4-FFF2-40B4-BE49-F238E27FC236}">
                <a16:creationId xmlns:a16="http://schemas.microsoft.com/office/drawing/2014/main" id="{5172C25D-7C14-D0EA-15A6-5285885903D6}"/>
              </a:ext>
            </a:extLst>
          </p:cNvPr>
          <p:cNvCxnSpPr>
            <a:stCxn id="7" idx="2"/>
            <a:endCxn id="17" idx="0"/>
          </p:cNvCxnSpPr>
          <p:nvPr/>
        </p:nvCxnSpPr>
        <p:spPr>
          <a:xfrm>
            <a:off x="9994901" y="3258109"/>
            <a:ext cx="999912" cy="866801"/>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39" name="Straight Arrow Connector 38">
            <a:extLst>
              <a:ext uri="{FF2B5EF4-FFF2-40B4-BE49-F238E27FC236}">
                <a16:creationId xmlns:a16="http://schemas.microsoft.com/office/drawing/2014/main" id="{817022B2-74B3-B9EE-0618-651E80D7544A}"/>
              </a:ext>
            </a:extLst>
          </p:cNvPr>
          <p:cNvCxnSpPr>
            <a:stCxn id="8" idx="2"/>
            <a:endCxn id="21" idx="0"/>
          </p:cNvCxnSpPr>
          <p:nvPr/>
        </p:nvCxnSpPr>
        <p:spPr>
          <a:xfrm flipH="1">
            <a:off x="669243" y="4494243"/>
            <a:ext cx="539372" cy="985333"/>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40" name="Straight Arrow Connector 39">
            <a:extLst>
              <a:ext uri="{FF2B5EF4-FFF2-40B4-BE49-F238E27FC236}">
                <a16:creationId xmlns:a16="http://schemas.microsoft.com/office/drawing/2014/main" id="{77CA40DE-2D56-4645-CE5C-FE9E01F487CD}"/>
              </a:ext>
            </a:extLst>
          </p:cNvPr>
          <p:cNvCxnSpPr>
            <a:stCxn id="8" idx="2"/>
            <a:endCxn id="24" idx="0"/>
          </p:cNvCxnSpPr>
          <p:nvPr/>
        </p:nvCxnSpPr>
        <p:spPr>
          <a:xfrm>
            <a:off x="1208615" y="4494243"/>
            <a:ext cx="368057" cy="985332"/>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41" name="Straight Arrow Connector 40">
            <a:extLst>
              <a:ext uri="{FF2B5EF4-FFF2-40B4-BE49-F238E27FC236}">
                <a16:creationId xmlns:a16="http://schemas.microsoft.com/office/drawing/2014/main" id="{C237B03F-33D8-CED8-37F6-3BCD06DC26AD}"/>
              </a:ext>
            </a:extLst>
          </p:cNvPr>
          <p:cNvCxnSpPr>
            <a:stCxn id="15" idx="2"/>
            <a:endCxn id="19" idx="0"/>
          </p:cNvCxnSpPr>
          <p:nvPr/>
        </p:nvCxnSpPr>
        <p:spPr>
          <a:xfrm flipH="1">
            <a:off x="2507825" y="4494242"/>
            <a:ext cx="406518" cy="985335"/>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42" name="Straight Arrow Connector 41">
            <a:extLst>
              <a:ext uri="{FF2B5EF4-FFF2-40B4-BE49-F238E27FC236}">
                <a16:creationId xmlns:a16="http://schemas.microsoft.com/office/drawing/2014/main" id="{AD22F827-250C-5ED5-DEB0-4623435BDA7E}"/>
              </a:ext>
            </a:extLst>
          </p:cNvPr>
          <p:cNvCxnSpPr>
            <a:stCxn id="15" idx="2"/>
            <a:endCxn id="25" idx="0"/>
          </p:cNvCxnSpPr>
          <p:nvPr/>
        </p:nvCxnSpPr>
        <p:spPr>
          <a:xfrm>
            <a:off x="2914343" y="4494242"/>
            <a:ext cx="498349" cy="985332"/>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43" name="Straight Arrow Connector 42">
            <a:extLst>
              <a:ext uri="{FF2B5EF4-FFF2-40B4-BE49-F238E27FC236}">
                <a16:creationId xmlns:a16="http://schemas.microsoft.com/office/drawing/2014/main" id="{4497116F-23FF-856F-4E71-B12B1B4431C9}"/>
              </a:ext>
            </a:extLst>
          </p:cNvPr>
          <p:cNvCxnSpPr>
            <a:stCxn id="9" idx="2"/>
            <a:endCxn id="20" idx="0"/>
          </p:cNvCxnSpPr>
          <p:nvPr/>
        </p:nvCxnSpPr>
        <p:spPr>
          <a:xfrm flipH="1">
            <a:off x="4535634" y="4494243"/>
            <a:ext cx="527851" cy="985329"/>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44" name="Straight Arrow Connector 43">
            <a:extLst>
              <a:ext uri="{FF2B5EF4-FFF2-40B4-BE49-F238E27FC236}">
                <a16:creationId xmlns:a16="http://schemas.microsoft.com/office/drawing/2014/main" id="{7DC306EB-02F6-A556-6833-D9D3C56F6FD3}"/>
              </a:ext>
            </a:extLst>
          </p:cNvPr>
          <p:cNvCxnSpPr>
            <a:stCxn id="9" idx="2"/>
            <a:endCxn id="26" idx="0"/>
          </p:cNvCxnSpPr>
          <p:nvPr/>
        </p:nvCxnSpPr>
        <p:spPr>
          <a:xfrm>
            <a:off x="5063485" y="4494243"/>
            <a:ext cx="485846" cy="985329"/>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45" name="Straight Arrow Connector 44">
            <a:extLst>
              <a:ext uri="{FF2B5EF4-FFF2-40B4-BE49-F238E27FC236}">
                <a16:creationId xmlns:a16="http://schemas.microsoft.com/office/drawing/2014/main" id="{BCFEE4D5-4152-6BAA-3EBB-14EA41D5B4A4}"/>
              </a:ext>
            </a:extLst>
          </p:cNvPr>
          <p:cNvCxnSpPr>
            <a:stCxn id="16" idx="2"/>
            <a:endCxn id="18" idx="0"/>
          </p:cNvCxnSpPr>
          <p:nvPr/>
        </p:nvCxnSpPr>
        <p:spPr>
          <a:xfrm flipH="1">
            <a:off x="6561251" y="4494242"/>
            <a:ext cx="473702" cy="985330"/>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46" name="Straight Arrow Connector 45">
            <a:extLst>
              <a:ext uri="{FF2B5EF4-FFF2-40B4-BE49-F238E27FC236}">
                <a16:creationId xmlns:a16="http://schemas.microsoft.com/office/drawing/2014/main" id="{27E2A6C8-EBD1-8D80-C562-03BAC6B3358C}"/>
              </a:ext>
            </a:extLst>
          </p:cNvPr>
          <p:cNvCxnSpPr>
            <a:stCxn id="16" idx="2"/>
            <a:endCxn id="27" idx="0"/>
          </p:cNvCxnSpPr>
          <p:nvPr/>
        </p:nvCxnSpPr>
        <p:spPr>
          <a:xfrm>
            <a:off x="7034953" y="4494242"/>
            <a:ext cx="510202" cy="985330"/>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47" name="Straight Arrow Connector 46">
            <a:extLst>
              <a:ext uri="{FF2B5EF4-FFF2-40B4-BE49-F238E27FC236}">
                <a16:creationId xmlns:a16="http://schemas.microsoft.com/office/drawing/2014/main" id="{B87BFA28-241A-7B2D-3DC7-CFBFA3E061B3}"/>
              </a:ext>
            </a:extLst>
          </p:cNvPr>
          <p:cNvCxnSpPr>
            <a:stCxn id="11" idx="2"/>
            <a:endCxn id="22" idx="0"/>
          </p:cNvCxnSpPr>
          <p:nvPr/>
        </p:nvCxnSpPr>
        <p:spPr>
          <a:xfrm flipH="1">
            <a:off x="8627682" y="4494243"/>
            <a:ext cx="376617" cy="985324"/>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48" name="Straight Arrow Connector 47">
            <a:extLst>
              <a:ext uri="{FF2B5EF4-FFF2-40B4-BE49-F238E27FC236}">
                <a16:creationId xmlns:a16="http://schemas.microsoft.com/office/drawing/2014/main" id="{4733FFEB-55E0-B88A-54D0-6015EDB57780}"/>
              </a:ext>
            </a:extLst>
          </p:cNvPr>
          <p:cNvCxnSpPr>
            <a:stCxn id="11" idx="2"/>
            <a:endCxn id="28" idx="0"/>
          </p:cNvCxnSpPr>
          <p:nvPr/>
        </p:nvCxnSpPr>
        <p:spPr>
          <a:xfrm>
            <a:off x="9004299" y="4494243"/>
            <a:ext cx="606933" cy="985324"/>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49" name="Straight Arrow Connector 48">
            <a:extLst>
              <a:ext uri="{FF2B5EF4-FFF2-40B4-BE49-F238E27FC236}">
                <a16:creationId xmlns:a16="http://schemas.microsoft.com/office/drawing/2014/main" id="{C112538C-23FE-410D-D485-4A99FF7D711B}"/>
              </a:ext>
            </a:extLst>
          </p:cNvPr>
          <p:cNvCxnSpPr>
            <a:stCxn id="17" idx="2"/>
            <a:endCxn id="23" idx="0"/>
          </p:cNvCxnSpPr>
          <p:nvPr/>
        </p:nvCxnSpPr>
        <p:spPr>
          <a:xfrm flipH="1">
            <a:off x="10563391" y="4494242"/>
            <a:ext cx="431422" cy="985325"/>
          </a:xfrm>
          <a:prstGeom prst="straightConnector1">
            <a:avLst/>
          </a:prstGeom>
          <a:noFill/>
          <a:ln w="28575" cap="flat" cmpd="sng" algn="ctr">
            <a:solidFill>
              <a:srgbClr val="4F81BD">
                <a:shade val="95000"/>
                <a:satMod val="105000"/>
              </a:srgbClr>
            </a:solidFill>
            <a:prstDash val="solid"/>
            <a:tailEnd type="triangle"/>
          </a:ln>
          <a:effectLst/>
        </p:spPr>
      </p:cxnSp>
      <p:cxnSp>
        <p:nvCxnSpPr>
          <p:cNvPr id="50" name="Straight Arrow Connector 49">
            <a:extLst>
              <a:ext uri="{FF2B5EF4-FFF2-40B4-BE49-F238E27FC236}">
                <a16:creationId xmlns:a16="http://schemas.microsoft.com/office/drawing/2014/main" id="{1EC11A11-C8A2-B9B5-1904-1FFAF2EBAC1B}"/>
              </a:ext>
            </a:extLst>
          </p:cNvPr>
          <p:cNvCxnSpPr>
            <a:stCxn id="17" idx="2"/>
            <a:endCxn id="29" idx="0"/>
          </p:cNvCxnSpPr>
          <p:nvPr/>
        </p:nvCxnSpPr>
        <p:spPr>
          <a:xfrm>
            <a:off x="10994813" y="4494242"/>
            <a:ext cx="606093" cy="985325"/>
          </a:xfrm>
          <a:prstGeom prst="straightConnector1">
            <a:avLst/>
          </a:prstGeom>
          <a:noFill/>
          <a:ln w="28575" cap="flat" cmpd="sng" algn="ctr">
            <a:solidFill>
              <a:srgbClr val="4F81BD">
                <a:shade val="95000"/>
                <a:satMod val="105000"/>
              </a:srgbClr>
            </a:solidFill>
            <a:prstDash val="solid"/>
            <a:tailEnd type="triangle"/>
          </a:ln>
          <a:effectLst/>
        </p:spPr>
      </p:cxnSp>
      <p:sp>
        <p:nvSpPr>
          <p:cNvPr id="51" name="Rectangle 50">
            <a:extLst>
              <a:ext uri="{FF2B5EF4-FFF2-40B4-BE49-F238E27FC236}">
                <a16:creationId xmlns:a16="http://schemas.microsoft.com/office/drawing/2014/main" id="{B4D22CA4-737C-7176-D35F-A9EE3C93924F}"/>
              </a:ext>
            </a:extLst>
          </p:cNvPr>
          <p:cNvSpPr/>
          <p:nvPr/>
        </p:nvSpPr>
        <p:spPr>
          <a:xfrm>
            <a:off x="725651" y="6161536"/>
            <a:ext cx="10740697" cy="502638"/>
          </a:xfrm>
          <a:prstGeom prst="rect">
            <a:avLst/>
          </a:prstGeom>
        </p:spPr>
        <p:txBody>
          <a:bodyPr wrap="none">
            <a:spAutoFit/>
          </a:bodyPr>
          <a:lstStyle/>
          <a:p>
            <a:pPr algn="just" defTabSz="609478">
              <a:lnSpc>
                <a:spcPct val="150000"/>
              </a:lnSpc>
              <a:spcBef>
                <a:spcPts val="400"/>
              </a:spcBef>
              <a:spcAft>
                <a:spcPts val="533"/>
              </a:spcAft>
              <a:buClrTx/>
              <a:buFontTx/>
              <a:buNone/>
            </a:pPr>
            <a:r>
              <a:rPr lang="nl-NL" sz="20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Từ sơ đồ cây, ta thấy bạn Dương có 12 cách chọn một bộ quần áo và một đôi giày. </a:t>
            </a:r>
            <a:endParaRPr lang="en-US" sz="20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490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par>
                                <p:cTn id="76" presetID="10" presetClass="entr" presetSubtype="0" fill="hold"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par>
                                <p:cTn id="79" presetID="10" presetClass="entr" presetSubtype="0"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par>
                                <p:cTn id="82" presetID="10" presetClass="entr" presetSubtype="0" fill="hold"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500"/>
                                        <p:tgtEl>
                                          <p:spTgt spid="32"/>
                                        </p:tgtEl>
                                      </p:cBhvr>
                                    </p:animEffect>
                                  </p:childTnLst>
                                </p:cTn>
                              </p:par>
                              <p:par>
                                <p:cTn id="85" presetID="10" presetClass="entr" presetSubtype="0"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500"/>
                                        <p:tgtEl>
                                          <p:spTgt spid="33"/>
                                        </p:tgtEl>
                                      </p:cBhvr>
                                    </p:animEffect>
                                  </p:childTnLst>
                                </p:cTn>
                              </p:par>
                              <p:par>
                                <p:cTn id="88" presetID="10" presetClass="entr" presetSubtype="0" fill="hold"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500"/>
                                        <p:tgtEl>
                                          <p:spTgt spid="34"/>
                                        </p:tgtEl>
                                      </p:cBhvr>
                                    </p:animEffect>
                                  </p:childTnLst>
                                </p:cTn>
                              </p:par>
                              <p:par>
                                <p:cTn id="91" presetID="10" presetClass="entr" presetSubtype="0" fill="hold"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childTnLst>
                                </p:cTn>
                              </p:par>
                              <p:par>
                                <p:cTn id="94" presetID="10" presetClass="entr" presetSubtype="0" fill="hold" nodeType="with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fade">
                                      <p:cBhvr>
                                        <p:cTn id="96" dur="500"/>
                                        <p:tgtEl>
                                          <p:spTgt spid="36"/>
                                        </p:tgtEl>
                                      </p:cBhvr>
                                    </p:animEffect>
                                  </p:childTnLst>
                                </p:cTn>
                              </p:par>
                              <p:par>
                                <p:cTn id="97" presetID="10" presetClass="entr" presetSubtype="0" fill="hold" nodeType="withEffect">
                                  <p:stCondLst>
                                    <p:cond delay="0"/>
                                  </p:stCondLst>
                                  <p:childTnLst>
                                    <p:set>
                                      <p:cBhvr>
                                        <p:cTn id="98" dur="1" fill="hold">
                                          <p:stCondLst>
                                            <p:cond delay="0"/>
                                          </p:stCondLst>
                                        </p:cTn>
                                        <p:tgtEl>
                                          <p:spTgt spid="37"/>
                                        </p:tgtEl>
                                        <p:attrNameLst>
                                          <p:attrName>style.visibility</p:attrName>
                                        </p:attrNameLst>
                                      </p:cBhvr>
                                      <p:to>
                                        <p:strVal val="visible"/>
                                      </p:to>
                                    </p:set>
                                    <p:animEffect transition="in" filter="fade">
                                      <p:cBhvr>
                                        <p:cTn id="99" dur="500"/>
                                        <p:tgtEl>
                                          <p:spTgt spid="37"/>
                                        </p:tgtEl>
                                      </p:cBhvr>
                                    </p:animEffect>
                                  </p:childTnLst>
                                </p:cTn>
                              </p:par>
                              <p:par>
                                <p:cTn id="100" presetID="10" presetClass="entr" presetSubtype="0" fill="hold" nodeType="with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fade">
                                      <p:cBhvr>
                                        <p:cTn id="102" dur="500"/>
                                        <p:tgtEl>
                                          <p:spTgt spid="38"/>
                                        </p:tgtEl>
                                      </p:cBhvr>
                                    </p:animEffect>
                                  </p:childTnLst>
                                </p:cTn>
                              </p:par>
                              <p:par>
                                <p:cTn id="103" presetID="10" presetClass="entr" presetSubtype="0" fill="hold" nodeType="with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childTnLst>
                                </p:cTn>
                              </p:par>
                              <p:par>
                                <p:cTn id="106" presetID="10" presetClass="entr" presetSubtype="0" fill="hold" nodeType="withEffect">
                                  <p:stCondLst>
                                    <p:cond delay="0"/>
                                  </p:stCondLst>
                                  <p:childTnLst>
                                    <p:set>
                                      <p:cBhvr>
                                        <p:cTn id="107" dur="1" fill="hold">
                                          <p:stCondLst>
                                            <p:cond delay="0"/>
                                          </p:stCondLst>
                                        </p:cTn>
                                        <p:tgtEl>
                                          <p:spTgt spid="40"/>
                                        </p:tgtEl>
                                        <p:attrNameLst>
                                          <p:attrName>style.visibility</p:attrName>
                                        </p:attrNameLst>
                                      </p:cBhvr>
                                      <p:to>
                                        <p:strVal val="visible"/>
                                      </p:to>
                                    </p:set>
                                    <p:animEffect transition="in" filter="fade">
                                      <p:cBhvr>
                                        <p:cTn id="108" dur="500"/>
                                        <p:tgtEl>
                                          <p:spTgt spid="40"/>
                                        </p:tgtEl>
                                      </p:cBhvr>
                                    </p:animEffect>
                                  </p:childTnLst>
                                </p:cTn>
                              </p:par>
                              <p:par>
                                <p:cTn id="109" presetID="10" presetClass="entr" presetSubtype="0" fill="hold" nodeType="withEffect">
                                  <p:stCondLst>
                                    <p:cond delay="0"/>
                                  </p:stCondLst>
                                  <p:childTnLst>
                                    <p:set>
                                      <p:cBhvr>
                                        <p:cTn id="110" dur="1" fill="hold">
                                          <p:stCondLst>
                                            <p:cond delay="0"/>
                                          </p:stCondLst>
                                        </p:cTn>
                                        <p:tgtEl>
                                          <p:spTgt spid="41"/>
                                        </p:tgtEl>
                                        <p:attrNameLst>
                                          <p:attrName>style.visibility</p:attrName>
                                        </p:attrNameLst>
                                      </p:cBhvr>
                                      <p:to>
                                        <p:strVal val="visible"/>
                                      </p:to>
                                    </p:set>
                                    <p:animEffect transition="in" filter="fade">
                                      <p:cBhvr>
                                        <p:cTn id="111" dur="500"/>
                                        <p:tgtEl>
                                          <p:spTgt spid="41"/>
                                        </p:tgtEl>
                                      </p:cBhvr>
                                    </p:animEffect>
                                  </p:childTnLst>
                                </p:cTn>
                              </p:par>
                              <p:par>
                                <p:cTn id="112" presetID="10" presetClass="entr" presetSubtype="0" fill="hold" nodeType="withEffect">
                                  <p:stCondLst>
                                    <p:cond delay="0"/>
                                  </p:stCondLst>
                                  <p:childTnLst>
                                    <p:set>
                                      <p:cBhvr>
                                        <p:cTn id="113" dur="1" fill="hold">
                                          <p:stCondLst>
                                            <p:cond delay="0"/>
                                          </p:stCondLst>
                                        </p:cTn>
                                        <p:tgtEl>
                                          <p:spTgt spid="42"/>
                                        </p:tgtEl>
                                        <p:attrNameLst>
                                          <p:attrName>style.visibility</p:attrName>
                                        </p:attrNameLst>
                                      </p:cBhvr>
                                      <p:to>
                                        <p:strVal val="visible"/>
                                      </p:to>
                                    </p:set>
                                    <p:animEffect transition="in" filter="fade">
                                      <p:cBhvr>
                                        <p:cTn id="114" dur="500"/>
                                        <p:tgtEl>
                                          <p:spTgt spid="42"/>
                                        </p:tgtEl>
                                      </p:cBhvr>
                                    </p:animEffect>
                                  </p:childTnLst>
                                </p:cTn>
                              </p:par>
                              <p:par>
                                <p:cTn id="115" presetID="10" presetClass="entr" presetSubtype="0" fill="hold" nodeType="withEffect">
                                  <p:stCondLst>
                                    <p:cond delay="0"/>
                                  </p:stCondLst>
                                  <p:childTnLst>
                                    <p:set>
                                      <p:cBhvr>
                                        <p:cTn id="116" dur="1" fill="hold">
                                          <p:stCondLst>
                                            <p:cond delay="0"/>
                                          </p:stCondLst>
                                        </p:cTn>
                                        <p:tgtEl>
                                          <p:spTgt spid="43"/>
                                        </p:tgtEl>
                                        <p:attrNameLst>
                                          <p:attrName>style.visibility</p:attrName>
                                        </p:attrNameLst>
                                      </p:cBhvr>
                                      <p:to>
                                        <p:strVal val="visible"/>
                                      </p:to>
                                    </p:set>
                                    <p:animEffect transition="in" filter="fade">
                                      <p:cBhvr>
                                        <p:cTn id="117" dur="500"/>
                                        <p:tgtEl>
                                          <p:spTgt spid="43"/>
                                        </p:tgtEl>
                                      </p:cBhvr>
                                    </p:animEffect>
                                  </p:childTnLst>
                                </p:cTn>
                              </p:par>
                              <p:par>
                                <p:cTn id="118" presetID="10" presetClass="entr" presetSubtype="0" fill="hold" nodeType="withEffect">
                                  <p:stCondLst>
                                    <p:cond delay="0"/>
                                  </p:stCondLst>
                                  <p:childTnLst>
                                    <p:set>
                                      <p:cBhvr>
                                        <p:cTn id="119" dur="1" fill="hold">
                                          <p:stCondLst>
                                            <p:cond delay="0"/>
                                          </p:stCondLst>
                                        </p:cTn>
                                        <p:tgtEl>
                                          <p:spTgt spid="44"/>
                                        </p:tgtEl>
                                        <p:attrNameLst>
                                          <p:attrName>style.visibility</p:attrName>
                                        </p:attrNameLst>
                                      </p:cBhvr>
                                      <p:to>
                                        <p:strVal val="visible"/>
                                      </p:to>
                                    </p:set>
                                    <p:animEffect transition="in" filter="fade">
                                      <p:cBhvr>
                                        <p:cTn id="120" dur="500"/>
                                        <p:tgtEl>
                                          <p:spTgt spid="44"/>
                                        </p:tgtEl>
                                      </p:cBhvr>
                                    </p:animEffect>
                                  </p:childTnLst>
                                </p:cTn>
                              </p:par>
                              <p:par>
                                <p:cTn id="121" presetID="10" presetClass="entr" presetSubtype="0" fill="hold" nodeType="withEffect">
                                  <p:stCondLst>
                                    <p:cond delay="0"/>
                                  </p:stCondLst>
                                  <p:childTnLst>
                                    <p:set>
                                      <p:cBhvr>
                                        <p:cTn id="122" dur="1" fill="hold">
                                          <p:stCondLst>
                                            <p:cond delay="0"/>
                                          </p:stCondLst>
                                        </p:cTn>
                                        <p:tgtEl>
                                          <p:spTgt spid="45"/>
                                        </p:tgtEl>
                                        <p:attrNameLst>
                                          <p:attrName>style.visibility</p:attrName>
                                        </p:attrNameLst>
                                      </p:cBhvr>
                                      <p:to>
                                        <p:strVal val="visible"/>
                                      </p:to>
                                    </p:set>
                                    <p:animEffect transition="in" filter="fade">
                                      <p:cBhvr>
                                        <p:cTn id="123" dur="500"/>
                                        <p:tgtEl>
                                          <p:spTgt spid="45"/>
                                        </p:tgtEl>
                                      </p:cBhvr>
                                    </p:animEffect>
                                  </p:childTnLst>
                                </p:cTn>
                              </p:par>
                              <p:par>
                                <p:cTn id="124" presetID="10" presetClass="entr" presetSubtype="0" fill="hold" nodeType="with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fade">
                                      <p:cBhvr>
                                        <p:cTn id="126" dur="500"/>
                                        <p:tgtEl>
                                          <p:spTgt spid="46"/>
                                        </p:tgtEl>
                                      </p:cBhvr>
                                    </p:animEffect>
                                  </p:childTnLst>
                                </p:cTn>
                              </p:par>
                              <p:par>
                                <p:cTn id="127" presetID="10" presetClass="entr" presetSubtype="0" fill="hold" nodeType="withEffect">
                                  <p:stCondLst>
                                    <p:cond delay="0"/>
                                  </p:stCondLst>
                                  <p:childTnLst>
                                    <p:set>
                                      <p:cBhvr>
                                        <p:cTn id="128" dur="1" fill="hold">
                                          <p:stCondLst>
                                            <p:cond delay="0"/>
                                          </p:stCondLst>
                                        </p:cTn>
                                        <p:tgtEl>
                                          <p:spTgt spid="47"/>
                                        </p:tgtEl>
                                        <p:attrNameLst>
                                          <p:attrName>style.visibility</p:attrName>
                                        </p:attrNameLst>
                                      </p:cBhvr>
                                      <p:to>
                                        <p:strVal val="visible"/>
                                      </p:to>
                                    </p:set>
                                    <p:animEffect transition="in" filter="fade">
                                      <p:cBhvr>
                                        <p:cTn id="129" dur="500"/>
                                        <p:tgtEl>
                                          <p:spTgt spid="47"/>
                                        </p:tgtEl>
                                      </p:cBhvr>
                                    </p:animEffect>
                                  </p:childTnLst>
                                </p:cTn>
                              </p:par>
                              <p:par>
                                <p:cTn id="130" presetID="10" presetClass="entr" presetSubtype="0" fill="hold" nodeType="withEffect">
                                  <p:stCondLst>
                                    <p:cond delay="0"/>
                                  </p:stCondLst>
                                  <p:childTnLst>
                                    <p:set>
                                      <p:cBhvr>
                                        <p:cTn id="131" dur="1" fill="hold">
                                          <p:stCondLst>
                                            <p:cond delay="0"/>
                                          </p:stCondLst>
                                        </p:cTn>
                                        <p:tgtEl>
                                          <p:spTgt spid="48"/>
                                        </p:tgtEl>
                                        <p:attrNameLst>
                                          <p:attrName>style.visibility</p:attrName>
                                        </p:attrNameLst>
                                      </p:cBhvr>
                                      <p:to>
                                        <p:strVal val="visible"/>
                                      </p:to>
                                    </p:set>
                                    <p:animEffect transition="in" filter="fade">
                                      <p:cBhvr>
                                        <p:cTn id="132" dur="500"/>
                                        <p:tgtEl>
                                          <p:spTgt spid="48"/>
                                        </p:tgtEl>
                                      </p:cBhvr>
                                    </p:animEffect>
                                  </p:childTnLst>
                                </p:cTn>
                              </p:par>
                              <p:par>
                                <p:cTn id="133" presetID="10" presetClass="entr" presetSubtype="0" fill="hold" nodeType="withEffect">
                                  <p:stCondLst>
                                    <p:cond delay="0"/>
                                  </p:stCondLst>
                                  <p:childTnLst>
                                    <p:set>
                                      <p:cBhvr>
                                        <p:cTn id="134" dur="1" fill="hold">
                                          <p:stCondLst>
                                            <p:cond delay="0"/>
                                          </p:stCondLst>
                                        </p:cTn>
                                        <p:tgtEl>
                                          <p:spTgt spid="49"/>
                                        </p:tgtEl>
                                        <p:attrNameLst>
                                          <p:attrName>style.visibility</p:attrName>
                                        </p:attrNameLst>
                                      </p:cBhvr>
                                      <p:to>
                                        <p:strVal val="visible"/>
                                      </p:to>
                                    </p:set>
                                    <p:animEffect transition="in" filter="fade">
                                      <p:cBhvr>
                                        <p:cTn id="135" dur="500"/>
                                        <p:tgtEl>
                                          <p:spTgt spid="49"/>
                                        </p:tgtEl>
                                      </p:cBhvr>
                                    </p:animEffect>
                                  </p:childTnLst>
                                </p:cTn>
                              </p:par>
                              <p:par>
                                <p:cTn id="136" presetID="10" presetClass="entr" presetSubtype="0" fill="hold" nodeType="withEffect">
                                  <p:stCondLst>
                                    <p:cond delay="0"/>
                                  </p:stCondLst>
                                  <p:childTnLst>
                                    <p:set>
                                      <p:cBhvr>
                                        <p:cTn id="137" dur="1" fill="hold">
                                          <p:stCondLst>
                                            <p:cond delay="0"/>
                                          </p:stCondLst>
                                        </p:cTn>
                                        <p:tgtEl>
                                          <p:spTgt spid="50"/>
                                        </p:tgtEl>
                                        <p:attrNameLst>
                                          <p:attrName>style.visibility</p:attrName>
                                        </p:attrNameLst>
                                      </p:cBhvr>
                                      <p:to>
                                        <p:strVal val="visible"/>
                                      </p:to>
                                    </p:set>
                                    <p:animEffect transition="in" filter="fade">
                                      <p:cBhvr>
                                        <p:cTn id="138" dur="500"/>
                                        <p:tgtEl>
                                          <p:spTgt spid="50"/>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51"/>
                                        </p:tgtEl>
                                        <p:attrNameLst>
                                          <p:attrName>style.visibility</p:attrName>
                                        </p:attrNameLst>
                                      </p:cBhvr>
                                      <p:to>
                                        <p:strVal val="visible"/>
                                      </p:to>
                                    </p:set>
                                    <p:animEffect transition="in" filter="fade">
                                      <p:cBhvr>
                                        <p:cTn id="14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1"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Callout 9">
            <a:extLst>
              <a:ext uri="{FF2B5EF4-FFF2-40B4-BE49-F238E27FC236}">
                <a16:creationId xmlns:a16="http://schemas.microsoft.com/office/drawing/2014/main" id="{1CC0CDCB-90A1-9E87-CABB-953CA9E8D10D}"/>
              </a:ext>
            </a:extLst>
          </p:cNvPr>
          <p:cNvSpPr/>
          <p:nvPr/>
        </p:nvSpPr>
        <p:spPr>
          <a:xfrm>
            <a:off x="0" y="2944093"/>
            <a:ext cx="1337774" cy="582659"/>
          </a:xfrm>
          <a:prstGeom prst="wedgeEllipseCallout">
            <a:avLst>
              <a:gd name="adj1" fmla="val 16273"/>
              <a:gd name="adj2" fmla="val 65489"/>
            </a:avLst>
          </a:prstGeom>
          <a:solidFill>
            <a:srgbClr val="D9997D">
              <a:lumMod val="75000"/>
            </a:srgbClr>
          </a:solidFill>
          <a:ln w="38100" cap="flat" cmpd="sng" algn="ctr">
            <a:solidFill>
              <a:srgbClr val="F3F3F3"/>
            </a:solidFill>
            <a:prstDash val="solid"/>
          </a:ln>
          <a:effectLst>
            <a:outerShdw blurRad="40000" dist="20000" dir="5400000" rotWithShape="0">
              <a:srgbClr val="000000">
                <a:alpha val="38000"/>
              </a:srgbClr>
            </a:outerShdw>
          </a:effectLst>
        </p:spPr>
        <p:txBody>
          <a:bodyPr rtlCol="0" anchor="ctr"/>
          <a:lstStyle/>
          <a:p>
            <a:pPr algn="ctr" defTabSz="609660">
              <a:buClrTx/>
              <a:buFontTx/>
              <a:buNone/>
              <a:defRPr/>
            </a:pPr>
            <a:r>
              <a:rPr lang="en-US" sz="2400" b="1" dirty="0" err="1">
                <a:solidFill>
                  <a:srgbClr val="FFFFFF"/>
                </a:solidFill>
                <a:latin typeface="UTM Avo" panose="02040603050506020204" pitchFamily="18" charset="0"/>
                <a:ea typeface="+mn-ea"/>
                <a:cs typeface="+mn-cs"/>
              </a:rPr>
              <a:t>Giải</a:t>
            </a:r>
            <a:endParaRPr lang="en-US" sz="2400" b="1" dirty="0">
              <a:solidFill>
                <a:srgbClr val="FFFFFF"/>
              </a:solidFill>
              <a:latin typeface="UTM Avo" panose="02040603050506020204" pitchFamily="18" charset="0"/>
              <a:ea typeface="+mn-ea"/>
              <a:cs typeface="+mn-cs"/>
            </a:endParaRPr>
          </a:p>
        </p:txBody>
      </p:sp>
      <p:sp>
        <p:nvSpPr>
          <p:cNvPr id="13" name="Rectangle 12">
            <a:extLst>
              <a:ext uri="{FF2B5EF4-FFF2-40B4-BE49-F238E27FC236}">
                <a16:creationId xmlns:a16="http://schemas.microsoft.com/office/drawing/2014/main" id="{260C72BC-F0E0-6D59-D498-FC301B375C77}"/>
              </a:ext>
            </a:extLst>
          </p:cNvPr>
          <p:cNvSpPr/>
          <p:nvPr/>
        </p:nvSpPr>
        <p:spPr>
          <a:xfrm>
            <a:off x="865156" y="1579969"/>
            <a:ext cx="11264900" cy="1421928"/>
          </a:xfrm>
          <a:prstGeom prst="rect">
            <a:avLst/>
          </a:prstGeom>
        </p:spPr>
        <p:txBody>
          <a:bodyPr wrap="square">
            <a:spAutoFit/>
          </a:bodyPr>
          <a:lstStyle/>
          <a:p>
            <a:pPr algn="just" defTabSz="609478">
              <a:lnSpc>
                <a:spcPct val="125000"/>
              </a:lnSpc>
              <a:buClrTx/>
            </a:pPr>
            <a:r>
              <a:rPr lang="fr-FR" sz="2400" b="1" kern="1200" dirty="0">
                <a:latin typeface="UTM Avo" panose="02040603050506020204" pitchFamily="18" charset="0"/>
                <a:ea typeface="Calibri" panose="020F0502020204030204" pitchFamily="34" charset="0"/>
              </a:rPr>
              <a:t>Bài 3. (SGK – </a:t>
            </a:r>
            <a:r>
              <a:rPr lang="fr-FR" sz="2400" b="1" kern="1200" dirty="0" err="1">
                <a:latin typeface="UTM Avo" panose="02040603050506020204" pitchFamily="18" charset="0"/>
                <a:ea typeface="Calibri" panose="020F0502020204030204" pitchFamily="34" charset="0"/>
              </a:rPr>
              <a:t>trang</a:t>
            </a:r>
            <a:r>
              <a:rPr lang="fr-FR" sz="2400" b="1" kern="1200" dirty="0">
                <a:latin typeface="UTM Avo" panose="02040603050506020204" pitchFamily="18" charset="0"/>
                <a:ea typeface="Calibri" panose="020F0502020204030204" pitchFamily="34" charset="0"/>
              </a:rPr>
              <a:t> 20)</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Trong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mặt</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phẳng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cho</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hai</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đường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thẳng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song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song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b. Cho 3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điểm</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trên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đường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thẳng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4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điểm</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trên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đường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thẳng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b.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Có</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bao</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nhiêu</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tam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giác</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có</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cả</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3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đỉnh</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là</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3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điểm</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trong</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7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điểm</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nói</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trên</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604F678A-8951-88C1-65A2-B9A6461B35E1}"/>
                  </a:ext>
                </a:extLst>
              </p:cNvPr>
              <p:cNvSpPr/>
              <p:nvPr/>
            </p:nvSpPr>
            <p:spPr>
              <a:xfrm>
                <a:off x="700056" y="3456651"/>
                <a:ext cx="11430000" cy="3302571"/>
              </a:xfrm>
              <a:prstGeom prst="rect">
                <a:avLst/>
              </a:prstGeom>
            </p:spPr>
            <p:txBody>
              <a:bodyPr wrap="square">
                <a:spAutoFit/>
              </a:bodyPr>
              <a:lstStyle/>
              <a:p>
                <a:pPr marL="381038" indent="-381038" algn="just" defTabSz="609478">
                  <a:lnSpc>
                    <a:spcPct val="125000"/>
                  </a:lnSpc>
                  <a:buClrTx/>
                  <a:buFont typeface="Arial" panose="020B0604020202020204" pitchFamily="34" charset="0"/>
                  <a:buChar char="•"/>
                </a:pPr>
                <a:r>
                  <a:rPr lang="nl-NL"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Trường hợp 1: Tam giác có 2 điểm thuộc đường thẳng a và 1 điểm thuộc đường thẳng b. </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09478">
                  <a:lnSpc>
                    <a:spcPct val="125000"/>
                  </a:lnSpc>
                  <a:buClrTx/>
                  <a:buFontTx/>
                  <a:buNone/>
                </a:pPr>
                <a:r>
                  <a:rPr lang="nl-NL"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Số tam giác được tạo ra là: </a:t>
                </a:r>
                <a14:m>
                  <m:oMath xmlns:m="http://schemas.openxmlformats.org/officeDocument/2006/math">
                    <m:sSubSup>
                      <m:sSubSupPr>
                        <m:ctrlPr>
                          <a:rPr lang="en-US"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3</m:t>
                        </m:r>
                        <m:r>
                          <a:rPr lang="en-US" sz="2400" b="0" i="1" kern="1200" smtClean="0">
                            <a:solidFill>
                              <a:prstClr val="black"/>
                            </a:solidFill>
                            <a:latin typeface="Cambria Math" panose="02040503050406030204" pitchFamily="18" charset="0"/>
                            <a:ea typeface="Calibri" panose="020F0502020204030204" pitchFamily="34" charset="0"/>
                            <a:cs typeface="Arial" panose="020B0604020202020204" pitchFamily="34" charset="0"/>
                          </a:rPr>
                          <m:t> </m:t>
                        </m:r>
                      </m:sub>
                      <m:sup>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bSup>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m:t>
                    </m:r>
                    <m:sSubSup>
                      <m:sSubSupPr>
                        <m:ctrlPr>
                          <a:rPr lang="en-US"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4</m:t>
                        </m:r>
                      </m:sub>
                      <m:sup>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1</m:t>
                        </m:r>
                      </m:sup>
                    </m:sSubSup>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m:t>
                    </m:r>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12</m:t>
                    </m:r>
                  </m:oMath>
                </a14:m>
                <a:endPar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381038" indent="-381038" algn="just" defTabSz="609478">
                  <a:lnSpc>
                    <a:spcPct val="125000"/>
                  </a:lnSpc>
                  <a:buClrTx/>
                  <a:buFont typeface="Arial" panose="020B0604020202020204" pitchFamily="34" charset="0"/>
                  <a:buChar char="•"/>
                </a:pPr>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Trường hợp 2: Tam giác có 1 điểm thuộc đường thẳng a và 2 điểm thuộc đường thẳng b. </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09478">
                  <a:lnSpc>
                    <a:spcPct val="125000"/>
                  </a:lnSpc>
                  <a:buClrTx/>
                  <a:buFontTx/>
                  <a:buNone/>
                </a:pPr>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Số tam giác được tạo ra là: </a:t>
                </a:r>
                <a14:m>
                  <m:oMath xmlns:m="http://schemas.openxmlformats.org/officeDocument/2006/math">
                    <m:sSubSup>
                      <m:sSubSupPr>
                        <m:ctrlPr>
                          <a:rPr lang="en-US"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3</m:t>
                        </m:r>
                      </m:sub>
                      <m:sup>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bSup>
                    <m:r>
                      <a:rPr lang="en-US" sz="2400" b="0" i="0" kern="1200" smtClean="0">
                        <a:solidFill>
                          <a:prstClr val="black"/>
                        </a:solidFill>
                        <a:latin typeface="Cambria Math" panose="02040503050406030204" pitchFamily="18" charset="0"/>
                        <a:ea typeface="Calibri" panose="020F0502020204030204" pitchFamily="34" charset="0"/>
                        <a:cs typeface="Arial" panose="020B0604020202020204" pitchFamily="34" charset="0"/>
                      </a:rPr>
                      <m:t> </m:t>
                    </m:r>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m:t>
                    </m:r>
                    <m:sSubSup>
                      <m:sSubSupPr>
                        <m:ctrlPr>
                          <a:rPr lang="en-US"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4</m:t>
                        </m:r>
                      </m:sub>
                      <m:sup>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bSup>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m:t>
                    </m:r>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18</m:t>
                    </m:r>
                  </m:oMath>
                </a14:m>
                <a:endPar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endParaRPr>
              </a:p>
              <a:p>
                <a:pPr algn="just" defTabSz="609478">
                  <a:lnSpc>
                    <a:spcPct val="125000"/>
                  </a:lnSpc>
                  <a:buClrTx/>
                  <a:buFontTx/>
                  <a:buNone/>
                </a:pPr>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Vậy tổng có 12 + 18 = 30 tam giác cần tìm. </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4" name="Rectangle 13">
                <a:extLst>
                  <a:ext uri="{FF2B5EF4-FFF2-40B4-BE49-F238E27FC236}">
                    <a16:creationId xmlns:a16="http://schemas.microsoft.com/office/drawing/2014/main" id="{604F678A-8951-88C1-65A2-B9A6461B35E1}"/>
                  </a:ext>
                </a:extLst>
              </p:cNvPr>
              <p:cNvSpPr>
                <a:spLocks noRot="1" noChangeAspect="1" noMove="1" noResize="1" noEditPoints="1" noAdjustHandles="1" noChangeArrowheads="1" noChangeShapeType="1" noTextEdit="1"/>
              </p:cNvSpPr>
              <p:nvPr/>
            </p:nvSpPr>
            <p:spPr>
              <a:xfrm>
                <a:off x="700056" y="3456651"/>
                <a:ext cx="11430000" cy="3302571"/>
              </a:xfrm>
              <a:prstGeom prst="rect">
                <a:avLst/>
              </a:prstGeom>
              <a:blipFill>
                <a:blip r:embed="rId3"/>
                <a:stretch>
                  <a:fillRect l="-747" t="-369" r="-800" b="-2768"/>
                </a:stretch>
              </a:blipFill>
            </p:spPr>
            <p:txBody>
              <a:bodyPr/>
              <a:lstStyle/>
              <a:p>
                <a:r>
                  <a:rPr lang="en-US">
                    <a:noFill/>
                  </a:rPr>
                  <a:t> </a:t>
                </a:r>
              </a:p>
            </p:txBody>
          </p:sp>
        </mc:Fallback>
      </mc:AlternateContent>
    </p:spTree>
    <p:extLst>
      <p:ext uri="{BB962C8B-B14F-4D97-AF65-F5344CB8AC3E}">
        <p14:creationId xmlns:p14="http://schemas.microsoft.com/office/powerpoint/2010/main" val="3459435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5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fade">
                                      <p:cBhvr>
                                        <p:cTn id="22" dur="500"/>
                                        <p:tgtEl>
                                          <p:spTgt spid="1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fade">
                                      <p:cBhvr>
                                        <p:cTn id="27" dur="500"/>
                                        <p:tgtEl>
                                          <p:spTgt spid="1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3" end="3"/>
                                            </p:txEl>
                                          </p:spTgt>
                                        </p:tgtEl>
                                        <p:attrNameLst>
                                          <p:attrName>style.visibility</p:attrName>
                                        </p:attrNameLst>
                                      </p:cBhvr>
                                      <p:to>
                                        <p:strVal val="visible"/>
                                      </p:to>
                                    </p:set>
                                    <p:animEffect transition="in" filter="fade">
                                      <p:cBhvr>
                                        <p:cTn id="32" dur="500"/>
                                        <p:tgtEl>
                                          <p:spTgt spid="1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4" end="4"/>
                                            </p:txEl>
                                          </p:spTgt>
                                        </p:tgtEl>
                                        <p:attrNameLst>
                                          <p:attrName>style.visibility</p:attrName>
                                        </p:attrNameLst>
                                      </p:cBhvr>
                                      <p:to>
                                        <p:strVal val="visible"/>
                                      </p:to>
                                    </p:set>
                                    <p:animEffect transition="in" filter="fade">
                                      <p:cBhvr>
                                        <p:cTn id="3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D82D39CE-A95F-C9D8-4A30-EA53165D43CE}"/>
              </a:ext>
            </a:extLst>
          </p:cNvPr>
          <p:cNvPicPr>
            <a:picLocks noChangeAspect="1"/>
          </p:cNvPicPr>
          <p:nvPr/>
        </p:nvPicPr>
        <p:blipFill>
          <a:blip r:embed="rId3"/>
          <a:srcRect/>
          <a:stretch>
            <a:fillRect/>
          </a:stretch>
        </p:blipFill>
        <p:spPr>
          <a:xfrm>
            <a:off x="10769654" y="5664202"/>
            <a:ext cx="1320747" cy="1100623"/>
          </a:xfrm>
          <a:prstGeom prst="rect">
            <a:avLst/>
          </a:prstGeom>
        </p:spPr>
      </p:pic>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4D54A4B2-27B7-D759-791C-D243CCBA576F}"/>
                  </a:ext>
                </a:extLst>
              </p:cNvPr>
              <p:cNvSpPr/>
              <p:nvPr/>
            </p:nvSpPr>
            <p:spPr>
              <a:xfrm>
                <a:off x="330199" y="3759078"/>
                <a:ext cx="11531601" cy="2869503"/>
              </a:xfrm>
              <a:prstGeom prst="rect">
                <a:avLst/>
              </a:prstGeom>
            </p:spPr>
            <p:txBody>
              <a:bodyPr wrap="square">
                <a:spAutoFit/>
              </a:bodyPr>
              <a:lstStyle/>
              <a:p>
                <a:pPr defTabSz="609478">
                  <a:lnSpc>
                    <a:spcPct val="125000"/>
                  </a:lnSpc>
                  <a:buClrTx/>
                  <a:buFontTx/>
                  <a:buNone/>
                </a:pPr>
                <a:r>
                  <a:rPr lang="nl-NL"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Số cách chọn 2 đường thẳng song song trong 6 đường thẳng song song là: </a:t>
                </a:r>
              </a:p>
              <a:p>
                <a:pPr algn="ctr" defTabSz="609478">
                  <a:lnSpc>
                    <a:spcPct val="125000"/>
                  </a:lnSpc>
                  <a:buClrTx/>
                  <a:buFontTx/>
                  <a:buNone/>
                </a:pPr>
                <a14:m>
                  <m:oMath xmlns:m="http://schemas.openxmlformats.org/officeDocument/2006/math">
                    <m:sSubSup>
                      <m:sSubSupPr>
                        <m:ctrlPr>
                          <a:rPr lang="en-US"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6</m:t>
                        </m:r>
                      </m:sub>
                      <m:sup>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(cách chọn)</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09478">
                  <a:lnSpc>
                    <a:spcPct val="125000"/>
                  </a:lnSpc>
                  <a:buClrTx/>
                  <a:buFontTx/>
                  <a:buNone/>
                </a:pPr>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Số cách chọn 2 đường thẳng song song trong 8 đường thẳng song song cùng vuông góc với 6 đường thẳng song song ban đầu là: </a:t>
                </a:r>
                <a14:m>
                  <m:oMath xmlns:m="http://schemas.openxmlformats.org/officeDocument/2006/math">
                    <m:sSubSup>
                      <m:sSubSupPr>
                        <m:ctrlPr>
                          <a:rPr lang="en-US" sz="2400" i="1"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Times New Roman" panose="02020603050405020304" pitchFamily="18" charset="0"/>
                            <a:cs typeface="Arial" panose="020B0604020202020204" pitchFamily="34" charset="0"/>
                          </a:rPr>
                          <m:t>C</m:t>
                        </m:r>
                      </m:e>
                      <m:sub>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sub>
                      <m:sup>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(cách chọn)</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defTabSz="609478">
                  <a:lnSpc>
                    <a:spcPct val="125000"/>
                  </a:lnSpc>
                  <a:buClrTx/>
                  <a:buFontTx/>
                  <a:buNone/>
                </a:pPr>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Áp dụng quy tắc nhân, ta có số hình chữ nhật có thể tạo thành là: </a:t>
                </a:r>
              </a:p>
              <a:p>
                <a:pPr algn="ctr" defTabSz="609478">
                  <a:lnSpc>
                    <a:spcPct val="125000"/>
                  </a:lnSpc>
                  <a:buClrTx/>
                  <a:buFontTx/>
                  <a:buNone/>
                </a:pPr>
                <a14:m>
                  <m:oMath xmlns:m="http://schemas.openxmlformats.org/officeDocument/2006/math">
                    <m:sSubSup>
                      <m:sSubSupPr>
                        <m:ctrlPr>
                          <a:rPr lang="en-US" sz="2400" i="1"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Times New Roman" panose="02020603050405020304" pitchFamily="18" charset="0"/>
                            <a:cs typeface="Arial" panose="020B0604020202020204" pitchFamily="34" charset="0"/>
                          </a:rPr>
                          <m:t>C</m:t>
                        </m:r>
                      </m:e>
                      <m:sub>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8</m:t>
                        </m:r>
                        <m:r>
                          <a:rPr lang="en-US" sz="2400" b="0" i="0" kern="120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sub>
                      <m:sup>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a:t>
                </a:r>
                <a14:m>
                  <m:oMath xmlns:m="http://schemas.openxmlformats.org/officeDocument/2006/math">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 </m:t>
                    </m:r>
                    <m:sSubSup>
                      <m:sSubSupPr>
                        <m:ctrlPr>
                          <a:rPr lang="en-US"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nl-NL"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t>6</m:t>
                        </m:r>
                      </m:sub>
                      <m:sup>
                        <m:r>
                          <a:rPr lang="nl-NL"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 420 (hình chữ nhật)</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4D54A4B2-27B7-D759-791C-D243CCBA576F}"/>
                  </a:ext>
                </a:extLst>
              </p:cNvPr>
              <p:cNvSpPr>
                <a:spLocks noRot="1" noChangeAspect="1" noMove="1" noResize="1" noEditPoints="1" noAdjustHandles="1" noChangeArrowheads="1" noChangeShapeType="1" noTextEdit="1"/>
              </p:cNvSpPr>
              <p:nvPr/>
            </p:nvSpPr>
            <p:spPr>
              <a:xfrm>
                <a:off x="330199" y="3759078"/>
                <a:ext cx="11531601" cy="2869503"/>
              </a:xfrm>
              <a:prstGeom prst="rect">
                <a:avLst/>
              </a:prstGeom>
              <a:blipFill>
                <a:blip r:embed="rId4"/>
                <a:stretch>
                  <a:fillRect l="-793" t="-426" r="-793" b="-3404"/>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09EB22CE-B60E-64CC-0836-1A0435A17FC0}"/>
              </a:ext>
            </a:extLst>
          </p:cNvPr>
          <p:cNvSpPr/>
          <p:nvPr/>
        </p:nvSpPr>
        <p:spPr>
          <a:xfrm>
            <a:off x="865156" y="1579969"/>
            <a:ext cx="11264900" cy="1421928"/>
          </a:xfrm>
          <a:prstGeom prst="rect">
            <a:avLst/>
          </a:prstGeom>
        </p:spPr>
        <p:txBody>
          <a:bodyPr wrap="square">
            <a:spAutoFit/>
          </a:bodyPr>
          <a:lstStyle/>
          <a:p>
            <a:pPr algn="just" defTabSz="609478">
              <a:lnSpc>
                <a:spcPct val="125000"/>
              </a:lnSpc>
              <a:buClrTx/>
            </a:pPr>
            <a:r>
              <a:rPr lang="fr-FR" sz="2400" b="1" kern="1200" dirty="0" err="1">
                <a:latin typeface="UTM Avo" panose="02040603050506020204" pitchFamily="18" charset="0"/>
                <a:ea typeface="Calibri" panose="020F0502020204030204" pitchFamily="34" charset="0"/>
              </a:rPr>
              <a:t>Bài</a:t>
            </a:r>
            <a:r>
              <a:rPr lang="fr-FR" sz="2400" b="1" kern="1200" dirty="0">
                <a:latin typeface="UTM Avo" panose="02040603050506020204" pitchFamily="18" charset="0"/>
                <a:ea typeface="Calibri" panose="020F0502020204030204" pitchFamily="34" charset="0"/>
              </a:rPr>
              <a:t> 4. (SGK – </a:t>
            </a:r>
            <a:r>
              <a:rPr lang="fr-FR" sz="2400" b="1" kern="1200" dirty="0" err="1">
                <a:latin typeface="UTM Avo" panose="02040603050506020204" pitchFamily="18" charset="0"/>
                <a:ea typeface="Calibri" panose="020F0502020204030204" pitchFamily="34" charset="0"/>
              </a:rPr>
              <a:t>trang</a:t>
            </a:r>
            <a:r>
              <a:rPr lang="fr-FR" sz="2400" b="1" kern="1200" dirty="0">
                <a:latin typeface="UTM Avo" panose="02040603050506020204" pitchFamily="18" charset="0"/>
                <a:ea typeface="Calibri" panose="020F0502020204030204" pitchFamily="34" charset="0"/>
              </a:rPr>
              <a:t> 20)</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vi-VN"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Trong mặt phẳng, cho 6 đường thẳng song song và 8 đường thẳng vuông góc với 6 đường thẳng đó. Có bao nhiêu hình chữ nhật được tạo thành?</a:t>
            </a:r>
          </a:p>
        </p:txBody>
      </p:sp>
      <p:sp>
        <p:nvSpPr>
          <p:cNvPr id="8" name="Oval Callout 9">
            <a:extLst>
              <a:ext uri="{FF2B5EF4-FFF2-40B4-BE49-F238E27FC236}">
                <a16:creationId xmlns:a16="http://schemas.microsoft.com/office/drawing/2014/main" id="{A694FC1A-0E9C-F3C7-4EE3-7DDAEB127FDE}"/>
              </a:ext>
            </a:extLst>
          </p:cNvPr>
          <p:cNvSpPr/>
          <p:nvPr/>
        </p:nvSpPr>
        <p:spPr>
          <a:xfrm>
            <a:off x="196269" y="3001897"/>
            <a:ext cx="1337774" cy="582659"/>
          </a:xfrm>
          <a:prstGeom prst="wedgeEllipseCallout">
            <a:avLst>
              <a:gd name="adj1" fmla="val 11065"/>
              <a:gd name="adj2" fmla="val 69973"/>
            </a:avLst>
          </a:prstGeom>
          <a:solidFill>
            <a:srgbClr val="D9997D">
              <a:lumMod val="75000"/>
            </a:srgbClr>
          </a:solidFill>
          <a:ln w="38100" cap="flat" cmpd="sng" algn="ctr">
            <a:solidFill>
              <a:srgbClr val="F3F3F3"/>
            </a:solidFill>
            <a:prstDash val="solid"/>
          </a:ln>
          <a:effectLst>
            <a:outerShdw blurRad="40000" dist="20000" dir="5400000" rotWithShape="0">
              <a:srgbClr val="000000">
                <a:alpha val="38000"/>
              </a:srgbClr>
            </a:outerShdw>
          </a:effectLst>
        </p:spPr>
        <p:txBody>
          <a:bodyPr rtlCol="0" anchor="ctr"/>
          <a:lstStyle/>
          <a:p>
            <a:pPr algn="ctr" defTabSz="609660">
              <a:buClrTx/>
              <a:buFontTx/>
              <a:buNone/>
              <a:defRPr/>
            </a:pPr>
            <a:r>
              <a:rPr lang="en-US" sz="2400" b="1" dirty="0" err="1">
                <a:solidFill>
                  <a:srgbClr val="FFFFFF"/>
                </a:solidFill>
                <a:latin typeface="UTM Avo" panose="02040603050506020204" pitchFamily="18" charset="0"/>
                <a:ea typeface="+mn-ea"/>
                <a:cs typeface="+mn-cs"/>
              </a:rPr>
              <a:t>Giải</a:t>
            </a:r>
            <a:endParaRPr lang="en-US" sz="2400" b="1" dirty="0">
              <a:solidFill>
                <a:srgbClr val="FFFFFF"/>
              </a:solidFill>
              <a:latin typeface="UTM Avo" panose="02040603050506020204" pitchFamily="18" charset="0"/>
              <a:ea typeface="+mn-ea"/>
              <a:cs typeface="+mn-cs"/>
            </a:endParaRPr>
          </a:p>
        </p:txBody>
      </p:sp>
    </p:spTree>
    <p:extLst>
      <p:ext uri="{BB962C8B-B14F-4D97-AF65-F5344CB8AC3E}">
        <p14:creationId xmlns:p14="http://schemas.microsoft.com/office/powerpoint/2010/main" val="193146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5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Callout 9">
            <a:extLst>
              <a:ext uri="{FF2B5EF4-FFF2-40B4-BE49-F238E27FC236}">
                <a16:creationId xmlns:a16="http://schemas.microsoft.com/office/drawing/2014/main" id="{1CC0CDCB-90A1-9E87-CABB-953CA9E8D10D}"/>
              </a:ext>
            </a:extLst>
          </p:cNvPr>
          <p:cNvSpPr/>
          <p:nvPr/>
        </p:nvSpPr>
        <p:spPr>
          <a:xfrm>
            <a:off x="61944" y="3290694"/>
            <a:ext cx="1337774" cy="582659"/>
          </a:xfrm>
          <a:prstGeom prst="wedgeEllipseCallout">
            <a:avLst>
              <a:gd name="adj1" fmla="val 22131"/>
              <a:gd name="adj2" fmla="val 56521"/>
            </a:avLst>
          </a:prstGeom>
          <a:solidFill>
            <a:srgbClr val="D9997D">
              <a:lumMod val="75000"/>
            </a:srgbClr>
          </a:solidFill>
          <a:ln w="38100" cap="flat" cmpd="sng" algn="ctr">
            <a:solidFill>
              <a:srgbClr val="F3F3F3"/>
            </a:solidFill>
            <a:prstDash val="solid"/>
          </a:ln>
          <a:effectLst>
            <a:outerShdw blurRad="40000" dist="20000" dir="5400000" rotWithShape="0">
              <a:srgbClr val="000000">
                <a:alpha val="38000"/>
              </a:srgbClr>
            </a:outerShdw>
          </a:effectLst>
        </p:spPr>
        <p:txBody>
          <a:bodyPr rtlCol="0" anchor="ctr"/>
          <a:lstStyle/>
          <a:p>
            <a:pPr algn="ctr" defTabSz="609660">
              <a:buClrTx/>
              <a:buFontTx/>
              <a:buNone/>
              <a:defRPr/>
            </a:pPr>
            <a:r>
              <a:rPr lang="en-US" sz="2400" b="1" dirty="0" err="1">
                <a:solidFill>
                  <a:srgbClr val="FFFFFF"/>
                </a:solidFill>
                <a:latin typeface="UTM Avo" panose="02040603050506020204" pitchFamily="18" charset="0"/>
                <a:ea typeface="+mn-ea"/>
                <a:cs typeface="+mn-cs"/>
              </a:rPr>
              <a:t>Giải</a:t>
            </a:r>
            <a:endParaRPr lang="en-US" sz="2400" b="1" dirty="0">
              <a:solidFill>
                <a:srgbClr val="FFFFFF"/>
              </a:solidFill>
              <a:latin typeface="UTM Avo" panose="02040603050506020204" pitchFamily="18" charset="0"/>
              <a:ea typeface="+mn-ea"/>
              <a:cs typeface="+mn-cs"/>
            </a:endParaRP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260C72BC-F0E0-6D59-D498-FC301B375C77}"/>
                  </a:ext>
                </a:extLst>
              </p:cNvPr>
              <p:cNvSpPr/>
              <p:nvPr/>
            </p:nvSpPr>
            <p:spPr>
              <a:xfrm>
                <a:off x="865156" y="1579969"/>
                <a:ext cx="11264900" cy="1710725"/>
              </a:xfrm>
              <a:prstGeom prst="rect">
                <a:avLst/>
              </a:prstGeom>
            </p:spPr>
            <p:txBody>
              <a:bodyPr wrap="square">
                <a:spAutoFit/>
              </a:bodyPr>
              <a:lstStyle/>
              <a:p>
                <a:pPr defTabSz="609478">
                  <a:lnSpc>
                    <a:spcPct val="150000"/>
                  </a:lnSpc>
                  <a:buClrTx/>
                </a:pPr>
                <a:r>
                  <a:rPr lang="fr-FR" sz="2400" b="1" kern="1200" dirty="0" err="1">
                    <a:latin typeface="UTM Avo" panose="02040603050506020204" pitchFamily="18" charset="0"/>
                    <a:ea typeface="Calibri" panose="020F0502020204030204" pitchFamily="34" charset="0"/>
                  </a:rPr>
                  <a:t>Bài</a:t>
                </a:r>
                <a:r>
                  <a:rPr lang="fr-FR" sz="2400" b="1" kern="1200" dirty="0">
                    <a:latin typeface="UTM Avo" panose="02040603050506020204" pitchFamily="18" charset="0"/>
                    <a:ea typeface="Calibri" panose="020F0502020204030204" pitchFamily="34" charset="0"/>
                  </a:rPr>
                  <a:t> 5. (SGK – </a:t>
                </a:r>
                <a:r>
                  <a:rPr lang="fr-FR" sz="2400" b="1" kern="1200" dirty="0" err="1">
                    <a:latin typeface="UTM Avo" panose="02040603050506020204" pitchFamily="18" charset="0"/>
                    <a:ea typeface="Calibri" panose="020F0502020204030204" pitchFamily="34" charset="0"/>
                  </a:rPr>
                  <a:t>trang</a:t>
                </a:r>
                <a:r>
                  <a:rPr lang="fr-FR" sz="2400" b="1" kern="1200" dirty="0">
                    <a:latin typeface="UTM Avo" panose="02040603050506020204" pitchFamily="18" charset="0"/>
                    <a:ea typeface="Calibri" panose="020F0502020204030204" pitchFamily="34" charset="0"/>
                  </a:rPr>
                  <a:t> 20)</a:t>
                </a:r>
                <a:r>
                  <a:rPr lang="en-US"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dirty="0">
                    <a:latin typeface="UTM Avo" panose="02040603050506020204" pitchFamily="18" charset="0"/>
                    <a:ea typeface="Calibri" panose="020F0502020204030204" pitchFamily="34" charset="0"/>
                    <a:cs typeface="Times New Roman" panose="02020603050405020304" pitchFamily="18" charset="0"/>
                  </a:rPr>
                  <a:t>Khai </a:t>
                </a:r>
                <a:r>
                  <a:rPr lang="en-US" sz="2400" dirty="0" err="1">
                    <a:latin typeface="UTM Avo" panose="02040603050506020204" pitchFamily="18" charset="0"/>
                    <a:ea typeface="Calibri" panose="020F0502020204030204" pitchFamily="34" charset="0"/>
                    <a:cs typeface="Times New Roman" panose="02020603050405020304" pitchFamily="18" charset="0"/>
                  </a:rPr>
                  <a:t>triển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các</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biểu</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thức</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sau</a:t>
                </a:r>
                <a:r>
                  <a:rPr lang="en-US" sz="2400" dirty="0">
                    <a:latin typeface="UTM Avo" panose="02040603050506020204" pitchFamily="18" charset="0"/>
                    <a:ea typeface="Calibri" panose="020F0502020204030204" pitchFamily="34" charset="0"/>
                    <a:cs typeface="Times New Roman" panose="02020603050405020304" pitchFamily="18" charset="0"/>
                  </a:rPr>
                  <a:t>:</a:t>
                </a:r>
                <a:br>
                  <a:rPr lang="en-US" sz="2400" dirty="0">
                    <a:latin typeface="UTM Avo" panose="02040603050506020204" pitchFamily="18" charset="0"/>
                    <a:ea typeface="Calibri" panose="020F0502020204030204" pitchFamily="34" charset="0"/>
                    <a:cs typeface="Times New Roman" panose="02020603050405020304" pitchFamily="18" charset="0"/>
                  </a:rPr>
                </a:br>
                <a:r>
                  <a:rPr lang="en-US" sz="2400" dirty="0">
                    <a:latin typeface="UTM Avo" panose="02040603050506020204" pitchFamily="18" charset="0"/>
                    <a:ea typeface="Calibri" panose="020F0502020204030204" pitchFamily="34" charset="0"/>
                    <a:cs typeface="Times New Roman" panose="02020603050405020304" pitchFamily="18" charset="0"/>
                  </a:rPr>
                  <a:t>a) </a:t>
                </a:r>
                <a14:m>
                  <m:oMath xmlns:m="http://schemas.openxmlformats.org/officeDocument/2006/math">
                    <m:r>
                      <m:rPr>
                        <m:nor/>
                      </m:rPr>
                      <a:rPr lang="en-US" sz="2400" i="0">
                        <a:latin typeface="UTM Avo" panose="02040603050506020204" pitchFamily="18" charset="0"/>
                        <a:ea typeface="Calibri" panose="020F0502020204030204" pitchFamily="34" charset="0"/>
                        <a:cs typeface="Arial" panose="020B0604020202020204" pitchFamily="34" charset="0"/>
                      </a:rPr>
                      <m:t>(4</m:t>
                    </m:r>
                    <m:r>
                      <a:rPr lang="en-US" sz="2400" i="1">
                        <a:latin typeface="Cambria Math" panose="02040503050406030204" pitchFamily="18" charset="0"/>
                        <a:ea typeface="Calibri" panose="020F0502020204030204" pitchFamily="34" charset="0"/>
                        <a:cs typeface="Arial" panose="020B0604020202020204" pitchFamily="34" charset="0"/>
                      </a:rPr>
                      <m:t>𝑦</m:t>
                    </m:r>
                    <m:r>
                      <a:rPr lang="en-US" sz="2400" i="1">
                        <a:latin typeface="Cambria Math" panose="02040503050406030204" pitchFamily="18" charset="0"/>
                        <a:ea typeface="Calibri" panose="020F0502020204030204" pitchFamily="34" charset="0"/>
                        <a:cs typeface="Arial" panose="020B0604020202020204" pitchFamily="34" charset="0"/>
                      </a:rPr>
                      <m:t>−</m:t>
                    </m:r>
                    <m:r>
                      <m:rPr>
                        <m:nor/>
                      </m:rPr>
                      <a:rPr lang="en-US" sz="2400" i="0">
                        <a:latin typeface="UTM Avo" panose="02040603050506020204" pitchFamily="18" charset="0"/>
                        <a:ea typeface="Calibri" panose="020F0502020204030204" pitchFamily="34" charset="0"/>
                        <a:cs typeface="Arial" panose="020B0604020202020204" pitchFamily="34" charset="0"/>
                      </a:rPr>
                      <m:t>1</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m:rPr>
                            <m:nor/>
                          </m:rPr>
                          <a:rPr lang="en-US" sz="2400" i="0">
                            <a:latin typeface="UTM Avo" panose="02040603050506020204" pitchFamily="18" charset="0"/>
                            <a:ea typeface="Calibri" panose="020F0502020204030204" pitchFamily="34" charset="0"/>
                            <a:cs typeface="Arial" panose="020B0604020202020204" pitchFamily="34" charset="0"/>
                          </a:rPr>
                          <m:t>)</m:t>
                        </m:r>
                      </m:e>
                      <m:sup>
                        <m:r>
                          <a:rPr lang="en-US" sz="2400" i="1">
                            <a:latin typeface="Cambria Math" panose="02040503050406030204" pitchFamily="18" charset="0"/>
                            <a:ea typeface="Calibri" panose="020F0502020204030204" pitchFamily="34" charset="0"/>
                            <a:cs typeface="Arial" panose="020B0604020202020204" pitchFamily="34" charset="0"/>
                          </a:rPr>
                          <m:t>4</m:t>
                        </m:r>
                      </m:sup>
                    </m:sSup>
                  </m:oMath>
                </a14:m>
                <a:r>
                  <a:rPr lang="en-US" sz="2400" dirty="0">
                    <a:latin typeface="UTM Avo" panose="02040603050506020204" pitchFamily="18" charset="0"/>
                    <a:ea typeface="Calibri" panose="020F0502020204030204" pitchFamily="34" charset="0"/>
                    <a:cs typeface="Times New Roman" panose="02020603050405020304" pitchFamily="18" charset="0"/>
                  </a:rPr>
                  <a:t>;</a:t>
                </a:r>
              </a:p>
              <a:p>
                <a:pPr defTabSz="609478">
                  <a:lnSpc>
                    <a:spcPct val="150000"/>
                  </a:lnSpc>
                  <a:buClrTx/>
                </a:pPr>
                <a:r>
                  <a:rPr lang="en-US" sz="2400" dirty="0">
                    <a:latin typeface="UTM Avo" panose="02040603050506020204" pitchFamily="18" charset="0"/>
                    <a:ea typeface="Calibri" panose="020F0502020204030204" pitchFamily="34" charset="0"/>
                    <a:cs typeface="Times New Roman" panose="02020603050405020304" pitchFamily="18" charset="0"/>
                  </a:rPr>
                  <a:t>b) </a:t>
                </a:r>
                <a14:m>
                  <m:oMath xmlns:m="http://schemas.openxmlformats.org/officeDocument/2006/math">
                    <m:r>
                      <m:rPr>
                        <m:nor/>
                      </m:rPr>
                      <a:rPr lang="en-US" sz="2400" i="0">
                        <a:latin typeface="UTM Avo" panose="02040603050506020204" pitchFamily="18" charset="0"/>
                        <a:ea typeface="Calibri" panose="020F0502020204030204" pitchFamily="34" charset="0"/>
                        <a:cs typeface="Arial" panose="020B0604020202020204" pitchFamily="34" charset="0"/>
                      </a:rPr>
                      <m:t>(3</m:t>
                    </m:r>
                    <m:r>
                      <a:rPr lang="en-US" sz="2400" i="1">
                        <a:latin typeface="Cambria Math" panose="02040503050406030204" pitchFamily="18" charset="0"/>
                        <a:ea typeface="Calibri" panose="020F0502020204030204" pitchFamily="34" charset="0"/>
                        <a:cs typeface="Arial" panose="020B0604020202020204" pitchFamily="34" charset="0"/>
                      </a:rPr>
                      <m:t>𝑥</m:t>
                    </m:r>
                    <m:r>
                      <a:rPr lang="en-US" sz="2400" i="1">
                        <a:latin typeface="Cambria Math" panose="02040503050406030204" pitchFamily="18" charset="0"/>
                        <a:ea typeface="Calibri" panose="020F0502020204030204" pitchFamily="34" charset="0"/>
                        <a:cs typeface="Arial" panose="020B0604020202020204" pitchFamily="34" charset="0"/>
                      </a:rPr>
                      <m:t>+</m:t>
                    </m:r>
                    <m:r>
                      <m:rPr>
                        <m:nor/>
                      </m:rPr>
                      <a:rPr lang="en-US" sz="2400" i="0">
                        <a:latin typeface="UTM Avo" panose="02040603050506020204" pitchFamily="18" charset="0"/>
                        <a:ea typeface="Calibri" panose="020F0502020204030204" pitchFamily="34" charset="0"/>
                        <a:cs typeface="Arial" panose="020B0604020202020204" pitchFamily="34" charset="0"/>
                      </a:rPr>
                      <m:t>4</m:t>
                    </m:r>
                    <m:r>
                      <a:rPr lang="en-US" sz="2400" i="1">
                        <a:latin typeface="Cambria Math" panose="02040503050406030204" pitchFamily="18" charset="0"/>
                        <a:ea typeface="Calibri" panose="020F0502020204030204" pitchFamily="34" charset="0"/>
                        <a:cs typeface="Arial" panose="020B0604020202020204" pitchFamily="34" charset="0"/>
                      </a:rPr>
                      <m:t>𝑦</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m:rPr>
                            <m:nor/>
                          </m:rPr>
                          <a:rPr lang="en-US" sz="2400" i="0">
                            <a:latin typeface="UTM Avo" panose="02040603050506020204" pitchFamily="18" charset="0"/>
                            <a:ea typeface="Calibri" panose="020F0502020204030204" pitchFamily="34" charset="0"/>
                            <a:cs typeface="Arial" panose="020B0604020202020204" pitchFamily="34" charset="0"/>
                          </a:rPr>
                          <m:t>)</m:t>
                        </m:r>
                      </m:e>
                      <m:sup>
                        <m:r>
                          <a:rPr lang="en-US" sz="2400" i="1">
                            <a:latin typeface="Cambria Math" panose="02040503050406030204" pitchFamily="18" charset="0"/>
                            <a:ea typeface="Calibri" panose="020F0502020204030204" pitchFamily="34" charset="0"/>
                            <a:cs typeface="Arial" panose="020B0604020202020204" pitchFamily="34" charset="0"/>
                          </a:rPr>
                          <m:t>5</m:t>
                        </m:r>
                      </m:sup>
                    </m:sSup>
                  </m:oMath>
                </a14:m>
                <a:r>
                  <a:rPr lang="en-US" sz="2400" dirty="0">
                    <a:latin typeface="UTM Avo" panose="02040603050506020204" pitchFamily="18" charset="0"/>
                    <a:ea typeface="Calibri" panose="020F0502020204030204" pitchFamily="34" charset="0"/>
                    <a:cs typeface="Times New Roman" panose="02020603050405020304" pitchFamily="18" charset="0"/>
                  </a:rPr>
                  <a:t>.</a:t>
                </a:r>
              </a:p>
            </p:txBody>
          </p:sp>
        </mc:Choice>
        <mc:Fallback xmlns="">
          <p:sp>
            <p:nvSpPr>
              <p:cNvPr id="13" name="Rectangle 12">
                <a:extLst>
                  <a:ext uri="{FF2B5EF4-FFF2-40B4-BE49-F238E27FC236}">
                    <a16:creationId xmlns:a16="http://schemas.microsoft.com/office/drawing/2014/main" id="{260C72BC-F0E0-6D59-D498-FC301B375C77}"/>
                  </a:ext>
                </a:extLst>
              </p:cNvPr>
              <p:cNvSpPr>
                <a:spLocks noRot="1" noChangeAspect="1" noMove="1" noResize="1" noEditPoints="1" noAdjustHandles="1" noChangeArrowheads="1" noChangeShapeType="1" noTextEdit="1"/>
              </p:cNvSpPr>
              <p:nvPr/>
            </p:nvSpPr>
            <p:spPr>
              <a:xfrm>
                <a:off x="865156" y="1579969"/>
                <a:ext cx="11264900" cy="1710725"/>
              </a:xfrm>
              <a:prstGeom prst="rect">
                <a:avLst/>
              </a:prstGeom>
              <a:blipFill>
                <a:blip r:embed="rId3"/>
                <a:stretch>
                  <a:fillRect l="-866" b="-6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604F678A-8951-88C1-65A2-B9A6461B35E1}"/>
                  </a:ext>
                </a:extLst>
              </p:cNvPr>
              <p:cNvSpPr/>
              <p:nvPr/>
            </p:nvSpPr>
            <p:spPr>
              <a:xfrm>
                <a:off x="762000" y="4060918"/>
                <a:ext cx="11430000" cy="2070054"/>
              </a:xfrm>
              <a:prstGeom prst="rect">
                <a:avLst/>
              </a:prstGeom>
            </p:spPr>
            <p:txBody>
              <a:bodyPr wrap="square">
                <a:spAutoFit/>
              </a:bodyPr>
              <a:lstStyle/>
              <a:p>
                <a:pPr>
                  <a:lnSpc>
                    <a:spcPct val="150000"/>
                  </a:lnSpc>
                  <a:spcBef>
                    <a:spcPts val="400"/>
                  </a:spcBef>
                  <a:spcAft>
                    <a:spcPts val="533"/>
                  </a:spcAft>
                </a:pPr>
                <a:r>
                  <a:rPr lang="nl-NL" sz="2400" dirty="0">
                    <a:latin typeface="UTM Avo" panose="02040603050506020204" pitchFamily="18" charset="0"/>
                    <a:ea typeface="Calibri" panose="020F0502020204030204" pitchFamily="34" charset="0"/>
                    <a:cs typeface="Times New Roman" panose="02020603050405020304" pitchFamily="18" charset="0"/>
                  </a:rPr>
                  <a:t>a) </a:t>
                </a:r>
                <a14:m>
                  <m:oMath xmlns:m="http://schemas.openxmlformats.org/officeDocument/2006/math">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d>
                          <m:dPr>
                            <m:ctrlPr>
                              <a:rPr lang="en-US" sz="2400" i="1">
                                <a:latin typeface="Cambria Math" panose="02040503050406030204" pitchFamily="18" charset="0"/>
                                <a:ea typeface="Calibri" panose="020F0502020204030204" pitchFamily="34" charset="0"/>
                                <a:cs typeface="Arial" panose="020B0604020202020204" pitchFamily="34" charset="0"/>
                              </a:rPr>
                            </m:ctrlPr>
                          </m:dPr>
                          <m:e>
                            <m:r>
                              <m:rPr>
                                <m:nor/>
                              </m:rPr>
                              <a:rPr lang="nl-NL" sz="2400" i="0">
                                <a:latin typeface="UTM Avo" panose="02040603050506020204" pitchFamily="18" charset="0"/>
                                <a:ea typeface="Calibri" panose="020F0502020204030204" pitchFamily="34" charset="0"/>
                                <a:cs typeface="Arial" panose="020B0604020202020204" pitchFamily="34" charset="0"/>
                              </a:rPr>
                              <m:t>4</m:t>
                            </m:r>
                            <m:r>
                              <a:rPr lang="nl-NL" sz="2400" i="1">
                                <a:latin typeface="Cambria Math" panose="02040503050406030204" pitchFamily="18" charset="0"/>
                                <a:ea typeface="Calibri" panose="020F0502020204030204" pitchFamily="34" charset="0"/>
                                <a:cs typeface="Arial" panose="020B0604020202020204" pitchFamily="34" charset="0"/>
                              </a:rPr>
                              <m:t>𝑦</m:t>
                            </m:r>
                            <m:r>
                              <m:rPr>
                                <m:nor/>
                              </m:rPr>
                              <a:rPr lang="nl-NL" sz="2400" i="0">
                                <a:latin typeface="UTM Avo" panose="02040603050506020204" pitchFamily="18" charset="0"/>
                                <a:ea typeface="Calibri" panose="020F0502020204030204" pitchFamily="34" charset="0"/>
                                <a:cs typeface="Arial" panose="020B0604020202020204" pitchFamily="34" charset="0"/>
                              </a:rPr>
                              <m:t> – 1</m:t>
                            </m:r>
                          </m:e>
                        </m:d>
                      </m:e>
                      <m:sup>
                        <m:r>
                          <a:rPr lang="nl-NL" sz="2400" i="1">
                            <a:latin typeface="Cambria Math" panose="02040503050406030204" pitchFamily="18" charset="0"/>
                            <a:ea typeface="Calibri" panose="020F0502020204030204" pitchFamily="34" charset="0"/>
                            <a:cs typeface="Arial" panose="020B0604020202020204" pitchFamily="34" charset="0"/>
                          </a:rPr>
                          <m:t>4</m:t>
                        </m:r>
                      </m:sup>
                    </m:sSup>
                    <m:r>
                      <m:rPr>
                        <m:nor/>
                      </m:rPr>
                      <a:rPr lang="nl-NL" sz="2400" i="0">
                        <a:latin typeface="UTM Avo" panose="02040603050506020204" pitchFamily="18" charset="0"/>
                        <a:ea typeface="Calibri" panose="020F0502020204030204" pitchFamily="34" charset="0"/>
                        <a:cs typeface="Arial" panose="020B0604020202020204" pitchFamily="34" charset="0"/>
                      </a:rPr>
                      <m:t>= </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d>
                          <m:dPr>
                            <m:begChr m:val="["/>
                            <m:endChr m:val="]"/>
                            <m:ctrlPr>
                              <a:rPr lang="en-US" sz="2400" i="1">
                                <a:latin typeface="Cambria Math" panose="02040503050406030204" pitchFamily="18" charset="0"/>
                                <a:ea typeface="Calibri" panose="020F0502020204030204" pitchFamily="34" charset="0"/>
                                <a:cs typeface="Arial" panose="020B0604020202020204" pitchFamily="34" charset="0"/>
                              </a:rPr>
                            </m:ctrlPr>
                          </m:dPr>
                          <m:e>
                            <m:r>
                              <m:rPr>
                                <m:nor/>
                              </m:rPr>
                              <a:rPr lang="nl-NL" sz="2400" i="0">
                                <a:latin typeface="UTM Avo" panose="02040603050506020204" pitchFamily="18" charset="0"/>
                                <a:ea typeface="Calibri" panose="020F0502020204030204" pitchFamily="34" charset="0"/>
                                <a:cs typeface="Arial" panose="020B0604020202020204" pitchFamily="34" charset="0"/>
                              </a:rPr>
                              <m:t>4</m:t>
                            </m:r>
                            <m:r>
                              <a:rPr lang="nl-NL" sz="2400" i="1">
                                <a:latin typeface="Cambria Math" panose="02040503050406030204" pitchFamily="18" charset="0"/>
                                <a:ea typeface="Calibri" panose="020F0502020204030204" pitchFamily="34" charset="0"/>
                                <a:cs typeface="Arial" panose="020B0604020202020204" pitchFamily="34" charset="0"/>
                              </a:rPr>
                              <m:t>𝑦</m:t>
                            </m:r>
                            <m:r>
                              <m:rPr>
                                <m:nor/>
                              </m:rPr>
                              <a:rPr lang="nl-NL" sz="2400" i="0">
                                <a:latin typeface="UTM Avo" panose="02040603050506020204" pitchFamily="18" charset="0"/>
                                <a:ea typeface="Calibri" panose="020F0502020204030204" pitchFamily="34" charset="0"/>
                                <a:cs typeface="Arial" panose="020B0604020202020204" pitchFamily="34" charset="0"/>
                              </a:rPr>
                              <m:t> </m:t>
                            </m:r>
                            <m:r>
                              <a:rPr lang="nl-NL" sz="2400" i="1">
                                <a:latin typeface="Cambria Math" panose="02040503050406030204" pitchFamily="18" charset="0"/>
                                <a:ea typeface="Calibri" panose="020F0502020204030204" pitchFamily="34" charset="0"/>
                                <a:cs typeface="Arial" panose="020B0604020202020204" pitchFamily="34" charset="0"/>
                              </a:rPr>
                              <m:t>+</m:t>
                            </m:r>
                            <m:r>
                              <m:rPr>
                                <m:nor/>
                              </m:rPr>
                              <a:rPr lang="nl-NL" sz="2400" i="0">
                                <a:latin typeface="UTM Avo" panose="02040603050506020204" pitchFamily="18" charset="0"/>
                                <a:ea typeface="Calibri" panose="020F0502020204030204" pitchFamily="34" charset="0"/>
                                <a:cs typeface="Arial" panose="020B0604020202020204" pitchFamily="34" charset="0"/>
                              </a:rPr>
                              <m:t> </m:t>
                            </m:r>
                            <m:d>
                              <m:dPr>
                                <m:ctrlPr>
                                  <a:rPr lang="en-US" sz="2400" i="1">
                                    <a:latin typeface="Cambria Math" panose="02040503050406030204" pitchFamily="18" charset="0"/>
                                    <a:ea typeface="Calibri" panose="020F0502020204030204" pitchFamily="34" charset="0"/>
                                    <a:cs typeface="Arial" panose="020B0604020202020204" pitchFamily="34" charset="0"/>
                                  </a:rPr>
                                </m:ctrlPr>
                              </m:dPr>
                              <m:e>
                                <m:r>
                                  <a:rPr lang="nl-NL" sz="2400" i="1">
                                    <a:latin typeface="Cambria Math" panose="02040503050406030204" pitchFamily="18" charset="0"/>
                                    <a:ea typeface="Calibri" panose="020F0502020204030204" pitchFamily="34" charset="0"/>
                                    <a:cs typeface="Arial" panose="020B0604020202020204" pitchFamily="34" charset="0"/>
                                  </a:rPr>
                                  <m:t>−</m:t>
                                </m:r>
                                <m:r>
                                  <m:rPr>
                                    <m:nor/>
                                  </m:rPr>
                                  <a:rPr lang="nl-NL" sz="2400" i="0">
                                    <a:latin typeface="UTM Avo" panose="02040603050506020204" pitchFamily="18" charset="0"/>
                                    <a:ea typeface="Calibri" panose="020F0502020204030204" pitchFamily="34" charset="0"/>
                                    <a:cs typeface="Arial" panose="020B0604020202020204" pitchFamily="34" charset="0"/>
                                  </a:rPr>
                                  <m:t>1</m:t>
                                </m:r>
                              </m:e>
                            </m:d>
                          </m:e>
                        </m:d>
                      </m:e>
                      <m:sup>
                        <m:r>
                          <a:rPr lang="nl-NL" sz="2400" i="1">
                            <a:latin typeface="Cambria Math" panose="02040503050406030204" pitchFamily="18" charset="0"/>
                            <a:ea typeface="Calibri" panose="020F0502020204030204" pitchFamily="34" charset="0"/>
                            <a:cs typeface="Arial" panose="020B0604020202020204" pitchFamily="34" charset="0"/>
                          </a:rPr>
                          <m:t>4</m:t>
                        </m:r>
                      </m:sup>
                    </m:sSup>
                    <m:r>
                      <m:rPr>
                        <m:nor/>
                      </m:rPr>
                      <a:rPr lang="nl-NL" sz="2400" i="0">
                        <a:latin typeface="UTM Avo" panose="02040603050506020204" pitchFamily="18" charset="0"/>
                        <a:ea typeface="Calibri" panose="020F0502020204030204" pitchFamily="34" charset="0"/>
                        <a:cs typeface="Arial" panose="020B0604020202020204" pitchFamily="34" charset="0"/>
                      </a:rPr>
                      <m:t>= 256</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𝑦</m:t>
                        </m:r>
                      </m:e>
                      <m:sup>
                        <m:r>
                          <a:rPr lang="nl-NL" sz="2400" i="1">
                            <a:latin typeface="Cambria Math" panose="02040503050406030204" pitchFamily="18" charset="0"/>
                            <a:ea typeface="Calibri" panose="020F0502020204030204" pitchFamily="34" charset="0"/>
                            <a:cs typeface="Arial" panose="020B0604020202020204" pitchFamily="34" charset="0"/>
                          </a:rPr>
                          <m:t>4</m:t>
                        </m:r>
                      </m:sup>
                    </m:sSup>
                    <m:r>
                      <m:rPr>
                        <m:nor/>
                      </m:rPr>
                      <a:rPr lang="nl-NL" sz="2400" i="0">
                        <a:latin typeface="UTM Avo" panose="02040603050506020204" pitchFamily="18" charset="0"/>
                        <a:ea typeface="Calibri" panose="020F0502020204030204" pitchFamily="34" charset="0"/>
                        <a:cs typeface="Arial" panose="020B0604020202020204" pitchFamily="34" charset="0"/>
                      </a:rPr>
                      <m:t>– 256</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𝑦</m:t>
                        </m:r>
                      </m:e>
                      <m:sup>
                        <m:r>
                          <a:rPr lang="nl-NL" sz="2400" i="1">
                            <a:latin typeface="Cambria Math" panose="02040503050406030204" pitchFamily="18" charset="0"/>
                            <a:ea typeface="Calibri" panose="020F0502020204030204" pitchFamily="34" charset="0"/>
                            <a:cs typeface="Arial" panose="020B0604020202020204" pitchFamily="34" charset="0"/>
                          </a:rPr>
                          <m:t>3</m:t>
                        </m:r>
                      </m:sup>
                    </m:sSup>
                    <m:r>
                      <m:rPr>
                        <m:nor/>
                      </m:rPr>
                      <a:rPr lang="nl-NL" sz="2400" i="0">
                        <a:latin typeface="UTM Avo" panose="02040603050506020204" pitchFamily="18" charset="0"/>
                        <a:ea typeface="Calibri" panose="020F0502020204030204" pitchFamily="34" charset="0"/>
                        <a:cs typeface="Arial" panose="020B0604020202020204" pitchFamily="34" charset="0"/>
                      </a:rPr>
                      <m:t>+ 96</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𝑦</m:t>
                        </m:r>
                      </m:e>
                      <m:sup>
                        <m:r>
                          <a:rPr lang="nl-NL" sz="2400" i="1">
                            <a:latin typeface="Cambria Math" panose="02040503050406030204" pitchFamily="18" charset="0"/>
                            <a:ea typeface="Calibri" panose="020F0502020204030204" pitchFamily="34" charset="0"/>
                            <a:cs typeface="Arial" panose="020B0604020202020204" pitchFamily="34" charset="0"/>
                          </a:rPr>
                          <m:t>2</m:t>
                        </m:r>
                      </m:sup>
                    </m:sSup>
                    <m:r>
                      <m:rPr>
                        <m:nor/>
                      </m:rPr>
                      <a:rPr lang="nl-NL" sz="2400" i="0">
                        <a:latin typeface="UTM Avo" panose="02040603050506020204" pitchFamily="18" charset="0"/>
                        <a:ea typeface="Calibri" panose="020F0502020204030204" pitchFamily="34" charset="0"/>
                        <a:cs typeface="Arial" panose="020B0604020202020204" pitchFamily="34" charset="0"/>
                      </a:rPr>
                      <m:t>– 16</m:t>
                    </m:r>
                    <m:r>
                      <a:rPr lang="nl-NL" sz="2400" i="1">
                        <a:latin typeface="Cambria Math" panose="02040503050406030204" pitchFamily="18" charset="0"/>
                        <a:ea typeface="Calibri" panose="020F0502020204030204" pitchFamily="34" charset="0"/>
                        <a:cs typeface="Arial" panose="020B0604020202020204" pitchFamily="34" charset="0"/>
                      </a:rPr>
                      <m:t>𝑦</m:t>
                    </m:r>
                    <m:r>
                      <m:rPr>
                        <m:nor/>
                      </m:rPr>
                      <a:rPr lang="nl-NL" sz="2400" i="0">
                        <a:latin typeface="UTM Avo" panose="02040603050506020204" pitchFamily="18" charset="0"/>
                        <a:ea typeface="Calibri" panose="020F0502020204030204" pitchFamily="34" charset="0"/>
                        <a:cs typeface="Arial" panose="020B0604020202020204" pitchFamily="34" charset="0"/>
                      </a:rPr>
                      <m:t> + 1</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nSpc>
                    <a:spcPct val="150000"/>
                  </a:lnSpc>
                  <a:spcBef>
                    <a:spcPts val="400"/>
                  </a:spcBef>
                  <a:spcAft>
                    <a:spcPts val="533"/>
                  </a:spcAft>
                </a:pPr>
                <a:r>
                  <a:rPr lang="nl-NL" sz="2400" dirty="0">
                    <a:latin typeface="UTM Avo" panose="02040603050506020204" pitchFamily="18" charset="0"/>
                    <a:ea typeface="Calibri" panose="020F0502020204030204" pitchFamily="34" charset="0"/>
                    <a:cs typeface="Times New Roman" panose="02020603050405020304" pitchFamily="18" charset="0"/>
                  </a:rPr>
                  <a:t>b) </a:t>
                </a:r>
                <a14:m>
                  <m:oMath xmlns:m="http://schemas.openxmlformats.org/officeDocument/2006/math">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d>
                          <m:dPr>
                            <m:ctrlPr>
                              <a:rPr lang="en-US" sz="2400" i="1">
                                <a:latin typeface="Cambria Math" panose="02040503050406030204" pitchFamily="18" charset="0"/>
                                <a:ea typeface="Calibri" panose="020F0502020204030204" pitchFamily="34" charset="0"/>
                                <a:cs typeface="Arial" panose="020B0604020202020204" pitchFamily="34" charset="0"/>
                              </a:rPr>
                            </m:ctrlPr>
                          </m:dPr>
                          <m:e>
                            <m:r>
                              <m:rPr>
                                <m:nor/>
                              </m:rPr>
                              <a:rPr lang="nl-NL" sz="2400" i="0">
                                <a:latin typeface="UTM Avo" panose="02040603050506020204" pitchFamily="18" charset="0"/>
                                <a:ea typeface="Calibri" panose="020F0502020204030204" pitchFamily="34" charset="0"/>
                                <a:cs typeface="Arial" panose="020B0604020202020204" pitchFamily="34" charset="0"/>
                              </a:rPr>
                              <m:t>3</m:t>
                            </m:r>
                            <m:r>
                              <a:rPr lang="nl-NL" sz="2400" i="1">
                                <a:latin typeface="Cambria Math" panose="02040503050406030204" pitchFamily="18" charset="0"/>
                                <a:ea typeface="Calibri" panose="020F0502020204030204" pitchFamily="34" charset="0"/>
                                <a:cs typeface="Arial" panose="020B0604020202020204" pitchFamily="34" charset="0"/>
                              </a:rPr>
                              <m:t>𝑥</m:t>
                            </m:r>
                            <m:r>
                              <m:rPr>
                                <m:nor/>
                              </m:rPr>
                              <a:rPr lang="nl-NL" sz="2400" i="0">
                                <a:latin typeface="UTM Avo" panose="02040603050506020204" pitchFamily="18" charset="0"/>
                                <a:ea typeface="Calibri" panose="020F0502020204030204" pitchFamily="34" charset="0"/>
                                <a:cs typeface="Arial" panose="020B0604020202020204" pitchFamily="34" charset="0"/>
                              </a:rPr>
                              <m:t> + 4</m:t>
                            </m:r>
                            <m:r>
                              <a:rPr lang="en-US" sz="2400" i="1">
                                <a:latin typeface="Cambria Math" panose="02040503050406030204" pitchFamily="18" charset="0"/>
                                <a:ea typeface="Calibri" panose="020F0502020204030204" pitchFamily="34" charset="0"/>
                                <a:cs typeface="Arial" panose="020B0604020202020204" pitchFamily="34" charset="0"/>
                              </a:rPr>
                              <m:t>𝑦</m:t>
                            </m:r>
                          </m:e>
                        </m:d>
                      </m:e>
                      <m:sup>
                        <m:r>
                          <m:rPr>
                            <m:nor/>
                          </m:rPr>
                          <a:rPr lang="nl-NL" sz="2400" i="0">
                            <a:latin typeface="UTM Avo" panose="02040603050506020204" pitchFamily="18" charset="0"/>
                            <a:ea typeface="Calibri" panose="020F0502020204030204" pitchFamily="34" charset="0"/>
                            <a:cs typeface="Arial" panose="020B0604020202020204" pitchFamily="34" charset="0"/>
                          </a:rPr>
                          <m:t>5</m:t>
                        </m:r>
                      </m:sup>
                    </m:sSup>
                  </m:oMath>
                </a14:m>
                <a:endParaRPr lang="en-US" sz="2400" i="1" dirty="0">
                  <a:latin typeface="UTM Avo" panose="02040603050506020204" pitchFamily="18" charset="0"/>
                  <a:ea typeface="Calibri" panose="020F0502020204030204" pitchFamily="34" charset="0"/>
                  <a:cs typeface="Arial" panose="020B0604020202020204" pitchFamily="34" charset="0"/>
                </a:endParaRPr>
              </a:p>
              <a:p>
                <a:pPr>
                  <a:lnSpc>
                    <a:spcPct val="150000"/>
                  </a:lnSpc>
                  <a:spcBef>
                    <a:spcPts val="400"/>
                  </a:spcBef>
                  <a:spcAft>
                    <a:spcPts val="533"/>
                  </a:spcAft>
                </a:pPr>
                <a:r>
                  <a:rPr lang="nl-NL" sz="2400" dirty="0">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r>
                      <m:rPr>
                        <m:nor/>
                      </m:rPr>
                      <a:rPr lang="nl-NL" sz="2400" i="0">
                        <a:latin typeface="UTM Avo" panose="02040603050506020204" pitchFamily="18" charset="0"/>
                        <a:ea typeface="Calibri" panose="020F0502020204030204" pitchFamily="34" charset="0"/>
                        <a:cs typeface="Arial" panose="020B0604020202020204" pitchFamily="34" charset="0"/>
                      </a:rPr>
                      <m:t>= 243</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𝑥</m:t>
                        </m:r>
                      </m:e>
                      <m:sup>
                        <m:r>
                          <a:rPr lang="nl-NL" sz="2400" i="1">
                            <a:latin typeface="Cambria Math" panose="02040503050406030204" pitchFamily="18" charset="0"/>
                            <a:ea typeface="Calibri" panose="020F0502020204030204" pitchFamily="34" charset="0"/>
                            <a:cs typeface="Arial" panose="020B0604020202020204" pitchFamily="34" charset="0"/>
                          </a:rPr>
                          <m:t>5</m:t>
                        </m:r>
                      </m:sup>
                    </m:sSup>
                    <m:r>
                      <m:rPr>
                        <m:nor/>
                      </m:rPr>
                      <a:rPr lang="nl-NL" sz="2400" i="0">
                        <a:latin typeface="UTM Avo" panose="02040603050506020204" pitchFamily="18" charset="0"/>
                        <a:ea typeface="Calibri" panose="020F0502020204030204" pitchFamily="34" charset="0"/>
                        <a:cs typeface="Arial" panose="020B0604020202020204" pitchFamily="34" charset="0"/>
                      </a:rPr>
                      <m:t>+ 1 620</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𝑥</m:t>
                        </m:r>
                      </m:e>
                      <m:sup>
                        <m:r>
                          <a:rPr lang="nl-NL" sz="2400" i="1">
                            <a:latin typeface="Cambria Math" panose="02040503050406030204" pitchFamily="18" charset="0"/>
                            <a:ea typeface="Calibri" panose="020F0502020204030204" pitchFamily="34" charset="0"/>
                            <a:cs typeface="Arial" panose="020B0604020202020204" pitchFamily="34" charset="0"/>
                          </a:rPr>
                          <m:t>4</m:t>
                        </m:r>
                      </m:sup>
                    </m:sSup>
                    <m:r>
                      <a:rPr lang="nl-NL" sz="2400" i="1">
                        <a:latin typeface="Cambria Math" panose="02040503050406030204" pitchFamily="18" charset="0"/>
                        <a:ea typeface="Calibri" panose="020F0502020204030204" pitchFamily="34" charset="0"/>
                        <a:cs typeface="Arial" panose="020B0604020202020204" pitchFamily="34" charset="0"/>
                      </a:rPr>
                      <m:t>𝑦</m:t>
                    </m:r>
                    <m:r>
                      <a:rPr lang="nl-NL" sz="2400" i="1">
                        <a:latin typeface="Cambria Math" panose="02040503050406030204" pitchFamily="18" charset="0"/>
                        <a:ea typeface="Calibri" panose="020F0502020204030204" pitchFamily="34" charset="0"/>
                        <a:cs typeface="Arial" panose="020B0604020202020204" pitchFamily="34" charset="0"/>
                      </a:rPr>
                      <m:t> </m:t>
                    </m:r>
                    <m:r>
                      <m:rPr>
                        <m:nor/>
                      </m:rPr>
                      <a:rPr lang="nl-NL" sz="2400" i="0">
                        <a:latin typeface="UTM Avo" panose="02040603050506020204" pitchFamily="18" charset="0"/>
                        <a:ea typeface="Calibri" panose="020F0502020204030204" pitchFamily="34" charset="0"/>
                        <a:cs typeface="Arial" panose="020B0604020202020204" pitchFamily="34" charset="0"/>
                      </a:rPr>
                      <m:t>+ 4 320</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𝑥</m:t>
                        </m:r>
                      </m:e>
                      <m:sup>
                        <m:r>
                          <a:rPr lang="nl-NL" sz="2400" i="1">
                            <a:latin typeface="Cambria Math" panose="02040503050406030204" pitchFamily="18" charset="0"/>
                            <a:ea typeface="Calibri" panose="020F0502020204030204" pitchFamily="34" charset="0"/>
                            <a:cs typeface="Arial" panose="020B0604020202020204" pitchFamily="34" charset="0"/>
                          </a:rPr>
                          <m:t>3</m:t>
                        </m:r>
                      </m:sup>
                    </m:sSup>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𝑦</m:t>
                        </m:r>
                      </m:e>
                      <m:sup>
                        <m:r>
                          <a:rPr lang="nl-NL" sz="2400" i="1">
                            <a:latin typeface="Cambria Math" panose="02040503050406030204" pitchFamily="18" charset="0"/>
                            <a:ea typeface="Calibri" panose="020F0502020204030204" pitchFamily="34" charset="0"/>
                            <a:cs typeface="Arial" panose="020B0604020202020204" pitchFamily="34" charset="0"/>
                          </a:rPr>
                          <m:t>2</m:t>
                        </m:r>
                      </m:sup>
                    </m:sSup>
                    <m:r>
                      <m:rPr>
                        <m:nor/>
                      </m:rPr>
                      <a:rPr lang="nl-NL" sz="2400" i="0">
                        <a:latin typeface="UTM Avo" panose="02040603050506020204" pitchFamily="18" charset="0"/>
                        <a:ea typeface="Calibri" panose="020F0502020204030204" pitchFamily="34" charset="0"/>
                        <a:cs typeface="Arial" panose="020B0604020202020204" pitchFamily="34" charset="0"/>
                      </a:rPr>
                      <m:t>+ 5 760</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𝑥</m:t>
                        </m:r>
                      </m:e>
                      <m:sup>
                        <m:r>
                          <a:rPr lang="nl-NL" sz="2400" i="1">
                            <a:latin typeface="Cambria Math" panose="02040503050406030204" pitchFamily="18" charset="0"/>
                            <a:ea typeface="Calibri" panose="020F0502020204030204" pitchFamily="34" charset="0"/>
                            <a:cs typeface="Arial" panose="020B0604020202020204" pitchFamily="34" charset="0"/>
                          </a:rPr>
                          <m:t>2</m:t>
                        </m:r>
                      </m:sup>
                    </m:sSup>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𝑦</m:t>
                        </m:r>
                      </m:e>
                      <m:sup>
                        <m:r>
                          <a:rPr lang="nl-NL" sz="2400" i="1">
                            <a:latin typeface="Cambria Math" panose="02040503050406030204" pitchFamily="18" charset="0"/>
                            <a:ea typeface="Calibri" panose="020F0502020204030204" pitchFamily="34" charset="0"/>
                            <a:cs typeface="Arial" panose="020B0604020202020204" pitchFamily="34" charset="0"/>
                          </a:rPr>
                          <m:t>3</m:t>
                        </m:r>
                      </m:sup>
                    </m:sSup>
                    <m:r>
                      <m:rPr>
                        <m:nor/>
                      </m:rPr>
                      <a:rPr lang="nl-NL" sz="2400" i="0">
                        <a:latin typeface="UTM Avo" panose="02040603050506020204" pitchFamily="18" charset="0"/>
                        <a:ea typeface="Calibri" panose="020F0502020204030204" pitchFamily="34" charset="0"/>
                        <a:cs typeface="Arial" panose="020B0604020202020204" pitchFamily="34" charset="0"/>
                      </a:rPr>
                      <m:t>+ 3 840</m:t>
                    </m:r>
                    <m:r>
                      <a:rPr lang="nl-NL" sz="2400" i="1">
                        <a:latin typeface="Cambria Math" panose="02040503050406030204" pitchFamily="18" charset="0"/>
                        <a:ea typeface="Calibri" panose="020F0502020204030204" pitchFamily="34" charset="0"/>
                        <a:cs typeface="Arial" panose="020B0604020202020204" pitchFamily="34" charset="0"/>
                      </a:rPr>
                      <m:t>𝑥</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𝑦</m:t>
                        </m:r>
                      </m:e>
                      <m:sup>
                        <m:r>
                          <a:rPr lang="nl-NL" sz="2400" i="1">
                            <a:latin typeface="Cambria Math" panose="02040503050406030204" pitchFamily="18" charset="0"/>
                            <a:ea typeface="Calibri" panose="020F0502020204030204" pitchFamily="34" charset="0"/>
                            <a:cs typeface="Arial" panose="020B0604020202020204" pitchFamily="34" charset="0"/>
                          </a:rPr>
                          <m:t>4</m:t>
                        </m:r>
                      </m:sup>
                    </m:sSup>
                    <m:r>
                      <m:rPr>
                        <m:nor/>
                      </m:rPr>
                      <a:rPr lang="nl-NL" sz="2400" i="0">
                        <a:latin typeface="UTM Avo" panose="02040603050506020204" pitchFamily="18" charset="0"/>
                        <a:ea typeface="Calibri" panose="020F0502020204030204" pitchFamily="34" charset="0"/>
                        <a:cs typeface="Arial" panose="020B0604020202020204" pitchFamily="34" charset="0"/>
                      </a:rPr>
                      <m:t>+ 1 024</m:t>
                    </m:r>
                    <m:sSup>
                      <m:sSupPr>
                        <m:ctrlPr>
                          <a:rPr lang="en-US" sz="2400" i="1">
                            <a:latin typeface="Cambria Math" panose="02040503050406030204" pitchFamily="18" charset="0"/>
                            <a:ea typeface="Calibri" panose="020F0502020204030204" pitchFamily="34" charset="0"/>
                            <a:cs typeface="Arial" panose="020B0604020202020204" pitchFamily="34" charset="0"/>
                          </a:rPr>
                        </m:ctrlPr>
                      </m:sSupPr>
                      <m:e>
                        <m:r>
                          <a:rPr lang="nl-NL" sz="2400" i="1">
                            <a:latin typeface="Cambria Math" panose="02040503050406030204" pitchFamily="18" charset="0"/>
                            <a:ea typeface="Calibri" panose="020F0502020204030204" pitchFamily="34" charset="0"/>
                            <a:cs typeface="Arial" panose="020B0604020202020204" pitchFamily="34" charset="0"/>
                          </a:rPr>
                          <m:t>𝑦</m:t>
                        </m:r>
                      </m:e>
                      <m:sup>
                        <m:r>
                          <a:rPr lang="nl-NL" sz="2400" i="1">
                            <a:latin typeface="Cambria Math" panose="02040503050406030204" pitchFamily="18" charset="0"/>
                            <a:ea typeface="Calibri" panose="020F0502020204030204" pitchFamily="34" charset="0"/>
                            <a:cs typeface="Arial" panose="020B0604020202020204" pitchFamily="34" charset="0"/>
                          </a:rPr>
                          <m:t>5</m:t>
                        </m:r>
                      </m:sup>
                    </m:sSup>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14" name="Rectangle 13">
                <a:extLst>
                  <a:ext uri="{FF2B5EF4-FFF2-40B4-BE49-F238E27FC236}">
                    <a16:creationId xmlns:a16="http://schemas.microsoft.com/office/drawing/2014/main" id="{604F678A-8951-88C1-65A2-B9A6461B35E1}"/>
                  </a:ext>
                </a:extLst>
              </p:cNvPr>
              <p:cNvSpPr>
                <a:spLocks noRot="1" noChangeAspect="1" noMove="1" noResize="1" noEditPoints="1" noAdjustHandles="1" noChangeArrowheads="1" noChangeShapeType="1" noTextEdit="1"/>
              </p:cNvSpPr>
              <p:nvPr/>
            </p:nvSpPr>
            <p:spPr>
              <a:xfrm>
                <a:off x="762000" y="4060918"/>
                <a:ext cx="11430000" cy="2070054"/>
              </a:xfrm>
              <a:prstGeom prst="rect">
                <a:avLst/>
              </a:prstGeom>
              <a:blipFill>
                <a:blip r:embed="rId4"/>
                <a:stretch>
                  <a:fillRect l="-800"/>
                </a:stretch>
              </a:blipFill>
            </p:spPr>
            <p:txBody>
              <a:bodyPr/>
              <a:lstStyle/>
              <a:p>
                <a:r>
                  <a:rPr lang="en-US">
                    <a:noFill/>
                  </a:rPr>
                  <a:t> </a:t>
                </a:r>
              </a:p>
            </p:txBody>
          </p:sp>
        </mc:Fallback>
      </mc:AlternateContent>
      <p:pic>
        <p:nvPicPr>
          <p:cNvPr id="3" name="Picture 22">
            <a:extLst>
              <a:ext uri="{FF2B5EF4-FFF2-40B4-BE49-F238E27FC236}">
                <a16:creationId xmlns:a16="http://schemas.microsoft.com/office/drawing/2014/main" id="{F5F0EB53-C272-48D1-057F-53AF78216A5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9622972" y="1113926"/>
            <a:ext cx="2272937" cy="1235911"/>
          </a:xfrm>
          <a:prstGeom prst="rect">
            <a:avLst/>
          </a:prstGeom>
        </p:spPr>
      </p:pic>
    </p:spTree>
    <p:extLst>
      <p:ext uri="{BB962C8B-B14F-4D97-AF65-F5344CB8AC3E}">
        <p14:creationId xmlns:p14="http://schemas.microsoft.com/office/powerpoint/2010/main" val="340277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5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fade">
                                      <p:cBhvr>
                                        <p:cTn id="22" dur="500"/>
                                        <p:tgtEl>
                                          <p:spTgt spid="14">
                                            <p:txEl>
                                              <p:pRg st="1" end="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Effect transition="in" filter="fade">
                                      <p:cBhvr>
                                        <p:cTn id="25"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7D5B2E-5278-709D-0893-5CE4D081506B}"/>
              </a:ext>
            </a:extLst>
          </p:cNvPr>
          <p:cNvSpPr/>
          <p:nvPr/>
        </p:nvSpPr>
        <p:spPr>
          <a:xfrm>
            <a:off x="584200" y="1752600"/>
            <a:ext cx="11023600" cy="3891835"/>
          </a:xfrm>
          <a:prstGeom prst="rect">
            <a:avLst/>
          </a:prstGeom>
        </p:spPr>
        <p:txBody>
          <a:bodyPr wrap="square">
            <a:spAutoFit/>
          </a:bodyPr>
          <a:lstStyle/>
          <a:p>
            <a:pPr algn="just">
              <a:lnSpc>
                <a:spcPct val="150000"/>
              </a:lnSpc>
            </a:pPr>
            <a:r>
              <a:rPr lang="fr-FR" sz="2400" b="1" dirty="0" err="1">
                <a:solidFill>
                  <a:srgbClr val="000000"/>
                </a:solidFill>
                <a:latin typeface="UTM Avo" panose="02040603050506020204" pitchFamily="18" charset="0"/>
                <a:ea typeface="Calibri" panose="020F0502020204030204" pitchFamily="34" charset="0"/>
              </a:rPr>
              <a:t>Bài</a:t>
            </a:r>
            <a:r>
              <a:rPr lang="fr-FR" sz="2400" b="1" dirty="0">
                <a:solidFill>
                  <a:srgbClr val="000000"/>
                </a:solidFill>
                <a:latin typeface="UTM Avo" panose="02040603050506020204" pitchFamily="18" charset="0"/>
                <a:ea typeface="Calibri" panose="020F0502020204030204" pitchFamily="34" charset="0"/>
              </a:rPr>
              <a:t> 6. (SGK – </a:t>
            </a:r>
            <a:r>
              <a:rPr lang="fr-FR" sz="2400" b="1" dirty="0" err="1">
                <a:solidFill>
                  <a:srgbClr val="000000"/>
                </a:solidFill>
                <a:latin typeface="UTM Avo" panose="02040603050506020204" pitchFamily="18" charset="0"/>
                <a:ea typeface="Calibri" panose="020F0502020204030204" pitchFamily="34" charset="0"/>
              </a:rPr>
              <a:t>trang</a:t>
            </a:r>
            <a:r>
              <a:rPr lang="fr-FR" sz="2400" b="1" dirty="0">
                <a:solidFill>
                  <a:srgbClr val="000000"/>
                </a:solidFill>
                <a:latin typeface="UTM Avo" panose="02040603050506020204" pitchFamily="18" charset="0"/>
                <a:ea typeface="Calibri" panose="020F0502020204030204" pitchFamily="34" charset="0"/>
              </a:rPr>
              <a:t> 20) </a:t>
            </a:r>
            <a:r>
              <a:rPr lang="vi-VN" sz="2400" dirty="0">
                <a:latin typeface="UTM Avo" panose="02040603050506020204" pitchFamily="18" charset="0"/>
                <a:ea typeface="Calibri" panose="020F0502020204030204" pitchFamily="34" charset="0"/>
              </a:rPr>
              <a:t>Mật khẩu của máy tính là một dãy các kí tự (có kể thứ tự từ trái qua phải) được chọn từ: 10 chữ số, 26 chữ cái in thường cùng với 26 chữ cái in hoa và 10 kí tự đặc biệt. Bạn Ngân muốn lập một mật khẩu của máy tính có độ dài là 8 kí tự bao gồm: 4 kí tự đầu tiên là 4 chữ số đôi một khác nhau, 2 kí tự tiếp theo là chữ cái in thường, 1 kí tự tiếp theo nữa là chữ cái in hoa, kí tự cuối cùng là kí tự đặc biệt. Bạn Ngân có bao nhiêu cách lập mật khẩu của máy tính?</a:t>
            </a:r>
          </a:p>
        </p:txBody>
      </p:sp>
      <p:pic>
        <p:nvPicPr>
          <p:cNvPr id="6" name="Picture 5">
            <a:extLst>
              <a:ext uri="{FF2B5EF4-FFF2-40B4-BE49-F238E27FC236}">
                <a16:creationId xmlns:a16="http://schemas.microsoft.com/office/drawing/2014/main" id="{79A2AD9E-8EF8-CC36-4C6A-0EC81447226B}"/>
              </a:ext>
            </a:extLst>
          </p:cNvPr>
          <p:cNvPicPr>
            <a:picLocks noChangeAspect="1"/>
          </p:cNvPicPr>
          <p:nvPr/>
        </p:nvPicPr>
        <p:blipFill>
          <a:blip r:embed="rId3"/>
          <a:srcRect/>
          <a:stretch>
            <a:fillRect/>
          </a:stretch>
        </p:blipFill>
        <p:spPr>
          <a:xfrm>
            <a:off x="9740901" y="5250629"/>
            <a:ext cx="1319247" cy="1424288"/>
          </a:xfrm>
          <a:prstGeom prst="rect">
            <a:avLst/>
          </a:prstGeom>
        </p:spPr>
      </p:pic>
    </p:spTree>
    <p:extLst>
      <p:ext uri="{BB962C8B-B14F-4D97-AF65-F5344CB8AC3E}">
        <p14:creationId xmlns:p14="http://schemas.microsoft.com/office/powerpoint/2010/main" val="343310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C1CBE8B1-0612-5370-CCC2-259C21989CC1}"/>
                  </a:ext>
                </a:extLst>
              </p:cNvPr>
              <p:cNvSpPr/>
              <p:nvPr/>
            </p:nvSpPr>
            <p:spPr>
              <a:xfrm>
                <a:off x="1674333" y="2077431"/>
                <a:ext cx="9177657" cy="4478405"/>
              </a:xfrm>
              <a:prstGeom prst="rect">
                <a:avLst/>
              </a:prstGeom>
            </p:spPr>
            <p:txBody>
              <a:bodyPr wrap="square">
                <a:spAutoFit/>
              </a:bodyPr>
              <a:lstStyle/>
              <a:p>
                <a:pPr marL="381038" indent="-381038" algn="just" defTabSz="609478">
                  <a:lnSpc>
                    <a:spcPct val="200000"/>
                  </a:lnSpc>
                  <a:buClrTx/>
                  <a:buFont typeface="Arial" panose="020B0604020202020204" pitchFamily="34" charset="0"/>
                  <a:buChar char="•"/>
                </a:pPr>
                <a:r>
                  <a:rPr lang="nl-NL"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Số cách chọn 4 kí tự đầu tiên là: </a:t>
                </a:r>
                <a14:m>
                  <m:oMath xmlns:m="http://schemas.openxmlformats.org/officeDocument/2006/math">
                    <m:sSubSup>
                      <m:sSubSupPr>
                        <m:ctrlPr>
                          <a:rPr lang="en-US"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A</m:t>
                        </m:r>
                      </m:e>
                      <m:sub>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10</m:t>
                        </m:r>
                      </m:sub>
                      <m:sup>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4</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(cách chọn)</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81038" indent="-381038" algn="just" defTabSz="609478">
                  <a:lnSpc>
                    <a:spcPct val="200000"/>
                  </a:lnSpc>
                  <a:buClrTx/>
                  <a:buFont typeface="Arial" panose="020B0604020202020204" pitchFamily="34" charset="0"/>
                  <a:buChar char="•"/>
                </a:pPr>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Số cách chọn 2 kí tự tiếp theo là: </a:t>
                </a:r>
                <a14:m>
                  <m:oMath xmlns:m="http://schemas.openxmlformats.org/officeDocument/2006/math">
                    <m:sSubSup>
                      <m:sSubSupPr>
                        <m:ctrlPr>
                          <a:rPr lang="en-US" sz="2400" i="1"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Times New Roman" panose="02020603050405020304" pitchFamily="18" charset="0"/>
                            <a:cs typeface="Arial" panose="020B0604020202020204" pitchFamily="34" charset="0"/>
                          </a:rPr>
                          <m:t>C</m:t>
                        </m:r>
                      </m:e>
                      <m:sub>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26</m:t>
                        </m:r>
                      </m:sub>
                      <m:sup>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a:t>
                </a:r>
                <a14:m>
                  <m:oMath xmlns:m="http://schemas.openxmlformats.org/officeDocument/2006/math">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sSubSup>
                      <m:sSubSupPr>
                        <m:ctrlPr>
                          <a:rPr lang="en-US" sz="2400" i="1"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Times New Roman" panose="02020603050405020304" pitchFamily="18" charset="0"/>
                            <a:cs typeface="Arial" panose="020B0604020202020204" pitchFamily="34" charset="0"/>
                          </a:rPr>
                          <m:t>C</m:t>
                        </m:r>
                      </m:e>
                      <m:sub>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26</m:t>
                        </m:r>
                      </m:sub>
                      <m:sup>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(cách chọn)</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81038" indent="-381038" algn="just" defTabSz="609478">
                  <a:lnSpc>
                    <a:spcPct val="200000"/>
                  </a:lnSpc>
                  <a:buClrTx/>
                  <a:buFont typeface="Arial" panose="020B0604020202020204" pitchFamily="34" charset="0"/>
                  <a:buChar char="•"/>
                </a:pPr>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Số cách chọn 1 kí tự tiếp theo là: </a:t>
                </a:r>
                <a14:m>
                  <m:oMath xmlns:m="http://schemas.openxmlformats.org/officeDocument/2006/math">
                    <m:sSubSup>
                      <m:sSubSupPr>
                        <m:ctrlPr>
                          <a:rPr lang="en-US" sz="2400" i="1"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Times New Roman" panose="02020603050405020304" pitchFamily="18" charset="0"/>
                            <a:cs typeface="Arial" panose="020B0604020202020204" pitchFamily="34" charset="0"/>
                          </a:rPr>
                          <m:t>C</m:t>
                        </m:r>
                      </m:e>
                      <m:sub>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26</m:t>
                        </m:r>
                      </m:sub>
                      <m:sup>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(cách chọn)</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81038" indent="-381038" algn="just" defTabSz="609478">
                  <a:lnSpc>
                    <a:spcPct val="200000"/>
                  </a:lnSpc>
                  <a:buClrTx/>
                  <a:buFont typeface="Arial" panose="020B0604020202020204" pitchFamily="34" charset="0"/>
                  <a:buChar char="•"/>
                </a:pPr>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Số cách chọn 1 kí tự cuối cùng là: </a:t>
                </a:r>
                <a14:m>
                  <m:oMath xmlns:m="http://schemas.openxmlformats.org/officeDocument/2006/math">
                    <m:sSubSup>
                      <m:sSubSupPr>
                        <m:ctrlPr>
                          <a:rPr lang="en-US" sz="2400" i="1"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Times New Roman" panose="02020603050405020304" pitchFamily="18" charset="0"/>
                            <a:cs typeface="Arial" panose="020B0604020202020204" pitchFamily="34" charset="0"/>
                          </a:rPr>
                          <m:t>C</m:t>
                        </m:r>
                      </m:e>
                      <m:sub>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10</m:t>
                        </m:r>
                      </m:sub>
                      <m:sup>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(cách chọn)</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ctr" defTabSz="609478">
                  <a:lnSpc>
                    <a:spcPct val="200000"/>
                  </a:lnSpc>
                  <a:buClrTx/>
                  <a:buFontTx/>
                  <a:buNone/>
                </a:pPr>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Áp dụng quy tắc nhân, ta có số mật khẩu có thể tạo thành là: </a:t>
                </a:r>
                <a14:m>
                  <m:oMath xmlns:m="http://schemas.openxmlformats.org/officeDocument/2006/math">
                    <m:sSubSup>
                      <m:sSubSupPr>
                        <m:ctrlPr>
                          <a:rPr lang="en-US"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Calibri" panose="020F0502020204030204" pitchFamily="34" charset="0"/>
                            <a:cs typeface="Arial" panose="020B0604020202020204" pitchFamily="34" charset="0"/>
                          </a:rPr>
                          <m:t>A</m:t>
                        </m:r>
                      </m:e>
                      <m:sub>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10</m:t>
                        </m:r>
                      </m:sub>
                      <m:sup>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4</m:t>
                        </m:r>
                      </m:sup>
                    </m:sSubSup>
                    <m:r>
                      <a:rPr lang="en-US" sz="2400" b="0" i="0" kern="1200" smtClean="0">
                        <a:solidFill>
                          <a:prstClr val="black"/>
                        </a:solidFill>
                        <a:latin typeface="Cambria Math" panose="02040503050406030204" pitchFamily="18" charset="0"/>
                        <a:ea typeface="Calibri" panose="020F0502020204030204" pitchFamily="34" charset="0"/>
                        <a:cs typeface="Arial" panose="020B0604020202020204" pitchFamily="34" charset="0"/>
                      </a:rPr>
                      <m:t> </m:t>
                    </m:r>
                    <m:r>
                      <a:rPr lang="nl-NL"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sSubSup>
                      <m:sSubSupPr>
                        <m:ctrlPr>
                          <a:rPr lang="en-US" sz="2400" i="1"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Times New Roman" panose="02020603050405020304" pitchFamily="18" charset="0"/>
                            <a:cs typeface="Arial" panose="020B0604020202020204" pitchFamily="34" charset="0"/>
                          </a:rPr>
                          <m:t>C</m:t>
                        </m:r>
                      </m:e>
                      <m:sub>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26</m:t>
                        </m:r>
                      </m:sub>
                      <m:sup>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a:t>
                </a:r>
                <a14:m>
                  <m:oMath xmlns:m="http://schemas.openxmlformats.org/officeDocument/2006/math">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sSubSup>
                      <m:sSubSupPr>
                        <m:ctrlPr>
                          <a:rPr lang="en-US" sz="2400" i="1"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Times New Roman" panose="02020603050405020304" pitchFamily="18" charset="0"/>
                            <a:cs typeface="Arial" panose="020B0604020202020204" pitchFamily="34" charset="0"/>
                          </a:rPr>
                          <m:t>C</m:t>
                        </m:r>
                      </m:e>
                      <m:sub>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26</m:t>
                        </m:r>
                      </m:sub>
                      <m:sup>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sup>
                    </m:sSubSup>
                    <m:r>
                      <a:rPr lang="en-US" sz="2400" b="0" i="0" kern="120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sSubSup>
                      <m:sSubSupPr>
                        <m:ctrlPr>
                          <a:rPr lang="en-US" sz="2400" i="1"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Times New Roman" panose="02020603050405020304" pitchFamily="18" charset="0"/>
                            <a:cs typeface="Arial" panose="020B0604020202020204" pitchFamily="34" charset="0"/>
                          </a:rPr>
                          <m:t>C</m:t>
                        </m:r>
                      </m:e>
                      <m:sub>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26</m:t>
                        </m:r>
                      </m:sub>
                      <m:sup>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sSubSup>
                      <m:sSubSupPr>
                        <m:ctrlPr>
                          <a:rPr lang="en-US" sz="2400" i="1"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ctrlPr>
                      </m:sSubSupPr>
                      <m:e>
                        <m:r>
                          <m:rPr>
                            <m:nor/>
                          </m:rPr>
                          <a:rPr lang="nl-NL" sz="2400" i="0" kern="1200">
                            <a:solidFill>
                              <a:prstClr val="black"/>
                            </a:solidFill>
                            <a:latin typeface="UTM Avo" panose="02040603050506020204" pitchFamily="18" charset="0"/>
                            <a:ea typeface="Times New Roman" panose="02020603050405020304" pitchFamily="18" charset="0"/>
                            <a:cs typeface="Arial" panose="020B0604020202020204" pitchFamily="34" charset="0"/>
                          </a:rPr>
                          <m:t>C</m:t>
                        </m:r>
                      </m:e>
                      <m:sub>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10</m:t>
                        </m:r>
                      </m:sub>
                      <m:sup>
                        <m:r>
                          <a:rPr lang="nl-NL" sz="2400" kern="120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sup>
                    </m:sSubSup>
                  </m:oMath>
                </a14:m>
                <a:r>
                  <a:rPr lang="nl-NL"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(mật khẩu).</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C1CBE8B1-0612-5370-CCC2-259C21989CC1}"/>
                  </a:ext>
                </a:extLst>
              </p:cNvPr>
              <p:cNvSpPr>
                <a:spLocks noRot="1" noChangeAspect="1" noMove="1" noResize="1" noEditPoints="1" noAdjustHandles="1" noChangeArrowheads="1" noChangeShapeType="1" noTextEdit="1"/>
              </p:cNvSpPr>
              <p:nvPr/>
            </p:nvSpPr>
            <p:spPr>
              <a:xfrm>
                <a:off x="1674333" y="2077431"/>
                <a:ext cx="9177657" cy="4478405"/>
              </a:xfrm>
              <a:prstGeom prst="rect">
                <a:avLst/>
              </a:prstGeom>
              <a:blipFill>
                <a:blip r:embed="rId3"/>
                <a:stretch>
                  <a:fillRect l="-930" b="-1907"/>
                </a:stretch>
              </a:blipFill>
            </p:spPr>
            <p:txBody>
              <a:bodyPr/>
              <a:lstStyle/>
              <a:p>
                <a:r>
                  <a:rPr lang="en-US">
                    <a:noFill/>
                  </a:rPr>
                  <a:t> </a:t>
                </a:r>
              </a:p>
            </p:txBody>
          </p:sp>
        </mc:Fallback>
      </mc:AlternateContent>
      <p:sp>
        <p:nvSpPr>
          <p:cNvPr id="5" name="Oval Callout 9">
            <a:extLst>
              <a:ext uri="{FF2B5EF4-FFF2-40B4-BE49-F238E27FC236}">
                <a16:creationId xmlns:a16="http://schemas.microsoft.com/office/drawing/2014/main" id="{D2ED7791-EA99-BC6E-9A6F-5678FB5232DB}"/>
              </a:ext>
            </a:extLst>
          </p:cNvPr>
          <p:cNvSpPr/>
          <p:nvPr/>
        </p:nvSpPr>
        <p:spPr>
          <a:xfrm>
            <a:off x="569944" y="1786101"/>
            <a:ext cx="1337774" cy="582659"/>
          </a:xfrm>
          <a:prstGeom prst="wedgeEllipseCallout">
            <a:avLst/>
          </a:prstGeom>
          <a:solidFill>
            <a:srgbClr val="D9997D">
              <a:lumMod val="75000"/>
            </a:srgbClr>
          </a:solidFill>
          <a:ln w="38100" cap="flat" cmpd="sng" algn="ctr">
            <a:solidFill>
              <a:srgbClr val="F3F3F3"/>
            </a:solidFill>
            <a:prstDash val="solid"/>
          </a:ln>
          <a:effectLst>
            <a:outerShdw blurRad="40000" dist="20000" dir="5400000" rotWithShape="0">
              <a:srgbClr val="000000">
                <a:alpha val="38000"/>
              </a:srgbClr>
            </a:outerShdw>
          </a:effectLst>
        </p:spPr>
        <p:txBody>
          <a:bodyPr rtlCol="0" anchor="ctr"/>
          <a:lstStyle/>
          <a:p>
            <a:pPr algn="ctr" defTabSz="609660">
              <a:buClrTx/>
              <a:buFontTx/>
              <a:buNone/>
              <a:defRPr/>
            </a:pPr>
            <a:r>
              <a:rPr lang="en-US" sz="2400" b="1" dirty="0" err="1">
                <a:solidFill>
                  <a:srgbClr val="FFFFFF"/>
                </a:solidFill>
                <a:latin typeface="UTM Avo" panose="02040603050506020204" pitchFamily="18" charset="0"/>
                <a:ea typeface="+mn-ea"/>
                <a:cs typeface="+mn-cs"/>
              </a:rPr>
              <a:t>Giải</a:t>
            </a:r>
            <a:endParaRPr lang="en-US" sz="2400" b="1" dirty="0">
              <a:solidFill>
                <a:srgbClr val="FFFFFF"/>
              </a:solidFill>
              <a:latin typeface="UTM Avo" panose="02040603050506020204" pitchFamily="18" charset="0"/>
              <a:ea typeface="+mn-ea"/>
              <a:cs typeface="+mn-cs"/>
            </a:endParaRPr>
          </a:p>
        </p:txBody>
      </p:sp>
    </p:spTree>
    <p:extLst>
      <p:ext uri="{BB962C8B-B14F-4D97-AF65-F5344CB8AC3E}">
        <p14:creationId xmlns:p14="http://schemas.microsoft.com/office/powerpoint/2010/main" val="51121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7FBE2719-B6BB-48B9-46CE-2C7B2022213D}"/>
                  </a:ext>
                </a:extLst>
              </p:cNvPr>
              <p:cNvSpPr/>
              <p:nvPr/>
            </p:nvSpPr>
            <p:spPr>
              <a:xfrm>
                <a:off x="276908" y="1630651"/>
                <a:ext cx="11841716" cy="2335511"/>
              </a:xfrm>
              <a:prstGeom prst="rect">
                <a:avLst/>
              </a:prstGeom>
            </p:spPr>
            <p:txBody>
              <a:bodyPr wrap="square">
                <a:spAutoFit/>
              </a:bodyPr>
              <a:lstStyle/>
              <a:p>
                <a:pPr algn="just" defTabSz="609660">
                  <a:lnSpc>
                    <a:spcPct val="130000"/>
                  </a:lnSpc>
                  <a:buClrTx/>
                  <a:defRPr/>
                </a:pPr>
                <a:r>
                  <a:rPr lang="fr-FR" sz="2300" b="1" kern="1200" dirty="0" err="1">
                    <a:latin typeface="UTM Avo" panose="02040603050506020204" pitchFamily="18" charset="0"/>
                    <a:ea typeface="Calibri" panose="020F0502020204030204" pitchFamily="34" charset="0"/>
                    <a:cs typeface="+mn-cs"/>
                  </a:rPr>
                  <a:t>Bài</a:t>
                </a:r>
                <a:r>
                  <a:rPr lang="fr-FR" sz="2300" b="1" kern="1200" dirty="0">
                    <a:latin typeface="UTM Avo" panose="02040603050506020204" pitchFamily="18" charset="0"/>
                    <a:ea typeface="Calibri" panose="020F0502020204030204" pitchFamily="34" charset="0"/>
                    <a:cs typeface="+mn-cs"/>
                  </a:rPr>
                  <a:t> 7. (SGK – </a:t>
                </a:r>
                <a:r>
                  <a:rPr lang="fr-FR" sz="2300" b="1" kern="1200" dirty="0" err="1">
                    <a:latin typeface="UTM Avo" panose="02040603050506020204" pitchFamily="18" charset="0"/>
                    <a:ea typeface="Calibri" panose="020F0502020204030204" pitchFamily="34" charset="0"/>
                    <a:cs typeface="+mn-cs"/>
                  </a:rPr>
                  <a:t>trang</a:t>
                </a:r>
                <a:r>
                  <a:rPr lang="fr-FR" sz="2300" b="1" kern="1200" dirty="0">
                    <a:latin typeface="UTM Avo" panose="02040603050506020204" pitchFamily="18" charset="0"/>
                    <a:ea typeface="Calibri" panose="020F0502020204030204" pitchFamily="34" charset="0"/>
                    <a:cs typeface="+mn-cs"/>
                  </a:rPr>
                  <a:t> 20)</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Một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trường</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trung</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học</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phổ</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thông</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tổ</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chức</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cuộc</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thi</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chạy</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tiếp</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sức</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giữa</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các</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lớp</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với</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nội</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dung </a:t>
                </a:r>
                <a14:m>
                  <m:oMath xmlns:m="http://schemas.openxmlformats.org/officeDocument/2006/math">
                    <m:r>
                      <m:rPr>
                        <m:nor/>
                      </m:rPr>
                      <a:rPr lang="en-US" sz="2300" i="0" kern="1200">
                        <a:solidFill>
                          <a:prstClr val="black"/>
                        </a:solidFill>
                        <a:latin typeface="UTM Avo" panose="02040603050506020204" pitchFamily="18" charset="0"/>
                        <a:ea typeface="Calibri" panose="020F0502020204030204" pitchFamily="34" charset="0"/>
                        <a:cs typeface="Arial" panose="020B0604020202020204" pitchFamily="34" charset="0"/>
                      </a:rPr>
                      <m:t>4</m:t>
                    </m:r>
                    <m:r>
                      <m:rPr>
                        <m:nor/>
                      </m:rPr>
                      <a:rPr lang="en-US" sz="2300" b="0" i="0" kern="1200" smtClean="0">
                        <a:solidFill>
                          <a:prstClr val="black"/>
                        </a:solidFill>
                        <a:latin typeface="UTM Avo" panose="02040603050506020204" pitchFamily="18" charset="0"/>
                        <a:ea typeface="Calibri" panose="020F0502020204030204" pitchFamily="34" charset="0"/>
                        <a:cs typeface="Arial" panose="020B0604020202020204" pitchFamily="34" charset="0"/>
                      </a:rPr>
                      <m:t> </m:t>
                    </m:r>
                    <m:r>
                      <m:rPr>
                        <m:nor/>
                      </m:rPr>
                      <a:rPr lang="en-US" sz="2300" i="0" kern="1200">
                        <a:solidFill>
                          <a:prstClr val="black"/>
                        </a:solidFill>
                        <a:latin typeface="UTM Avo" panose="02040603050506020204" pitchFamily="18" charset="0"/>
                        <a:ea typeface="Calibri" panose="020F0502020204030204" pitchFamily="34" charset="0"/>
                        <a:cs typeface="Arial" panose="020B0604020202020204" pitchFamily="34" charset="0"/>
                      </a:rPr>
                      <m:t>×</m:t>
                    </m:r>
                    <m:r>
                      <m:rPr>
                        <m:nor/>
                      </m:rPr>
                      <a:rPr lang="en-US" sz="2300" i="0" kern="1200">
                        <a:solidFill>
                          <a:prstClr val="black"/>
                        </a:solidFill>
                        <a:latin typeface="UTM Avo" panose="02040603050506020204" pitchFamily="18" charset="0"/>
                        <a:ea typeface="Calibri" panose="020F0502020204030204" pitchFamily="34" charset="0"/>
                        <a:cs typeface="Arial" panose="020B0604020202020204" pitchFamily="34" charset="0"/>
                      </a:rPr>
                      <m:t>100 </m:t>
                    </m:r>
                    <m:r>
                      <m:rPr>
                        <m:nor/>
                      </m:rPr>
                      <a:rPr lang="en-US" sz="2300" i="0" kern="1200">
                        <a:solidFill>
                          <a:prstClr val="black"/>
                        </a:solidFill>
                        <a:latin typeface="UTM Avo" panose="02040603050506020204" pitchFamily="18" charset="0"/>
                        <a:ea typeface="Calibri" panose="020F0502020204030204" pitchFamily="34" charset="0"/>
                        <a:cs typeface="Arial" panose="020B0604020202020204" pitchFamily="34" charset="0"/>
                      </a:rPr>
                      <m:t>m</m:t>
                    </m:r>
                  </m:oMath>
                </a14:m>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yêu</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cầu</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mỗi</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đội</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gồm</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2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nam</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2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nữ</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Bạn</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An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được</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giáo</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viên</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giao</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nhiệm</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vụ</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chọn</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ra</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4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bạn</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sắp</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xếp</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thứ</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tự</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chạy</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của</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các</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bạn</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đó</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để</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đăng</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kí</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dự</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thi</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Bạn</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An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có</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bao</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nhiêu</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cách</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lập</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ra</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đội</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thi</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đủ</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điều</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kiện</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đăng</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kí</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Biết</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lớp</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bạn</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An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có</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22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nam</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17 </a:t>
                </a:r>
                <a:r>
                  <a:rPr lang="en-US" sz="2300" kern="120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nữ</a:t>
                </a:r>
                <a:r>
                  <a:rPr lang="en-US"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a:t>
                </a:r>
              </a:p>
            </p:txBody>
          </p:sp>
        </mc:Choice>
        <mc:Fallback xmlns="">
          <p:sp>
            <p:nvSpPr>
              <p:cNvPr id="2" name="Rectangle 1">
                <a:extLst>
                  <a:ext uri="{FF2B5EF4-FFF2-40B4-BE49-F238E27FC236}">
                    <a16:creationId xmlns:a16="http://schemas.microsoft.com/office/drawing/2014/main" id="{7FBE2719-B6BB-48B9-46CE-2C7B2022213D}"/>
                  </a:ext>
                </a:extLst>
              </p:cNvPr>
              <p:cNvSpPr>
                <a:spLocks noRot="1" noChangeAspect="1" noMove="1" noResize="1" noEditPoints="1" noAdjustHandles="1" noChangeArrowheads="1" noChangeShapeType="1" noTextEdit="1"/>
              </p:cNvSpPr>
              <p:nvPr/>
            </p:nvSpPr>
            <p:spPr>
              <a:xfrm>
                <a:off x="276908" y="1630651"/>
                <a:ext cx="11841716" cy="2335511"/>
              </a:xfrm>
              <a:prstGeom prst="rect">
                <a:avLst/>
              </a:prstGeom>
              <a:blipFill>
                <a:blip r:embed="rId3"/>
                <a:stretch>
                  <a:fillRect l="-721" r="-772" b="-4688"/>
                </a:stretch>
              </a:blipFill>
            </p:spPr>
            <p:txBody>
              <a:bodyPr/>
              <a:lstStyle/>
              <a:p>
                <a:r>
                  <a:rPr lang="en-US">
                    <a:noFill/>
                  </a:rPr>
                  <a:t> </a:t>
                </a:r>
              </a:p>
            </p:txBody>
          </p:sp>
        </mc:Fallback>
      </mc:AlternateContent>
      <p:sp>
        <p:nvSpPr>
          <p:cNvPr id="4" name="Oval Callout 9">
            <a:extLst>
              <a:ext uri="{FF2B5EF4-FFF2-40B4-BE49-F238E27FC236}">
                <a16:creationId xmlns:a16="http://schemas.microsoft.com/office/drawing/2014/main" id="{44153E9E-67A1-118A-78A0-FB7BD4CBEBFB}"/>
              </a:ext>
            </a:extLst>
          </p:cNvPr>
          <p:cNvSpPr/>
          <p:nvPr/>
        </p:nvSpPr>
        <p:spPr>
          <a:xfrm>
            <a:off x="0" y="3966162"/>
            <a:ext cx="1028700" cy="589072"/>
          </a:xfrm>
          <a:prstGeom prst="roundRect">
            <a:avLst/>
          </a:prstGeom>
          <a:solidFill>
            <a:srgbClr val="D9997D">
              <a:lumMod val="75000"/>
            </a:srgbClr>
          </a:solidFill>
          <a:ln w="38100" cap="flat" cmpd="sng" algn="ctr">
            <a:solidFill>
              <a:srgbClr val="F3F3F3"/>
            </a:solidFill>
            <a:prstDash val="solid"/>
          </a:ln>
          <a:effectLst>
            <a:outerShdw blurRad="40000" dist="20000" dir="5400000" rotWithShape="0">
              <a:srgbClr val="000000">
                <a:alpha val="38000"/>
              </a:srgbClr>
            </a:outerShdw>
          </a:effectLst>
        </p:spPr>
        <p:txBody>
          <a:bodyPr rtlCol="0" anchor="ctr"/>
          <a:lstStyle/>
          <a:p>
            <a:pPr algn="ctr" defTabSz="609660">
              <a:buClrTx/>
              <a:buFontTx/>
              <a:buNone/>
              <a:defRPr/>
            </a:pPr>
            <a:r>
              <a:rPr lang="en-US" sz="2400" b="1" dirty="0" err="1">
                <a:solidFill>
                  <a:srgbClr val="FFFFFF"/>
                </a:solidFill>
                <a:latin typeface="UTM Avo" panose="02040603050506020204" pitchFamily="18" charset="0"/>
                <a:ea typeface="+mn-ea"/>
                <a:cs typeface="+mn-cs"/>
              </a:rPr>
              <a:t>Giải</a:t>
            </a:r>
            <a:endParaRPr lang="en-US" sz="2400" b="1" dirty="0">
              <a:solidFill>
                <a:srgbClr val="FFFFFF"/>
              </a:solidFill>
              <a:latin typeface="UTM Avo" panose="02040603050506020204" pitchFamily="18" charset="0"/>
              <a:ea typeface="+mn-ea"/>
              <a:cs typeface="+mn-cs"/>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B4D2D3C-4AE7-A61C-0753-146A7D2FCB7E}"/>
                  </a:ext>
                </a:extLst>
              </p:cNvPr>
              <p:cNvSpPr/>
              <p:nvPr/>
            </p:nvSpPr>
            <p:spPr>
              <a:xfrm>
                <a:off x="1028700" y="4368265"/>
                <a:ext cx="11025979" cy="2369751"/>
              </a:xfrm>
              <a:prstGeom prst="rect">
                <a:avLst/>
              </a:prstGeom>
            </p:spPr>
            <p:txBody>
              <a:bodyPr wrap="square">
                <a:spAutoFit/>
              </a:bodyPr>
              <a:lstStyle/>
              <a:p>
                <a:pPr marL="381038" indent="-381038" defTabSz="609478">
                  <a:lnSpc>
                    <a:spcPct val="130000"/>
                  </a:lnSpc>
                  <a:buClrTx/>
                  <a:buFont typeface="Arial" panose="020B0604020202020204" pitchFamily="34" charset="0"/>
                  <a:buChar char="•"/>
                </a:pPr>
                <a:r>
                  <a:rPr lang="nl-NL" sz="23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Số cách chọn ra 2 bạn nam bất kì tử 22 bạn nam là: </a:t>
                </a:r>
                <a14:m>
                  <m:oMath xmlns:m="http://schemas.openxmlformats.org/officeDocument/2006/math">
                    <m:sSubSup>
                      <m:sSubSupPr>
                        <m:ctrlPr>
                          <a:rPr lang="en-US" sz="23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3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nl-NL" sz="2300" kern="1200">
                            <a:solidFill>
                              <a:prstClr val="black"/>
                            </a:solidFill>
                            <a:latin typeface="Cambria Math" panose="02040503050406030204" pitchFamily="18" charset="0"/>
                            <a:ea typeface="Calibri" panose="020F0502020204030204" pitchFamily="34" charset="0"/>
                            <a:cs typeface="Arial" panose="020B0604020202020204" pitchFamily="34" charset="0"/>
                          </a:rPr>
                          <m:t>22</m:t>
                        </m:r>
                      </m:sub>
                      <m:sup>
                        <m:r>
                          <a:rPr lang="nl-NL" sz="2300" kern="12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bSup>
                  </m:oMath>
                </a14:m>
                <a:r>
                  <a:rPr lang="nl-NL" sz="23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(cách chọn)</a:t>
                </a:r>
                <a:endParaRPr lang="en-US" sz="23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81038" indent="-381038" defTabSz="609478">
                  <a:lnSpc>
                    <a:spcPct val="130000"/>
                  </a:lnSpc>
                  <a:buClrTx/>
                  <a:buFont typeface="Arial" panose="020B0604020202020204" pitchFamily="34" charset="0"/>
                  <a:buChar char="•"/>
                </a:pPr>
                <a:r>
                  <a:rPr lang="nl-NL" sz="23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Số cách chọn ra 2 bạn nữ bất kì từ 17 bạn nữ là: </a:t>
                </a:r>
                <a14:m>
                  <m:oMath xmlns:m="http://schemas.openxmlformats.org/officeDocument/2006/math">
                    <m:sSubSup>
                      <m:sSubSupPr>
                        <m:ctrlPr>
                          <a:rPr lang="en-US" sz="23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3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nl-NL" sz="2300" kern="1200">
                            <a:solidFill>
                              <a:prstClr val="black"/>
                            </a:solidFill>
                            <a:latin typeface="Cambria Math" panose="02040503050406030204" pitchFamily="18" charset="0"/>
                            <a:ea typeface="Calibri" panose="020F0502020204030204" pitchFamily="34" charset="0"/>
                            <a:cs typeface="Arial" panose="020B0604020202020204" pitchFamily="34" charset="0"/>
                          </a:rPr>
                          <m:t>17</m:t>
                        </m:r>
                      </m:sub>
                      <m:sup>
                        <m:r>
                          <a:rPr lang="nl-NL" sz="2300" kern="12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bSup>
                  </m:oMath>
                </a14:m>
                <a:r>
                  <a:rPr lang="nl-NL" sz="23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(cách chọn)</a:t>
                </a:r>
                <a:endParaRPr lang="en-US" sz="23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81038" indent="-381038" defTabSz="609478">
                  <a:lnSpc>
                    <a:spcPct val="130000"/>
                  </a:lnSpc>
                  <a:buClrTx/>
                  <a:buFont typeface="Arial" panose="020B0604020202020204" pitchFamily="34" charset="0"/>
                  <a:buChar char="•"/>
                </a:pPr>
                <a:r>
                  <a:rPr lang="nl-NL" sz="23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Số cách sắp xếp thứ tự thi đấu của 4 bạn là: 4! (cách xếp) </a:t>
                </a:r>
                <a:endParaRPr lang="en-US" sz="23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81038" indent="-381038" defTabSz="609478">
                  <a:lnSpc>
                    <a:spcPct val="130000"/>
                  </a:lnSpc>
                  <a:buClrTx/>
                  <a:buFont typeface="Arial" panose="020B0604020202020204" pitchFamily="34" charset="0"/>
                  <a:buChar char="•"/>
                </a:pPr>
                <a:r>
                  <a:rPr lang="nl-NL" sz="23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Áp dụng quy tắc nhân, ta có số cách lập một đội thi đấu là: </a:t>
                </a:r>
                <a14:m>
                  <m:oMath xmlns:m="http://schemas.openxmlformats.org/officeDocument/2006/math">
                    <m:sSubSup>
                      <m:sSubSupPr>
                        <m:ctrlPr>
                          <a:rPr lang="en-US" sz="23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3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nl-NL" sz="2300" kern="1200">
                            <a:solidFill>
                              <a:prstClr val="black"/>
                            </a:solidFill>
                            <a:latin typeface="Cambria Math" panose="02040503050406030204" pitchFamily="18" charset="0"/>
                            <a:ea typeface="Calibri" panose="020F0502020204030204" pitchFamily="34" charset="0"/>
                            <a:cs typeface="Arial" panose="020B0604020202020204" pitchFamily="34" charset="0"/>
                          </a:rPr>
                          <m:t>22</m:t>
                        </m:r>
                      </m:sub>
                      <m:sup>
                        <m:r>
                          <a:rPr lang="nl-NL" sz="2300" kern="12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bSup>
                  </m:oMath>
                </a14:m>
                <a:r>
                  <a:rPr lang="nl-NL" sz="23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a:t>
                </a:r>
                <a14:m>
                  <m:oMath xmlns:m="http://schemas.openxmlformats.org/officeDocument/2006/math">
                    <m:r>
                      <a:rPr lang="nl-NL" sz="2300" kern="1200">
                        <a:solidFill>
                          <a:prstClr val="black"/>
                        </a:solidFill>
                        <a:latin typeface="Cambria Math" panose="02040503050406030204" pitchFamily="18" charset="0"/>
                        <a:ea typeface="Calibri" panose="020F0502020204030204" pitchFamily="34" charset="0"/>
                        <a:cs typeface="Arial" panose="020B0604020202020204" pitchFamily="34" charset="0"/>
                      </a:rPr>
                      <m:t> </m:t>
                    </m:r>
                    <m:sSubSup>
                      <m:sSubSupPr>
                        <m:ctrlPr>
                          <a:rPr lang="en-US" sz="23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nl-NL" sz="23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nl-NL" sz="2300" kern="1200">
                            <a:solidFill>
                              <a:prstClr val="black"/>
                            </a:solidFill>
                            <a:latin typeface="Cambria Math" panose="02040503050406030204" pitchFamily="18" charset="0"/>
                            <a:ea typeface="Calibri" panose="020F0502020204030204" pitchFamily="34" charset="0"/>
                            <a:cs typeface="Arial" panose="020B0604020202020204" pitchFamily="34" charset="0"/>
                          </a:rPr>
                          <m:t>17</m:t>
                        </m:r>
                      </m:sub>
                      <m:sup>
                        <m:r>
                          <a:rPr lang="nl-NL" sz="2300" kern="12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bSup>
                    <m:r>
                      <a:rPr lang="nl-NL" sz="2300" kern="1200">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nl-NL" sz="23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4! (cách lập).</a:t>
                </a:r>
                <a:endParaRPr lang="en-US" sz="23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4B4D2D3C-4AE7-A61C-0753-146A7D2FCB7E}"/>
                  </a:ext>
                </a:extLst>
              </p:cNvPr>
              <p:cNvSpPr>
                <a:spLocks noRot="1" noChangeAspect="1" noMove="1" noResize="1" noEditPoints="1" noAdjustHandles="1" noChangeArrowheads="1" noChangeShapeType="1" noTextEdit="1"/>
              </p:cNvSpPr>
              <p:nvPr/>
            </p:nvSpPr>
            <p:spPr>
              <a:xfrm>
                <a:off x="1028700" y="4368265"/>
                <a:ext cx="11025979" cy="2369751"/>
              </a:xfrm>
              <a:prstGeom prst="rect">
                <a:avLst/>
              </a:prstGeom>
              <a:blipFill>
                <a:blip r:embed="rId4"/>
                <a:stretch>
                  <a:fillRect l="-664" b="-4381"/>
                </a:stretch>
              </a:blipFill>
            </p:spPr>
            <p:txBody>
              <a:bodyPr/>
              <a:lstStyle/>
              <a:p>
                <a:r>
                  <a:rPr lang="en-US">
                    <a:noFill/>
                  </a:rPr>
                  <a:t> </a:t>
                </a:r>
              </a:p>
            </p:txBody>
          </p:sp>
        </mc:Fallback>
      </mc:AlternateContent>
    </p:spTree>
    <p:extLst>
      <p:ext uri="{BB962C8B-B14F-4D97-AF65-F5344CB8AC3E}">
        <p14:creationId xmlns:p14="http://schemas.microsoft.com/office/powerpoint/2010/main" val="936551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9F55BB-945E-1C79-37E8-1C4F3B1A4825}"/>
              </a:ext>
            </a:extLst>
          </p:cNvPr>
          <p:cNvSpPr/>
          <p:nvPr/>
        </p:nvSpPr>
        <p:spPr>
          <a:xfrm>
            <a:off x="508000" y="1669020"/>
            <a:ext cx="11442700" cy="2783839"/>
          </a:xfrm>
          <a:prstGeom prst="rect">
            <a:avLst/>
          </a:prstGeom>
        </p:spPr>
        <p:txBody>
          <a:bodyPr wrap="square">
            <a:spAutoFit/>
          </a:bodyPr>
          <a:lstStyle/>
          <a:p>
            <a:pPr defTabSz="609660">
              <a:lnSpc>
                <a:spcPct val="150000"/>
              </a:lnSpc>
              <a:buClrTx/>
              <a:buFontTx/>
              <a:buNone/>
              <a:defRPr/>
            </a:pPr>
            <a:r>
              <a:rPr lang="fr-FR" sz="2400" b="1" kern="1200" dirty="0" err="1">
                <a:latin typeface="UTM Avo" panose="02040603050506020204" pitchFamily="18" charset="0"/>
                <a:ea typeface="Calibri" panose="020F0502020204030204" pitchFamily="34" charset="0"/>
                <a:cs typeface="+mn-cs"/>
              </a:rPr>
              <a:t>Bài</a:t>
            </a:r>
            <a:r>
              <a:rPr lang="fr-FR" sz="2400" b="1" kern="1200" dirty="0">
                <a:latin typeface="UTM Avo" panose="02040603050506020204" pitchFamily="18" charset="0"/>
                <a:ea typeface="Calibri" panose="020F0502020204030204" pitchFamily="34" charset="0"/>
                <a:cs typeface="+mn-cs"/>
              </a:rPr>
              <a:t> 8. (SGK – </a:t>
            </a:r>
            <a:r>
              <a:rPr lang="fr-FR" sz="2400" b="1" kern="1200" dirty="0" err="1">
                <a:latin typeface="UTM Avo" panose="02040603050506020204" pitchFamily="18" charset="0"/>
                <a:ea typeface="Calibri" panose="020F0502020204030204" pitchFamily="34" charset="0"/>
                <a:cs typeface="+mn-cs"/>
              </a:rPr>
              <a:t>trang</a:t>
            </a:r>
            <a:r>
              <a:rPr lang="fr-FR" sz="2400" b="1" kern="1200" dirty="0">
                <a:latin typeface="UTM Avo" panose="02040603050506020204" pitchFamily="18" charset="0"/>
                <a:ea typeface="Calibri" panose="020F0502020204030204" pitchFamily="34" charset="0"/>
                <a:cs typeface="+mn-cs"/>
              </a:rPr>
              <a:t> 20) </a:t>
            </a:r>
            <a:r>
              <a:rPr lang="vi-VN" sz="2400" kern="1200" dirty="0">
                <a:latin typeface="UTM Avo" panose="02040603050506020204" pitchFamily="18" charset="0"/>
                <a:ea typeface="Calibri" panose="020F0502020204030204" pitchFamily="34" charset="0"/>
                <a:cs typeface="+mn-cs"/>
              </a:rPr>
              <a:t>Bác Thảo muốn mua 2 chiếc máy tính để phục vụ công việc. Người bán hàng giới thiệu cho bác 3 hãng máy tính để tham khảo: hãng thứ nhất có 4 loại máy tính phù hợp, hãng thứ hai có 5 loại máy tính phù hợp, hãng thứ ba có 7 loại máy tính phù hợp. Bác Thảo có bao nhiêu cách chọn 2 máy tính dùng cho công việc? </a:t>
            </a:r>
          </a:p>
        </p:txBody>
      </p:sp>
      <p:pic>
        <p:nvPicPr>
          <p:cNvPr id="5" name="Picture 5">
            <a:extLst>
              <a:ext uri="{FF2B5EF4-FFF2-40B4-BE49-F238E27FC236}">
                <a16:creationId xmlns:a16="http://schemas.microsoft.com/office/drawing/2014/main" id="{FC4F60D2-7F92-997F-28C1-209D0D58894F}"/>
              </a:ext>
            </a:extLst>
          </p:cNvPr>
          <p:cNvPicPr>
            <a:picLocks noChangeAspect="1"/>
          </p:cNvPicPr>
          <p:nvPr/>
        </p:nvPicPr>
        <p:blipFill>
          <a:blip r:embed="rId3"/>
          <a:srcRect/>
          <a:stretch>
            <a:fillRect/>
          </a:stretch>
        </p:blipFill>
        <p:spPr>
          <a:xfrm>
            <a:off x="9131302" y="4410307"/>
            <a:ext cx="2767785" cy="2306488"/>
          </a:xfrm>
          <a:prstGeom prst="rect">
            <a:avLst/>
          </a:prstGeom>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85818BA-A2DF-A74C-5B9E-4F01E1EACBF9}"/>
                  </a:ext>
                </a:extLst>
              </p:cNvPr>
              <p:cNvSpPr/>
              <p:nvPr/>
            </p:nvSpPr>
            <p:spPr>
              <a:xfrm>
                <a:off x="403127" y="5014340"/>
                <a:ext cx="8626573" cy="1702454"/>
              </a:xfrm>
              <a:prstGeom prst="rect">
                <a:avLst/>
              </a:prstGeom>
            </p:spPr>
            <p:txBody>
              <a:bodyPr wrap="square">
                <a:spAutoFit/>
              </a:bodyPr>
              <a:lstStyle/>
              <a:p>
                <a:pPr marL="381038" indent="-381038" defTabSz="609478">
                  <a:lnSpc>
                    <a:spcPct val="150000"/>
                  </a:lnSpc>
                  <a:buClrTx/>
                  <a:buFont typeface="Arial" panose="020B0604020202020204" pitchFamily="34" charset="0"/>
                  <a:buChar char="•"/>
                </a:pPr>
                <a:r>
                  <a:rPr lang="fr-FR" sz="2400" kern="1200" dirty="0">
                    <a:latin typeface="UTM Avo" panose="02040603050506020204" pitchFamily="18" charset="0"/>
                    <a:ea typeface="Calibri" panose="020F0502020204030204" pitchFamily="34" charset="0"/>
                    <a:cs typeface="Times New Roman" panose="02020603050405020304" pitchFamily="18" charset="0"/>
                  </a:rPr>
                  <a:t>Tổng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số</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máy</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tính</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phù</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hợp</a:t>
                </a:r>
                <a:r>
                  <a:rPr lang="fr-FR" sz="2400" kern="1200" dirty="0">
                    <a:latin typeface="UTM Avo" panose="02040603050506020204" pitchFamily="18" charset="0"/>
                    <a:ea typeface="Calibri" panose="020F0502020204030204" pitchFamily="34" charset="0"/>
                    <a:cs typeface="Times New Roman" panose="02020603050405020304" pitchFamily="18" charset="0"/>
                  </a:rPr>
                  <a:t> là : 4 + 5 + 7 = 16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máy</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tính</a:t>
                </a:r>
                <a:r>
                  <a:rPr lang="fr-FR" sz="2400" kern="1200" dirty="0">
                    <a:latin typeface="UTM Avo" panose="02040603050506020204" pitchFamily="18" charset="0"/>
                    <a:ea typeface="Calibri" panose="020F0502020204030204" pitchFamily="34" charset="0"/>
                    <a:cs typeface="Times New Roman" panose="02020603050405020304" pitchFamily="18" charset="0"/>
                  </a:rPr>
                  <a:t>)</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81038" indent="-381038" defTabSz="609478">
                  <a:lnSpc>
                    <a:spcPct val="150000"/>
                  </a:lnSpc>
                  <a:buClrTx/>
                  <a:buFont typeface="Arial" panose="020B0604020202020204" pitchFamily="34" charset="0"/>
                  <a:buChar char="•"/>
                </a:pPr>
                <a:r>
                  <a:rPr lang="fr-FR" sz="2400" kern="1200" dirty="0" err="1">
                    <a:latin typeface="UTM Avo" panose="02040603050506020204" pitchFamily="18" charset="0"/>
                    <a:ea typeface="Calibri" panose="020F0502020204030204" pitchFamily="34" charset="0"/>
                    <a:cs typeface="Times New Roman" panose="02020603050405020304" pitchFamily="18" charset="0"/>
                  </a:rPr>
                  <a:t>Số</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cách</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chọn</a:t>
                </a:r>
                <a:r>
                  <a:rPr lang="fr-FR" sz="2400" kern="1200" dirty="0">
                    <a:latin typeface="UTM Avo" panose="02040603050506020204" pitchFamily="18" charset="0"/>
                    <a:ea typeface="Calibri" panose="020F0502020204030204" pitchFamily="34" charset="0"/>
                    <a:cs typeface="Times New Roman" panose="02020603050405020304" pitchFamily="18" charset="0"/>
                  </a:rPr>
                  <a:t> 2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máy</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tính</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từ</a:t>
                </a:r>
                <a:r>
                  <a:rPr lang="fr-FR" sz="2400" kern="1200" dirty="0">
                    <a:latin typeface="UTM Avo" panose="02040603050506020204" pitchFamily="18" charset="0"/>
                    <a:ea typeface="Calibri" panose="020F0502020204030204" pitchFamily="34" charset="0"/>
                    <a:cs typeface="Times New Roman" panose="02020603050405020304" pitchFamily="18" charset="0"/>
                  </a:rPr>
                  <a:t> 16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máy</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tính</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phù</a:t>
                </a:r>
                <a:r>
                  <a:rPr lang="fr-FR" sz="2400" kern="1200" dirty="0">
                    <a:latin typeface="UTM Avo" panose="02040603050506020204" pitchFamily="18" charset="0"/>
                    <a:ea typeface="Calibri" panose="020F0502020204030204" pitchFamily="34" charset="0"/>
                    <a:cs typeface="Times New Roman" panose="02020603050405020304" pitchFamily="18" charset="0"/>
                  </a:rPr>
                  <a:t> </a:t>
                </a:r>
                <a:r>
                  <a:rPr lang="fr-FR" sz="2400" kern="1200" dirty="0" err="1">
                    <a:latin typeface="UTM Avo" panose="02040603050506020204" pitchFamily="18" charset="0"/>
                    <a:ea typeface="Calibri" panose="020F0502020204030204" pitchFamily="34" charset="0"/>
                    <a:cs typeface="Times New Roman" panose="02020603050405020304" pitchFamily="18" charset="0"/>
                  </a:rPr>
                  <a:t>hợp</a:t>
                </a:r>
                <a:r>
                  <a:rPr lang="fr-FR" sz="2400" kern="1200" dirty="0">
                    <a:latin typeface="UTM Avo" panose="02040603050506020204" pitchFamily="18" charset="0"/>
                    <a:ea typeface="Calibri" panose="020F0502020204030204" pitchFamily="34" charset="0"/>
                    <a:cs typeface="Times New Roman" panose="02020603050405020304" pitchFamily="18" charset="0"/>
                  </a:rPr>
                  <a:t> là</a:t>
                </a:r>
                <a:r>
                  <a:rPr lang="pt-BR" sz="2400" kern="120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p>
              <a:p>
                <a:pPr algn="ctr" defTabSz="609478">
                  <a:lnSpc>
                    <a:spcPct val="150000"/>
                  </a:lnSpc>
                  <a:buClrTx/>
                  <a:buFontTx/>
                  <a:buNone/>
                </a:pPr>
                <a14:m>
                  <m:oMath xmlns:m="http://schemas.openxmlformats.org/officeDocument/2006/math">
                    <m:sSubSup>
                      <m:sSubSupPr>
                        <m:ctrlPr>
                          <a:rPr lang="en-US" sz="2400" i="1" kern="1200">
                            <a:solidFill>
                              <a:prstClr val="black"/>
                            </a:solidFill>
                            <a:latin typeface="Cambria Math" panose="02040503050406030204" pitchFamily="18" charset="0"/>
                            <a:ea typeface="Calibri" panose="020F0502020204030204" pitchFamily="34" charset="0"/>
                            <a:cs typeface="Arial" panose="020B0604020202020204" pitchFamily="34" charset="0"/>
                          </a:rPr>
                        </m:ctrlPr>
                      </m:sSubSupPr>
                      <m:e>
                        <m:r>
                          <m:rPr>
                            <m:nor/>
                          </m:rPr>
                          <a:rPr lang="pt-BR" sz="2400" i="0" kern="1200">
                            <a:solidFill>
                              <a:prstClr val="black"/>
                            </a:solidFill>
                            <a:latin typeface="UTM Avo" panose="02040603050506020204" pitchFamily="18" charset="0"/>
                            <a:ea typeface="Calibri" panose="020F0502020204030204" pitchFamily="34" charset="0"/>
                            <a:cs typeface="Arial" panose="020B0604020202020204" pitchFamily="34" charset="0"/>
                          </a:rPr>
                          <m:t>C</m:t>
                        </m:r>
                      </m:e>
                      <m:sub>
                        <m:r>
                          <a:rPr lang="pt-BR"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16</m:t>
                        </m:r>
                      </m:sub>
                      <m:sup>
                        <m:r>
                          <a:rPr lang="pt-BR" sz="2400" kern="1200">
                            <a:solidFill>
                              <a:prstClr val="black"/>
                            </a:solidFill>
                            <a:latin typeface="Cambria Math" panose="02040503050406030204" pitchFamily="18" charset="0"/>
                            <a:ea typeface="Calibri" panose="020F0502020204030204" pitchFamily="34" charset="0"/>
                            <a:cs typeface="Arial" panose="020B0604020202020204" pitchFamily="34" charset="0"/>
                          </a:rPr>
                          <m:t>2</m:t>
                        </m:r>
                      </m:sup>
                    </m:sSubSup>
                  </m:oMath>
                </a14:m>
                <a:r>
                  <a:rPr lang="pt-BR" sz="2400" kern="12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rPr>
                  <a:t> = 120 (cách chọn).</a:t>
                </a:r>
                <a:endParaRPr lang="en-US" sz="2400" kern="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085818BA-A2DF-A74C-5B9E-4F01E1EACBF9}"/>
                  </a:ext>
                </a:extLst>
              </p:cNvPr>
              <p:cNvSpPr>
                <a:spLocks noRot="1" noChangeAspect="1" noMove="1" noResize="1" noEditPoints="1" noAdjustHandles="1" noChangeArrowheads="1" noChangeShapeType="1" noTextEdit="1"/>
              </p:cNvSpPr>
              <p:nvPr/>
            </p:nvSpPr>
            <p:spPr>
              <a:xfrm>
                <a:off x="403127" y="5014340"/>
                <a:ext cx="8626573" cy="1702454"/>
              </a:xfrm>
              <a:prstGeom prst="rect">
                <a:avLst/>
              </a:prstGeom>
              <a:blipFill>
                <a:blip r:embed="rId4"/>
                <a:stretch>
                  <a:fillRect l="-919" b="-6452"/>
                </a:stretch>
              </a:blipFill>
            </p:spPr>
            <p:txBody>
              <a:bodyPr/>
              <a:lstStyle/>
              <a:p>
                <a:r>
                  <a:rPr lang="en-US">
                    <a:noFill/>
                  </a:rPr>
                  <a:t> </a:t>
                </a:r>
              </a:p>
            </p:txBody>
          </p:sp>
        </mc:Fallback>
      </mc:AlternateContent>
      <p:sp>
        <p:nvSpPr>
          <p:cNvPr id="10" name="Oval Callout 9">
            <a:extLst>
              <a:ext uri="{FF2B5EF4-FFF2-40B4-BE49-F238E27FC236}">
                <a16:creationId xmlns:a16="http://schemas.microsoft.com/office/drawing/2014/main" id="{8B72745B-5F34-B7FF-A730-2FEE42E01D2E}"/>
              </a:ext>
            </a:extLst>
          </p:cNvPr>
          <p:cNvSpPr/>
          <p:nvPr/>
        </p:nvSpPr>
        <p:spPr>
          <a:xfrm>
            <a:off x="0" y="4410306"/>
            <a:ext cx="1337774" cy="582659"/>
          </a:xfrm>
          <a:prstGeom prst="wedgeEllipseCallout">
            <a:avLst/>
          </a:prstGeom>
          <a:solidFill>
            <a:srgbClr val="D9997D">
              <a:lumMod val="75000"/>
            </a:srgbClr>
          </a:solidFill>
          <a:ln w="38100" cap="flat" cmpd="sng" algn="ctr">
            <a:solidFill>
              <a:srgbClr val="F3F3F3"/>
            </a:solidFill>
            <a:prstDash val="solid"/>
          </a:ln>
          <a:effectLst>
            <a:outerShdw blurRad="40000" dist="20000" dir="5400000" rotWithShape="0">
              <a:srgbClr val="000000">
                <a:alpha val="38000"/>
              </a:srgbClr>
            </a:outerShdw>
          </a:effectLst>
        </p:spPr>
        <p:txBody>
          <a:bodyPr rtlCol="0" anchor="ctr"/>
          <a:lstStyle/>
          <a:p>
            <a:pPr algn="ctr" defTabSz="609660">
              <a:buClrTx/>
              <a:buFontTx/>
              <a:buNone/>
              <a:defRPr/>
            </a:pPr>
            <a:r>
              <a:rPr lang="en-US" sz="2400" b="1" dirty="0" err="1">
                <a:solidFill>
                  <a:srgbClr val="FFFFFF"/>
                </a:solidFill>
                <a:latin typeface="UTM Avo" panose="02040603050506020204" pitchFamily="18" charset="0"/>
                <a:ea typeface="+mn-ea"/>
                <a:cs typeface="+mn-cs"/>
              </a:rPr>
              <a:t>Giải</a:t>
            </a:r>
            <a:endParaRPr lang="en-US" sz="2400" b="1" dirty="0">
              <a:solidFill>
                <a:srgbClr val="FFFFFF"/>
              </a:solidFill>
              <a:latin typeface="UTM Avo" panose="02040603050506020204" pitchFamily="18" charset="0"/>
              <a:ea typeface="+mn-ea"/>
              <a:cs typeface="+mn-cs"/>
            </a:endParaRPr>
          </a:p>
        </p:txBody>
      </p:sp>
    </p:spTree>
    <p:extLst>
      <p:ext uri="{BB962C8B-B14F-4D97-AF65-F5344CB8AC3E}">
        <p14:creationId xmlns:p14="http://schemas.microsoft.com/office/powerpoint/2010/main" val="411271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fade">
                                      <p:cBhvr>
                                        <p:cTn id="25"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0"/>
        <p:cNvGrpSpPr/>
        <p:nvPr/>
      </p:nvGrpSpPr>
      <p:grpSpPr>
        <a:xfrm>
          <a:off x="0" y="0"/>
          <a:ext cx="0" cy="0"/>
          <a:chOff x="0" y="0"/>
          <a:chExt cx="0" cy="0"/>
        </a:xfrm>
      </p:grpSpPr>
      <p:grpSp>
        <p:nvGrpSpPr>
          <p:cNvPr id="221" name="Google Shape;221;p13"/>
          <p:cNvGrpSpPr/>
          <p:nvPr/>
        </p:nvGrpSpPr>
        <p:grpSpPr>
          <a:xfrm>
            <a:off x="4727728" y="2992430"/>
            <a:ext cx="2736543" cy="1558939"/>
            <a:chOff x="309542" y="967667"/>
            <a:chExt cx="2878585" cy="1558939"/>
          </a:xfrm>
        </p:grpSpPr>
        <p:pic>
          <p:nvPicPr>
            <p:cNvPr id="222" name="Google Shape;222;p13">
              <a:hlinkClick r:id="rId4"/>
            </p:cNvPr>
            <p:cNvPicPr preferRelativeResize="0"/>
            <p:nvPr/>
          </p:nvPicPr>
          <p:blipFill rotWithShape="1">
            <a:blip r:embed="rId5">
              <a:alphaModFix/>
            </a:blip>
            <a:srcRect l="7499" t="15368" r="7236" b="7264"/>
            <a:stretch/>
          </p:blipFill>
          <p:spPr>
            <a:xfrm>
              <a:off x="905522" y="1221589"/>
              <a:ext cx="1438182" cy="1305017"/>
            </a:xfrm>
            <a:prstGeom prst="rect">
              <a:avLst/>
            </a:prstGeom>
            <a:noFill/>
            <a:ln>
              <a:noFill/>
            </a:ln>
          </p:spPr>
        </p:pic>
        <p:sp>
          <p:nvSpPr>
            <p:cNvPr id="223" name="Google Shape;223;p13"/>
            <p:cNvSpPr txBox="1"/>
            <p:nvPr/>
          </p:nvSpPr>
          <p:spPr>
            <a:xfrm>
              <a:off x="309542"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err="1">
                  <a:solidFill>
                    <a:schemeClr val="accent2"/>
                  </a:solidFill>
                  <a:latin typeface="UTM Avo" panose="02040603050506020204" pitchFamily="18" charset="0"/>
                  <a:sym typeface="Arial"/>
                </a:rPr>
                <a:t>Ấn</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để</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đến</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trang</a:t>
              </a:r>
              <a:r>
                <a:rPr lang="en-US" sz="1800" b="1" dirty="0">
                  <a:solidFill>
                    <a:schemeClr val="accent2"/>
                  </a:solidFill>
                  <a:latin typeface="UTM Avo" panose="02040603050506020204" pitchFamily="18" charset="0"/>
                  <a:sym typeface="Arial"/>
                </a:rPr>
                <a:t> </a:t>
              </a:r>
              <a:r>
                <a:rPr lang="en-US" sz="1800" b="1" dirty="0" err="1">
                  <a:solidFill>
                    <a:schemeClr val="accent2"/>
                  </a:solidFill>
                  <a:latin typeface="UTM Avo" panose="02040603050506020204" pitchFamily="18" charset="0"/>
                  <a:sym typeface="Arial"/>
                </a:rPr>
                <a:t>sách</a:t>
              </a:r>
              <a:endParaRPr sz="1800" b="1" dirty="0">
                <a:solidFill>
                  <a:schemeClr val="accent2"/>
                </a:solidFill>
                <a:latin typeface="UTM Avo" panose="02040603050506020204" pitchFamily="18" charset="0"/>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7"/>
        <p:cNvGrpSpPr/>
        <p:nvPr/>
      </p:nvGrpSpPr>
      <p:grpSpPr>
        <a:xfrm>
          <a:off x="0" y="0"/>
          <a:ext cx="0" cy="0"/>
          <a:chOff x="0" y="0"/>
          <a:chExt cx="0" cy="0"/>
        </a:xfrm>
      </p:grpSpPr>
      <p:grpSp>
        <p:nvGrpSpPr>
          <p:cNvPr id="11" name="Group 10">
            <a:extLst>
              <a:ext uri="{FF2B5EF4-FFF2-40B4-BE49-F238E27FC236}">
                <a16:creationId xmlns:a16="http://schemas.microsoft.com/office/drawing/2014/main" id="{469DF424-1805-7C6F-D39C-6CD7E02EB6A2}"/>
              </a:ext>
            </a:extLst>
          </p:cNvPr>
          <p:cNvGrpSpPr/>
          <p:nvPr/>
        </p:nvGrpSpPr>
        <p:grpSpPr>
          <a:xfrm>
            <a:off x="442784" y="2148112"/>
            <a:ext cx="3464394" cy="3907980"/>
            <a:chOff x="255888" y="1306284"/>
            <a:chExt cx="2598295" cy="2930986"/>
          </a:xfrm>
        </p:grpSpPr>
        <p:sp>
          <p:nvSpPr>
            <p:cNvPr id="12" name="Title 11">
              <a:extLst>
                <a:ext uri="{FF2B5EF4-FFF2-40B4-BE49-F238E27FC236}">
                  <a16:creationId xmlns:a16="http://schemas.microsoft.com/office/drawing/2014/main" id="{543932D1-5376-8EE2-EB39-8368B5E9D86C}"/>
                </a:ext>
              </a:extLst>
            </p:cNvPr>
            <p:cNvSpPr txBox="1">
              <a:spLocks/>
            </p:cNvSpPr>
            <p:nvPr/>
          </p:nvSpPr>
          <p:spPr>
            <a:xfrm>
              <a:off x="255888" y="1306284"/>
              <a:ext cx="2598295" cy="2542009"/>
            </a:xfrm>
            <a:prstGeom prst="rect">
              <a:avLst/>
            </a:prstGeom>
            <a:solidFill>
              <a:srgbClr val="FCD9D7"/>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Euphoria Script"/>
                <a:buNone/>
                <a:defRPr sz="5000" b="0" i="0" u="none" strike="noStrike" cap="none">
                  <a:solidFill>
                    <a:schemeClr val="dk1"/>
                  </a:solidFill>
                  <a:latin typeface="Euphoria Script"/>
                  <a:ea typeface="Euphoria Script"/>
                  <a:cs typeface="Euphoria Script"/>
                  <a:sym typeface="Euphoria Script"/>
                </a:defRPr>
              </a:lvl1pPr>
              <a:lvl2pPr marR="0" lvl="1"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2pPr>
              <a:lvl3pPr marR="0" lvl="2"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3pPr>
              <a:lvl4pPr marR="0" lvl="3"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4pPr>
              <a:lvl5pPr marR="0" lvl="4"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5pPr>
              <a:lvl6pPr marR="0" lvl="5"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6pPr>
              <a:lvl7pPr marR="0" lvl="6"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7pPr>
              <a:lvl8pPr marR="0" lvl="7"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8pPr>
              <a:lvl9pPr marR="0" lvl="8"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9pPr>
            </a:lstStyle>
            <a:p>
              <a:pPr marL="0" marR="0" lvl="0" indent="0" algn="ctr" defTabSz="1219170" rtl="0" eaLnBrk="1" fontAlgn="auto" latinLnBrk="0" hangingPunct="1">
                <a:lnSpc>
                  <a:spcPct val="150000"/>
                </a:lnSpc>
                <a:spcBef>
                  <a:spcPts val="0"/>
                </a:spcBef>
                <a:spcAft>
                  <a:spcPts val="0"/>
                </a:spcAft>
                <a:buClr>
                  <a:srgbClr val="000000"/>
                </a:buClr>
                <a:buSzTx/>
                <a:buFont typeface="Euphoria Script"/>
                <a:buNone/>
                <a:tabLst/>
                <a:defRPr/>
              </a:pPr>
              <a:r>
                <a:rPr kumimoji="0" lang="pt-BR"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Ghi nhớ kiến thức trong bài </a:t>
              </a:r>
            </a:p>
          </p:txBody>
        </p:sp>
        <p:pic>
          <p:nvPicPr>
            <p:cNvPr id="13" name="Picture 12">
              <a:extLst>
                <a:ext uri="{FF2B5EF4-FFF2-40B4-BE49-F238E27FC236}">
                  <a16:creationId xmlns:a16="http://schemas.microsoft.com/office/drawing/2014/main" id="{AE665454-E09C-BF78-3C3A-DED2FC3043BB}"/>
                </a:ext>
              </a:extLst>
            </p:cNvPr>
            <p:cNvPicPr>
              <a:picLocks noChangeAspect="1"/>
            </p:cNvPicPr>
            <p:nvPr/>
          </p:nvPicPr>
          <p:blipFill>
            <a:blip r:embed="rId4"/>
            <a:stretch>
              <a:fillRect/>
            </a:stretch>
          </p:blipFill>
          <p:spPr>
            <a:xfrm>
              <a:off x="863521" y="3459316"/>
              <a:ext cx="1383030" cy="777954"/>
            </a:xfrm>
            <a:prstGeom prst="rect">
              <a:avLst/>
            </a:prstGeom>
          </p:spPr>
        </p:pic>
      </p:grpSp>
      <p:grpSp>
        <p:nvGrpSpPr>
          <p:cNvPr id="14" name="Group 13">
            <a:extLst>
              <a:ext uri="{FF2B5EF4-FFF2-40B4-BE49-F238E27FC236}">
                <a16:creationId xmlns:a16="http://schemas.microsoft.com/office/drawing/2014/main" id="{1AA74376-80A6-3035-A63C-664314DF88B7}"/>
              </a:ext>
            </a:extLst>
          </p:cNvPr>
          <p:cNvGrpSpPr/>
          <p:nvPr/>
        </p:nvGrpSpPr>
        <p:grpSpPr>
          <a:xfrm>
            <a:off x="4131232" y="2148112"/>
            <a:ext cx="3464395" cy="3907980"/>
            <a:chOff x="3022223" y="1306284"/>
            <a:chExt cx="2598296" cy="2930986"/>
          </a:xfrm>
        </p:grpSpPr>
        <p:sp>
          <p:nvSpPr>
            <p:cNvPr id="15" name="Title 12">
              <a:extLst>
                <a:ext uri="{FF2B5EF4-FFF2-40B4-BE49-F238E27FC236}">
                  <a16:creationId xmlns:a16="http://schemas.microsoft.com/office/drawing/2014/main" id="{E7BD5563-2A1F-D5A8-3E2D-F0B726B1821E}"/>
                </a:ext>
              </a:extLst>
            </p:cNvPr>
            <p:cNvSpPr txBox="1">
              <a:spLocks/>
            </p:cNvSpPr>
            <p:nvPr/>
          </p:nvSpPr>
          <p:spPr>
            <a:xfrm>
              <a:off x="3022223" y="1306284"/>
              <a:ext cx="2598296" cy="2542009"/>
            </a:xfrm>
            <a:prstGeom prst="rect">
              <a:avLst/>
            </a:prstGeom>
            <a:solidFill>
              <a:srgbClr val="D0DAC5"/>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Euphoria Script"/>
                <a:buNone/>
                <a:defRPr sz="5000" b="0" i="0" u="none" strike="noStrike" cap="none">
                  <a:solidFill>
                    <a:schemeClr val="dk1"/>
                  </a:solidFill>
                  <a:latin typeface="Euphoria Script"/>
                  <a:ea typeface="Euphoria Script"/>
                  <a:cs typeface="Euphoria Script"/>
                  <a:sym typeface="Euphoria Script"/>
                </a:defRPr>
              </a:lvl1pPr>
              <a:lvl2pPr marR="0" lvl="1"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2pPr>
              <a:lvl3pPr marR="0" lvl="2"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3pPr>
              <a:lvl4pPr marR="0" lvl="3"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4pPr>
              <a:lvl5pPr marR="0" lvl="4"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5pPr>
              <a:lvl6pPr marR="0" lvl="5"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6pPr>
              <a:lvl7pPr marR="0" lvl="6"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7pPr>
              <a:lvl8pPr marR="0" lvl="7"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8pPr>
              <a:lvl9pPr marR="0" lvl="8"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9pPr>
            </a:lstStyle>
            <a:p>
              <a:pPr marL="0" marR="0" lvl="0" indent="0" algn="ctr" defTabSz="1219170" rtl="0" eaLnBrk="1" fontAlgn="auto" latinLnBrk="0" hangingPunct="1">
                <a:lnSpc>
                  <a:spcPct val="150000"/>
                </a:lnSpc>
                <a:spcBef>
                  <a:spcPts val="0"/>
                </a:spcBef>
                <a:spcAft>
                  <a:spcPts val="0"/>
                </a:spcAft>
                <a:buClr>
                  <a:srgbClr val="000000"/>
                </a:buClr>
                <a:buSzTx/>
                <a:buFont typeface="Euphoria Script"/>
                <a:buNone/>
                <a:tabLst/>
                <a:defRPr/>
              </a:pPr>
              <a:r>
                <a:rPr lang="pt-BR" sz="2400" kern="0" dirty="0">
                  <a:solidFill>
                    <a:srgbClr val="000000"/>
                  </a:solidFill>
                  <a:latin typeface="UTM Avo" panose="02040603050506020204" pitchFamily="18" charset="0"/>
                  <a:cs typeface="Times New Roman" panose="02020603050405020304" pitchFamily="18" charset="0"/>
                  <a:sym typeface="Arial"/>
                </a:rPr>
                <a:t>Hoàn thành các </a:t>
              </a:r>
            </a:p>
            <a:p>
              <a:pPr marL="0" marR="0" lvl="0" indent="0" algn="ctr" defTabSz="1219170" rtl="0" eaLnBrk="1" fontAlgn="auto" latinLnBrk="0" hangingPunct="1">
                <a:lnSpc>
                  <a:spcPct val="150000"/>
                </a:lnSpc>
                <a:spcBef>
                  <a:spcPts val="0"/>
                </a:spcBef>
                <a:spcAft>
                  <a:spcPts val="0"/>
                </a:spcAft>
                <a:buClr>
                  <a:srgbClr val="000000"/>
                </a:buClr>
                <a:buSzTx/>
                <a:buFont typeface="Euphoria Script"/>
                <a:buNone/>
                <a:tabLst/>
                <a:defRPr/>
              </a:pPr>
              <a:r>
                <a:rPr lang="pt-BR" sz="2400" kern="0" dirty="0">
                  <a:solidFill>
                    <a:srgbClr val="000000"/>
                  </a:solidFill>
                  <a:latin typeface="UTM Avo" panose="02040603050506020204" pitchFamily="18" charset="0"/>
                  <a:cs typeface="Times New Roman" panose="02020603050405020304" pitchFamily="18" charset="0"/>
                  <a:sym typeface="Arial"/>
                </a:rPr>
                <a:t>bài tập trong SBT</a:t>
              </a:r>
            </a:p>
          </p:txBody>
        </p:sp>
        <p:pic>
          <p:nvPicPr>
            <p:cNvPr id="16" name="Picture 15">
              <a:extLst>
                <a:ext uri="{FF2B5EF4-FFF2-40B4-BE49-F238E27FC236}">
                  <a16:creationId xmlns:a16="http://schemas.microsoft.com/office/drawing/2014/main" id="{DF75110F-1685-E0F8-5E63-1B4C46910917}"/>
                </a:ext>
              </a:extLst>
            </p:cNvPr>
            <p:cNvPicPr>
              <a:picLocks noChangeAspect="1"/>
            </p:cNvPicPr>
            <p:nvPr/>
          </p:nvPicPr>
          <p:blipFill>
            <a:blip r:embed="rId4"/>
            <a:stretch>
              <a:fillRect/>
            </a:stretch>
          </p:blipFill>
          <p:spPr>
            <a:xfrm>
              <a:off x="3631067" y="3459316"/>
              <a:ext cx="1383030" cy="777954"/>
            </a:xfrm>
            <a:prstGeom prst="rect">
              <a:avLst/>
            </a:prstGeom>
          </p:spPr>
        </p:pic>
      </p:grpSp>
      <p:grpSp>
        <p:nvGrpSpPr>
          <p:cNvPr id="17" name="Group 16">
            <a:extLst>
              <a:ext uri="{FF2B5EF4-FFF2-40B4-BE49-F238E27FC236}">
                <a16:creationId xmlns:a16="http://schemas.microsoft.com/office/drawing/2014/main" id="{CF434A37-63C3-D3A0-F87E-8BA4C16A6CC8}"/>
              </a:ext>
            </a:extLst>
          </p:cNvPr>
          <p:cNvGrpSpPr/>
          <p:nvPr/>
        </p:nvGrpSpPr>
        <p:grpSpPr>
          <a:xfrm>
            <a:off x="7933286" y="2148115"/>
            <a:ext cx="3858052" cy="3907979"/>
            <a:chOff x="5873765" y="1306286"/>
            <a:chExt cx="2893539" cy="2930984"/>
          </a:xfrm>
        </p:grpSpPr>
        <p:sp>
          <p:nvSpPr>
            <p:cNvPr id="18" name="Title 13">
              <a:extLst>
                <a:ext uri="{FF2B5EF4-FFF2-40B4-BE49-F238E27FC236}">
                  <a16:creationId xmlns:a16="http://schemas.microsoft.com/office/drawing/2014/main" id="{B7D3E0B9-6EF8-2E0B-8036-7571ED6553BF}"/>
                </a:ext>
              </a:extLst>
            </p:cNvPr>
            <p:cNvSpPr txBox="1">
              <a:spLocks/>
            </p:cNvSpPr>
            <p:nvPr/>
          </p:nvSpPr>
          <p:spPr>
            <a:xfrm>
              <a:off x="5873765" y="1306286"/>
              <a:ext cx="2893539" cy="2542008"/>
            </a:xfrm>
            <a:prstGeom prst="rect">
              <a:avLst/>
            </a:prstGeom>
            <a:solidFill>
              <a:srgbClr val="CCBEB8"/>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Euphoria Script"/>
                <a:buNone/>
                <a:defRPr sz="5000" b="0" i="0" u="none" strike="noStrike" cap="none">
                  <a:solidFill>
                    <a:schemeClr val="dk1"/>
                  </a:solidFill>
                  <a:latin typeface="Euphoria Script"/>
                  <a:ea typeface="Euphoria Script"/>
                  <a:cs typeface="Euphoria Script"/>
                  <a:sym typeface="Euphoria Script"/>
                </a:defRPr>
              </a:lvl1pPr>
              <a:lvl2pPr marR="0" lvl="1"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2pPr>
              <a:lvl3pPr marR="0" lvl="2"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3pPr>
              <a:lvl4pPr marR="0" lvl="3"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4pPr>
              <a:lvl5pPr marR="0" lvl="4"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5pPr>
              <a:lvl6pPr marR="0" lvl="5"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6pPr>
              <a:lvl7pPr marR="0" lvl="6"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7pPr>
              <a:lvl8pPr marR="0" lvl="7"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8pPr>
              <a:lvl9pPr marR="0" lvl="8" algn="ctr" rtl="0">
                <a:lnSpc>
                  <a:spcPct val="100000"/>
                </a:lnSpc>
                <a:spcBef>
                  <a:spcPts val="0"/>
                </a:spcBef>
                <a:spcAft>
                  <a:spcPts val="0"/>
                </a:spcAft>
                <a:buClr>
                  <a:schemeClr val="dk1"/>
                </a:buClr>
                <a:buSzPts val="1800"/>
                <a:buFont typeface="Euphoria Script"/>
                <a:buNone/>
                <a:defRPr sz="1800" b="0" i="0" u="none" strike="noStrike" cap="none">
                  <a:solidFill>
                    <a:schemeClr val="dk1"/>
                  </a:solidFill>
                  <a:latin typeface="Euphoria Script"/>
                  <a:ea typeface="Euphoria Script"/>
                  <a:cs typeface="Euphoria Script"/>
                  <a:sym typeface="Euphoria Script"/>
                </a:defRPr>
              </a:lvl9pPr>
            </a:lstStyle>
            <a:p>
              <a:pPr>
                <a:lnSpc>
                  <a:spcPct val="150000"/>
                </a:lnSpc>
                <a:spcAft>
                  <a:spcPts val="800"/>
                </a:spcAft>
              </a:pPr>
              <a:r>
                <a:rPr lang="vi-VN" sz="2400" dirty="0">
                  <a:latin typeface="UTM Avo" panose="02040603050506020204" pitchFamily="18" charset="0"/>
                  <a:ea typeface="Calibri" panose="020F0502020204030204" pitchFamily="34" charset="0"/>
                  <a:cs typeface="Times New Roman" panose="02020603050405020304" pitchFamily="18" charset="0"/>
                </a:rPr>
                <a:t>Chuẩn bị trước </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nSpc>
                  <a:spcPct val="150000"/>
                </a:lnSpc>
                <a:spcAft>
                  <a:spcPts val="800"/>
                </a:spcAft>
              </a:pPr>
              <a:r>
                <a:rPr lang="vi-VN" sz="2400" b="1" dirty="0">
                  <a:latin typeface="UTM Avo" panose="02040603050506020204" pitchFamily="18" charset="0"/>
                  <a:ea typeface="Calibri" panose="020F0502020204030204" pitchFamily="34" charset="0"/>
                  <a:cs typeface="Times New Roman" panose="02020603050405020304" pitchFamily="18" charset="0"/>
                </a:rPr>
                <a:t>Bài 1: Số gần đúng. Sai số</a:t>
              </a:r>
            </a:p>
          </p:txBody>
        </p:sp>
        <p:pic>
          <p:nvPicPr>
            <p:cNvPr id="19" name="Picture 18">
              <a:extLst>
                <a:ext uri="{FF2B5EF4-FFF2-40B4-BE49-F238E27FC236}">
                  <a16:creationId xmlns:a16="http://schemas.microsoft.com/office/drawing/2014/main" id="{8808A9FA-6A12-7294-A5F6-DF8A3AAA59A0}"/>
                </a:ext>
              </a:extLst>
            </p:cNvPr>
            <p:cNvPicPr>
              <a:picLocks noChangeAspect="1"/>
            </p:cNvPicPr>
            <p:nvPr/>
          </p:nvPicPr>
          <p:blipFill>
            <a:blip r:embed="rId4"/>
            <a:stretch>
              <a:fillRect/>
            </a:stretch>
          </p:blipFill>
          <p:spPr>
            <a:xfrm>
              <a:off x="6629020" y="3459316"/>
              <a:ext cx="1383030" cy="77795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sp>
        <p:nvSpPr>
          <p:cNvPr id="240" name="Google Shape;240;p17"/>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UTM Avo" panose="02040603050506020204" pitchFamily="18" charset="0"/>
              <a:sym typeface="Arial"/>
            </a:endParaRPr>
          </a:p>
        </p:txBody>
      </p:sp>
      <p:sp>
        <p:nvSpPr>
          <p:cNvPr id="241" name="Google Shape;241;p17"/>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dirty="0">
                <a:solidFill>
                  <a:srgbClr val="833C0B"/>
                </a:solidFill>
                <a:latin typeface="UTM Avo" panose="02040603050506020204" pitchFamily="18" charset="0"/>
                <a:sym typeface="Arial"/>
              </a:rPr>
              <a:t>Like </a:t>
            </a:r>
            <a:r>
              <a:rPr lang="en-US" sz="2000" b="1" dirty="0" err="1">
                <a:solidFill>
                  <a:srgbClr val="833C0B"/>
                </a:solidFill>
                <a:latin typeface="UTM Avo" panose="02040603050506020204" pitchFamily="18" charset="0"/>
                <a:sym typeface="Arial"/>
              </a:rPr>
              <a:t>fanpage</a:t>
            </a:r>
            <a:r>
              <a:rPr lang="en-US" sz="2000" b="1" dirty="0">
                <a:solidFill>
                  <a:srgbClr val="833C0B"/>
                </a:solidFill>
                <a:latin typeface="UTM Avo" panose="02040603050506020204" pitchFamily="18" charset="0"/>
                <a:sym typeface="Arial"/>
              </a:rPr>
              <a:t> Hoc10 - </a:t>
            </a:r>
            <a:r>
              <a:rPr lang="en-US" sz="2000" b="1" dirty="0" err="1">
                <a:solidFill>
                  <a:srgbClr val="833C0B"/>
                </a:solidFill>
                <a:latin typeface="UTM Avo" panose="02040603050506020204" pitchFamily="18" charset="0"/>
                <a:sym typeface="Arial"/>
              </a:rPr>
              <a:t>Học</a:t>
            </a:r>
            <a:r>
              <a:rPr lang="en-US" sz="2000" b="1" dirty="0">
                <a:solidFill>
                  <a:srgbClr val="833C0B"/>
                </a:solidFill>
                <a:latin typeface="UTM Avo" panose="02040603050506020204" pitchFamily="18" charset="0"/>
                <a:sym typeface="Arial"/>
              </a:rPr>
              <a:t> 1 </a:t>
            </a:r>
            <a:r>
              <a:rPr lang="en-US" sz="2000" b="1" dirty="0" err="1">
                <a:solidFill>
                  <a:srgbClr val="833C0B"/>
                </a:solidFill>
                <a:latin typeface="UTM Avo" panose="02040603050506020204" pitchFamily="18" charset="0"/>
                <a:sym typeface="Arial"/>
              </a:rPr>
              <a:t>biết</a:t>
            </a:r>
            <a:r>
              <a:rPr lang="en-US" sz="2000" b="1" dirty="0">
                <a:solidFill>
                  <a:srgbClr val="833C0B"/>
                </a:solidFill>
                <a:latin typeface="UTM Avo" panose="02040603050506020204" pitchFamily="18" charset="0"/>
                <a:sym typeface="Arial"/>
              </a:rPr>
              <a:t> 10 </a:t>
            </a:r>
            <a:r>
              <a:rPr lang="en-US" sz="2000" b="1" dirty="0" err="1">
                <a:solidFill>
                  <a:srgbClr val="833C0B"/>
                </a:solidFill>
                <a:latin typeface="UTM Avo" panose="02040603050506020204" pitchFamily="18" charset="0"/>
                <a:sym typeface="Arial"/>
              </a:rPr>
              <a:t>để</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nhận</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thêm</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nhiều</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tài</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liệu</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giảng</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dạy</a:t>
            </a:r>
            <a:endParaRPr dirty="0">
              <a:latin typeface="UTM Avo" panose="02040603050506020204" pitchFamily="18" charset="0"/>
            </a:endParaRPr>
          </a:p>
          <a:p>
            <a:pPr marL="0" marR="0" lvl="0" indent="0" algn="ctr" rtl="0">
              <a:lnSpc>
                <a:spcPct val="150000"/>
              </a:lnSpc>
              <a:spcBef>
                <a:spcPts val="0"/>
              </a:spcBef>
              <a:spcAft>
                <a:spcPts val="0"/>
              </a:spcAft>
              <a:buNone/>
            </a:pPr>
            <a:r>
              <a:rPr lang="en-US" sz="2000" dirty="0" err="1">
                <a:solidFill>
                  <a:srgbClr val="833C0B"/>
                </a:solidFill>
                <a:latin typeface="UTM Avo" panose="02040603050506020204" pitchFamily="18" charset="0"/>
                <a:sym typeface="Arial"/>
              </a:rPr>
              <a:t>theo</a:t>
            </a:r>
            <a:r>
              <a:rPr lang="en-US" sz="2000" dirty="0">
                <a:solidFill>
                  <a:srgbClr val="833C0B"/>
                </a:solidFill>
                <a:latin typeface="UTM Avo" panose="02040603050506020204" pitchFamily="18" charset="0"/>
                <a:sym typeface="Arial"/>
              </a:rPr>
              <a:t> </a:t>
            </a:r>
            <a:r>
              <a:rPr lang="en-US" sz="2000" dirty="0" err="1">
                <a:solidFill>
                  <a:srgbClr val="833C0B"/>
                </a:solidFill>
                <a:latin typeface="UTM Avo" panose="02040603050506020204" pitchFamily="18" charset="0"/>
                <a:sym typeface="Arial"/>
              </a:rPr>
              <a:t>đường</a:t>
            </a:r>
            <a:r>
              <a:rPr lang="en-US" sz="2000" dirty="0">
                <a:solidFill>
                  <a:srgbClr val="833C0B"/>
                </a:solidFill>
                <a:latin typeface="UTM Avo" panose="02040603050506020204" pitchFamily="18" charset="0"/>
                <a:sym typeface="Arial"/>
              </a:rPr>
              <a:t> link:  </a:t>
            </a:r>
            <a:endParaRPr dirty="0">
              <a:latin typeface="UTM Avo" panose="02040603050506020204" pitchFamily="18" charset="0"/>
            </a:endParaRPr>
          </a:p>
        </p:txBody>
      </p:sp>
      <p:sp>
        <p:nvSpPr>
          <p:cNvPr id="242" name="Google Shape;242;p17"/>
          <p:cNvSpPr/>
          <p:nvPr/>
        </p:nvSpPr>
        <p:spPr>
          <a:xfrm>
            <a:off x="2441908" y="2000034"/>
            <a:ext cx="7407478" cy="461665"/>
          </a:xfrm>
          <a:prstGeom prst="roundRect">
            <a:avLst>
              <a:gd name="adj" fmla="val 16667"/>
            </a:avLst>
          </a:prstGeom>
          <a:solidFill>
            <a:srgbClr val="FBE4D4"/>
          </a:solidFill>
          <a:ln w="25400" cap="flat" cmpd="sng">
            <a:solidFill>
              <a:srgbClr val="C55A1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UTM Avo" panose="02040603050506020204" pitchFamily="18" charset="0"/>
              <a:sym typeface="Arial"/>
            </a:endParaRPr>
          </a:p>
        </p:txBody>
      </p:sp>
      <p:sp>
        <p:nvSpPr>
          <p:cNvPr id="243" name="Google Shape;243;p17">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u="sng"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sz="2400" b="1" u="sng" dirty="0">
              <a:solidFill>
                <a:srgbClr val="843C0C"/>
              </a:solidFill>
              <a:latin typeface="UTM Avo" panose="02040603050506020204" pitchFamily="18" charset="0"/>
              <a:sym typeface="Arial"/>
            </a:endParaRPr>
          </a:p>
        </p:txBody>
      </p:sp>
      <p:sp>
        <p:nvSpPr>
          <p:cNvPr id="244" name="Google Shape;244;p17"/>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dirty="0" err="1">
                <a:solidFill>
                  <a:srgbClr val="833C0B"/>
                </a:solidFill>
                <a:latin typeface="UTM Avo" panose="02040603050506020204" pitchFamily="18" charset="0"/>
                <a:sym typeface="Arial"/>
              </a:rPr>
              <a:t>Hoặc</a:t>
            </a:r>
            <a:r>
              <a:rPr lang="en-US" sz="2000" dirty="0">
                <a:solidFill>
                  <a:srgbClr val="833C0B"/>
                </a:solidFill>
                <a:latin typeface="UTM Avo" panose="02040603050506020204" pitchFamily="18" charset="0"/>
                <a:sym typeface="Arial"/>
              </a:rPr>
              <a:t> </a:t>
            </a:r>
            <a:r>
              <a:rPr lang="en-US" sz="2000" dirty="0" err="1">
                <a:solidFill>
                  <a:srgbClr val="833C0B"/>
                </a:solidFill>
                <a:latin typeface="UTM Avo" panose="02040603050506020204" pitchFamily="18" charset="0"/>
                <a:sym typeface="Arial"/>
              </a:rPr>
              <a:t>truy</a:t>
            </a:r>
            <a:r>
              <a:rPr lang="en-US" sz="2000" dirty="0">
                <a:solidFill>
                  <a:srgbClr val="833C0B"/>
                </a:solidFill>
                <a:latin typeface="UTM Avo" panose="02040603050506020204" pitchFamily="18" charset="0"/>
                <a:sym typeface="Arial"/>
              </a:rPr>
              <a:t> </a:t>
            </a:r>
            <a:r>
              <a:rPr lang="en-US" sz="2000" dirty="0" err="1">
                <a:solidFill>
                  <a:srgbClr val="833C0B"/>
                </a:solidFill>
                <a:latin typeface="UTM Avo" panose="02040603050506020204" pitchFamily="18" charset="0"/>
                <a:sym typeface="Arial"/>
              </a:rPr>
              <a:t>cập</a:t>
            </a:r>
            <a:r>
              <a:rPr lang="en-US" sz="2000" dirty="0">
                <a:solidFill>
                  <a:srgbClr val="833C0B"/>
                </a:solidFill>
                <a:latin typeface="UTM Avo" panose="02040603050506020204" pitchFamily="18" charset="0"/>
                <a:sym typeface="Arial"/>
              </a:rPr>
              <a:t> qua QR code</a:t>
            </a:r>
            <a:endParaRPr dirty="0">
              <a:latin typeface="UTM Avo" panose="02040603050506020204" pitchFamily="18" charset="0"/>
            </a:endParaRPr>
          </a:p>
        </p:txBody>
      </p:sp>
      <p:pic>
        <p:nvPicPr>
          <p:cNvPr id="245" name="Google Shape;245;p17"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246" name="Google Shape;246;p17"/>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24 - Bài 3 - Phương trình đường thẳng - Tiết 2</Template>
  <TotalTime>59</TotalTime>
  <Words>1736</Words>
  <Application>Microsoft Office PowerPoint</Application>
  <PresentationFormat>Widescreen</PresentationFormat>
  <Paragraphs>140</Paragraphs>
  <Slides>25</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Calibri</vt:lpstr>
      <vt:lpstr>UTM Avo</vt:lpstr>
      <vt:lpstr>Euphoria Script</vt:lpstr>
      <vt:lpstr>Arial</vt:lpstr>
      <vt:lpstr>Cambria Math</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cp:lastModifiedBy>
  <cp:revision>23</cp:revision>
  <dcterms:created xsi:type="dcterms:W3CDTF">2024-03-11T08:13:36Z</dcterms:created>
  <dcterms:modified xsi:type="dcterms:W3CDTF">2024-03-20T02:28:23Z</dcterms:modified>
</cp:coreProperties>
</file>