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9"/>
  </p:notesMasterIdLst>
  <p:sldIdLst>
    <p:sldId id="266" r:id="rId3"/>
    <p:sldId id="256" r:id="rId4"/>
    <p:sldId id="290" r:id="rId5"/>
    <p:sldId id="258" r:id="rId6"/>
    <p:sldId id="269" r:id="rId7"/>
    <p:sldId id="311" r:id="rId8"/>
    <p:sldId id="381" r:id="rId9"/>
    <p:sldId id="297" r:id="rId10"/>
    <p:sldId id="312" r:id="rId11"/>
    <p:sldId id="382" r:id="rId12"/>
    <p:sldId id="341" r:id="rId13"/>
    <p:sldId id="367" r:id="rId14"/>
    <p:sldId id="383" r:id="rId15"/>
    <p:sldId id="384" r:id="rId16"/>
    <p:sldId id="385" r:id="rId17"/>
    <p:sldId id="386" r:id="rId18"/>
    <p:sldId id="387" r:id="rId19"/>
    <p:sldId id="388" r:id="rId20"/>
    <p:sldId id="389" r:id="rId21"/>
    <p:sldId id="373" r:id="rId22"/>
    <p:sldId id="329" r:id="rId23"/>
    <p:sldId id="390" r:id="rId24"/>
    <p:sldId id="368" r:id="rId25"/>
    <p:sldId id="391" r:id="rId26"/>
    <p:sldId id="369" r:id="rId27"/>
    <p:sldId id="392" r:id="rId28"/>
    <p:sldId id="393" r:id="rId29"/>
    <p:sldId id="394" r:id="rId30"/>
    <p:sldId id="395" r:id="rId31"/>
    <p:sldId id="370" r:id="rId32"/>
    <p:sldId id="396" r:id="rId33"/>
    <p:sldId id="397" r:id="rId34"/>
    <p:sldId id="263" r:id="rId35"/>
    <p:sldId id="264" r:id="rId36"/>
    <p:sldId id="267" r:id="rId37"/>
    <p:sldId id="275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8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4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3348C-5437-482A-A3F0-1AB0EA65E42A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A7444-5083-4C6F-A16B-68B68B8A9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96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238D-1519-F0C3-3001-616DFC3E9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2E6494-D844-43C2-71E4-99329AC05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9316F-E22E-0798-B4DC-5ED94A946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96712-0A3B-37B4-CFF2-8E2B8F20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86A16-CEA5-D0FA-59B9-D7C65FFD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3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392A-0DFE-8B0B-3292-945C59A2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C8675-DA72-73BD-9211-D50C781D0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09AA1-782E-C868-8914-1562EF49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49C54-24E0-1E2F-9BF6-25ABBE1B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11588-CBBE-8D8F-8093-2331C8BCC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04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244E4-D55C-25F4-6FA9-227D33A0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186C0-C24F-2FA5-515D-3FD9312D1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CC7D0-2DB7-93CF-8C18-A9F674BE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F90FB-775E-2A13-F6E8-5D3BFD6C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291CA-8322-46D9-9D8B-8F6AF163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77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927B-B148-6210-CFE9-2A7DB6D2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46B65-D05F-E8F7-42D1-301902A4C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3C981-7C0F-88D8-97F1-F429D044E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716DF-BFF2-F217-F6FF-8E0402DD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E59E3-ECBC-0C13-3D1A-00F46081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E8249-2B02-A63F-C73B-8011D9D2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9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A36B-F99D-4F29-48CC-3FF7D9206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B5669-9E52-266C-966B-1856EF60C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2372F-0767-4B3B-37E2-2ABCDF615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7FF35D-2549-236B-B8D7-9BC13EEB6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66D27-7C2D-F56A-060C-1C522A66C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02163-1AAE-54A1-F475-580D98A9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491746-AE34-C8BF-ECAD-B330C36B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7B52BE-BF1D-5BF2-A388-AE6EBC27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9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1628-676A-263E-BA86-E5D4AC638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F857F9-CF4E-42B6-7DAB-323FF35D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470AE-CE00-0E55-CFB3-AB766CC9B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3724B-477E-B1CC-49E4-CFCF711BF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56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C9AC67-63C8-E99D-71F9-BA84B4FE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3FBA2-441A-DC22-9E62-39F0C661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3FCB0-7A57-95DE-127C-8DA0B98C4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1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ACD9-35E5-7E84-535C-9F70DC80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687E6-071A-7658-943F-15FD8E0F6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CCE08-CF5C-4AC7-84D9-107C50398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56C85-538E-3A3F-E22B-79B9E36C3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F4A0D-2A05-0DDC-AC06-5D772D86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2B269-9560-B7AF-BB0A-11B17C98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0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49834-6D7A-7BBA-FB1D-79430D58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67670-6F04-2218-FEE6-26EEA7BB6C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2F760-4BA7-A773-B670-6DCD40C71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67793-0529-EFC4-239F-24A29407F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4E47D-C65A-3804-779A-74E63A61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17135-CB6C-1303-9BF2-831EB985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2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4A02A-4203-18E5-4279-197B0507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5994B-A0EC-4030-AFF5-A978D5E34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B3321-3A12-7B8E-DCBF-CE23F1A5C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2F551-76F6-031A-1564-C8BFD661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32457-AB69-67BD-CC72-A7BDDB6F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9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837D3-0DCD-A092-1188-5F1BE26E0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E0947-A6B4-0F97-B359-514D24D25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A1E06-80FF-9FD3-C6C2-F3DB0D0E7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C0B3-58B2-54D2-69D3-05577FBF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79C85-1CF4-26DD-F0DC-DA6F779E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633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217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82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458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337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517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153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822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112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019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902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C91319-5201-80C9-23EF-4C2FC5353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813D7-D476-A248-6FE3-27E4CE67A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6A3E4-556A-808E-C3D8-CC68A6AB9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F8809-A423-4163-AE37-3BBFBD60E7C5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9C22D-7CF8-242C-3A43-4484AE393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A370-F270-7FA1-8B5A-2CD9BBE84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1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9902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10-tap-2/1/156/105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10-tap-2/1/156/105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microsoft.com/office/2007/relationships/hdphoto" Target="../media/hdphoto5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image" Target="../media/image4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microsoft.com/office/2007/relationships/hdphoto" Target="../media/hdphoto1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microsoft.com/office/2007/relationships/hdphoto" Target="../media/hdphoto10.wdp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10-tap-2/1/156/105/" TargetMode="Externa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7" Type="http://schemas.openxmlformats.org/officeDocument/2006/relationships/image" Target="../media/image59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microsoft.com/office/2007/relationships/hdphoto" Target="../media/hdphoto12.wdp"/><Relationship Id="rId5" Type="http://schemas.openxmlformats.org/officeDocument/2006/relationships/image" Target="../media/image58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TOÁN 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768539" y="64633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2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0" y="4037347"/>
            <a:ext cx="11573690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Hoạt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</a:t>
            </a: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độn</a:t>
            </a:r>
            <a:r>
              <a:rPr lang="en-US" sz="5400" b="1" kern="0" dirty="0">
                <a:solidFill>
                  <a:srgbClr val="002060"/>
                </a:solidFill>
                <a:latin typeface="UTM Avo" panose="02040603050506020204" pitchFamily="18" charset="0"/>
              </a:rPr>
              <a:t>g </a:t>
            </a:r>
            <a:r>
              <a:rPr lang="en-US" sz="5400" b="1" kern="0" dirty="0" err="1">
                <a:solidFill>
                  <a:srgbClr val="002060"/>
                </a:solidFill>
                <a:latin typeface="UTM Avo" panose="02040603050506020204" pitchFamily="18" charset="0"/>
              </a:rPr>
              <a:t>thực</a:t>
            </a:r>
            <a:r>
              <a:rPr lang="en-US" sz="5400" b="1" kern="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kern="0" dirty="0" err="1">
                <a:solidFill>
                  <a:srgbClr val="002060"/>
                </a:solidFill>
                <a:latin typeface="UTM Avo" panose="02040603050506020204" pitchFamily="18" charset="0"/>
              </a:rPr>
              <a:t>hành</a:t>
            </a:r>
            <a:r>
              <a:rPr lang="en-US" sz="5400" b="1" kern="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kern="0" dirty="0" err="1">
                <a:solidFill>
                  <a:srgbClr val="002060"/>
                </a:solidFill>
                <a:latin typeface="UTM Avo" panose="02040603050506020204" pitchFamily="18" charset="0"/>
              </a:rPr>
              <a:t>và</a:t>
            </a:r>
            <a:endParaRPr lang="en-US" sz="5400" b="1" kern="0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lang="en-US" sz="5400" b="1" kern="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kern="0" dirty="0" err="1">
                <a:solidFill>
                  <a:srgbClr val="002060"/>
                </a:solidFill>
                <a:latin typeface="UTM Avo" panose="02040603050506020204" pitchFamily="18" charset="0"/>
              </a:rPr>
              <a:t>trải</a:t>
            </a:r>
            <a:r>
              <a:rPr lang="en-US" sz="5400" b="1" kern="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kern="0" dirty="0" err="1">
                <a:solidFill>
                  <a:srgbClr val="002060"/>
                </a:solidFill>
                <a:latin typeface="UTM Avo" panose="02040603050506020204" pitchFamily="18" charset="0"/>
              </a:rPr>
              <a:t>nghiệm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vi-VN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Thực hành phần mềm</a:t>
            </a:r>
            <a:r>
              <a:rPr lang="en-US" sz="5400" b="1" kern="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kumimoji="0" lang="vi-VN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Geogebra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749526AE-E071-1AA1-B9EE-0783D6181A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9591" y="2787148"/>
            <a:ext cx="2866614" cy="181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77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91CA62-527C-B605-13D2-0DF2678B2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326;p55">
            <a:extLst>
              <a:ext uri="{FF2B5EF4-FFF2-40B4-BE49-F238E27FC236}">
                <a16:creationId xmlns:a16="http://schemas.microsoft.com/office/drawing/2014/main" id="{65428102-243A-83EF-4825-3AB1A70D93CA}"/>
              </a:ext>
            </a:extLst>
          </p:cNvPr>
          <p:cNvSpPr txBox="1">
            <a:spLocks/>
          </p:cNvSpPr>
          <p:nvPr/>
        </p:nvSpPr>
        <p:spPr>
          <a:xfrm>
            <a:off x="951000" y="2726626"/>
            <a:ext cx="10290000" cy="3645599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1067"/>
              </a:spcAft>
            </a:pP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Phần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mềm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GeoGebra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phần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mềm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miễn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phí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dễ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sử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dụng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thân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thiện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với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dùng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tiện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ích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chuyển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nhiều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ngôn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ngữ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phạm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vi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sử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dụng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rất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rộng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học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phẳng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học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gian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Đại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Giải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tích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Xác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suất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Thống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kê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Bảng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tính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điện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tử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chạy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nhiều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hệ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điều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hành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khác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nhau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chạy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trực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tuyến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(online)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hoặc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cài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đặt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vào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máy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tính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máy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tính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bảng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điện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thoại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thông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minh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hỗ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trợ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rất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tốt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việc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dạy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học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môn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Toán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cũng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giáo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dục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STEM.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A13809E-331B-FBDD-7E62-EF921B425DE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05175" y="1390556"/>
            <a:ext cx="5768051" cy="120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66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7050F3AE-32A1-579B-B83F-FC89334F03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9591" y="2787148"/>
            <a:ext cx="2866614" cy="181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848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7771;p33">
            <a:extLst>
              <a:ext uri="{FF2B5EF4-FFF2-40B4-BE49-F238E27FC236}">
                <a16:creationId xmlns:a16="http://schemas.microsoft.com/office/drawing/2014/main" id="{33FD2CAD-A50B-D2C9-D7F4-1C56DBB419F3}"/>
              </a:ext>
            </a:extLst>
          </p:cNvPr>
          <p:cNvSpPr txBox="1">
            <a:spLocks/>
          </p:cNvSpPr>
          <p:nvPr/>
        </p:nvSpPr>
        <p:spPr>
          <a:xfrm>
            <a:off x="3013963" y="1856308"/>
            <a:ext cx="5925457" cy="509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267" tIns="81267" rIns="81267" bIns="81267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voon"/>
              <a:buNone/>
              <a:defRPr sz="3500" b="0" i="0" u="none" strike="noStrike" cap="none">
                <a:solidFill>
                  <a:schemeClr val="dk1"/>
                </a:solidFill>
                <a:latin typeface="Kavoon"/>
                <a:ea typeface="Kavoon"/>
                <a:cs typeface="Kavoon"/>
                <a:sym typeface="Kavo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defTabSz="609539">
              <a:buClr>
                <a:srgbClr val="04596F"/>
              </a:buClr>
            </a:pPr>
            <a:r>
              <a:rPr lang="en-US" sz="3600" b="1" kern="0" dirty="0">
                <a:solidFill>
                  <a:schemeClr val="accent2"/>
                </a:solidFill>
                <a:latin typeface="UTM Avo" panose="02040603050506020204" pitchFamily="18" charset="0"/>
              </a:rPr>
              <a:t>NỘI DUNG BÀI HỌC</a:t>
            </a:r>
            <a:endParaRPr lang="vi-VN" sz="3600" b="1" kern="0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14D8C7-8F52-2D3E-7270-4B34A8799063}"/>
              </a:ext>
            </a:extLst>
          </p:cNvPr>
          <p:cNvSpPr/>
          <p:nvPr/>
        </p:nvSpPr>
        <p:spPr>
          <a:xfrm>
            <a:off x="2084595" y="2638425"/>
            <a:ext cx="94311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1067"/>
              </a:spcAft>
              <a:buClr>
                <a:srgbClr val="000000"/>
              </a:buClr>
            </a:pPr>
            <a:r>
              <a:rPr lang="vi-VN" sz="2800" b="1" kern="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Biểu diễn miền nghiệm hệ bất phương trình bậc nhất hai ẩn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2AF45B9-5C55-E6B1-7B14-D2D1BF88ACCE}"/>
              </a:ext>
            </a:extLst>
          </p:cNvPr>
          <p:cNvSpPr/>
          <p:nvPr/>
        </p:nvSpPr>
        <p:spPr>
          <a:xfrm>
            <a:off x="1096492" y="2638425"/>
            <a:ext cx="804779" cy="804778"/>
          </a:xfrm>
          <a:prstGeom prst="ellipse">
            <a:avLst/>
          </a:prstGeom>
          <a:solidFill>
            <a:schemeClr val="accent2"/>
          </a:solidFill>
          <a:ln w="25400" cap="flat" cmpd="sng" algn="ctr">
            <a:solidFill>
              <a:schemeClr val="accent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769A9D-5D47-46D8-0E07-693245D9AC6F}"/>
              </a:ext>
            </a:extLst>
          </p:cNvPr>
          <p:cNvSpPr/>
          <p:nvPr/>
        </p:nvSpPr>
        <p:spPr>
          <a:xfrm>
            <a:off x="2094121" y="3889375"/>
            <a:ext cx="5175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800" b="1" dirty="0">
                <a:latin typeface="UTM Avo" panose="02040603050506020204" pitchFamily="18" charset="0"/>
              </a:rPr>
              <a:t>Vẽ các đường conic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BA53AB2-795B-360F-979F-9D5EFBFF7BC6}"/>
              </a:ext>
            </a:extLst>
          </p:cNvPr>
          <p:cNvSpPr/>
          <p:nvPr/>
        </p:nvSpPr>
        <p:spPr>
          <a:xfrm>
            <a:off x="1091395" y="3764047"/>
            <a:ext cx="804779" cy="804778"/>
          </a:xfrm>
          <a:prstGeom prst="ellipse">
            <a:avLst/>
          </a:prstGeom>
          <a:solidFill>
            <a:schemeClr val="accent2"/>
          </a:solidFill>
          <a:ln w="25400" cap="flat" cmpd="sng" algn="ctr">
            <a:solidFill>
              <a:schemeClr val="accent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2A4214-2C9E-5A8A-0CB8-8B879DC732A3}"/>
              </a:ext>
            </a:extLst>
          </p:cNvPr>
          <p:cNvSpPr/>
          <p:nvPr/>
        </p:nvSpPr>
        <p:spPr>
          <a:xfrm>
            <a:off x="2103645" y="4794250"/>
            <a:ext cx="952637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800" b="1" dirty="0">
                <a:latin typeface="UTM Avo" panose="02040603050506020204" pitchFamily="18" charset="0"/>
              </a:rPr>
              <a:t>Vẽ biểu đồ và tính các số đặc trưng đo xu thế trung tâm, đo mức độ phân tán cho mẫu số liệu không ghép nhóm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7F882B0-E7D6-1729-EA2B-9D22194F3315}"/>
              </a:ext>
            </a:extLst>
          </p:cNvPr>
          <p:cNvSpPr/>
          <p:nvPr/>
        </p:nvSpPr>
        <p:spPr>
          <a:xfrm>
            <a:off x="1091395" y="5049922"/>
            <a:ext cx="804779" cy="804778"/>
          </a:xfrm>
          <a:prstGeom prst="ellipse">
            <a:avLst/>
          </a:prstGeom>
          <a:solidFill>
            <a:schemeClr val="accent2"/>
          </a:solidFill>
          <a:ln w="25400" cap="flat" cmpd="sng" algn="ctr">
            <a:solidFill>
              <a:schemeClr val="accent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39517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6" grpId="0" animBg="1"/>
      <p:bldP spid="2" grpId="0"/>
      <p:bldP spid="3" grpId="0" animBg="1"/>
      <p:bldP spid="6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8CEA03-6DB1-87BB-0D37-E3E34A867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B2AAD67-7D01-7A93-AA1F-B8AB327E5E7A}"/>
              </a:ext>
            </a:extLst>
          </p:cNvPr>
          <p:cNvSpPr/>
          <p:nvPr/>
        </p:nvSpPr>
        <p:spPr>
          <a:xfrm>
            <a:off x="372459" y="1596336"/>
            <a:ext cx="11695716" cy="574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vi-VN" sz="2400" b="1" cap="all" dirty="0">
                <a:solidFill>
                  <a:schemeClr val="accent2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Biểu diễn miền nghiệm hệ bất phương trình bậc nhất hai ẩn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E0A1D9-6309-775F-8E43-B0FFD354A4EB}"/>
              </a:ext>
            </a:extLst>
          </p:cNvPr>
          <p:cNvSpPr/>
          <p:nvPr/>
        </p:nvSpPr>
        <p:spPr>
          <a:xfrm>
            <a:off x="408905" y="2166925"/>
            <a:ext cx="3953545" cy="1128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b="1" dirty="0">
                <a:latin typeface="UTM Avo" panose="02040603050506020204" pitchFamily="18" charset="0"/>
              </a:rPr>
              <a:t>Bước 1: Mở trang GeoGebra (Hình 1)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7ECE77-F255-F69C-C8CF-405B815773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33850" y="2257931"/>
            <a:ext cx="6998581" cy="451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732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8CEA03-6DB1-87BB-0D37-E3E34A867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B2AAD67-7D01-7A93-AA1F-B8AB327E5E7A}"/>
              </a:ext>
            </a:extLst>
          </p:cNvPr>
          <p:cNvSpPr/>
          <p:nvPr/>
        </p:nvSpPr>
        <p:spPr>
          <a:xfrm>
            <a:off x="372459" y="1596336"/>
            <a:ext cx="11695716" cy="574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vi-VN" sz="2400" b="1" cap="all" dirty="0">
                <a:solidFill>
                  <a:schemeClr val="accent2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Biểu diễn miền nghiệm hệ bất phương trình bậc nhất hai ẩn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E0A1D9-6309-775F-8E43-B0FFD354A4EB}"/>
              </a:ext>
            </a:extLst>
          </p:cNvPr>
          <p:cNvSpPr/>
          <p:nvPr/>
        </p:nvSpPr>
        <p:spPr>
          <a:xfrm>
            <a:off x="408904" y="2166925"/>
            <a:ext cx="5896645" cy="1128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b="1" dirty="0">
                <a:latin typeface="UTM Avo" panose="02040603050506020204" pitchFamily="18" charset="0"/>
              </a:rPr>
              <a:t>Bước 2: Nhập từng bất phương trình vào ô và bấm enter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BE221D-3B61-6C3F-6347-0D6B392DE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3967" y="2346938"/>
            <a:ext cx="4780548" cy="7826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EEE01E5-12F3-F4D5-CB40-87D126BD65E0}"/>
              </a:ext>
            </a:extLst>
          </p:cNvPr>
          <p:cNvSpPr txBox="1"/>
          <p:nvPr/>
        </p:nvSpPr>
        <p:spPr>
          <a:xfrm>
            <a:off x="1783717" y="3526081"/>
            <a:ext cx="9568404" cy="24865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1067"/>
              </a:spcAft>
              <a:tabLst>
                <a:tab pos="480048" algn="l"/>
                <a:tab pos="960096" algn="l"/>
              </a:tabLst>
            </a:pP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Khi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màn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sẽ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hiển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thị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miền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nghiệm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từng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bất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phương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trình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miền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tô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màu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Miền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nghiệm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hệ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miền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giao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từng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bất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phương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trình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biểu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diễn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bởi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miền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màu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đậm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hơn</a:t>
            </a:r>
            <a:r>
              <a:rPr lang="en-US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13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8928C2E2-2FD1-B16D-DF8D-62574C5DE02E}"/>
              </a:ext>
            </a:extLst>
          </p:cNvPr>
          <p:cNvSpPr/>
          <p:nvPr/>
        </p:nvSpPr>
        <p:spPr>
          <a:xfrm>
            <a:off x="875810" y="4519171"/>
            <a:ext cx="771645" cy="532889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9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92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B0F348-DF47-D5D5-58AC-D331C1BA3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1B7D4D2-854B-9EE7-CC01-DC1FA611C5CB}"/>
                  </a:ext>
                </a:extLst>
              </p:cNvPr>
              <p:cNvSpPr/>
              <p:nvPr/>
            </p:nvSpPr>
            <p:spPr>
              <a:xfrm>
                <a:off x="314326" y="1732840"/>
                <a:ext cx="11134724" cy="18292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Bef>
                    <a:spcPts val="800"/>
                  </a:spcBef>
                  <a:spcAft>
                    <a:spcPts val="1067"/>
                  </a:spcAft>
                  <a:tabLst>
                    <a:tab pos="480048" algn="l"/>
                    <a:tab pos="960096" algn="l"/>
                  </a:tabLst>
                </a:pP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            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Biểu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diễn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hình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học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tập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nghiệm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của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hệ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bất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phương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trình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bậc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nhất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hai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ẩn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sau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24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eqArr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&amp;</m:t>
                            </m:r>
                            <m:r>
                              <m:rPr>
                                <m:nor/>
                              </m:rPr>
                              <a:rPr lang="en-US" sz="2400" b="1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3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𝒙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−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𝒚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+</m:t>
                            </m:r>
                            <m:r>
                              <m:rPr>
                                <m:nor/>
                              </m:rPr>
                              <a:rPr lang="en-US" sz="2400" b="1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3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&gt;</m:t>
                            </m:r>
                            <m:r>
                              <m:rPr>
                                <m:nor/>
                              </m:rPr>
                              <a:rPr lang="en-US" sz="2400" b="1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0</m:t>
                            </m:r>
                          </m:e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&amp;−</m:t>
                            </m:r>
                            <m:r>
                              <m:rPr>
                                <m:nor/>
                              </m:rPr>
                              <a:rPr lang="en-US" sz="2400" b="1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𝒙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+</m:t>
                            </m:r>
                            <m:r>
                              <m:rPr>
                                <m:nor/>
                              </m:rPr>
                              <a:rPr lang="en-US" sz="2400" b="1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3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𝒚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−</m:t>
                            </m:r>
                            <m:r>
                              <m:rPr>
                                <m:nor/>
                              </m:rPr>
                              <a:rPr lang="en-US" sz="2400" b="1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6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≤</m:t>
                            </m:r>
                            <m:r>
                              <m:rPr>
                                <m:nor/>
                              </m:rPr>
                              <a:rPr lang="en-US" sz="2400" b="1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0</m:t>
                            </m:r>
                          </m:e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&amp;</m:t>
                            </m:r>
                            <m:r>
                              <m:rPr>
                                <m:nor/>
                              </m:rPr>
                              <a:rPr lang="en-US" sz="2400" b="1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𝒙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+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𝒚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+</m:t>
                            </m:r>
                            <m:r>
                              <m:rPr>
                                <m:nor/>
                              </m:rPr>
                              <a:rPr lang="en-US" sz="2400" b="1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4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≥</m:t>
                            </m:r>
                            <m:r>
                              <m:rPr>
                                <m:nor/>
                              </m:rPr>
                              <a:rPr lang="en-US" sz="2400" b="1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0</m:t>
                            </m:r>
                          </m:e>
                        </m:eqArr>
                      </m:e>
                    </m:d>
                  </m:oMath>
                </a14:m>
                <a:endParaRPr lang="en-US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1B7D4D2-854B-9EE7-CC01-DC1FA611C5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326" y="1732840"/>
                <a:ext cx="11134724" cy="1829219"/>
              </a:xfrm>
              <a:prstGeom prst="rect">
                <a:avLst/>
              </a:prstGeom>
              <a:blipFill>
                <a:blip r:embed="rId3"/>
                <a:stretch>
                  <a:fillRect l="-876" t="-2667" r="-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ounded Rectangle 15">
            <a:extLst>
              <a:ext uri="{FF2B5EF4-FFF2-40B4-BE49-F238E27FC236}">
                <a16:creationId xmlns:a16="http://schemas.microsoft.com/office/drawing/2014/main" id="{F513FD57-3AE6-B253-798E-27BE3AD32E7A}"/>
              </a:ext>
            </a:extLst>
          </p:cNvPr>
          <p:cNvSpPr/>
          <p:nvPr/>
        </p:nvSpPr>
        <p:spPr>
          <a:xfrm>
            <a:off x="457200" y="1745283"/>
            <a:ext cx="1373303" cy="435140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Ví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</a:rPr>
              <a:t>dụ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 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4FD057-F0AA-BB36-8AF4-B0B8014B589E}"/>
              </a:ext>
            </a:extLst>
          </p:cNvPr>
          <p:cNvSpPr txBox="1"/>
          <p:nvPr/>
        </p:nvSpPr>
        <p:spPr>
          <a:xfrm>
            <a:off x="181078" y="3369668"/>
            <a:ext cx="24075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u="sng" dirty="0" err="1">
                <a:solidFill>
                  <a:srgbClr val="FF0000"/>
                </a:solidFill>
                <a:latin typeface="UTM Avo" panose="02040603050506020204" pitchFamily="18" charset="0"/>
              </a:rPr>
              <a:t>Hướng</a:t>
            </a:r>
            <a:r>
              <a:rPr lang="en-US" sz="2400" b="1" u="sng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u="sng" dirty="0" err="1">
                <a:solidFill>
                  <a:srgbClr val="FF0000"/>
                </a:solidFill>
                <a:latin typeface="UTM Avo" panose="02040603050506020204" pitchFamily="18" charset="0"/>
              </a:rPr>
              <a:t>dẫn</a:t>
            </a:r>
            <a:r>
              <a:rPr lang="en-US" sz="2400" b="1" u="sng" dirty="0">
                <a:solidFill>
                  <a:srgbClr val="FF0000"/>
                </a:solidFill>
                <a:latin typeface="UTM Avo" panose="02040603050506020204" pitchFamily="18" charset="0"/>
              </a:rPr>
              <a:t>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F29411-3C12-9132-8F89-5CCD40562196}"/>
              </a:ext>
            </a:extLst>
          </p:cNvPr>
          <p:cNvSpPr txBox="1"/>
          <p:nvPr/>
        </p:nvSpPr>
        <p:spPr>
          <a:xfrm>
            <a:off x="335341" y="3869460"/>
            <a:ext cx="49462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Bước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</a:rPr>
              <a:t> 1: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Mở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trang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Geogebra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8DD4630-2720-C073-348D-16C5F4FFECFC}"/>
              </a:ext>
            </a:extLst>
          </p:cNvPr>
          <p:cNvGrpSpPr/>
          <p:nvPr/>
        </p:nvGrpSpPr>
        <p:grpSpPr>
          <a:xfrm>
            <a:off x="309940" y="4137865"/>
            <a:ext cx="15225347" cy="1528767"/>
            <a:chOff x="413291" y="893822"/>
            <a:chExt cx="11419010" cy="114657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CF480A6-F1D9-20D5-8D58-013D18695B3E}"/>
                </a:ext>
              </a:extLst>
            </p:cNvPr>
            <p:cNvGrpSpPr/>
            <p:nvPr/>
          </p:nvGrpSpPr>
          <p:grpSpPr>
            <a:xfrm>
              <a:off x="413291" y="893822"/>
              <a:ext cx="7717500" cy="1146575"/>
              <a:chOff x="297544" y="508122"/>
              <a:chExt cx="7717500" cy="114657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Google Shape;1369;p59">
                    <a:extLst>
                      <a:ext uri="{FF2B5EF4-FFF2-40B4-BE49-F238E27FC236}">
                        <a16:creationId xmlns:a16="http://schemas.microsoft.com/office/drawing/2014/main" id="{E5BAD3F4-D218-9A7F-C512-8CFC4C9DC0C5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297544" y="508122"/>
                    <a:ext cx="7717500" cy="80024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121900" tIns="121900" rIns="121900" bIns="121900" anchor="t" anchorCtr="0">
                    <a:noAutofit/>
                  </a:bodyPr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 marL="457200" marR="0" lvl="0" indent="-34290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accent1"/>
                      </a:buClr>
                      <a:buSzPts val="1800"/>
                      <a:buFont typeface="Manjari"/>
                      <a:buAutoNum type="arabicPeriod"/>
                      <a:defRPr sz="1600" b="0" i="0" u="none" strike="noStrike" cap="none">
                        <a:solidFill>
                          <a:schemeClr val="accent2"/>
                        </a:solidFill>
                        <a:latin typeface="Manjari"/>
                        <a:ea typeface="Manjari"/>
                        <a:cs typeface="Manjari"/>
                        <a:sym typeface="Manjari"/>
                      </a:defRPr>
                    </a:lvl1pPr>
                    <a:lvl2pPr marL="914400" marR="0" lvl="1" indent="-31750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accent1"/>
                      </a:buClr>
                      <a:buSzPts val="1400"/>
                      <a:buFont typeface="Manjari"/>
                      <a:buAutoNum type="alphaLcPeriod"/>
                      <a:defRPr sz="1600" b="0" i="0" u="none" strike="noStrike" cap="none">
                        <a:solidFill>
                          <a:schemeClr val="accent2"/>
                        </a:solidFill>
                        <a:latin typeface="Manjari"/>
                        <a:ea typeface="Manjari"/>
                        <a:cs typeface="Manjari"/>
                        <a:sym typeface="Manjari"/>
                      </a:defRPr>
                    </a:lvl2pPr>
                    <a:lvl3pPr marL="1371600" marR="0" lvl="2" indent="-31750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accent2"/>
                      </a:buClr>
                      <a:buSzPts val="1400"/>
                      <a:buFont typeface="Manjari"/>
                      <a:buAutoNum type="romanLcPeriod"/>
                      <a:defRPr sz="1400" b="0" i="0" u="none" strike="noStrike" cap="none">
                        <a:solidFill>
                          <a:schemeClr val="accent2"/>
                        </a:solidFill>
                        <a:latin typeface="Manjari"/>
                        <a:ea typeface="Manjari"/>
                        <a:cs typeface="Manjari"/>
                        <a:sym typeface="Manjari"/>
                      </a:defRPr>
                    </a:lvl3pPr>
                    <a:lvl4pPr marL="1828800" marR="0" lvl="3" indent="-31750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accent2"/>
                      </a:buClr>
                      <a:buSzPts val="1400"/>
                      <a:buFont typeface="Manjari"/>
                      <a:buAutoNum type="arabicPeriod"/>
                      <a:defRPr sz="1400" b="0" i="0" u="none" strike="noStrike" cap="none">
                        <a:solidFill>
                          <a:schemeClr val="accent2"/>
                        </a:solidFill>
                        <a:latin typeface="Manjari"/>
                        <a:ea typeface="Manjari"/>
                        <a:cs typeface="Manjari"/>
                        <a:sym typeface="Manjari"/>
                      </a:defRPr>
                    </a:lvl4pPr>
                    <a:lvl5pPr marL="2286000" marR="0" lvl="4" indent="-31750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accent2"/>
                      </a:buClr>
                      <a:buSzPts val="1400"/>
                      <a:buFont typeface="Manjari"/>
                      <a:buAutoNum type="alphaLcPeriod"/>
                      <a:defRPr sz="1400" b="0" i="0" u="none" strike="noStrike" cap="none">
                        <a:solidFill>
                          <a:schemeClr val="accent2"/>
                        </a:solidFill>
                        <a:latin typeface="Manjari"/>
                        <a:ea typeface="Manjari"/>
                        <a:cs typeface="Manjari"/>
                        <a:sym typeface="Manjari"/>
                      </a:defRPr>
                    </a:lvl5pPr>
                    <a:lvl6pPr marL="2743200" marR="0" lvl="5" indent="-31750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accent2"/>
                      </a:buClr>
                      <a:buSzPts val="1400"/>
                      <a:buFont typeface="Manjari"/>
                      <a:buAutoNum type="romanLcPeriod"/>
                      <a:defRPr sz="1400" b="0" i="0" u="none" strike="noStrike" cap="none">
                        <a:solidFill>
                          <a:schemeClr val="accent2"/>
                        </a:solidFill>
                        <a:latin typeface="Manjari"/>
                        <a:ea typeface="Manjari"/>
                        <a:cs typeface="Manjari"/>
                        <a:sym typeface="Manjari"/>
                      </a:defRPr>
                    </a:lvl6pPr>
                    <a:lvl7pPr marL="3200400" marR="0" lvl="6" indent="-31750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accent2"/>
                      </a:buClr>
                      <a:buSzPts val="1400"/>
                      <a:buFont typeface="Manjari"/>
                      <a:buAutoNum type="arabicPeriod"/>
                      <a:defRPr sz="1400" b="0" i="0" u="none" strike="noStrike" cap="none">
                        <a:solidFill>
                          <a:schemeClr val="accent2"/>
                        </a:solidFill>
                        <a:latin typeface="Manjari"/>
                        <a:ea typeface="Manjari"/>
                        <a:cs typeface="Manjari"/>
                        <a:sym typeface="Manjari"/>
                      </a:defRPr>
                    </a:lvl7pPr>
                    <a:lvl8pPr marL="3657600" marR="0" lvl="7" indent="-31750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accent2"/>
                      </a:buClr>
                      <a:buSzPts val="1400"/>
                      <a:buFont typeface="Manjari"/>
                      <a:buAutoNum type="alphaLcPeriod"/>
                      <a:defRPr sz="1400" b="0" i="0" u="none" strike="noStrike" cap="none">
                        <a:solidFill>
                          <a:schemeClr val="accent2"/>
                        </a:solidFill>
                        <a:latin typeface="Manjari"/>
                        <a:ea typeface="Manjari"/>
                        <a:cs typeface="Manjari"/>
                        <a:sym typeface="Manjari"/>
                      </a:defRPr>
                    </a:lvl8pPr>
                    <a:lvl9pPr marL="4114800" marR="0" lvl="8" indent="-31750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accent2"/>
                      </a:buClr>
                      <a:buSzPts val="1400"/>
                      <a:buFont typeface="Manjari"/>
                      <a:buAutoNum type="romanLcPeriod"/>
                      <a:defRPr sz="1400" b="0" i="0" u="none" strike="noStrike" cap="none">
                        <a:solidFill>
                          <a:schemeClr val="accent2"/>
                        </a:solidFill>
                        <a:latin typeface="Manjari"/>
                        <a:ea typeface="Manjari"/>
                        <a:cs typeface="Manjari"/>
                        <a:sym typeface="Manjari"/>
                      </a:defRPr>
                    </a:lvl9pPr>
                  </a:lstStyle>
                  <a:p>
                    <a:pPr marL="0" indent="0" algn="just">
                      <a:lnSpc>
                        <a:spcPct val="150000"/>
                      </a:lnSpc>
                      <a:spcBef>
                        <a:spcPts val="800"/>
                      </a:spcBef>
                      <a:spcAft>
                        <a:spcPts val="1067"/>
                      </a:spcAft>
                      <a:buNone/>
                      <a:tabLst>
                        <a:tab pos="480048" algn="l"/>
                        <a:tab pos="960096" algn="l"/>
                      </a:tabLst>
                    </a:pPr>
                    <a:r>
                      <a:rPr lang="en-US" sz="2400" b="1" dirty="0" err="1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Bước</a:t>
                    </a:r>
                    <a:r>
                      <a:rPr lang="en-US" sz="2400" b="1" dirty="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 2: </a:t>
                    </a:r>
                    <a:r>
                      <a:rPr lang="en-US" sz="2400" dirty="0" err="1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Nhập</a:t>
                    </a:r>
                    <a:r>
                      <a:rPr lang="en-US" sz="2400" dirty="0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 </a:t>
                    </a:r>
                    <a:r>
                      <a:rPr lang="en-US" sz="2400" dirty="0" err="1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bất</a:t>
                    </a:r>
                    <a:r>
                      <a:rPr lang="en-US" sz="2400" dirty="0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 </a:t>
                    </a:r>
                    <a:r>
                      <a:rPr lang="en-US" sz="2400" dirty="0" err="1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phương</a:t>
                    </a:r>
                    <a:r>
                      <a:rPr lang="en-US" sz="2400" dirty="0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 </a:t>
                    </a:r>
                    <a:r>
                      <a:rPr lang="en-US" sz="2400" dirty="0" err="1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trình</a:t>
                    </a:r>
                    <a:r>
                      <a:rPr lang="en-US" sz="2400" dirty="0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  </a:t>
                    </a:r>
                    <a:r>
                      <a:rPr lang="en-US" sz="2400" b="1" dirty="0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3</a:t>
                    </a:r>
                    <a14:m>
                      <m:oMath xmlns:m="http://schemas.openxmlformats.org/officeDocument/2006/math">
                        <m:r>
                          <a:rPr lang="en-US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oMath>
                    </a14:m>
                    <a:r>
                      <a:rPr lang="en-US" sz="2400" b="1" dirty="0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–</m:t>
                        </m:r>
                      </m:oMath>
                    </a14:m>
                    <a:r>
                      <a:rPr lang="en-US" sz="2400" b="1" dirty="0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oMath>
                    </a14:m>
                    <a:r>
                      <a:rPr lang="en-US" sz="2400" b="1" dirty="0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US" sz="2400" b="1" dirty="0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 3 </a:t>
                    </a:r>
                    <a14:m>
                      <m:oMath xmlns:m="http://schemas.openxmlformats.org/officeDocument/2006/math">
                        <m:r>
                          <a:rPr lang="en-US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&gt;</m:t>
                        </m:r>
                      </m:oMath>
                    </a14:m>
                    <a:r>
                      <a:rPr lang="en-US" sz="2400" b="1" dirty="0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 0 </a:t>
                    </a:r>
                    <a:r>
                      <a:rPr lang="en-US" sz="2400" dirty="0" err="1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vào</a:t>
                    </a:r>
                    <a:r>
                      <a:rPr lang="en-US" sz="2400" dirty="0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 ô </a:t>
                    </a:r>
                    <a:endParaRPr lang="en-US" sz="2400" dirty="0">
                      <a:solidFill>
                        <a:srgbClr val="002060"/>
                      </a:solidFill>
                      <a:latin typeface="UTM Avo" panose="020406030505060202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7" name="Google Shape;1369;p59">
                    <a:extLst>
                      <a:ext uri="{FF2B5EF4-FFF2-40B4-BE49-F238E27FC236}">
                        <a16:creationId xmlns:a16="http://schemas.microsoft.com/office/drawing/2014/main" id="{E5BAD3F4-D218-9A7F-C512-8CFC4C9DC0C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7544" y="508122"/>
                    <a:ext cx="7717500" cy="800246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65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73E828D0-198B-0EDF-C423-6740CFBE21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9682" y="1067705"/>
                <a:ext cx="3585411" cy="586992"/>
              </a:xfrm>
              <a:prstGeom prst="rect">
                <a:avLst/>
              </a:prstGeom>
            </p:spPr>
          </p:pic>
        </p:grpSp>
        <p:sp>
          <p:nvSpPr>
            <p:cNvPr id="6" name="Google Shape;1369;p59">
              <a:extLst>
                <a:ext uri="{FF2B5EF4-FFF2-40B4-BE49-F238E27FC236}">
                  <a16:creationId xmlns:a16="http://schemas.microsoft.com/office/drawing/2014/main" id="{FFE690DB-283E-1255-9DE7-38CF131197DF}"/>
                </a:ext>
              </a:extLst>
            </p:cNvPr>
            <p:cNvSpPr txBox="1">
              <a:spLocks/>
            </p:cNvSpPr>
            <p:nvPr/>
          </p:nvSpPr>
          <p:spPr>
            <a:xfrm>
              <a:off x="4122978" y="1300891"/>
              <a:ext cx="7709323" cy="5869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Manjari"/>
                <a:buAutoNum type="arabicPeriod"/>
                <a:defRPr sz="1600" b="0" i="0" u="none" strike="noStrike" cap="none">
                  <a:solidFill>
                    <a:schemeClr val="accent2"/>
                  </a:solidFill>
                  <a:latin typeface="Manjari"/>
                  <a:ea typeface="Manjari"/>
                  <a:cs typeface="Manjari"/>
                  <a:sym typeface="Manjari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400"/>
                <a:buFont typeface="Manjari"/>
                <a:buAutoNum type="alphaLcPeriod"/>
                <a:defRPr sz="1600" b="0" i="0" u="none" strike="noStrike" cap="none">
                  <a:solidFill>
                    <a:schemeClr val="accent2"/>
                  </a:solidFill>
                  <a:latin typeface="Manjari"/>
                  <a:ea typeface="Manjari"/>
                  <a:cs typeface="Manjari"/>
                  <a:sym typeface="Manjari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400"/>
                <a:buFont typeface="Manjari"/>
                <a:buAutoNum type="romanLcPeriod"/>
                <a:defRPr sz="1400" b="0" i="0" u="none" strike="noStrike" cap="none">
                  <a:solidFill>
                    <a:schemeClr val="accent2"/>
                  </a:solidFill>
                  <a:latin typeface="Manjari"/>
                  <a:ea typeface="Manjari"/>
                  <a:cs typeface="Manjari"/>
                  <a:sym typeface="Manjari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400"/>
                <a:buFont typeface="Manjari"/>
                <a:buAutoNum type="arabicPeriod"/>
                <a:defRPr sz="1400" b="0" i="0" u="none" strike="noStrike" cap="none">
                  <a:solidFill>
                    <a:schemeClr val="accent2"/>
                  </a:solidFill>
                  <a:latin typeface="Manjari"/>
                  <a:ea typeface="Manjari"/>
                  <a:cs typeface="Manjari"/>
                  <a:sym typeface="Manjari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400"/>
                <a:buFont typeface="Manjari"/>
                <a:buAutoNum type="alphaLcPeriod"/>
                <a:defRPr sz="1400" b="0" i="0" u="none" strike="noStrike" cap="none">
                  <a:solidFill>
                    <a:schemeClr val="accent2"/>
                  </a:solidFill>
                  <a:latin typeface="Manjari"/>
                  <a:ea typeface="Manjari"/>
                  <a:cs typeface="Manjari"/>
                  <a:sym typeface="Manjari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400"/>
                <a:buFont typeface="Manjari"/>
                <a:buAutoNum type="romanLcPeriod"/>
                <a:defRPr sz="1400" b="0" i="0" u="none" strike="noStrike" cap="none">
                  <a:solidFill>
                    <a:schemeClr val="accent2"/>
                  </a:solidFill>
                  <a:latin typeface="Manjari"/>
                  <a:ea typeface="Manjari"/>
                  <a:cs typeface="Manjari"/>
                  <a:sym typeface="Manjari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400"/>
                <a:buFont typeface="Manjari"/>
                <a:buAutoNum type="arabicPeriod"/>
                <a:defRPr sz="1400" b="0" i="0" u="none" strike="noStrike" cap="none">
                  <a:solidFill>
                    <a:schemeClr val="accent2"/>
                  </a:solidFill>
                  <a:latin typeface="Manjari"/>
                  <a:ea typeface="Manjari"/>
                  <a:cs typeface="Manjari"/>
                  <a:sym typeface="Manjari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400"/>
                <a:buFont typeface="Manjari"/>
                <a:buAutoNum type="alphaLcPeriod"/>
                <a:defRPr sz="1400" b="0" i="0" u="none" strike="noStrike" cap="none">
                  <a:solidFill>
                    <a:schemeClr val="accent2"/>
                  </a:solidFill>
                  <a:latin typeface="Manjari"/>
                  <a:ea typeface="Manjari"/>
                  <a:cs typeface="Manjari"/>
                  <a:sym typeface="Manjari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400"/>
                <a:buFont typeface="Manjari"/>
                <a:buAutoNum type="romanLcPeriod"/>
                <a:defRPr sz="1400" b="0" i="0" u="none" strike="noStrike" cap="none">
                  <a:solidFill>
                    <a:schemeClr val="accent2"/>
                  </a:solidFill>
                  <a:latin typeface="Manjari"/>
                  <a:ea typeface="Manjari"/>
                  <a:cs typeface="Manjari"/>
                  <a:sym typeface="Manjari"/>
                </a:defRPr>
              </a:lvl9pPr>
            </a:lstStyle>
            <a:p>
              <a:pPr marL="0" indent="0" algn="just">
                <a:lnSpc>
                  <a:spcPct val="150000"/>
                </a:lnSpc>
                <a:spcBef>
                  <a:spcPts val="800"/>
                </a:spcBef>
                <a:spcAft>
                  <a:spcPts val="1067"/>
                </a:spcAft>
                <a:buNone/>
                <a:tabLst>
                  <a:tab pos="480048" algn="l"/>
                  <a:tab pos="960096" algn="l"/>
                </a:tabLst>
              </a:pP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và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bấm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enter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58CBED8-90F9-3305-EBBF-BD31D9C16FD3}"/>
                  </a:ext>
                </a:extLst>
              </p:cNvPr>
              <p:cNvSpPr txBox="1"/>
              <p:nvPr/>
            </p:nvSpPr>
            <p:spPr>
              <a:xfrm>
                <a:off x="355600" y="5590791"/>
                <a:ext cx="11250591" cy="10640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40000"/>
                  </a:lnSpc>
                </a:pPr>
                <a14:m>
                  <m:oMath xmlns:m="http://schemas.openxmlformats.org/officeDocument/2006/math">
                    <m:r>
                      <a:rPr lang="en-US" sz="240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Ta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xác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định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được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miền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nghiệm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của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BPT:</a:t>
                </a:r>
                <a14:m>
                  <m:oMath xmlns:m="http://schemas.openxmlformats.org/officeDocument/2006/math">
                    <m:r>
                      <a:rPr lang="en-US" sz="2400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m:t>3</m:t>
                    </m:r>
                    <m:r>
                      <a:rPr lang="en-US" sz="2400" b="0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m:t>3</m:t>
                    </m:r>
                    <m:r>
                      <a:rPr lang="en-US" sz="2400" b="0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m:t>0</m:t>
                    </m:r>
                    <m:r>
                      <a:rPr lang="en-US" sz="2400" b="0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là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miền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được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tô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màu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(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không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chứa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các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điểm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nằm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trên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đường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thẳng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m:t>3</m:t>
                    </m:r>
                    <m:r>
                      <a:rPr lang="en-US" sz="24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m:t>3</m:t>
                    </m:r>
                    <m:r>
                      <a:rPr lang="en-US" sz="24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m:t>0</m:t>
                    </m:r>
                    <m:r>
                      <m:rPr>
                        <m:nor/>
                      </m:rPr>
                      <a:rPr lang="en-US" sz="2400" b="0" i="0" smtClean="0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m:t>.</m:t>
                    </m:r>
                  </m:oMath>
                </a14:m>
                <a:endParaRPr lang="en-US" sz="2400" i="1" dirty="0">
                  <a:solidFill>
                    <a:srgbClr val="00206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58CBED8-90F9-3305-EBBF-BD31D9C16F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600" y="5590791"/>
                <a:ext cx="11250591" cy="1064009"/>
              </a:xfrm>
              <a:prstGeom prst="rect">
                <a:avLst/>
              </a:prstGeom>
              <a:blipFill>
                <a:blip r:embed="rId6"/>
                <a:stretch>
                  <a:fillRect l="-813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816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2" grpId="0"/>
      <p:bldP spid="3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021091-F029-75B6-01B5-DFAB319AB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61FC96-70AA-0DF1-88F1-EC61320D13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3225" y="866274"/>
            <a:ext cx="5667955" cy="58227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F6E8360-8FB0-DBC0-340D-E3404BF9FD3B}"/>
                  </a:ext>
                </a:extLst>
              </p:cNvPr>
              <p:cNvSpPr txBox="1"/>
              <p:nvPr/>
            </p:nvSpPr>
            <p:spPr>
              <a:xfrm>
                <a:off x="1503473" y="3215924"/>
                <a:ext cx="275402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3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8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–</m:t>
                    </m:r>
                  </m:oMath>
                </a14:m>
                <a:r>
                  <a:rPr lang="en-US" sz="28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28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+</m:t>
                    </m:r>
                  </m:oMath>
                </a14:m>
                <a:r>
                  <a:rPr lang="en-US" sz="28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3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sz="28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0</a:t>
                </a:r>
                <a:endParaRPr lang="en-US" sz="28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F6E8360-8FB0-DBC0-340D-E3404BF9FD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3473" y="3215924"/>
                <a:ext cx="2754022" cy="523220"/>
              </a:xfrm>
              <a:prstGeom prst="rect">
                <a:avLst/>
              </a:prstGeom>
              <a:blipFill>
                <a:blip r:embed="rId5"/>
                <a:stretch>
                  <a:fillRect l="-4656" t="-14118" r="-1774" b="-3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634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021091-F029-75B6-01B5-DFAB319AB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3E0871A-7339-6A83-2F1C-90CA77A23F68}"/>
              </a:ext>
            </a:extLst>
          </p:cNvPr>
          <p:cNvSpPr txBox="1"/>
          <p:nvPr/>
        </p:nvSpPr>
        <p:spPr>
          <a:xfrm>
            <a:off x="430008" y="1702585"/>
            <a:ext cx="4892764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Bước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</a:rPr>
              <a:t> 3: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Tiếp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tục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với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từng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bất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phương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trình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còn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lại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Miền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nghiệm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hệ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là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miền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được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tô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màu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đậm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nhất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6A2031-4F9F-266A-2DB6-CD2C32AADF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70019" y="827262"/>
            <a:ext cx="6076549" cy="576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34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8CEA03-6DB1-87BB-0D37-E3E34A867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8">
            <a:extLst>
              <a:ext uri="{FF2B5EF4-FFF2-40B4-BE49-F238E27FC236}">
                <a16:creationId xmlns:a16="http://schemas.microsoft.com/office/drawing/2014/main" id="{0092DDD0-5187-518E-2DA7-5EA21542A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222252" y="938196"/>
            <a:ext cx="1624475" cy="14884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4FAF90-B477-B4A6-4F33-B0B0729BCAD1}"/>
              </a:ext>
            </a:extLst>
          </p:cNvPr>
          <p:cNvSpPr txBox="1"/>
          <p:nvPr/>
        </p:nvSpPr>
        <p:spPr>
          <a:xfrm>
            <a:off x="433137" y="1628426"/>
            <a:ext cx="9596387" cy="57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</a:rPr>
              <a:t>Hoạt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động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nhóm</a:t>
            </a:r>
            <a:r>
              <a:rPr lang="en-US" sz="2400" b="1" dirty="0">
                <a:latin typeface="UTM Avo" panose="02040603050506020204" pitchFamily="18" charset="0"/>
              </a:rPr>
              <a:t>: </a:t>
            </a:r>
            <a:r>
              <a:rPr lang="en-US" sz="2400" dirty="0" err="1">
                <a:latin typeface="UTM Avo" panose="02040603050506020204" pitchFamily="18" charset="0"/>
              </a:rPr>
              <a:t>Tìm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hiểu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nội</a:t>
            </a:r>
            <a:r>
              <a:rPr lang="en-US" sz="2400" dirty="0">
                <a:latin typeface="UTM Avo" panose="02040603050506020204" pitchFamily="18" charset="0"/>
              </a:rPr>
              <a:t> dung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Luyện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hành</a:t>
            </a:r>
            <a:endParaRPr lang="en-US" sz="24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5261B6E-7717-6847-59E5-B86B011CBD42}"/>
                  </a:ext>
                </a:extLst>
              </p:cNvPr>
              <p:cNvSpPr/>
              <p:nvPr/>
            </p:nvSpPr>
            <p:spPr>
              <a:xfrm>
                <a:off x="400553" y="2936666"/>
                <a:ext cx="10899506" cy="16407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Bef>
                    <a:spcPts val="800"/>
                  </a:spcBef>
                  <a:spcAft>
                    <a:spcPts val="1067"/>
                  </a:spcAft>
                  <a:tabLst>
                    <a:tab pos="480048" algn="l"/>
                    <a:tab pos="960096" algn="l"/>
                  </a:tabLst>
                </a:pP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Biểu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diễn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hình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học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tập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nghiệm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hệ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bất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phương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trình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bậc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nhất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hai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ẩn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sau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eqArr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&amp;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𝑥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−</m:t>
                            </m:r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𝑦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+</m:t>
                            </m:r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3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≤</m:t>
                            </m:r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0</m:t>
                            </m:r>
                          </m:e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&amp;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𝑥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+</m:t>
                            </m:r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3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𝑦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&gt;−</m:t>
                            </m:r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e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&amp;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𝑥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≤</m:t>
                            </m:r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0</m:t>
                            </m:r>
                          </m:e>
                        </m:eqArr>
                      </m:e>
                    </m:d>
                  </m:oMath>
                </a14:m>
                <a:endParaRPr lang="en-US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5261B6E-7717-6847-59E5-B86B011CBD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553" y="2936666"/>
                <a:ext cx="10899506" cy="1640770"/>
              </a:xfrm>
              <a:prstGeom prst="rect">
                <a:avLst/>
              </a:prstGeom>
              <a:blipFill>
                <a:blip r:embed="rId5"/>
                <a:stretch>
                  <a:fillRect l="-895" t="-2974" r="-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ounded Rectangle 15">
            <a:extLst>
              <a:ext uri="{FF2B5EF4-FFF2-40B4-BE49-F238E27FC236}">
                <a16:creationId xmlns:a16="http://schemas.microsoft.com/office/drawing/2014/main" id="{AF300506-D33F-937F-7CE2-77604E544624}"/>
              </a:ext>
            </a:extLst>
          </p:cNvPr>
          <p:cNvSpPr/>
          <p:nvPr/>
        </p:nvSpPr>
        <p:spPr>
          <a:xfrm>
            <a:off x="466725" y="2370624"/>
            <a:ext cx="2066925" cy="435140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</a:rPr>
              <a:t>Luyện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</a:rPr>
              <a:t>tập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756742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021091-F029-75B6-01B5-DFAB319AB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>
            <a:extLst>
              <a:ext uri="{FF2B5EF4-FFF2-40B4-BE49-F238E27FC236}">
                <a16:creationId xmlns:a16="http://schemas.microsoft.com/office/drawing/2014/main" id="{284BC2CA-8985-06A4-017A-A1774E3A9C11}"/>
              </a:ext>
            </a:extLst>
          </p:cNvPr>
          <p:cNvSpPr txBox="1"/>
          <p:nvPr/>
        </p:nvSpPr>
        <p:spPr>
          <a:xfrm>
            <a:off x="200540" y="1701195"/>
            <a:ext cx="24075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u="sng" dirty="0" err="1">
                <a:solidFill>
                  <a:srgbClr val="FF0000"/>
                </a:solidFill>
                <a:latin typeface="UTM Avo" panose="02040603050506020204" pitchFamily="18" charset="0"/>
              </a:rPr>
              <a:t>Hướng</a:t>
            </a:r>
            <a:r>
              <a:rPr lang="en-US" sz="2400" b="1" u="sng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u="sng" dirty="0" err="1">
                <a:solidFill>
                  <a:srgbClr val="FF0000"/>
                </a:solidFill>
                <a:latin typeface="UTM Avo" panose="02040603050506020204" pitchFamily="18" charset="0"/>
              </a:rPr>
              <a:t>dẫn</a:t>
            </a:r>
            <a:r>
              <a:rPr lang="en-US" sz="2400" b="1" u="sng" dirty="0">
                <a:solidFill>
                  <a:srgbClr val="FF0000"/>
                </a:solidFill>
                <a:latin typeface="UTM Avo" panose="02040603050506020204" pitchFamily="18" charset="0"/>
              </a:rPr>
              <a:t>: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9765EB5-CA7D-BE61-0F32-FBA9D8F74100}"/>
              </a:ext>
            </a:extLst>
          </p:cNvPr>
          <p:cNvSpPr txBox="1"/>
          <p:nvPr/>
        </p:nvSpPr>
        <p:spPr>
          <a:xfrm>
            <a:off x="378326" y="2106074"/>
            <a:ext cx="8426368" cy="584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1067"/>
              </a:spcAft>
              <a:tabLst>
                <a:tab pos="480048" algn="l"/>
                <a:tab pos="960096" algn="l"/>
              </a:tabLst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Bước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1: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Mở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trang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GeoGebra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175DFFE-9BE5-8AF2-DE3A-3AB3836B1BC3}"/>
              </a:ext>
            </a:extLst>
          </p:cNvPr>
          <p:cNvGrpSpPr/>
          <p:nvPr/>
        </p:nvGrpSpPr>
        <p:grpSpPr>
          <a:xfrm>
            <a:off x="349450" y="2497071"/>
            <a:ext cx="8283273" cy="1770067"/>
            <a:chOff x="413291" y="893822"/>
            <a:chExt cx="6212455" cy="1327550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050D41B1-0DC0-FBB6-FCAD-26F977F0192A}"/>
                </a:ext>
              </a:extLst>
            </p:cNvPr>
            <p:cNvGrpSpPr/>
            <p:nvPr/>
          </p:nvGrpSpPr>
          <p:grpSpPr>
            <a:xfrm>
              <a:off x="413291" y="893822"/>
              <a:ext cx="6212455" cy="1327550"/>
              <a:chOff x="297544" y="508122"/>
              <a:chExt cx="6212455" cy="132755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6" name="Google Shape;1369;p59">
                    <a:extLst>
                      <a:ext uri="{FF2B5EF4-FFF2-40B4-BE49-F238E27FC236}">
                        <a16:creationId xmlns:a16="http://schemas.microsoft.com/office/drawing/2014/main" id="{FE617E30-317C-DBCD-1C54-9EC0FCDB9152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297544" y="508122"/>
                    <a:ext cx="6212455" cy="80024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121900" tIns="121900" rIns="121900" bIns="121900" anchor="t" anchorCtr="0">
                    <a:noAutofit/>
                  </a:bodyPr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 marL="457200" marR="0" lvl="0" indent="-34290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accent1"/>
                      </a:buClr>
                      <a:buSzPts val="1800"/>
                      <a:buFont typeface="Manjari"/>
                      <a:buAutoNum type="arabicPeriod"/>
                      <a:defRPr sz="1600" b="0" i="0" u="none" strike="noStrike" cap="none">
                        <a:solidFill>
                          <a:schemeClr val="accent2"/>
                        </a:solidFill>
                        <a:latin typeface="Manjari"/>
                        <a:ea typeface="Manjari"/>
                        <a:cs typeface="Manjari"/>
                        <a:sym typeface="Manjari"/>
                      </a:defRPr>
                    </a:lvl1pPr>
                    <a:lvl2pPr marL="914400" marR="0" lvl="1" indent="-31750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accent1"/>
                      </a:buClr>
                      <a:buSzPts val="1400"/>
                      <a:buFont typeface="Manjari"/>
                      <a:buAutoNum type="alphaLcPeriod"/>
                      <a:defRPr sz="1600" b="0" i="0" u="none" strike="noStrike" cap="none">
                        <a:solidFill>
                          <a:schemeClr val="accent2"/>
                        </a:solidFill>
                        <a:latin typeface="Manjari"/>
                        <a:ea typeface="Manjari"/>
                        <a:cs typeface="Manjari"/>
                        <a:sym typeface="Manjari"/>
                      </a:defRPr>
                    </a:lvl2pPr>
                    <a:lvl3pPr marL="1371600" marR="0" lvl="2" indent="-31750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accent2"/>
                      </a:buClr>
                      <a:buSzPts val="1400"/>
                      <a:buFont typeface="Manjari"/>
                      <a:buAutoNum type="romanLcPeriod"/>
                      <a:defRPr sz="1400" b="0" i="0" u="none" strike="noStrike" cap="none">
                        <a:solidFill>
                          <a:schemeClr val="accent2"/>
                        </a:solidFill>
                        <a:latin typeface="Manjari"/>
                        <a:ea typeface="Manjari"/>
                        <a:cs typeface="Manjari"/>
                        <a:sym typeface="Manjari"/>
                      </a:defRPr>
                    </a:lvl3pPr>
                    <a:lvl4pPr marL="1828800" marR="0" lvl="3" indent="-31750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accent2"/>
                      </a:buClr>
                      <a:buSzPts val="1400"/>
                      <a:buFont typeface="Manjari"/>
                      <a:buAutoNum type="arabicPeriod"/>
                      <a:defRPr sz="1400" b="0" i="0" u="none" strike="noStrike" cap="none">
                        <a:solidFill>
                          <a:schemeClr val="accent2"/>
                        </a:solidFill>
                        <a:latin typeface="Manjari"/>
                        <a:ea typeface="Manjari"/>
                        <a:cs typeface="Manjari"/>
                        <a:sym typeface="Manjari"/>
                      </a:defRPr>
                    </a:lvl4pPr>
                    <a:lvl5pPr marL="2286000" marR="0" lvl="4" indent="-31750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accent2"/>
                      </a:buClr>
                      <a:buSzPts val="1400"/>
                      <a:buFont typeface="Manjari"/>
                      <a:buAutoNum type="alphaLcPeriod"/>
                      <a:defRPr sz="1400" b="0" i="0" u="none" strike="noStrike" cap="none">
                        <a:solidFill>
                          <a:schemeClr val="accent2"/>
                        </a:solidFill>
                        <a:latin typeface="Manjari"/>
                        <a:ea typeface="Manjari"/>
                        <a:cs typeface="Manjari"/>
                        <a:sym typeface="Manjari"/>
                      </a:defRPr>
                    </a:lvl5pPr>
                    <a:lvl6pPr marL="2743200" marR="0" lvl="5" indent="-31750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accent2"/>
                      </a:buClr>
                      <a:buSzPts val="1400"/>
                      <a:buFont typeface="Manjari"/>
                      <a:buAutoNum type="romanLcPeriod"/>
                      <a:defRPr sz="1400" b="0" i="0" u="none" strike="noStrike" cap="none">
                        <a:solidFill>
                          <a:schemeClr val="accent2"/>
                        </a:solidFill>
                        <a:latin typeface="Manjari"/>
                        <a:ea typeface="Manjari"/>
                        <a:cs typeface="Manjari"/>
                        <a:sym typeface="Manjari"/>
                      </a:defRPr>
                    </a:lvl6pPr>
                    <a:lvl7pPr marL="3200400" marR="0" lvl="6" indent="-31750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accent2"/>
                      </a:buClr>
                      <a:buSzPts val="1400"/>
                      <a:buFont typeface="Manjari"/>
                      <a:buAutoNum type="arabicPeriod"/>
                      <a:defRPr sz="1400" b="0" i="0" u="none" strike="noStrike" cap="none">
                        <a:solidFill>
                          <a:schemeClr val="accent2"/>
                        </a:solidFill>
                        <a:latin typeface="Manjari"/>
                        <a:ea typeface="Manjari"/>
                        <a:cs typeface="Manjari"/>
                        <a:sym typeface="Manjari"/>
                      </a:defRPr>
                    </a:lvl7pPr>
                    <a:lvl8pPr marL="3657600" marR="0" lvl="7" indent="-31750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accent2"/>
                      </a:buClr>
                      <a:buSzPts val="1400"/>
                      <a:buFont typeface="Manjari"/>
                      <a:buAutoNum type="alphaLcPeriod"/>
                      <a:defRPr sz="1400" b="0" i="0" u="none" strike="noStrike" cap="none">
                        <a:solidFill>
                          <a:schemeClr val="accent2"/>
                        </a:solidFill>
                        <a:latin typeface="Manjari"/>
                        <a:ea typeface="Manjari"/>
                        <a:cs typeface="Manjari"/>
                        <a:sym typeface="Manjari"/>
                      </a:defRPr>
                    </a:lvl8pPr>
                    <a:lvl9pPr marL="4114800" marR="0" lvl="8" indent="-31750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accent2"/>
                      </a:buClr>
                      <a:buSzPts val="1400"/>
                      <a:buFont typeface="Manjari"/>
                      <a:buAutoNum type="romanLcPeriod"/>
                      <a:defRPr sz="1400" b="0" i="0" u="none" strike="noStrike" cap="none">
                        <a:solidFill>
                          <a:schemeClr val="accent2"/>
                        </a:solidFill>
                        <a:latin typeface="Manjari"/>
                        <a:ea typeface="Manjari"/>
                        <a:cs typeface="Manjari"/>
                        <a:sym typeface="Manjari"/>
                      </a:defRPr>
                    </a:lvl9pPr>
                  </a:lstStyle>
                  <a:p>
                    <a:pPr marL="0" indent="0" algn="just">
                      <a:lnSpc>
                        <a:spcPct val="150000"/>
                      </a:lnSpc>
                      <a:spcBef>
                        <a:spcPts val="800"/>
                      </a:spcBef>
                      <a:spcAft>
                        <a:spcPts val="1067"/>
                      </a:spcAft>
                      <a:buNone/>
                      <a:tabLst>
                        <a:tab pos="480048" algn="l"/>
                        <a:tab pos="960096" algn="l"/>
                      </a:tabLst>
                    </a:pPr>
                    <a:r>
                      <a:rPr lang="en-US" sz="2400" b="1" dirty="0" err="1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Bước</a:t>
                    </a:r>
                    <a:r>
                      <a:rPr lang="en-US" sz="2400" b="1" dirty="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 2: </a:t>
                    </a:r>
                    <a:r>
                      <a:rPr lang="en-US" sz="2400" dirty="0" err="1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Nhập</a:t>
                    </a:r>
                    <a:r>
                      <a:rPr lang="en-US" sz="2400" dirty="0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 </a:t>
                    </a:r>
                    <a:r>
                      <a:rPr lang="en-US" sz="2400" dirty="0" err="1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bất</a:t>
                    </a:r>
                    <a:r>
                      <a:rPr lang="en-US" sz="2400" dirty="0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 </a:t>
                    </a:r>
                    <a:r>
                      <a:rPr lang="en-US" sz="2400" dirty="0" err="1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phương</a:t>
                    </a:r>
                    <a:r>
                      <a:rPr lang="en-US" sz="2400" dirty="0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 </a:t>
                    </a:r>
                    <a:r>
                      <a:rPr lang="en-US" sz="2400" dirty="0" err="1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trình</a:t>
                    </a:r>
                    <a:r>
                      <a:rPr lang="en-US" sz="2400" dirty="0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  </a:t>
                    </a:r>
                    <a14:m>
                      <m:oMath xmlns:m="http://schemas.openxmlformats.org/officeDocument/2006/math">
                        <m:r>
                          <a:rPr lang="en-US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oMath>
                    </a14:m>
                    <a:r>
                      <a:rPr lang="en-US" sz="2400" b="1" dirty="0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–</m:t>
                        </m:r>
                      </m:oMath>
                    </a14:m>
                    <a:r>
                      <a:rPr lang="en-US" sz="2400" b="1" dirty="0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 2</a:t>
                    </a:r>
                    <a14:m>
                      <m:oMath xmlns:m="http://schemas.openxmlformats.org/officeDocument/2006/math">
                        <m:r>
                          <a:rPr lang="en-US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oMath>
                    </a14:m>
                    <a:r>
                      <a:rPr lang="en-US" sz="2400" b="1" dirty="0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US" sz="2400" b="1" dirty="0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 3 </a:t>
                    </a:r>
                    <a:r>
                      <a:rPr lang="en-US" sz="2400" b="1" i="0" dirty="0">
                        <a:solidFill>
                          <a:srgbClr val="002060"/>
                        </a:solidFill>
                        <a:latin typeface="+mj-lt"/>
                        <a:ea typeface="Cambria Math" panose="02040503050406030204" pitchFamily="18" charset="0"/>
                      </a:rPr>
                      <a:t>≤</a:t>
                    </a:r>
                    <a:r>
                      <a:rPr lang="en-US" sz="2400" b="1" dirty="0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 0 </a:t>
                    </a:r>
                    <a:r>
                      <a:rPr lang="en-US" sz="2400" dirty="0" err="1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vào</a:t>
                    </a:r>
                    <a:r>
                      <a:rPr lang="en-US" sz="2400" dirty="0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a:t> ô </a:t>
                    </a:r>
                    <a:endParaRPr lang="en-US" sz="2400" dirty="0">
                      <a:solidFill>
                        <a:srgbClr val="002060"/>
                      </a:solidFill>
                      <a:latin typeface="UTM Avo" panose="020406030505060202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56" name="Google Shape;1369;p59">
                    <a:extLst>
                      <a:ext uri="{FF2B5EF4-FFF2-40B4-BE49-F238E27FC236}">
                        <a16:creationId xmlns:a16="http://schemas.microsoft.com/office/drawing/2014/main" id="{FE617E30-317C-DBCD-1C54-9EC0FCDB915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7544" y="508122"/>
                    <a:ext cx="6212455" cy="800246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736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16DB16A6-19ED-08C5-1657-2CAA3F3D5A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9682" y="1248680"/>
                <a:ext cx="3585411" cy="586992"/>
              </a:xfrm>
              <a:prstGeom prst="rect">
                <a:avLst/>
              </a:prstGeom>
            </p:spPr>
          </p:pic>
        </p:grpSp>
        <p:sp>
          <p:nvSpPr>
            <p:cNvPr id="55" name="Google Shape;1369;p59">
              <a:extLst>
                <a:ext uri="{FF2B5EF4-FFF2-40B4-BE49-F238E27FC236}">
                  <a16:creationId xmlns:a16="http://schemas.microsoft.com/office/drawing/2014/main" id="{7868A243-3E99-80E6-8C78-C803798126D6}"/>
                </a:ext>
              </a:extLst>
            </p:cNvPr>
            <p:cNvSpPr txBox="1">
              <a:spLocks/>
            </p:cNvSpPr>
            <p:nvPr/>
          </p:nvSpPr>
          <p:spPr>
            <a:xfrm>
              <a:off x="4122978" y="1481866"/>
              <a:ext cx="2178303" cy="5869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Manjari"/>
                <a:buAutoNum type="arabicPeriod"/>
                <a:defRPr sz="1600" b="0" i="0" u="none" strike="noStrike" cap="none">
                  <a:solidFill>
                    <a:schemeClr val="accent2"/>
                  </a:solidFill>
                  <a:latin typeface="Manjari"/>
                  <a:ea typeface="Manjari"/>
                  <a:cs typeface="Manjari"/>
                  <a:sym typeface="Manjari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400"/>
                <a:buFont typeface="Manjari"/>
                <a:buAutoNum type="alphaLcPeriod"/>
                <a:defRPr sz="1600" b="0" i="0" u="none" strike="noStrike" cap="none">
                  <a:solidFill>
                    <a:schemeClr val="accent2"/>
                  </a:solidFill>
                  <a:latin typeface="Manjari"/>
                  <a:ea typeface="Manjari"/>
                  <a:cs typeface="Manjari"/>
                  <a:sym typeface="Manjari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400"/>
                <a:buFont typeface="Manjari"/>
                <a:buAutoNum type="romanLcPeriod"/>
                <a:defRPr sz="1400" b="0" i="0" u="none" strike="noStrike" cap="none">
                  <a:solidFill>
                    <a:schemeClr val="accent2"/>
                  </a:solidFill>
                  <a:latin typeface="Manjari"/>
                  <a:ea typeface="Manjari"/>
                  <a:cs typeface="Manjari"/>
                  <a:sym typeface="Manjari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400"/>
                <a:buFont typeface="Manjari"/>
                <a:buAutoNum type="arabicPeriod"/>
                <a:defRPr sz="1400" b="0" i="0" u="none" strike="noStrike" cap="none">
                  <a:solidFill>
                    <a:schemeClr val="accent2"/>
                  </a:solidFill>
                  <a:latin typeface="Manjari"/>
                  <a:ea typeface="Manjari"/>
                  <a:cs typeface="Manjari"/>
                  <a:sym typeface="Manjari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400"/>
                <a:buFont typeface="Manjari"/>
                <a:buAutoNum type="alphaLcPeriod"/>
                <a:defRPr sz="1400" b="0" i="0" u="none" strike="noStrike" cap="none">
                  <a:solidFill>
                    <a:schemeClr val="accent2"/>
                  </a:solidFill>
                  <a:latin typeface="Manjari"/>
                  <a:ea typeface="Manjari"/>
                  <a:cs typeface="Manjari"/>
                  <a:sym typeface="Manjari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400"/>
                <a:buFont typeface="Manjari"/>
                <a:buAutoNum type="romanLcPeriod"/>
                <a:defRPr sz="1400" b="0" i="0" u="none" strike="noStrike" cap="none">
                  <a:solidFill>
                    <a:schemeClr val="accent2"/>
                  </a:solidFill>
                  <a:latin typeface="Manjari"/>
                  <a:ea typeface="Manjari"/>
                  <a:cs typeface="Manjari"/>
                  <a:sym typeface="Manjari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400"/>
                <a:buFont typeface="Manjari"/>
                <a:buAutoNum type="arabicPeriod"/>
                <a:defRPr sz="1400" b="0" i="0" u="none" strike="noStrike" cap="none">
                  <a:solidFill>
                    <a:schemeClr val="accent2"/>
                  </a:solidFill>
                  <a:latin typeface="Manjari"/>
                  <a:ea typeface="Manjari"/>
                  <a:cs typeface="Manjari"/>
                  <a:sym typeface="Manjari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400"/>
                <a:buFont typeface="Manjari"/>
                <a:buAutoNum type="alphaLcPeriod"/>
                <a:defRPr sz="1400" b="0" i="0" u="none" strike="noStrike" cap="none">
                  <a:solidFill>
                    <a:schemeClr val="accent2"/>
                  </a:solidFill>
                  <a:latin typeface="Manjari"/>
                  <a:ea typeface="Manjari"/>
                  <a:cs typeface="Manjari"/>
                  <a:sym typeface="Manjari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400"/>
                <a:buFont typeface="Manjari"/>
                <a:buAutoNum type="romanLcPeriod"/>
                <a:defRPr sz="1400" b="0" i="0" u="none" strike="noStrike" cap="none">
                  <a:solidFill>
                    <a:schemeClr val="accent2"/>
                  </a:solidFill>
                  <a:latin typeface="Manjari"/>
                  <a:ea typeface="Manjari"/>
                  <a:cs typeface="Manjari"/>
                  <a:sym typeface="Manjari"/>
                </a:defRPr>
              </a:lvl9pPr>
            </a:lstStyle>
            <a:p>
              <a:pPr marL="0" indent="0" algn="just">
                <a:lnSpc>
                  <a:spcPct val="150000"/>
                </a:lnSpc>
                <a:spcBef>
                  <a:spcPts val="800"/>
                </a:spcBef>
                <a:spcAft>
                  <a:spcPts val="1067"/>
                </a:spcAft>
                <a:buNone/>
                <a:tabLst>
                  <a:tab pos="480048" algn="l"/>
                  <a:tab pos="960096" algn="l"/>
                </a:tabLst>
              </a:pP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và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bấm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enter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6C783EA-1C2B-FFD8-DF7D-0E7BEB15F1C6}"/>
                  </a:ext>
                </a:extLst>
              </p:cNvPr>
              <p:cNvSpPr txBox="1"/>
              <p:nvPr/>
            </p:nvSpPr>
            <p:spPr>
              <a:xfrm>
                <a:off x="461177" y="4285458"/>
                <a:ext cx="11045023" cy="15840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40000"/>
                  </a:lnSpc>
                </a:pPr>
                <a14:m>
                  <m:oMath xmlns:m="http://schemas.openxmlformats.org/officeDocument/2006/math">
                    <m:r>
                      <a:rPr lang="en-US" sz="2400" i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màn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hình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sẽ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hiển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thị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như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hình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dưới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.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Miền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nghiệm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của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bất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phương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trình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–</m:t>
                    </m:r>
                  </m:oMath>
                </a14:m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2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3 </a:t>
                </a:r>
                <a:r>
                  <a:rPr lang="en-US" sz="2400" b="1" i="0" dirty="0">
                    <a:solidFill>
                      <a:srgbClr val="002060"/>
                    </a:solidFill>
                    <a:latin typeface="+mj-lt"/>
                  </a:rPr>
                  <a:t>≤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0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là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miền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được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tô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màu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.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Đường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nét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liền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biểu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thị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miền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nghiệm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chứa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các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điểm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nằm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trên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đường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thẳng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–</m:t>
                    </m:r>
                  </m:oMath>
                </a14:m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2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3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0.</a:t>
                </a: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6C783EA-1C2B-FFD8-DF7D-0E7BEB15F1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177" y="4285458"/>
                <a:ext cx="11045023" cy="1584088"/>
              </a:xfrm>
              <a:prstGeom prst="rect">
                <a:avLst/>
              </a:prstGeom>
              <a:blipFill>
                <a:blip r:embed="rId5"/>
                <a:stretch>
                  <a:fillRect l="-883" r="-828" b="-7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890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021091-F029-75B6-01B5-DFAB319AB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D6F3761-F396-AB9D-1F3D-C7721345443A}"/>
                  </a:ext>
                </a:extLst>
              </p:cNvPr>
              <p:cNvSpPr txBox="1"/>
              <p:nvPr/>
            </p:nvSpPr>
            <p:spPr>
              <a:xfrm>
                <a:off x="505429" y="3432221"/>
                <a:ext cx="316374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>
                  <a:defRPr/>
                </a:pPr>
                <a14:m>
                  <m:oMath xmlns:m="http://schemas.openxmlformats.org/officeDocument/2006/math">
                    <m:r>
                      <a:rPr lang="en-US" sz="3200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32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b="0" i="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–</m:t>
                    </m:r>
                  </m:oMath>
                </a14:m>
                <a:r>
                  <a:rPr lang="en-US" sz="32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2</a:t>
                </a:r>
                <a14:m>
                  <m:oMath xmlns:m="http://schemas.openxmlformats.org/officeDocument/2006/math">
                    <m:r>
                      <a:rPr lang="en-US" sz="3200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32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b="0" i="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32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3 </a:t>
                </a:r>
                <a:r>
                  <a:rPr lang="en-US" sz="3200" dirty="0">
                    <a:solidFill>
                      <a:srgbClr val="002060"/>
                    </a:solidFill>
                    <a:latin typeface="+mj-lt"/>
                    <a:ea typeface="Cambria Math" panose="02040503050406030204" pitchFamily="18" charset="0"/>
                  </a:rPr>
                  <a:t>≤</a:t>
                </a:r>
                <a:r>
                  <a:rPr lang="en-US" sz="32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0</a:t>
                </a:r>
                <a:endParaRPr lang="en-US" sz="32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D6F3761-F396-AB9D-1F3D-C772134544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429" y="3432221"/>
                <a:ext cx="3163747" cy="584775"/>
              </a:xfrm>
              <a:prstGeom prst="rect">
                <a:avLst/>
              </a:prstGeom>
              <a:blipFill>
                <a:blip r:embed="rId3"/>
                <a:stretch>
                  <a:fillRect t="-17708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36E241F6-6C7C-B10E-FE4E-60AE027B58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84655" y="1672874"/>
            <a:ext cx="8150146" cy="481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6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021091-F029-75B6-01B5-DFAB319AB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B51DBFB-355E-D493-259F-12717330B39F}"/>
                  </a:ext>
                </a:extLst>
              </p:cNvPr>
              <p:cNvSpPr txBox="1"/>
              <p:nvPr/>
            </p:nvSpPr>
            <p:spPr>
              <a:xfrm>
                <a:off x="417697" y="1663701"/>
                <a:ext cx="4916303" cy="24329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24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Bước 3: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Tiếp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tục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nhập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từng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bất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phương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trình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còn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lại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như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sau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: </a:t>
                </a:r>
              </a:p>
              <a:p>
                <a:pPr algn="ctr"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2400" i="0" dirty="0" smtClean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</a:rPr>
                        <m:t>3</m:t>
                      </m:r>
                      <m:r>
                        <a:rPr lang="en-US" sz="24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&gt;−</m:t>
                      </m:r>
                      <m:r>
                        <m:rPr>
                          <m:nor/>
                        </m:rPr>
                        <a:rPr lang="en-US" sz="2400" i="0" dirty="0" smtClean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</a:rPr>
                        <m:t>2</m:t>
                      </m:r>
                      <m:r>
                        <a:rPr lang="en-US" sz="24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; </m:t>
                      </m:r>
                      <m:r>
                        <a:rPr lang="en-US" sz="24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nor/>
                        </m:rPr>
                        <a:rPr lang="en-US" sz="2400" i="0" dirty="0" smtClean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</a:rPr>
                        <m:t>0</m:t>
                      </m:r>
                      <m:r>
                        <a:rPr lang="en-US" sz="24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sz="24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&lt;=</m:t>
                      </m:r>
                      <m:r>
                        <m:rPr>
                          <m:nor/>
                        </m:rPr>
                        <a:rPr lang="en-US" sz="2400" i="0" dirty="0" smtClean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</a:rPr>
                        <m:t>0</m:t>
                      </m:r>
                      <m:r>
                        <a:rPr lang="en-US" sz="24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). </m:t>
                      </m:r>
                    </m:oMath>
                  </m:oMathPara>
                </a14:m>
                <a:endParaRPr lang="en-US" sz="2400" dirty="0">
                  <a:solidFill>
                    <a:srgbClr val="002060"/>
                  </a:solidFill>
                  <a:latin typeface="UTM Avo" panose="02040603050506020204" pitchFamily="18" charset="0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Khi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đó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màn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hình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sẽ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hiển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thị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như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hình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dưới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B51DBFB-355E-D493-259F-12717330B3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97" y="1663701"/>
                <a:ext cx="4916303" cy="2432974"/>
              </a:xfrm>
              <a:prstGeom prst="rect">
                <a:avLst/>
              </a:prstGeom>
              <a:blipFill>
                <a:blip r:embed="rId3"/>
                <a:stretch>
                  <a:fillRect l="-1985" r="-372" b="-50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B7242A0F-08C4-8949-FA82-B2B3045CA1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1409" y="1762461"/>
            <a:ext cx="6730891" cy="410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89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021091-F029-75B6-01B5-DFAB319AB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242A0F-08C4-8949-FA82-B2B3045CA1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11343" y="1762461"/>
            <a:ext cx="6730891" cy="41049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35823B9-E426-96B0-AB41-5C58B54D7B6B}"/>
                  </a:ext>
                </a:extLst>
              </p:cNvPr>
              <p:cNvSpPr txBox="1"/>
              <p:nvPr/>
            </p:nvSpPr>
            <p:spPr>
              <a:xfrm>
                <a:off x="305660" y="1634068"/>
                <a:ext cx="4757407" cy="38613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800"/>
                  </a:spcBef>
                  <a:spcAft>
                    <a:spcPts val="1067"/>
                  </a:spcAft>
                  <a:tabLst>
                    <a:tab pos="480048" algn="l"/>
                    <a:tab pos="960096" algn="l"/>
                  </a:tabLst>
                </a:pP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Miền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nghiệm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hệ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miền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được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tô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màu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đậm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nhất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Đường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nét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đứt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biểu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thị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miền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nghiệm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không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chứa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các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điểm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nằm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trên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đường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thẳng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sz="2000" i="0" dirty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=−</m:t>
                    </m:r>
                    <m:r>
                      <m:rPr>
                        <m:nor/>
                      </m:rPr>
                      <a:rPr lang="en-US" sz="2000" i="0" dirty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. </m:t>
                    </m:r>
                  </m:oMath>
                </a14:m>
                <a:endParaRPr lang="en-US" sz="2000" i="1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1067"/>
                  </a:spcAft>
                </a:pP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Đường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nét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liền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=</m:t>
                    </m:r>
                  </m:oMath>
                </a14:m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0 (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trục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𝑂𝑦</m:t>
                    </m:r>
                  </m:oMath>
                </a14:m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biểu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thị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các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điểm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nằm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trên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trục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𝑂𝑦</m:t>
                    </m:r>
                  </m:oMath>
                </a14:m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cũng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thuộc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miền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nghiệm</a:t>
                </a:r>
                <a:r>
                  <a:rPr lang="en-US" sz="2000" i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35823B9-E426-96B0-AB41-5C58B54D7B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660" y="1634068"/>
                <a:ext cx="4757407" cy="3861378"/>
              </a:xfrm>
              <a:prstGeom prst="rect">
                <a:avLst/>
              </a:prstGeom>
              <a:blipFill>
                <a:blip r:embed="rId5"/>
                <a:stretch>
                  <a:fillRect l="-1280" r="-1280" b="-1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9847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8CEA03-6DB1-87BB-0D37-E3E34A867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B2AAD67-7D01-7A93-AA1F-B8AB327E5E7A}"/>
              </a:ext>
            </a:extLst>
          </p:cNvPr>
          <p:cNvSpPr/>
          <p:nvPr/>
        </p:nvSpPr>
        <p:spPr>
          <a:xfrm>
            <a:off x="372459" y="1596336"/>
            <a:ext cx="11695716" cy="574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400" b="1" cap="all" dirty="0">
                <a:solidFill>
                  <a:schemeClr val="accent2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sz="2400" b="1" cap="all" dirty="0" err="1">
                <a:solidFill>
                  <a:schemeClr val="accent2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Vẽ</a:t>
            </a:r>
            <a:r>
              <a:rPr lang="en-US" sz="2400" b="1" cap="all" dirty="0">
                <a:solidFill>
                  <a:schemeClr val="accent2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cap="all" dirty="0" err="1">
                <a:solidFill>
                  <a:schemeClr val="accent2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400" b="1" cap="all" dirty="0">
                <a:solidFill>
                  <a:schemeClr val="accent2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cap="all" dirty="0" err="1">
                <a:solidFill>
                  <a:schemeClr val="accent2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đường</a:t>
            </a:r>
            <a:r>
              <a:rPr lang="en-US" sz="2400" b="1" cap="all" dirty="0">
                <a:solidFill>
                  <a:schemeClr val="accent2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conic</a:t>
            </a:r>
            <a:endParaRPr lang="vi-VN" sz="2400" b="1" cap="all" dirty="0">
              <a:solidFill>
                <a:schemeClr val="accent2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E0A1D9-6309-775F-8E43-B0FFD354A4EB}"/>
              </a:ext>
            </a:extLst>
          </p:cNvPr>
          <p:cNvSpPr/>
          <p:nvPr/>
        </p:nvSpPr>
        <p:spPr>
          <a:xfrm>
            <a:off x="366571" y="2076966"/>
            <a:ext cx="11723829" cy="554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300" b="1" dirty="0">
                <a:latin typeface="UTM Avo" panose="02040603050506020204" pitchFamily="18" charset="0"/>
              </a:rPr>
              <a:t>a) Giới thiệu một số công cụ cơ bản trong phần mềm GeoGebra để vẽ hình </a:t>
            </a:r>
          </a:p>
        </p:txBody>
      </p:sp>
      <p:sp>
        <p:nvSpPr>
          <p:cNvPr id="6" name="Google Shape;1368;p59">
            <a:extLst>
              <a:ext uri="{FF2B5EF4-FFF2-40B4-BE49-F238E27FC236}">
                <a16:creationId xmlns:a16="http://schemas.microsoft.com/office/drawing/2014/main" id="{9D420A9A-2AAE-73F0-0414-A2FB0BCD4163}"/>
              </a:ext>
            </a:extLst>
          </p:cNvPr>
          <p:cNvSpPr txBox="1">
            <a:spLocks/>
          </p:cNvSpPr>
          <p:nvPr/>
        </p:nvSpPr>
        <p:spPr>
          <a:xfrm>
            <a:off x="360419" y="2691945"/>
            <a:ext cx="10285791" cy="529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3000" b="1" i="0" u="none" strike="noStrike" cap="none">
                <a:solidFill>
                  <a:schemeClr val="accent2"/>
                </a:solidFill>
                <a:latin typeface="Arial" panose="020B0604020202020204" pitchFamily="34" charset="0"/>
                <a:ea typeface="Hammersmith One"/>
                <a:cs typeface="Arial" panose="020B0604020202020204" pitchFamily="34" charset="0"/>
                <a:sym typeface="Hammersmith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pPr algn="just"/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Một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số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công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cụ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cơ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bản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trong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phần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mềm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GeoGebra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để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vẽ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hình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: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FAABED-471E-EB42-0C5D-3B787202F1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267" y="3265471"/>
            <a:ext cx="661611" cy="689177"/>
          </a:xfrm>
          <a:prstGeom prst="rect">
            <a:avLst/>
          </a:prstGeom>
        </p:spPr>
      </p:pic>
      <p:sp>
        <p:nvSpPr>
          <p:cNvPr id="9" name="Google Shape;1368;p59">
            <a:extLst>
              <a:ext uri="{FF2B5EF4-FFF2-40B4-BE49-F238E27FC236}">
                <a16:creationId xmlns:a16="http://schemas.microsoft.com/office/drawing/2014/main" id="{1849B8EE-27A8-6F08-7273-361BC1F454F4}"/>
              </a:ext>
            </a:extLst>
          </p:cNvPr>
          <p:cNvSpPr txBox="1">
            <a:spLocks/>
          </p:cNvSpPr>
          <p:nvPr/>
        </p:nvSpPr>
        <p:spPr>
          <a:xfrm>
            <a:off x="1617133" y="3409125"/>
            <a:ext cx="1898248" cy="529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3000" b="1" i="0" u="none" strike="noStrike" cap="none">
                <a:solidFill>
                  <a:schemeClr val="accent2"/>
                </a:solidFill>
                <a:latin typeface="Arial" panose="020B0604020202020204" pitchFamily="34" charset="0"/>
                <a:ea typeface="Hammersmith One"/>
                <a:cs typeface="Arial" panose="020B0604020202020204" pitchFamily="34" charset="0"/>
                <a:sym typeface="Hammersmith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pPr algn="just"/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Di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chuyển</a:t>
            </a:r>
            <a:endParaRPr lang="en-US" sz="2400" b="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C2EA95E-8165-D611-C039-59DC816993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2200" y="3255879"/>
            <a:ext cx="576735" cy="7028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2303250-9F61-AFE1-3532-589DA0E690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9961" y="3284747"/>
            <a:ext cx="661613" cy="6616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F25DD3D-D8D6-3A28-3AE4-CE824AF446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3804" b="8698"/>
          <a:stretch/>
        </p:blipFill>
        <p:spPr>
          <a:xfrm>
            <a:off x="826539" y="4127856"/>
            <a:ext cx="675430" cy="6144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897599A-F8AB-4D75-2EC9-CC2162B0B1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379" y="4877171"/>
            <a:ext cx="701381" cy="652674"/>
          </a:xfrm>
          <a:prstGeom prst="rect">
            <a:avLst/>
          </a:prstGeom>
        </p:spPr>
      </p:pic>
      <p:sp>
        <p:nvSpPr>
          <p:cNvPr id="14" name="Google Shape;1368;p59">
            <a:extLst>
              <a:ext uri="{FF2B5EF4-FFF2-40B4-BE49-F238E27FC236}">
                <a16:creationId xmlns:a16="http://schemas.microsoft.com/office/drawing/2014/main" id="{A69CD6C8-F199-D1B9-B49A-E3B268376465}"/>
              </a:ext>
            </a:extLst>
          </p:cNvPr>
          <p:cNvSpPr txBox="1">
            <a:spLocks/>
          </p:cNvSpPr>
          <p:nvPr/>
        </p:nvSpPr>
        <p:spPr>
          <a:xfrm>
            <a:off x="5126587" y="3385298"/>
            <a:ext cx="1898248" cy="529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3000" b="1" i="0" u="none" strike="noStrike" cap="none">
                <a:solidFill>
                  <a:schemeClr val="accent2"/>
                </a:solidFill>
                <a:latin typeface="Arial" panose="020B0604020202020204" pitchFamily="34" charset="0"/>
                <a:ea typeface="Hammersmith One"/>
                <a:cs typeface="Arial" panose="020B0604020202020204" pitchFamily="34" charset="0"/>
                <a:sym typeface="Hammersmith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pPr algn="just"/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Điểm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mới</a:t>
            </a:r>
            <a:endParaRPr lang="en-US" sz="2400" b="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5" name="Google Shape;1368;p59">
            <a:extLst>
              <a:ext uri="{FF2B5EF4-FFF2-40B4-BE49-F238E27FC236}">
                <a16:creationId xmlns:a16="http://schemas.microsoft.com/office/drawing/2014/main" id="{2B6A7F38-B837-423D-24FE-435EE397E6A0}"/>
              </a:ext>
            </a:extLst>
          </p:cNvPr>
          <p:cNvSpPr txBox="1">
            <a:spLocks/>
          </p:cNvSpPr>
          <p:nvPr/>
        </p:nvSpPr>
        <p:spPr>
          <a:xfrm>
            <a:off x="8111615" y="3402811"/>
            <a:ext cx="2685897" cy="529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3000" b="1" i="0" u="none" strike="noStrike" cap="none">
                <a:solidFill>
                  <a:schemeClr val="accent2"/>
                </a:solidFill>
                <a:latin typeface="Arial" panose="020B0604020202020204" pitchFamily="34" charset="0"/>
                <a:ea typeface="Hammersmith One"/>
                <a:cs typeface="Arial" panose="020B0604020202020204" pitchFamily="34" charset="0"/>
                <a:sym typeface="Hammersmith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pPr algn="just"/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Đường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thẳng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</a:p>
        </p:txBody>
      </p:sp>
      <p:sp>
        <p:nvSpPr>
          <p:cNvPr id="16" name="Google Shape;1368;p59">
            <a:extLst>
              <a:ext uri="{FF2B5EF4-FFF2-40B4-BE49-F238E27FC236}">
                <a16:creationId xmlns:a16="http://schemas.microsoft.com/office/drawing/2014/main" id="{AF5DD8A1-C7A9-3403-A710-31C4EC49423D}"/>
              </a:ext>
            </a:extLst>
          </p:cNvPr>
          <p:cNvSpPr txBox="1">
            <a:spLocks/>
          </p:cNvSpPr>
          <p:nvPr/>
        </p:nvSpPr>
        <p:spPr>
          <a:xfrm>
            <a:off x="1617133" y="4169581"/>
            <a:ext cx="8762568" cy="529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3000" b="1" i="0" u="none" strike="noStrike" cap="none">
                <a:solidFill>
                  <a:schemeClr val="accent2"/>
                </a:solidFill>
                <a:latin typeface="Arial" panose="020B0604020202020204" pitchFamily="34" charset="0"/>
                <a:ea typeface="Hammersmith One"/>
                <a:cs typeface="Arial" panose="020B0604020202020204" pitchFamily="34" charset="0"/>
                <a:sym typeface="Hammersmith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pPr algn="just"/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Elip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(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biết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hai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tiêu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điểm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và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một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điểm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thuộc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elip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đó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). </a:t>
            </a:r>
          </a:p>
        </p:txBody>
      </p:sp>
      <p:sp>
        <p:nvSpPr>
          <p:cNvPr id="17" name="Google Shape;1368;p59">
            <a:extLst>
              <a:ext uri="{FF2B5EF4-FFF2-40B4-BE49-F238E27FC236}">
                <a16:creationId xmlns:a16="http://schemas.microsoft.com/office/drawing/2014/main" id="{C9A81A6D-5B8C-8FBD-E3EB-7FE50B16C08C}"/>
              </a:ext>
            </a:extLst>
          </p:cNvPr>
          <p:cNvSpPr txBox="1">
            <a:spLocks/>
          </p:cNvSpPr>
          <p:nvPr/>
        </p:nvSpPr>
        <p:spPr>
          <a:xfrm>
            <a:off x="1617133" y="4966759"/>
            <a:ext cx="9779000" cy="529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3000" b="1" i="0" u="none" strike="noStrike" cap="none">
                <a:solidFill>
                  <a:schemeClr val="accent2"/>
                </a:solidFill>
                <a:latin typeface="Arial" panose="020B0604020202020204" pitchFamily="34" charset="0"/>
                <a:ea typeface="Hammersmith One"/>
                <a:cs typeface="Arial" panose="020B0604020202020204" pitchFamily="34" charset="0"/>
                <a:sym typeface="Hammersmith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Hypebol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(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biết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hai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tiêu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điểm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và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một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điểm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thuộc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hypebol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đó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).</a:t>
            </a:r>
            <a:endParaRPr lang="en-US" sz="1800" b="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8" name="Google Shape;1368;p59">
            <a:extLst>
              <a:ext uri="{FF2B5EF4-FFF2-40B4-BE49-F238E27FC236}">
                <a16:creationId xmlns:a16="http://schemas.microsoft.com/office/drawing/2014/main" id="{A914967F-E921-9EC3-61D7-63A50F8D1023}"/>
              </a:ext>
            </a:extLst>
          </p:cNvPr>
          <p:cNvSpPr txBox="1">
            <a:spLocks/>
          </p:cNvSpPr>
          <p:nvPr/>
        </p:nvSpPr>
        <p:spPr>
          <a:xfrm>
            <a:off x="1617133" y="5798963"/>
            <a:ext cx="9180379" cy="529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3000" b="1" i="0" u="none" strike="noStrike" cap="none">
                <a:solidFill>
                  <a:schemeClr val="accent2"/>
                </a:solidFill>
                <a:latin typeface="Arial" panose="020B0604020202020204" pitchFamily="34" charset="0"/>
                <a:ea typeface="Hammersmith One"/>
                <a:cs typeface="Arial" panose="020B0604020202020204" pitchFamily="34" charset="0"/>
                <a:sym typeface="Hammersmith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accent2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Parabol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(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biết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tiêu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điểm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và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đường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UTM Avo" panose="02040603050506020204" pitchFamily="18" charset="0"/>
              </a:rPr>
              <a:t>chuẩn</a:t>
            </a:r>
            <a:r>
              <a:rPr lang="en-US" sz="2400" b="0" dirty="0">
                <a:solidFill>
                  <a:schemeClr val="tx1"/>
                </a:solidFill>
                <a:latin typeface="UTM Avo" panose="02040603050506020204" pitchFamily="18" charset="0"/>
              </a:rPr>
              <a:t>). </a:t>
            </a:r>
            <a:endParaRPr lang="en-US" sz="1200" b="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D19AF5A-69E6-CBCE-8734-6ABE1EE9A0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6650" y="5654134"/>
            <a:ext cx="678295" cy="71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44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9" grpId="0"/>
      <p:bldP spid="14" grpId="0"/>
      <p:bldP spid="15" grpId="0"/>
      <p:bldP spid="16" grpId="0"/>
      <p:bldP spid="17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8CEA03-6DB1-87BB-0D37-E3E34A867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9E0A1D9-6309-775F-8E43-B0FFD354A4EB}"/>
              </a:ext>
            </a:extLst>
          </p:cNvPr>
          <p:cNvSpPr/>
          <p:nvPr/>
        </p:nvSpPr>
        <p:spPr>
          <a:xfrm>
            <a:off x="366571" y="1581666"/>
            <a:ext cx="11723829" cy="574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b="1" dirty="0">
                <a:latin typeface="UTM Avo" panose="02040603050506020204" pitchFamily="18" charset="0"/>
              </a:rPr>
              <a:t>b) Thực hành vẽ ba đường conic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A96359-FA0D-4F9B-2E4F-6F935AA26179}"/>
              </a:ext>
            </a:extLst>
          </p:cNvPr>
          <p:cNvSpPr txBox="1"/>
          <p:nvPr/>
        </p:nvSpPr>
        <p:spPr>
          <a:xfrm>
            <a:off x="365962" y="2191001"/>
            <a:ext cx="76893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 err="1">
                <a:solidFill>
                  <a:schemeClr val="bg1">
                    <a:lumMod val="2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Cách</a:t>
            </a:r>
            <a:r>
              <a:rPr lang="en-US" sz="2000" b="1" dirty="0">
                <a:solidFill>
                  <a:schemeClr val="bg1">
                    <a:lumMod val="2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 1: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Nhấp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chuột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trực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tiếp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vào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biểu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tượng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endParaRPr lang="en-US" sz="2000" dirty="0"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5C0F4D-EDFC-6506-108C-0BD08358C8E4}"/>
              </a:ext>
            </a:extLst>
          </p:cNvPr>
          <p:cNvSpPr txBox="1"/>
          <p:nvPr/>
        </p:nvSpPr>
        <p:spPr>
          <a:xfrm>
            <a:off x="370548" y="2624703"/>
            <a:ext cx="11516652" cy="4469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000" b="1" dirty="0" err="1">
                <a:solidFill>
                  <a:schemeClr val="bg1">
                    <a:lumMod val="2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Cách</a:t>
            </a:r>
            <a:r>
              <a:rPr lang="en-US" sz="2000" b="1" dirty="0">
                <a:solidFill>
                  <a:schemeClr val="bg1">
                    <a:lumMod val="2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 2: </a:t>
            </a:r>
            <a:r>
              <a:rPr lang="en-US" sz="2000" dirty="0" err="1">
                <a:latin typeface="UTM Avo" panose="02040603050506020204" pitchFamily="18" charset="0"/>
              </a:rPr>
              <a:t>Dùng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lệnh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khi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biết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tiêu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điểm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và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điểm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thuộc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đường</a:t>
            </a:r>
            <a:r>
              <a:rPr lang="en-US" sz="2000" dirty="0">
                <a:latin typeface="UTM Avo" panose="02040603050506020204" pitchFamily="18" charset="0"/>
              </a:rPr>
              <a:t> conic (</a:t>
            </a:r>
            <a:r>
              <a:rPr lang="en-US" sz="2000" dirty="0" err="1">
                <a:latin typeface="UTM Avo" panose="02040603050506020204" pitchFamily="18" charset="0"/>
              </a:rPr>
              <a:t>hoặc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đường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chuẩn</a:t>
            </a:r>
            <a:r>
              <a:rPr lang="en-US" sz="2000" dirty="0">
                <a:latin typeface="UTM Avo" panose="02040603050506020204" pitchFamily="18" charset="0"/>
              </a:rPr>
              <a:t>). </a:t>
            </a:r>
            <a:endParaRPr lang="en-US" sz="2000" dirty="0">
              <a:solidFill>
                <a:schemeClr val="bg1">
                  <a:lumMod val="25000"/>
                </a:schemeClr>
              </a:solidFill>
              <a:latin typeface="UTM Avo" panose="02040603050506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320B1A3-CE00-55C3-F714-FAC73EAA6CDA}"/>
                  </a:ext>
                </a:extLst>
              </p:cNvPr>
              <p:cNvSpPr txBox="1"/>
              <p:nvPr/>
            </p:nvSpPr>
            <p:spPr>
              <a:xfrm>
                <a:off x="365963" y="3071484"/>
                <a:ext cx="10886237" cy="24511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2000" dirty="0">
                    <a:latin typeface="UTM Avo" panose="02040603050506020204" pitchFamily="18" charset="0"/>
                  </a:rPr>
                  <a:t>- </a:t>
                </a:r>
                <a:r>
                  <a:rPr lang="en-US" sz="2000" dirty="0" err="1">
                    <a:latin typeface="UTM Avo" panose="02040603050506020204" pitchFamily="18" charset="0"/>
                  </a:rPr>
                  <a:t>Vẽ</a:t>
                </a:r>
                <a:r>
                  <a:rPr lang="en-US" sz="2000" dirty="0">
                    <a:latin typeface="UTM Avo" panose="020406030505060202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 charset="0"/>
                  </a:rPr>
                  <a:t>elip</a:t>
                </a:r>
                <a:r>
                  <a:rPr lang="en-US" sz="2000" dirty="0">
                    <a:latin typeface="UTM Avo" panose="02040603050506020204" pitchFamily="18" charset="0"/>
                  </a:rPr>
                  <a:t> (</a:t>
                </a:r>
                <a:r>
                  <a:rPr lang="en-US" sz="2000" dirty="0" err="1">
                    <a:latin typeface="UTM Avo" panose="02040603050506020204" pitchFamily="18" charset="0"/>
                  </a:rPr>
                  <a:t>hypebol</a:t>
                </a:r>
                <a:r>
                  <a:rPr lang="en-US" sz="2000" dirty="0">
                    <a:latin typeface="UTM Avo" panose="02040603050506020204" pitchFamily="18" charset="0"/>
                  </a:rPr>
                  <a:t>) </a:t>
                </a:r>
                <a:r>
                  <a:rPr lang="en-US" sz="2000" dirty="0" err="1">
                    <a:latin typeface="UTM Avo" panose="02040603050506020204" pitchFamily="18" charset="0"/>
                  </a:rPr>
                  <a:t>có</a:t>
                </a:r>
                <a:r>
                  <a:rPr lang="en-US" sz="2000" dirty="0">
                    <a:latin typeface="UTM Avo" panose="020406030505060202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 charset="0"/>
                  </a:rPr>
                  <a:t>tọa</a:t>
                </a:r>
                <a:r>
                  <a:rPr lang="en-US" sz="2000" dirty="0">
                    <a:latin typeface="UTM Avo" panose="020406030505060202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 charset="0"/>
                  </a:rPr>
                  <a:t>độ</a:t>
                </a:r>
                <a:r>
                  <a:rPr lang="en-US" sz="2000" dirty="0">
                    <a:latin typeface="UTM Avo" panose="020406030505060202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 charset="0"/>
                  </a:rPr>
                  <a:t>hai</a:t>
                </a:r>
                <a:r>
                  <a:rPr lang="en-US" sz="2000" dirty="0">
                    <a:latin typeface="UTM Avo" panose="020406030505060202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 charset="0"/>
                  </a:rPr>
                  <a:t>tiêu</a:t>
                </a:r>
                <a:r>
                  <a:rPr lang="en-US" sz="2000" dirty="0">
                    <a:latin typeface="UTM Avo" panose="020406030505060202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 charset="0"/>
                  </a:rPr>
                  <a:t>điểm</a:t>
                </a:r>
                <a:r>
                  <a:rPr lang="en-US" sz="2000" dirty="0">
                    <a:latin typeface="UTM Avo" panose="02040603050506020204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000" dirty="0">
                    <a:latin typeface="UTM Avo" panose="02040603050506020204" pitchFamily="18" charset="0"/>
                  </a:rPr>
                  <a:t>c ; 0), (c ; 0) </a:t>
                </a:r>
                <a:r>
                  <a:rPr lang="en-US" sz="2000" dirty="0" err="1">
                    <a:latin typeface="UTM Avo" panose="02040603050506020204" pitchFamily="18" charset="0"/>
                  </a:rPr>
                  <a:t>và</a:t>
                </a:r>
                <a:r>
                  <a:rPr lang="en-US" sz="2000" dirty="0">
                    <a:latin typeface="UTM Avo" panose="020406030505060202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 charset="0"/>
                  </a:rPr>
                  <a:t>đi</a:t>
                </a:r>
                <a:r>
                  <a:rPr lang="en-US" sz="2000" dirty="0">
                    <a:latin typeface="UTM Avo" panose="02040603050506020204" pitchFamily="18" charset="0"/>
                  </a:rPr>
                  <a:t> qua </a:t>
                </a:r>
                <a:r>
                  <a:rPr lang="en-US" sz="2000" dirty="0" err="1">
                    <a:latin typeface="UTM Avo" panose="02040603050506020204" pitchFamily="18" charset="0"/>
                  </a:rPr>
                  <a:t>điểm</a:t>
                </a:r>
                <a:r>
                  <a:rPr lang="en-US" sz="2000" dirty="0">
                    <a:latin typeface="UTM Avo" panose="02040603050506020204" pitchFamily="18" charset="0"/>
                  </a:rPr>
                  <a:t> M(m ; n) ta </a:t>
                </a:r>
                <a:r>
                  <a:rPr lang="en-US" sz="2000" dirty="0" err="1">
                    <a:latin typeface="UTM Avo" panose="02040603050506020204" pitchFamily="18" charset="0"/>
                  </a:rPr>
                  <a:t>nhập</a:t>
                </a:r>
                <a:r>
                  <a:rPr lang="en-US" sz="2000" dirty="0">
                    <a:latin typeface="UTM Avo" panose="020406030505060202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 charset="0"/>
                  </a:rPr>
                  <a:t>lệnh</a:t>
                </a:r>
                <a:r>
                  <a:rPr lang="en-US" sz="2000" dirty="0">
                    <a:latin typeface="UTM Avo" panose="02040603050506020204" pitchFamily="18" charset="0"/>
                  </a:rPr>
                  <a:t>: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sz="2000" dirty="0">
                    <a:latin typeface="UTM Avo" panose="02040603050506020204" pitchFamily="18" charset="0"/>
                  </a:rPr>
                  <a:t>+ </a:t>
                </a:r>
                <a:r>
                  <a:rPr lang="en-US" sz="2000" dirty="0" err="1">
                    <a:latin typeface="UTM Avo" panose="02040603050506020204" pitchFamily="18" charset="0"/>
                  </a:rPr>
                  <a:t>Với</a:t>
                </a:r>
                <a:r>
                  <a:rPr lang="en-US" sz="2000" dirty="0">
                    <a:latin typeface="UTM Avo" panose="020406030505060202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 charset="0"/>
                  </a:rPr>
                  <a:t>elip</a:t>
                </a:r>
                <a:r>
                  <a:rPr lang="en-US" sz="2000" dirty="0">
                    <a:latin typeface="UTM Avo" panose="02040603050506020204" pitchFamily="18" charset="0"/>
                  </a:rPr>
                  <a:t>: </a:t>
                </a:r>
                <a:r>
                  <a:rPr lang="en-US" sz="2000" dirty="0" err="1">
                    <a:latin typeface="UTM Avo" panose="02040603050506020204" pitchFamily="18" charset="0"/>
                  </a:rPr>
                  <a:t>Elip</a:t>
                </a:r>
                <a:r>
                  <a:rPr lang="en-US" sz="2000" dirty="0">
                    <a:latin typeface="UTM Avo" panose="02040603050506020204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000" dirty="0">
                    <a:latin typeface="UTM Avo" panose="02040603050506020204" pitchFamily="18" charset="0"/>
                  </a:rPr>
                  <a:t>c,0),(c,0),(</a:t>
                </a:r>
                <a:r>
                  <a:rPr lang="en-US" sz="2000" dirty="0" err="1">
                    <a:latin typeface="UTM Avo" panose="02040603050506020204" pitchFamily="18" charset="0"/>
                  </a:rPr>
                  <a:t>m,n</a:t>
                </a:r>
                <a:r>
                  <a:rPr lang="en-US" sz="2000" dirty="0">
                    <a:latin typeface="UTM Avo" panose="02040603050506020204" pitchFamily="18" charset="0"/>
                  </a:rPr>
                  <a:t>) </a:t>
                </a:r>
                <a:r>
                  <a:rPr lang="en-US" sz="2000" dirty="0" err="1">
                    <a:latin typeface="UTM Avo" panose="02040603050506020204" pitchFamily="18" charset="0"/>
                  </a:rPr>
                  <a:t>rồi</a:t>
                </a:r>
                <a:r>
                  <a:rPr lang="en-US" sz="2000" dirty="0">
                    <a:latin typeface="UTM Avo" panose="020406030505060202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 charset="0"/>
                  </a:rPr>
                  <a:t>bấm</a:t>
                </a:r>
                <a:r>
                  <a:rPr lang="en-US" sz="2000" dirty="0">
                    <a:latin typeface="UTM Avo" panose="02040603050506020204" pitchFamily="18" charset="0"/>
                  </a:rPr>
                  <a:t> enter. 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sz="2000" dirty="0">
                    <a:latin typeface="UTM Avo" panose="02040603050506020204" pitchFamily="18" charset="0"/>
                  </a:rPr>
                  <a:t>+ </a:t>
                </a:r>
                <a:r>
                  <a:rPr lang="en-US" sz="2000" dirty="0" err="1">
                    <a:latin typeface="UTM Avo" panose="02040603050506020204" pitchFamily="18" charset="0"/>
                  </a:rPr>
                  <a:t>Với</a:t>
                </a:r>
                <a:r>
                  <a:rPr lang="en-US" sz="2000" dirty="0">
                    <a:latin typeface="UTM Avo" panose="020406030505060202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 charset="0"/>
                  </a:rPr>
                  <a:t>hypebol</a:t>
                </a:r>
                <a:r>
                  <a:rPr lang="en-US" sz="2000" dirty="0">
                    <a:latin typeface="UTM Avo" panose="02040603050506020204" pitchFamily="18" charset="0"/>
                  </a:rPr>
                  <a:t>: </a:t>
                </a:r>
                <a:r>
                  <a:rPr lang="en-US" sz="2000" dirty="0" err="1">
                    <a:latin typeface="UTM Avo" panose="02040603050506020204" pitchFamily="18" charset="0"/>
                  </a:rPr>
                  <a:t>Hypebon</a:t>
                </a:r>
                <a:r>
                  <a:rPr lang="en-US" sz="2000" dirty="0">
                    <a:latin typeface="UTM Avo" panose="02040603050506020204" pitchFamily="18" charset="0"/>
                  </a:rPr>
                  <a:t>((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000" dirty="0">
                    <a:latin typeface="UTM Avo" panose="02040603050506020204" pitchFamily="18" charset="0"/>
                  </a:rPr>
                  <a:t>c,0),(c,0),(</a:t>
                </a:r>
                <a:r>
                  <a:rPr lang="en-US" sz="2000" dirty="0" err="1">
                    <a:latin typeface="UTM Avo" panose="02040603050506020204" pitchFamily="18" charset="0"/>
                  </a:rPr>
                  <a:t>m,n</a:t>
                </a:r>
                <a:r>
                  <a:rPr lang="en-US" sz="2000" dirty="0">
                    <a:latin typeface="UTM Avo" panose="02040603050506020204" pitchFamily="18" charset="0"/>
                  </a:rPr>
                  <a:t>)) </a:t>
                </a:r>
                <a:r>
                  <a:rPr lang="en-US" sz="2000" dirty="0" err="1">
                    <a:latin typeface="UTM Avo" panose="02040603050506020204" pitchFamily="18" charset="0"/>
                  </a:rPr>
                  <a:t>rồi</a:t>
                </a:r>
                <a:r>
                  <a:rPr lang="en-US" sz="2000" dirty="0">
                    <a:latin typeface="UTM Avo" panose="020406030505060202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 charset="0"/>
                  </a:rPr>
                  <a:t>bấm</a:t>
                </a:r>
                <a:r>
                  <a:rPr lang="en-US" sz="2000" dirty="0">
                    <a:latin typeface="UTM Avo" panose="02040603050506020204" pitchFamily="18" charset="0"/>
                  </a:rPr>
                  <a:t> enter. 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sz="2000" dirty="0">
                    <a:latin typeface="UTM Avo" panose="02040603050506020204" pitchFamily="18" charset="0"/>
                  </a:rPr>
                  <a:t>- </a:t>
                </a:r>
                <a:r>
                  <a:rPr lang="en-US" sz="2000" dirty="0" err="1">
                    <a:latin typeface="UTM Avo" panose="02040603050506020204" pitchFamily="18" charset="0"/>
                  </a:rPr>
                  <a:t>Vẽ</a:t>
                </a:r>
                <a:r>
                  <a:rPr lang="en-US" sz="2000" dirty="0">
                    <a:latin typeface="UTM Avo" panose="020406030505060202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 charset="0"/>
                  </a:rPr>
                  <a:t>parabol</a:t>
                </a:r>
                <a:r>
                  <a:rPr lang="en-US" sz="2000" dirty="0">
                    <a:latin typeface="UTM Avo" panose="020406030505060202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 charset="0"/>
                  </a:rPr>
                  <a:t>khi</a:t>
                </a:r>
                <a:r>
                  <a:rPr lang="en-US" sz="2000" dirty="0">
                    <a:latin typeface="UTM Avo" panose="020406030505060202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 charset="0"/>
                  </a:rPr>
                  <a:t>biết</a:t>
                </a:r>
                <a:r>
                  <a:rPr lang="en-US" sz="2000" dirty="0">
                    <a:latin typeface="UTM Avo" panose="020406030505060202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 charset="0"/>
                  </a:rPr>
                  <a:t>toạ</a:t>
                </a:r>
                <a:r>
                  <a:rPr lang="en-US" sz="2000" dirty="0">
                    <a:latin typeface="UTM Avo" panose="020406030505060202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 charset="0"/>
                  </a:rPr>
                  <a:t>độ</a:t>
                </a:r>
                <a:r>
                  <a:rPr lang="en-US" sz="2000" dirty="0">
                    <a:latin typeface="UTM Avo" panose="020406030505060202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 charset="0"/>
                  </a:rPr>
                  <a:t>tiêu</a:t>
                </a:r>
                <a:r>
                  <a:rPr lang="en-US" sz="2000" dirty="0">
                    <a:latin typeface="UTM Avo" panose="020406030505060202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 charset="0"/>
                  </a:rPr>
                  <a:t>điểm</a:t>
                </a:r>
                <a:r>
                  <a:rPr lang="en-US" sz="2000" dirty="0">
                    <a:latin typeface="UTM Avo" panose="02040603050506020204" pitchFamily="18" charset="0"/>
                  </a:rPr>
                  <a:t> (c ; 0) </a:t>
                </a:r>
                <a:r>
                  <a:rPr lang="en-US" sz="2000" dirty="0" err="1">
                    <a:latin typeface="UTM Avo" panose="02040603050506020204" pitchFamily="18" charset="0"/>
                  </a:rPr>
                  <a:t>và</a:t>
                </a:r>
                <a:r>
                  <a:rPr lang="en-US" sz="2000" dirty="0">
                    <a:latin typeface="UTM Avo" panose="020406030505060202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 charset="0"/>
                  </a:rPr>
                  <a:t>đường</a:t>
                </a:r>
                <a:r>
                  <a:rPr lang="en-US" sz="2000" dirty="0">
                    <a:latin typeface="UTM Avo" panose="020406030505060202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 charset="0"/>
                  </a:rPr>
                  <a:t>chuẩn</a:t>
                </a:r>
                <a:r>
                  <a:rPr lang="en-US" sz="2000" dirty="0">
                    <a:latin typeface="UTM Avo" panose="02040603050506020204" pitchFamily="18" charset="0"/>
                  </a:rPr>
                  <a:t> x – a =  0, ta </a:t>
                </a:r>
                <a:r>
                  <a:rPr lang="en-US" sz="2000" dirty="0" err="1">
                    <a:latin typeface="UTM Avo" panose="02040603050506020204" pitchFamily="18" charset="0"/>
                  </a:rPr>
                  <a:t>nhập</a:t>
                </a:r>
                <a:r>
                  <a:rPr lang="en-US" sz="2000" dirty="0">
                    <a:latin typeface="UTM Avo" panose="020406030505060202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 charset="0"/>
                  </a:rPr>
                  <a:t>lệnh</a:t>
                </a:r>
                <a:r>
                  <a:rPr lang="en-US" sz="2000" dirty="0">
                    <a:latin typeface="UTM Avo" panose="02040603050506020204" pitchFamily="18" charset="0"/>
                  </a:rPr>
                  <a:t>: </a:t>
                </a:r>
                <a:r>
                  <a:rPr lang="en-US" sz="2000" dirty="0" err="1">
                    <a:latin typeface="UTM Avo" panose="02040603050506020204" pitchFamily="18" charset="0"/>
                  </a:rPr>
                  <a:t>Parabon</a:t>
                </a:r>
                <a:r>
                  <a:rPr lang="en-US" sz="2000" dirty="0">
                    <a:latin typeface="UTM Avo" panose="02040603050506020204" pitchFamily="18" charset="0"/>
                  </a:rPr>
                  <a:t>((c,0),x – a=0) </a:t>
                </a:r>
                <a:r>
                  <a:rPr lang="en-US" sz="2000" dirty="0" err="1">
                    <a:latin typeface="UTM Avo" panose="02040603050506020204" pitchFamily="18" charset="0"/>
                  </a:rPr>
                  <a:t>rồi</a:t>
                </a:r>
                <a:r>
                  <a:rPr lang="en-US" sz="2000" dirty="0">
                    <a:latin typeface="UTM Avo" panose="020406030505060202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 charset="0"/>
                  </a:rPr>
                  <a:t>bấm</a:t>
                </a:r>
                <a:r>
                  <a:rPr lang="en-US" sz="2000" dirty="0">
                    <a:latin typeface="UTM Avo" panose="02040603050506020204" pitchFamily="18" charset="0"/>
                  </a:rPr>
                  <a:t> enter.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320B1A3-CE00-55C3-F714-FAC73EAA6C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963" y="3071484"/>
                <a:ext cx="10886237" cy="2451184"/>
              </a:xfrm>
              <a:prstGeom prst="rect">
                <a:avLst/>
              </a:prstGeom>
              <a:blipFill>
                <a:blip r:embed="rId3"/>
                <a:stretch>
                  <a:fillRect l="-560" b="-37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B9EC891B-171B-408A-9626-A1EB962F525B}"/>
              </a:ext>
            </a:extLst>
          </p:cNvPr>
          <p:cNvSpPr txBox="1"/>
          <p:nvPr/>
        </p:nvSpPr>
        <p:spPr>
          <a:xfrm>
            <a:off x="365963" y="5569608"/>
            <a:ext cx="10613016" cy="5026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20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</a:t>
            </a:r>
            <a:r>
              <a:rPr lang="en-US" sz="20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ý: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Khi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nhập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lệnh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tọa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độ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điểm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ngăn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cách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bởi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dấu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“,”.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75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4" grpId="0"/>
      <p:bldP spid="7" grpId="0" build="p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8CEA03-6DB1-87BB-0D37-E3E34A867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B81BE6-4252-79EA-221F-0E07FB877961}"/>
              </a:ext>
            </a:extLst>
          </p:cNvPr>
          <p:cNvSpPr txBox="1"/>
          <p:nvPr/>
        </p:nvSpPr>
        <p:spPr>
          <a:xfrm>
            <a:off x="353999" y="1670944"/>
            <a:ext cx="11355402" cy="4469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000" b="1" dirty="0" err="1">
                <a:solidFill>
                  <a:schemeClr val="bg1">
                    <a:lumMod val="2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Cách</a:t>
            </a:r>
            <a:r>
              <a:rPr lang="en-US" sz="2000" b="1" dirty="0">
                <a:solidFill>
                  <a:schemeClr val="bg1">
                    <a:lumMod val="2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 3:</a:t>
            </a:r>
            <a:r>
              <a:rPr lang="en-US" sz="2000" dirty="0">
                <a:solidFill>
                  <a:schemeClr val="bg1">
                    <a:lumMod val="2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Dùng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lệnh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vẽ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ba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đường</a:t>
            </a:r>
            <a:r>
              <a:rPr lang="en-US" sz="2000" dirty="0">
                <a:latin typeface="UTM Avo" panose="02040603050506020204" pitchFamily="18" charset="0"/>
              </a:rPr>
              <a:t> conic </a:t>
            </a:r>
            <a:r>
              <a:rPr lang="en-US" sz="2000" dirty="0" err="1">
                <a:latin typeface="UTM Avo" panose="02040603050506020204" pitchFamily="18" charset="0"/>
              </a:rPr>
              <a:t>khi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biết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phương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trình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chính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tắc</a:t>
            </a:r>
            <a:r>
              <a:rPr lang="en-US" sz="2000" dirty="0">
                <a:latin typeface="UTM Avo" panose="02040603050506020204" pitchFamily="18" charset="0"/>
              </a:rPr>
              <a:t>. </a:t>
            </a:r>
            <a:endParaRPr lang="en-US" sz="2000" dirty="0">
              <a:solidFill>
                <a:schemeClr val="bg1">
                  <a:lumMod val="25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4559C6-7860-B9AA-13AE-5444BCEE2D59}"/>
              </a:ext>
            </a:extLst>
          </p:cNvPr>
          <p:cNvSpPr txBox="1"/>
          <p:nvPr/>
        </p:nvSpPr>
        <p:spPr>
          <a:xfrm>
            <a:off x="375540" y="2271909"/>
            <a:ext cx="106130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>
              <a:buFont typeface="Wingdings" panose="05000000000000000000" pitchFamily="2" charset="2"/>
              <a:buChar char="v"/>
            </a:pPr>
            <a:r>
              <a:rPr lang="en-US" sz="2000" dirty="0" err="1">
                <a:latin typeface="UTM Avo" panose="02040603050506020204" pitchFamily="18" charset="0"/>
              </a:rPr>
              <a:t>Đối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với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trường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hợp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hệ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số</a:t>
            </a:r>
            <a:r>
              <a:rPr lang="en-US" sz="2000" dirty="0">
                <a:latin typeface="UTM Avo" panose="02040603050506020204" pitchFamily="18" charset="0"/>
              </a:rPr>
              <a:t> a, b, p </a:t>
            </a:r>
            <a:r>
              <a:rPr lang="en-US" sz="2000" dirty="0" err="1">
                <a:latin typeface="UTM Avo" panose="02040603050506020204" pitchFamily="18" charset="0"/>
              </a:rPr>
              <a:t>có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giá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trị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cụ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thể</a:t>
            </a:r>
            <a:r>
              <a:rPr lang="en-US" sz="2000" dirty="0">
                <a:latin typeface="UTM Avo" panose="02040603050506020204" pitchFamily="18" charset="0"/>
              </a:rPr>
              <a:t>: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FF00DCF-C1EF-AA64-9746-B7571A397AD8}"/>
              </a:ext>
            </a:extLst>
          </p:cNvPr>
          <p:cNvGrpSpPr/>
          <p:nvPr/>
        </p:nvGrpSpPr>
        <p:grpSpPr>
          <a:xfrm>
            <a:off x="341674" y="2568262"/>
            <a:ext cx="10290000" cy="1066995"/>
            <a:chOff x="297544" y="508122"/>
            <a:chExt cx="7717500" cy="800246"/>
          </a:xfrm>
        </p:grpSpPr>
        <p:sp>
          <p:nvSpPr>
            <p:cNvPr id="9" name="Google Shape;1369;p59">
              <a:extLst>
                <a:ext uri="{FF2B5EF4-FFF2-40B4-BE49-F238E27FC236}">
                  <a16:creationId xmlns:a16="http://schemas.microsoft.com/office/drawing/2014/main" id="{823B1DF1-4F41-CF84-3BAA-6A285B27142B}"/>
                </a:ext>
              </a:extLst>
            </p:cNvPr>
            <p:cNvSpPr txBox="1">
              <a:spLocks/>
            </p:cNvSpPr>
            <p:nvPr/>
          </p:nvSpPr>
          <p:spPr>
            <a:xfrm>
              <a:off x="297544" y="508122"/>
              <a:ext cx="7717500" cy="800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Manjari"/>
                <a:buAutoNum type="arabicPeriod"/>
                <a:defRPr sz="1600" b="0" i="0" u="none" strike="noStrike" cap="none">
                  <a:solidFill>
                    <a:schemeClr val="accent2"/>
                  </a:solidFill>
                  <a:latin typeface="Manjari"/>
                  <a:ea typeface="Manjari"/>
                  <a:cs typeface="Manjari"/>
                  <a:sym typeface="Manjari"/>
                </a:defRPr>
              </a:lvl1pPr>
              <a:lvl2pPr marL="914400" marR="0" lvl="1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400"/>
                <a:buFont typeface="Manjari"/>
                <a:buAutoNum type="alphaLcPeriod"/>
                <a:defRPr sz="1600" b="0" i="0" u="none" strike="noStrike" cap="none">
                  <a:solidFill>
                    <a:schemeClr val="accent2"/>
                  </a:solidFill>
                  <a:latin typeface="Manjari"/>
                  <a:ea typeface="Manjari"/>
                  <a:cs typeface="Manjari"/>
                  <a:sym typeface="Manjari"/>
                </a:defRPr>
              </a:lvl2pPr>
              <a:lvl3pPr marL="1371600" marR="0" lvl="2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400"/>
                <a:buFont typeface="Manjari"/>
                <a:buAutoNum type="romanLcPeriod"/>
                <a:defRPr sz="1400" b="0" i="0" u="none" strike="noStrike" cap="none">
                  <a:solidFill>
                    <a:schemeClr val="accent2"/>
                  </a:solidFill>
                  <a:latin typeface="Manjari"/>
                  <a:ea typeface="Manjari"/>
                  <a:cs typeface="Manjari"/>
                  <a:sym typeface="Manjari"/>
                </a:defRPr>
              </a:lvl3pPr>
              <a:lvl4pPr marL="1828800" marR="0" lvl="3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400"/>
                <a:buFont typeface="Manjari"/>
                <a:buAutoNum type="arabicPeriod"/>
                <a:defRPr sz="1400" b="0" i="0" u="none" strike="noStrike" cap="none">
                  <a:solidFill>
                    <a:schemeClr val="accent2"/>
                  </a:solidFill>
                  <a:latin typeface="Manjari"/>
                  <a:ea typeface="Manjari"/>
                  <a:cs typeface="Manjari"/>
                  <a:sym typeface="Manjari"/>
                </a:defRPr>
              </a:lvl4pPr>
              <a:lvl5pPr marL="2286000" marR="0" lvl="4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400"/>
                <a:buFont typeface="Manjari"/>
                <a:buAutoNum type="alphaLcPeriod"/>
                <a:defRPr sz="1400" b="0" i="0" u="none" strike="noStrike" cap="none">
                  <a:solidFill>
                    <a:schemeClr val="accent2"/>
                  </a:solidFill>
                  <a:latin typeface="Manjari"/>
                  <a:ea typeface="Manjari"/>
                  <a:cs typeface="Manjari"/>
                  <a:sym typeface="Manjari"/>
                </a:defRPr>
              </a:lvl5pPr>
              <a:lvl6pPr marL="2743200" marR="0" lvl="5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400"/>
                <a:buFont typeface="Manjari"/>
                <a:buAutoNum type="romanLcPeriod"/>
                <a:defRPr sz="1400" b="0" i="0" u="none" strike="noStrike" cap="none">
                  <a:solidFill>
                    <a:schemeClr val="accent2"/>
                  </a:solidFill>
                  <a:latin typeface="Manjari"/>
                  <a:ea typeface="Manjari"/>
                  <a:cs typeface="Manjari"/>
                  <a:sym typeface="Manjari"/>
                </a:defRPr>
              </a:lvl6pPr>
              <a:lvl7pPr marL="3200400" marR="0" lvl="6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400"/>
                <a:buFont typeface="Manjari"/>
                <a:buAutoNum type="arabicPeriod"/>
                <a:defRPr sz="1400" b="0" i="0" u="none" strike="noStrike" cap="none">
                  <a:solidFill>
                    <a:schemeClr val="accent2"/>
                  </a:solidFill>
                  <a:latin typeface="Manjari"/>
                  <a:ea typeface="Manjari"/>
                  <a:cs typeface="Manjari"/>
                  <a:sym typeface="Manjari"/>
                </a:defRPr>
              </a:lvl7pPr>
              <a:lvl8pPr marL="3657600" marR="0" lvl="7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400"/>
                <a:buFont typeface="Manjari"/>
                <a:buAutoNum type="alphaLcPeriod"/>
                <a:defRPr sz="1400" b="0" i="0" u="none" strike="noStrike" cap="none">
                  <a:solidFill>
                    <a:schemeClr val="accent2"/>
                  </a:solidFill>
                  <a:latin typeface="Manjari"/>
                  <a:ea typeface="Manjari"/>
                  <a:cs typeface="Manjari"/>
                  <a:sym typeface="Manjari"/>
                </a:defRPr>
              </a:lvl8pPr>
              <a:lvl9pPr marL="4114800" marR="0" lvl="8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400"/>
                <a:buFont typeface="Manjari"/>
                <a:buAutoNum type="romanLcPeriod"/>
                <a:defRPr sz="1400" b="0" i="0" u="none" strike="noStrike" cap="none">
                  <a:solidFill>
                    <a:schemeClr val="accent2"/>
                  </a:solidFill>
                  <a:latin typeface="Manjari"/>
                  <a:ea typeface="Manjari"/>
                  <a:cs typeface="Manjari"/>
                  <a:sym typeface="Manjari"/>
                </a:defRPr>
              </a:lvl9pPr>
            </a:lstStyle>
            <a:p>
              <a:pPr marL="0" indent="0" algn="just">
                <a:lnSpc>
                  <a:spcPct val="150000"/>
                </a:lnSpc>
                <a:spcBef>
                  <a:spcPts val="800"/>
                </a:spcBef>
                <a:spcAft>
                  <a:spcPts val="1067"/>
                </a:spcAft>
                <a:buNone/>
                <a:tabLst>
                  <a:tab pos="480048" algn="l"/>
                  <a:tab pos="960096" algn="l"/>
                </a:tabLst>
              </a:pPr>
              <a:r>
                <a:rPr lang="en-US" sz="2000" i="1" dirty="0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</a:t>
              </a:r>
              <a:r>
                <a:rPr lang="en-US" sz="2000" dirty="0" err="1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 charset="0"/>
                </a:rPr>
                <a:t>Nhập</a:t>
              </a:r>
              <a:r>
                <a:rPr lang="en-US" sz="2000" dirty="0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 charset="0"/>
                </a:rPr>
                <a:t> </a:t>
              </a:r>
              <a:r>
                <a:rPr lang="en-US" sz="2000" dirty="0" err="1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 charset="0"/>
                </a:rPr>
                <a:t>trực</a:t>
              </a:r>
              <a:r>
                <a:rPr lang="en-US" sz="2000" dirty="0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 charset="0"/>
                </a:rPr>
                <a:t> </a:t>
              </a:r>
              <a:r>
                <a:rPr lang="en-US" sz="2000" dirty="0" err="1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 charset="0"/>
                </a:rPr>
                <a:t>tiếp</a:t>
              </a:r>
              <a:r>
                <a:rPr lang="en-US" sz="2000" dirty="0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 charset="0"/>
                </a:rPr>
                <a:t> </a:t>
              </a:r>
              <a:r>
                <a:rPr lang="en-US" sz="2000" dirty="0" err="1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 charset="0"/>
                </a:rPr>
                <a:t>phương</a:t>
              </a:r>
              <a:r>
                <a:rPr lang="en-US" sz="2000" dirty="0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 charset="0"/>
                </a:rPr>
                <a:t> </a:t>
              </a:r>
              <a:r>
                <a:rPr lang="en-US" sz="2000" dirty="0" err="1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 charset="0"/>
                </a:rPr>
                <a:t>trình</a:t>
              </a:r>
              <a:r>
                <a:rPr lang="en-US" sz="2000" dirty="0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 charset="0"/>
                </a:rPr>
                <a:t> </a:t>
              </a:r>
              <a:r>
                <a:rPr lang="en-US" sz="2000" dirty="0" err="1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 charset="0"/>
                </a:rPr>
                <a:t>vào</a:t>
              </a:r>
              <a:r>
                <a:rPr lang="en-US" sz="2000" dirty="0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 charset="0"/>
                </a:rPr>
                <a:t> ô </a:t>
              </a:r>
              <a:r>
                <a:rPr lang="en-US" sz="2000" dirty="0" err="1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 charset="0"/>
                </a:rPr>
                <a:t>nhập</a:t>
              </a:r>
              <a:r>
                <a:rPr lang="en-US" sz="2000" dirty="0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 charset="0"/>
                </a:rPr>
                <a:t> </a:t>
              </a:r>
              <a:r>
                <a:rPr lang="en-US" sz="2000" dirty="0" err="1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 charset="0"/>
                </a:rPr>
                <a:t>lệnh</a:t>
              </a:r>
              <a:endParaRPr lang="en-US" sz="2000" i="1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D66932B-BD1C-7A4A-1097-9E979C85D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2049" y="649930"/>
              <a:ext cx="2905246" cy="475638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8F8DCED3-5C53-4D7A-A32D-483229D576A9}"/>
              </a:ext>
            </a:extLst>
          </p:cNvPr>
          <p:cNvSpPr txBox="1"/>
          <p:nvPr/>
        </p:nvSpPr>
        <p:spPr>
          <a:xfrm>
            <a:off x="439845" y="3604329"/>
            <a:ext cx="10863155" cy="84260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000" b="1" dirty="0" err="1">
                <a:latin typeface="UTM Avo" panose="02040603050506020204" pitchFamily="18" charset="0"/>
              </a:rPr>
              <a:t>Lưu</a:t>
            </a:r>
            <a:r>
              <a:rPr lang="en-US" sz="2000" b="1" dirty="0">
                <a:latin typeface="UTM Avo" panose="02040603050506020204" pitchFamily="18" charset="0"/>
              </a:rPr>
              <a:t> ý: </a:t>
            </a:r>
            <a:r>
              <a:rPr lang="en-US" sz="2000" dirty="0" err="1">
                <a:latin typeface="UTM Avo" panose="02040603050506020204" pitchFamily="18" charset="0"/>
              </a:rPr>
              <a:t>nhập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lũy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thừa</a:t>
            </a:r>
            <a:r>
              <a:rPr lang="en-US" sz="2000" dirty="0">
                <a:latin typeface="UTM Avo" panose="020406030505060202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</a:rPr>
              <a:t>chẳng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hạn</a:t>
            </a:r>
            <a:r>
              <a:rPr lang="en-US" sz="2000" dirty="0">
                <a:latin typeface="UTM Avo" panose="02040603050506020204" pitchFamily="18" charset="0"/>
              </a:rPr>
              <a:t> “a</a:t>
            </a:r>
            <a:r>
              <a:rPr lang="en-US" sz="2000" baseline="30000" dirty="0">
                <a:latin typeface="UTM Avo" panose="02040603050506020204" pitchFamily="18" charset="0"/>
              </a:rPr>
              <a:t>2</a:t>
            </a:r>
            <a:r>
              <a:rPr lang="en-US" sz="2000" dirty="0">
                <a:latin typeface="UTM Avo" panose="02040603050506020204" pitchFamily="18" charset="0"/>
              </a:rPr>
              <a:t>” ta </a:t>
            </a:r>
            <a:r>
              <a:rPr lang="en-US" sz="2000" dirty="0" err="1">
                <a:latin typeface="UTM Avo" panose="02040603050506020204" pitchFamily="18" charset="0"/>
              </a:rPr>
              <a:t>nhập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là</a:t>
            </a:r>
            <a:r>
              <a:rPr lang="en-US" sz="2000" dirty="0">
                <a:latin typeface="UTM Avo" panose="02040603050506020204" pitchFamily="18" charset="0"/>
              </a:rPr>
              <a:t> “a^2” </a:t>
            </a:r>
            <a:r>
              <a:rPr lang="en-US" sz="2000" dirty="0" err="1">
                <a:latin typeface="UTM Avo" panose="02040603050506020204" pitchFamily="18" charset="0"/>
              </a:rPr>
              <a:t>hoặc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có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thể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sử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dụng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bàn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phím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ảo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trên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phần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mềm</a:t>
            </a:r>
            <a:r>
              <a:rPr lang="en-US" sz="2000" dirty="0">
                <a:latin typeface="UTM Avo" panose="020406030505060202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5874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8CEA03-6DB1-87BB-0D37-E3E34A867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0E25D81-E564-7F98-2DF6-09F311EF821E}"/>
              </a:ext>
            </a:extLst>
          </p:cNvPr>
          <p:cNvSpPr txBox="1"/>
          <p:nvPr/>
        </p:nvSpPr>
        <p:spPr>
          <a:xfrm>
            <a:off x="418946" y="1685089"/>
            <a:ext cx="106130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>
              <a:buFont typeface="Wingdings" panose="05000000000000000000" pitchFamily="2" charset="2"/>
              <a:buChar char="v"/>
            </a:pPr>
            <a:r>
              <a:rPr lang="en-US" sz="2000" dirty="0" err="1">
                <a:latin typeface="UTM Avo" panose="02040603050506020204" pitchFamily="18" charset="0"/>
              </a:rPr>
              <a:t>Đối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với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trường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hợp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hệ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số</a:t>
            </a:r>
            <a:r>
              <a:rPr lang="en-US" sz="2000" dirty="0">
                <a:latin typeface="UTM Avo" panose="02040603050506020204" pitchFamily="18" charset="0"/>
              </a:rPr>
              <a:t> a, b, p </a:t>
            </a:r>
            <a:r>
              <a:rPr lang="en-US" sz="2000" dirty="0" err="1">
                <a:latin typeface="UTM Avo" panose="02040603050506020204" pitchFamily="18" charset="0"/>
              </a:rPr>
              <a:t>có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giá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trị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cụ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thể</a:t>
            </a:r>
            <a:r>
              <a:rPr lang="en-US" sz="2000" dirty="0">
                <a:latin typeface="UTM Avo" panose="02040603050506020204" pitchFamily="18" charset="0"/>
              </a:rPr>
              <a:t>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F8B5043-492D-E812-3F11-7CE5BE505A2B}"/>
              </a:ext>
            </a:extLst>
          </p:cNvPr>
          <p:cNvGrpSpPr/>
          <p:nvPr/>
        </p:nvGrpSpPr>
        <p:grpSpPr>
          <a:xfrm>
            <a:off x="486681" y="2077527"/>
            <a:ext cx="10198253" cy="1450912"/>
            <a:chOff x="466609" y="923146"/>
            <a:chExt cx="7648690" cy="108818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9137310-BE4F-8CF5-A03E-8CC304392494}"/>
                </a:ext>
              </a:extLst>
            </p:cNvPr>
            <p:cNvSpPr txBox="1"/>
            <p:nvPr/>
          </p:nvSpPr>
          <p:spPr>
            <a:xfrm>
              <a:off x="466609" y="991972"/>
              <a:ext cx="3735001" cy="3000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189" indent="-457189">
                <a:buFont typeface="Wingdings" panose="05000000000000000000" pitchFamily="2" charset="2"/>
                <a:buChar char="ü"/>
              </a:pPr>
              <a:r>
                <a:rPr lang="en-US" sz="2000" dirty="0" err="1">
                  <a:latin typeface="UTM Avo" panose="02040603050506020204" pitchFamily="18" charset="0"/>
                </a:rPr>
                <a:t>Tạo</a:t>
              </a:r>
              <a:r>
                <a:rPr lang="en-US" sz="2000" dirty="0">
                  <a:latin typeface="UTM Avo" panose="020406030505060202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</a:rPr>
                <a:t>thanh</a:t>
              </a:r>
              <a:r>
                <a:rPr lang="en-US" sz="2000" dirty="0">
                  <a:latin typeface="UTM Avo" panose="020406030505060202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</a:rPr>
                <a:t>trượt</a:t>
              </a:r>
              <a:r>
                <a:rPr lang="en-US" sz="2000" dirty="0">
                  <a:latin typeface="UTM Avo" panose="02040603050506020204" pitchFamily="18" charset="0"/>
                </a:rPr>
                <a:t> a: </a:t>
              </a:r>
              <a:r>
                <a:rPr lang="en-US" sz="2000" dirty="0" err="1">
                  <a:latin typeface="UTM Avo" panose="02040603050506020204" pitchFamily="18" charset="0"/>
                </a:rPr>
                <a:t>Nháy</a:t>
              </a:r>
              <a:r>
                <a:rPr lang="en-US" sz="2000" dirty="0">
                  <a:latin typeface="UTM Avo" panose="020406030505060202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</a:rPr>
                <a:t>vào</a:t>
              </a:r>
              <a:r>
                <a:rPr lang="en-US" sz="2000" dirty="0">
                  <a:latin typeface="UTM Avo" panose="02040603050506020204" pitchFamily="18" charset="0"/>
                </a:rPr>
                <a:t> 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2A61955-C594-CA2C-C0AD-63D6183BA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2761" y="923146"/>
              <a:ext cx="447675" cy="43815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6B86273-B108-6E71-51E3-3A41A2FAF083}"/>
                </a:ext>
              </a:extLst>
            </p:cNvPr>
            <p:cNvSpPr txBox="1"/>
            <p:nvPr/>
          </p:nvSpPr>
          <p:spPr>
            <a:xfrm>
              <a:off x="3992988" y="930877"/>
              <a:ext cx="4092005" cy="3726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800"/>
                </a:spcBef>
              </a:pP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sau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đó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nháy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chuột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lên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vùng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làm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việc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endPara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26EA670-9487-43DC-3A59-09CE79B5233D}"/>
                </a:ext>
              </a:extLst>
            </p:cNvPr>
            <p:cNvSpPr txBox="1"/>
            <p:nvPr/>
          </p:nvSpPr>
          <p:spPr>
            <a:xfrm>
              <a:off x="787079" y="1292479"/>
              <a:ext cx="7328220" cy="7188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800"/>
                </a:spcBef>
              </a:pP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trên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vùng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là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việc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xuất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hiện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bảng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cho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phép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thiết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lập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thông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tin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cho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thanh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trượt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: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tên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thanh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trượt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(a),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giá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trị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dạng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số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giá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trị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cực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tiểu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giá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trị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cực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đại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  <a:endPara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EAEF0D6-B052-CF1A-3D8D-568444AA0615}"/>
              </a:ext>
            </a:extLst>
          </p:cNvPr>
          <p:cNvSpPr txBox="1"/>
          <p:nvPr/>
        </p:nvSpPr>
        <p:spPr>
          <a:xfrm>
            <a:off x="486680" y="3564975"/>
            <a:ext cx="9131455" cy="496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0990" indent="-380990" algn="just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Tạo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thanh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trượt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p: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Làm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tương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tự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774D4F0-35D1-1759-2C48-45F1D80DDAEB}"/>
              </a:ext>
            </a:extLst>
          </p:cNvPr>
          <p:cNvGrpSpPr/>
          <p:nvPr/>
        </p:nvGrpSpPr>
        <p:grpSpPr>
          <a:xfrm>
            <a:off x="486680" y="4102125"/>
            <a:ext cx="10947709" cy="1417808"/>
            <a:chOff x="466609" y="2663845"/>
            <a:chExt cx="8210782" cy="106335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0EEAA6F-B958-B523-A4A1-CC6ED3E26483}"/>
                </a:ext>
              </a:extLst>
            </p:cNvPr>
            <p:cNvSpPr txBox="1"/>
            <p:nvPr/>
          </p:nvSpPr>
          <p:spPr>
            <a:xfrm>
              <a:off x="466609" y="2663845"/>
              <a:ext cx="7658819" cy="3726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80990" indent="-380990" algn="just">
                <a:lnSpc>
                  <a:spcPct val="150000"/>
                </a:lnSpc>
                <a:spcBef>
                  <a:spcPts val="800"/>
                </a:spcBef>
                <a:spcAft>
                  <a:spcPts val="800"/>
                </a:spcAft>
                <a:buFont typeface="Wingdings" panose="05000000000000000000" pitchFamily="2" charset="2"/>
                <a:buChar char="ü"/>
              </a:pPr>
              <a:r>
                <a:rPr lang="en-US" sz="2000" dirty="0" err="1">
                  <a:latin typeface="UTM Avo" panose="02040603050506020204" pitchFamily="18" charset="0"/>
                </a:rPr>
                <a:t>Nhập</a:t>
              </a:r>
              <a:r>
                <a:rPr lang="en-US" sz="2000" dirty="0">
                  <a:latin typeface="UTM Avo" panose="020406030505060202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</a:rPr>
                <a:t>phương</a:t>
              </a:r>
              <a:r>
                <a:rPr lang="en-US" sz="2000" dirty="0">
                  <a:latin typeface="UTM Avo" panose="020406030505060202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</a:rPr>
                <a:t>trình</a:t>
              </a:r>
              <a:r>
                <a:rPr lang="en-US" sz="2000" dirty="0">
                  <a:latin typeface="UTM Avo" panose="020406030505060202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</a:rPr>
                <a:t>chính</a:t>
              </a:r>
              <a:r>
                <a:rPr lang="en-US" sz="2000" dirty="0">
                  <a:latin typeface="UTM Avo" panose="020406030505060202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</a:rPr>
                <a:t>tắc</a:t>
              </a:r>
              <a:r>
                <a:rPr lang="en-US" sz="2000" dirty="0">
                  <a:latin typeface="UTM Avo" panose="020406030505060202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</a:rPr>
                <a:t>của</a:t>
              </a:r>
              <a:r>
                <a:rPr lang="en-US" sz="2000" dirty="0">
                  <a:latin typeface="UTM Avo" panose="020406030505060202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</a:rPr>
                <a:t>các</a:t>
              </a:r>
              <a:r>
                <a:rPr lang="en-US" sz="2000" dirty="0">
                  <a:latin typeface="UTM Avo" panose="02040603050506020204" pitchFamily="18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</a:rPr>
                <a:t>đường</a:t>
              </a:r>
              <a:r>
                <a:rPr lang="en-US" sz="2000" dirty="0">
                  <a:latin typeface="UTM Avo" panose="02040603050506020204" pitchFamily="18" charset="0"/>
                </a:rPr>
                <a:t> conic </a:t>
              </a:r>
              <a:r>
                <a:rPr lang="en-US" sz="2000" dirty="0" err="1">
                  <a:latin typeface="UTM Avo" panose="02040603050506020204" pitchFamily="18" charset="0"/>
                </a:rPr>
                <a:t>vào</a:t>
              </a:r>
              <a:r>
                <a:rPr lang="en-US" sz="2000" dirty="0">
                  <a:latin typeface="UTM Avo" panose="02040603050506020204" pitchFamily="18" charset="0"/>
                </a:rPr>
                <a:t> ô </a:t>
              </a:r>
              <a:endPara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BC6093D9-9AB6-FA81-EB20-410395A3F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7078" y="3251563"/>
              <a:ext cx="2905246" cy="475638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C1E7C6F-9992-2A27-F637-8BB1442FF51B}"/>
                </a:ext>
              </a:extLst>
            </p:cNvPr>
            <p:cNvSpPr txBox="1"/>
            <p:nvPr/>
          </p:nvSpPr>
          <p:spPr>
            <a:xfrm>
              <a:off x="3609490" y="3162187"/>
              <a:ext cx="5067901" cy="3726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800"/>
                </a:spcBef>
                <a:spcAft>
                  <a:spcPts val="800"/>
                </a:spcAft>
              </a:pP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</a:rPr>
                <a:t>(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</a:rPr>
                <a:t>giữ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</a:rPr>
                <a:t>nguyên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</a:rPr>
                <a:t>các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</a:rPr>
                <a:t>tham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</a:rPr>
                <a:t>số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</a:rPr>
                <a:t>),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</a:rPr>
                <a:t>sau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</a:rPr>
                <a:t>đó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</a:rPr>
                <a:t>bấm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</a:rPr>
                <a:t> enter.</a:t>
              </a:r>
              <a:endPara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ABA6A7BE-D962-EC50-0F7D-286E5883B572}"/>
              </a:ext>
            </a:extLst>
          </p:cNvPr>
          <p:cNvSpPr txBox="1"/>
          <p:nvPr/>
        </p:nvSpPr>
        <p:spPr>
          <a:xfrm>
            <a:off x="418948" y="5597867"/>
            <a:ext cx="11332786" cy="842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0990" indent="-38099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en-US" sz="2000" dirty="0" err="1">
                <a:latin typeface="UTM Avo" panose="02040603050506020204" pitchFamily="18" charset="0"/>
              </a:rPr>
              <a:t>Dịch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chuyển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trên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thanh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trượt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để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thay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đổi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giá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trị</a:t>
            </a:r>
            <a:r>
              <a:rPr lang="en-US" sz="2000" dirty="0">
                <a:latin typeface="UTM Avo" panose="02040603050506020204" pitchFamily="18" charset="0"/>
              </a:rPr>
              <a:t> a, b, p ta </a:t>
            </a:r>
            <a:r>
              <a:rPr lang="en-US" sz="2000" dirty="0" err="1">
                <a:latin typeface="UTM Avo" panose="02040603050506020204" pitchFamily="18" charset="0"/>
              </a:rPr>
              <a:t>được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các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đường</a:t>
            </a:r>
            <a:r>
              <a:rPr lang="en-US" sz="2000" dirty="0">
                <a:latin typeface="UTM Avo" panose="02040603050506020204" pitchFamily="18" charset="0"/>
              </a:rPr>
              <a:t> conic </a:t>
            </a:r>
            <a:r>
              <a:rPr lang="en-US" sz="2000" dirty="0" err="1">
                <a:latin typeface="UTM Avo" panose="02040603050506020204" pitchFamily="18" charset="0"/>
              </a:rPr>
              <a:t>tương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ứng</a:t>
            </a:r>
            <a:r>
              <a:rPr lang="en-US" sz="2000" dirty="0">
                <a:latin typeface="UTM Avo" panose="020406030505060202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7825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5" grpId="0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B0F348-DF47-D5D5-58AC-D331C1BA3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1B7D4D2-854B-9EE7-CC01-DC1FA611C5CB}"/>
              </a:ext>
            </a:extLst>
          </p:cNvPr>
          <p:cNvSpPr/>
          <p:nvPr/>
        </p:nvSpPr>
        <p:spPr>
          <a:xfrm>
            <a:off x="1812927" y="1688390"/>
            <a:ext cx="5019674" cy="477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200" dirty="0" err="1">
                <a:latin typeface="UTM Avo" panose="02040603050506020204" pitchFamily="18" charset="0"/>
              </a:rPr>
              <a:t>Vẽ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trong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mỗi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trường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hợp</a:t>
            </a:r>
            <a:r>
              <a:rPr lang="en-US" sz="2200" dirty="0">
                <a:latin typeface="UTM Avo" panose="02040603050506020204" pitchFamily="18" charset="0"/>
              </a:rPr>
              <a:t>:</a:t>
            </a:r>
          </a:p>
        </p:txBody>
      </p:sp>
      <p:sp>
        <p:nvSpPr>
          <p:cNvPr id="9" name="Rounded Rectangle 15">
            <a:extLst>
              <a:ext uri="{FF2B5EF4-FFF2-40B4-BE49-F238E27FC236}">
                <a16:creationId xmlns:a16="http://schemas.microsoft.com/office/drawing/2014/main" id="{F513FD57-3AE6-B253-798E-27BE3AD32E7A}"/>
              </a:ext>
            </a:extLst>
          </p:cNvPr>
          <p:cNvSpPr/>
          <p:nvPr/>
        </p:nvSpPr>
        <p:spPr>
          <a:xfrm>
            <a:off x="457201" y="1745283"/>
            <a:ext cx="1282700" cy="409484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r>
              <a:rPr lang="en-US" sz="22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Ví </a:t>
            </a:r>
            <a:r>
              <a:rPr lang="en-US" sz="2200" b="1" kern="0" dirty="0" err="1">
                <a:solidFill>
                  <a:srgbClr val="000000"/>
                </a:solidFill>
                <a:latin typeface="UTM Avo" panose="02040603050506020204" pitchFamily="18" charset="0"/>
              </a:rPr>
              <a:t>dụ</a:t>
            </a:r>
            <a:r>
              <a:rPr lang="en-US" sz="22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 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C88B46-E7C6-F893-3453-31C735F3E6CC}"/>
              </a:ext>
            </a:extLst>
          </p:cNvPr>
          <p:cNvSpPr/>
          <p:nvPr/>
        </p:nvSpPr>
        <p:spPr>
          <a:xfrm>
            <a:off x="394942" y="3826814"/>
            <a:ext cx="20244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 err="1">
                <a:solidFill>
                  <a:srgbClr val="FF0000"/>
                </a:solidFill>
                <a:latin typeface="UTM Avo" panose="02040603050506020204" pitchFamily="18" charset="0"/>
              </a:rPr>
              <a:t>Hướng</a:t>
            </a:r>
            <a:r>
              <a:rPr lang="en-US" sz="2400" b="1" u="sng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u="sng" dirty="0" err="1">
                <a:solidFill>
                  <a:srgbClr val="FF0000"/>
                </a:solidFill>
                <a:latin typeface="UTM Avo" panose="02040603050506020204" pitchFamily="18" charset="0"/>
              </a:rPr>
              <a:t>dẫn</a:t>
            </a:r>
            <a:r>
              <a:rPr lang="en-US" sz="2400" b="1" u="sng" dirty="0">
                <a:solidFill>
                  <a:srgbClr val="FF0000"/>
                </a:solidFill>
                <a:latin typeface="UTM Avo" panose="02040603050506020204" pitchFamily="18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D14EC1B-2254-ADD8-0E9D-4232C1BB0D7C}"/>
                  </a:ext>
                </a:extLst>
              </p:cNvPr>
              <p:cNvSpPr/>
              <p:nvPr/>
            </p:nvSpPr>
            <p:spPr>
              <a:xfrm>
                <a:off x="400050" y="4301823"/>
                <a:ext cx="11115675" cy="20117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a)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Nhập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lệnh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: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Elip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((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3 ; 0), (3 ; 0), (0 ; 4))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vào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ô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nhập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lệnh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rồi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bấm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enter.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b)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Nhập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phương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trình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i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</a:rPr>
                          <m:t>16</m:t>
                        </m:r>
                      </m:den>
                    </m:f>
                    <m:r>
                      <a:rPr lang="en-US" sz="2400" i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400" i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</a:rPr>
                          <m:t>25</m:t>
                        </m:r>
                      </m:den>
                    </m:f>
                    <m:r>
                      <a:rPr lang="en-US" sz="2400" i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2060"/>
                        </a:solidFill>
                        <a:latin typeface="UTM Avo" panose="02040603050506020204" pitchFamily="18" charset="0"/>
                      </a:rPr>
                      <m:t>1</m:t>
                    </m:r>
                  </m:oMath>
                </a14:m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vào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ô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nhập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lệnh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: x^2/16 – y^2/25 = 1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rồi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bấm</a:t>
                </a:r>
                <a:r>
                  <a:rPr lang="en-US" sz="2400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enter.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D14EC1B-2254-ADD8-0E9D-4232C1BB0D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50" y="4301823"/>
                <a:ext cx="11115675" cy="2011705"/>
              </a:xfrm>
              <a:prstGeom prst="rect">
                <a:avLst/>
              </a:prstGeom>
              <a:blipFill>
                <a:blip r:embed="rId3"/>
                <a:stretch>
                  <a:fillRect l="-878" b="-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5157417-7822-4766-4558-367C2A766F31}"/>
                  </a:ext>
                </a:extLst>
              </p:cNvPr>
              <p:cNvSpPr/>
              <p:nvPr/>
            </p:nvSpPr>
            <p:spPr>
              <a:xfrm>
                <a:off x="369360" y="2179455"/>
                <a:ext cx="12419540" cy="16246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2200" dirty="0">
                    <a:latin typeface="UTM Avo" panose="02040603050506020204" pitchFamily="18" charset="0"/>
                  </a:rPr>
                  <a:t>a) </a:t>
                </a:r>
                <a:r>
                  <a:rPr lang="en-US" sz="2200" dirty="0" err="1">
                    <a:latin typeface="UTM Avo" panose="02040603050506020204" pitchFamily="18" charset="0"/>
                  </a:rPr>
                  <a:t>Vẽ</a:t>
                </a:r>
                <a:r>
                  <a:rPr lang="en-US" sz="2200" dirty="0">
                    <a:latin typeface="UTM Avo" panose="020406030505060202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</a:rPr>
                  <a:t>elip</a:t>
                </a:r>
                <a:r>
                  <a:rPr lang="en-US" sz="2200" dirty="0">
                    <a:latin typeface="UTM Avo" panose="020406030505060202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</a:rPr>
                  <a:t>biết</a:t>
                </a:r>
                <a:r>
                  <a:rPr lang="en-US" sz="2200" dirty="0">
                    <a:latin typeface="UTM Avo" panose="020406030505060202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</a:rPr>
                  <a:t>hai</a:t>
                </a:r>
                <a:r>
                  <a:rPr lang="en-US" sz="2200" dirty="0">
                    <a:latin typeface="UTM Avo" panose="020406030505060202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</a:rPr>
                  <a:t>tiêu</a:t>
                </a:r>
                <a:r>
                  <a:rPr lang="en-US" sz="2200" dirty="0">
                    <a:latin typeface="UTM Avo" panose="020406030505060202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</a:rPr>
                  <a:t>điểm</a:t>
                </a:r>
                <a:r>
                  <a:rPr lang="en-US" sz="2200" dirty="0">
                    <a:latin typeface="UTM Avo" panose="0204060305050602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(−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</a:rPr>
                      <m:t>3;0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),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</a:rPr>
                      <m:t>3;0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</a:rPr>
                  <a:t>và</a:t>
                </a:r>
                <a:r>
                  <a:rPr lang="en-US" sz="2200" dirty="0">
                    <a:latin typeface="UTM Avo" panose="020406030505060202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</a:rPr>
                  <a:t>điểm</a:t>
                </a:r>
                <a:r>
                  <a:rPr lang="en-US" sz="2200" dirty="0">
                    <a:latin typeface="UTM Avo" panose="020406030505060202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</a:rPr>
                  <a:t>có</a:t>
                </a:r>
                <a:r>
                  <a:rPr lang="en-US" sz="2200" dirty="0">
                    <a:latin typeface="UTM Avo" panose="020406030505060202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</a:rPr>
                  <a:t>tọa</a:t>
                </a:r>
                <a:r>
                  <a:rPr lang="en-US" sz="2200" dirty="0">
                    <a:latin typeface="UTM Avo" panose="020406030505060202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</a:rPr>
                  <a:t>độ</a:t>
                </a:r>
                <a:r>
                  <a:rPr lang="en-US" sz="2200" dirty="0">
                    <a:latin typeface="UTM Avo" panose="02040603050506020204" pitchFamily="18" charset="0"/>
                  </a:rPr>
                  <a:t> (0; 4) </a:t>
                </a:r>
                <a:r>
                  <a:rPr lang="en-US" sz="2200" dirty="0" err="1">
                    <a:latin typeface="UTM Avo" panose="02040603050506020204" pitchFamily="18" charset="0"/>
                  </a:rPr>
                  <a:t>thuộc</a:t>
                </a:r>
                <a:r>
                  <a:rPr lang="en-US" sz="2200" dirty="0">
                    <a:latin typeface="UTM Avo" panose="020406030505060202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</a:rPr>
                  <a:t>elip</a:t>
                </a:r>
                <a:r>
                  <a:rPr lang="en-US" sz="2200" dirty="0">
                    <a:latin typeface="UTM Avo" panose="02040603050506020204" pitchFamily="18" charset="0"/>
                  </a:rPr>
                  <a:t>;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sz="2200" dirty="0">
                    <a:latin typeface="UTM Avo" panose="02040603050506020204" pitchFamily="18" charset="0"/>
                  </a:rPr>
                  <a:t>b) </a:t>
                </a:r>
                <a:r>
                  <a:rPr lang="en-US" sz="2200" dirty="0" err="1">
                    <a:latin typeface="UTM Avo" panose="02040603050506020204" pitchFamily="18" charset="0"/>
                  </a:rPr>
                  <a:t>Vẽ</a:t>
                </a:r>
                <a:r>
                  <a:rPr lang="en-US" sz="2200" dirty="0">
                    <a:latin typeface="UTM Avo" panose="020406030505060202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</a:rPr>
                  <a:t>hypebol</a:t>
                </a:r>
                <a:r>
                  <a:rPr lang="en-US" sz="2200" dirty="0">
                    <a:latin typeface="UTM Avo" panose="020406030505060202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</a:rPr>
                  <a:t>biết</a:t>
                </a:r>
                <a:r>
                  <a:rPr lang="en-US" sz="2200" dirty="0">
                    <a:latin typeface="UTM Avo" panose="020406030505060202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</a:rPr>
                  <a:t>phương</a:t>
                </a:r>
                <a:r>
                  <a:rPr lang="en-US" sz="2200" dirty="0">
                    <a:latin typeface="UTM Avo" panose="020406030505060202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</a:rPr>
                  <a:t>trình</a:t>
                </a:r>
                <a:r>
                  <a:rPr lang="en-US" sz="2200" dirty="0">
                    <a:latin typeface="UTM Avo" panose="020406030505060202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</a:rPr>
                  <a:t>chính</a:t>
                </a:r>
                <a:r>
                  <a:rPr lang="en-US" sz="2200" dirty="0">
                    <a:latin typeface="UTM Avo" panose="020406030505060202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</a:rPr>
                  <a:t>tắc</a:t>
                </a:r>
                <a:r>
                  <a:rPr lang="en-US" sz="2200" dirty="0">
                    <a:latin typeface="UTM Avo" panose="0204060305050602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</a:rPr>
                          <m:t>16</m:t>
                        </m:r>
                      </m:den>
                    </m:f>
                    <m:r>
                      <a:rPr lang="en-US" sz="22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</a:rPr>
                          <m:t>25</m:t>
                        </m:r>
                      </m:den>
                    </m:f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</a:rPr>
                      <m:t>1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</a:rPr>
                  <a:t>.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sz="2200" dirty="0">
                    <a:latin typeface="UTM Avo" panose="02040603050506020204" pitchFamily="18" charset="0"/>
                  </a:rPr>
                  <a:t>c) </a:t>
                </a:r>
                <a:r>
                  <a:rPr lang="en-US" sz="2200" dirty="0" err="1">
                    <a:latin typeface="UTM Avo" panose="02040603050506020204" pitchFamily="18" charset="0"/>
                  </a:rPr>
                  <a:t>Vẽ</a:t>
                </a:r>
                <a:r>
                  <a:rPr lang="en-US" sz="2200" dirty="0">
                    <a:latin typeface="UTM Avo" panose="020406030505060202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</a:rPr>
                  <a:t>parabol</a:t>
                </a:r>
                <a:r>
                  <a:rPr lang="en-US" sz="2200" dirty="0">
                    <a:latin typeface="UTM Avo" panose="020406030505060202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</a:rPr>
                  <a:t>tại</a:t>
                </a:r>
                <a:r>
                  <a:rPr lang="en-US" sz="2200" dirty="0">
                    <a:latin typeface="UTM Avo" panose="020406030505060202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</a:rPr>
                  <a:t>các</a:t>
                </a:r>
                <a:r>
                  <a:rPr lang="en-US" sz="2200" dirty="0">
                    <a:latin typeface="UTM Avo" panose="020406030505060202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</a:rPr>
                  <a:t>giá</a:t>
                </a:r>
                <a:r>
                  <a:rPr lang="en-US" sz="2200" dirty="0">
                    <a:latin typeface="UTM Avo" panose="020406030505060202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</a:rPr>
                  <a:t>trị</a:t>
                </a:r>
                <a:r>
                  <a:rPr lang="en-US" sz="2200" dirty="0">
                    <a:latin typeface="UTM Avo" panose="02040603050506020204" pitchFamily="18" charset="0"/>
                  </a:rPr>
                  <a:t> p = 2, p = 3.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5157417-7822-4766-4558-367C2A766F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360" y="2179455"/>
                <a:ext cx="12419540" cy="1624676"/>
              </a:xfrm>
              <a:prstGeom prst="rect">
                <a:avLst/>
              </a:prstGeom>
              <a:blipFill>
                <a:blip r:embed="rId4"/>
                <a:stretch>
                  <a:fillRect l="-638"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130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2" grpId="0" build="p"/>
      <p:bldP spid="3" grpId="0" build="p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8CEA03-6DB1-87BB-0D37-E3E34A867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375A5A-BC41-F703-8623-439E97699F7A}"/>
              </a:ext>
            </a:extLst>
          </p:cNvPr>
          <p:cNvSpPr txBox="1"/>
          <p:nvPr/>
        </p:nvSpPr>
        <p:spPr>
          <a:xfrm>
            <a:off x="389319" y="1624597"/>
            <a:ext cx="7168587" cy="512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400" dirty="0">
                <a:latin typeface="UTM Avo" panose="02040603050506020204" pitchFamily="18" charset="0"/>
              </a:rPr>
              <a:t>c) </a:t>
            </a:r>
            <a:r>
              <a:rPr lang="en-US" sz="2400" dirty="0" err="1">
                <a:latin typeface="UTM Avo" panose="02040603050506020204" pitchFamily="18" charset="0"/>
              </a:rPr>
              <a:t>Vẽ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parabol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tại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giá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trị</a:t>
            </a:r>
            <a:r>
              <a:rPr lang="en-US" sz="2400" dirty="0">
                <a:latin typeface="UTM Avo" panose="02040603050506020204" pitchFamily="18" charset="0"/>
              </a:rPr>
              <a:t> p = 2, p = 3.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26DF4E-D690-7002-6ADE-4BFE849BB7C0}"/>
              </a:ext>
            </a:extLst>
          </p:cNvPr>
          <p:cNvSpPr txBox="1"/>
          <p:nvPr/>
        </p:nvSpPr>
        <p:spPr>
          <a:xfrm>
            <a:off x="341461" y="2105443"/>
            <a:ext cx="11669564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Tạo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thanh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trượt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p,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sau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đó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nhập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phương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trình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parabol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: y^2 = 2px.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Dịch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chuyển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thanh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trượt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p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vào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giá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trị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2; 3.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5EA0C2-565D-2AAC-919C-C8AF26A64D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642" y="3374323"/>
            <a:ext cx="3708986" cy="31178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F5C60E-DE66-33EC-4B35-83FE0FE1F2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3614" y="3386723"/>
            <a:ext cx="3695212" cy="309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80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8CEA03-6DB1-87BB-0D37-E3E34A867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34FAF90-B477-B4A6-4F33-B0B0729BCAD1}"/>
              </a:ext>
            </a:extLst>
          </p:cNvPr>
          <p:cNvSpPr txBox="1"/>
          <p:nvPr/>
        </p:nvSpPr>
        <p:spPr>
          <a:xfrm>
            <a:off x="433137" y="1628426"/>
            <a:ext cx="9596387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lnSpc>
                <a:spcPct val="150000"/>
              </a:lnSpc>
              <a:defRPr/>
            </a:pPr>
            <a:r>
              <a:rPr lang="en-US" sz="2400" b="1" dirty="0">
                <a:latin typeface="UTM Avo" panose="02040603050506020204" pitchFamily="18" charset="0"/>
              </a:rPr>
              <a:t>HS </a:t>
            </a:r>
            <a:r>
              <a:rPr lang="en-US" sz="2400" b="1" dirty="0" err="1">
                <a:latin typeface="UTM Avo" panose="02040603050506020204" pitchFamily="18" charset="0"/>
              </a:rPr>
              <a:t>tìm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hiểu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nội</a:t>
            </a:r>
            <a:r>
              <a:rPr lang="en-US" sz="2400" b="1" dirty="0">
                <a:latin typeface="UTM Avo" panose="02040603050506020204" pitchFamily="18" charset="0"/>
              </a:rPr>
              <a:t> dung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Luyện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thực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hành</a:t>
            </a:r>
            <a:endParaRPr lang="en-US" sz="2400" b="1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5261B6E-7717-6847-59E5-B86B011CBD42}"/>
                  </a:ext>
                </a:extLst>
              </p:cNvPr>
              <p:cNvSpPr/>
              <p:nvPr/>
            </p:nvSpPr>
            <p:spPr>
              <a:xfrm>
                <a:off x="267202" y="2231816"/>
                <a:ext cx="12134347" cy="21639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>
                    <a:latin typeface="UTM Avo" panose="02040603050506020204" pitchFamily="18" charset="0"/>
                  </a:rPr>
                  <a:t>		     </a:t>
                </a:r>
                <a:r>
                  <a:rPr lang="en-US" sz="2400" dirty="0" err="1">
                    <a:latin typeface="UTM Avo" panose="02040603050506020204" pitchFamily="18" charset="0"/>
                  </a:rPr>
                  <a:t>Vẽ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hình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trong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mỗi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trường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hợp</a:t>
                </a:r>
                <a:r>
                  <a:rPr lang="en-US" sz="2400" dirty="0">
                    <a:latin typeface="UTM Avo" panose="02040603050506020204" pitchFamily="18" charset="0"/>
                  </a:rPr>
                  <a:t>: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300" dirty="0">
                    <a:latin typeface="UTM Avo" panose="02040603050506020204" pitchFamily="18" charset="0"/>
                  </a:rPr>
                  <a:t>a) </a:t>
                </a:r>
                <a:r>
                  <a:rPr lang="en-US" sz="2300" dirty="0" err="1">
                    <a:latin typeface="UTM Avo" panose="02040603050506020204" pitchFamily="18" charset="0"/>
                  </a:rPr>
                  <a:t>Vẽ</a:t>
                </a:r>
                <a:r>
                  <a:rPr lang="en-US" sz="2300" dirty="0">
                    <a:latin typeface="UTM Avo" panose="02040603050506020204" pitchFamily="18" charset="0"/>
                  </a:rPr>
                  <a:t> </a:t>
                </a:r>
                <a:r>
                  <a:rPr lang="en-US" sz="2300" dirty="0" err="1">
                    <a:latin typeface="UTM Avo" panose="02040603050506020204" pitchFamily="18" charset="0"/>
                  </a:rPr>
                  <a:t>hypebol</a:t>
                </a:r>
                <a:r>
                  <a:rPr lang="en-US" sz="2300" dirty="0">
                    <a:latin typeface="UTM Avo" panose="02040603050506020204" pitchFamily="18" charset="0"/>
                  </a:rPr>
                  <a:t> </a:t>
                </a:r>
                <a:r>
                  <a:rPr lang="en-US" sz="2300" dirty="0" err="1">
                    <a:latin typeface="UTM Avo" panose="02040603050506020204" pitchFamily="18" charset="0"/>
                  </a:rPr>
                  <a:t>biết</a:t>
                </a:r>
                <a:r>
                  <a:rPr lang="en-US" sz="2300" dirty="0">
                    <a:latin typeface="UTM Avo" panose="02040603050506020204" pitchFamily="18" charset="0"/>
                  </a:rPr>
                  <a:t> </a:t>
                </a:r>
                <a:r>
                  <a:rPr lang="en-US" sz="2300" dirty="0" err="1">
                    <a:latin typeface="UTM Avo" panose="02040603050506020204" pitchFamily="18" charset="0"/>
                  </a:rPr>
                  <a:t>hai</a:t>
                </a:r>
                <a:r>
                  <a:rPr lang="en-US" sz="2300" dirty="0">
                    <a:latin typeface="UTM Avo" panose="02040603050506020204" pitchFamily="18" charset="0"/>
                  </a:rPr>
                  <a:t> </a:t>
                </a:r>
                <a:r>
                  <a:rPr lang="en-US" sz="2300" dirty="0" err="1">
                    <a:latin typeface="UTM Avo" panose="02040603050506020204" pitchFamily="18" charset="0"/>
                  </a:rPr>
                  <a:t>tiêu</a:t>
                </a:r>
                <a:r>
                  <a:rPr lang="en-US" sz="2300" dirty="0">
                    <a:latin typeface="UTM Avo" panose="02040603050506020204" pitchFamily="18" charset="0"/>
                  </a:rPr>
                  <a:t> </a:t>
                </a:r>
                <a:r>
                  <a:rPr lang="en-US" sz="2300" dirty="0" err="1">
                    <a:latin typeface="UTM Avo" panose="02040603050506020204" pitchFamily="18" charset="0"/>
                  </a:rPr>
                  <a:t>điểm</a:t>
                </a:r>
                <a:r>
                  <a:rPr lang="en-US" sz="2300" b="1" dirty="0">
                    <a:latin typeface="UTM Avo" panose="0204060305050602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3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300" i="0">
                            <a:latin typeface="UTM Avo" panose="02040603050506020204" pitchFamily="18" charset="0"/>
                          </a:rPr>
                          <m:t>F</m:t>
                        </m:r>
                      </m:e>
                      <m:sub>
                        <m:r>
                          <a:rPr lang="en-US" sz="23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300" i="1">
                        <a:latin typeface="Cambria Math" panose="02040503050406030204" pitchFamily="18" charset="0"/>
                      </a:rPr>
                      <m:t>(−</m:t>
                    </m:r>
                    <m:r>
                      <m:rPr>
                        <m:nor/>
                      </m:rPr>
                      <a:rPr lang="en-US" sz="2300" i="0">
                        <a:latin typeface="UTM Avo" panose="02040603050506020204" pitchFamily="18" charset="0"/>
                      </a:rPr>
                      <m:t>5</m:t>
                    </m:r>
                    <m:r>
                      <m:rPr>
                        <m:nor/>
                      </m:rPr>
                      <a:rPr lang="en-US" sz="2300" b="0" i="0" smtClean="0">
                        <a:latin typeface="UTM Avo" panose="0204060305050602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300" i="0">
                        <a:latin typeface="UTM Avo" panose="02040603050506020204" pitchFamily="18" charset="0"/>
                      </a:rPr>
                      <m:t>;</m:t>
                    </m:r>
                    <m:r>
                      <m:rPr>
                        <m:nor/>
                      </m:rPr>
                      <a:rPr lang="en-US" sz="2300" b="0" i="0" smtClean="0">
                        <a:latin typeface="UTM Avo" panose="0204060305050602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300" i="0">
                        <a:latin typeface="UTM Avo" panose="02040603050506020204" pitchFamily="18" charset="0"/>
                      </a:rPr>
                      <m:t>0</m:t>
                    </m:r>
                    <m:r>
                      <a:rPr lang="en-US" sz="2300" i="1">
                        <a:latin typeface="Cambria Math" panose="02040503050406030204" pitchFamily="18" charset="0"/>
                      </a:rPr>
                      <m:t>),</m:t>
                    </m:r>
                    <m:sSub>
                      <m:sSubPr>
                        <m:ctrlPr>
                          <a:rPr lang="en-US" sz="23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300" i="0">
                            <a:latin typeface="UTM Avo" panose="02040603050506020204" pitchFamily="18" charset="0"/>
                          </a:rPr>
                          <m:t>F</m:t>
                        </m:r>
                      </m:e>
                      <m:sub>
                        <m:r>
                          <a:rPr lang="en-US" sz="23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300" i="1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sz="2300" i="0">
                        <a:latin typeface="UTM Avo" panose="02040603050506020204" pitchFamily="18" charset="0"/>
                      </a:rPr>
                      <m:t>5</m:t>
                    </m:r>
                    <m:r>
                      <m:rPr>
                        <m:nor/>
                      </m:rPr>
                      <a:rPr lang="en-US" sz="2300" b="0" i="0" smtClean="0">
                        <a:latin typeface="UTM Avo" panose="0204060305050602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300" i="0">
                        <a:latin typeface="UTM Avo" panose="02040603050506020204" pitchFamily="18" charset="0"/>
                      </a:rPr>
                      <m:t>;</m:t>
                    </m:r>
                    <m:r>
                      <m:rPr>
                        <m:nor/>
                      </m:rPr>
                      <a:rPr lang="en-US" sz="2300" b="0" i="0" smtClean="0">
                        <a:latin typeface="UTM Avo" panose="0204060305050602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300" i="0">
                        <a:latin typeface="UTM Avo" panose="02040603050506020204" pitchFamily="18" charset="0"/>
                      </a:rPr>
                      <m:t>0</m:t>
                    </m:r>
                    <m:r>
                      <a:rPr lang="en-US" sz="23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300" dirty="0">
                    <a:latin typeface="UTM Avo" panose="02040603050506020204" pitchFamily="18" charset="0"/>
                  </a:rPr>
                  <a:t> </a:t>
                </a:r>
                <a:r>
                  <a:rPr lang="en-US" sz="2300" dirty="0" err="1">
                    <a:latin typeface="UTM Avo" panose="02040603050506020204" pitchFamily="18" charset="0"/>
                  </a:rPr>
                  <a:t>và</a:t>
                </a:r>
                <a:r>
                  <a:rPr lang="en-US" sz="2300" dirty="0">
                    <a:latin typeface="UTM Avo" panose="02040603050506020204" pitchFamily="18" charset="0"/>
                  </a:rPr>
                  <a:t> </a:t>
                </a:r>
                <a:r>
                  <a:rPr lang="en-US" sz="2300" dirty="0" err="1">
                    <a:latin typeface="UTM Avo" panose="02040603050506020204" pitchFamily="18" charset="0"/>
                  </a:rPr>
                  <a:t>điểm</a:t>
                </a:r>
                <a:r>
                  <a:rPr lang="en-US" sz="2300" dirty="0">
                    <a:latin typeface="UTM Avo" panose="02040603050506020204" pitchFamily="18" charset="0"/>
                  </a:rPr>
                  <a:t> (3 ; 0) </a:t>
                </a:r>
                <a:r>
                  <a:rPr lang="en-US" sz="2300" dirty="0" err="1">
                    <a:latin typeface="UTM Avo" panose="02040603050506020204" pitchFamily="18" charset="0"/>
                  </a:rPr>
                  <a:t>thuộc</a:t>
                </a:r>
                <a:r>
                  <a:rPr lang="en-US" sz="2300" dirty="0">
                    <a:latin typeface="UTM Avo" panose="02040603050506020204" pitchFamily="18" charset="0"/>
                  </a:rPr>
                  <a:t> </a:t>
                </a:r>
                <a:r>
                  <a:rPr lang="en-US" sz="2300" dirty="0" err="1">
                    <a:latin typeface="UTM Avo" panose="02040603050506020204" pitchFamily="18" charset="0"/>
                  </a:rPr>
                  <a:t>hypebol</a:t>
                </a:r>
                <a:r>
                  <a:rPr lang="en-US" sz="2300" dirty="0">
                    <a:latin typeface="UTM Avo" panose="02040603050506020204" pitchFamily="18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300" dirty="0">
                    <a:latin typeface="UTM Avo" panose="02040603050506020204" pitchFamily="18" charset="0"/>
                  </a:rPr>
                  <a:t>b) </a:t>
                </a:r>
                <a:r>
                  <a:rPr lang="en-US" sz="2300" dirty="0" err="1">
                    <a:latin typeface="UTM Avo" panose="02040603050506020204" pitchFamily="18" charset="0"/>
                  </a:rPr>
                  <a:t>Vẽ</a:t>
                </a:r>
                <a:r>
                  <a:rPr lang="en-US" sz="2300" dirty="0">
                    <a:latin typeface="UTM Avo" panose="02040603050506020204" pitchFamily="18" charset="0"/>
                  </a:rPr>
                  <a:t> </a:t>
                </a:r>
                <a:r>
                  <a:rPr lang="en-US" sz="2300" dirty="0" err="1">
                    <a:latin typeface="UTM Avo" panose="02040603050506020204" pitchFamily="18" charset="0"/>
                  </a:rPr>
                  <a:t>parabol</a:t>
                </a:r>
                <a:r>
                  <a:rPr lang="en-US" sz="2300" dirty="0">
                    <a:latin typeface="UTM Avo" panose="02040603050506020204" pitchFamily="18" charset="0"/>
                  </a:rPr>
                  <a:t> </a:t>
                </a:r>
                <a:r>
                  <a:rPr lang="en-US" sz="2300" dirty="0" err="1">
                    <a:latin typeface="UTM Avo" panose="02040603050506020204" pitchFamily="18" charset="0"/>
                  </a:rPr>
                  <a:t>biết</a:t>
                </a:r>
                <a:r>
                  <a:rPr lang="en-US" sz="2300" dirty="0">
                    <a:latin typeface="UTM Avo" panose="02040603050506020204" pitchFamily="18" charset="0"/>
                  </a:rPr>
                  <a:t> </a:t>
                </a:r>
                <a:r>
                  <a:rPr lang="en-US" sz="2300" dirty="0" err="1">
                    <a:latin typeface="UTM Avo" panose="02040603050506020204" pitchFamily="18" charset="0"/>
                  </a:rPr>
                  <a:t>phương</a:t>
                </a:r>
                <a:r>
                  <a:rPr lang="en-US" sz="2300" dirty="0">
                    <a:latin typeface="UTM Avo" panose="02040603050506020204" pitchFamily="18" charset="0"/>
                  </a:rPr>
                  <a:t> </a:t>
                </a:r>
                <a:r>
                  <a:rPr lang="en-US" sz="2300" dirty="0" err="1">
                    <a:latin typeface="UTM Avo" panose="02040603050506020204" pitchFamily="18" charset="0"/>
                  </a:rPr>
                  <a:t>trình</a:t>
                </a:r>
                <a:r>
                  <a:rPr lang="en-US" sz="2300" dirty="0">
                    <a:latin typeface="UTM Avo" panose="02040603050506020204" pitchFamily="18" charset="0"/>
                  </a:rPr>
                  <a:t> </a:t>
                </a:r>
                <a:r>
                  <a:rPr lang="en-US" sz="2300" dirty="0" err="1">
                    <a:latin typeface="UTM Avo" panose="02040603050506020204" pitchFamily="18" charset="0"/>
                  </a:rPr>
                  <a:t>chính</a:t>
                </a:r>
                <a:r>
                  <a:rPr lang="en-US" sz="2300" dirty="0">
                    <a:latin typeface="UTM Avo" panose="02040603050506020204" pitchFamily="18" charset="0"/>
                  </a:rPr>
                  <a:t> </a:t>
                </a:r>
                <a:r>
                  <a:rPr lang="en-US" sz="2300" dirty="0" err="1">
                    <a:latin typeface="UTM Avo" panose="02040603050506020204" pitchFamily="18" charset="0"/>
                  </a:rPr>
                  <a:t>tắc</a:t>
                </a:r>
                <a:r>
                  <a:rPr lang="en-US" sz="2300" dirty="0">
                    <a:latin typeface="UTM Avo" panose="02040603050506020204" pitchFamily="18" charset="0"/>
                  </a:rPr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3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3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3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3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300" i="0">
                        <a:latin typeface="UTM Avo" panose="02040603050506020204" pitchFamily="18" charset="0"/>
                      </a:rPr>
                      <m:t>5</m:t>
                    </m:r>
                    <m:r>
                      <a:rPr lang="en-US" sz="23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300" dirty="0">
                    <a:latin typeface="UTM Avo" panose="02040603050506020204" pitchFamily="18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300" dirty="0">
                    <a:latin typeface="UTM Avo" panose="02040603050506020204" pitchFamily="18" charset="0"/>
                  </a:rPr>
                  <a:t>c) </a:t>
                </a:r>
                <a:r>
                  <a:rPr lang="en-US" sz="2300" dirty="0" err="1">
                    <a:latin typeface="UTM Avo" panose="02040603050506020204" pitchFamily="18" charset="0"/>
                  </a:rPr>
                  <a:t>Vẽ</a:t>
                </a:r>
                <a:r>
                  <a:rPr lang="en-US" sz="2300" dirty="0">
                    <a:latin typeface="UTM Avo" panose="02040603050506020204" pitchFamily="18" charset="0"/>
                  </a:rPr>
                  <a:t> </a:t>
                </a:r>
                <a:r>
                  <a:rPr lang="en-US" sz="2300" dirty="0" err="1">
                    <a:latin typeface="UTM Avo" panose="02040603050506020204" pitchFamily="18" charset="0"/>
                  </a:rPr>
                  <a:t>elip</a:t>
                </a:r>
                <a:r>
                  <a:rPr lang="en-US" sz="2300" dirty="0">
                    <a:latin typeface="UTM Avo" panose="02040603050506020204" pitchFamily="18" charset="0"/>
                  </a:rPr>
                  <a:t> </a:t>
                </a:r>
                <a:r>
                  <a:rPr lang="en-US" sz="2300" dirty="0" err="1">
                    <a:latin typeface="UTM Avo" panose="02040603050506020204" pitchFamily="18" charset="0"/>
                  </a:rPr>
                  <a:t>tại</a:t>
                </a:r>
                <a:r>
                  <a:rPr lang="en-US" sz="2300" dirty="0">
                    <a:latin typeface="UTM Avo" panose="02040603050506020204" pitchFamily="18" charset="0"/>
                  </a:rPr>
                  <a:t> </a:t>
                </a:r>
                <a:r>
                  <a:rPr lang="en-US" sz="2300" dirty="0" err="1">
                    <a:latin typeface="UTM Avo" panose="02040603050506020204" pitchFamily="18" charset="0"/>
                  </a:rPr>
                  <a:t>các</a:t>
                </a:r>
                <a:r>
                  <a:rPr lang="en-US" sz="2300" dirty="0">
                    <a:latin typeface="UTM Avo" panose="02040603050506020204" pitchFamily="18" charset="0"/>
                  </a:rPr>
                  <a:t> </a:t>
                </a:r>
                <a:r>
                  <a:rPr lang="en-US" sz="2300" dirty="0" err="1">
                    <a:latin typeface="UTM Avo" panose="02040603050506020204" pitchFamily="18" charset="0"/>
                  </a:rPr>
                  <a:t>giá</a:t>
                </a:r>
                <a:r>
                  <a:rPr lang="en-US" sz="2300" dirty="0">
                    <a:latin typeface="UTM Avo" panose="02040603050506020204" pitchFamily="18" charset="0"/>
                  </a:rPr>
                  <a:t> </a:t>
                </a:r>
                <a:r>
                  <a:rPr lang="en-US" sz="2300" dirty="0" err="1">
                    <a:latin typeface="UTM Avo" panose="02040603050506020204" pitchFamily="18" charset="0"/>
                  </a:rPr>
                  <a:t>trị</a:t>
                </a:r>
                <a:r>
                  <a:rPr lang="en-US" sz="2300" dirty="0">
                    <a:latin typeface="UTM Avo" panose="02040603050506020204" pitchFamily="18" charset="0"/>
                  </a:rPr>
                  <a:t> a = 3, b = 1 </a:t>
                </a:r>
                <a:r>
                  <a:rPr lang="en-US" sz="2300" dirty="0" err="1">
                    <a:latin typeface="UTM Avo" panose="02040603050506020204" pitchFamily="18" charset="0"/>
                  </a:rPr>
                  <a:t>và</a:t>
                </a:r>
                <a:r>
                  <a:rPr lang="en-US" sz="2300" dirty="0">
                    <a:latin typeface="UTM Avo" panose="02040603050506020204" pitchFamily="18" charset="0"/>
                  </a:rPr>
                  <a:t> a = 6, b = 3,5.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5261B6E-7717-6847-59E5-B86B011CBD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202" y="2231816"/>
                <a:ext cx="12134347" cy="2163926"/>
              </a:xfrm>
              <a:prstGeom prst="rect">
                <a:avLst/>
              </a:prstGeom>
              <a:blipFill>
                <a:blip r:embed="rId3"/>
                <a:stretch>
                  <a:fillRect l="-754" b="-53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ounded Rectangle 15">
            <a:extLst>
              <a:ext uri="{FF2B5EF4-FFF2-40B4-BE49-F238E27FC236}">
                <a16:creationId xmlns:a16="http://schemas.microsoft.com/office/drawing/2014/main" id="{AF300506-D33F-937F-7CE2-77604E544624}"/>
              </a:ext>
            </a:extLst>
          </p:cNvPr>
          <p:cNvSpPr/>
          <p:nvPr/>
        </p:nvSpPr>
        <p:spPr>
          <a:xfrm>
            <a:off x="390525" y="2342049"/>
            <a:ext cx="2066925" cy="435140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</a:rPr>
              <a:t>Luyện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</a:rPr>
              <a:t>tập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 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91C94D5-6BAA-3887-E546-F1D675CBA4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43810" y="1233922"/>
            <a:ext cx="1121447" cy="1261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11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8CEA03-6DB1-87BB-0D37-E3E34A867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E3C302-1688-90E5-BEFE-21ECC8B587AF}"/>
              </a:ext>
            </a:extLst>
          </p:cNvPr>
          <p:cNvSpPr txBox="1"/>
          <p:nvPr/>
        </p:nvSpPr>
        <p:spPr>
          <a:xfrm>
            <a:off x="142054" y="1739277"/>
            <a:ext cx="24075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u="sng" dirty="0" err="1">
                <a:solidFill>
                  <a:srgbClr val="FF0000"/>
                </a:solidFill>
                <a:latin typeface="UTM Avo" panose="02040603050506020204" pitchFamily="18" charset="0"/>
              </a:rPr>
              <a:t>Hướng</a:t>
            </a:r>
            <a:r>
              <a:rPr lang="en-US" sz="2400" b="1" u="sng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u="sng" dirty="0" err="1">
                <a:solidFill>
                  <a:srgbClr val="FF0000"/>
                </a:solidFill>
                <a:latin typeface="UTM Avo" panose="02040603050506020204" pitchFamily="18" charset="0"/>
              </a:rPr>
              <a:t>dẫn</a:t>
            </a:r>
            <a:r>
              <a:rPr lang="en-US" sz="2400" b="1" u="sng" dirty="0">
                <a:solidFill>
                  <a:srgbClr val="FF0000"/>
                </a:solidFill>
                <a:latin typeface="UTM Avo" panose="02040603050506020204" pitchFamily="18" charset="0"/>
              </a:rPr>
              <a:t>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B137EB-30CB-1631-73E1-1EBCB047B9F9}"/>
              </a:ext>
            </a:extLst>
          </p:cNvPr>
          <p:cNvSpPr txBox="1"/>
          <p:nvPr/>
        </p:nvSpPr>
        <p:spPr>
          <a:xfrm>
            <a:off x="323850" y="2133761"/>
            <a:ext cx="3962400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a) </a:t>
            </a:r>
            <a:r>
              <a:rPr lang="en-US" sz="2400" dirty="0" err="1">
                <a:latin typeface="UTM Avo" panose="02040603050506020204" pitchFamily="18" charset="0"/>
              </a:rPr>
              <a:t>Nhập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lệnh</a:t>
            </a:r>
            <a:r>
              <a:rPr lang="en-US" sz="2400" dirty="0">
                <a:latin typeface="UTM Avo" panose="02040603050506020204" pitchFamily="18" charset="0"/>
              </a:rPr>
              <a:t>: </a:t>
            </a:r>
            <a:r>
              <a:rPr lang="en-US" sz="2400" dirty="0" err="1">
                <a:latin typeface="UTM Avo" panose="02040603050506020204" pitchFamily="18" charset="0"/>
              </a:rPr>
              <a:t>Hypebol</a:t>
            </a:r>
            <a:endParaRPr lang="en-US" sz="2400" dirty="0">
              <a:latin typeface="UTM Avo" panose="020406030505060202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((-5,0),(5,0),(3,0)) </a:t>
            </a:r>
            <a:r>
              <a:rPr lang="en-US" sz="2400" dirty="0" err="1">
                <a:latin typeface="UTM Avo" panose="02040603050506020204" pitchFamily="18" charset="0"/>
              </a:rPr>
              <a:t>vào</a:t>
            </a:r>
            <a:r>
              <a:rPr lang="en-US" sz="2400" dirty="0">
                <a:latin typeface="UTM Avo" panose="02040603050506020204" pitchFamily="18" charset="0"/>
              </a:rPr>
              <a:t> ô </a:t>
            </a:r>
            <a:r>
              <a:rPr lang="en-US" sz="2400" dirty="0" err="1">
                <a:latin typeface="UTM Avo" panose="02040603050506020204" pitchFamily="18" charset="0"/>
              </a:rPr>
              <a:t>nhập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lệnh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rồi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bấm</a:t>
            </a:r>
            <a:r>
              <a:rPr lang="en-US" sz="2400" dirty="0">
                <a:latin typeface="UTM Avo" panose="02040603050506020204" pitchFamily="18" charset="0"/>
              </a:rPr>
              <a:t> enter.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F07770-6412-6F89-4131-F70A2E828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3747" y="1156644"/>
            <a:ext cx="6589085" cy="536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5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8CEA03-6DB1-87BB-0D37-E3E34A867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E3C302-1688-90E5-BEFE-21ECC8B587AF}"/>
              </a:ext>
            </a:extLst>
          </p:cNvPr>
          <p:cNvSpPr txBox="1"/>
          <p:nvPr/>
        </p:nvSpPr>
        <p:spPr>
          <a:xfrm>
            <a:off x="142054" y="1739277"/>
            <a:ext cx="24075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u="sng" dirty="0" err="1">
                <a:solidFill>
                  <a:srgbClr val="FF0000"/>
                </a:solidFill>
                <a:latin typeface="UTM Avo" panose="02040603050506020204" pitchFamily="18" charset="0"/>
              </a:rPr>
              <a:t>Hướng</a:t>
            </a:r>
            <a:r>
              <a:rPr lang="en-US" sz="2400" b="1" u="sng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u="sng" dirty="0" err="1">
                <a:solidFill>
                  <a:srgbClr val="FF0000"/>
                </a:solidFill>
                <a:latin typeface="UTM Avo" panose="02040603050506020204" pitchFamily="18" charset="0"/>
              </a:rPr>
              <a:t>dẫn</a:t>
            </a:r>
            <a:r>
              <a:rPr lang="en-US" sz="2400" b="1" u="sng" dirty="0">
                <a:solidFill>
                  <a:srgbClr val="FF0000"/>
                </a:solidFill>
                <a:latin typeface="UTM Avo" panose="02040603050506020204" pitchFamily="18" charset="0"/>
              </a:rPr>
              <a:t>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B137EB-30CB-1631-73E1-1EBCB047B9F9}"/>
              </a:ext>
            </a:extLst>
          </p:cNvPr>
          <p:cNvSpPr txBox="1"/>
          <p:nvPr/>
        </p:nvSpPr>
        <p:spPr>
          <a:xfrm>
            <a:off x="323849" y="2133761"/>
            <a:ext cx="4276725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b) </a:t>
            </a:r>
            <a:r>
              <a:rPr lang="en-US" sz="2400" dirty="0" err="1">
                <a:latin typeface="UTM Avo" panose="02040603050506020204" pitchFamily="18" charset="0"/>
              </a:rPr>
              <a:t>Nhập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lệnh</a:t>
            </a:r>
            <a:r>
              <a:rPr lang="en-US" sz="2400" dirty="0">
                <a:latin typeface="UTM Avo" panose="02040603050506020204" pitchFamily="18" charset="0"/>
              </a:rPr>
              <a:t>: y^2=5*x </a:t>
            </a:r>
            <a:r>
              <a:rPr lang="en-US" sz="2400" dirty="0" err="1">
                <a:latin typeface="UTM Avo" panose="02040603050506020204" pitchFamily="18" charset="0"/>
              </a:rPr>
              <a:t>vào</a:t>
            </a:r>
            <a:r>
              <a:rPr lang="en-US" sz="2400" dirty="0">
                <a:latin typeface="UTM Avo" panose="02040603050506020204" pitchFamily="18" charset="0"/>
              </a:rPr>
              <a:t> ô </a:t>
            </a:r>
            <a:r>
              <a:rPr lang="en-US" sz="2400" dirty="0" err="1">
                <a:latin typeface="UTM Avo" panose="02040603050506020204" pitchFamily="18" charset="0"/>
              </a:rPr>
              <a:t>nhập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lệnh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rồi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bấm</a:t>
            </a:r>
            <a:r>
              <a:rPr lang="en-US" sz="2400" dirty="0">
                <a:latin typeface="UTM Avo" panose="02040603050506020204" pitchFamily="18" charset="0"/>
              </a:rPr>
              <a:t> enter.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E82DEE-8F53-3FCF-F801-57F51ADB98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23073" y="940421"/>
            <a:ext cx="6975677" cy="570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376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8CEA03-6DB1-87BB-0D37-E3E34A867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160D09E-BBF3-6458-5F72-4CBBDE790222}"/>
              </a:ext>
            </a:extLst>
          </p:cNvPr>
          <p:cNvGrpSpPr/>
          <p:nvPr/>
        </p:nvGrpSpPr>
        <p:grpSpPr>
          <a:xfrm>
            <a:off x="348871" y="2107436"/>
            <a:ext cx="11378488" cy="2169413"/>
            <a:chOff x="787078" y="731662"/>
            <a:chExt cx="8533866" cy="162706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D2C96E7-FC8D-1825-BFE1-D69AEA59D82C}"/>
                </a:ext>
              </a:extLst>
            </p:cNvPr>
            <p:cNvSpPr txBox="1"/>
            <p:nvPr/>
          </p:nvSpPr>
          <p:spPr>
            <a:xfrm>
              <a:off x="787078" y="810138"/>
              <a:ext cx="5263239" cy="3462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Bước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1: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Tạo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thanh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trượt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</a:rPr>
                <a:t> a: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Nháy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vào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33D5DA6-DD0A-16C0-282F-D5E6BEA41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72034" y="749309"/>
              <a:ext cx="447675" cy="43815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62862C7-A34E-FEB5-16F6-23F1E8122A91}"/>
                </a:ext>
              </a:extLst>
            </p:cNvPr>
            <p:cNvSpPr txBox="1"/>
            <p:nvPr/>
          </p:nvSpPr>
          <p:spPr>
            <a:xfrm>
              <a:off x="5204870" y="731662"/>
              <a:ext cx="4116074" cy="4332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800"/>
                </a:spcBef>
              </a:pP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,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sau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đó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nháy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chuột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lên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vùng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làm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endPara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109BFA9-791F-4EB6-81CC-6D3B8037A6A8}"/>
                </a:ext>
              </a:extLst>
            </p:cNvPr>
            <p:cNvSpPr txBox="1"/>
            <p:nvPr/>
          </p:nvSpPr>
          <p:spPr>
            <a:xfrm>
              <a:off x="787078" y="1089240"/>
              <a:ext cx="8533866" cy="12694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800"/>
                </a:spcBef>
                <a:spcAft>
                  <a:spcPts val="800"/>
                </a:spcAft>
              </a:pP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việc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khi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đó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trên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vùng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là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việc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xuất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hiện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bảng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cho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phép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thiết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lập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thông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tin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cho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thanh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trượt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: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tên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thanh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trượt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(a),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giá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trị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dạng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số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giá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trị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cực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tiểu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(1),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giá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trị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cực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đại</a:t>
              </a:r>
              <a:r>
                <a:rPr lang="en-US" sz="2400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(10).</a:t>
              </a:r>
              <a:endParaRPr lang="en-US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355A978-1CC5-3CE0-2AF3-182C897BA148}"/>
              </a:ext>
            </a:extLst>
          </p:cNvPr>
          <p:cNvSpPr txBox="1"/>
          <p:nvPr/>
        </p:nvSpPr>
        <p:spPr>
          <a:xfrm>
            <a:off x="365089" y="1661811"/>
            <a:ext cx="1836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UTM Avo" panose="02040603050506020204" pitchFamily="18" charset="0"/>
              </a:rPr>
              <a:t>c)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DBFA91-8E5C-1803-1392-EEA24A305DF3}"/>
              </a:ext>
            </a:extLst>
          </p:cNvPr>
          <p:cNvSpPr txBox="1"/>
          <p:nvPr/>
        </p:nvSpPr>
        <p:spPr>
          <a:xfrm>
            <a:off x="325205" y="4239415"/>
            <a:ext cx="11733445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Bước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</a:rPr>
              <a:t> 2: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Tạo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thanh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trượt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b: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Làm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tương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tự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: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tên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thanh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trượt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(b),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giá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trị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dạng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số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giá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trị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cực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tiểu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(0),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giá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trị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cực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đại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(5).</a:t>
            </a:r>
          </a:p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Bước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</a:rPr>
              <a:t> 3: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Nhập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phương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trình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chính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tắc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elip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vào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ô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Nhập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lệnh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: x^2/a^2+y^2/b^2=1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và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bấm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enter. </a:t>
            </a:r>
          </a:p>
        </p:txBody>
      </p:sp>
    </p:spTree>
    <p:extLst>
      <p:ext uri="{BB962C8B-B14F-4D97-AF65-F5344CB8AC3E}">
        <p14:creationId xmlns:p14="http://schemas.microsoft.com/office/powerpoint/2010/main" val="157521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8CEA03-6DB1-87BB-0D37-E3E34A867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B137EB-30CB-1631-73E1-1EBCB047B9F9}"/>
              </a:ext>
            </a:extLst>
          </p:cNvPr>
          <p:cNvSpPr txBox="1"/>
          <p:nvPr/>
        </p:nvSpPr>
        <p:spPr>
          <a:xfrm>
            <a:off x="323850" y="1647986"/>
            <a:ext cx="4219576" cy="1692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Di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chuyển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trượt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vào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giá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trị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= 3, b = 1 ta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dưới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489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D42C23-D1B1-7EF3-63F4-9F88F2650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8372" y="1116210"/>
            <a:ext cx="7129237" cy="538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87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8CEA03-6DB1-87BB-0D37-E3E34A867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B137EB-30CB-1631-73E1-1EBCB047B9F9}"/>
              </a:ext>
            </a:extLst>
          </p:cNvPr>
          <p:cNvSpPr txBox="1"/>
          <p:nvPr/>
        </p:nvSpPr>
        <p:spPr>
          <a:xfrm>
            <a:off x="323850" y="1647986"/>
            <a:ext cx="4219576" cy="1692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Di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chuyển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trượt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vào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giá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trị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= 3, b = 1 ta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dưới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489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0D5CD30-846B-CE88-1762-62F3D74BF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7310" y="1239715"/>
            <a:ext cx="7031067" cy="525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609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8CEA03-6DB1-87BB-0D37-E3E34A867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B2AAD67-7D01-7A93-AA1F-B8AB327E5E7A}"/>
              </a:ext>
            </a:extLst>
          </p:cNvPr>
          <p:cNvSpPr/>
          <p:nvPr/>
        </p:nvSpPr>
        <p:spPr>
          <a:xfrm>
            <a:off x="372459" y="1672536"/>
            <a:ext cx="116957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vi-VN" sz="2400" b="1" cap="all" dirty="0">
                <a:solidFill>
                  <a:schemeClr val="accent2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Vẽ biểu đồ và tính các số đặc trưng đo xu thế trung tâm, đo mức độ phân tán cho mẫu số liệu không ghép nhóm</a:t>
            </a:r>
          </a:p>
        </p:txBody>
      </p:sp>
      <p:sp>
        <p:nvSpPr>
          <p:cNvPr id="3" name="Google Shape;1904;p89">
            <a:extLst>
              <a:ext uri="{FF2B5EF4-FFF2-40B4-BE49-F238E27FC236}">
                <a16:creationId xmlns:a16="http://schemas.microsoft.com/office/drawing/2014/main" id="{552776D2-1F11-9B37-E285-C0A056C14265}"/>
              </a:ext>
            </a:extLst>
          </p:cNvPr>
          <p:cNvSpPr/>
          <p:nvPr/>
        </p:nvSpPr>
        <p:spPr>
          <a:xfrm>
            <a:off x="10334734" y="5757659"/>
            <a:ext cx="1019085" cy="898917"/>
          </a:xfrm>
          <a:custGeom>
            <a:avLst/>
            <a:gdLst/>
            <a:ahLst/>
            <a:cxnLst/>
            <a:rect l="l" t="t" r="r" b="b"/>
            <a:pathLst>
              <a:path w="13679" h="12066" extrusionOk="0">
                <a:moveTo>
                  <a:pt x="7541" y="1"/>
                </a:moveTo>
                <a:cubicBezTo>
                  <a:pt x="7109" y="1"/>
                  <a:pt x="6648" y="24"/>
                  <a:pt x="6157" y="68"/>
                </a:cubicBezTo>
                <a:cubicBezTo>
                  <a:pt x="1981" y="443"/>
                  <a:pt x="28" y="3173"/>
                  <a:pt x="1" y="6385"/>
                </a:cubicBezTo>
                <a:cubicBezTo>
                  <a:pt x="598" y="10109"/>
                  <a:pt x="2003" y="12066"/>
                  <a:pt x="5300" y="12066"/>
                </a:cubicBezTo>
                <a:cubicBezTo>
                  <a:pt x="5700" y="12066"/>
                  <a:pt x="6128" y="12037"/>
                  <a:pt x="6585" y="11979"/>
                </a:cubicBezTo>
                <a:cubicBezTo>
                  <a:pt x="10680" y="11470"/>
                  <a:pt x="13678" y="9516"/>
                  <a:pt x="12822" y="4297"/>
                </a:cubicBezTo>
                <a:cubicBezTo>
                  <a:pt x="12326" y="1256"/>
                  <a:pt x="10731" y="1"/>
                  <a:pt x="7541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961541-8B24-4DA1-983A-C915BC548E9B}"/>
              </a:ext>
            </a:extLst>
          </p:cNvPr>
          <p:cNvSpPr txBox="1"/>
          <p:nvPr/>
        </p:nvSpPr>
        <p:spPr>
          <a:xfrm>
            <a:off x="344393" y="2430178"/>
            <a:ext cx="6512688" cy="5859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67"/>
              </a:spcAft>
            </a:pPr>
            <a:r>
              <a:rPr lang="nl-NL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a) Giới thiệu công cụ cơ bản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3E9388-F1C5-E9FE-3C54-89B4F0981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17" y="3128980"/>
            <a:ext cx="3985268" cy="55552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607C65A-46D6-30B4-4938-68A9E077D633}"/>
              </a:ext>
            </a:extLst>
          </p:cNvPr>
          <p:cNvSpPr txBox="1"/>
          <p:nvPr/>
        </p:nvSpPr>
        <p:spPr>
          <a:xfrm>
            <a:off x="4763456" y="3180339"/>
            <a:ext cx="4266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Tạo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bảng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nhập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dữ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liệu</a:t>
            </a:r>
            <a:endParaRPr lang="en-US" sz="2400" dirty="0">
              <a:latin typeface="UTM Avo" panose="02040603050506020204" pitchFamily="18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43EC500-9147-12A5-0657-740B294ADFE6}"/>
              </a:ext>
            </a:extLst>
          </p:cNvPr>
          <p:cNvGrpSpPr/>
          <p:nvPr/>
        </p:nvGrpSpPr>
        <p:grpSpPr>
          <a:xfrm>
            <a:off x="274404" y="4065667"/>
            <a:ext cx="11782224" cy="843507"/>
            <a:chOff x="129532" y="2680705"/>
            <a:chExt cx="8644145" cy="632630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0E68E2F2-4562-4B03-EC87-498B4A36CE1C}"/>
                </a:ext>
              </a:extLst>
            </p:cNvPr>
            <p:cNvGrpSpPr/>
            <p:nvPr/>
          </p:nvGrpSpPr>
          <p:grpSpPr>
            <a:xfrm>
              <a:off x="129532" y="2680705"/>
              <a:ext cx="8644145" cy="632630"/>
              <a:chOff x="489197" y="1976300"/>
              <a:chExt cx="8644145" cy="632630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17A69AF1-1E9F-6FF3-B467-D417278538D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r="11114" b="-10241"/>
              <a:stretch/>
            </p:blipFill>
            <p:spPr>
              <a:xfrm>
                <a:off x="3668333" y="1976300"/>
                <a:ext cx="423320" cy="462023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4C581C1-E6BF-9C6F-4687-B77EB4BC8D30}"/>
                  </a:ext>
                </a:extLst>
              </p:cNvPr>
              <p:cNvSpPr txBox="1"/>
              <p:nvPr/>
            </p:nvSpPr>
            <p:spPr>
              <a:xfrm>
                <a:off x="489197" y="1985682"/>
                <a:ext cx="3411471" cy="3462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(</a:t>
                </a:r>
                <a:r>
                  <a:rPr lang="en-US" sz="2400" dirty="0" err="1">
                    <a:latin typeface="UTM Avo" panose="02040603050506020204" pitchFamily="18" charset="0"/>
                  </a:rPr>
                  <a:t>Nháy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chuột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vào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biểu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tượng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B3C5508-BC4D-1274-6A2F-9193D2D62FB1}"/>
                  </a:ext>
                </a:extLst>
              </p:cNvPr>
              <p:cNvSpPr txBox="1"/>
              <p:nvPr/>
            </p:nvSpPr>
            <p:spPr>
              <a:xfrm>
                <a:off x="4085442" y="1998524"/>
                <a:ext cx="3411471" cy="3462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err="1">
                    <a:latin typeface="UTM Avo" panose="02040603050506020204" pitchFamily="18" charset="0"/>
                  </a:rPr>
                  <a:t>rồi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chọn</a:t>
                </a:r>
                <a:r>
                  <a:rPr lang="en-US" sz="2400" dirty="0">
                    <a:latin typeface="UTM Avo" panose="02040603050506020204" pitchFamily="18" charset="0"/>
                  </a:rPr>
                  <a:t>  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EDEEF4A-37FB-D7BC-36B5-FBD95FC4F4CA}"/>
                  </a:ext>
                </a:extLst>
              </p:cNvPr>
              <p:cNvSpPr txBox="1"/>
              <p:nvPr/>
            </p:nvSpPr>
            <p:spPr>
              <a:xfrm>
                <a:off x="5398975" y="1985682"/>
                <a:ext cx="3734367" cy="6232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err="1">
                    <a:latin typeface="UTM Avo" panose="02040603050506020204" pitchFamily="18" charset="0"/>
                  </a:rPr>
                  <a:t>để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xuất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hiện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công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cụ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cần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dùng</a:t>
                </a:r>
                <a:r>
                  <a:rPr lang="en-US" sz="2400" dirty="0">
                    <a:latin typeface="UTM Avo" panose="02040603050506020204" pitchFamily="18" charset="0"/>
                  </a:rPr>
                  <a:t>)</a:t>
                </a:r>
              </a:p>
            </p:txBody>
          </p:sp>
        </p:grpSp>
        <p:pic>
          <p:nvPicPr>
            <p:cNvPr id="23" name="image41.png">
              <a:extLst>
                <a:ext uri="{FF2B5EF4-FFF2-40B4-BE49-F238E27FC236}">
                  <a16:creationId xmlns:a16="http://schemas.microsoft.com/office/drawing/2014/main" id="{B4E055AD-9B3B-AE37-1822-DD974804643C}"/>
                </a:ext>
              </a:extLst>
            </p:cNvPr>
            <p:cNvPicPr/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4721713" y="2717982"/>
              <a:ext cx="320040" cy="320040"/>
            </a:xfrm>
            <a:prstGeom prst="rect">
              <a:avLst/>
            </a:prstGeom>
            <a:ln/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C02550D2-2974-36B9-963F-EB4026DBCC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459" y="4851223"/>
            <a:ext cx="625008" cy="64407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E91FA49-7AD6-4D15-ED8A-1076C0756048}"/>
              </a:ext>
            </a:extLst>
          </p:cNvPr>
          <p:cNvSpPr txBox="1"/>
          <p:nvPr/>
        </p:nvSpPr>
        <p:spPr>
          <a:xfrm>
            <a:off x="997467" y="5000060"/>
            <a:ext cx="3985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Phân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tích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thống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kê</a:t>
            </a:r>
            <a:endParaRPr lang="en-US" sz="24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12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20" grpId="0"/>
      <p:bldP spid="2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8CEA03-6DB1-87BB-0D37-E3E34A867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904;p89">
            <a:extLst>
              <a:ext uri="{FF2B5EF4-FFF2-40B4-BE49-F238E27FC236}">
                <a16:creationId xmlns:a16="http://schemas.microsoft.com/office/drawing/2014/main" id="{552776D2-1F11-9B37-E285-C0A056C14265}"/>
              </a:ext>
            </a:extLst>
          </p:cNvPr>
          <p:cNvSpPr/>
          <p:nvPr/>
        </p:nvSpPr>
        <p:spPr>
          <a:xfrm>
            <a:off x="10334734" y="5757659"/>
            <a:ext cx="1019085" cy="898917"/>
          </a:xfrm>
          <a:custGeom>
            <a:avLst/>
            <a:gdLst/>
            <a:ahLst/>
            <a:cxnLst/>
            <a:rect l="l" t="t" r="r" b="b"/>
            <a:pathLst>
              <a:path w="13679" h="12066" extrusionOk="0">
                <a:moveTo>
                  <a:pt x="7541" y="1"/>
                </a:moveTo>
                <a:cubicBezTo>
                  <a:pt x="7109" y="1"/>
                  <a:pt x="6648" y="24"/>
                  <a:pt x="6157" y="68"/>
                </a:cubicBezTo>
                <a:cubicBezTo>
                  <a:pt x="1981" y="443"/>
                  <a:pt x="28" y="3173"/>
                  <a:pt x="1" y="6385"/>
                </a:cubicBezTo>
                <a:cubicBezTo>
                  <a:pt x="598" y="10109"/>
                  <a:pt x="2003" y="12066"/>
                  <a:pt x="5300" y="12066"/>
                </a:cubicBezTo>
                <a:cubicBezTo>
                  <a:pt x="5700" y="12066"/>
                  <a:pt x="6128" y="12037"/>
                  <a:pt x="6585" y="11979"/>
                </a:cubicBezTo>
                <a:cubicBezTo>
                  <a:pt x="10680" y="11470"/>
                  <a:pt x="13678" y="9516"/>
                  <a:pt x="12822" y="4297"/>
                </a:cubicBezTo>
                <a:cubicBezTo>
                  <a:pt x="12326" y="1256"/>
                  <a:pt x="10731" y="1"/>
                  <a:pt x="7541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961541-8B24-4DA1-983A-C915BC548E9B}"/>
              </a:ext>
            </a:extLst>
          </p:cNvPr>
          <p:cNvSpPr txBox="1"/>
          <p:nvPr/>
        </p:nvSpPr>
        <p:spPr>
          <a:xfrm>
            <a:off x="344393" y="1553878"/>
            <a:ext cx="6512688" cy="5859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67"/>
              </a:spcAft>
            </a:pPr>
            <a:r>
              <a:rPr lang="nl-NL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b) Thực hành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93518F-F7F3-28C0-E69E-4320995DE71E}"/>
              </a:ext>
            </a:extLst>
          </p:cNvPr>
          <p:cNvSpPr txBox="1"/>
          <p:nvPr/>
        </p:nvSpPr>
        <p:spPr>
          <a:xfrm>
            <a:off x="364083" y="2616380"/>
            <a:ext cx="11365802" cy="3271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1067"/>
              </a:spcAft>
              <a:tabLst>
                <a:tab pos="480048" algn="l"/>
                <a:tab pos="960096" algn="l"/>
              </a:tabLst>
            </a:pP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Nhiệt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độ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đơn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vị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baseline="30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ở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Thành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phố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Hồ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Chí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Minh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ngày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03/06/2021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sau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tám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lần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50000"/>
              </a:lnSpc>
              <a:spcBef>
                <a:spcPts val="800"/>
              </a:spcBef>
              <a:spcAft>
                <a:spcPts val="1067"/>
              </a:spcAft>
              <a:tabLst>
                <a:tab pos="480048" algn="l"/>
                <a:tab pos="960096" algn="l"/>
              </a:tabLst>
            </a:pP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27  26   28   32   34   35  30   28</a:t>
            </a:r>
          </a:p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1067"/>
              </a:spcAft>
              <a:tabLst>
                <a:tab pos="480048" algn="l"/>
                <a:tab pos="960096" algn="l"/>
              </a:tabLst>
            </a:pP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Vẽ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biểu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đồ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cột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mô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tả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tần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trung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bình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cộng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trung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vị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tứ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phân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vị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phương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độ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lệch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chuẩn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mẫu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liệu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Rounded Rectangle 15">
            <a:extLst>
              <a:ext uri="{FF2B5EF4-FFF2-40B4-BE49-F238E27FC236}">
                <a16:creationId xmlns:a16="http://schemas.microsoft.com/office/drawing/2014/main" id="{01C65B14-6BA3-941E-89D7-C3BA12CD154B}"/>
              </a:ext>
            </a:extLst>
          </p:cNvPr>
          <p:cNvSpPr/>
          <p:nvPr/>
        </p:nvSpPr>
        <p:spPr>
          <a:xfrm>
            <a:off x="457200" y="2227064"/>
            <a:ext cx="1373303" cy="435140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Ví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</a:rPr>
              <a:t>dụ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300036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8CEA03-6DB1-87BB-0D37-E3E34A867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B9CB9C-86EC-D3E7-069D-F6492C016E9D}"/>
              </a:ext>
            </a:extLst>
          </p:cNvPr>
          <p:cNvSpPr txBox="1"/>
          <p:nvPr/>
        </p:nvSpPr>
        <p:spPr>
          <a:xfrm>
            <a:off x="196478" y="1739325"/>
            <a:ext cx="24075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u="sng" dirty="0" err="1">
                <a:solidFill>
                  <a:srgbClr val="FF0000"/>
                </a:solidFill>
                <a:latin typeface="UTM Avo" panose="02040603050506020204" pitchFamily="18" charset="0"/>
              </a:rPr>
              <a:t>Hướng</a:t>
            </a:r>
            <a:r>
              <a:rPr lang="en-US" sz="2400" b="1" u="sng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u="sng" dirty="0" err="1">
                <a:solidFill>
                  <a:srgbClr val="FF0000"/>
                </a:solidFill>
                <a:latin typeface="UTM Avo" panose="02040603050506020204" pitchFamily="18" charset="0"/>
              </a:rPr>
              <a:t>dẫn</a:t>
            </a:r>
            <a:r>
              <a:rPr lang="en-US" sz="2400" b="1" u="sng" dirty="0">
                <a:solidFill>
                  <a:srgbClr val="FF0000"/>
                </a:solidFill>
                <a:latin typeface="UTM Avo" panose="02040603050506020204" pitchFamily="18" charset="0"/>
              </a:rPr>
              <a:t>: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539A922-FBBF-1120-8916-D5C46589C126}"/>
              </a:ext>
            </a:extLst>
          </p:cNvPr>
          <p:cNvGrpSpPr/>
          <p:nvPr/>
        </p:nvGrpSpPr>
        <p:grpSpPr>
          <a:xfrm>
            <a:off x="385176" y="2276118"/>
            <a:ext cx="7970537" cy="571334"/>
            <a:chOff x="713220" y="988717"/>
            <a:chExt cx="5977903" cy="4285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B8D77F0-592D-54F5-89D7-423926B94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02172" y="1000575"/>
              <a:ext cx="2988951" cy="41664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1B152D2-B36C-6CEB-3E5D-11817BA874DC}"/>
                </a:ext>
              </a:extLst>
            </p:cNvPr>
            <p:cNvSpPr txBox="1"/>
            <p:nvPr/>
          </p:nvSpPr>
          <p:spPr>
            <a:xfrm>
              <a:off x="713220" y="988717"/>
              <a:ext cx="2988952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>
                  <a:latin typeface="UTM Avo" panose="02040603050506020204" pitchFamily="18" charset="0"/>
                </a:rPr>
                <a:t>Bước</a:t>
              </a:r>
              <a:r>
                <a:rPr lang="en-US" sz="2400" b="1" dirty="0">
                  <a:latin typeface="UTM Avo" panose="02040603050506020204" pitchFamily="18" charset="0"/>
                </a:rPr>
                <a:t> 1: </a:t>
              </a:r>
              <a:r>
                <a:rPr lang="en-US" sz="2400" dirty="0" err="1">
                  <a:latin typeface="UTM Avo" panose="02040603050506020204" pitchFamily="18" charset="0"/>
                </a:rPr>
                <a:t>Nháy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chuột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vào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91BC0D6-7E94-9AF7-AC54-25312691692C}"/>
              </a:ext>
            </a:extLst>
          </p:cNvPr>
          <p:cNvSpPr txBox="1"/>
          <p:nvPr/>
        </p:nvSpPr>
        <p:spPr>
          <a:xfrm>
            <a:off x="408036" y="3243629"/>
            <a:ext cx="7105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UTM Avo" panose="02040603050506020204" pitchFamily="18" charset="0"/>
              </a:rPr>
              <a:t>Bước</a:t>
            </a:r>
            <a:r>
              <a:rPr lang="en-US" sz="2400" b="1" dirty="0">
                <a:latin typeface="UTM Avo" panose="02040603050506020204" pitchFamily="18" charset="0"/>
              </a:rPr>
              <a:t> 2: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Nhập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dữ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liệu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vào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cột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</a:rPr>
              <a:t> A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bảng</a:t>
            </a:r>
            <a:endParaRPr lang="en-US" sz="2400" dirty="0">
              <a:latin typeface="UTM Avo" panose="020406030505060202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4621367-1119-704E-D64E-A7E996B3F3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6555" y="3177251"/>
            <a:ext cx="2369445" cy="3384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255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8CEA03-6DB1-87BB-0D37-E3E34A867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3B6700D-BEF0-7EEE-A7C2-4DCE71229DDC}"/>
              </a:ext>
            </a:extLst>
          </p:cNvPr>
          <p:cNvGrpSpPr/>
          <p:nvPr/>
        </p:nvGrpSpPr>
        <p:grpSpPr>
          <a:xfrm>
            <a:off x="416040" y="1737430"/>
            <a:ext cx="4931257" cy="2942352"/>
            <a:chOff x="826380" y="238654"/>
            <a:chExt cx="3698442" cy="220676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BBB56EB-2230-7384-5A0D-82EEFCFA4874}"/>
                </a:ext>
              </a:extLst>
            </p:cNvPr>
            <p:cNvGrpSpPr/>
            <p:nvPr/>
          </p:nvGrpSpPr>
          <p:grpSpPr>
            <a:xfrm>
              <a:off x="826380" y="238654"/>
              <a:ext cx="3698442" cy="2206766"/>
              <a:chOff x="687485" y="204408"/>
              <a:chExt cx="3698442" cy="2206766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BF1FB97-F568-857F-88A5-049EBDC07E80}"/>
                  </a:ext>
                </a:extLst>
              </p:cNvPr>
              <p:cNvSpPr txBox="1"/>
              <p:nvPr/>
            </p:nvSpPr>
            <p:spPr>
              <a:xfrm>
                <a:off x="687485" y="204408"/>
                <a:ext cx="3274132" cy="13031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400" b="1" dirty="0" err="1">
                    <a:latin typeface="UTM Avo" panose="02040603050506020204" pitchFamily="18" charset="0"/>
                  </a:rPr>
                  <a:t>Bước</a:t>
                </a:r>
                <a:r>
                  <a:rPr lang="en-US" sz="2400" b="1" dirty="0">
                    <a:latin typeface="UTM Avo" panose="02040603050506020204" pitchFamily="18" charset="0"/>
                  </a:rPr>
                  <a:t> 3: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Chọn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bảng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dữ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liệu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: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Nháy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chuột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chọn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cột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A.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Chọn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endParaRPr lang="en-US" sz="2400" dirty="0">
                  <a:latin typeface="UTM Avo" panose="02040603050506020204" pitchFamily="18" charset="0"/>
                </a:endParaRPr>
              </a:p>
            </p:txBody>
          </p:sp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A626F481-27A5-21CF-DE96-1D036FE4B6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61512" y="1060431"/>
                <a:ext cx="424118" cy="437056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ADC21CD-E1F0-28B3-B4E8-6CED057412C8}"/>
                  </a:ext>
                </a:extLst>
              </p:cNvPr>
              <p:cNvSpPr txBox="1"/>
              <p:nvPr/>
            </p:nvSpPr>
            <p:spPr>
              <a:xfrm>
                <a:off x="1860758" y="1097380"/>
                <a:ext cx="2465190" cy="3462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err="1">
                    <a:latin typeface="UTM Avo" panose="02040603050506020204" pitchFamily="18" charset="0"/>
                  </a:rPr>
                  <a:t>rồi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nhấn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vào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7F5AC25-3FFE-1FA7-5C4E-3413F1AF0F95}"/>
                  </a:ext>
                </a:extLst>
              </p:cNvPr>
              <p:cNvSpPr txBox="1"/>
              <p:nvPr/>
            </p:nvSpPr>
            <p:spPr>
              <a:xfrm>
                <a:off x="703713" y="2064925"/>
                <a:ext cx="3682214" cy="3462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Khi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đó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màn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hình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xuất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hiện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:endParaRPr lang="en-US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13E0AC9-7175-8A74-F68B-DCE72D6213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64038" y="1583544"/>
              <a:ext cx="1571625" cy="400050"/>
            </a:xfrm>
            <a:prstGeom prst="rect">
              <a:avLst/>
            </a:prstGeom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63C60C3B-EED3-172D-3237-4BD2FD0F166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76851" y="1540769"/>
            <a:ext cx="6133944" cy="488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84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8CEA03-6DB1-87BB-0D37-E3E34A867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85287CF-6B24-4713-E13D-1C5B42F42B0D}"/>
              </a:ext>
            </a:extLst>
          </p:cNvPr>
          <p:cNvGrpSpPr/>
          <p:nvPr/>
        </p:nvGrpSpPr>
        <p:grpSpPr>
          <a:xfrm>
            <a:off x="497115" y="1644280"/>
            <a:ext cx="9219020" cy="585867"/>
            <a:chOff x="308041" y="21437"/>
            <a:chExt cx="6078253" cy="43940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62E851E-43F2-565E-7ADE-6110D9DB53B2}"/>
                </a:ext>
              </a:extLst>
            </p:cNvPr>
            <p:cNvGrpSpPr/>
            <p:nvPr/>
          </p:nvGrpSpPr>
          <p:grpSpPr>
            <a:xfrm>
              <a:off x="308041" y="72812"/>
              <a:ext cx="6078253" cy="357381"/>
              <a:chOff x="661725" y="88492"/>
              <a:chExt cx="6078253" cy="357381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EF4E7DD-8A7C-752A-8B44-BDE0B12ABF48}"/>
                  </a:ext>
                </a:extLst>
              </p:cNvPr>
              <p:cNvSpPr txBox="1"/>
              <p:nvPr/>
            </p:nvSpPr>
            <p:spPr>
              <a:xfrm>
                <a:off x="661725" y="99624"/>
                <a:ext cx="3370099" cy="3462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err="1">
                    <a:latin typeface="UTM Avo" panose="02040603050506020204" pitchFamily="18" charset="0"/>
                  </a:rPr>
                  <a:t>Bước</a:t>
                </a:r>
                <a:r>
                  <a:rPr lang="en-US" sz="2400" b="1" dirty="0">
                    <a:latin typeface="UTM Avo" panose="02040603050506020204" pitchFamily="18" charset="0"/>
                  </a:rPr>
                  <a:t> 4: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Nháy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chuột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chọn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vào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endParaRPr lang="en-US" sz="2400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3256091-39B8-795F-BD9C-5AAFD506CF08}"/>
                  </a:ext>
                </a:extLst>
              </p:cNvPr>
              <p:cNvSpPr txBox="1"/>
              <p:nvPr/>
            </p:nvSpPr>
            <p:spPr>
              <a:xfrm>
                <a:off x="4083241" y="88492"/>
                <a:ext cx="2656737" cy="3462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UTM Avo" panose="02040603050506020204" pitchFamily="18" charset="0"/>
                  </a:rPr>
                  <a:t>, ta </a:t>
                </a:r>
                <a:r>
                  <a:rPr lang="en-US" sz="2400" dirty="0" err="1">
                    <a:latin typeface="UTM Avo" panose="02040603050506020204" pitchFamily="18" charset="0"/>
                  </a:rPr>
                  <a:t>nhận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được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bảng</a:t>
                </a:r>
                <a:r>
                  <a:rPr lang="en-US" sz="2400" dirty="0">
                    <a:latin typeface="UTM Avo" panose="02040603050506020204" pitchFamily="18" charset="0"/>
                  </a:rPr>
                  <a:t>:</a:t>
                </a:r>
              </a:p>
            </p:txBody>
          </p:sp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C138C8D-A628-9529-4EF1-3550D0F39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323776" y="21437"/>
              <a:ext cx="432196" cy="439400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F9786D1B-BCB0-54EA-DAB4-5FF30CC549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481" y="2276215"/>
            <a:ext cx="3096617" cy="44587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E60A1DA-7A85-196E-558C-9378AB6B5F80}"/>
                  </a:ext>
                </a:extLst>
              </p:cNvPr>
              <p:cNvSpPr txBox="1"/>
              <p:nvPr/>
            </p:nvSpPr>
            <p:spPr>
              <a:xfrm>
                <a:off x="3811606" y="2564041"/>
                <a:ext cx="8008218" cy="18169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1067"/>
                  </a:spcAft>
                </a:pP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Từ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đó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ta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đọc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được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các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kết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quả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Số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trung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bình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cộng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Trung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bình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30.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Độ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lệch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chuẩn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𝝈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3,1225. </a:t>
                </a:r>
              </a:p>
              <a:p>
                <a:pPr>
                  <a:lnSpc>
                    <a:spcPct val="150000"/>
                  </a:lnSpc>
                  <a:spcAft>
                    <a:spcPts val="1067"/>
                  </a:spcAft>
                </a:pP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Tứ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phân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vị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Q</a:t>
                </a:r>
                <a:r>
                  <a:rPr lang="en-US" sz="2400" baseline="-25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27,5; Q</a:t>
                </a:r>
                <a:r>
                  <a:rPr lang="en-US" sz="2400" baseline="-25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29; Q</a:t>
                </a:r>
                <a:r>
                  <a:rPr lang="en-US" sz="2400" baseline="-25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33.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E60A1DA-7A85-196E-558C-9378AB6B5F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1606" y="2564041"/>
                <a:ext cx="8008218" cy="1816908"/>
              </a:xfrm>
              <a:prstGeom prst="rect">
                <a:avLst/>
              </a:prstGeom>
              <a:blipFill>
                <a:blip r:embed="rId5"/>
                <a:stretch>
                  <a:fillRect l="-1142" r="-1218" b="-67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364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6A8F7188-F353-9C7A-D989-A74484960A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9591" y="2787148"/>
            <a:ext cx="2866614" cy="181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69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6285CF4-69D8-8561-6ED9-A38D282A8D51}"/>
              </a:ext>
            </a:extLst>
          </p:cNvPr>
          <p:cNvGrpSpPr/>
          <p:nvPr/>
        </p:nvGrpSpPr>
        <p:grpSpPr>
          <a:xfrm>
            <a:off x="1965083" y="2042746"/>
            <a:ext cx="3671957" cy="3010790"/>
            <a:chOff x="594247" y="4580096"/>
            <a:chExt cx="5507936" cy="451618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BECA06E-E7B5-0A54-0A9D-9A6EACF07388}"/>
                </a:ext>
              </a:extLst>
            </p:cNvPr>
            <p:cNvGrpSpPr/>
            <p:nvPr/>
          </p:nvGrpSpPr>
          <p:grpSpPr>
            <a:xfrm>
              <a:off x="594247" y="4580096"/>
              <a:ext cx="5507936" cy="4516185"/>
              <a:chOff x="314784" y="4597876"/>
              <a:chExt cx="5507936" cy="4516185"/>
            </a:xfrm>
          </p:grpSpPr>
          <p:grpSp>
            <p:nvGrpSpPr>
              <p:cNvPr id="6" name="Group 70">
                <a:extLst>
                  <a:ext uri="{FF2B5EF4-FFF2-40B4-BE49-F238E27FC236}">
                    <a16:creationId xmlns:a16="http://schemas.microsoft.com/office/drawing/2014/main" id="{6B7CFA43-99C5-BF4A-27A7-9BEEC6114C55}"/>
                  </a:ext>
                </a:extLst>
              </p:cNvPr>
              <p:cNvGrpSpPr/>
              <p:nvPr/>
            </p:nvGrpSpPr>
            <p:grpSpPr>
              <a:xfrm>
                <a:off x="314784" y="4848383"/>
                <a:ext cx="5507936" cy="4265678"/>
                <a:chOff x="0" y="0"/>
                <a:chExt cx="3186570" cy="2467872"/>
              </a:xfrm>
            </p:grpSpPr>
            <p:sp>
              <p:nvSpPr>
                <p:cNvPr id="10" name="Freeform 71">
                  <a:extLst>
                    <a:ext uri="{FF2B5EF4-FFF2-40B4-BE49-F238E27FC236}">
                      <a16:creationId xmlns:a16="http://schemas.microsoft.com/office/drawing/2014/main" id="{37DB61E0-2ADB-8C4D-BCF7-1A34D9A3670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3186570" cy="24678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570" h="2467872">
                      <a:moveTo>
                        <a:pt x="3062110" y="2467872"/>
                      </a:moveTo>
                      <a:lnTo>
                        <a:pt x="124460" y="2467872"/>
                      </a:lnTo>
                      <a:cubicBezTo>
                        <a:pt x="55880" y="2467872"/>
                        <a:pt x="0" y="2411992"/>
                        <a:pt x="0" y="2343412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3062110" y="0"/>
                      </a:lnTo>
                      <a:cubicBezTo>
                        <a:pt x="3130690" y="0"/>
                        <a:pt x="3186570" y="55880"/>
                        <a:pt x="3186570" y="124460"/>
                      </a:cubicBezTo>
                      <a:lnTo>
                        <a:pt x="3186570" y="2343412"/>
                      </a:lnTo>
                      <a:cubicBezTo>
                        <a:pt x="3186570" y="2411992"/>
                        <a:pt x="3130690" y="2467872"/>
                        <a:pt x="3062110" y="2467872"/>
                      </a:cubicBezTo>
                      <a:close/>
                    </a:path>
                  </a:pathLst>
                </a:custGeom>
                <a:solidFill>
                  <a:srgbClr val="FFC5CD"/>
                </a:solidFill>
              </p:spPr>
            </p:sp>
          </p:grpSp>
          <p:grpSp>
            <p:nvGrpSpPr>
              <p:cNvPr id="7" name="Group 75">
                <a:extLst>
                  <a:ext uri="{FF2B5EF4-FFF2-40B4-BE49-F238E27FC236}">
                    <a16:creationId xmlns:a16="http://schemas.microsoft.com/office/drawing/2014/main" id="{EDC247EC-1386-C201-B53F-DE8457A449E1}"/>
                  </a:ext>
                </a:extLst>
              </p:cNvPr>
              <p:cNvGrpSpPr/>
              <p:nvPr/>
            </p:nvGrpSpPr>
            <p:grpSpPr>
              <a:xfrm>
                <a:off x="1486949" y="4597876"/>
                <a:ext cx="3258203" cy="1207117"/>
                <a:chOff x="0" y="0"/>
                <a:chExt cx="25034661" cy="3964675"/>
              </a:xfrm>
            </p:grpSpPr>
            <p:sp>
              <p:nvSpPr>
                <p:cNvPr id="9" name="Freeform 76">
                  <a:extLst>
                    <a:ext uri="{FF2B5EF4-FFF2-40B4-BE49-F238E27FC236}">
                      <a16:creationId xmlns:a16="http://schemas.microsoft.com/office/drawing/2014/main" id="{EA7290FB-EB0F-BF37-F3C3-4B6B323D50BE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5034661" cy="40637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34661" h="4063735">
                      <a:moveTo>
                        <a:pt x="24412361" y="3493505"/>
                      </a:moveTo>
                      <a:cubicBezTo>
                        <a:pt x="24412361" y="3487155"/>
                        <a:pt x="24413631" y="3482075"/>
                        <a:pt x="24413631" y="3474455"/>
                      </a:cubicBezTo>
                      <a:lnTo>
                        <a:pt x="24413631" y="490220"/>
                      </a:lnTo>
                      <a:cubicBezTo>
                        <a:pt x="24413631" y="220980"/>
                        <a:pt x="24204081" y="0"/>
                        <a:pt x="23947541" y="0"/>
                      </a:cubicBezTo>
                      <a:lnTo>
                        <a:pt x="467360" y="0"/>
                      </a:lnTo>
                      <a:cubicBezTo>
                        <a:pt x="210820" y="0"/>
                        <a:pt x="0" y="220980"/>
                        <a:pt x="0" y="490220"/>
                      </a:cubicBezTo>
                      <a:lnTo>
                        <a:pt x="0" y="3474455"/>
                      </a:lnTo>
                      <a:cubicBezTo>
                        <a:pt x="0" y="3743695"/>
                        <a:pt x="209550" y="3964675"/>
                        <a:pt x="466090" y="3964675"/>
                      </a:cubicBezTo>
                      <a:lnTo>
                        <a:pt x="23946270" y="3964675"/>
                      </a:lnTo>
                      <a:cubicBezTo>
                        <a:pt x="24059300" y="3964675"/>
                        <a:pt x="24163441" y="3921495"/>
                        <a:pt x="24243450" y="3851645"/>
                      </a:cubicBezTo>
                      <a:cubicBezTo>
                        <a:pt x="24374261" y="3922765"/>
                        <a:pt x="24686681" y="4063735"/>
                        <a:pt x="25033391" y="3856725"/>
                      </a:cubicBezTo>
                      <a:cubicBezTo>
                        <a:pt x="25034661" y="3856725"/>
                        <a:pt x="24722241" y="3857995"/>
                        <a:pt x="24412361" y="3493505"/>
                      </a:cubicBezTo>
                      <a:lnTo>
                        <a:pt x="24412361" y="3493505"/>
                      </a:lnTo>
                      <a:close/>
                    </a:path>
                  </a:pathLst>
                </a:custGeom>
                <a:solidFill>
                  <a:srgbClr val="FF6363"/>
                </a:solidFill>
              </p:spPr>
            </p:sp>
          </p:grpSp>
          <p:sp>
            <p:nvSpPr>
              <p:cNvPr id="8" name="TextBox 77">
                <a:extLst>
                  <a:ext uri="{FF2B5EF4-FFF2-40B4-BE49-F238E27FC236}">
                    <a16:creationId xmlns:a16="http://schemas.microsoft.com/office/drawing/2014/main" id="{72FD4EA1-2C90-2421-EE4A-28873830C604}"/>
                  </a:ext>
                </a:extLst>
              </p:cNvPr>
              <p:cNvSpPr txBox="1"/>
              <p:nvPr/>
            </p:nvSpPr>
            <p:spPr>
              <a:xfrm>
                <a:off x="2016944" y="5175287"/>
                <a:ext cx="2103618" cy="43838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960"/>
                  </a:lnSpc>
                </a:pPr>
                <a:r>
                  <a:rPr lang="en-US" sz="3200" b="1" dirty="0">
                    <a:solidFill>
                      <a:srgbClr val="FFFFFF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01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C861F7E-9F53-339B-D20B-610BC846CF65}"/>
                </a:ext>
              </a:extLst>
            </p:cNvPr>
            <p:cNvSpPr txBox="1"/>
            <p:nvPr/>
          </p:nvSpPr>
          <p:spPr>
            <a:xfrm>
              <a:off x="1022886" y="6075392"/>
              <a:ext cx="4572000" cy="1940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Ghi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nhớ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kiến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thức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trong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bài</a:t>
              </a:r>
              <a:endParaRPr lang="en-US" sz="28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82A7B50-0B5E-8287-A29F-BADD0ABF071E}"/>
              </a:ext>
            </a:extLst>
          </p:cNvPr>
          <p:cNvGrpSpPr/>
          <p:nvPr/>
        </p:nvGrpSpPr>
        <p:grpSpPr>
          <a:xfrm>
            <a:off x="5813705" y="2054599"/>
            <a:ext cx="4273571" cy="3010790"/>
            <a:chOff x="6367180" y="4597876"/>
            <a:chExt cx="5507936" cy="4516185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B8F39F5-11FB-08FC-F27D-EE440B69A81F}"/>
                </a:ext>
              </a:extLst>
            </p:cNvPr>
            <p:cNvGrpSpPr/>
            <p:nvPr/>
          </p:nvGrpSpPr>
          <p:grpSpPr>
            <a:xfrm>
              <a:off x="6367180" y="4597876"/>
              <a:ext cx="5507936" cy="4516185"/>
              <a:chOff x="12356484" y="475583"/>
              <a:chExt cx="5507936" cy="4516185"/>
            </a:xfrm>
          </p:grpSpPr>
          <p:grpSp>
            <p:nvGrpSpPr>
              <p:cNvPr id="14" name="Group 54">
                <a:extLst>
                  <a:ext uri="{FF2B5EF4-FFF2-40B4-BE49-F238E27FC236}">
                    <a16:creationId xmlns:a16="http://schemas.microsoft.com/office/drawing/2014/main" id="{6A1C993A-1ED8-B873-04C1-9E6D1CEB3054}"/>
                  </a:ext>
                </a:extLst>
              </p:cNvPr>
              <p:cNvGrpSpPr/>
              <p:nvPr/>
            </p:nvGrpSpPr>
            <p:grpSpPr>
              <a:xfrm>
                <a:off x="12356484" y="726090"/>
                <a:ext cx="5507936" cy="4265678"/>
                <a:chOff x="0" y="0"/>
                <a:chExt cx="3186570" cy="2467872"/>
              </a:xfrm>
            </p:grpSpPr>
            <p:sp>
              <p:nvSpPr>
                <p:cNvPr id="18" name="Freeform 55">
                  <a:extLst>
                    <a:ext uri="{FF2B5EF4-FFF2-40B4-BE49-F238E27FC236}">
                      <a16:creationId xmlns:a16="http://schemas.microsoft.com/office/drawing/2014/main" id="{45A40C26-61D6-1136-4A3E-91CCEC088CD9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3186570" cy="24678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570" h="2467872">
                      <a:moveTo>
                        <a:pt x="3062110" y="2467872"/>
                      </a:moveTo>
                      <a:lnTo>
                        <a:pt x="124460" y="2467872"/>
                      </a:lnTo>
                      <a:cubicBezTo>
                        <a:pt x="55880" y="2467872"/>
                        <a:pt x="0" y="2411992"/>
                        <a:pt x="0" y="2343412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3062110" y="0"/>
                      </a:lnTo>
                      <a:cubicBezTo>
                        <a:pt x="3130690" y="0"/>
                        <a:pt x="3186570" y="55880"/>
                        <a:pt x="3186570" y="124460"/>
                      </a:cubicBezTo>
                      <a:lnTo>
                        <a:pt x="3186570" y="2343412"/>
                      </a:lnTo>
                      <a:cubicBezTo>
                        <a:pt x="3186570" y="2411992"/>
                        <a:pt x="3130690" y="2467872"/>
                        <a:pt x="3062110" y="2467872"/>
                      </a:cubicBezTo>
                      <a:close/>
                    </a:path>
                  </a:pathLst>
                </a:custGeom>
                <a:solidFill>
                  <a:srgbClr val="FFE697"/>
                </a:solidFill>
              </p:spPr>
            </p:sp>
          </p:grpSp>
          <p:grpSp>
            <p:nvGrpSpPr>
              <p:cNvPr id="15" name="Group 67">
                <a:extLst>
                  <a:ext uri="{FF2B5EF4-FFF2-40B4-BE49-F238E27FC236}">
                    <a16:creationId xmlns:a16="http://schemas.microsoft.com/office/drawing/2014/main" id="{6B7D5081-B60E-AA9A-8E2F-8A7ED7782E00}"/>
                  </a:ext>
                </a:extLst>
              </p:cNvPr>
              <p:cNvGrpSpPr/>
              <p:nvPr/>
            </p:nvGrpSpPr>
            <p:grpSpPr>
              <a:xfrm>
                <a:off x="13528648" y="475583"/>
                <a:ext cx="3258203" cy="1207117"/>
                <a:chOff x="0" y="0"/>
                <a:chExt cx="25034661" cy="3964675"/>
              </a:xfrm>
            </p:grpSpPr>
            <p:sp>
              <p:nvSpPr>
                <p:cNvPr id="17" name="Freeform 68">
                  <a:extLst>
                    <a:ext uri="{FF2B5EF4-FFF2-40B4-BE49-F238E27FC236}">
                      <a16:creationId xmlns:a16="http://schemas.microsoft.com/office/drawing/2014/main" id="{A6BD33C8-453A-1717-A030-969AA540D6F4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5034661" cy="40637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34661" h="4063735">
                      <a:moveTo>
                        <a:pt x="24412361" y="3493505"/>
                      </a:moveTo>
                      <a:cubicBezTo>
                        <a:pt x="24412361" y="3487155"/>
                        <a:pt x="24413631" y="3482075"/>
                        <a:pt x="24413631" y="3474455"/>
                      </a:cubicBezTo>
                      <a:lnTo>
                        <a:pt x="24413631" y="490220"/>
                      </a:lnTo>
                      <a:cubicBezTo>
                        <a:pt x="24413631" y="220980"/>
                        <a:pt x="24204081" y="0"/>
                        <a:pt x="23947541" y="0"/>
                      </a:cubicBezTo>
                      <a:lnTo>
                        <a:pt x="467360" y="0"/>
                      </a:lnTo>
                      <a:cubicBezTo>
                        <a:pt x="210820" y="0"/>
                        <a:pt x="0" y="220980"/>
                        <a:pt x="0" y="490220"/>
                      </a:cubicBezTo>
                      <a:lnTo>
                        <a:pt x="0" y="3474455"/>
                      </a:lnTo>
                      <a:cubicBezTo>
                        <a:pt x="0" y="3743695"/>
                        <a:pt x="209550" y="3964675"/>
                        <a:pt x="466090" y="3964675"/>
                      </a:cubicBezTo>
                      <a:lnTo>
                        <a:pt x="23946270" y="3964675"/>
                      </a:lnTo>
                      <a:cubicBezTo>
                        <a:pt x="24059300" y="3964675"/>
                        <a:pt x="24163441" y="3921495"/>
                        <a:pt x="24243450" y="3851645"/>
                      </a:cubicBezTo>
                      <a:cubicBezTo>
                        <a:pt x="24374261" y="3922765"/>
                        <a:pt x="24686681" y="4063735"/>
                        <a:pt x="25033391" y="3856725"/>
                      </a:cubicBezTo>
                      <a:cubicBezTo>
                        <a:pt x="25034661" y="3856725"/>
                        <a:pt x="24722241" y="3857995"/>
                        <a:pt x="24412361" y="3493505"/>
                      </a:cubicBezTo>
                      <a:lnTo>
                        <a:pt x="24412361" y="3493505"/>
                      </a:lnTo>
                      <a:close/>
                    </a:path>
                  </a:pathLst>
                </a:custGeom>
                <a:solidFill>
                  <a:srgbClr val="FFB001"/>
                </a:solidFill>
              </p:spPr>
            </p:sp>
          </p:grpSp>
          <p:sp>
            <p:nvSpPr>
              <p:cNvPr id="16" name="TextBox 69">
                <a:extLst>
                  <a:ext uri="{FF2B5EF4-FFF2-40B4-BE49-F238E27FC236}">
                    <a16:creationId xmlns:a16="http://schemas.microsoft.com/office/drawing/2014/main" id="{01A32923-2356-146E-E46A-2556EFC7CB84}"/>
                  </a:ext>
                </a:extLst>
              </p:cNvPr>
              <p:cNvSpPr txBox="1"/>
              <p:nvPr/>
            </p:nvSpPr>
            <p:spPr>
              <a:xfrm>
                <a:off x="14058644" y="1035215"/>
                <a:ext cx="2103618" cy="43838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960"/>
                  </a:lnSpc>
                </a:pPr>
                <a:r>
                  <a:rPr lang="en-US" sz="3200" b="1" dirty="0">
                    <a:solidFill>
                      <a:srgbClr val="FFFFFF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02</a:t>
                </a: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DC10B14-2240-469D-7872-D193E189FF7C}"/>
                </a:ext>
              </a:extLst>
            </p:cNvPr>
            <p:cNvSpPr txBox="1"/>
            <p:nvPr/>
          </p:nvSpPr>
          <p:spPr>
            <a:xfrm>
              <a:off x="6559698" y="6032078"/>
              <a:ext cx="5118396" cy="29097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Thực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hành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lại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các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bài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tập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trên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máy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endParaRPr lang="en-US" sz="28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960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Like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</a:rPr>
              <a:t>fanpage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Hoc10 -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</a:rPr>
              <a:t>Học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1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</a:rPr>
              <a:t>biết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10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</a:rPr>
              <a:t>để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</a:rPr>
              <a:t>nhận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</a:rPr>
              <a:t>thêm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</a:rPr>
              <a:t>nhiều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</a:rPr>
              <a:t>tài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</a:rPr>
              <a:t>liệu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</a:rPr>
              <a:t>giảng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</a:rPr>
              <a:t>dạy</a:t>
            </a:r>
            <a:endParaRPr lang="en-US" sz="20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</a:rPr>
              <a:t>theo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</a:rPr>
              <a:t>đường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</a:t>
            </a:r>
            <a:r>
              <a:rPr lang="en-US" sz="2400" b="1" u="sng" dirty="0" err="1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Học</a:t>
            </a:r>
            <a:r>
              <a:rPr lang="en-US" sz="2400" b="1" u="sng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 </a:t>
            </a:r>
            <a:r>
              <a:rPr lang="en-US" sz="2400" b="1" u="sng" dirty="0" err="1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biết</a:t>
            </a:r>
            <a:r>
              <a:rPr lang="en-US" sz="2400" b="1" u="sng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10</a:t>
            </a:r>
            <a:endParaRPr lang="en-US" sz="2400" b="1" u="sng" dirty="0">
              <a:solidFill>
                <a:srgbClr val="843C0C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Hoặc </a:t>
            </a: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</a:rPr>
              <a:t>truy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</a:rPr>
              <a:t>cập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149BD0E7-1910-438F-B179-135423978455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F80FDD4E-B15E-4EB9-BC92-ABD0ED9503E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mẫu Toán 4</Template>
  <TotalTime>396</TotalTime>
  <Words>1875</Words>
  <Application>Microsoft Office PowerPoint</Application>
  <PresentationFormat>Widescreen</PresentationFormat>
  <Paragraphs>130</Paragraphs>
  <Slides>36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Arial</vt:lpstr>
      <vt:lpstr>Calibri</vt:lpstr>
      <vt:lpstr>Calibri Light</vt:lpstr>
      <vt:lpstr>Cambria Math</vt:lpstr>
      <vt:lpstr>Times New Roman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27</cp:revision>
  <dcterms:created xsi:type="dcterms:W3CDTF">2024-03-06T10:29:36Z</dcterms:created>
  <dcterms:modified xsi:type="dcterms:W3CDTF">2024-03-20T07:01:34Z</dcterms:modified>
</cp:coreProperties>
</file>