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0"/>
  </p:notesMasterIdLst>
  <p:sldIdLst>
    <p:sldId id="257" r:id="rId2"/>
    <p:sldId id="258" r:id="rId3"/>
    <p:sldId id="259" r:id="rId4"/>
    <p:sldId id="275" r:id="rId5"/>
    <p:sldId id="260" r:id="rId6"/>
    <p:sldId id="261" r:id="rId7"/>
    <p:sldId id="276" r:id="rId8"/>
    <p:sldId id="277" r:id="rId9"/>
    <p:sldId id="278" r:id="rId10"/>
    <p:sldId id="284" r:id="rId11"/>
    <p:sldId id="279" r:id="rId12"/>
    <p:sldId id="280" r:id="rId13"/>
    <p:sldId id="281" r:id="rId14"/>
    <p:sldId id="282" r:id="rId15"/>
    <p:sldId id="286" r:id="rId16"/>
    <p:sldId id="262" r:id="rId17"/>
    <p:sldId id="263" r:id="rId18"/>
    <p:sldId id="287" r:id="rId19"/>
    <p:sldId id="290" r:id="rId20"/>
    <p:sldId id="288" r:id="rId21"/>
    <p:sldId id="264" r:id="rId22"/>
    <p:sldId id="265" r:id="rId23"/>
    <p:sldId id="291" r:id="rId24"/>
    <p:sldId id="268" r:id="rId25"/>
    <p:sldId id="269" r:id="rId26"/>
    <p:sldId id="270" r:id="rId27"/>
    <p:sldId id="271" r:id="rId28"/>
    <p:sldId id="272" r:id="rId29"/>
  </p:sldIdLst>
  <p:sldSz cx="12192000" cy="6858000"/>
  <p:notesSz cx="6858000" cy="9144000"/>
  <p:embeddedFontLst>
    <p:embeddedFont>
      <p:font typeface="UTM Avo" panose="02040603050506020204" pitchFamily="18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1pPr>
    <a:lvl2pPr marL="457128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2pPr>
    <a:lvl3pPr marL="914253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3pPr>
    <a:lvl4pPr marL="1371381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4pPr>
    <a:lvl5pPr marL="1828509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5pPr>
    <a:lvl6pPr marL="2285635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6pPr>
    <a:lvl7pPr marL="2742763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7pPr>
    <a:lvl8pPr marL="3199888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8pPr>
    <a:lvl9pPr marL="3657016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05" d="100"/>
          <a:sy n="105" d="100"/>
        </p:scale>
        <p:origin x="144" y="192"/>
      </p:cViewPr>
      <p:guideLst>
        <p:guide orient="horz" pos="211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0B3519-AC2C-4278-80AD-D57B3F96003E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312CE-2F7D-4E34-B64E-8551FE27A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641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1pPr>
    <a:lvl2pPr marL="457128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2pPr>
    <a:lvl3pPr marL="914253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3pPr>
    <a:lvl4pPr marL="1371381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4pPr>
    <a:lvl5pPr marL="1828509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5pPr>
    <a:lvl6pPr marL="2285635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6pPr>
    <a:lvl7pPr marL="2742763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7pPr>
    <a:lvl8pPr marL="3199888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8pPr>
    <a:lvl9pPr marL="3657016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387601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60" indent="0" algn="ctr">
              <a:buNone/>
              <a:defRPr sz="2001"/>
            </a:lvl2pPr>
            <a:lvl3pPr marL="914523" indent="0" algn="ctr">
              <a:buNone/>
              <a:defRPr sz="1801"/>
            </a:lvl3pPr>
            <a:lvl4pPr marL="1371783" indent="0" algn="ctr">
              <a:buNone/>
              <a:defRPr sz="1600"/>
            </a:lvl4pPr>
            <a:lvl5pPr marL="1829044" indent="0" algn="ctr">
              <a:buNone/>
              <a:defRPr sz="1600"/>
            </a:lvl5pPr>
            <a:lvl6pPr marL="2286307" indent="0" algn="ctr">
              <a:buNone/>
              <a:defRPr sz="1600"/>
            </a:lvl6pPr>
            <a:lvl7pPr marL="2743567" indent="0" algn="ctr">
              <a:buNone/>
              <a:defRPr sz="1600"/>
            </a:lvl7pPr>
            <a:lvl8pPr marL="3200830" indent="0" algn="ctr">
              <a:buNone/>
              <a:defRPr sz="1600"/>
            </a:lvl8pPr>
            <a:lvl9pPr marL="365809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1"/>
            <a:ext cx="10515601" cy="2852736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1" cy="15001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60" indent="0">
              <a:buNone/>
              <a:defRPr sz="2001">
                <a:solidFill>
                  <a:schemeClr val="tx1">
                    <a:tint val="75000"/>
                  </a:schemeClr>
                </a:solidFill>
              </a:defRPr>
            </a:lvl2pPr>
            <a:lvl3pPr marL="914523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7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04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30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56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0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365126"/>
            <a:ext cx="10515601" cy="13255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1681164"/>
            <a:ext cx="5157788" cy="823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60" indent="0">
              <a:buNone/>
              <a:defRPr sz="2001" b="1"/>
            </a:lvl2pPr>
            <a:lvl3pPr marL="914523" indent="0">
              <a:buNone/>
              <a:defRPr sz="1801" b="1"/>
            </a:lvl3pPr>
            <a:lvl4pPr marL="1371783" indent="0">
              <a:buNone/>
              <a:defRPr sz="1600" b="1"/>
            </a:lvl4pPr>
            <a:lvl5pPr marL="1829044" indent="0">
              <a:buNone/>
              <a:defRPr sz="1600" b="1"/>
            </a:lvl5pPr>
            <a:lvl6pPr marL="2286307" indent="0">
              <a:buNone/>
              <a:defRPr sz="1600" b="1"/>
            </a:lvl6pPr>
            <a:lvl7pPr marL="2743567" indent="0">
              <a:buNone/>
              <a:defRPr sz="1600" b="1"/>
            </a:lvl7pPr>
            <a:lvl8pPr marL="3200830" indent="0">
              <a:buNone/>
              <a:defRPr sz="1600" b="1"/>
            </a:lvl8pPr>
            <a:lvl9pPr marL="365809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8" cy="3684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4"/>
            <a:ext cx="5183187" cy="823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60" indent="0">
              <a:buNone/>
              <a:defRPr sz="2001" b="1"/>
            </a:lvl2pPr>
            <a:lvl3pPr marL="914523" indent="0">
              <a:buNone/>
              <a:defRPr sz="1801" b="1"/>
            </a:lvl3pPr>
            <a:lvl4pPr marL="1371783" indent="0">
              <a:buNone/>
              <a:defRPr sz="1600" b="1"/>
            </a:lvl4pPr>
            <a:lvl5pPr marL="1829044" indent="0">
              <a:buNone/>
              <a:defRPr sz="1600" b="1"/>
            </a:lvl5pPr>
            <a:lvl6pPr marL="2286307" indent="0">
              <a:buNone/>
              <a:defRPr sz="1600" b="1"/>
            </a:lvl6pPr>
            <a:lvl7pPr marL="2743567" indent="0">
              <a:buNone/>
              <a:defRPr sz="1600" b="1"/>
            </a:lvl7pPr>
            <a:lvl8pPr marL="3200830" indent="0">
              <a:buNone/>
              <a:defRPr sz="1600" b="1"/>
            </a:lvl8pPr>
            <a:lvl9pPr marL="365809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7" cy="3684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987426"/>
            <a:ext cx="6172201" cy="4873624"/>
          </a:xfrm>
        </p:spPr>
        <p:txBody>
          <a:bodyPr/>
          <a:lstStyle>
            <a:lvl1pPr>
              <a:defRPr sz="3200"/>
            </a:lvl1pPr>
            <a:lvl2pPr>
              <a:defRPr sz="2801"/>
            </a:lvl2pPr>
            <a:lvl3pPr>
              <a:defRPr sz="2400"/>
            </a:lvl3pPr>
            <a:lvl4pPr>
              <a:defRPr sz="2001"/>
            </a:lvl4pPr>
            <a:lvl5pPr>
              <a:defRPr sz="2001"/>
            </a:lvl5pPr>
            <a:lvl6pPr>
              <a:defRPr sz="2001"/>
            </a:lvl6pPr>
            <a:lvl7pPr>
              <a:defRPr sz="2001"/>
            </a:lvl7pPr>
            <a:lvl8pPr>
              <a:defRPr sz="2001"/>
            </a:lvl8pPr>
            <a:lvl9pPr>
              <a:defRPr sz="20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60" indent="0">
              <a:buNone/>
              <a:defRPr sz="1399"/>
            </a:lvl2pPr>
            <a:lvl3pPr marL="914523" indent="0">
              <a:buNone/>
              <a:defRPr sz="1201"/>
            </a:lvl3pPr>
            <a:lvl4pPr marL="1371783" indent="0">
              <a:buNone/>
              <a:defRPr sz="1001"/>
            </a:lvl4pPr>
            <a:lvl5pPr marL="1829044" indent="0">
              <a:buNone/>
              <a:defRPr sz="1001"/>
            </a:lvl5pPr>
            <a:lvl6pPr marL="2286307" indent="0">
              <a:buNone/>
              <a:defRPr sz="1001"/>
            </a:lvl6pPr>
            <a:lvl7pPr marL="2743567" indent="0">
              <a:buNone/>
              <a:defRPr sz="1001"/>
            </a:lvl7pPr>
            <a:lvl8pPr marL="3200830" indent="0">
              <a:buNone/>
              <a:defRPr sz="1001"/>
            </a:lvl8pPr>
            <a:lvl9pPr marL="3658090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987426"/>
            <a:ext cx="6172201" cy="4873624"/>
          </a:xfrm>
        </p:spPr>
        <p:txBody>
          <a:bodyPr/>
          <a:lstStyle>
            <a:lvl1pPr marL="0" indent="0">
              <a:buNone/>
              <a:defRPr sz="3200"/>
            </a:lvl1pPr>
            <a:lvl2pPr marL="457260" indent="0">
              <a:buNone/>
              <a:defRPr sz="2801"/>
            </a:lvl2pPr>
            <a:lvl3pPr marL="914523" indent="0">
              <a:buNone/>
              <a:defRPr sz="2400"/>
            </a:lvl3pPr>
            <a:lvl4pPr marL="1371783" indent="0">
              <a:buNone/>
              <a:defRPr sz="2001"/>
            </a:lvl4pPr>
            <a:lvl5pPr marL="1829044" indent="0">
              <a:buNone/>
              <a:defRPr sz="2001"/>
            </a:lvl5pPr>
            <a:lvl6pPr marL="2286307" indent="0">
              <a:buNone/>
              <a:defRPr sz="2001"/>
            </a:lvl6pPr>
            <a:lvl7pPr marL="2743567" indent="0">
              <a:buNone/>
              <a:defRPr sz="2001"/>
            </a:lvl7pPr>
            <a:lvl8pPr marL="3200830" indent="0">
              <a:buNone/>
              <a:defRPr sz="2001"/>
            </a:lvl8pPr>
            <a:lvl9pPr marL="3658090" indent="0">
              <a:buNone/>
              <a:defRPr sz="2001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60" indent="0">
              <a:buNone/>
              <a:defRPr sz="1399"/>
            </a:lvl2pPr>
            <a:lvl3pPr marL="914523" indent="0">
              <a:buNone/>
              <a:defRPr sz="1201"/>
            </a:lvl3pPr>
            <a:lvl4pPr marL="1371783" indent="0">
              <a:buNone/>
              <a:defRPr sz="1001"/>
            </a:lvl4pPr>
            <a:lvl5pPr marL="1829044" indent="0">
              <a:buNone/>
              <a:defRPr sz="1001"/>
            </a:lvl5pPr>
            <a:lvl6pPr marL="2286307" indent="0">
              <a:buNone/>
              <a:defRPr sz="1001"/>
            </a:lvl6pPr>
            <a:lvl7pPr marL="2743567" indent="0">
              <a:buNone/>
              <a:defRPr sz="1001"/>
            </a:lvl7pPr>
            <a:lvl8pPr marL="3200830" indent="0">
              <a:buNone/>
              <a:defRPr sz="1001"/>
            </a:lvl8pPr>
            <a:lvl9pPr marL="3658090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3" y="365125"/>
            <a:ext cx="2628899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1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9Slide.vn - 2019">
            <a:extLst>
              <a:ext uri="{FF2B5EF4-FFF2-40B4-BE49-F238E27FC236}">
                <a16:creationId xmlns:a16="http://schemas.microsoft.com/office/drawing/2014/main" id="{8DB0B351-4038-49BC-BB8C-4513D2546E07}"/>
              </a:ext>
            </a:extLst>
          </p:cNvPr>
          <p:cNvSpPr txBox="1"/>
          <p:nvPr userDrawn="1"/>
        </p:nvSpPr>
        <p:spPr>
          <a:xfrm>
            <a:off x="0" y="-637728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1" cy="13255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1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27/03/2024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49"/>
            <a:ext cx="4114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2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523" rtl="0" eaLnBrk="1" latinLnBrk="0" hangingPunct="1">
        <a:lnSpc>
          <a:spcPct val="90000"/>
        </a:lnSpc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31" indent="-228631" algn="l" defTabSz="914523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1pPr>
      <a:lvl2pPr marL="685892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52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1" kern="1200">
          <a:solidFill>
            <a:schemeClr val="tx1"/>
          </a:solidFill>
          <a:latin typeface="+mn-lt"/>
          <a:ea typeface="+mn-ea"/>
          <a:cs typeface="+mn-cs"/>
        </a:defRPr>
      </a:lvl3pPr>
      <a:lvl4pPr marL="1600415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675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935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2198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458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721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60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523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783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9044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307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567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830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8090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cong-nghe-trong-trot/1/162/9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cong-nghe-trong-trot/1/162/9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luyen-tap/5248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cong-nghe-trong-trot/1/162/11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cong-nghe-trong-trot/1/162/11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microsoft.com/office/2007/relationships/hdphoto" Target="../media/hdphoto1.wdp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8A91770A-916E-43F7-C87D-F9F4CE1A74C2}"/>
              </a:ext>
            </a:extLst>
          </p:cNvPr>
          <p:cNvSpPr txBox="1"/>
          <p:nvPr/>
        </p:nvSpPr>
        <p:spPr>
          <a:xfrm>
            <a:off x="8536216" y="4349"/>
            <a:ext cx="3541486" cy="646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 nghệ 10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4FD5E363-28E1-0640-88BC-3DB6A2DA6B22}"/>
              </a:ext>
            </a:extLst>
          </p:cNvPr>
          <p:cNvSpPr txBox="1">
            <a:spLocks/>
          </p:cNvSpPr>
          <p:nvPr/>
        </p:nvSpPr>
        <p:spPr>
          <a:xfrm>
            <a:off x="31797" y="1462499"/>
            <a:ext cx="1219200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45699" rIns="91426" bIns="4569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1" b="1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vi-VN" sz="5201" b="1">
                <a:solidFill>
                  <a:srgbClr val="002060"/>
                </a:solidFill>
                <a:latin typeface="UTM Avo" panose="02040603050506020204" pitchFamily="18" charset="0"/>
              </a:rPr>
              <a:t>1</a:t>
            </a:r>
            <a:endParaRPr lang="en-US" sz="5201" b="1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vi-VN" sz="5201" b="1">
                <a:solidFill>
                  <a:srgbClr val="002060"/>
                </a:solidFill>
                <a:latin typeface="UTM Avo" panose="02040603050506020204" pitchFamily="18" charset="0"/>
              </a:rPr>
              <a:t>Giới thiệu chung về trồng trọt</a:t>
            </a:r>
            <a:endParaRPr lang="en-US" sz="5201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Google Shape;54;p1">
            <a:extLst>
              <a:ext uri="{FF2B5EF4-FFF2-40B4-BE49-F238E27FC236}">
                <a16:creationId xmlns:a16="http://schemas.microsoft.com/office/drawing/2014/main" id="{53A6066C-05FB-772A-35FB-ED924A95654A}"/>
              </a:ext>
            </a:extLst>
          </p:cNvPr>
          <p:cNvSpPr txBox="1">
            <a:spLocks/>
          </p:cNvSpPr>
          <p:nvPr/>
        </p:nvSpPr>
        <p:spPr>
          <a:xfrm>
            <a:off x="0" y="3929654"/>
            <a:ext cx="12192000" cy="1358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45699" rIns="91426" bIns="4569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500">
              <a:lnSpc>
                <a:spcPct val="150000"/>
              </a:lnSpc>
              <a:defRPr/>
            </a:pPr>
            <a:r>
              <a:rPr lang="en-US" sz="48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vi-VN" sz="48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2: Phân loại cây trồng</a:t>
            </a:r>
            <a:endParaRPr lang="en-US" sz="4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A83B53-8A9B-9A4A-4F99-60FE9A45CA6E}"/>
              </a:ext>
            </a:extLst>
          </p:cNvPr>
          <p:cNvSpPr txBox="1"/>
          <p:nvPr/>
        </p:nvSpPr>
        <p:spPr>
          <a:xfrm>
            <a:off x="8686802" y="718099"/>
            <a:ext cx="3390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 nghệ trồng trọt</a:t>
            </a:r>
          </a:p>
        </p:txBody>
      </p:sp>
    </p:spTree>
    <p:extLst>
      <p:ext uri="{BB962C8B-B14F-4D97-AF65-F5344CB8AC3E}">
        <p14:creationId xmlns:p14="http://schemas.microsoft.com/office/powerpoint/2010/main" val="290258749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203E8FC-9AD6-95AA-8F9A-C8FF7333B2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15455"/>
            <a:ext cx="3189836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8561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0FB25B-FDCE-4A7E-AB1D-D2F5BBD363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36" t="17422" r="7093" b="6787"/>
          <a:stretch/>
        </p:blipFill>
        <p:spPr>
          <a:xfrm>
            <a:off x="2256491" y="2516592"/>
            <a:ext cx="7723401" cy="424827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607F5B9-61FC-4519-AAD2-EB438194AF8E}"/>
              </a:ext>
            </a:extLst>
          </p:cNvPr>
          <p:cNvSpPr/>
          <p:nvPr/>
        </p:nvSpPr>
        <p:spPr>
          <a:xfrm>
            <a:off x="2486780" y="1684472"/>
            <a:ext cx="7218441" cy="583385"/>
          </a:xfrm>
          <a:prstGeom prst="roundRect">
            <a:avLst/>
          </a:prstGeom>
          <a:solidFill>
            <a:srgbClr val="E7E6E6">
              <a:lumMod val="20000"/>
              <a:lumOff val="80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161151">
              <a:lnSpc>
                <a:spcPct val="150000"/>
              </a:lnSpc>
              <a:defRPr/>
            </a:pPr>
            <a:r>
              <a:rPr lang="en-US" sz="2433" kern="0">
                <a:solidFill>
                  <a:prstClr val="black">
                    <a:lumMod val="10000"/>
                  </a:prstClr>
                </a:solidFill>
                <a:latin typeface="UTM Avo"/>
                <a:sym typeface="+mn-lt"/>
              </a:rPr>
              <a:t>Quan sát hình 2.1 và hoàn thiện bảng sau:</a:t>
            </a:r>
          </a:p>
        </p:txBody>
      </p:sp>
    </p:spTree>
    <p:extLst>
      <p:ext uri="{BB962C8B-B14F-4D97-AF65-F5344CB8AC3E}">
        <p14:creationId xmlns:p14="http://schemas.microsoft.com/office/powerpoint/2010/main" val="35546182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8">
            <a:extLst>
              <a:ext uri="{FF2B5EF4-FFF2-40B4-BE49-F238E27FC236}">
                <a16:creationId xmlns:a16="http://schemas.microsoft.com/office/drawing/2014/main" id="{1A1E5EFE-3EF9-4E9E-B6BD-2E57933785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042733"/>
              </p:ext>
            </p:extLst>
          </p:nvPr>
        </p:nvGraphicFramePr>
        <p:xfrm>
          <a:off x="290287" y="1880809"/>
          <a:ext cx="11446216" cy="47193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75650">
                  <a:extLst>
                    <a:ext uri="{9D8B030D-6E8A-4147-A177-3AD203B41FA5}">
                      <a16:colId xmlns:a16="http://schemas.microsoft.com/office/drawing/2014/main" val="3067345158"/>
                    </a:ext>
                  </a:extLst>
                </a:gridCol>
                <a:gridCol w="2292643">
                  <a:extLst>
                    <a:ext uri="{9D8B030D-6E8A-4147-A177-3AD203B41FA5}">
                      <a16:colId xmlns:a16="http://schemas.microsoft.com/office/drawing/2014/main" val="3887254884"/>
                    </a:ext>
                  </a:extLst>
                </a:gridCol>
                <a:gridCol w="2309623">
                  <a:extLst>
                    <a:ext uri="{9D8B030D-6E8A-4147-A177-3AD203B41FA5}">
                      <a16:colId xmlns:a16="http://schemas.microsoft.com/office/drawing/2014/main" val="1127224976"/>
                    </a:ext>
                  </a:extLst>
                </a:gridCol>
                <a:gridCol w="2275657">
                  <a:extLst>
                    <a:ext uri="{9D8B030D-6E8A-4147-A177-3AD203B41FA5}">
                      <a16:colId xmlns:a16="http://schemas.microsoft.com/office/drawing/2014/main" val="4063313108"/>
                    </a:ext>
                  </a:extLst>
                </a:gridCol>
                <a:gridCol w="2292643">
                  <a:extLst>
                    <a:ext uri="{9D8B030D-6E8A-4147-A177-3AD203B41FA5}">
                      <a16:colId xmlns:a16="http://schemas.microsoft.com/office/drawing/2014/main" val="1183637127"/>
                    </a:ext>
                  </a:extLst>
                </a:gridCol>
              </a:tblGrid>
              <a:tr h="114695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sym typeface="+mn-lt"/>
                        </a:rPr>
                        <a:t>Loại cây trồng 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sym typeface="+mn-lt"/>
                        </a:rPr>
                        <a:t>Nhóm cây hằng năm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sym typeface="+mn-lt"/>
                        </a:rPr>
                        <a:t>Nhóm cây lâu năm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sym typeface="+mn-lt"/>
                        </a:rPr>
                        <a:t>Nhóm cây thân gỗ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sym typeface="+mn-lt"/>
                        </a:rPr>
                        <a:t>Nhóm cây thân thảo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2939198917"/>
                  </a:ext>
                </a:extLst>
              </a:tr>
              <a:tr h="5954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solidFill>
                            <a:schemeClr val="bg1">
                              <a:lumMod val="10000"/>
                            </a:schemeClr>
                          </a:solidFill>
                          <a:sym typeface="+mn-lt"/>
                        </a:rPr>
                        <a:t>Cải bắp</a:t>
                      </a:r>
                      <a:endParaRPr lang="en-US" sz="2400">
                        <a:solidFill>
                          <a:schemeClr val="bg1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049712341"/>
                  </a:ext>
                </a:extLst>
              </a:tr>
              <a:tr h="5954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solidFill>
                            <a:schemeClr val="bg1">
                              <a:lumMod val="10000"/>
                            </a:schemeClr>
                          </a:solidFill>
                          <a:sym typeface="+mn-lt"/>
                        </a:rPr>
                        <a:t>Hoa hồng </a:t>
                      </a:r>
                      <a:endParaRPr lang="en-US" sz="2400">
                        <a:solidFill>
                          <a:schemeClr val="bg1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809057349"/>
                  </a:ext>
                </a:extLst>
              </a:tr>
              <a:tr h="5954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solidFill>
                            <a:schemeClr val="bg1">
                              <a:lumMod val="10000"/>
                            </a:schemeClr>
                          </a:solidFill>
                          <a:sym typeface="+mn-lt"/>
                        </a:rPr>
                        <a:t>Hành tây</a:t>
                      </a:r>
                      <a:endParaRPr lang="en-US" sz="2400">
                        <a:solidFill>
                          <a:schemeClr val="bg1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169692862"/>
                  </a:ext>
                </a:extLst>
              </a:tr>
              <a:tr h="5954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solidFill>
                            <a:schemeClr val="bg1">
                              <a:lumMod val="10000"/>
                            </a:schemeClr>
                          </a:solidFill>
                          <a:sym typeface="+mn-lt"/>
                        </a:rPr>
                        <a:t>Khế </a:t>
                      </a:r>
                      <a:endParaRPr lang="en-US" sz="2400">
                        <a:solidFill>
                          <a:schemeClr val="bg1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3828570570"/>
                  </a:ext>
                </a:extLst>
              </a:tr>
              <a:tr h="5954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solidFill>
                            <a:schemeClr val="bg1">
                              <a:lumMod val="10000"/>
                            </a:schemeClr>
                          </a:solidFill>
                          <a:sym typeface="+mn-lt"/>
                        </a:rPr>
                        <a:t>Mía </a:t>
                      </a:r>
                      <a:endParaRPr lang="en-US" sz="2400">
                        <a:solidFill>
                          <a:schemeClr val="bg1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722063338"/>
                  </a:ext>
                </a:extLst>
              </a:tr>
              <a:tr h="5954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solidFill>
                            <a:schemeClr val="bg1">
                              <a:lumMod val="10000"/>
                            </a:schemeClr>
                          </a:solidFill>
                          <a:sym typeface="+mn-lt"/>
                        </a:rPr>
                        <a:t>Chuối</a:t>
                      </a:r>
                      <a:endParaRPr lang="en-US" sz="2400">
                        <a:solidFill>
                          <a:schemeClr val="bg1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2526584495"/>
                  </a:ext>
                </a:extLst>
              </a:tr>
            </a:tbl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8628C93-4E62-4300-80EA-350B2B7EA2C1}"/>
              </a:ext>
            </a:extLst>
          </p:cNvPr>
          <p:cNvSpPr/>
          <p:nvPr/>
        </p:nvSpPr>
        <p:spPr>
          <a:xfrm>
            <a:off x="4518061" y="913191"/>
            <a:ext cx="7218441" cy="583385"/>
          </a:xfrm>
          <a:prstGeom prst="roundRect">
            <a:avLst/>
          </a:prstGeom>
          <a:solidFill>
            <a:srgbClr val="E7E6E6">
              <a:lumMod val="20000"/>
              <a:lumOff val="80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161151">
              <a:lnSpc>
                <a:spcPct val="150000"/>
              </a:lnSpc>
              <a:defRPr/>
            </a:pPr>
            <a:r>
              <a:rPr lang="en-US" sz="2433" kern="0">
                <a:solidFill>
                  <a:prstClr val="black">
                    <a:lumMod val="10000"/>
                  </a:prstClr>
                </a:solidFill>
                <a:latin typeface="UTM Avo"/>
                <a:sym typeface="+mn-lt"/>
              </a:rPr>
              <a:t>Quan sát hình 2.1 và hoàn thiện bảng sau: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B14CBD-4AC2-949F-759F-B00A4A7676FE}"/>
              </a:ext>
            </a:extLst>
          </p:cNvPr>
          <p:cNvSpPr txBox="1"/>
          <p:nvPr/>
        </p:nvSpPr>
        <p:spPr>
          <a:xfrm>
            <a:off x="3429000" y="2986984"/>
            <a:ext cx="573313" cy="628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667" b="1">
                <a:solidFill>
                  <a:srgbClr val="000000"/>
                </a:solidFill>
                <a:cs typeface="+mn-ea"/>
                <a:sym typeface="+mn-lt"/>
              </a:rPr>
              <a:t>X</a:t>
            </a:r>
            <a:endParaRPr lang="en-US" sz="2667" b="1">
              <a:cs typeface="+mn-ea"/>
              <a:sym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027C83-BB40-381F-47C5-71A29A9EA492}"/>
              </a:ext>
            </a:extLst>
          </p:cNvPr>
          <p:cNvSpPr txBox="1"/>
          <p:nvPr/>
        </p:nvSpPr>
        <p:spPr>
          <a:xfrm>
            <a:off x="10445374" y="2986984"/>
            <a:ext cx="573313" cy="628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667" b="1">
                <a:solidFill>
                  <a:srgbClr val="000000"/>
                </a:solidFill>
                <a:cs typeface="+mn-ea"/>
                <a:sym typeface="+mn-lt"/>
              </a:rPr>
              <a:t>X</a:t>
            </a:r>
            <a:endParaRPr lang="en-US" sz="2667" b="1">
              <a:cs typeface="+mn-ea"/>
              <a:sym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EDEE02-E9C6-24E1-28C7-F175CD37C1C8}"/>
              </a:ext>
            </a:extLst>
          </p:cNvPr>
          <p:cNvSpPr txBox="1"/>
          <p:nvPr/>
        </p:nvSpPr>
        <p:spPr>
          <a:xfrm>
            <a:off x="5767834" y="3615105"/>
            <a:ext cx="573313" cy="628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667" b="1">
                <a:solidFill>
                  <a:srgbClr val="000000"/>
                </a:solidFill>
                <a:cs typeface="+mn-ea"/>
                <a:sym typeface="+mn-lt"/>
              </a:rPr>
              <a:t>X</a:t>
            </a:r>
            <a:endParaRPr lang="en-US" sz="2667" b="1">
              <a:cs typeface="+mn-ea"/>
              <a:sym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DEF152-62F9-C1AD-2728-E26F1C200B45}"/>
              </a:ext>
            </a:extLst>
          </p:cNvPr>
          <p:cNvSpPr txBox="1"/>
          <p:nvPr/>
        </p:nvSpPr>
        <p:spPr>
          <a:xfrm>
            <a:off x="8104146" y="3615105"/>
            <a:ext cx="573313" cy="628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667" b="1">
                <a:solidFill>
                  <a:srgbClr val="000000"/>
                </a:solidFill>
                <a:cs typeface="+mn-ea"/>
                <a:sym typeface="+mn-lt"/>
              </a:rPr>
              <a:t>X</a:t>
            </a:r>
            <a:endParaRPr lang="en-US" sz="2667" b="1">
              <a:cs typeface="+mn-ea"/>
              <a:sym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EFF04A-68F9-0532-A3CB-6A3266859BA7}"/>
              </a:ext>
            </a:extLst>
          </p:cNvPr>
          <p:cNvSpPr txBox="1"/>
          <p:nvPr/>
        </p:nvSpPr>
        <p:spPr>
          <a:xfrm>
            <a:off x="3429000" y="4243226"/>
            <a:ext cx="573313" cy="628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667" b="1">
                <a:solidFill>
                  <a:srgbClr val="000000"/>
                </a:solidFill>
                <a:cs typeface="+mn-ea"/>
                <a:sym typeface="+mn-lt"/>
              </a:rPr>
              <a:t>X</a:t>
            </a:r>
            <a:endParaRPr lang="en-US" sz="2667" b="1">
              <a:cs typeface="+mn-ea"/>
              <a:sym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CCB686-E51A-DEBB-CDD2-C45A787F5FDF}"/>
              </a:ext>
            </a:extLst>
          </p:cNvPr>
          <p:cNvSpPr txBox="1"/>
          <p:nvPr/>
        </p:nvSpPr>
        <p:spPr>
          <a:xfrm>
            <a:off x="10445374" y="4243226"/>
            <a:ext cx="573313" cy="628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667" b="1">
                <a:solidFill>
                  <a:srgbClr val="000000"/>
                </a:solidFill>
                <a:cs typeface="+mn-ea"/>
                <a:sym typeface="+mn-lt"/>
              </a:rPr>
              <a:t>X</a:t>
            </a:r>
            <a:endParaRPr lang="en-US" sz="2667" b="1">
              <a:cs typeface="+mn-ea"/>
              <a:sym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2489C6-F1A4-B8E8-1824-B7955FCAFB30}"/>
              </a:ext>
            </a:extLst>
          </p:cNvPr>
          <p:cNvSpPr txBox="1"/>
          <p:nvPr/>
        </p:nvSpPr>
        <p:spPr>
          <a:xfrm>
            <a:off x="5767834" y="4848328"/>
            <a:ext cx="573313" cy="628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667" b="1">
                <a:solidFill>
                  <a:srgbClr val="000000"/>
                </a:solidFill>
                <a:cs typeface="+mn-ea"/>
                <a:sym typeface="+mn-lt"/>
              </a:rPr>
              <a:t>X</a:t>
            </a:r>
            <a:endParaRPr lang="en-US" sz="2667" b="1">
              <a:cs typeface="+mn-ea"/>
              <a:sym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9B3666-F837-77FD-7305-D847AE081052}"/>
              </a:ext>
            </a:extLst>
          </p:cNvPr>
          <p:cNvSpPr txBox="1"/>
          <p:nvPr/>
        </p:nvSpPr>
        <p:spPr>
          <a:xfrm>
            <a:off x="8104146" y="4848328"/>
            <a:ext cx="573313" cy="628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667" b="1">
                <a:solidFill>
                  <a:srgbClr val="000000"/>
                </a:solidFill>
                <a:cs typeface="+mn-ea"/>
                <a:sym typeface="+mn-lt"/>
              </a:rPr>
              <a:t>X</a:t>
            </a:r>
            <a:endParaRPr lang="en-US" sz="2667" b="1">
              <a:cs typeface="+mn-ea"/>
              <a:sym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749E05-9F66-D776-BE8A-780E9014FBAF}"/>
              </a:ext>
            </a:extLst>
          </p:cNvPr>
          <p:cNvSpPr txBox="1"/>
          <p:nvPr/>
        </p:nvSpPr>
        <p:spPr>
          <a:xfrm>
            <a:off x="5767834" y="5453430"/>
            <a:ext cx="573313" cy="628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667" b="1">
                <a:solidFill>
                  <a:srgbClr val="000000"/>
                </a:solidFill>
                <a:cs typeface="+mn-ea"/>
                <a:sym typeface="+mn-lt"/>
              </a:rPr>
              <a:t>X</a:t>
            </a:r>
            <a:endParaRPr lang="en-US" sz="2667" b="1">
              <a:cs typeface="+mn-ea"/>
              <a:sym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A569A2-2E2A-1E0D-48C9-7A6639632A4A}"/>
              </a:ext>
            </a:extLst>
          </p:cNvPr>
          <p:cNvSpPr txBox="1"/>
          <p:nvPr/>
        </p:nvSpPr>
        <p:spPr>
          <a:xfrm>
            <a:off x="8104146" y="5453430"/>
            <a:ext cx="573313" cy="628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667" b="1">
                <a:solidFill>
                  <a:srgbClr val="000000"/>
                </a:solidFill>
                <a:cs typeface="+mn-ea"/>
                <a:sym typeface="+mn-lt"/>
              </a:rPr>
              <a:t>X</a:t>
            </a:r>
            <a:endParaRPr lang="en-US" sz="2667" b="1">
              <a:cs typeface="+mn-ea"/>
              <a:sym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A75D417-0193-4B5B-7047-7A6391250147}"/>
              </a:ext>
            </a:extLst>
          </p:cNvPr>
          <p:cNvSpPr txBox="1"/>
          <p:nvPr/>
        </p:nvSpPr>
        <p:spPr>
          <a:xfrm>
            <a:off x="3289300" y="6005615"/>
            <a:ext cx="573313" cy="628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667" b="1">
                <a:solidFill>
                  <a:srgbClr val="000000"/>
                </a:solidFill>
                <a:cs typeface="+mn-ea"/>
                <a:sym typeface="+mn-lt"/>
              </a:rPr>
              <a:t>X</a:t>
            </a:r>
            <a:endParaRPr lang="en-US" sz="2667" b="1">
              <a:cs typeface="+mn-ea"/>
              <a:sym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C07105-2E8C-C1DA-0E66-D3B9972B5DE9}"/>
              </a:ext>
            </a:extLst>
          </p:cNvPr>
          <p:cNvSpPr txBox="1"/>
          <p:nvPr/>
        </p:nvSpPr>
        <p:spPr>
          <a:xfrm>
            <a:off x="10445374" y="6005615"/>
            <a:ext cx="573313" cy="628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667" b="1">
                <a:solidFill>
                  <a:srgbClr val="000000"/>
                </a:solidFill>
                <a:cs typeface="+mn-ea"/>
                <a:sym typeface="+mn-lt"/>
              </a:rPr>
              <a:t>X</a:t>
            </a:r>
            <a:endParaRPr lang="en-US" sz="2667" b="1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94113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82590B2-DB6B-3CAF-1460-6B1D1E626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15455"/>
            <a:ext cx="3189836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767387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889265-E152-4F96-83B1-DAA13BF370CB}"/>
              </a:ext>
            </a:extLst>
          </p:cNvPr>
          <p:cNvSpPr txBox="1"/>
          <p:nvPr/>
        </p:nvSpPr>
        <p:spPr>
          <a:xfrm>
            <a:off x="2806095" y="750195"/>
            <a:ext cx="9614197" cy="575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61151">
              <a:lnSpc>
                <a:spcPct val="150000"/>
              </a:lnSpc>
              <a:defRPr/>
            </a:pPr>
            <a:r>
              <a:rPr lang="fr-FR" sz="2413" b="1" kern="0">
                <a:solidFill>
                  <a:srgbClr val="000000"/>
                </a:solidFill>
                <a:sym typeface="+mn-lt"/>
              </a:rPr>
              <a:t>1. Phân loại cây trồng theo nguồn gốc</a:t>
            </a:r>
            <a:endParaRPr lang="en-US" sz="2413" kern="0">
              <a:solidFill>
                <a:prstClr val="black"/>
              </a:solidFill>
              <a:sym typeface="+mn-lt"/>
            </a:endParaRPr>
          </a:p>
        </p:txBody>
      </p:sp>
      <p:sp>
        <p:nvSpPr>
          <p:cNvPr id="3" name="Line Callout 1 (Border and Accent Bar) 3">
            <a:extLst>
              <a:ext uri="{FF2B5EF4-FFF2-40B4-BE49-F238E27FC236}">
                <a16:creationId xmlns:a16="http://schemas.microsoft.com/office/drawing/2014/main" id="{847AE2C5-DE60-4F86-BE24-CF4E955EB2B2}"/>
              </a:ext>
            </a:extLst>
          </p:cNvPr>
          <p:cNvSpPr/>
          <p:nvPr/>
        </p:nvSpPr>
        <p:spPr>
          <a:xfrm>
            <a:off x="483811" y="2076068"/>
            <a:ext cx="3597727" cy="753437"/>
          </a:xfrm>
          <a:prstGeom prst="accentBorderCallout1">
            <a:avLst>
              <a:gd name="adj1" fmla="val 18750"/>
              <a:gd name="adj2" fmla="val -3127"/>
              <a:gd name="adj3" fmla="val 17954"/>
              <a:gd name="adj4" fmla="val -17509"/>
            </a:avLst>
          </a:prstGeom>
          <a:solidFill>
            <a:srgbClr val="FFC000">
              <a:lumMod val="60000"/>
              <a:lumOff val="40000"/>
            </a:srgbClr>
          </a:solidFill>
          <a:ln w="12700" cap="flat" cmpd="sng" algn="ctr">
            <a:solidFill>
              <a:srgbClr val="A5A5A5">
                <a:lumMod val="50000"/>
              </a:srgbClr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161151">
              <a:defRPr/>
            </a:pPr>
            <a:r>
              <a:rPr lang="en-US" sz="2413" b="1" kern="0">
                <a:solidFill>
                  <a:prstClr val="black">
                    <a:lumMod val="50000"/>
                  </a:prstClr>
                </a:solidFill>
                <a:sym typeface="+mn-lt"/>
              </a:rPr>
              <a:t>Thảo luận cặp đôi</a:t>
            </a:r>
            <a:endParaRPr lang="en-US" sz="2413" b="1" kern="0" dirty="0">
              <a:solidFill>
                <a:prstClr val="black">
                  <a:lumMod val="50000"/>
                </a:prstClr>
              </a:solidFill>
              <a:sym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D66A55-5D68-4989-BF0A-94CA9E1D8E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17560" r="6250" b="14941"/>
          <a:stretch/>
        </p:blipFill>
        <p:spPr>
          <a:xfrm>
            <a:off x="-4005" y="3429001"/>
            <a:ext cx="4975594" cy="3618613"/>
          </a:xfrm>
          <a:prstGeom prst="rect">
            <a:avLst/>
          </a:prstGeom>
        </p:spPr>
      </p:pic>
      <p:sp>
        <p:nvSpPr>
          <p:cNvPr id="5" name="Rounded Rectangular Callout 13">
            <a:extLst>
              <a:ext uri="{FF2B5EF4-FFF2-40B4-BE49-F238E27FC236}">
                <a16:creationId xmlns:a16="http://schemas.microsoft.com/office/drawing/2014/main" id="{58B354BE-8DE5-4E7D-A1A3-124CC67031CD}"/>
              </a:ext>
            </a:extLst>
          </p:cNvPr>
          <p:cNvSpPr/>
          <p:nvPr/>
        </p:nvSpPr>
        <p:spPr>
          <a:xfrm>
            <a:off x="4971588" y="2267859"/>
            <a:ext cx="6795109" cy="2727545"/>
          </a:xfrm>
          <a:prstGeom prst="wedgeRoundRectCallout">
            <a:avLst>
              <a:gd name="adj1" fmla="val -58818"/>
              <a:gd name="adj2" fmla="val 48902"/>
              <a:gd name="adj3" fmla="val 16667"/>
            </a:avLst>
          </a:prstGeom>
          <a:solidFill>
            <a:srgbClr val="E7E6E6">
              <a:lumMod val="20000"/>
              <a:lumOff val="80000"/>
            </a:srgbClr>
          </a:solidFill>
          <a:ln w="12700" cap="flat" cmpd="sng" algn="ctr">
            <a:solidFill>
              <a:srgbClr val="ED7D31">
                <a:lumMod val="50000"/>
              </a:srgb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just" defTabSz="1161151">
              <a:lnSpc>
                <a:spcPct val="150000"/>
              </a:lnSpc>
              <a:defRPr/>
            </a:pPr>
            <a:endParaRPr lang="fr-FR" sz="2413" kern="0">
              <a:solidFill>
                <a:prstClr val="black">
                  <a:lumMod val="10000"/>
                </a:prstClr>
              </a:solidFill>
              <a:sym typeface="+mn-lt"/>
            </a:endParaRPr>
          </a:p>
          <a:p>
            <a:pPr algn="just" defTabSz="1161151">
              <a:lnSpc>
                <a:spcPct val="150000"/>
              </a:lnSpc>
              <a:defRPr/>
            </a:pPr>
            <a:r>
              <a:rPr lang="fr-FR" sz="2413" kern="0">
                <a:solidFill>
                  <a:prstClr val="black">
                    <a:lumMod val="10000"/>
                  </a:prstClr>
                </a:solidFill>
                <a:sym typeface="+mn-lt"/>
              </a:rPr>
              <a:t>Có những loại cây trồng nào? Phân loại cây trồng theo nguồn gốc có ý nghĩa gì đối với trồng trọt? </a:t>
            </a:r>
            <a:endParaRPr lang="en-US" sz="2413" kern="0">
              <a:solidFill>
                <a:prstClr val="black">
                  <a:lumMod val="10000"/>
                </a:prstClr>
              </a:solidFill>
              <a:sym typeface="+mn-lt"/>
            </a:endParaRPr>
          </a:p>
          <a:p>
            <a:pPr algn="ctr" defTabSz="1161151">
              <a:lnSpc>
                <a:spcPct val="150000"/>
              </a:lnSpc>
              <a:defRPr/>
            </a:pPr>
            <a:endParaRPr lang="en-US" sz="2413" kern="0">
              <a:solidFill>
                <a:srgbClr val="FFC000">
                  <a:lumMod val="10000"/>
                </a:srgbClr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722423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>
            <a:extLst>
              <a:ext uri="{FF2B5EF4-FFF2-40B4-BE49-F238E27FC236}">
                <a16:creationId xmlns:a16="http://schemas.microsoft.com/office/drawing/2014/main" id="{0F748B31-3AB7-433D-B1BA-B71CE32A5699}"/>
              </a:ext>
            </a:extLst>
          </p:cNvPr>
          <p:cNvSpPr/>
          <p:nvPr/>
        </p:nvSpPr>
        <p:spPr>
          <a:xfrm>
            <a:off x="161056" y="2438400"/>
            <a:ext cx="3625085" cy="40262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rgbClr val="A5A5A5">
                <a:lumMod val="50000"/>
              </a:srgb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just" defTabSz="1161151">
              <a:lnSpc>
                <a:spcPct val="150000"/>
              </a:lnSpc>
              <a:defRPr/>
            </a:pPr>
            <a:r>
              <a:rPr lang="fr-FR" sz="2200" kern="0">
                <a:solidFill>
                  <a:prstClr val="black">
                    <a:lumMod val="10000"/>
                  </a:prstClr>
                </a:solidFill>
                <a:latin typeface="UTM Avo"/>
                <a:sym typeface="+mn-lt"/>
              </a:rPr>
              <a:t>Nhóm cây ôn đới: bao gồm các loại cây trồng có nguồn gốc ở những vùng có khí hậu ôn đới (trên 40 độ vĩ bắc hoặc trên 40 độ vĩ nam).</a:t>
            </a:r>
            <a:endParaRPr lang="en-US" sz="2200" kern="0">
              <a:solidFill>
                <a:prstClr val="black">
                  <a:lumMod val="10000"/>
                </a:prstClr>
              </a:solidFill>
              <a:latin typeface="UTM Avo"/>
              <a:sym typeface="+mn-lt"/>
            </a:endParaRPr>
          </a:p>
        </p:txBody>
      </p:sp>
      <p:sp>
        <p:nvSpPr>
          <p:cNvPr id="3" name="Rounded Rectangle 14">
            <a:extLst>
              <a:ext uri="{FF2B5EF4-FFF2-40B4-BE49-F238E27FC236}">
                <a16:creationId xmlns:a16="http://schemas.microsoft.com/office/drawing/2014/main" id="{8D2EAC21-E9F7-40F3-938C-1B2B51763C9A}"/>
              </a:ext>
            </a:extLst>
          </p:cNvPr>
          <p:cNvSpPr/>
          <p:nvPr/>
        </p:nvSpPr>
        <p:spPr>
          <a:xfrm>
            <a:off x="8305800" y="2485826"/>
            <a:ext cx="3760409" cy="40262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rgbClr val="A5A5A5">
                <a:lumMod val="50000"/>
              </a:srgb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just" defTabSz="1161151">
              <a:lnSpc>
                <a:spcPct val="150000"/>
              </a:lnSpc>
              <a:defRPr/>
            </a:pPr>
            <a:r>
              <a:rPr lang="fr-FR" sz="2200" kern="0">
                <a:solidFill>
                  <a:prstClr val="black">
                    <a:lumMod val="10000"/>
                  </a:prstClr>
                </a:solidFill>
                <a:latin typeface="UTM Avo"/>
                <a:sym typeface="+mn-lt"/>
              </a:rPr>
              <a:t>Nhóm cây á nhiệt đới: bao gồm các loại cây trồng có nguồn gốc ở những vùng có khí hậu á nhiệt đới (năm trong khoảng 23,5 – 40 độ vĩ bắc hoặc 23,5 – 40 độ vĩ nam). </a:t>
            </a:r>
            <a:endParaRPr lang="en-US" sz="2200" b="1" kern="0" dirty="0">
              <a:solidFill>
                <a:prstClr val="black">
                  <a:lumMod val="10000"/>
                </a:prstClr>
              </a:solidFill>
              <a:latin typeface="UTM Avo"/>
              <a:sym typeface="+mn-lt"/>
            </a:endParaRPr>
          </a:p>
        </p:txBody>
      </p:sp>
      <p:sp>
        <p:nvSpPr>
          <p:cNvPr id="4" name="Rounded Rectangle 14">
            <a:extLst>
              <a:ext uri="{FF2B5EF4-FFF2-40B4-BE49-F238E27FC236}">
                <a16:creationId xmlns:a16="http://schemas.microsoft.com/office/drawing/2014/main" id="{AE1138A1-2757-4A00-A9AF-03E8B6736F37}"/>
              </a:ext>
            </a:extLst>
          </p:cNvPr>
          <p:cNvSpPr/>
          <p:nvPr/>
        </p:nvSpPr>
        <p:spPr>
          <a:xfrm>
            <a:off x="4087006" y="2438400"/>
            <a:ext cx="3917929" cy="40262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rgbClr val="A5A5A5">
                <a:lumMod val="50000"/>
              </a:srgb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just" defTabSz="1161151">
              <a:lnSpc>
                <a:spcPct val="150000"/>
              </a:lnSpc>
              <a:defRPr/>
            </a:pPr>
            <a:r>
              <a:rPr lang="fr-FR" sz="2200" kern="0">
                <a:solidFill>
                  <a:prstClr val="black">
                    <a:lumMod val="10000"/>
                  </a:prstClr>
                </a:solidFill>
                <a:latin typeface="UTM Avo"/>
                <a:sym typeface="+mn-lt"/>
              </a:rPr>
              <a:t>Nhóm cây nhiệt đới: bao gồm các loại cây trồng có nguồn gốc ở những vùng có khí hậu nhiệt đới (nằm trong khoảng 23,4 độ vĩ bắc đến 23,4 độ vĩ nam). </a:t>
            </a:r>
            <a:endParaRPr lang="en-US" sz="2200" b="1" kern="0" dirty="0">
              <a:solidFill>
                <a:prstClr val="black">
                  <a:lumMod val="10000"/>
                </a:prstClr>
              </a:solidFill>
              <a:latin typeface="UTM Avo"/>
              <a:sym typeface="+mn-lt"/>
            </a:endParaRPr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A5BBE8E9-48E8-4E95-BD62-8492F4667B53}"/>
              </a:ext>
            </a:extLst>
          </p:cNvPr>
          <p:cNvSpPr/>
          <p:nvPr/>
        </p:nvSpPr>
        <p:spPr>
          <a:xfrm>
            <a:off x="533400" y="1600200"/>
            <a:ext cx="7664041" cy="575086"/>
          </a:xfrm>
          <a:prstGeom prst="homePlat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161151">
              <a:lnSpc>
                <a:spcPct val="150000"/>
              </a:lnSpc>
              <a:defRPr/>
            </a:pPr>
            <a:r>
              <a:rPr lang="en-US" sz="2400" kern="0">
                <a:solidFill>
                  <a:prstClr val="black">
                    <a:lumMod val="100000"/>
                  </a:prstClr>
                </a:solidFill>
                <a:latin typeface="UTM Avo"/>
                <a:sym typeface="+mn-lt"/>
              </a:rPr>
              <a:t>Các loại cây trồng được phân thành 3 nhóm:</a:t>
            </a:r>
          </a:p>
        </p:txBody>
      </p:sp>
    </p:spTree>
    <p:extLst>
      <p:ext uri="{BB962C8B-B14F-4D97-AF65-F5344CB8AC3E}">
        <p14:creationId xmlns:p14="http://schemas.microsoft.com/office/powerpoint/2010/main" val="6206158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70;p49">
            <a:extLst>
              <a:ext uri="{FF2B5EF4-FFF2-40B4-BE49-F238E27FC236}">
                <a16:creationId xmlns:a16="http://schemas.microsoft.com/office/drawing/2014/main" id="{064F99D1-8338-420C-A11C-2DA8BDE89383}"/>
              </a:ext>
            </a:extLst>
          </p:cNvPr>
          <p:cNvSpPr/>
          <p:nvPr/>
        </p:nvSpPr>
        <p:spPr>
          <a:xfrm rot="-8100000">
            <a:off x="358158" y="6294242"/>
            <a:ext cx="341554" cy="543340"/>
          </a:xfrm>
          <a:custGeom>
            <a:avLst/>
            <a:gdLst/>
            <a:ahLst/>
            <a:cxnLst/>
            <a:rect l="l" t="t" r="r" b="b"/>
            <a:pathLst>
              <a:path w="8030" h="12774" extrusionOk="0">
                <a:moveTo>
                  <a:pt x="5084" y="0"/>
                </a:moveTo>
                <a:cubicBezTo>
                  <a:pt x="5013" y="0"/>
                  <a:pt x="4940" y="15"/>
                  <a:pt x="4865" y="40"/>
                </a:cubicBezTo>
                <a:cubicBezTo>
                  <a:pt x="4745" y="80"/>
                  <a:pt x="4624" y="98"/>
                  <a:pt x="4500" y="98"/>
                </a:cubicBezTo>
                <a:cubicBezTo>
                  <a:pt x="4443" y="98"/>
                  <a:pt x="4385" y="94"/>
                  <a:pt x="4325" y="86"/>
                </a:cubicBezTo>
                <a:cubicBezTo>
                  <a:pt x="4168" y="65"/>
                  <a:pt x="4016" y="55"/>
                  <a:pt x="3868" y="55"/>
                </a:cubicBezTo>
                <a:cubicBezTo>
                  <a:pt x="2460" y="55"/>
                  <a:pt x="1466" y="1023"/>
                  <a:pt x="797" y="3134"/>
                </a:cubicBezTo>
                <a:cubicBezTo>
                  <a:pt x="0" y="5654"/>
                  <a:pt x="270" y="8139"/>
                  <a:pt x="1172" y="10530"/>
                </a:cubicBezTo>
                <a:cubicBezTo>
                  <a:pt x="1653" y="11784"/>
                  <a:pt x="2380" y="12453"/>
                  <a:pt x="3259" y="12710"/>
                </a:cubicBezTo>
                <a:cubicBezTo>
                  <a:pt x="3417" y="12761"/>
                  <a:pt x="3579" y="12767"/>
                  <a:pt x="3768" y="12767"/>
                </a:cubicBezTo>
                <a:cubicBezTo>
                  <a:pt x="3830" y="12767"/>
                  <a:pt x="3895" y="12766"/>
                  <a:pt x="3964" y="12766"/>
                </a:cubicBezTo>
                <a:cubicBezTo>
                  <a:pt x="4026" y="12766"/>
                  <a:pt x="4092" y="12767"/>
                  <a:pt x="4161" y="12769"/>
                </a:cubicBezTo>
                <a:cubicBezTo>
                  <a:pt x="4197" y="12772"/>
                  <a:pt x="4234" y="12774"/>
                  <a:pt x="4272" y="12774"/>
                </a:cubicBezTo>
                <a:cubicBezTo>
                  <a:pt x="4537" y="12774"/>
                  <a:pt x="4864" y="12703"/>
                  <a:pt x="5181" y="12570"/>
                </a:cubicBezTo>
                <a:cubicBezTo>
                  <a:pt x="6611" y="11937"/>
                  <a:pt x="7572" y="10565"/>
                  <a:pt x="7865" y="8151"/>
                </a:cubicBezTo>
                <a:cubicBezTo>
                  <a:pt x="7971" y="7342"/>
                  <a:pt x="8029" y="6533"/>
                  <a:pt x="7994" y="5713"/>
                </a:cubicBezTo>
                <a:cubicBezTo>
                  <a:pt x="7924" y="3450"/>
                  <a:pt x="7326" y="1739"/>
                  <a:pt x="5990" y="801"/>
                </a:cubicBezTo>
                <a:cubicBezTo>
                  <a:pt x="5838" y="708"/>
                  <a:pt x="5697" y="602"/>
                  <a:pt x="5603" y="391"/>
                </a:cubicBezTo>
                <a:cubicBezTo>
                  <a:pt x="5457" y="107"/>
                  <a:pt x="5279" y="0"/>
                  <a:pt x="5084" y="0"/>
                </a:cubicBezTo>
                <a:close/>
              </a:path>
            </a:pathLst>
          </a:custGeom>
          <a:solidFill>
            <a:srgbClr val="E7E6E6">
              <a:lumMod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161151">
              <a:defRPr/>
            </a:pPr>
            <a:endParaRPr sz="2413" kern="0">
              <a:solidFill>
                <a:prstClr val="black"/>
              </a:solidFill>
              <a:sym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F687F0-AE23-4AFD-B73A-940C36E90603}"/>
              </a:ext>
            </a:extLst>
          </p:cNvPr>
          <p:cNvSpPr txBox="1"/>
          <p:nvPr/>
        </p:nvSpPr>
        <p:spPr>
          <a:xfrm>
            <a:off x="4354286" y="846286"/>
            <a:ext cx="8782781" cy="575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161151">
              <a:lnSpc>
                <a:spcPct val="150000"/>
              </a:lnSpc>
              <a:defRPr/>
            </a:pPr>
            <a:r>
              <a:rPr lang="fr-FR" sz="2413" b="1" kern="0">
                <a:solidFill>
                  <a:srgbClr val="000000"/>
                </a:solidFill>
                <a:sym typeface="+mn-lt"/>
              </a:rPr>
              <a:t>2. Phân loại cây trồng theo đặc tính sinh vật học</a:t>
            </a:r>
            <a:endParaRPr lang="en-US" sz="2413" kern="0">
              <a:solidFill>
                <a:prstClr val="black"/>
              </a:solidFill>
              <a:sym typeface="+mn-lt"/>
            </a:endParaRPr>
          </a:p>
        </p:txBody>
      </p:sp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AB04F495-137B-4BFA-9898-83F9973F324F}"/>
              </a:ext>
            </a:extLst>
          </p:cNvPr>
          <p:cNvSpPr/>
          <p:nvPr/>
        </p:nvSpPr>
        <p:spPr>
          <a:xfrm>
            <a:off x="4354286" y="1865643"/>
            <a:ext cx="6892683" cy="3406019"/>
          </a:xfrm>
          <a:prstGeom prst="cloudCallout">
            <a:avLst>
              <a:gd name="adj1" fmla="val -37679"/>
              <a:gd name="adj2" fmla="val 58553"/>
            </a:avLst>
          </a:prstGeom>
          <a:solidFill>
            <a:srgbClr val="E7E6E6">
              <a:lumMod val="100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just" defTabSz="1161151">
              <a:lnSpc>
                <a:spcPct val="150000"/>
              </a:lnSpc>
              <a:defRPr/>
            </a:pPr>
            <a:r>
              <a:rPr lang="fr-FR" sz="2413" kern="0">
                <a:solidFill>
                  <a:srgbClr val="000000"/>
                </a:solidFill>
                <a:sym typeface="+mn-lt"/>
              </a:rPr>
              <a:t>Phân loại cây trồng theo đặc tính sinh vật học có ý nghĩa gì đối với trồng trọt?</a:t>
            </a:r>
            <a:endParaRPr lang="en-US" sz="2413" kern="0">
              <a:solidFill>
                <a:prstClr val="white"/>
              </a:solidFill>
              <a:sym typeface="+mn-lt"/>
            </a:endParaRPr>
          </a:p>
        </p:txBody>
      </p:sp>
      <p:sp>
        <p:nvSpPr>
          <p:cNvPr id="5" name="Line Callout 1 (Border and Accent Bar) 3">
            <a:extLst>
              <a:ext uri="{FF2B5EF4-FFF2-40B4-BE49-F238E27FC236}">
                <a16:creationId xmlns:a16="http://schemas.microsoft.com/office/drawing/2014/main" id="{65EC43B5-4FBF-4A9E-9FF6-26312A12F3C6}"/>
              </a:ext>
            </a:extLst>
          </p:cNvPr>
          <p:cNvSpPr/>
          <p:nvPr/>
        </p:nvSpPr>
        <p:spPr>
          <a:xfrm>
            <a:off x="566620" y="2074334"/>
            <a:ext cx="3365498" cy="753437"/>
          </a:xfrm>
          <a:prstGeom prst="accentBorderCallout1">
            <a:avLst>
              <a:gd name="adj1" fmla="val 18750"/>
              <a:gd name="adj2" fmla="val -3127"/>
              <a:gd name="adj3" fmla="val 17954"/>
              <a:gd name="adj4" fmla="val -17509"/>
            </a:avLst>
          </a:prstGeom>
          <a:solidFill>
            <a:srgbClr val="FFC000">
              <a:lumMod val="60000"/>
              <a:lumOff val="40000"/>
            </a:srgbClr>
          </a:solidFill>
          <a:ln w="12700" cap="flat" cmpd="sng" algn="ctr">
            <a:solidFill>
              <a:srgbClr val="A5A5A5">
                <a:lumMod val="50000"/>
              </a:srgbClr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161151">
              <a:defRPr/>
            </a:pPr>
            <a:r>
              <a:rPr lang="en-US" sz="2413" b="1" kern="0">
                <a:solidFill>
                  <a:prstClr val="black">
                    <a:lumMod val="50000"/>
                  </a:prstClr>
                </a:solidFill>
                <a:sym typeface="+mn-lt"/>
              </a:rPr>
              <a:t>Thảo luận cặp đôi</a:t>
            </a:r>
            <a:endParaRPr lang="en-US" sz="2413" b="1" kern="0" dirty="0">
              <a:solidFill>
                <a:prstClr val="black">
                  <a:lumMod val="50000"/>
                </a:prstClr>
              </a:solidFill>
              <a:sym typeface="+mn-lt"/>
            </a:endParaRPr>
          </a:p>
        </p:txBody>
      </p:sp>
      <p:pic>
        <p:nvPicPr>
          <p:cNvPr id="6" name="Picture 17">
            <a:extLst>
              <a:ext uri="{FF2B5EF4-FFF2-40B4-BE49-F238E27FC236}">
                <a16:creationId xmlns:a16="http://schemas.microsoft.com/office/drawing/2014/main" id="{1C45457E-6B5F-46A8-81D7-7361BB1235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16075" y="4309531"/>
            <a:ext cx="4993222" cy="256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6794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48C4D7-3297-46F7-BFAC-CF5D1A5CAC34}"/>
              </a:ext>
            </a:extLst>
          </p:cNvPr>
          <p:cNvSpPr txBox="1"/>
          <p:nvPr/>
        </p:nvSpPr>
        <p:spPr>
          <a:xfrm>
            <a:off x="870858" y="1711871"/>
            <a:ext cx="10608389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41" indent="-381041" defTabSz="1161151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fr-FR" sz="2400" kern="0">
                <a:solidFill>
                  <a:prstClr val="black">
                    <a:lumMod val="10000"/>
                  </a:prstClr>
                </a:solidFill>
                <a:sym typeface="+mn-lt"/>
              </a:rPr>
              <a:t>Phân loại cây trồng theo chu kì sống của cây</a:t>
            </a:r>
            <a:endParaRPr lang="en-US" sz="2400" kern="0">
              <a:solidFill>
                <a:prstClr val="black">
                  <a:lumMod val="10000"/>
                </a:prstClr>
              </a:solidFill>
              <a:sym typeface="+mn-lt"/>
            </a:endParaRPr>
          </a:p>
          <a:p>
            <a:pPr marL="381041" indent="-381041" algn="just" defTabSz="116115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400" b="1" kern="0">
                <a:solidFill>
                  <a:prstClr val="black">
                    <a:lumMod val="10000"/>
                  </a:prstClr>
                </a:solidFill>
                <a:sym typeface="+mn-lt"/>
              </a:rPr>
              <a:t>Nhóm cây hàng năm:</a:t>
            </a:r>
            <a:r>
              <a:rPr lang="fr-FR" sz="2400" kern="0">
                <a:solidFill>
                  <a:prstClr val="black">
                    <a:lumMod val="10000"/>
                  </a:prstClr>
                </a:solidFill>
                <a:sym typeface="+mn-lt"/>
              </a:rPr>
              <a:t> Cây hàng năm có chu kì sống diễn ra trong một năm.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375D05-CC96-45E2-9053-286ED1FD6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9907" y="3957254"/>
            <a:ext cx="1276975" cy="1842072"/>
          </a:xfrm>
          <a:prstGeom prst="rect">
            <a:avLst/>
          </a:prstGeom>
        </p:spPr>
      </p:pic>
      <p:sp>
        <p:nvSpPr>
          <p:cNvPr id="4" name="Plus Sign 3">
            <a:extLst>
              <a:ext uri="{FF2B5EF4-FFF2-40B4-BE49-F238E27FC236}">
                <a16:creationId xmlns:a16="http://schemas.microsoft.com/office/drawing/2014/main" id="{45F18070-0CCC-46F5-9AEB-F98361335ED3}"/>
              </a:ext>
            </a:extLst>
          </p:cNvPr>
          <p:cNvSpPr/>
          <p:nvPr/>
        </p:nvSpPr>
        <p:spPr>
          <a:xfrm>
            <a:off x="3769562" y="4698427"/>
            <a:ext cx="784447" cy="699388"/>
          </a:xfrm>
          <a:prstGeom prst="mathPlus">
            <a:avLst/>
          </a:prstGeom>
          <a:solidFill>
            <a:srgbClr val="E7E6E6">
              <a:lumMod val="100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161151">
              <a:defRPr/>
            </a:pPr>
            <a:endParaRPr lang="en-US" sz="3200" kern="0">
              <a:solidFill>
                <a:prstClr val="white"/>
              </a:solidFill>
              <a:latin typeface="UTM Avo"/>
              <a:sym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C400E7-7439-4B46-84F7-31BE6A0AC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7915" y="3922078"/>
            <a:ext cx="2365285" cy="2215484"/>
          </a:xfrm>
          <a:prstGeom prst="rect">
            <a:avLst/>
          </a:prstGeom>
        </p:spPr>
      </p:pic>
      <p:sp>
        <p:nvSpPr>
          <p:cNvPr id="6" name="Plus Sign 5">
            <a:extLst>
              <a:ext uri="{FF2B5EF4-FFF2-40B4-BE49-F238E27FC236}">
                <a16:creationId xmlns:a16="http://schemas.microsoft.com/office/drawing/2014/main" id="{CCDB8155-98A8-4150-8C47-18CB5405FFD6}"/>
              </a:ext>
            </a:extLst>
          </p:cNvPr>
          <p:cNvSpPr/>
          <p:nvPr/>
        </p:nvSpPr>
        <p:spPr>
          <a:xfrm>
            <a:off x="7246791" y="4698633"/>
            <a:ext cx="784447" cy="699388"/>
          </a:xfrm>
          <a:prstGeom prst="mathPlus">
            <a:avLst/>
          </a:prstGeom>
          <a:solidFill>
            <a:srgbClr val="E7E6E6">
              <a:lumMod val="100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161151">
              <a:defRPr/>
            </a:pPr>
            <a:endParaRPr lang="en-US" sz="3200" kern="0">
              <a:solidFill>
                <a:prstClr val="white"/>
              </a:solidFill>
              <a:latin typeface="UTM Avo"/>
              <a:sym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9E7685-D04B-4E88-BA3B-96831DF102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1240" y="3662140"/>
            <a:ext cx="2713145" cy="216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0222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48C4D7-3297-46F7-BFAC-CF5D1A5CAC34}"/>
              </a:ext>
            </a:extLst>
          </p:cNvPr>
          <p:cNvSpPr txBox="1"/>
          <p:nvPr/>
        </p:nvSpPr>
        <p:spPr>
          <a:xfrm>
            <a:off x="870858" y="1711870"/>
            <a:ext cx="10608389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41" indent="-381041" defTabSz="1161151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fr-FR" sz="2400" kern="0">
                <a:solidFill>
                  <a:prstClr val="black">
                    <a:lumMod val="10000"/>
                  </a:prstClr>
                </a:solidFill>
                <a:sym typeface="+mn-lt"/>
              </a:rPr>
              <a:t>Phân loại cây trồng theo chu kì sống của cây</a:t>
            </a:r>
            <a:endParaRPr lang="en-US" sz="2400" kern="0">
              <a:solidFill>
                <a:prstClr val="black">
                  <a:lumMod val="10000"/>
                </a:prstClr>
              </a:solidFill>
              <a:sym typeface="+mn-lt"/>
            </a:endParaRPr>
          </a:p>
          <a:p>
            <a:pPr marL="381041" indent="-381041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b="1">
                <a:solidFill>
                  <a:schemeClr val="dk1">
                    <a:lumMod val="10000"/>
                  </a:schemeClr>
                </a:solidFill>
                <a:cs typeface="+mn-ea"/>
                <a:sym typeface="+mn-lt"/>
              </a:rPr>
              <a:t>Nhóm cây lâu năm: </a:t>
            </a:r>
            <a:r>
              <a:rPr lang="fr-FR" sz="2400">
                <a:solidFill>
                  <a:schemeClr val="dk1">
                    <a:lumMod val="10000"/>
                  </a:schemeClr>
                </a:solidFill>
                <a:cs typeface="+mn-ea"/>
                <a:sym typeface="+mn-lt"/>
              </a:rPr>
              <a:t>Cây lâu năm có chu kì sống kéo dài nhiều năm. Những cây thân gỗ to thường có chu kì sống dài, có thể lên tới hàng trăm năm.</a:t>
            </a:r>
            <a:endParaRPr lang="en-US" sz="2400">
              <a:solidFill>
                <a:schemeClr val="dk1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Plus Sign 3">
            <a:extLst>
              <a:ext uri="{FF2B5EF4-FFF2-40B4-BE49-F238E27FC236}">
                <a16:creationId xmlns:a16="http://schemas.microsoft.com/office/drawing/2014/main" id="{45F18070-0CCC-46F5-9AEB-F98361335ED3}"/>
              </a:ext>
            </a:extLst>
          </p:cNvPr>
          <p:cNvSpPr/>
          <p:nvPr/>
        </p:nvSpPr>
        <p:spPr>
          <a:xfrm>
            <a:off x="3840267" y="5009477"/>
            <a:ext cx="784447" cy="699388"/>
          </a:xfrm>
          <a:prstGeom prst="mathPlus">
            <a:avLst/>
          </a:prstGeom>
          <a:solidFill>
            <a:srgbClr val="E7E6E6">
              <a:lumMod val="100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161151">
              <a:defRPr/>
            </a:pPr>
            <a:endParaRPr lang="en-US" sz="3200" kern="0">
              <a:solidFill>
                <a:prstClr val="white"/>
              </a:solidFill>
              <a:sym typeface="+mn-lt"/>
            </a:endParaRPr>
          </a:p>
        </p:txBody>
      </p:sp>
      <p:sp>
        <p:nvSpPr>
          <p:cNvPr id="6" name="Plus Sign 5">
            <a:extLst>
              <a:ext uri="{FF2B5EF4-FFF2-40B4-BE49-F238E27FC236}">
                <a16:creationId xmlns:a16="http://schemas.microsoft.com/office/drawing/2014/main" id="{CCDB8155-98A8-4150-8C47-18CB5405FFD6}"/>
              </a:ext>
            </a:extLst>
          </p:cNvPr>
          <p:cNvSpPr/>
          <p:nvPr/>
        </p:nvSpPr>
        <p:spPr>
          <a:xfrm>
            <a:off x="7317496" y="5009683"/>
            <a:ext cx="784447" cy="699388"/>
          </a:xfrm>
          <a:prstGeom prst="mathPlus">
            <a:avLst/>
          </a:prstGeom>
          <a:solidFill>
            <a:srgbClr val="E7E6E6">
              <a:lumMod val="100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161151">
              <a:defRPr/>
            </a:pPr>
            <a:endParaRPr lang="en-US" sz="3200" kern="0">
              <a:solidFill>
                <a:prstClr val="white"/>
              </a:solidFill>
              <a:sym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10FC54-89AB-4804-8067-06C141074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1238" y="3931904"/>
            <a:ext cx="2946657" cy="24284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3EC56-A447-4583-BE7D-D8907C1BC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5562" y="4514147"/>
            <a:ext cx="1658692" cy="15346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B8687E-6CAF-44BA-9C70-5A879D2F5E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9863" y="4500168"/>
            <a:ext cx="1567972" cy="156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8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6D0C2D-F405-482D-95C1-5D1FF5F230B3}"/>
              </a:ext>
            </a:extLst>
          </p:cNvPr>
          <p:cNvSpPr txBox="1"/>
          <p:nvPr/>
        </p:nvSpPr>
        <p:spPr>
          <a:xfrm>
            <a:off x="685800" y="1417576"/>
            <a:ext cx="10450286" cy="3355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41" indent="-381041" defTabSz="1161151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fr-FR" sz="2413" kern="0">
                <a:solidFill>
                  <a:srgbClr val="000000"/>
                </a:solidFill>
                <a:sym typeface="+mn-lt"/>
              </a:rPr>
              <a:t> Phân loại cây trồng theo khả năng </a:t>
            </a:r>
            <a:r>
              <a:rPr lang="fr-FR" sz="2413" kern="0">
                <a:solidFill>
                  <a:prstClr val="black"/>
                </a:solidFill>
                <a:sym typeface="+mn-lt"/>
              </a:rPr>
              <a:t>hóa</a:t>
            </a:r>
            <a:r>
              <a:rPr lang="fr-FR" sz="2413" kern="0">
                <a:solidFill>
                  <a:srgbClr val="000000"/>
                </a:solidFill>
                <a:sym typeface="+mn-lt"/>
              </a:rPr>
              <a:t> gỗ của thân</a:t>
            </a:r>
            <a:endParaRPr lang="en-US" sz="2413" kern="0">
              <a:solidFill>
                <a:prstClr val="black"/>
              </a:solidFill>
              <a:sym typeface="+mn-lt"/>
            </a:endParaRPr>
          </a:p>
          <a:p>
            <a:pPr marL="381041" indent="-381041" algn="just" defTabSz="116115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413" b="1" kern="0">
                <a:solidFill>
                  <a:srgbClr val="000000"/>
                </a:solidFill>
                <a:sym typeface="+mn-lt"/>
              </a:rPr>
              <a:t>Nhóm cây thân gỗ:</a:t>
            </a:r>
            <a:r>
              <a:rPr lang="fr-FR" sz="2413" kern="0">
                <a:solidFill>
                  <a:srgbClr val="000000"/>
                </a:solidFill>
                <a:sym typeface="+mn-lt"/>
              </a:rPr>
              <a:t> Cây thân gỗ là cây có thân </a:t>
            </a:r>
            <a:r>
              <a:rPr lang="fr-FR" sz="2413" kern="0">
                <a:solidFill>
                  <a:prstClr val="black"/>
                </a:solidFill>
                <a:sym typeface="+mn-lt"/>
              </a:rPr>
              <a:t>hóa</a:t>
            </a:r>
            <a:r>
              <a:rPr lang="fr-FR" sz="2413" kern="0">
                <a:solidFill>
                  <a:srgbClr val="000000"/>
                </a:solidFill>
                <a:sym typeface="+mn-lt"/>
              </a:rPr>
              <a:t> gỗ, sống lâu năm, có kích thước cây khác nhau </a:t>
            </a:r>
            <a:r>
              <a:rPr lang="fr-FR" sz="2413" kern="0">
                <a:solidFill>
                  <a:prstClr val="black"/>
                </a:solidFill>
                <a:sym typeface="+mn-lt"/>
              </a:rPr>
              <a:t>tùy</a:t>
            </a:r>
            <a:r>
              <a:rPr lang="fr-FR" sz="2413" kern="0">
                <a:solidFill>
                  <a:srgbClr val="000000"/>
                </a:solidFill>
                <a:sym typeface="+mn-lt"/>
              </a:rPr>
              <a:t> loài.</a:t>
            </a:r>
            <a:endParaRPr lang="en-US" sz="2413" kern="0">
              <a:solidFill>
                <a:prstClr val="black"/>
              </a:solidFill>
              <a:sym typeface="+mn-lt"/>
            </a:endParaRPr>
          </a:p>
          <a:p>
            <a:pPr marL="381041" indent="-381041" algn="just" defTabSz="116115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413" kern="0">
                <a:solidFill>
                  <a:srgbClr val="000000"/>
                </a:solidFill>
                <a:sym typeface="+mn-lt"/>
              </a:rPr>
              <a:t> </a:t>
            </a:r>
            <a:r>
              <a:rPr lang="fr-FR" sz="2413" b="1" kern="0">
                <a:solidFill>
                  <a:srgbClr val="000000"/>
                </a:solidFill>
                <a:sym typeface="+mn-lt"/>
              </a:rPr>
              <a:t>Nhóm cây thân thảo:</a:t>
            </a:r>
            <a:r>
              <a:rPr lang="fr-FR" sz="2413" kern="0">
                <a:solidFill>
                  <a:srgbClr val="000000"/>
                </a:solidFill>
                <a:sym typeface="+mn-lt"/>
              </a:rPr>
              <a:t> Cây thân thảo có thân không </a:t>
            </a:r>
            <a:r>
              <a:rPr lang="fr-FR" sz="2413" kern="0">
                <a:solidFill>
                  <a:prstClr val="black"/>
                </a:solidFill>
                <a:sym typeface="+mn-lt"/>
              </a:rPr>
              <a:t>hóa</a:t>
            </a:r>
            <a:r>
              <a:rPr lang="fr-FR" sz="2413" kern="0">
                <a:solidFill>
                  <a:srgbClr val="000000"/>
                </a:solidFill>
                <a:sym typeface="+mn-lt"/>
              </a:rPr>
              <a:t> gỗ, có chu kì sống một năm, hai năm hoặc lâu năm. Cây thân thảo thường nhỏ và có chu kì sống ngắn hơn cây thân gỗ.</a:t>
            </a:r>
            <a:endParaRPr lang="en-US" sz="2413" kern="0">
              <a:solidFill>
                <a:prstClr val="black"/>
              </a:solidFill>
              <a:sym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80FD7F-D724-4841-9C2D-2D241B6FF1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015" t="27425" r="37675" b="21309"/>
          <a:stretch/>
        </p:blipFill>
        <p:spPr>
          <a:xfrm>
            <a:off x="6971374" y="4773175"/>
            <a:ext cx="3460223" cy="19352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C04C2E-5F7B-4751-AFB3-D21550924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4244" y="4783669"/>
            <a:ext cx="3460223" cy="193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1584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86DB6A-A364-48C2-973A-B05F026F946C}"/>
              </a:ext>
            </a:extLst>
          </p:cNvPr>
          <p:cNvSpPr txBox="1"/>
          <p:nvPr/>
        </p:nvSpPr>
        <p:spPr>
          <a:xfrm>
            <a:off x="1838476" y="1320376"/>
            <a:ext cx="9089656" cy="4445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41" indent="-381041" defTabSz="1161151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fr-FR" sz="2400" kern="0">
                <a:solidFill>
                  <a:srgbClr val="000000"/>
                </a:solidFill>
                <a:sym typeface="+mn-lt"/>
              </a:rPr>
              <a:t>Phân loại cây trồng theo số lượng lá mầm</a:t>
            </a:r>
            <a:endParaRPr lang="en-US" sz="2400" kern="0">
              <a:solidFill>
                <a:prstClr val="black"/>
              </a:solidFill>
              <a:sym typeface="+mn-lt"/>
            </a:endParaRPr>
          </a:p>
          <a:p>
            <a:pPr marL="381041" indent="-381041" algn="just" defTabSz="116115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400" b="1" kern="0">
                <a:solidFill>
                  <a:srgbClr val="000000"/>
                </a:solidFill>
                <a:sym typeface="+mn-lt"/>
              </a:rPr>
              <a:t>Nhóm cây một lá mầm: </a:t>
            </a:r>
            <a:r>
              <a:rPr lang="fr-FR" sz="2400" kern="0">
                <a:solidFill>
                  <a:srgbClr val="000000"/>
                </a:solidFill>
                <a:sym typeface="+mn-lt"/>
              </a:rPr>
              <a:t>hành, tỏi, tre... </a:t>
            </a:r>
          </a:p>
          <a:p>
            <a:pPr marL="381041" indent="-381041" algn="just" defTabSz="116115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fr-FR" sz="2400" kern="0">
              <a:solidFill>
                <a:prstClr val="black"/>
              </a:solidFill>
              <a:sym typeface="+mn-lt"/>
            </a:endParaRPr>
          </a:p>
          <a:p>
            <a:pPr marL="381041" indent="-381041" algn="just" defTabSz="116115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fr-FR" sz="2400" kern="0">
              <a:solidFill>
                <a:prstClr val="black"/>
              </a:solidFill>
              <a:sym typeface="+mn-lt"/>
            </a:endParaRPr>
          </a:p>
          <a:p>
            <a:pPr marL="381041" indent="-381041" algn="just" defTabSz="116115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fr-FR" sz="2400" kern="0">
              <a:solidFill>
                <a:prstClr val="black"/>
              </a:solidFill>
              <a:sym typeface="+mn-lt"/>
            </a:endParaRPr>
          </a:p>
          <a:p>
            <a:pPr algn="just" defTabSz="1161151">
              <a:lnSpc>
                <a:spcPct val="150000"/>
              </a:lnSpc>
              <a:defRPr/>
            </a:pPr>
            <a:endParaRPr lang="fr-FR" sz="2400" kern="0">
              <a:solidFill>
                <a:prstClr val="black"/>
              </a:solidFill>
              <a:sym typeface="+mn-lt"/>
            </a:endParaRPr>
          </a:p>
          <a:p>
            <a:pPr marL="381041" indent="-381041" algn="just" defTabSz="116115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400" b="1" kern="0">
                <a:solidFill>
                  <a:srgbClr val="000000"/>
                </a:solidFill>
                <a:sym typeface="+mn-lt"/>
              </a:rPr>
              <a:t>Nhóm cây hai lá mầm:</a:t>
            </a:r>
            <a:r>
              <a:rPr lang="fr-FR" sz="2400" kern="0">
                <a:solidFill>
                  <a:srgbClr val="000000"/>
                </a:solidFill>
                <a:sym typeface="+mn-lt"/>
              </a:rPr>
              <a:t> cam, xoài, lạc (đậu phộng)....</a:t>
            </a:r>
          </a:p>
          <a:p>
            <a:pPr algn="just" defTabSz="1161151">
              <a:lnSpc>
                <a:spcPct val="150000"/>
              </a:lnSpc>
              <a:defRPr/>
            </a:pPr>
            <a:endParaRPr lang="en-US" sz="2400" kern="0">
              <a:solidFill>
                <a:prstClr val="black"/>
              </a:solidFill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DFF2A7-C8DF-4CAC-9212-42A30B34F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1505" y="2696078"/>
            <a:ext cx="1714687" cy="1726471"/>
          </a:xfrm>
          <a:prstGeom prst="rect">
            <a:avLst/>
          </a:prstGeom>
        </p:spPr>
      </p:pic>
      <p:sp>
        <p:nvSpPr>
          <p:cNvPr id="4" name="Plus Sign 3">
            <a:extLst>
              <a:ext uri="{FF2B5EF4-FFF2-40B4-BE49-F238E27FC236}">
                <a16:creationId xmlns:a16="http://schemas.microsoft.com/office/drawing/2014/main" id="{78D9F05E-D65B-4CED-B220-5CD21C8427BB}"/>
              </a:ext>
            </a:extLst>
          </p:cNvPr>
          <p:cNvSpPr/>
          <p:nvPr/>
        </p:nvSpPr>
        <p:spPr>
          <a:xfrm>
            <a:off x="4213521" y="3212830"/>
            <a:ext cx="784447" cy="699388"/>
          </a:xfrm>
          <a:prstGeom prst="mathPlus">
            <a:avLst/>
          </a:prstGeom>
          <a:solidFill>
            <a:srgbClr val="E7E6E6">
              <a:lumMod val="100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161151">
              <a:defRPr/>
            </a:pPr>
            <a:endParaRPr lang="en-US" sz="2400" kern="0">
              <a:solidFill>
                <a:prstClr val="white"/>
              </a:solidFill>
              <a:sym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19B870-2E24-4C7B-A506-F7E4BE63C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3298" y="2367920"/>
            <a:ext cx="1802362" cy="2079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4DB58D-FC56-4FE3-B984-FB914F644A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1194" y="2769016"/>
            <a:ext cx="1909613" cy="1678555"/>
          </a:xfrm>
          <a:prstGeom prst="rect">
            <a:avLst/>
          </a:prstGeom>
        </p:spPr>
      </p:pic>
      <p:sp>
        <p:nvSpPr>
          <p:cNvPr id="7" name="Plus Sign 6">
            <a:extLst>
              <a:ext uri="{FF2B5EF4-FFF2-40B4-BE49-F238E27FC236}">
                <a16:creationId xmlns:a16="http://schemas.microsoft.com/office/drawing/2014/main" id="{9B6738CD-B263-491F-92D0-B9DC6D20A678}"/>
              </a:ext>
            </a:extLst>
          </p:cNvPr>
          <p:cNvSpPr/>
          <p:nvPr/>
        </p:nvSpPr>
        <p:spPr>
          <a:xfrm>
            <a:off x="7449600" y="3209617"/>
            <a:ext cx="784447" cy="699388"/>
          </a:xfrm>
          <a:prstGeom prst="mathPlus">
            <a:avLst/>
          </a:prstGeom>
          <a:solidFill>
            <a:srgbClr val="E7E6E6">
              <a:lumMod val="100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161151">
              <a:defRPr/>
            </a:pPr>
            <a:endParaRPr lang="en-US" sz="2400" kern="0">
              <a:solidFill>
                <a:prstClr val="white"/>
              </a:solidFill>
              <a:sym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D35D61-9CD6-46A0-9A61-70EC3BA4C0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8510" y="5548119"/>
            <a:ext cx="1865542" cy="1253724"/>
          </a:xfrm>
          <a:prstGeom prst="rect">
            <a:avLst/>
          </a:prstGeom>
        </p:spPr>
      </p:pic>
      <p:sp>
        <p:nvSpPr>
          <p:cNvPr id="9" name="Plus Sign 8">
            <a:extLst>
              <a:ext uri="{FF2B5EF4-FFF2-40B4-BE49-F238E27FC236}">
                <a16:creationId xmlns:a16="http://schemas.microsoft.com/office/drawing/2014/main" id="{3F2BDD92-4898-4494-BCFB-2FE0CDBFCF5E}"/>
              </a:ext>
            </a:extLst>
          </p:cNvPr>
          <p:cNvSpPr/>
          <p:nvPr/>
        </p:nvSpPr>
        <p:spPr>
          <a:xfrm>
            <a:off x="4356747" y="5863578"/>
            <a:ext cx="784447" cy="699388"/>
          </a:xfrm>
          <a:prstGeom prst="mathPlus">
            <a:avLst/>
          </a:prstGeom>
          <a:solidFill>
            <a:srgbClr val="E7E6E6">
              <a:lumMod val="100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161151">
              <a:defRPr/>
            </a:pPr>
            <a:endParaRPr lang="en-US" sz="2400" kern="0">
              <a:solidFill>
                <a:prstClr val="white"/>
              </a:solidFill>
              <a:sym typeface="+mn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5020FC-5F12-4162-BF81-15AF6CD337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2213" y="5330873"/>
            <a:ext cx="1817882" cy="1517681"/>
          </a:xfrm>
          <a:prstGeom prst="rect">
            <a:avLst/>
          </a:prstGeom>
        </p:spPr>
      </p:pic>
      <p:sp>
        <p:nvSpPr>
          <p:cNvPr id="11" name="Plus Sign 10">
            <a:extLst>
              <a:ext uri="{FF2B5EF4-FFF2-40B4-BE49-F238E27FC236}">
                <a16:creationId xmlns:a16="http://schemas.microsoft.com/office/drawing/2014/main" id="{0DFE842E-339B-45DE-85C6-E810B62E65DD}"/>
              </a:ext>
            </a:extLst>
          </p:cNvPr>
          <p:cNvSpPr/>
          <p:nvPr/>
        </p:nvSpPr>
        <p:spPr>
          <a:xfrm>
            <a:off x="7536607" y="5747923"/>
            <a:ext cx="784447" cy="699388"/>
          </a:xfrm>
          <a:prstGeom prst="mathPlus">
            <a:avLst/>
          </a:prstGeom>
          <a:solidFill>
            <a:srgbClr val="E7E6E6">
              <a:lumMod val="100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161151">
              <a:defRPr/>
            </a:pPr>
            <a:endParaRPr lang="en-US" sz="2400" kern="0">
              <a:solidFill>
                <a:prstClr val="white"/>
              </a:solidFill>
              <a:sym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D28202-C0B7-4DDF-8C0D-ADE861238A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41353" y="5363107"/>
            <a:ext cx="1909615" cy="130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635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90C578-1710-4D68-B754-AEFB6B775F7E}"/>
              </a:ext>
            </a:extLst>
          </p:cNvPr>
          <p:cNvSpPr txBox="1"/>
          <p:nvPr/>
        </p:nvSpPr>
        <p:spPr>
          <a:xfrm>
            <a:off x="4290119" y="913192"/>
            <a:ext cx="7934474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61151">
              <a:lnSpc>
                <a:spcPct val="150000"/>
              </a:lnSpc>
              <a:defRPr/>
            </a:pPr>
            <a:r>
              <a:rPr lang="fr-FR" sz="2400" b="1" kern="0">
                <a:solidFill>
                  <a:srgbClr val="000000"/>
                </a:solidFill>
                <a:sym typeface="+mn-lt"/>
              </a:rPr>
              <a:t>3. Phân loại cây trồng theo mục đích sử dụng</a:t>
            </a:r>
            <a:endParaRPr lang="en-US" sz="2400" kern="0">
              <a:solidFill>
                <a:prstClr val="black"/>
              </a:solidFill>
              <a:sym typeface="+mn-lt"/>
            </a:endParaRPr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497A0EDD-CB78-4606-9E12-13E3C9497F4B}"/>
              </a:ext>
            </a:extLst>
          </p:cNvPr>
          <p:cNvSpPr/>
          <p:nvPr/>
        </p:nvSpPr>
        <p:spPr>
          <a:xfrm>
            <a:off x="4354286" y="2654905"/>
            <a:ext cx="6511853" cy="2069806"/>
          </a:xfrm>
          <a:prstGeom prst="wedgeRectCallout">
            <a:avLst>
              <a:gd name="adj1" fmla="val -56120"/>
              <a:gd name="adj2" fmla="val 84940"/>
            </a:avLst>
          </a:prstGeom>
          <a:solidFill>
            <a:srgbClr val="E7E6E6">
              <a:lumMod val="20000"/>
              <a:lumOff val="80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161151">
              <a:lnSpc>
                <a:spcPct val="150000"/>
              </a:lnSpc>
              <a:defRPr/>
            </a:pPr>
            <a:r>
              <a:rPr lang="fr-FR" sz="2400" kern="0">
                <a:solidFill>
                  <a:srgbClr val="000000"/>
                </a:solidFill>
                <a:sym typeface="+mn-lt"/>
              </a:rPr>
              <a:t>Phân loại cây trồng theo mục đích sử dụng có ý nghĩa gì đối với trồng trọt</a:t>
            </a:r>
            <a:endParaRPr lang="en-US" sz="2400" kern="0">
              <a:solidFill>
                <a:prstClr val="white"/>
              </a:solidFill>
              <a:sym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3E2D6A-0FC3-4A5E-AC1E-CC97CDA2E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488598"/>
            <a:ext cx="5520787" cy="348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7624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30C2CC-CDE9-4254-85C3-66C9BD7636B3}"/>
              </a:ext>
            </a:extLst>
          </p:cNvPr>
          <p:cNvSpPr txBox="1"/>
          <p:nvPr/>
        </p:nvSpPr>
        <p:spPr>
          <a:xfrm>
            <a:off x="1064381" y="1687287"/>
            <a:ext cx="10592391" cy="3734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161151">
              <a:lnSpc>
                <a:spcPct val="150000"/>
              </a:lnSpc>
              <a:defRPr/>
            </a:pPr>
            <a:r>
              <a:rPr lang="fr-FR" sz="2301" kern="0">
                <a:solidFill>
                  <a:srgbClr val="000000"/>
                </a:solidFill>
                <a:sym typeface="+mn-lt"/>
              </a:rPr>
              <a:t>Tuỳ thuộc vào mục đích sử dụng, các loại cây trồng được phân thành các nhóm sau:</a:t>
            </a:r>
            <a:endParaRPr lang="en-US" sz="2301" kern="0">
              <a:solidFill>
                <a:prstClr val="black"/>
              </a:solidFill>
              <a:sym typeface="+mn-lt"/>
            </a:endParaRPr>
          </a:p>
          <a:p>
            <a:pPr marL="457250" indent="-457250" algn="just" defTabSz="1161151">
              <a:lnSpc>
                <a:spcPct val="150000"/>
              </a:lnSpc>
              <a:buFont typeface="Arial" panose="020B0604020202020204" pitchFamily="34" charset="0"/>
              <a:buChar char="●"/>
              <a:defRPr/>
            </a:pPr>
            <a:r>
              <a:rPr lang="fr-FR" sz="2301" kern="0">
                <a:solidFill>
                  <a:srgbClr val="000000"/>
                </a:solidFill>
                <a:sym typeface="+mn-lt"/>
              </a:rPr>
              <a:t>Cây lương thực: lúa, ngô, khoai, sắn,... </a:t>
            </a:r>
            <a:endParaRPr lang="en-US" sz="2301" kern="0">
              <a:solidFill>
                <a:prstClr val="black"/>
              </a:solidFill>
              <a:sym typeface="+mn-lt"/>
            </a:endParaRPr>
          </a:p>
          <a:p>
            <a:pPr marL="457250" indent="-457250" algn="just" defTabSz="1161151">
              <a:lnSpc>
                <a:spcPct val="150000"/>
              </a:lnSpc>
              <a:buFont typeface="Arial" panose="020B0604020202020204" pitchFamily="34" charset="0"/>
              <a:buChar char="●"/>
              <a:defRPr/>
            </a:pPr>
            <a:r>
              <a:rPr lang="fr-FR" sz="2301" kern="0">
                <a:solidFill>
                  <a:srgbClr val="000000"/>
                </a:solidFill>
                <a:sym typeface="+mn-lt"/>
              </a:rPr>
              <a:t>Cây rau: cà chua, cải bắp, dưa chuột,...</a:t>
            </a:r>
            <a:endParaRPr lang="en-US" sz="2301" kern="0">
              <a:solidFill>
                <a:prstClr val="black"/>
              </a:solidFill>
              <a:sym typeface="+mn-lt"/>
            </a:endParaRPr>
          </a:p>
          <a:p>
            <a:pPr marL="457250" indent="-457250" algn="just" defTabSz="1161151">
              <a:lnSpc>
                <a:spcPct val="150000"/>
              </a:lnSpc>
              <a:buFont typeface="Arial" panose="020B0604020202020204" pitchFamily="34" charset="0"/>
              <a:buChar char="●"/>
              <a:defRPr/>
            </a:pPr>
            <a:r>
              <a:rPr lang="fr-FR" sz="2301" kern="0">
                <a:solidFill>
                  <a:srgbClr val="000000"/>
                </a:solidFill>
                <a:sym typeface="+mn-lt"/>
              </a:rPr>
              <a:t>Cây ăn quả: chuối, bưởi, vải,...</a:t>
            </a:r>
            <a:endParaRPr lang="en-US" sz="2301" kern="0">
              <a:solidFill>
                <a:prstClr val="black"/>
              </a:solidFill>
              <a:sym typeface="+mn-lt"/>
            </a:endParaRPr>
          </a:p>
          <a:p>
            <a:pPr marL="457250" indent="-457250" algn="just" defTabSz="1161151">
              <a:lnSpc>
                <a:spcPct val="150000"/>
              </a:lnSpc>
              <a:buFont typeface="Arial" panose="020B0604020202020204" pitchFamily="34" charset="0"/>
              <a:buChar char="●"/>
              <a:defRPr/>
            </a:pPr>
            <a:r>
              <a:rPr lang="fr-FR" sz="2301" kern="0">
                <a:solidFill>
                  <a:srgbClr val="000000"/>
                </a:solidFill>
                <a:sym typeface="+mn-lt"/>
              </a:rPr>
              <a:t>Cây hoa, cây cảnh: hoa hồng, hoa lan, </a:t>
            </a:r>
            <a:r>
              <a:rPr lang="fr-FR" sz="2301" kern="0">
                <a:solidFill>
                  <a:prstClr val="black"/>
                </a:solidFill>
                <a:sym typeface="+mn-lt"/>
              </a:rPr>
              <a:t>xanh</a:t>
            </a:r>
            <a:r>
              <a:rPr lang="fr-FR" sz="2301" kern="0">
                <a:solidFill>
                  <a:srgbClr val="000000"/>
                </a:solidFill>
                <a:sym typeface="+mn-lt"/>
              </a:rPr>
              <a:t>, lưỡi hổ,...</a:t>
            </a:r>
            <a:endParaRPr lang="en-US" sz="2301" kern="0">
              <a:solidFill>
                <a:prstClr val="black"/>
              </a:solidFill>
              <a:sym typeface="+mn-lt"/>
            </a:endParaRPr>
          </a:p>
          <a:p>
            <a:pPr marL="457250" indent="-457250" algn="just" defTabSz="1161151">
              <a:lnSpc>
                <a:spcPct val="150000"/>
              </a:lnSpc>
              <a:buFont typeface="Arial" panose="020B0604020202020204" pitchFamily="34" charset="0"/>
              <a:buChar char="●"/>
              <a:defRPr/>
            </a:pPr>
            <a:r>
              <a:rPr lang="fr-FR" sz="2301" kern="0">
                <a:solidFill>
                  <a:srgbClr val="000000"/>
                </a:solidFill>
                <a:sym typeface="+mn-lt"/>
              </a:rPr>
              <a:t>Cây công nghiệp: chè, cà phê, cao su,...</a:t>
            </a:r>
            <a:endParaRPr lang="en-US" sz="2301" kern="0">
              <a:solidFill>
                <a:prstClr val="black"/>
              </a:solidFill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CD8FAE-55AF-442C-90C7-4823C49A2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762" y="4396619"/>
            <a:ext cx="5090885" cy="293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1748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30C2CC-CDE9-4254-85C3-66C9BD7636B3}"/>
              </a:ext>
            </a:extLst>
          </p:cNvPr>
          <p:cNvSpPr txBox="1"/>
          <p:nvPr/>
        </p:nvSpPr>
        <p:spPr>
          <a:xfrm>
            <a:off x="1064381" y="1687287"/>
            <a:ext cx="10592391" cy="3734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161151">
              <a:lnSpc>
                <a:spcPct val="150000"/>
              </a:lnSpc>
              <a:defRPr/>
            </a:pPr>
            <a:r>
              <a:rPr lang="fr-FR" sz="2301" kern="0">
                <a:solidFill>
                  <a:srgbClr val="000000"/>
                </a:solidFill>
                <a:sym typeface="+mn-lt"/>
              </a:rPr>
              <a:t>Tuỳ thuộc vào mục đích sử dụng, các loại cây trồng được phân thành các nhóm sau:</a:t>
            </a:r>
            <a:endParaRPr lang="en-US" sz="2301" kern="0">
              <a:solidFill>
                <a:prstClr val="black"/>
              </a:solidFill>
              <a:sym typeface="+mn-lt"/>
            </a:endParaRPr>
          </a:p>
          <a:p>
            <a:pPr marL="457250" indent="-457250" algn="just" defTabSz="1161151">
              <a:lnSpc>
                <a:spcPct val="150000"/>
              </a:lnSpc>
              <a:buFont typeface="Arial" panose="020B0604020202020204" pitchFamily="34" charset="0"/>
              <a:buChar char="●"/>
              <a:defRPr/>
            </a:pPr>
            <a:r>
              <a:rPr lang="fr-FR" sz="2301" kern="0">
                <a:solidFill>
                  <a:srgbClr val="000000"/>
                </a:solidFill>
                <a:sym typeface="+mn-lt"/>
              </a:rPr>
              <a:t>Cây dược liệu: tam thất, đinh lăng, sâm,...</a:t>
            </a:r>
            <a:endParaRPr lang="en-US" sz="2301" kern="0">
              <a:solidFill>
                <a:prstClr val="black"/>
              </a:solidFill>
              <a:sym typeface="+mn-lt"/>
            </a:endParaRPr>
          </a:p>
          <a:p>
            <a:pPr marL="457250" indent="-457250" algn="just" defTabSz="1161151">
              <a:lnSpc>
                <a:spcPct val="150000"/>
              </a:lnSpc>
              <a:buFont typeface="Arial" panose="020B0604020202020204" pitchFamily="34" charset="0"/>
              <a:buChar char="●"/>
              <a:defRPr/>
            </a:pPr>
            <a:r>
              <a:rPr lang="fr-FR" sz="2301" kern="0">
                <a:solidFill>
                  <a:srgbClr val="000000"/>
                </a:solidFill>
                <a:sym typeface="+mn-lt"/>
              </a:rPr>
              <a:t>Cây thức ăn chăn nuôi: cỏ, ngô, đậu tương....</a:t>
            </a:r>
            <a:endParaRPr lang="en-US" sz="2301" kern="0">
              <a:solidFill>
                <a:prstClr val="black"/>
              </a:solidFill>
              <a:sym typeface="+mn-lt"/>
            </a:endParaRPr>
          </a:p>
          <a:p>
            <a:pPr marL="457250" indent="-457250" algn="just" defTabSz="1161151">
              <a:lnSpc>
                <a:spcPct val="150000"/>
              </a:lnSpc>
              <a:buFont typeface="Arial" panose="020B0604020202020204" pitchFamily="34" charset="0"/>
              <a:buChar char="●"/>
              <a:defRPr/>
            </a:pPr>
            <a:r>
              <a:rPr lang="fr-FR" sz="2301" kern="0">
                <a:solidFill>
                  <a:srgbClr val="000000"/>
                </a:solidFill>
                <a:sym typeface="+mn-lt"/>
              </a:rPr>
              <a:t>Cây phân xanh: lạc dại, đậu răng ngựa, keo dậu.....</a:t>
            </a:r>
            <a:endParaRPr lang="en-US" sz="2301" kern="0">
              <a:solidFill>
                <a:prstClr val="black"/>
              </a:solidFill>
              <a:sym typeface="+mn-lt"/>
            </a:endParaRPr>
          </a:p>
          <a:p>
            <a:pPr marL="457250" indent="-457250" algn="just" defTabSz="1161151">
              <a:lnSpc>
                <a:spcPct val="150000"/>
              </a:lnSpc>
              <a:buFont typeface="Arial" panose="020B0604020202020204" pitchFamily="34" charset="0"/>
              <a:buChar char="●"/>
              <a:defRPr/>
            </a:pPr>
            <a:r>
              <a:rPr lang="fr-FR" sz="2301" kern="0">
                <a:solidFill>
                  <a:srgbClr val="000000"/>
                </a:solidFill>
                <a:sym typeface="+mn-lt"/>
              </a:rPr>
              <a:t>Cây cải tạo đất: lạc dại, xuyến chi, muồng vàng. </a:t>
            </a:r>
            <a:endParaRPr lang="vi-VN" sz="2301" kern="0">
              <a:solidFill>
                <a:srgbClr val="000000"/>
              </a:solidFill>
              <a:sym typeface="+mn-lt"/>
            </a:endParaRPr>
          </a:p>
          <a:p>
            <a:pPr marL="457250" indent="-457250" algn="just" defTabSz="1161151">
              <a:lnSpc>
                <a:spcPct val="150000"/>
              </a:lnSpc>
              <a:buFont typeface="Arial" panose="020B0604020202020204" pitchFamily="34" charset="0"/>
              <a:buChar char="●"/>
              <a:defRPr/>
            </a:pPr>
            <a:r>
              <a:rPr lang="fr-FR" sz="2301" kern="0">
                <a:solidFill>
                  <a:srgbClr val="000000"/>
                </a:solidFill>
                <a:sym typeface="+mn-lt"/>
              </a:rPr>
              <a:t>Cây lấy gỗ: keo lá tràm, bạch đàn, sưa,...</a:t>
            </a:r>
            <a:endParaRPr lang="en-US" sz="2301" kern="0">
              <a:solidFill>
                <a:prstClr val="black"/>
              </a:solidFill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CD8FAE-55AF-442C-90C7-4823C49A2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762" y="4396619"/>
            <a:ext cx="5090885" cy="293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8355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ED2104C1-196D-4A64-0699-FBACC2848C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971800"/>
            <a:ext cx="3191272" cy="179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078434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>
            <a:extLst>
              <a:ext uri="{FF2B5EF4-FFF2-40B4-BE49-F238E27FC236}">
                <a16:creationId xmlns:a16="http://schemas.microsoft.com/office/drawing/2014/main" id="{1650EC61-56BC-43E5-A183-9E28338B9D55}"/>
              </a:ext>
            </a:extLst>
          </p:cNvPr>
          <p:cNvSpPr/>
          <p:nvPr/>
        </p:nvSpPr>
        <p:spPr>
          <a:xfrm>
            <a:off x="1269409" y="4321222"/>
            <a:ext cx="10572897" cy="2342113"/>
          </a:xfrm>
          <a:prstGeom prst="round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rgbClr val="A5A5A5">
                <a:lumMod val="50000"/>
              </a:srgb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381041" indent="-381041" algn="just" defTabSz="116115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400" kern="0">
                <a:solidFill>
                  <a:prstClr val="black">
                    <a:lumMod val="10000"/>
                  </a:prstClr>
                </a:solidFill>
                <a:latin typeface="UTM Avo"/>
                <a:sym typeface="+mn-lt"/>
              </a:rPr>
              <a:t>Vụ đông ở miền Bắc có nhiệt độ: nhiệt độ thấp (lạnh, giá rét). Nhiệt độ giảm dần từ tháng 10, tháng 11, lạnh nhất vào tháng 12 và tháng 1, ấm dần lên từ tháng 3 và tháng 4.</a:t>
            </a:r>
            <a:endParaRPr lang="en-US" sz="2400" kern="0">
              <a:solidFill>
                <a:prstClr val="black">
                  <a:lumMod val="10000"/>
                </a:prstClr>
              </a:solidFill>
              <a:latin typeface="UTM Avo"/>
              <a:sym typeface="+mn-lt"/>
            </a:endParaRPr>
          </a:p>
          <a:p>
            <a:pPr marL="381041" indent="-381041" algn="just" defTabSz="116115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400" kern="0">
                <a:solidFill>
                  <a:prstClr val="black">
                    <a:lumMod val="10000"/>
                  </a:prstClr>
                </a:solidFill>
                <a:latin typeface="UTM Avo"/>
                <a:sym typeface="+mn-lt"/>
              </a:rPr>
              <a:t>Cây trồng thuộc nhóm nguồn gốc thích hợp: nhóm cây ôn đới. </a:t>
            </a:r>
            <a:endParaRPr lang="en-US" sz="2400" kern="0">
              <a:solidFill>
                <a:prstClr val="black">
                  <a:lumMod val="10000"/>
                </a:prstClr>
              </a:solidFill>
              <a:latin typeface="UTM Avo"/>
              <a:sym typeface="+mn-lt"/>
            </a:endParaRPr>
          </a:p>
        </p:txBody>
      </p:sp>
      <p:sp>
        <p:nvSpPr>
          <p:cNvPr id="3" name="Rounded Rectangular Callout 13">
            <a:extLst>
              <a:ext uri="{FF2B5EF4-FFF2-40B4-BE49-F238E27FC236}">
                <a16:creationId xmlns:a16="http://schemas.microsoft.com/office/drawing/2014/main" id="{80BAFDE1-4641-419C-A88E-616144844C21}"/>
              </a:ext>
            </a:extLst>
          </p:cNvPr>
          <p:cNvSpPr/>
          <p:nvPr/>
        </p:nvSpPr>
        <p:spPr>
          <a:xfrm>
            <a:off x="4934857" y="1561630"/>
            <a:ext cx="6795109" cy="1950298"/>
          </a:xfrm>
          <a:prstGeom prst="wedgeRoundRectCallout">
            <a:avLst>
              <a:gd name="adj1" fmla="val -58818"/>
              <a:gd name="adj2" fmla="val 48902"/>
              <a:gd name="adj3" fmla="val 16667"/>
            </a:avLst>
          </a:prstGeom>
          <a:solidFill>
            <a:srgbClr val="E7E6E6">
              <a:lumMod val="20000"/>
              <a:lumOff val="80000"/>
            </a:srgbClr>
          </a:solidFill>
          <a:ln w="12700" cap="flat" cmpd="sng" algn="ctr">
            <a:solidFill>
              <a:srgbClr val="ED7D31">
                <a:lumMod val="50000"/>
              </a:srgb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just" defTabSz="1161151">
              <a:lnSpc>
                <a:spcPct val="150000"/>
              </a:lnSpc>
              <a:defRPr/>
            </a:pPr>
            <a:endParaRPr lang="fr-FR" sz="2400" kern="0">
              <a:solidFill>
                <a:prstClr val="black">
                  <a:lumMod val="10000"/>
                </a:prstClr>
              </a:solidFill>
              <a:latin typeface="UTM Avo"/>
              <a:sym typeface="+mn-lt"/>
            </a:endParaRPr>
          </a:p>
          <a:p>
            <a:pPr algn="just" defTabSz="1161151">
              <a:lnSpc>
                <a:spcPct val="150000"/>
              </a:lnSpc>
              <a:defRPr/>
            </a:pPr>
            <a:r>
              <a:rPr lang="fr-FR" sz="2400" kern="0">
                <a:solidFill>
                  <a:prstClr val="black">
                    <a:lumMod val="10000"/>
                  </a:prstClr>
                </a:solidFill>
                <a:latin typeface="UTM Avo"/>
                <a:sym typeface="+mn-lt"/>
              </a:rPr>
              <a:t>Cây trồng thuộc nhóm nguồn gốc nào thích hợp trồng trong vụ đông ở miền Bắc Việt Nam? Vì</a:t>
            </a:r>
            <a:r>
              <a:rPr lang="fr-FR" sz="2400" i="1" kern="0">
                <a:solidFill>
                  <a:prstClr val="black">
                    <a:lumMod val="10000"/>
                  </a:prstClr>
                </a:solidFill>
                <a:latin typeface="UTM Avo"/>
                <a:sym typeface="+mn-lt"/>
              </a:rPr>
              <a:t> </a:t>
            </a:r>
            <a:r>
              <a:rPr lang="fr-FR" sz="2400" kern="0">
                <a:solidFill>
                  <a:prstClr val="black">
                    <a:lumMod val="10000"/>
                  </a:prstClr>
                </a:solidFill>
                <a:latin typeface="UTM Avo"/>
                <a:sym typeface="+mn-lt"/>
              </a:rPr>
              <a:t>sao?</a:t>
            </a:r>
            <a:endParaRPr lang="en-US" sz="2400" kern="0">
              <a:solidFill>
                <a:prstClr val="black">
                  <a:lumMod val="10000"/>
                </a:prstClr>
              </a:solidFill>
              <a:latin typeface="UTM Avo"/>
              <a:sym typeface="+mn-lt"/>
            </a:endParaRPr>
          </a:p>
          <a:p>
            <a:pPr algn="ctr" defTabSz="1161151">
              <a:lnSpc>
                <a:spcPct val="150000"/>
              </a:lnSpc>
              <a:defRPr/>
            </a:pPr>
            <a:endParaRPr lang="en-US" sz="2400" kern="0">
              <a:solidFill>
                <a:srgbClr val="FFC000">
                  <a:lumMod val="10000"/>
                </a:srgbClr>
              </a:solidFill>
              <a:latin typeface="UTM Avo"/>
              <a:sym typeface="+mn-lt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15FD3EA5-5404-4700-B048-CBE57A7E9F8F}"/>
              </a:ext>
            </a:extLst>
          </p:cNvPr>
          <p:cNvSpPr/>
          <p:nvPr/>
        </p:nvSpPr>
        <p:spPr>
          <a:xfrm>
            <a:off x="233907" y="5105229"/>
            <a:ext cx="812800" cy="774095"/>
          </a:xfrm>
          <a:prstGeom prst="rightArrow">
            <a:avLst/>
          </a:pr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161151">
              <a:defRPr/>
            </a:pPr>
            <a:endParaRPr lang="en-US" sz="2400" kern="0">
              <a:solidFill>
                <a:prstClr val="white"/>
              </a:solidFill>
              <a:latin typeface="UTM Avo"/>
              <a:sym typeface="+mn-lt"/>
            </a:endParaRPr>
          </a:p>
        </p:txBody>
      </p:sp>
      <p:pic>
        <p:nvPicPr>
          <p:cNvPr id="5" name="Picture 15">
            <a:extLst>
              <a:ext uri="{FF2B5EF4-FFF2-40B4-BE49-F238E27FC236}">
                <a16:creationId xmlns:a16="http://schemas.microsoft.com/office/drawing/2014/main" id="{D254B3C4-DC98-4133-AC19-7054BED37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205" y="1794901"/>
            <a:ext cx="4403170" cy="252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5974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E9AB2F-F48D-43EC-8339-F15C343B372A}"/>
              </a:ext>
            </a:extLst>
          </p:cNvPr>
          <p:cNvSpPr txBox="1"/>
          <p:nvPr/>
        </p:nvSpPr>
        <p:spPr>
          <a:xfrm>
            <a:off x="2181981" y="1600200"/>
            <a:ext cx="7828038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61151">
              <a:lnSpc>
                <a:spcPct val="150000"/>
              </a:lnSpc>
              <a:buClr>
                <a:srgbClr val="000000"/>
              </a:buClr>
              <a:defRPr/>
            </a:pPr>
            <a:r>
              <a:rPr lang="fr-FR" sz="2400" b="1" kern="0">
                <a:solidFill>
                  <a:srgbClr val="000000"/>
                </a:solidFill>
                <a:sym typeface="+mn-lt"/>
              </a:rPr>
              <a:t>HS thảo luận theo Bảng 2.3.</a:t>
            </a:r>
            <a:endParaRPr lang="en-US" sz="2400" b="1" kern="0">
              <a:solidFill>
                <a:srgbClr val="000000"/>
              </a:solidFill>
              <a:sym typeface="+mn-lt"/>
            </a:endParaRPr>
          </a:p>
        </p:txBody>
      </p:sp>
      <p:graphicFrame>
        <p:nvGraphicFramePr>
          <p:cNvPr id="3" name="Table 9">
            <a:extLst>
              <a:ext uri="{FF2B5EF4-FFF2-40B4-BE49-F238E27FC236}">
                <a16:creationId xmlns:a16="http://schemas.microsoft.com/office/drawing/2014/main" id="{5B4F7C68-0CCC-46F1-A211-6B1A3933A7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372101"/>
              </p:ext>
            </p:extLst>
          </p:nvPr>
        </p:nvGraphicFramePr>
        <p:xfrm>
          <a:off x="1447800" y="2438400"/>
          <a:ext cx="9719736" cy="4219789"/>
        </p:xfrm>
        <a:graphic>
          <a:graphicData uri="http://schemas.openxmlformats.org/drawingml/2006/table">
            <a:tbl>
              <a:tblPr firstRow="1" bandRow="1"/>
              <a:tblGrid>
                <a:gridCol w="3052841">
                  <a:extLst>
                    <a:ext uri="{9D8B030D-6E8A-4147-A177-3AD203B41FA5}">
                      <a16:colId xmlns:a16="http://schemas.microsoft.com/office/drawing/2014/main" val="3938705816"/>
                    </a:ext>
                  </a:extLst>
                </a:gridCol>
                <a:gridCol w="2970590">
                  <a:extLst>
                    <a:ext uri="{9D8B030D-6E8A-4147-A177-3AD203B41FA5}">
                      <a16:colId xmlns:a16="http://schemas.microsoft.com/office/drawing/2014/main" val="3739606222"/>
                    </a:ext>
                  </a:extLst>
                </a:gridCol>
                <a:gridCol w="3696305">
                  <a:extLst>
                    <a:ext uri="{9D8B030D-6E8A-4147-A177-3AD203B41FA5}">
                      <a16:colId xmlns:a16="http://schemas.microsoft.com/office/drawing/2014/main" val="3678007112"/>
                    </a:ext>
                  </a:extLst>
                </a:gridCol>
              </a:tblGrid>
              <a:tr h="602827"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Đặc điểm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Phân nhóm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trồng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039989"/>
                  </a:ext>
                </a:extLst>
              </a:tr>
              <a:tr h="602827">
                <a:tc rowSpan="2"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chu kì sống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hằng năm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1219228"/>
                  </a:ext>
                </a:extLst>
              </a:tr>
              <a:tr h="6028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lâu năm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0545912"/>
                  </a:ext>
                </a:extLst>
              </a:tr>
              <a:tr h="602827">
                <a:tc rowSpan="2"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Khả năng hóa gỗ của thân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thân gỗ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8927601"/>
                  </a:ext>
                </a:extLst>
              </a:tr>
              <a:tr h="6028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thân thảo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41" marR="91441" marT="0" marB="0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5950034"/>
                  </a:ext>
                </a:extLst>
              </a:tr>
              <a:tr h="602827">
                <a:tc rowSpan="2"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Số lượng lá mầm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1 lá mầm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615626"/>
                  </a:ext>
                </a:extLst>
              </a:tr>
              <a:tr h="6028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2 lá mầm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endParaRPr lang="en-US" sz="240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1614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5000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4D92567-1390-4E2F-B433-A28D5FA576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972536"/>
              </p:ext>
            </p:extLst>
          </p:nvPr>
        </p:nvGraphicFramePr>
        <p:xfrm>
          <a:off x="387048" y="1687286"/>
          <a:ext cx="11417904" cy="5018868"/>
        </p:xfrm>
        <a:graphic>
          <a:graphicData uri="http://schemas.openxmlformats.org/drawingml/2006/table">
            <a:tbl>
              <a:tblPr firstRow="1" bandRow="1"/>
              <a:tblGrid>
                <a:gridCol w="3586212">
                  <a:extLst>
                    <a:ext uri="{9D8B030D-6E8A-4147-A177-3AD203B41FA5}">
                      <a16:colId xmlns:a16="http://schemas.microsoft.com/office/drawing/2014/main" val="2989938679"/>
                    </a:ext>
                  </a:extLst>
                </a:gridCol>
                <a:gridCol w="3489592">
                  <a:extLst>
                    <a:ext uri="{9D8B030D-6E8A-4147-A177-3AD203B41FA5}">
                      <a16:colId xmlns:a16="http://schemas.microsoft.com/office/drawing/2014/main" val="1823896048"/>
                    </a:ext>
                  </a:extLst>
                </a:gridCol>
                <a:gridCol w="4342100">
                  <a:extLst>
                    <a:ext uri="{9D8B030D-6E8A-4147-A177-3AD203B41FA5}">
                      <a16:colId xmlns:a16="http://schemas.microsoft.com/office/drawing/2014/main" val="3515372718"/>
                    </a:ext>
                  </a:extLst>
                </a:gridCol>
              </a:tblGrid>
              <a:tr h="6018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Đặc điểm</a:t>
                      </a:r>
                    </a:p>
                  </a:txBody>
                  <a:tcPr marL="121920" marR="121920" marT="60960" marB="6096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Phân nhóm</a:t>
                      </a:r>
                    </a:p>
                  </a:txBody>
                  <a:tcPr marL="121920" marR="121920" marT="60960" marB="6096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trồng</a:t>
                      </a:r>
                    </a:p>
                  </a:txBody>
                  <a:tcPr marL="121920" marR="121920" marT="60960" marB="6096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74974"/>
                  </a:ext>
                </a:extLst>
              </a:tr>
              <a:tr h="802877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chu kì sống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hằng năm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400" b="0" i="0" u="none" strike="noStrike" cap="none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Ngô, đậu đỗ, bắp cải,…</a:t>
                      </a:r>
                      <a:endParaRPr lang="en-US" sz="240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3004531039"/>
                  </a:ext>
                </a:extLst>
              </a:tr>
              <a:tr h="5954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lâu năm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400" b="0" i="0" u="none" strike="noStrike" cap="none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Xoài, ổi, cao su, điều,..</a:t>
                      </a:r>
                      <a:endParaRPr lang="en-US" sz="240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959548843"/>
                  </a:ext>
                </a:extLst>
              </a:tr>
              <a:tr h="802877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Khả năng hóa gỗ của thân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thân gỗ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400" b="0" i="0" u="none" strike="noStrike" cap="none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Mít, keo, thông, cam,…</a:t>
                      </a:r>
                      <a:endParaRPr lang="en-US" sz="240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644744924"/>
                  </a:ext>
                </a:extLst>
              </a:tr>
              <a:tr h="10250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thân thảo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Hành, hoa mười giờ, </a:t>
                      </a:r>
                      <a:endParaRPr lang="vi-VN" sz="240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rau mùi,…</a:t>
                      </a:r>
                      <a:endParaRPr lang="en-US" sz="240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41" marR="91441" marT="0" marB="0"/>
                </a:tc>
                <a:extLst>
                  <a:ext uri="{0D108BD9-81ED-4DB2-BD59-A6C34878D82A}">
                    <a16:rowId xmlns:a16="http://schemas.microsoft.com/office/drawing/2014/main" val="4149178391"/>
                  </a:ext>
                </a:extLst>
              </a:tr>
              <a:tr h="595408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Số lượng lá mầm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1 lá mầm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400" b="0" i="0" u="none" strike="noStrike" cap="none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Lúa, cỏ voi, gừng, tỏi,…</a:t>
                      </a:r>
                      <a:endParaRPr lang="en-US" sz="240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2171448271"/>
                  </a:ext>
                </a:extLst>
              </a:tr>
              <a:tr h="5954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2 lá mầm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400" b="0" i="0" u="none" strike="noStrike" cap="none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Cam, ớt, bí đỏ,…</a:t>
                      </a:r>
                      <a:endParaRPr lang="en-US" sz="240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315881284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8E389D6-BCE4-45FB-A030-209FCD4C764E}"/>
              </a:ext>
            </a:extLst>
          </p:cNvPr>
          <p:cNvSpPr txBox="1"/>
          <p:nvPr/>
        </p:nvSpPr>
        <p:spPr>
          <a:xfrm>
            <a:off x="3193143" y="719667"/>
            <a:ext cx="7828038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61151">
              <a:lnSpc>
                <a:spcPct val="150000"/>
              </a:lnSpc>
              <a:buClr>
                <a:srgbClr val="000000"/>
              </a:buClr>
              <a:defRPr/>
            </a:pPr>
            <a:r>
              <a:rPr lang="fr-FR" sz="2400" b="1" kern="0">
                <a:solidFill>
                  <a:srgbClr val="000000"/>
                </a:solidFill>
                <a:sym typeface="+mn-lt"/>
              </a:rPr>
              <a:t>HS thảo luận theo Bảng 2.3.</a:t>
            </a:r>
            <a:endParaRPr lang="en-US" sz="2400" b="1" kern="0">
              <a:solidFill>
                <a:srgbClr val="000000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90720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208CD8-79B3-4779-B7F7-F54DB2DF9838}"/>
              </a:ext>
            </a:extLst>
          </p:cNvPr>
          <p:cNvSpPr txBox="1"/>
          <p:nvPr/>
        </p:nvSpPr>
        <p:spPr>
          <a:xfrm>
            <a:off x="4688116" y="719667"/>
            <a:ext cx="748453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161151">
              <a:lnSpc>
                <a:spcPct val="150000"/>
              </a:lnSpc>
              <a:defRPr/>
            </a:pPr>
            <a:r>
              <a:rPr lang="fr-FR" sz="2413" b="1" kern="0">
                <a:solidFill>
                  <a:prstClr val="black"/>
                </a:solidFill>
                <a:sym typeface="+mn-lt"/>
              </a:rPr>
              <a:t>T</a:t>
            </a:r>
            <a:r>
              <a:rPr lang="fr-FR" sz="2413" b="1" kern="0">
                <a:solidFill>
                  <a:srgbClr val="000000"/>
                </a:solidFill>
                <a:sym typeface="+mn-lt"/>
              </a:rPr>
              <a:t>hảo luận và điền kết quả theo Bảng 2.4.</a:t>
            </a:r>
            <a:endParaRPr lang="en-US" sz="2413" b="1" kern="0">
              <a:solidFill>
                <a:prstClr val="black"/>
              </a:solidFill>
              <a:sym typeface="+mn-lt"/>
            </a:endParaRPr>
          </a:p>
        </p:txBody>
      </p:sp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B63146EB-AA08-4AE5-A392-4BC4D7DF68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679077"/>
              </p:ext>
            </p:extLst>
          </p:nvPr>
        </p:nvGraphicFramePr>
        <p:xfrm>
          <a:off x="290286" y="1472233"/>
          <a:ext cx="11611428" cy="5385765"/>
        </p:xfrm>
        <a:graphic>
          <a:graphicData uri="http://schemas.openxmlformats.org/drawingml/2006/table">
            <a:tbl>
              <a:tblPr firstRow="1" bandRow="1"/>
              <a:tblGrid>
                <a:gridCol w="1603484">
                  <a:extLst>
                    <a:ext uri="{9D8B030D-6E8A-4147-A177-3AD203B41FA5}">
                      <a16:colId xmlns:a16="http://schemas.microsoft.com/office/drawing/2014/main" val="1364018784"/>
                    </a:ext>
                  </a:extLst>
                </a:gridCol>
                <a:gridCol w="6137470">
                  <a:extLst>
                    <a:ext uri="{9D8B030D-6E8A-4147-A177-3AD203B41FA5}">
                      <a16:colId xmlns:a16="http://schemas.microsoft.com/office/drawing/2014/main" val="585121826"/>
                    </a:ext>
                  </a:extLst>
                </a:gridCol>
                <a:gridCol w="3870474">
                  <a:extLst>
                    <a:ext uri="{9D8B030D-6E8A-4147-A177-3AD203B41FA5}">
                      <a16:colId xmlns:a16="http://schemas.microsoft.com/office/drawing/2014/main" val="3682373739"/>
                    </a:ext>
                  </a:extLst>
                </a:gridCol>
              </a:tblGrid>
              <a:tr h="489615"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en-US" sz="24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STT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en-US" sz="24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trồng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en-US" sz="24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Phân nhóm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422964"/>
                  </a:ext>
                </a:extLst>
              </a:tr>
              <a:tr h="489615"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Lúa mì, khoai lang, khoai tây</a:t>
                      </a:r>
                      <a:endParaRPr lang="en-US" sz="240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1441" marR="91441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fr-FR" sz="24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lương thực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6313613"/>
                  </a:ext>
                </a:extLst>
              </a:tr>
              <a:tr h="489615"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fr-FR" sz="24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Ớt, mướp, rau muống, rau cần,..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fr-FR" sz="24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rau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588647"/>
                  </a:ext>
                </a:extLst>
              </a:tr>
              <a:tr h="489615"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fr-FR" sz="24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Nhân, quýt, hồng xiêm, thanh long,…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fr-FR" sz="24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ăn quả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6683973"/>
                  </a:ext>
                </a:extLst>
              </a:tr>
              <a:tr h="489615"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fr-FR" sz="24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Cúc, huệ, lay ơn, đào, mai,…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fr-FR" sz="24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hoa, cây cảnh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9095715"/>
                  </a:ext>
                </a:extLst>
              </a:tr>
              <a:tr h="489615"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fr-FR" sz="24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Đậu tương, tiêu điều, mía,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fr-FR" sz="24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công nghiệp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60235"/>
                  </a:ext>
                </a:extLst>
              </a:tr>
              <a:tr h="489615"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6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fr-FR" sz="24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Xạ đen, cỏ ngọt, cam thảo,…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fr-FR" sz="24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dược liệu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4040542"/>
                  </a:ext>
                </a:extLst>
              </a:tr>
              <a:tr h="489615"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7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fr-FR" sz="24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Cả vai, có linh lăng, cao lương.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fr-FR" sz="24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thức ăn chăn nuôi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794161"/>
                  </a:ext>
                </a:extLst>
              </a:tr>
              <a:tr h="489615"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8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fr-FR" sz="24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Bèo hoa dâu, cốt khí, điền thanh,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fr-FR" sz="24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phân xanh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9961086"/>
                  </a:ext>
                </a:extLst>
              </a:tr>
              <a:tr h="489615"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9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fr-FR" sz="24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Đậu triều, đậu mèo, cỏ vetiver,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fr-FR" sz="24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cải tạo đất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5904242"/>
                  </a:ext>
                </a:extLst>
              </a:tr>
              <a:tr h="489615"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10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fr-FR" sz="24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Lim, xà cừ, nghiến,...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fr-FR" sz="24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lấy gỗ</a:t>
                      </a:r>
                      <a:endParaRPr lang="en-US" sz="24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1996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8389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0492848-9EC6-A3A4-1D6C-ABBFB8DC7E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15455"/>
            <a:ext cx="3189836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806337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D91059D-14D5-4981-ABA8-B9342EA4B1F2}"/>
              </a:ext>
            </a:extLst>
          </p:cNvPr>
          <p:cNvSpPr/>
          <p:nvPr/>
        </p:nvSpPr>
        <p:spPr>
          <a:xfrm>
            <a:off x="822248" y="1654314"/>
            <a:ext cx="10443535" cy="1728602"/>
          </a:xfrm>
          <a:prstGeom prst="roundRect">
            <a:avLst/>
          </a:prstGeom>
          <a:solidFill>
            <a:srgbClr val="E7E6E6">
              <a:lumMod val="100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161151">
              <a:lnSpc>
                <a:spcPct val="150000"/>
              </a:lnSpc>
              <a:defRPr/>
            </a:pPr>
            <a:r>
              <a:rPr lang="fr-FR" sz="2413" kern="0">
                <a:solidFill>
                  <a:srgbClr val="000000"/>
                </a:solidFill>
                <a:latin typeface="UTM Avo"/>
                <a:sym typeface="+mn-lt"/>
              </a:rPr>
              <a:t>Theo phân loại dựa vào nguồn gốc, các loại cây trồng ở địa phương em thuộc nhóm nào? Gợi ý trả lời: Liệt kê các loại cây trồng ở địa phương mà HS biết và phân loại theo Bảng 2.2.</a:t>
            </a:r>
            <a:endParaRPr lang="en-US" sz="2413" kern="0">
              <a:solidFill>
                <a:prstClr val="white"/>
              </a:solidFill>
              <a:latin typeface="UTM Avo"/>
              <a:sym typeface="+mn-lt"/>
            </a:endParaRPr>
          </a:p>
        </p:txBody>
      </p:sp>
      <p:graphicFrame>
        <p:nvGraphicFramePr>
          <p:cNvPr id="3" name="Table 9">
            <a:extLst>
              <a:ext uri="{FF2B5EF4-FFF2-40B4-BE49-F238E27FC236}">
                <a16:creationId xmlns:a16="http://schemas.microsoft.com/office/drawing/2014/main" id="{3515E3A9-18E3-4414-A737-913DDE5FE0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685170"/>
              </p:ext>
            </p:extLst>
          </p:nvPr>
        </p:nvGraphicFramePr>
        <p:xfrm>
          <a:off x="1001821" y="3622525"/>
          <a:ext cx="10084388" cy="2959948"/>
        </p:xfrm>
        <a:graphic>
          <a:graphicData uri="http://schemas.openxmlformats.org/drawingml/2006/table">
            <a:tbl>
              <a:tblPr firstRow="1" bandRow="1"/>
              <a:tblGrid>
                <a:gridCol w="2521097">
                  <a:extLst>
                    <a:ext uri="{9D8B030D-6E8A-4147-A177-3AD203B41FA5}">
                      <a16:colId xmlns:a16="http://schemas.microsoft.com/office/drawing/2014/main" val="2969389135"/>
                    </a:ext>
                  </a:extLst>
                </a:gridCol>
                <a:gridCol w="2521097">
                  <a:extLst>
                    <a:ext uri="{9D8B030D-6E8A-4147-A177-3AD203B41FA5}">
                      <a16:colId xmlns:a16="http://schemas.microsoft.com/office/drawing/2014/main" val="1420785801"/>
                    </a:ext>
                  </a:extLst>
                </a:gridCol>
                <a:gridCol w="2521097">
                  <a:extLst>
                    <a:ext uri="{9D8B030D-6E8A-4147-A177-3AD203B41FA5}">
                      <a16:colId xmlns:a16="http://schemas.microsoft.com/office/drawing/2014/main" val="376810889"/>
                    </a:ext>
                  </a:extLst>
                </a:gridCol>
                <a:gridCol w="2521097">
                  <a:extLst>
                    <a:ext uri="{9D8B030D-6E8A-4147-A177-3AD203B41FA5}">
                      <a16:colId xmlns:a16="http://schemas.microsoft.com/office/drawing/2014/main" val="2157849244"/>
                    </a:ext>
                  </a:extLst>
                </a:gridCol>
              </a:tblGrid>
              <a:tr h="1151467"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3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Loại cây trồng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3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Nhóm cây ôn đới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3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Nhóm cây á nhiệt đới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3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Nhóm cây nhiệt đới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013835"/>
                  </a:ext>
                </a:extLst>
              </a:tr>
              <a:tr h="602827"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300">
                          <a:latin typeface="+mn-lt"/>
                          <a:ea typeface="+mn-ea"/>
                          <a:cs typeface="+mn-ea"/>
                          <a:sym typeface="+mn-lt"/>
                        </a:rPr>
                        <a:t>Lúa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endParaRPr lang="en-US" sz="23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endParaRPr lang="en-US" sz="23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endParaRPr lang="en-US" sz="23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8615237"/>
                  </a:ext>
                </a:extLst>
              </a:tr>
              <a:tr h="602827"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endParaRPr lang="en-US" sz="23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endParaRPr lang="en-US" sz="23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endParaRPr lang="en-US" sz="23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endParaRPr lang="en-US" sz="23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386905"/>
                  </a:ext>
                </a:extLst>
              </a:tr>
              <a:tr h="602827"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endParaRPr lang="en-US" sz="23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endParaRPr lang="en-US" sz="23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endParaRPr lang="en-US" sz="23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endParaRPr lang="en-US" sz="23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940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91730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3">
            <a:extLst>
              <a:ext uri="{FF2B5EF4-FFF2-40B4-BE49-F238E27FC236}">
                <a16:creationId xmlns:a16="http://schemas.microsoft.com/office/drawing/2014/main" id="{63EF8DE5-3F21-42D5-AB65-3EBAFABC0142}"/>
              </a:ext>
            </a:extLst>
          </p:cNvPr>
          <p:cNvSpPr/>
          <p:nvPr/>
        </p:nvSpPr>
        <p:spPr>
          <a:xfrm>
            <a:off x="2215337" y="2074709"/>
            <a:ext cx="7547429" cy="1342065"/>
          </a:xfrm>
          <a:prstGeom prst="wedgeRoundRectCallout">
            <a:avLst>
              <a:gd name="adj1" fmla="val -58818"/>
              <a:gd name="adj2" fmla="val 48902"/>
              <a:gd name="adj3" fmla="val 16667"/>
            </a:avLst>
          </a:prstGeom>
          <a:solidFill>
            <a:srgbClr val="E7E6E6">
              <a:lumMod val="20000"/>
              <a:lumOff val="80000"/>
            </a:srgbClr>
          </a:solidFill>
          <a:ln w="12700" cap="flat" cmpd="sng" algn="ctr">
            <a:solidFill>
              <a:srgbClr val="ED7D31">
                <a:lumMod val="50000"/>
              </a:srgb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 defTabSz="1161151">
              <a:lnSpc>
                <a:spcPct val="150000"/>
              </a:lnSpc>
              <a:defRPr/>
            </a:pPr>
            <a:r>
              <a:rPr lang="fr-FR" sz="2413" kern="0">
                <a:solidFill>
                  <a:prstClr val="black">
                    <a:lumMod val="10000"/>
                  </a:prstClr>
                </a:solidFill>
                <a:latin typeface="UTM Avo"/>
                <a:sym typeface="+mn-lt"/>
              </a:rPr>
              <a:t>HS liệt kê các loại cây trong có ở địa phương và phân loại theo Bảng 2.5. </a:t>
            </a:r>
            <a:endParaRPr lang="en-US" sz="2413" kern="0">
              <a:solidFill>
                <a:prstClr val="black">
                  <a:lumMod val="10000"/>
                </a:prstClr>
              </a:solidFill>
              <a:latin typeface="UTM Avo"/>
              <a:sym typeface="+mn-lt"/>
            </a:endParaRPr>
          </a:p>
        </p:txBody>
      </p:sp>
      <p:graphicFrame>
        <p:nvGraphicFramePr>
          <p:cNvPr id="3" name="Table 16">
            <a:extLst>
              <a:ext uri="{FF2B5EF4-FFF2-40B4-BE49-F238E27FC236}">
                <a16:creationId xmlns:a16="http://schemas.microsoft.com/office/drawing/2014/main" id="{EAAA8897-C110-49AB-9032-AFC2FBE4BB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930298"/>
              </p:ext>
            </p:extLst>
          </p:nvPr>
        </p:nvGraphicFramePr>
        <p:xfrm>
          <a:off x="1925051" y="3839032"/>
          <a:ext cx="8127999" cy="2636761"/>
        </p:xfrm>
        <a:graphic>
          <a:graphicData uri="http://schemas.openxmlformats.org/drawingml/2006/table">
            <a:tbl>
              <a:tblPr firstRow="1" bandRow="1"/>
              <a:tblGrid>
                <a:gridCol w="2709333">
                  <a:extLst>
                    <a:ext uri="{9D8B030D-6E8A-4147-A177-3AD203B41FA5}">
                      <a16:colId xmlns:a16="http://schemas.microsoft.com/office/drawing/2014/main" val="185031155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55730968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812749938"/>
                    </a:ext>
                  </a:extLst>
                </a:gridCol>
              </a:tblGrid>
              <a:tr h="1153402"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STT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trồng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Mục đích sử dụng 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617031"/>
                  </a:ext>
                </a:extLst>
              </a:tr>
              <a:tr h="494453"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lúa 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Lương thực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0218760"/>
                  </a:ext>
                </a:extLst>
              </a:tr>
              <a:tr h="494453"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hoa hồng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1pPr>
                      <a:lvl2pPr marL="180045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2pPr>
                      <a:lvl3pPr marL="36009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3pPr>
                      <a:lvl4pPr marL="540136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4pPr>
                      <a:lvl5pPr marL="720181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5pPr>
                      <a:lvl6pPr marL="900227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6pPr>
                      <a:lvl7pPr marL="1080272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7pPr>
                      <a:lvl8pPr marL="1260318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8pPr>
                      <a:lvl9pPr marL="1440363" algn="l" defTabSz="360091" rtl="0" eaLnBrk="1" latinLnBrk="0" hangingPunct="1">
                        <a:defRPr sz="709" kern="1200">
                          <a:solidFill>
                            <a:schemeClr val="tx1"/>
                          </a:solidFill>
                          <a:latin typeface="UTM Avo"/>
                        </a:defRPr>
                      </a:lvl9pPr>
                    </a:lstStyle>
                    <a:p>
                      <a:pPr algn="ctr"/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 cảnh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26419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</a:p>
                  </a:txBody>
                  <a:tcPr marL="121920" marR="121920" marT="60960" marB="6096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...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+mn-lt"/>
                          <a:ea typeface="+mn-ea"/>
                          <a:cs typeface="+mn-ea"/>
                          <a:sym typeface="+mn-lt"/>
                        </a:rPr>
                        <a:t>...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35471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2685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449320F0-44E7-5F4E-31B1-E7DD9E15A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15455"/>
            <a:ext cx="3189836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284777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3E34AC-FC90-4762-8419-6BD13C3CF6A3}"/>
              </a:ext>
            </a:extLst>
          </p:cNvPr>
          <p:cNvSpPr/>
          <p:nvPr/>
        </p:nvSpPr>
        <p:spPr>
          <a:xfrm>
            <a:off x="762000" y="1752600"/>
            <a:ext cx="10960705" cy="3891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161151">
              <a:lnSpc>
                <a:spcPct val="150000"/>
              </a:lnSpc>
              <a:defRPr/>
            </a:pPr>
            <a:r>
              <a:rPr lang="vi-VN" sz="2400" kern="0">
                <a:solidFill>
                  <a:srgbClr val="000000"/>
                </a:solidFill>
                <a:sym typeface="+mn-lt"/>
              </a:rPr>
              <a:t>• Tuỳ thuộc nguồn gốc phát sinh, các loại cây trồng được phân thành 3 nhóm: nhóm</a:t>
            </a:r>
            <a:r>
              <a:rPr lang="en-US" sz="2400" kern="0">
                <a:solidFill>
                  <a:srgbClr val="000000"/>
                </a:solidFill>
                <a:sym typeface="+mn-lt"/>
              </a:rPr>
              <a:t> </a:t>
            </a:r>
            <a:r>
              <a:rPr lang="vi-VN" sz="2400" kern="0">
                <a:solidFill>
                  <a:srgbClr val="000000"/>
                </a:solidFill>
                <a:sym typeface="+mn-lt"/>
              </a:rPr>
              <a:t>cây ôn đới, nhóm cây á nhiệt đới và nhóm cây nhiệt đới.</a:t>
            </a:r>
          </a:p>
          <a:p>
            <a:pPr algn="just" defTabSz="1161151">
              <a:lnSpc>
                <a:spcPct val="150000"/>
              </a:lnSpc>
              <a:defRPr/>
            </a:pPr>
            <a:r>
              <a:rPr lang="vi-VN" sz="2400" kern="0">
                <a:solidFill>
                  <a:srgbClr val="000000"/>
                </a:solidFill>
                <a:sym typeface="+mn-lt"/>
              </a:rPr>
              <a:t>• Tuỳ thuộc đặc tính sinh vật học, có nhiều cách phân loại cây trồng khác nhau như</a:t>
            </a:r>
            <a:r>
              <a:rPr lang="en-US" sz="2400" kern="0">
                <a:solidFill>
                  <a:srgbClr val="000000"/>
                </a:solidFill>
                <a:sym typeface="+mn-lt"/>
              </a:rPr>
              <a:t> </a:t>
            </a:r>
            <a:r>
              <a:rPr lang="vi-VN" sz="2400" kern="0">
                <a:solidFill>
                  <a:srgbClr val="000000"/>
                </a:solidFill>
                <a:sym typeface="+mn-lt"/>
              </a:rPr>
              <a:t>phân loại dựa vào chu kì sống, khả năng hoá gỗ của thân, số lượng lá mầm,...</a:t>
            </a:r>
          </a:p>
          <a:p>
            <a:pPr algn="just" defTabSz="1161151">
              <a:lnSpc>
                <a:spcPct val="150000"/>
              </a:lnSpc>
              <a:defRPr/>
            </a:pPr>
            <a:r>
              <a:rPr lang="vi-VN" sz="2400" kern="0">
                <a:solidFill>
                  <a:srgbClr val="000000"/>
                </a:solidFill>
                <a:sym typeface="+mn-lt"/>
              </a:rPr>
              <a:t>• Tuỳ thuộc vào mục đích sử dụng, các loại cây trồng được phân thành nhiều nhóm</a:t>
            </a:r>
            <a:r>
              <a:rPr lang="en-US" sz="2400" kern="0">
                <a:solidFill>
                  <a:srgbClr val="000000"/>
                </a:solidFill>
                <a:sym typeface="+mn-lt"/>
              </a:rPr>
              <a:t> </a:t>
            </a:r>
            <a:r>
              <a:rPr lang="vi-VN" sz="2400" kern="0">
                <a:solidFill>
                  <a:srgbClr val="000000"/>
                </a:solidFill>
                <a:sym typeface="+mn-lt"/>
              </a:rPr>
              <a:t>khác nhau.</a:t>
            </a:r>
            <a:endParaRPr lang="en-US" sz="2400" kern="0">
              <a:solidFill>
                <a:prstClr val="black"/>
              </a:solidFill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92E4A8-A658-4385-8DEC-0F100942AE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1238" y="4977190"/>
            <a:ext cx="5090885" cy="274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8721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4E3CE71-9FA7-31F5-F2FA-3EDF0C799A6B}"/>
              </a:ext>
            </a:extLst>
          </p:cNvPr>
          <p:cNvSpPr/>
          <p:nvPr/>
        </p:nvSpPr>
        <p:spPr>
          <a:xfrm>
            <a:off x="3580192" y="977405"/>
            <a:ext cx="5381580" cy="6604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23">
              <a:buClr>
                <a:srgbClr val="000000"/>
              </a:buClr>
              <a:defRPr/>
            </a:pPr>
            <a:r>
              <a:rPr lang="en-US" sz="2413" b="1" kern="0" dirty="0" err="1">
                <a:solidFill>
                  <a:srgbClr val="FFFFFF"/>
                </a:solidFill>
                <a:latin typeface="+mj-lt"/>
                <a:sym typeface="Arial"/>
              </a:rPr>
              <a:t>Hướng</a:t>
            </a:r>
            <a:r>
              <a:rPr lang="en-US" sz="2413" b="1" kern="0" dirty="0">
                <a:solidFill>
                  <a:srgbClr val="FFFFFF"/>
                </a:solidFill>
                <a:latin typeface="+mj-lt"/>
                <a:sym typeface="Arial"/>
              </a:rPr>
              <a:t> </a:t>
            </a:r>
            <a:r>
              <a:rPr lang="en-US" sz="2413" b="1" kern="0" dirty="0" err="1">
                <a:solidFill>
                  <a:srgbClr val="FFFFFF"/>
                </a:solidFill>
                <a:latin typeface="+mj-lt"/>
                <a:sym typeface="Arial"/>
              </a:rPr>
              <a:t>dẫn</a:t>
            </a:r>
            <a:r>
              <a:rPr lang="en-US" sz="2413" b="1" kern="0" dirty="0">
                <a:solidFill>
                  <a:srgbClr val="FFFFFF"/>
                </a:solidFill>
                <a:latin typeface="+mj-lt"/>
                <a:sym typeface="Arial"/>
              </a:rPr>
              <a:t> </a:t>
            </a:r>
            <a:r>
              <a:rPr lang="en-US" sz="2413" b="1" kern="0" dirty="0" err="1">
                <a:solidFill>
                  <a:srgbClr val="FFFFFF"/>
                </a:solidFill>
                <a:latin typeface="+mj-lt"/>
                <a:sym typeface="Arial"/>
              </a:rPr>
              <a:t>về</a:t>
            </a:r>
            <a:r>
              <a:rPr lang="en-US" sz="2413" b="1" kern="0" dirty="0">
                <a:solidFill>
                  <a:srgbClr val="FFFFFF"/>
                </a:solidFill>
                <a:latin typeface="+mj-lt"/>
                <a:sym typeface="Arial"/>
              </a:rPr>
              <a:t> </a:t>
            </a:r>
            <a:r>
              <a:rPr lang="en-US" sz="2413" b="1" kern="0" dirty="0" err="1">
                <a:solidFill>
                  <a:srgbClr val="FFFFFF"/>
                </a:solidFill>
                <a:latin typeface="+mj-lt"/>
                <a:sym typeface="Arial"/>
              </a:rPr>
              <a:t>nhà</a:t>
            </a:r>
            <a:endParaRPr lang="en-US" sz="2413" b="1" kern="0" dirty="0">
              <a:solidFill>
                <a:srgbClr val="FFFFFF"/>
              </a:solidFill>
              <a:latin typeface="+mj-lt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CC2B67-0D7C-7DF5-268F-79BE0154C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6503" y="5069035"/>
            <a:ext cx="3267738" cy="2145976"/>
          </a:xfrm>
          <a:prstGeom prst="rect">
            <a:avLst/>
          </a:prstGeom>
        </p:spPr>
      </p:pic>
      <p:cxnSp>
        <p:nvCxnSpPr>
          <p:cNvPr id="7" name="Google Shape;807;p62">
            <a:extLst>
              <a:ext uri="{FF2B5EF4-FFF2-40B4-BE49-F238E27FC236}">
                <a16:creationId xmlns:a16="http://schemas.microsoft.com/office/drawing/2014/main" id="{4DF02AD6-3944-4489-93F8-22214F4971A0}"/>
              </a:ext>
            </a:extLst>
          </p:cNvPr>
          <p:cNvCxnSpPr/>
          <p:nvPr/>
        </p:nvCxnSpPr>
        <p:spPr>
          <a:xfrm>
            <a:off x="677333" y="4396619"/>
            <a:ext cx="10293201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" name="Google Shape;816;p62">
            <a:extLst>
              <a:ext uri="{FF2B5EF4-FFF2-40B4-BE49-F238E27FC236}">
                <a16:creationId xmlns:a16="http://schemas.microsoft.com/office/drawing/2014/main" id="{A2E87DCB-0856-451D-B22F-215B90D1B60F}"/>
              </a:ext>
            </a:extLst>
          </p:cNvPr>
          <p:cNvGrpSpPr/>
          <p:nvPr/>
        </p:nvGrpSpPr>
        <p:grpSpPr>
          <a:xfrm>
            <a:off x="1264139" y="3822616"/>
            <a:ext cx="709923" cy="643609"/>
            <a:chOff x="1884401" y="4141593"/>
            <a:chExt cx="410613" cy="372229"/>
          </a:xfrm>
        </p:grpSpPr>
        <p:sp>
          <p:nvSpPr>
            <p:cNvPr id="9" name="Google Shape;817;p62">
              <a:extLst>
                <a:ext uri="{FF2B5EF4-FFF2-40B4-BE49-F238E27FC236}">
                  <a16:creationId xmlns:a16="http://schemas.microsoft.com/office/drawing/2014/main" id="{ABA7BB5B-8C61-46C1-93A6-CC14D206BD4D}"/>
                </a:ext>
              </a:extLst>
            </p:cNvPr>
            <p:cNvSpPr/>
            <p:nvPr/>
          </p:nvSpPr>
          <p:spPr>
            <a:xfrm>
              <a:off x="1934529" y="4484476"/>
              <a:ext cx="343697" cy="29346"/>
            </a:xfrm>
            <a:custGeom>
              <a:avLst/>
              <a:gdLst/>
              <a:ahLst/>
              <a:cxnLst/>
              <a:rect l="l" t="t" r="r" b="b"/>
              <a:pathLst>
                <a:path w="13082" h="1117" extrusionOk="0">
                  <a:moveTo>
                    <a:pt x="0" y="0"/>
                  </a:moveTo>
                  <a:lnTo>
                    <a:pt x="188" y="659"/>
                  </a:lnTo>
                  <a:cubicBezTo>
                    <a:pt x="271" y="923"/>
                    <a:pt x="514" y="1103"/>
                    <a:pt x="791" y="1117"/>
                  </a:cubicBezTo>
                  <a:lnTo>
                    <a:pt x="12284" y="1117"/>
                  </a:lnTo>
                  <a:cubicBezTo>
                    <a:pt x="12562" y="1103"/>
                    <a:pt x="12804" y="923"/>
                    <a:pt x="12895" y="659"/>
                  </a:cubicBezTo>
                  <a:lnTo>
                    <a:pt x="130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10" name="Google Shape;818;p62">
              <a:extLst>
                <a:ext uri="{FF2B5EF4-FFF2-40B4-BE49-F238E27FC236}">
                  <a16:creationId xmlns:a16="http://schemas.microsoft.com/office/drawing/2014/main" id="{FD13396D-1153-4E44-97A4-CBE14DB2D5CD}"/>
                </a:ext>
              </a:extLst>
            </p:cNvPr>
            <p:cNvSpPr/>
            <p:nvPr/>
          </p:nvSpPr>
          <p:spPr>
            <a:xfrm>
              <a:off x="1884401" y="4269619"/>
              <a:ext cx="345720" cy="189635"/>
            </a:xfrm>
            <a:custGeom>
              <a:avLst/>
              <a:gdLst/>
              <a:ahLst/>
              <a:cxnLst/>
              <a:rect l="l" t="t" r="r" b="b"/>
              <a:pathLst>
                <a:path w="13159" h="7218" extrusionOk="0">
                  <a:moveTo>
                    <a:pt x="3739" y="957"/>
                  </a:moveTo>
                  <a:lnTo>
                    <a:pt x="3739" y="2511"/>
                  </a:lnTo>
                  <a:cubicBezTo>
                    <a:pt x="3732" y="2802"/>
                    <a:pt x="3760" y="3094"/>
                    <a:pt x="3816" y="3378"/>
                  </a:cubicBezTo>
                  <a:lnTo>
                    <a:pt x="3517" y="3378"/>
                  </a:lnTo>
                  <a:cubicBezTo>
                    <a:pt x="2262" y="3378"/>
                    <a:pt x="1409" y="2116"/>
                    <a:pt x="1867" y="957"/>
                  </a:cubicBezTo>
                  <a:close/>
                  <a:moveTo>
                    <a:pt x="1312" y="0"/>
                  </a:moveTo>
                  <a:cubicBezTo>
                    <a:pt x="1" y="1804"/>
                    <a:pt x="1291" y="4328"/>
                    <a:pt x="3517" y="4335"/>
                  </a:cubicBezTo>
                  <a:lnTo>
                    <a:pt x="4107" y="4335"/>
                  </a:lnTo>
                  <a:cubicBezTo>
                    <a:pt x="4851" y="6108"/>
                    <a:pt x="6579" y="7217"/>
                    <a:pt x="8443" y="7217"/>
                  </a:cubicBezTo>
                  <a:cubicBezTo>
                    <a:pt x="8752" y="7217"/>
                    <a:pt x="9065" y="7187"/>
                    <a:pt x="9379" y="7124"/>
                  </a:cubicBezTo>
                  <a:cubicBezTo>
                    <a:pt x="11577" y="6687"/>
                    <a:pt x="13159" y="4752"/>
                    <a:pt x="13159" y="2511"/>
                  </a:cubicBezTo>
                  <a:lnTo>
                    <a:pt x="13159" y="0"/>
                  </a:lnTo>
                  <a:lnTo>
                    <a:pt x="12118" y="0"/>
                  </a:lnTo>
                  <a:lnTo>
                    <a:pt x="11876" y="319"/>
                  </a:lnTo>
                  <a:lnTo>
                    <a:pt x="116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11" name="Google Shape;819;p62">
              <a:extLst>
                <a:ext uri="{FF2B5EF4-FFF2-40B4-BE49-F238E27FC236}">
                  <a16:creationId xmlns:a16="http://schemas.microsoft.com/office/drawing/2014/main" id="{658C388B-228F-4B5F-AAA5-E827C278B117}"/>
                </a:ext>
              </a:extLst>
            </p:cNvPr>
            <p:cNvSpPr/>
            <p:nvPr/>
          </p:nvSpPr>
          <p:spPr>
            <a:xfrm>
              <a:off x="2097970" y="4322006"/>
              <a:ext cx="104827" cy="110003"/>
            </a:xfrm>
            <a:custGeom>
              <a:avLst/>
              <a:gdLst/>
              <a:ahLst/>
              <a:cxnLst/>
              <a:rect l="l" t="t" r="r" b="b"/>
              <a:pathLst>
                <a:path w="3990" h="4187" extrusionOk="0">
                  <a:moveTo>
                    <a:pt x="3750" y="0"/>
                  </a:moveTo>
                  <a:cubicBezTo>
                    <a:pt x="3630" y="0"/>
                    <a:pt x="3511" y="80"/>
                    <a:pt x="3511" y="240"/>
                  </a:cubicBezTo>
                  <a:lnTo>
                    <a:pt x="3511" y="517"/>
                  </a:lnTo>
                  <a:cubicBezTo>
                    <a:pt x="3504" y="2279"/>
                    <a:pt x="2082" y="3708"/>
                    <a:pt x="320" y="3708"/>
                  </a:cubicBezTo>
                  <a:cubicBezTo>
                    <a:pt x="1" y="3708"/>
                    <a:pt x="1" y="4186"/>
                    <a:pt x="320" y="4186"/>
                  </a:cubicBezTo>
                  <a:cubicBezTo>
                    <a:pt x="2345" y="4186"/>
                    <a:pt x="3982" y="2543"/>
                    <a:pt x="3989" y="517"/>
                  </a:cubicBezTo>
                  <a:lnTo>
                    <a:pt x="3989" y="240"/>
                  </a:lnTo>
                  <a:cubicBezTo>
                    <a:pt x="3989" y="80"/>
                    <a:pt x="3870" y="0"/>
                    <a:pt x="3750" y="0"/>
                  </a:cubicBezTo>
                  <a:close/>
                </a:path>
              </a:pathLst>
            </a:custGeom>
            <a:solidFill>
              <a:schemeClr val="lt2">
                <a:lumMod val="10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12" name="Google Shape;820;p62">
              <a:extLst>
                <a:ext uri="{FF2B5EF4-FFF2-40B4-BE49-F238E27FC236}">
                  <a16:creationId xmlns:a16="http://schemas.microsoft.com/office/drawing/2014/main" id="{B9957A2A-F08D-4CE7-B938-987F026000CC}"/>
                </a:ext>
              </a:extLst>
            </p:cNvPr>
            <p:cNvSpPr/>
            <p:nvPr/>
          </p:nvSpPr>
          <p:spPr>
            <a:xfrm>
              <a:off x="2190187" y="4269619"/>
              <a:ext cx="12611" cy="39829"/>
            </a:xfrm>
            <a:custGeom>
              <a:avLst/>
              <a:gdLst/>
              <a:ahLst/>
              <a:cxnLst/>
              <a:rect l="l" t="t" r="r" b="b"/>
              <a:pathLst>
                <a:path w="480" h="1516" extrusionOk="0">
                  <a:moveTo>
                    <a:pt x="1" y="0"/>
                  </a:moveTo>
                  <a:lnTo>
                    <a:pt x="1" y="1277"/>
                  </a:lnTo>
                  <a:cubicBezTo>
                    <a:pt x="1" y="1436"/>
                    <a:pt x="120" y="1516"/>
                    <a:pt x="240" y="1516"/>
                  </a:cubicBezTo>
                  <a:cubicBezTo>
                    <a:pt x="360" y="1516"/>
                    <a:pt x="479" y="1436"/>
                    <a:pt x="479" y="1277"/>
                  </a:cubicBezTo>
                  <a:lnTo>
                    <a:pt x="479" y="0"/>
                  </a:lnTo>
                  <a:close/>
                </a:path>
              </a:pathLst>
            </a:custGeom>
            <a:solidFill>
              <a:schemeClr val="lt2">
                <a:lumMod val="10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13" name="Google Shape;821;p62">
              <a:extLst>
                <a:ext uri="{FF2B5EF4-FFF2-40B4-BE49-F238E27FC236}">
                  <a16:creationId xmlns:a16="http://schemas.microsoft.com/office/drawing/2014/main" id="{50DC068A-77D4-4D50-BAEC-95DB46F378B8}"/>
                </a:ext>
              </a:extLst>
            </p:cNvPr>
            <p:cNvSpPr/>
            <p:nvPr/>
          </p:nvSpPr>
          <p:spPr>
            <a:xfrm>
              <a:off x="2069018" y="4141593"/>
              <a:ext cx="24250" cy="109083"/>
            </a:xfrm>
            <a:custGeom>
              <a:avLst/>
              <a:gdLst/>
              <a:ahLst/>
              <a:cxnLst/>
              <a:rect l="l" t="t" r="r" b="b"/>
              <a:pathLst>
                <a:path w="923" h="4152" extrusionOk="0">
                  <a:moveTo>
                    <a:pt x="621" y="1"/>
                  </a:moveTo>
                  <a:cubicBezTo>
                    <a:pt x="501" y="1"/>
                    <a:pt x="382" y="80"/>
                    <a:pt x="382" y="240"/>
                  </a:cubicBezTo>
                  <a:cubicBezTo>
                    <a:pt x="382" y="420"/>
                    <a:pt x="340" y="594"/>
                    <a:pt x="250" y="739"/>
                  </a:cubicBezTo>
                  <a:cubicBezTo>
                    <a:pt x="0" y="1190"/>
                    <a:pt x="0" y="1738"/>
                    <a:pt x="250" y="2189"/>
                  </a:cubicBezTo>
                  <a:cubicBezTo>
                    <a:pt x="423" y="2501"/>
                    <a:pt x="423" y="2876"/>
                    <a:pt x="250" y="3188"/>
                  </a:cubicBezTo>
                  <a:cubicBezTo>
                    <a:pt x="118" y="3410"/>
                    <a:pt x="56" y="3659"/>
                    <a:pt x="63" y="3909"/>
                  </a:cubicBezTo>
                  <a:cubicBezTo>
                    <a:pt x="63" y="4041"/>
                    <a:pt x="167" y="4152"/>
                    <a:pt x="298" y="4152"/>
                  </a:cubicBezTo>
                  <a:cubicBezTo>
                    <a:pt x="430" y="4152"/>
                    <a:pt x="541" y="4041"/>
                    <a:pt x="541" y="3909"/>
                  </a:cubicBezTo>
                  <a:cubicBezTo>
                    <a:pt x="534" y="3736"/>
                    <a:pt x="583" y="3562"/>
                    <a:pt x="673" y="3410"/>
                  </a:cubicBezTo>
                  <a:cubicBezTo>
                    <a:pt x="923" y="2959"/>
                    <a:pt x="923" y="2418"/>
                    <a:pt x="673" y="1967"/>
                  </a:cubicBezTo>
                  <a:cubicBezTo>
                    <a:pt x="493" y="1655"/>
                    <a:pt x="493" y="1273"/>
                    <a:pt x="673" y="961"/>
                  </a:cubicBezTo>
                  <a:cubicBezTo>
                    <a:pt x="798" y="746"/>
                    <a:pt x="867" y="497"/>
                    <a:pt x="860" y="240"/>
                  </a:cubicBezTo>
                  <a:cubicBezTo>
                    <a:pt x="860" y="80"/>
                    <a:pt x="741" y="1"/>
                    <a:pt x="6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14" name="Google Shape;822;p62">
              <a:extLst>
                <a:ext uri="{FF2B5EF4-FFF2-40B4-BE49-F238E27FC236}">
                  <a16:creationId xmlns:a16="http://schemas.microsoft.com/office/drawing/2014/main" id="{30241683-2A6C-4D01-911F-684E46AAF16B}"/>
                </a:ext>
              </a:extLst>
            </p:cNvPr>
            <p:cNvSpPr/>
            <p:nvPr/>
          </p:nvSpPr>
          <p:spPr>
            <a:xfrm>
              <a:off x="2119303" y="4141593"/>
              <a:ext cx="24276" cy="109083"/>
            </a:xfrm>
            <a:custGeom>
              <a:avLst/>
              <a:gdLst/>
              <a:ahLst/>
              <a:cxnLst/>
              <a:rect l="l" t="t" r="r" b="b"/>
              <a:pathLst>
                <a:path w="924" h="4152" extrusionOk="0">
                  <a:moveTo>
                    <a:pt x="621" y="1"/>
                  </a:moveTo>
                  <a:cubicBezTo>
                    <a:pt x="502" y="1"/>
                    <a:pt x="382" y="80"/>
                    <a:pt x="382" y="240"/>
                  </a:cubicBezTo>
                  <a:cubicBezTo>
                    <a:pt x="389" y="420"/>
                    <a:pt x="340" y="594"/>
                    <a:pt x="250" y="739"/>
                  </a:cubicBezTo>
                  <a:cubicBezTo>
                    <a:pt x="1" y="1190"/>
                    <a:pt x="1" y="1738"/>
                    <a:pt x="250" y="2189"/>
                  </a:cubicBezTo>
                  <a:cubicBezTo>
                    <a:pt x="424" y="2501"/>
                    <a:pt x="424" y="2876"/>
                    <a:pt x="250" y="3188"/>
                  </a:cubicBezTo>
                  <a:cubicBezTo>
                    <a:pt x="118" y="3410"/>
                    <a:pt x="56" y="3659"/>
                    <a:pt x="63" y="3909"/>
                  </a:cubicBezTo>
                  <a:cubicBezTo>
                    <a:pt x="63" y="4041"/>
                    <a:pt x="167" y="4152"/>
                    <a:pt x="299" y="4152"/>
                  </a:cubicBezTo>
                  <a:cubicBezTo>
                    <a:pt x="431" y="4152"/>
                    <a:pt x="542" y="4041"/>
                    <a:pt x="542" y="3909"/>
                  </a:cubicBezTo>
                  <a:cubicBezTo>
                    <a:pt x="535" y="3736"/>
                    <a:pt x="583" y="3562"/>
                    <a:pt x="673" y="3410"/>
                  </a:cubicBezTo>
                  <a:cubicBezTo>
                    <a:pt x="923" y="2959"/>
                    <a:pt x="923" y="2418"/>
                    <a:pt x="673" y="1967"/>
                  </a:cubicBezTo>
                  <a:cubicBezTo>
                    <a:pt x="500" y="1655"/>
                    <a:pt x="500" y="1273"/>
                    <a:pt x="673" y="961"/>
                  </a:cubicBezTo>
                  <a:cubicBezTo>
                    <a:pt x="798" y="746"/>
                    <a:pt x="868" y="497"/>
                    <a:pt x="861" y="240"/>
                  </a:cubicBezTo>
                  <a:cubicBezTo>
                    <a:pt x="861" y="80"/>
                    <a:pt x="741" y="1"/>
                    <a:pt x="6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15" name="Google Shape;823;p62">
              <a:extLst>
                <a:ext uri="{FF2B5EF4-FFF2-40B4-BE49-F238E27FC236}">
                  <a16:creationId xmlns:a16="http://schemas.microsoft.com/office/drawing/2014/main" id="{C88E2A86-5E23-4D8D-9DED-9BEA2A09EB9E}"/>
                </a:ext>
              </a:extLst>
            </p:cNvPr>
            <p:cNvSpPr/>
            <p:nvPr/>
          </p:nvSpPr>
          <p:spPr>
            <a:xfrm>
              <a:off x="1917583" y="4478091"/>
              <a:ext cx="377431" cy="12585"/>
            </a:xfrm>
            <a:custGeom>
              <a:avLst/>
              <a:gdLst/>
              <a:ahLst/>
              <a:cxnLst/>
              <a:rect l="l" t="t" r="r" b="b"/>
              <a:pathLst>
                <a:path w="14366" h="479" extrusionOk="0">
                  <a:moveTo>
                    <a:pt x="319" y="0"/>
                  </a:moveTo>
                  <a:cubicBezTo>
                    <a:pt x="0" y="0"/>
                    <a:pt x="0" y="479"/>
                    <a:pt x="319" y="479"/>
                  </a:cubicBezTo>
                  <a:lnTo>
                    <a:pt x="14046" y="479"/>
                  </a:lnTo>
                  <a:cubicBezTo>
                    <a:pt x="14365" y="479"/>
                    <a:pt x="14365" y="0"/>
                    <a:pt x="140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</p:grpSp>
      <p:grpSp>
        <p:nvGrpSpPr>
          <p:cNvPr id="16" name="Google Shape;824;p62">
            <a:extLst>
              <a:ext uri="{FF2B5EF4-FFF2-40B4-BE49-F238E27FC236}">
                <a16:creationId xmlns:a16="http://schemas.microsoft.com/office/drawing/2014/main" id="{E51A6AFA-0B67-4462-B752-F094A8E932B0}"/>
              </a:ext>
            </a:extLst>
          </p:cNvPr>
          <p:cNvGrpSpPr/>
          <p:nvPr/>
        </p:nvGrpSpPr>
        <p:grpSpPr>
          <a:xfrm>
            <a:off x="9333415" y="4783222"/>
            <a:ext cx="638334" cy="446547"/>
            <a:chOff x="3625085" y="3259862"/>
            <a:chExt cx="369207" cy="258259"/>
          </a:xfrm>
        </p:grpSpPr>
        <p:sp>
          <p:nvSpPr>
            <p:cNvPr id="17" name="Google Shape;825;p62">
              <a:extLst>
                <a:ext uri="{FF2B5EF4-FFF2-40B4-BE49-F238E27FC236}">
                  <a16:creationId xmlns:a16="http://schemas.microsoft.com/office/drawing/2014/main" id="{FFF6EFCC-E4E6-401F-AD1B-C273662F9565}"/>
                </a:ext>
              </a:extLst>
            </p:cNvPr>
            <p:cNvSpPr/>
            <p:nvPr/>
          </p:nvSpPr>
          <p:spPr>
            <a:xfrm>
              <a:off x="3779069" y="3268978"/>
              <a:ext cx="109372" cy="40670"/>
            </a:xfrm>
            <a:custGeom>
              <a:avLst/>
              <a:gdLst/>
              <a:ahLst/>
              <a:cxnLst/>
              <a:rect l="l" t="t" r="r" b="b"/>
              <a:pathLst>
                <a:path w="4163" h="1548" extrusionOk="0">
                  <a:moveTo>
                    <a:pt x="1207" y="1"/>
                  </a:moveTo>
                  <a:cubicBezTo>
                    <a:pt x="909" y="1"/>
                    <a:pt x="638" y="174"/>
                    <a:pt x="514" y="445"/>
                  </a:cubicBezTo>
                  <a:lnTo>
                    <a:pt x="0" y="1547"/>
                  </a:lnTo>
                  <a:lnTo>
                    <a:pt x="4162" y="1547"/>
                  </a:lnTo>
                  <a:lnTo>
                    <a:pt x="3649" y="445"/>
                  </a:lnTo>
                  <a:cubicBezTo>
                    <a:pt x="3524" y="174"/>
                    <a:pt x="3253" y="1"/>
                    <a:pt x="29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18" name="Google Shape;826;p62">
              <a:extLst>
                <a:ext uri="{FF2B5EF4-FFF2-40B4-BE49-F238E27FC236}">
                  <a16:creationId xmlns:a16="http://schemas.microsoft.com/office/drawing/2014/main" id="{ABC8CE36-5400-4909-B20E-300EB1865FC3}"/>
                </a:ext>
              </a:extLst>
            </p:cNvPr>
            <p:cNvSpPr/>
            <p:nvPr/>
          </p:nvSpPr>
          <p:spPr>
            <a:xfrm>
              <a:off x="3913374" y="3283192"/>
              <a:ext cx="57432" cy="31369"/>
            </a:xfrm>
            <a:custGeom>
              <a:avLst/>
              <a:gdLst/>
              <a:ahLst/>
              <a:cxnLst/>
              <a:rect l="l" t="t" r="r" b="b"/>
              <a:pathLst>
                <a:path w="2186" h="1194" extrusionOk="0">
                  <a:moveTo>
                    <a:pt x="347" y="1"/>
                  </a:moveTo>
                  <a:cubicBezTo>
                    <a:pt x="153" y="1"/>
                    <a:pt x="0" y="160"/>
                    <a:pt x="0" y="348"/>
                  </a:cubicBezTo>
                  <a:lnTo>
                    <a:pt x="0" y="1194"/>
                  </a:lnTo>
                  <a:lnTo>
                    <a:pt x="2185" y="1194"/>
                  </a:lnTo>
                  <a:lnTo>
                    <a:pt x="2185" y="348"/>
                  </a:lnTo>
                  <a:cubicBezTo>
                    <a:pt x="2185" y="160"/>
                    <a:pt x="2026" y="1"/>
                    <a:pt x="18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19" name="Google Shape;827;p62">
              <a:extLst>
                <a:ext uri="{FF2B5EF4-FFF2-40B4-BE49-F238E27FC236}">
                  <a16:creationId xmlns:a16="http://schemas.microsoft.com/office/drawing/2014/main" id="{958D7DC2-663B-48A3-8944-A39CE07ABD30}"/>
                </a:ext>
              </a:extLst>
            </p:cNvPr>
            <p:cNvSpPr/>
            <p:nvPr/>
          </p:nvSpPr>
          <p:spPr>
            <a:xfrm>
              <a:off x="3625085" y="3309070"/>
              <a:ext cx="369207" cy="209050"/>
            </a:xfrm>
            <a:custGeom>
              <a:avLst/>
              <a:gdLst/>
              <a:ahLst/>
              <a:cxnLst/>
              <a:rect l="l" t="t" r="r" b="b"/>
              <a:pathLst>
                <a:path w="14053" h="7957" extrusionOk="0">
                  <a:moveTo>
                    <a:pt x="860" y="1"/>
                  </a:moveTo>
                  <a:cubicBezTo>
                    <a:pt x="389" y="1"/>
                    <a:pt x="0" y="382"/>
                    <a:pt x="0" y="854"/>
                  </a:cubicBezTo>
                  <a:lnTo>
                    <a:pt x="0" y="7096"/>
                  </a:lnTo>
                  <a:cubicBezTo>
                    <a:pt x="0" y="7575"/>
                    <a:pt x="389" y="7956"/>
                    <a:pt x="860" y="7956"/>
                  </a:cubicBezTo>
                  <a:lnTo>
                    <a:pt x="13193" y="7956"/>
                  </a:lnTo>
                  <a:cubicBezTo>
                    <a:pt x="13665" y="7956"/>
                    <a:pt x="14053" y="7575"/>
                    <a:pt x="14053" y="7096"/>
                  </a:cubicBezTo>
                  <a:lnTo>
                    <a:pt x="14053" y="861"/>
                  </a:lnTo>
                  <a:cubicBezTo>
                    <a:pt x="14053" y="382"/>
                    <a:pt x="13665" y="1"/>
                    <a:pt x="13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20" name="Google Shape;828;p62">
              <a:extLst>
                <a:ext uri="{FF2B5EF4-FFF2-40B4-BE49-F238E27FC236}">
                  <a16:creationId xmlns:a16="http://schemas.microsoft.com/office/drawing/2014/main" id="{552F6B45-E8C0-499C-94A7-C912548C1DF9}"/>
                </a:ext>
              </a:extLst>
            </p:cNvPr>
            <p:cNvSpPr/>
            <p:nvPr/>
          </p:nvSpPr>
          <p:spPr>
            <a:xfrm>
              <a:off x="3941616" y="3344065"/>
              <a:ext cx="52676" cy="145996"/>
            </a:xfrm>
            <a:custGeom>
              <a:avLst/>
              <a:gdLst/>
              <a:ahLst/>
              <a:cxnLst/>
              <a:rect l="l" t="t" r="r" b="b"/>
              <a:pathLst>
                <a:path w="2005" h="5557" extrusionOk="0">
                  <a:moveTo>
                    <a:pt x="2005" y="0"/>
                  </a:moveTo>
                  <a:lnTo>
                    <a:pt x="798" y="7"/>
                  </a:lnTo>
                  <a:lnTo>
                    <a:pt x="749" y="7"/>
                  </a:lnTo>
                  <a:cubicBezTo>
                    <a:pt x="326" y="28"/>
                    <a:pt x="0" y="382"/>
                    <a:pt x="0" y="805"/>
                  </a:cubicBezTo>
                  <a:lnTo>
                    <a:pt x="0" y="4759"/>
                  </a:lnTo>
                  <a:cubicBezTo>
                    <a:pt x="0" y="5196"/>
                    <a:pt x="354" y="5556"/>
                    <a:pt x="798" y="5556"/>
                  </a:cubicBezTo>
                  <a:lnTo>
                    <a:pt x="2005" y="5556"/>
                  </a:lnTo>
                  <a:lnTo>
                    <a:pt x="200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21" name="Google Shape;829;p62">
              <a:extLst>
                <a:ext uri="{FF2B5EF4-FFF2-40B4-BE49-F238E27FC236}">
                  <a16:creationId xmlns:a16="http://schemas.microsoft.com/office/drawing/2014/main" id="{422CC644-90A2-4DBF-BE72-342AFD5F07AD}"/>
                </a:ext>
              </a:extLst>
            </p:cNvPr>
            <p:cNvSpPr/>
            <p:nvPr/>
          </p:nvSpPr>
          <p:spPr>
            <a:xfrm>
              <a:off x="3739161" y="3324203"/>
              <a:ext cx="187349" cy="179783"/>
            </a:xfrm>
            <a:custGeom>
              <a:avLst/>
              <a:gdLst/>
              <a:ahLst/>
              <a:cxnLst/>
              <a:rect l="l" t="t" r="r" b="b"/>
              <a:pathLst>
                <a:path w="7131" h="6843" extrusionOk="0">
                  <a:moveTo>
                    <a:pt x="3723" y="0"/>
                  </a:moveTo>
                  <a:cubicBezTo>
                    <a:pt x="3714" y="0"/>
                    <a:pt x="3706" y="0"/>
                    <a:pt x="3697" y="0"/>
                  </a:cubicBezTo>
                  <a:cubicBezTo>
                    <a:pt x="2310" y="0"/>
                    <a:pt x="1062" y="833"/>
                    <a:pt x="534" y="2109"/>
                  </a:cubicBezTo>
                  <a:cubicBezTo>
                    <a:pt x="0" y="3392"/>
                    <a:pt x="299" y="4863"/>
                    <a:pt x="1277" y="5841"/>
                  </a:cubicBezTo>
                  <a:cubicBezTo>
                    <a:pt x="1931" y="6495"/>
                    <a:pt x="2806" y="6842"/>
                    <a:pt x="3698" y="6842"/>
                  </a:cubicBezTo>
                  <a:cubicBezTo>
                    <a:pt x="4139" y="6842"/>
                    <a:pt x="4584" y="6757"/>
                    <a:pt x="5008" y="6583"/>
                  </a:cubicBezTo>
                  <a:cubicBezTo>
                    <a:pt x="6284" y="6056"/>
                    <a:pt x="7117" y="4807"/>
                    <a:pt x="7117" y="3420"/>
                  </a:cubicBezTo>
                  <a:cubicBezTo>
                    <a:pt x="7131" y="1535"/>
                    <a:pt x="5605" y="0"/>
                    <a:pt x="3723" y="0"/>
                  </a:cubicBezTo>
                  <a:close/>
                </a:path>
              </a:pathLst>
            </a:custGeom>
            <a:solidFill>
              <a:schemeClr val="lt2">
                <a:alpha val="15889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22" name="Google Shape;830;p62">
              <a:extLst>
                <a:ext uri="{FF2B5EF4-FFF2-40B4-BE49-F238E27FC236}">
                  <a16:creationId xmlns:a16="http://schemas.microsoft.com/office/drawing/2014/main" id="{ED3F9F15-CAE1-43F9-AD49-F30930367912}"/>
                </a:ext>
              </a:extLst>
            </p:cNvPr>
            <p:cNvSpPr/>
            <p:nvPr/>
          </p:nvSpPr>
          <p:spPr>
            <a:xfrm>
              <a:off x="3755739" y="3339494"/>
              <a:ext cx="155297" cy="149096"/>
            </a:xfrm>
            <a:custGeom>
              <a:avLst/>
              <a:gdLst/>
              <a:ahLst/>
              <a:cxnLst/>
              <a:rect l="l" t="t" r="r" b="b"/>
              <a:pathLst>
                <a:path w="5911" h="5675" extrusionOk="0">
                  <a:moveTo>
                    <a:pt x="3079" y="1"/>
                  </a:moveTo>
                  <a:cubicBezTo>
                    <a:pt x="3075" y="1"/>
                    <a:pt x="3071" y="1"/>
                    <a:pt x="3066" y="1"/>
                  </a:cubicBezTo>
                  <a:cubicBezTo>
                    <a:pt x="1915" y="1"/>
                    <a:pt x="881" y="695"/>
                    <a:pt x="444" y="1749"/>
                  </a:cubicBezTo>
                  <a:cubicBezTo>
                    <a:pt x="0" y="2810"/>
                    <a:pt x="243" y="4031"/>
                    <a:pt x="1055" y="4842"/>
                  </a:cubicBezTo>
                  <a:cubicBezTo>
                    <a:pt x="1598" y="5386"/>
                    <a:pt x="2325" y="5674"/>
                    <a:pt x="3065" y="5674"/>
                  </a:cubicBezTo>
                  <a:cubicBezTo>
                    <a:pt x="3430" y="5674"/>
                    <a:pt x="3798" y="5604"/>
                    <a:pt x="4148" y="5460"/>
                  </a:cubicBezTo>
                  <a:cubicBezTo>
                    <a:pt x="5210" y="5023"/>
                    <a:pt x="5903" y="3982"/>
                    <a:pt x="5903" y="2838"/>
                  </a:cubicBezTo>
                  <a:cubicBezTo>
                    <a:pt x="5910" y="1275"/>
                    <a:pt x="4641" y="1"/>
                    <a:pt x="30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23" name="Google Shape;831;p62">
              <a:extLst>
                <a:ext uri="{FF2B5EF4-FFF2-40B4-BE49-F238E27FC236}">
                  <a16:creationId xmlns:a16="http://schemas.microsoft.com/office/drawing/2014/main" id="{A618ECF7-4011-4916-B0EA-B622C0400C39}"/>
                </a:ext>
              </a:extLst>
            </p:cNvPr>
            <p:cNvSpPr/>
            <p:nvPr/>
          </p:nvSpPr>
          <p:spPr>
            <a:xfrm>
              <a:off x="3775049" y="3359172"/>
              <a:ext cx="122298" cy="108479"/>
            </a:xfrm>
            <a:custGeom>
              <a:avLst/>
              <a:gdLst/>
              <a:ahLst/>
              <a:cxnLst/>
              <a:rect l="l" t="t" r="r" b="b"/>
              <a:pathLst>
                <a:path w="4655" h="4129" extrusionOk="0">
                  <a:moveTo>
                    <a:pt x="2326" y="0"/>
                  </a:moveTo>
                  <a:cubicBezTo>
                    <a:pt x="1712" y="0"/>
                    <a:pt x="1103" y="276"/>
                    <a:pt x="694" y="799"/>
                  </a:cubicBezTo>
                  <a:cubicBezTo>
                    <a:pt x="1" y="1680"/>
                    <a:pt x="146" y="2956"/>
                    <a:pt x="1013" y="3663"/>
                  </a:cubicBezTo>
                  <a:cubicBezTo>
                    <a:pt x="1396" y="3976"/>
                    <a:pt x="1858" y="4128"/>
                    <a:pt x="2318" y="4128"/>
                  </a:cubicBezTo>
                  <a:cubicBezTo>
                    <a:pt x="2900" y="4128"/>
                    <a:pt x="3478" y="3883"/>
                    <a:pt x="3885" y="3407"/>
                  </a:cubicBezTo>
                  <a:lnTo>
                    <a:pt x="3892" y="3400"/>
                  </a:lnTo>
                  <a:cubicBezTo>
                    <a:pt x="3934" y="3351"/>
                    <a:pt x="3968" y="3310"/>
                    <a:pt x="4003" y="3261"/>
                  </a:cubicBezTo>
                  <a:cubicBezTo>
                    <a:pt x="4655" y="2346"/>
                    <a:pt x="4454" y="1083"/>
                    <a:pt x="3552" y="410"/>
                  </a:cubicBezTo>
                  <a:cubicBezTo>
                    <a:pt x="3185" y="134"/>
                    <a:pt x="2754" y="0"/>
                    <a:pt x="23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24" name="Google Shape;832;p62">
              <a:extLst>
                <a:ext uri="{FF2B5EF4-FFF2-40B4-BE49-F238E27FC236}">
                  <a16:creationId xmlns:a16="http://schemas.microsoft.com/office/drawing/2014/main" id="{24C0FA8E-ACF2-4A42-9EB5-70A44FDFB1E1}"/>
                </a:ext>
              </a:extLst>
            </p:cNvPr>
            <p:cNvSpPr/>
            <p:nvPr/>
          </p:nvSpPr>
          <p:spPr>
            <a:xfrm>
              <a:off x="3798563" y="3359093"/>
              <a:ext cx="98075" cy="90982"/>
            </a:xfrm>
            <a:custGeom>
              <a:avLst/>
              <a:gdLst/>
              <a:ahLst/>
              <a:cxnLst/>
              <a:rect l="l" t="t" r="r" b="b"/>
              <a:pathLst>
                <a:path w="3733" h="3463" extrusionOk="0">
                  <a:moveTo>
                    <a:pt x="1423" y="1"/>
                  </a:moveTo>
                  <a:cubicBezTo>
                    <a:pt x="1124" y="1"/>
                    <a:pt x="823" y="65"/>
                    <a:pt x="541" y="198"/>
                  </a:cubicBezTo>
                  <a:cubicBezTo>
                    <a:pt x="0" y="968"/>
                    <a:pt x="42" y="2002"/>
                    <a:pt x="646" y="2723"/>
                  </a:cubicBezTo>
                  <a:cubicBezTo>
                    <a:pt x="1043" y="3204"/>
                    <a:pt x="1629" y="3463"/>
                    <a:pt x="2226" y="3463"/>
                  </a:cubicBezTo>
                  <a:cubicBezTo>
                    <a:pt x="2524" y="3463"/>
                    <a:pt x="2826" y="3398"/>
                    <a:pt x="3108" y="3264"/>
                  </a:cubicBezTo>
                  <a:cubicBezTo>
                    <a:pt x="3732" y="2390"/>
                    <a:pt x="3580" y="1183"/>
                    <a:pt x="2761" y="490"/>
                  </a:cubicBezTo>
                  <a:cubicBezTo>
                    <a:pt x="2380" y="169"/>
                    <a:pt x="1904" y="1"/>
                    <a:pt x="1423" y="1"/>
                  </a:cubicBezTo>
                  <a:close/>
                </a:path>
              </a:pathLst>
            </a:custGeom>
            <a:solidFill>
              <a:schemeClr val="lt2">
                <a:alpha val="15889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25" name="Google Shape;833;p62">
              <a:extLst>
                <a:ext uri="{FF2B5EF4-FFF2-40B4-BE49-F238E27FC236}">
                  <a16:creationId xmlns:a16="http://schemas.microsoft.com/office/drawing/2014/main" id="{EFAABFAB-20E8-4F60-9258-7368D501FF66}"/>
                </a:ext>
              </a:extLst>
            </p:cNvPr>
            <p:cNvSpPr/>
            <p:nvPr/>
          </p:nvSpPr>
          <p:spPr>
            <a:xfrm>
              <a:off x="3828461" y="3387441"/>
              <a:ext cx="34286" cy="34286"/>
            </a:xfrm>
            <a:custGeom>
              <a:avLst/>
              <a:gdLst/>
              <a:ahLst/>
              <a:cxnLst/>
              <a:rect l="l" t="t" r="r" b="b"/>
              <a:pathLst>
                <a:path w="1305" h="1305" extrusionOk="0">
                  <a:moveTo>
                    <a:pt x="652" y="0"/>
                  </a:moveTo>
                  <a:cubicBezTo>
                    <a:pt x="291" y="0"/>
                    <a:pt x="0" y="292"/>
                    <a:pt x="0" y="652"/>
                  </a:cubicBezTo>
                  <a:cubicBezTo>
                    <a:pt x="0" y="1013"/>
                    <a:pt x="291" y="1304"/>
                    <a:pt x="652" y="1304"/>
                  </a:cubicBezTo>
                  <a:cubicBezTo>
                    <a:pt x="1013" y="1304"/>
                    <a:pt x="1304" y="1013"/>
                    <a:pt x="1304" y="652"/>
                  </a:cubicBezTo>
                  <a:cubicBezTo>
                    <a:pt x="1304" y="292"/>
                    <a:pt x="1013" y="0"/>
                    <a:pt x="652" y="0"/>
                  </a:cubicBezTo>
                  <a:close/>
                </a:path>
              </a:pathLst>
            </a:custGeom>
            <a:solidFill>
              <a:schemeClr val="lt2">
                <a:alpha val="15889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26" name="Google Shape;834;p62">
              <a:extLst>
                <a:ext uri="{FF2B5EF4-FFF2-40B4-BE49-F238E27FC236}">
                  <a16:creationId xmlns:a16="http://schemas.microsoft.com/office/drawing/2014/main" id="{24AF33B8-F5FD-4FCB-8E15-1C81419D5D62}"/>
                </a:ext>
              </a:extLst>
            </p:cNvPr>
            <p:cNvSpPr/>
            <p:nvPr/>
          </p:nvSpPr>
          <p:spPr>
            <a:xfrm>
              <a:off x="3658057" y="3259862"/>
              <a:ext cx="35573" cy="31028"/>
            </a:xfrm>
            <a:custGeom>
              <a:avLst/>
              <a:gdLst/>
              <a:ahLst/>
              <a:cxnLst/>
              <a:rect l="l" t="t" r="r" b="b"/>
              <a:pathLst>
                <a:path w="1354" h="1181" extrusionOk="0">
                  <a:moveTo>
                    <a:pt x="347" y="1"/>
                  </a:moveTo>
                  <a:cubicBezTo>
                    <a:pt x="153" y="1"/>
                    <a:pt x="1" y="153"/>
                    <a:pt x="1" y="348"/>
                  </a:cubicBezTo>
                  <a:lnTo>
                    <a:pt x="1" y="833"/>
                  </a:lnTo>
                  <a:cubicBezTo>
                    <a:pt x="1" y="1021"/>
                    <a:pt x="153" y="1180"/>
                    <a:pt x="347" y="1180"/>
                  </a:cubicBezTo>
                  <a:lnTo>
                    <a:pt x="1006" y="1180"/>
                  </a:lnTo>
                  <a:cubicBezTo>
                    <a:pt x="1194" y="1180"/>
                    <a:pt x="1353" y="1021"/>
                    <a:pt x="1353" y="833"/>
                  </a:cubicBezTo>
                  <a:lnTo>
                    <a:pt x="1353" y="348"/>
                  </a:lnTo>
                  <a:cubicBezTo>
                    <a:pt x="1353" y="153"/>
                    <a:pt x="1194" y="1"/>
                    <a:pt x="10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27" name="Google Shape;835;p62">
              <a:extLst>
                <a:ext uri="{FF2B5EF4-FFF2-40B4-BE49-F238E27FC236}">
                  <a16:creationId xmlns:a16="http://schemas.microsoft.com/office/drawing/2014/main" id="{BA2D6323-C4A6-4E45-97EC-4611B12F8AD5}"/>
                </a:ext>
              </a:extLst>
            </p:cNvPr>
            <p:cNvSpPr/>
            <p:nvPr/>
          </p:nvSpPr>
          <p:spPr>
            <a:xfrm>
              <a:off x="3625085" y="3281931"/>
              <a:ext cx="101517" cy="236190"/>
            </a:xfrm>
            <a:custGeom>
              <a:avLst/>
              <a:gdLst/>
              <a:ahLst/>
              <a:cxnLst/>
              <a:rect l="l" t="t" r="r" b="b"/>
              <a:pathLst>
                <a:path w="3864" h="8990" extrusionOk="0">
                  <a:moveTo>
                    <a:pt x="860" y="0"/>
                  </a:moveTo>
                  <a:cubicBezTo>
                    <a:pt x="389" y="7"/>
                    <a:pt x="7" y="389"/>
                    <a:pt x="0" y="860"/>
                  </a:cubicBezTo>
                  <a:lnTo>
                    <a:pt x="0" y="8129"/>
                  </a:lnTo>
                  <a:cubicBezTo>
                    <a:pt x="7" y="8601"/>
                    <a:pt x="389" y="8989"/>
                    <a:pt x="860" y="8989"/>
                  </a:cubicBezTo>
                  <a:lnTo>
                    <a:pt x="3004" y="8989"/>
                  </a:lnTo>
                  <a:cubicBezTo>
                    <a:pt x="3475" y="8989"/>
                    <a:pt x="3857" y="8601"/>
                    <a:pt x="3864" y="8129"/>
                  </a:cubicBezTo>
                  <a:lnTo>
                    <a:pt x="3864" y="860"/>
                  </a:lnTo>
                  <a:cubicBezTo>
                    <a:pt x="3864" y="396"/>
                    <a:pt x="3496" y="14"/>
                    <a:pt x="30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28" name="Google Shape;836;p62">
              <a:extLst>
                <a:ext uri="{FF2B5EF4-FFF2-40B4-BE49-F238E27FC236}">
                  <a16:creationId xmlns:a16="http://schemas.microsoft.com/office/drawing/2014/main" id="{3484577A-41B8-4F9B-ABA8-2925134143F6}"/>
                </a:ext>
              </a:extLst>
            </p:cNvPr>
            <p:cNvSpPr/>
            <p:nvPr/>
          </p:nvSpPr>
          <p:spPr>
            <a:xfrm>
              <a:off x="3625269" y="3281931"/>
              <a:ext cx="79474" cy="209944"/>
            </a:xfrm>
            <a:custGeom>
              <a:avLst/>
              <a:gdLst/>
              <a:ahLst/>
              <a:cxnLst/>
              <a:rect l="l" t="t" r="r" b="b"/>
              <a:pathLst>
                <a:path w="3025" h="7991" extrusionOk="0">
                  <a:moveTo>
                    <a:pt x="860" y="0"/>
                  </a:moveTo>
                  <a:cubicBezTo>
                    <a:pt x="382" y="7"/>
                    <a:pt x="0" y="389"/>
                    <a:pt x="0" y="860"/>
                  </a:cubicBezTo>
                  <a:lnTo>
                    <a:pt x="0" y="7991"/>
                  </a:lnTo>
                  <a:lnTo>
                    <a:pt x="2164" y="7991"/>
                  </a:lnTo>
                  <a:cubicBezTo>
                    <a:pt x="2636" y="7984"/>
                    <a:pt x="3017" y="7602"/>
                    <a:pt x="3024" y="7131"/>
                  </a:cubicBezTo>
                  <a:lnTo>
                    <a:pt x="3024" y="0"/>
                  </a:lnTo>
                  <a:close/>
                </a:path>
              </a:pathLst>
            </a:custGeom>
            <a:solidFill>
              <a:schemeClr val="lt2">
                <a:alpha val="15889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29" name="Google Shape;837;p62">
              <a:extLst>
                <a:ext uri="{FF2B5EF4-FFF2-40B4-BE49-F238E27FC236}">
                  <a16:creationId xmlns:a16="http://schemas.microsoft.com/office/drawing/2014/main" id="{0EBABB0B-49C9-4EF6-9524-FDDCCE8F1A18}"/>
                </a:ext>
              </a:extLst>
            </p:cNvPr>
            <p:cNvSpPr/>
            <p:nvPr/>
          </p:nvSpPr>
          <p:spPr>
            <a:xfrm>
              <a:off x="3912822" y="3327671"/>
              <a:ext cx="22621" cy="22621"/>
            </a:xfrm>
            <a:custGeom>
              <a:avLst/>
              <a:gdLst/>
              <a:ahLst/>
              <a:cxnLst/>
              <a:rect l="l" t="t" r="r" b="b"/>
              <a:pathLst>
                <a:path w="861" h="861" extrusionOk="0">
                  <a:moveTo>
                    <a:pt x="431" y="0"/>
                  </a:moveTo>
                  <a:cubicBezTo>
                    <a:pt x="195" y="0"/>
                    <a:pt x="0" y="194"/>
                    <a:pt x="0" y="430"/>
                  </a:cubicBezTo>
                  <a:cubicBezTo>
                    <a:pt x="0" y="666"/>
                    <a:pt x="195" y="860"/>
                    <a:pt x="431" y="860"/>
                  </a:cubicBezTo>
                  <a:cubicBezTo>
                    <a:pt x="673" y="860"/>
                    <a:pt x="861" y="666"/>
                    <a:pt x="861" y="430"/>
                  </a:cubicBezTo>
                  <a:cubicBezTo>
                    <a:pt x="861" y="194"/>
                    <a:pt x="673" y="0"/>
                    <a:pt x="431" y="0"/>
                  </a:cubicBezTo>
                  <a:close/>
                </a:path>
              </a:pathLst>
            </a:custGeom>
            <a:solidFill>
              <a:schemeClr val="lt2">
                <a:alpha val="15889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</p:grpSp>
      <p:grpSp>
        <p:nvGrpSpPr>
          <p:cNvPr id="30" name="Google Shape;838;p62">
            <a:extLst>
              <a:ext uri="{FF2B5EF4-FFF2-40B4-BE49-F238E27FC236}">
                <a16:creationId xmlns:a16="http://schemas.microsoft.com/office/drawing/2014/main" id="{E22B35E4-4C2F-4C2A-B347-620637808C6D}"/>
              </a:ext>
            </a:extLst>
          </p:cNvPr>
          <p:cNvGrpSpPr/>
          <p:nvPr/>
        </p:nvGrpSpPr>
        <p:grpSpPr>
          <a:xfrm>
            <a:off x="6815097" y="3515782"/>
            <a:ext cx="638956" cy="604833"/>
            <a:chOff x="2166043" y="3351344"/>
            <a:chExt cx="369566" cy="349803"/>
          </a:xfrm>
        </p:grpSpPr>
        <p:sp>
          <p:nvSpPr>
            <p:cNvPr id="31" name="Google Shape;839;p62">
              <a:extLst>
                <a:ext uri="{FF2B5EF4-FFF2-40B4-BE49-F238E27FC236}">
                  <a16:creationId xmlns:a16="http://schemas.microsoft.com/office/drawing/2014/main" id="{9D6BABB3-8A4C-4BA2-85E6-B0790AFB4544}"/>
                </a:ext>
              </a:extLst>
            </p:cNvPr>
            <p:cNvSpPr/>
            <p:nvPr/>
          </p:nvSpPr>
          <p:spPr>
            <a:xfrm>
              <a:off x="2166357" y="3351344"/>
              <a:ext cx="369252" cy="349803"/>
            </a:xfrm>
            <a:custGeom>
              <a:avLst/>
              <a:gdLst/>
              <a:ahLst/>
              <a:cxnLst/>
              <a:rect l="l" t="t" r="r" b="b"/>
              <a:pathLst>
                <a:path w="24662" h="23363" extrusionOk="0">
                  <a:moveTo>
                    <a:pt x="18025" y="0"/>
                  </a:moveTo>
                  <a:cubicBezTo>
                    <a:pt x="13633" y="0"/>
                    <a:pt x="9337" y="1726"/>
                    <a:pt x="6118" y="4944"/>
                  </a:cubicBezTo>
                  <a:cubicBezTo>
                    <a:pt x="1535" y="9506"/>
                    <a:pt x="0" y="16297"/>
                    <a:pt x="2124" y="22415"/>
                  </a:cubicBezTo>
                  <a:cubicBezTo>
                    <a:pt x="3975" y="23060"/>
                    <a:pt x="5845" y="23362"/>
                    <a:pt x="7676" y="23362"/>
                  </a:cubicBezTo>
                  <a:cubicBezTo>
                    <a:pt x="16116" y="23362"/>
                    <a:pt x="23695" y="16927"/>
                    <a:pt x="24473" y="7908"/>
                  </a:cubicBezTo>
                  <a:cubicBezTo>
                    <a:pt x="24662" y="5554"/>
                    <a:pt x="24367" y="3178"/>
                    <a:pt x="23590" y="949"/>
                  </a:cubicBezTo>
                  <a:cubicBezTo>
                    <a:pt x="21767" y="311"/>
                    <a:pt x="19887" y="0"/>
                    <a:pt x="180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32" name="Google Shape;840;p62">
              <a:extLst>
                <a:ext uri="{FF2B5EF4-FFF2-40B4-BE49-F238E27FC236}">
                  <a16:creationId xmlns:a16="http://schemas.microsoft.com/office/drawing/2014/main" id="{5A53853E-6752-4CE1-982F-181FF35C5E2F}"/>
                </a:ext>
              </a:extLst>
            </p:cNvPr>
            <p:cNvSpPr/>
            <p:nvPr/>
          </p:nvSpPr>
          <p:spPr>
            <a:xfrm>
              <a:off x="2166043" y="3351344"/>
              <a:ext cx="353516" cy="335624"/>
            </a:xfrm>
            <a:custGeom>
              <a:avLst/>
              <a:gdLst/>
              <a:ahLst/>
              <a:cxnLst/>
              <a:rect l="l" t="t" r="r" b="b"/>
              <a:pathLst>
                <a:path w="23611" h="22416" extrusionOk="0">
                  <a:moveTo>
                    <a:pt x="18042" y="0"/>
                  </a:moveTo>
                  <a:cubicBezTo>
                    <a:pt x="13645" y="0"/>
                    <a:pt x="9343" y="1726"/>
                    <a:pt x="6139" y="4944"/>
                  </a:cubicBezTo>
                  <a:cubicBezTo>
                    <a:pt x="1556" y="9506"/>
                    <a:pt x="0" y="16297"/>
                    <a:pt x="2145" y="22415"/>
                  </a:cubicBezTo>
                  <a:cubicBezTo>
                    <a:pt x="2124" y="20923"/>
                    <a:pt x="2502" y="19220"/>
                    <a:pt x="3238" y="17411"/>
                  </a:cubicBezTo>
                  <a:cubicBezTo>
                    <a:pt x="3553" y="16676"/>
                    <a:pt x="3890" y="15940"/>
                    <a:pt x="4289" y="15225"/>
                  </a:cubicBezTo>
                  <a:cubicBezTo>
                    <a:pt x="7149" y="10158"/>
                    <a:pt x="11353" y="5974"/>
                    <a:pt x="16420" y="3094"/>
                  </a:cubicBezTo>
                  <a:cubicBezTo>
                    <a:pt x="17135" y="2694"/>
                    <a:pt x="17850" y="2358"/>
                    <a:pt x="18607" y="2043"/>
                  </a:cubicBezTo>
                  <a:cubicBezTo>
                    <a:pt x="20367" y="1326"/>
                    <a:pt x="22028" y="949"/>
                    <a:pt x="23492" y="949"/>
                  </a:cubicBezTo>
                  <a:cubicBezTo>
                    <a:pt x="23532" y="949"/>
                    <a:pt x="23571" y="949"/>
                    <a:pt x="23611" y="949"/>
                  </a:cubicBezTo>
                  <a:cubicBezTo>
                    <a:pt x="21788" y="311"/>
                    <a:pt x="19907" y="0"/>
                    <a:pt x="18042" y="0"/>
                  </a:cubicBezTo>
                  <a:close/>
                </a:path>
              </a:pathLst>
            </a:custGeom>
            <a:solidFill>
              <a:schemeClr val="lt2">
                <a:alpha val="15889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33" name="Google Shape;841;p62">
              <a:extLst>
                <a:ext uri="{FF2B5EF4-FFF2-40B4-BE49-F238E27FC236}">
                  <a16:creationId xmlns:a16="http://schemas.microsoft.com/office/drawing/2014/main" id="{41E4B967-59EA-4B87-B2E6-F724A42A0973}"/>
                </a:ext>
              </a:extLst>
            </p:cNvPr>
            <p:cNvSpPr/>
            <p:nvPr/>
          </p:nvSpPr>
          <p:spPr>
            <a:xfrm>
              <a:off x="2373487" y="3352332"/>
              <a:ext cx="159292" cy="158978"/>
            </a:xfrm>
            <a:custGeom>
              <a:avLst/>
              <a:gdLst/>
              <a:ahLst/>
              <a:cxnLst/>
              <a:rect l="l" t="t" r="r" b="b"/>
              <a:pathLst>
                <a:path w="10639" h="10618" extrusionOk="0">
                  <a:moveTo>
                    <a:pt x="2754" y="0"/>
                  </a:moveTo>
                  <a:cubicBezTo>
                    <a:pt x="1829" y="63"/>
                    <a:pt x="904" y="232"/>
                    <a:pt x="0" y="463"/>
                  </a:cubicBezTo>
                  <a:lnTo>
                    <a:pt x="10155" y="10618"/>
                  </a:lnTo>
                  <a:cubicBezTo>
                    <a:pt x="10386" y="9714"/>
                    <a:pt x="10554" y="8789"/>
                    <a:pt x="10639" y="7842"/>
                  </a:cubicBezTo>
                  <a:lnTo>
                    <a:pt x="27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34" name="Google Shape;842;p62">
              <a:extLst>
                <a:ext uri="{FF2B5EF4-FFF2-40B4-BE49-F238E27FC236}">
                  <a16:creationId xmlns:a16="http://schemas.microsoft.com/office/drawing/2014/main" id="{5DA8D94F-925D-4C8E-86EA-BA794381D9E0}"/>
                </a:ext>
              </a:extLst>
            </p:cNvPr>
            <p:cNvSpPr/>
            <p:nvPr/>
          </p:nvSpPr>
          <p:spPr>
            <a:xfrm>
              <a:off x="2373487" y="3352332"/>
              <a:ext cx="71149" cy="45337"/>
            </a:xfrm>
            <a:custGeom>
              <a:avLst/>
              <a:gdLst/>
              <a:ahLst/>
              <a:cxnLst/>
              <a:rect l="l" t="t" r="r" b="b"/>
              <a:pathLst>
                <a:path w="4752" h="3028" extrusionOk="0">
                  <a:moveTo>
                    <a:pt x="2754" y="0"/>
                  </a:moveTo>
                  <a:cubicBezTo>
                    <a:pt x="1829" y="63"/>
                    <a:pt x="904" y="232"/>
                    <a:pt x="0" y="463"/>
                  </a:cubicBezTo>
                  <a:lnTo>
                    <a:pt x="2565" y="3028"/>
                  </a:lnTo>
                  <a:cubicBezTo>
                    <a:pt x="3280" y="2628"/>
                    <a:pt x="3995" y="2271"/>
                    <a:pt x="4752" y="1977"/>
                  </a:cubicBezTo>
                  <a:lnTo>
                    <a:pt x="2754" y="0"/>
                  </a:lnTo>
                  <a:close/>
                </a:path>
              </a:pathLst>
            </a:custGeom>
            <a:solidFill>
              <a:schemeClr val="lt2">
                <a:alpha val="15889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35" name="Google Shape;843;p62">
              <a:extLst>
                <a:ext uri="{FF2B5EF4-FFF2-40B4-BE49-F238E27FC236}">
                  <a16:creationId xmlns:a16="http://schemas.microsoft.com/office/drawing/2014/main" id="{5E0A6E4B-BD02-4EAB-A65E-B69085CA6F36}"/>
                </a:ext>
              </a:extLst>
            </p:cNvPr>
            <p:cNvSpPr/>
            <p:nvPr/>
          </p:nvSpPr>
          <p:spPr>
            <a:xfrm>
              <a:off x="2275596" y="3447587"/>
              <a:ext cx="166195" cy="157032"/>
            </a:xfrm>
            <a:custGeom>
              <a:avLst/>
              <a:gdLst/>
              <a:ahLst/>
              <a:cxnLst/>
              <a:rect l="l" t="t" r="r" b="b"/>
              <a:pathLst>
                <a:path w="11100" h="10488" extrusionOk="0">
                  <a:moveTo>
                    <a:pt x="10067" y="0"/>
                  </a:moveTo>
                  <a:cubicBezTo>
                    <a:pt x="9897" y="0"/>
                    <a:pt x="9720" y="71"/>
                    <a:pt x="9566" y="240"/>
                  </a:cubicBezTo>
                  <a:lnTo>
                    <a:pt x="546" y="9259"/>
                  </a:lnTo>
                  <a:cubicBezTo>
                    <a:pt x="1" y="9757"/>
                    <a:pt x="484" y="10487"/>
                    <a:pt x="1033" y="10487"/>
                  </a:cubicBezTo>
                  <a:cubicBezTo>
                    <a:pt x="1204" y="10487"/>
                    <a:pt x="1380" y="10417"/>
                    <a:pt x="1534" y="10248"/>
                  </a:cubicBezTo>
                  <a:lnTo>
                    <a:pt x="10554" y="1228"/>
                  </a:lnTo>
                  <a:cubicBezTo>
                    <a:pt x="11100" y="731"/>
                    <a:pt x="10616" y="0"/>
                    <a:pt x="100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36" name="Google Shape;844;p62">
              <a:extLst>
                <a:ext uri="{FF2B5EF4-FFF2-40B4-BE49-F238E27FC236}">
                  <a16:creationId xmlns:a16="http://schemas.microsoft.com/office/drawing/2014/main" id="{D4744711-4E69-4224-8781-BDC34E6072A5}"/>
                </a:ext>
              </a:extLst>
            </p:cNvPr>
            <p:cNvSpPr/>
            <p:nvPr/>
          </p:nvSpPr>
          <p:spPr>
            <a:xfrm>
              <a:off x="2284191" y="3555853"/>
              <a:ext cx="46774" cy="42657"/>
            </a:xfrm>
            <a:custGeom>
              <a:avLst/>
              <a:gdLst/>
              <a:ahLst/>
              <a:cxnLst/>
              <a:rect l="l" t="t" r="r" b="b"/>
              <a:pathLst>
                <a:path w="3124" h="2849" extrusionOk="0">
                  <a:moveTo>
                    <a:pt x="513" y="0"/>
                  </a:moveTo>
                  <a:cubicBezTo>
                    <a:pt x="238" y="0"/>
                    <a:pt x="1" y="338"/>
                    <a:pt x="246" y="599"/>
                  </a:cubicBezTo>
                  <a:lnTo>
                    <a:pt x="2390" y="2743"/>
                  </a:lnTo>
                  <a:cubicBezTo>
                    <a:pt x="2451" y="2804"/>
                    <a:pt x="2551" y="2845"/>
                    <a:pt x="2633" y="2848"/>
                  </a:cubicBezTo>
                  <a:lnTo>
                    <a:pt x="2633" y="2848"/>
                  </a:lnTo>
                  <a:cubicBezTo>
                    <a:pt x="2962" y="2839"/>
                    <a:pt x="3123" y="2467"/>
                    <a:pt x="2895" y="2239"/>
                  </a:cubicBezTo>
                  <a:lnTo>
                    <a:pt x="750" y="94"/>
                  </a:lnTo>
                  <a:cubicBezTo>
                    <a:pt x="675" y="28"/>
                    <a:pt x="592" y="0"/>
                    <a:pt x="513" y="0"/>
                  </a:cubicBezTo>
                  <a:close/>
                  <a:moveTo>
                    <a:pt x="2633" y="2848"/>
                  </a:moveTo>
                  <a:cubicBezTo>
                    <a:pt x="2629" y="2848"/>
                    <a:pt x="2625" y="2848"/>
                    <a:pt x="2621" y="2848"/>
                  </a:cubicBezTo>
                  <a:lnTo>
                    <a:pt x="2642" y="2848"/>
                  </a:lnTo>
                  <a:cubicBezTo>
                    <a:pt x="2639" y="2848"/>
                    <a:pt x="2636" y="2848"/>
                    <a:pt x="2633" y="2848"/>
                  </a:cubicBezTo>
                  <a:close/>
                </a:path>
              </a:pathLst>
            </a:custGeom>
            <a:solidFill>
              <a:schemeClr val="lt2">
                <a:lumMod val="10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37" name="Google Shape;845;p62">
              <a:extLst>
                <a:ext uri="{FF2B5EF4-FFF2-40B4-BE49-F238E27FC236}">
                  <a16:creationId xmlns:a16="http://schemas.microsoft.com/office/drawing/2014/main" id="{CBAFB700-9B39-4D46-94AA-D301465A77F8}"/>
                </a:ext>
              </a:extLst>
            </p:cNvPr>
            <p:cNvSpPr/>
            <p:nvPr/>
          </p:nvSpPr>
          <p:spPr>
            <a:xfrm>
              <a:off x="2317235" y="3521342"/>
              <a:ext cx="47418" cy="43166"/>
            </a:xfrm>
            <a:custGeom>
              <a:avLst/>
              <a:gdLst/>
              <a:ahLst/>
              <a:cxnLst/>
              <a:rect l="l" t="t" r="r" b="b"/>
              <a:pathLst>
                <a:path w="3167" h="2883" extrusionOk="0">
                  <a:moveTo>
                    <a:pt x="530" y="0"/>
                  </a:moveTo>
                  <a:cubicBezTo>
                    <a:pt x="247" y="0"/>
                    <a:pt x="1" y="377"/>
                    <a:pt x="288" y="633"/>
                  </a:cubicBezTo>
                  <a:lnTo>
                    <a:pt x="2433" y="2778"/>
                  </a:lnTo>
                  <a:cubicBezTo>
                    <a:pt x="2494" y="2839"/>
                    <a:pt x="2594" y="2880"/>
                    <a:pt x="2696" y="2883"/>
                  </a:cubicBezTo>
                  <a:lnTo>
                    <a:pt x="2696" y="2883"/>
                  </a:lnTo>
                  <a:cubicBezTo>
                    <a:pt x="3004" y="2874"/>
                    <a:pt x="3166" y="2502"/>
                    <a:pt x="2937" y="2273"/>
                  </a:cubicBezTo>
                  <a:lnTo>
                    <a:pt x="793" y="129"/>
                  </a:lnTo>
                  <a:cubicBezTo>
                    <a:pt x="712" y="38"/>
                    <a:pt x="619" y="0"/>
                    <a:pt x="530" y="0"/>
                  </a:cubicBezTo>
                  <a:close/>
                  <a:moveTo>
                    <a:pt x="2696" y="2883"/>
                  </a:moveTo>
                  <a:lnTo>
                    <a:pt x="2696" y="2883"/>
                  </a:lnTo>
                  <a:cubicBezTo>
                    <a:pt x="2692" y="2883"/>
                    <a:pt x="2689" y="2883"/>
                    <a:pt x="2685" y="2883"/>
                  </a:cubicBezTo>
                  <a:lnTo>
                    <a:pt x="2706" y="2883"/>
                  </a:lnTo>
                  <a:cubicBezTo>
                    <a:pt x="2703" y="2883"/>
                    <a:pt x="2699" y="2883"/>
                    <a:pt x="2696" y="2883"/>
                  </a:cubicBezTo>
                  <a:close/>
                </a:path>
              </a:pathLst>
            </a:custGeom>
            <a:solidFill>
              <a:schemeClr val="lt2">
                <a:lumMod val="10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38" name="Google Shape;846;p62">
              <a:extLst>
                <a:ext uri="{FF2B5EF4-FFF2-40B4-BE49-F238E27FC236}">
                  <a16:creationId xmlns:a16="http://schemas.microsoft.com/office/drawing/2014/main" id="{916B9989-9027-4CBF-8EC9-E15A1744E8BB}"/>
                </a:ext>
              </a:extLst>
            </p:cNvPr>
            <p:cNvSpPr/>
            <p:nvPr/>
          </p:nvSpPr>
          <p:spPr>
            <a:xfrm>
              <a:off x="2352121" y="3487863"/>
              <a:ext cx="46475" cy="42657"/>
            </a:xfrm>
            <a:custGeom>
              <a:avLst/>
              <a:gdLst/>
              <a:ahLst/>
              <a:cxnLst/>
              <a:rect l="l" t="t" r="r" b="b"/>
              <a:pathLst>
                <a:path w="3104" h="2849" extrusionOk="0">
                  <a:moveTo>
                    <a:pt x="499" y="0"/>
                  </a:moveTo>
                  <a:cubicBezTo>
                    <a:pt x="228" y="0"/>
                    <a:pt x="0" y="337"/>
                    <a:pt x="229" y="599"/>
                  </a:cubicBezTo>
                  <a:lnTo>
                    <a:pt x="2394" y="2743"/>
                  </a:lnTo>
                  <a:cubicBezTo>
                    <a:pt x="2457" y="2827"/>
                    <a:pt x="2542" y="2848"/>
                    <a:pt x="2647" y="2848"/>
                  </a:cubicBezTo>
                  <a:lnTo>
                    <a:pt x="2626" y="2848"/>
                  </a:lnTo>
                  <a:cubicBezTo>
                    <a:pt x="2634" y="2849"/>
                    <a:pt x="2642" y="2849"/>
                    <a:pt x="2649" y="2849"/>
                  </a:cubicBezTo>
                  <a:cubicBezTo>
                    <a:pt x="2949" y="2849"/>
                    <a:pt x="3104" y="2464"/>
                    <a:pt x="2899" y="2238"/>
                  </a:cubicBezTo>
                  <a:lnTo>
                    <a:pt x="733" y="94"/>
                  </a:lnTo>
                  <a:cubicBezTo>
                    <a:pt x="658" y="28"/>
                    <a:pt x="577" y="0"/>
                    <a:pt x="499" y="0"/>
                  </a:cubicBezTo>
                  <a:close/>
                </a:path>
              </a:pathLst>
            </a:custGeom>
            <a:solidFill>
              <a:schemeClr val="lt2">
                <a:lumMod val="10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39" name="Google Shape;847;p62">
              <a:extLst>
                <a:ext uri="{FF2B5EF4-FFF2-40B4-BE49-F238E27FC236}">
                  <a16:creationId xmlns:a16="http://schemas.microsoft.com/office/drawing/2014/main" id="{DE8A0596-DFAF-44D3-AE08-151426894BB7}"/>
                </a:ext>
              </a:extLst>
            </p:cNvPr>
            <p:cNvSpPr/>
            <p:nvPr/>
          </p:nvSpPr>
          <p:spPr>
            <a:xfrm>
              <a:off x="2386108" y="3453861"/>
              <a:ext cx="46475" cy="42732"/>
            </a:xfrm>
            <a:custGeom>
              <a:avLst/>
              <a:gdLst/>
              <a:ahLst/>
              <a:cxnLst/>
              <a:rect l="l" t="t" r="r" b="b"/>
              <a:pathLst>
                <a:path w="3104" h="2854" extrusionOk="0">
                  <a:moveTo>
                    <a:pt x="499" y="0"/>
                  </a:moveTo>
                  <a:cubicBezTo>
                    <a:pt x="229" y="0"/>
                    <a:pt x="1" y="338"/>
                    <a:pt x="230" y="599"/>
                  </a:cubicBezTo>
                  <a:lnTo>
                    <a:pt x="2374" y="2743"/>
                  </a:lnTo>
                  <a:cubicBezTo>
                    <a:pt x="2444" y="2813"/>
                    <a:pt x="2513" y="2854"/>
                    <a:pt x="2595" y="2854"/>
                  </a:cubicBezTo>
                  <a:cubicBezTo>
                    <a:pt x="2611" y="2854"/>
                    <a:pt x="2627" y="2852"/>
                    <a:pt x="2644" y="2849"/>
                  </a:cubicBezTo>
                  <a:lnTo>
                    <a:pt x="2644" y="2849"/>
                  </a:lnTo>
                  <a:cubicBezTo>
                    <a:pt x="2646" y="2849"/>
                    <a:pt x="2648" y="2849"/>
                    <a:pt x="2650" y="2849"/>
                  </a:cubicBezTo>
                  <a:cubicBezTo>
                    <a:pt x="2950" y="2849"/>
                    <a:pt x="3104" y="2464"/>
                    <a:pt x="2879" y="2239"/>
                  </a:cubicBezTo>
                  <a:lnTo>
                    <a:pt x="734" y="94"/>
                  </a:lnTo>
                  <a:cubicBezTo>
                    <a:pt x="659" y="28"/>
                    <a:pt x="577" y="0"/>
                    <a:pt x="499" y="0"/>
                  </a:cubicBezTo>
                  <a:close/>
                </a:path>
              </a:pathLst>
            </a:custGeom>
            <a:solidFill>
              <a:schemeClr val="lt2">
                <a:lumMod val="10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</p:grpSp>
      <p:grpSp>
        <p:nvGrpSpPr>
          <p:cNvPr id="40" name="Google Shape;848;p62">
            <a:extLst>
              <a:ext uri="{FF2B5EF4-FFF2-40B4-BE49-F238E27FC236}">
                <a16:creationId xmlns:a16="http://schemas.microsoft.com/office/drawing/2014/main" id="{E1476627-7D99-4EAC-8CCB-940C32F6475C}"/>
              </a:ext>
            </a:extLst>
          </p:cNvPr>
          <p:cNvGrpSpPr/>
          <p:nvPr/>
        </p:nvGrpSpPr>
        <p:grpSpPr>
          <a:xfrm>
            <a:off x="4225091" y="4783228"/>
            <a:ext cx="561933" cy="581057"/>
            <a:chOff x="3610557" y="2780704"/>
            <a:chExt cx="325017" cy="336052"/>
          </a:xfrm>
        </p:grpSpPr>
        <p:sp>
          <p:nvSpPr>
            <p:cNvPr id="41" name="Google Shape;849;p62">
              <a:extLst>
                <a:ext uri="{FF2B5EF4-FFF2-40B4-BE49-F238E27FC236}">
                  <a16:creationId xmlns:a16="http://schemas.microsoft.com/office/drawing/2014/main" id="{A16EC7E4-E096-4126-ADE7-40CAE37F181A}"/>
                </a:ext>
              </a:extLst>
            </p:cNvPr>
            <p:cNvSpPr/>
            <p:nvPr/>
          </p:nvSpPr>
          <p:spPr>
            <a:xfrm>
              <a:off x="3610557" y="2780704"/>
              <a:ext cx="324702" cy="335973"/>
            </a:xfrm>
            <a:custGeom>
              <a:avLst/>
              <a:gdLst/>
              <a:ahLst/>
              <a:cxnLst/>
              <a:rect l="l" t="t" r="r" b="b"/>
              <a:pathLst>
                <a:path w="12359" h="12788" extrusionOk="0">
                  <a:moveTo>
                    <a:pt x="11722" y="1"/>
                  </a:moveTo>
                  <a:cubicBezTo>
                    <a:pt x="11685" y="1"/>
                    <a:pt x="11648" y="4"/>
                    <a:pt x="11610" y="11"/>
                  </a:cubicBezTo>
                  <a:lnTo>
                    <a:pt x="3959" y="1363"/>
                  </a:lnTo>
                  <a:cubicBezTo>
                    <a:pt x="3661" y="1412"/>
                    <a:pt x="3439" y="1675"/>
                    <a:pt x="3439" y="1980"/>
                  </a:cubicBezTo>
                  <a:lnTo>
                    <a:pt x="3439" y="8611"/>
                  </a:lnTo>
                  <a:cubicBezTo>
                    <a:pt x="3121" y="8453"/>
                    <a:pt x="2788" y="8379"/>
                    <a:pt x="2462" y="8379"/>
                  </a:cubicBezTo>
                  <a:cubicBezTo>
                    <a:pt x="1475" y="8379"/>
                    <a:pt x="550" y="9053"/>
                    <a:pt x="310" y="10096"/>
                  </a:cubicBezTo>
                  <a:cubicBezTo>
                    <a:pt x="1" y="11479"/>
                    <a:pt x="1050" y="12787"/>
                    <a:pt x="2462" y="12787"/>
                  </a:cubicBezTo>
                  <a:cubicBezTo>
                    <a:pt x="2473" y="12787"/>
                    <a:pt x="2484" y="12787"/>
                    <a:pt x="2495" y="12787"/>
                  </a:cubicBezTo>
                  <a:cubicBezTo>
                    <a:pt x="3709" y="12759"/>
                    <a:pt x="4673" y="11767"/>
                    <a:pt x="4666" y="10554"/>
                  </a:cubicBezTo>
                  <a:lnTo>
                    <a:pt x="4666" y="3187"/>
                  </a:lnTo>
                  <a:lnTo>
                    <a:pt x="11124" y="2043"/>
                  </a:lnTo>
                  <a:lnTo>
                    <a:pt x="11124" y="7030"/>
                  </a:lnTo>
                  <a:cubicBezTo>
                    <a:pt x="10808" y="6874"/>
                    <a:pt x="10475" y="6801"/>
                    <a:pt x="10149" y="6801"/>
                  </a:cubicBezTo>
                  <a:cubicBezTo>
                    <a:pt x="9160" y="6801"/>
                    <a:pt x="8231" y="7473"/>
                    <a:pt x="7996" y="8521"/>
                  </a:cubicBezTo>
                  <a:cubicBezTo>
                    <a:pt x="7686" y="9905"/>
                    <a:pt x="8735" y="11213"/>
                    <a:pt x="10147" y="11213"/>
                  </a:cubicBezTo>
                  <a:cubicBezTo>
                    <a:pt x="10158" y="11213"/>
                    <a:pt x="10170" y="11213"/>
                    <a:pt x="10181" y="11213"/>
                  </a:cubicBezTo>
                  <a:cubicBezTo>
                    <a:pt x="11394" y="11185"/>
                    <a:pt x="12359" y="10193"/>
                    <a:pt x="12352" y="8979"/>
                  </a:cubicBezTo>
                  <a:lnTo>
                    <a:pt x="12352" y="628"/>
                  </a:lnTo>
                  <a:cubicBezTo>
                    <a:pt x="12352" y="278"/>
                    <a:pt x="12064" y="1"/>
                    <a:pt x="117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42" name="Google Shape;850;p62">
              <a:extLst>
                <a:ext uri="{FF2B5EF4-FFF2-40B4-BE49-F238E27FC236}">
                  <a16:creationId xmlns:a16="http://schemas.microsoft.com/office/drawing/2014/main" id="{AF2C497C-01C5-4ACB-BE38-2E88E51A30F3}"/>
                </a:ext>
              </a:extLst>
            </p:cNvPr>
            <p:cNvSpPr/>
            <p:nvPr/>
          </p:nvSpPr>
          <p:spPr>
            <a:xfrm>
              <a:off x="3665703" y="2864434"/>
              <a:ext cx="67967" cy="252321"/>
            </a:xfrm>
            <a:custGeom>
              <a:avLst/>
              <a:gdLst/>
              <a:ahLst/>
              <a:cxnLst/>
              <a:rect l="l" t="t" r="r" b="b"/>
              <a:pathLst>
                <a:path w="2587" h="9604" extrusionOk="0">
                  <a:moveTo>
                    <a:pt x="2567" y="0"/>
                  </a:moveTo>
                  <a:lnTo>
                    <a:pt x="2297" y="84"/>
                  </a:lnTo>
                  <a:cubicBezTo>
                    <a:pt x="2026" y="160"/>
                    <a:pt x="1846" y="410"/>
                    <a:pt x="1846" y="687"/>
                  </a:cubicBezTo>
                  <a:lnTo>
                    <a:pt x="1846" y="7367"/>
                  </a:lnTo>
                  <a:cubicBezTo>
                    <a:pt x="1846" y="8456"/>
                    <a:pt x="1069" y="9385"/>
                    <a:pt x="1" y="9572"/>
                  </a:cubicBezTo>
                  <a:cubicBezTo>
                    <a:pt x="126" y="9593"/>
                    <a:pt x="250" y="9603"/>
                    <a:pt x="372" y="9603"/>
                  </a:cubicBezTo>
                  <a:cubicBezTo>
                    <a:pt x="1576" y="9603"/>
                    <a:pt x="2586" y="8614"/>
                    <a:pt x="2567" y="7367"/>
                  </a:cubicBezTo>
                  <a:lnTo>
                    <a:pt x="2567" y="0"/>
                  </a:lnTo>
                  <a:close/>
                </a:path>
              </a:pathLst>
            </a:custGeom>
            <a:solidFill>
              <a:schemeClr val="lt2">
                <a:alpha val="15889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  <p:sp>
          <p:nvSpPr>
            <p:cNvPr id="43" name="Google Shape;851;p62">
              <a:extLst>
                <a:ext uri="{FF2B5EF4-FFF2-40B4-BE49-F238E27FC236}">
                  <a16:creationId xmlns:a16="http://schemas.microsoft.com/office/drawing/2014/main" id="{D2727DE0-4AD8-4F40-B2A1-F98FFDA65350}"/>
                </a:ext>
              </a:extLst>
            </p:cNvPr>
            <p:cNvSpPr/>
            <p:nvPr/>
          </p:nvSpPr>
          <p:spPr>
            <a:xfrm>
              <a:off x="3867633" y="2780704"/>
              <a:ext cx="67941" cy="294830"/>
            </a:xfrm>
            <a:custGeom>
              <a:avLst/>
              <a:gdLst/>
              <a:ahLst/>
              <a:cxnLst/>
              <a:rect l="l" t="t" r="r" b="b"/>
              <a:pathLst>
                <a:path w="2586" h="11222" extrusionOk="0">
                  <a:moveTo>
                    <a:pt x="1942" y="1"/>
                  </a:moveTo>
                  <a:cubicBezTo>
                    <a:pt x="1906" y="1"/>
                    <a:pt x="1869" y="4"/>
                    <a:pt x="1831" y="11"/>
                  </a:cubicBezTo>
                  <a:lnTo>
                    <a:pt x="1499" y="66"/>
                  </a:lnTo>
                  <a:cubicBezTo>
                    <a:pt x="1714" y="170"/>
                    <a:pt x="1845" y="392"/>
                    <a:pt x="1845" y="628"/>
                  </a:cubicBezTo>
                  <a:lnTo>
                    <a:pt x="1845" y="8979"/>
                  </a:lnTo>
                  <a:cubicBezTo>
                    <a:pt x="1852" y="10068"/>
                    <a:pt x="1075" y="10998"/>
                    <a:pt x="0" y="11192"/>
                  </a:cubicBezTo>
                  <a:cubicBezTo>
                    <a:pt x="123" y="11212"/>
                    <a:pt x="244" y="11221"/>
                    <a:pt x="363" y="11221"/>
                  </a:cubicBezTo>
                  <a:cubicBezTo>
                    <a:pt x="1571" y="11221"/>
                    <a:pt x="2586" y="10236"/>
                    <a:pt x="2567" y="8986"/>
                  </a:cubicBezTo>
                  <a:lnTo>
                    <a:pt x="2567" y="628"/>
                  </a:lnTo>
                  <a:cubicBezTo>
                    <a:pt x="2567" y="278"/>
                    <a:pt x="2279" y="1"/>
                    <a:pt x="1942" y="1"/>
                  </a:cubicBezTo>
                  <a:close/>
                </a:path>
              </a:pathLst>
            </a:custGeom>
            <a:solidFill>
              <a:schemeClr val="lt2">
                <a:alpha val="15889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13">
                <a:cs typeface="+mn-ea"/>
                <a:sym typeface="+mn-lt"/>
              </a:endParaRPr>
            </a:p>
          </p:txBody>
        </p:sp>
      </p:grpSp>
      <p:cxnSp>
        <p:nvCxnSpPr>
          <p:cNvPr id="44" name="Google Shape;853;p62">
            <a:extLst>
              <a:ext uri="{FF2B5EF4-FFF2-40B4-BE49-F238E27FC236}">
                <a16:creationId xmlns:a16="http://schemas.microsoft.com/office/drawing/2014/main" id="{9BF39289-72E8-4E23-982F-4861280947E0}"/>
              </a:ext>
            </a:extLst>
          </p:cNvPr>
          <p:cNvCxnSpPr>
            <a:cxnSpLocks/>
          </p:cNvCxnSpPr>
          <p:nvPr/>
        </p:nvCxnSpPr>
        <p:spPr>
          <a:xfrm>
            <a:off x="4488473" y="3610222"/>
            <a:ext cx="8897" cy="86227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45" name="Google Shape;854;p62">
            <a:extLst>
              <a:ext uri="{FF2B5EF4-FFF2-40B4-BE49-F238E27FC236}">
                <a16:creationId xmlns:a16="http://schemas.microsoft.com/office/drawing/2014/main" id="{30193F8A-C7D1-4311-8311-E3572927B889}"/>
              </a:ext>
            </a:extLst>
          </p:cNvPr>
          <p:cNvCxnSpPr>
            <a:cxnSpLocks/>
          </p:cNvCxnSpPr>
          <p:nvPr/>
        </p:nvCxnSpPr>
        <p:spPr>
          <a:xfrm flipH="1" flipV="1">
            <a:off x="7110701" y="4395685"/>
            <a:ext cx="8897" cy="71510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46" name="Google Shape;855;p62">
            <a:extLst>
              <a:ext uri="{FF2B5EF4-FFF2-40B4-BE49-F238E27FC236}">
                <a16:creationId xmlns:a16="http://schemas.microsoft.com/office/drawing/2014/main" id="{C1408A6C-AF2C-403F-A7EF-BC975DDCA522}"/>
              </a:ext>
            </a:extLst>
          </p:cNvPr>
          <p:cNvCxnSpPr>
            <a:cxnSpLocks/>
          </p:cNvCxnSpPr>
          <p:nvPr/>
        </p:nvCxnSpPr>
        <p:spPr>
          <a:xfrm>
            <a:off x="9652582" y="3599663"/>
            <a:ext cx="10448" cy="85543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B159F9BA-56C4-40CD-9443-00E0AA481443}"/>
              </a:ext>
            </a:extLst>
          </p:cNvPr>
          <p:cNvSpPr txBox="1"/>
          <p:nvPr/>
        </p:nvSpPr>
        <p:spPr>
          <a:xfrm>
            <a:off x="2735036" y="2351307"/>
            <a:ext cx="3663962" cy="1127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13">
                <a:cs typeface="+mn-ea"/>
                <a:sym typeface="+mn-lt"/>
              </a:rPr>
              <a:t>Củng cố lại kiến thức đã học ở bài </a:t>
            </a:r>
            <a:r>
              <a:rPr lang="vi-VN" sz="2413">
                <a:cs typeface="+mn-ea"/>
                <a:sym typeface="+mn-lt"/>
              </a:rPr>
              <a:t>2</a:t>
            </a:r>
            <a:endParaRPr lang="en-US" sz="2413">
              <a:cs typeface="+mn-ea"/>
              <a:sym typeface="+mn-lt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67A5333-E57A-48D4-AA08-DE67A08E3CB1}"/>
              </a:ext>
            </a:extLst>
          </p:cNvPr>
          <p:cNvSpPr txBox="1"/>
          <p:nvPr/>
        </p:nvSpPr>
        <p:spPr>
          <a:xfrm>
            <a:off x="5429884" y="5254482"/>
            <a:ext cx="3409382" cy="1127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13">
                <a:cs typeface="+mn-ea"/>
                <a:sym typeface="+mn-lt"/>
              </a:rPr>
              <a:t>Hoàn thành bài tập được giao</a:t>
            </a:r>
            <a:endParaRPr lang="en-US" sz="2413">
              <a:cs typeface="+mn-ea"/>
              <a:sym typeface="+mn-lt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5DC8A0E-3D6B-49F3-ADA7-C571E5E47DC0}"/>
              </a:ext>
            </a:extLst>
          </p:cNvPr>
          <p:cNvSpPr txBox="1"/>
          <p:nvPr/>
        </p:nvSpPr>
        <p:spPr>
          <a:xfrm>
            <a:off x="7916921" y="2237687"/>
            <a:ext cx="3492223" cy="1127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13">
                <a:cs typeface="+mn-ea"/>
                <a:sym typeface="+mn-lt"/>
              </a:rPr>
              <a:t>Xem trước nội dung bài </a:t>
            </a:r>
            <a:r>
              <a:rPr lang="vi-VN" sz="2413">
                <a:cs typeface="+mn-ea"/>
                <a:sym typeface="+mn-lt"/>
              </a:rPr>
              <a:t>3</a:t>
            </a:r>
            <a:endParaRPr lang="en-US" sz="2413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3553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4480134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221F26-4C65-6E54-9EA8-B247D58C6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6B81309-AF59-B228-A1F3-249130566D47}"/>
              </a:ext>
            </a:extLst>
          </p:cNvPr>
          <p:cNvSpPr/>
          <p:nvPr/>
        </p:nvSpPr>
        <p:spPr>
          <a:xfrm>
            <a:off x="4775420" y="3585180"/>
            <a:ext cx="2944536" cy="2958471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23">
              <a:defRPr/>
            </a:pPr>
            <a:endParaRPr lang="en-US" sz="4574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1C7BE5-57D1-1C32-BC75-BD0CE4C79EC9}"/>
              </a:ext>
            </a:extLst>
          </p:cNvPr>
          <p:cNvSpPr txBox="1"/>
          <p:nvPr/>
        </p:nvSpPr>
        <p:spPr>
          <a:xfrm>
            <a:off x="462107" y="912741"/>
            <a:ext cx="11367083" cy="950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523">
              <a:lnSpc>
                <a:spcPct val="150000"/>
              </a:lnSpc>
              <a:defRPr/>
            </a:pPr>
            <a:r>
              <a:rPr lang="en-US" sz="2001" b="1">
                <a:solidFill>
                  <a:srgbClr val="ED7D31">
                    <a:lumMod val="50000"/>
                  </a:srgbClr>
                </a:solidFill>
                <a:latin typeface="UTM Avo" panose="02040603050506020204" pitchFamily="18" charset="0"/>
                <a:cs typeface="Arial"/>
                <a:sym typeface="Arial"/>
              </a:rPr>
              <a:t>Like fanpage Hoc10 - Học 1 biết 10 để nhận thêm nhiều tài liệu giảng dạy</a:t>
            </a:r>
          </a:p>
          <a:p>
            <a:pPr algn="ctr" defTabSz="914523">
              <a:lnSpc>
                <a:spcPct val="150000"/>
              </a:lnSpc>
              <a:defRPr/>
            </a:pPr>
            <a:r>
              <a:rPr lang="en-US" sz="2001">
                <a:solidFill>
                  <a:srgbClr val="ED7D31">
                    <a:lumMod val="50000"/>
                  </a:srgbClr>
                </a:solidFill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3A2233B-78B4-144D-C27E-A68F791BDCBB}"/>
              </a:ext>
            </a:extLst>
          </p:cNvPr>
          <p:cNvSpPr/>
          <p:nvPr/>
        </p:nvSpPr>
        <p:spPr>
          <a:xfrm>
            <a:off x="2441910" y="2000036"/>
            <a:ext cx="7407477" cy="4616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23">
              <a:defRPr/>
            </a:pPr>
            <a:endParaRPr lang="en-US" sz="4574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sp>
        <p:nvSpPr>
          <p:cNvPr id="7" name="TextBox 6">
            <a:hlinkClick r:id="rId3"/>
            <a:extLst>
              <a:ext uri="{FF2B5EF4-FFF2-40B4-BE49-F238E27FC236}">
                <a16:creationId xmlns:a16="http://schemas.microsoft.com/office/drawing/2014/main" id="{AF78D4DB-D18C-35F0-A640-447F807F89F9}"/>
              </a:ext>
            </a:extLst>
          </p:cNvPr>
          <p:cNvSpPr txBox="1"/>
          <p:nvPr/>
        </p:nvSpPr>
        <p:spPr>
          <a:xfrm>
            <a:off x="2644618" y="2000036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523">
              <a:defRPr/>
            </a:pPr>
            <a:r>
              <a:rPr lang="en-US" sz="2400" b="1" u="sng">
                <a:solidFill>
                  <a:srgbClr val="843C0C"/>
                </a:solidFill>
                <a:latin typeface="UTM Avo" panose="02040603050506020204" pitchFamily="18" charset="0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lang="en-US" sz="2400" b="1" u="sng">
              <a:solidFill>
                <a:srgbClr val="843C0C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552111-83E9-E2C4-E08B-DC4EB19CF71B}"/>
              </a:ext>
            </a:extLst>
          </p:cNvPr>
          <p:cNvSpPr txBox="1"/>
          <p:nvPr/>
        </p:nvSpPr>
        <p:spPr>
          <a:xfrm>
            <a:off x="4011327" y="2381351"/>
            <a:ext cx="4321722" cy="488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523">
              <a:lnSpc>
                <a:spcPct val="150000"/>
              </a:lnSpc>
              <a:defRPr/>
            </a:pPr>
            <a:r>
              <a:rPr lang="en-US" sz="2001">
                <a:solidFill>
                  <a:srgbClr val="ED7D31">
                    <a:lumMod val="50000"/>
                  </a:srgbClr>
                </a:solidFill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9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9AFDDDAE-520E-A070-C1CF-66C0F56BA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7" y="2851980"/>
            <a:ext cx="1053310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1A6B98-10D5-49D7-521E-A99FE7C844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50"/>
            <a:ext cx="2684531" cy="2684531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36071961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87</TotalTime>
  <Words>1296</Words>
  <Application>Microsoft Office PowerPoint</Application>
  <PresentationFormat>Widescreen</PresentationFormat>
  <Paragraphs>170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Wingdings</vt:lpstr>
      <vt:lpstr>Calibri</vt:lpstr>
      <vt:lpstr>UTM Avo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Thuynt</cp:lastModifiedBy>
  <cp:revision>13</cp:revision>
  <dcterms:created xsi:type="dcterms:W3CDTF">2024-03-01T08:13:14Z</dcterms:created>
  <dcterms:modified xsi:type="dcterms:W3CDTF">2024-03-27T10:20:57Z</dcterms:modified>
  <cp:category>9Slide.vn</cp:category>
</cp:coreProperties>
</file>