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1"/>
  </p:notesMasterIdLst>
  <p:sldIdLst>
    <p:sldId id="257" r:id="rId3"/>
    <p:sldId id="258" r:id="rId4"/>
    <p:sldId id="311" r:id="rId5"/>
    <p:sldId id="313" r:id="rId6"/>
    <p:sldId id="304" r:id="rId7"/>
    <p:sldId id="266" r:id="rId8"/>
    <p:sldId id="314" r:id="rId9"/>
    <p:sldId id="315" r:id="rId10"/>
    <p:sldId id="316" r:id="rId11"/>
    <p:sldId id="342" r:id="rId12"/>
    <p:sldId id="317" r:id="rId13"/>
    <p:sldId id="318" r:id="rId14"/>
    <p:sldId id="319" r:id="rId15"/>
    <p:sldId id="341" r:id="rId16"/>
    <p:sldId id="262" r:id="rId17"/>
    <p:sldId id="320" r:id="rId18"/>
    <p:sldId id="293" r:id="rId19"/>
    <p:sldId id="333" r:id="rId20"/>
    <p:sldId id="321" r:id="rId21"/>
    <p:sldId id="294" r:id="rId22"/>
    <p:sldId id="327" r:id="rId23"/>
    <p:sldId id="297" r:id="rId24"/>
    <p:sldId id="334" r:id="rId25"/>
    <p:sldId id="300" r:id="rId26"/>
    <p:sldId id="322" r:id="rId27"/>
    <p:sldId id="323" r:id="rId28"/>
    <p:sldId id="278" r:id="rId29"/>
    <p:sldId id="335" r:id="rId30"/>
    <p:sldId id="280" r:id="rId31"/>
    <p:sldId id="336" r:id="rId32"/>
    <p:sldId id="324" r:id="rId33"/>
    <p:sldId id="337" r:id="rId34"/>
    <p:sldId id="264" r:id="rId35"/>
    <p:sldId id="261" r:id="rId36"/>
    <p:sldId id="328" r:id="rId37"/>
    <p:sldId id="260" r:id="rId38"/>
    <p:sldId id="326" r:id="rId39"/>
    <p:sldId id="329" r:id="rId40"/>
    <p:sldId id="338" r:id="rId41"/>
    <p:sldId id="330" r:id="rId42"/>
    <p:sldId id="339" r:id="rId43"/>
    <p:sldId id="331" r:id="rId44"/>
    <p:sldId id="340" r:id="rId45"/>
    <p:sldId id="263" r:id="rId46"/>
    <p:sldId id="332" r:id="rId47"/>
    <p:sldId id="310" r:id="rId48"/>
    <p:sldId id="271" r:id="rId49"/>
    <p:sldId id="272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5" d="100"/>
          <a:sy n="105" d="100"/>
        </p:scale>
        <p:origin x="144" y="13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B3519-AC2C-4278-80AD-D57B3F96003E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312CE-2F7D-4E34-B64E-8551FE27A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64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CAB7BF-98F0-4C87-9E4B-8842CD6D75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866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CAB7BF-98F0-4C87-9E4B-8842CD6D75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145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C57B47-3CE9-4BC5-8E1D-F17143DEC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307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CAB7BF-98F0-4C87-9E4B-8842CD6D75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582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CAB7BF-98F0-4C87-9E4B-8842CD6D75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695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9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24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400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88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14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55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98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331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10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277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9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05/04/2024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1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sinh-hoc-10/1/165/14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sinh-hoc-10/1/165/143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sinh-hoc-10/1/165/14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sinh-hoc-10/1/165/144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microsoft.com/office/2007/relationships/hdphoto" Target="../media/hdphoto1.wdp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A91770A-916E-43F7-C87D-F9F4CE1A74C2}"/>
              </a:ext>
            </a:extLst>
          </p:cNvPr>
          <p:cNvSpPr txBox="1"/>
          <p:nvPr/>
        </p:nvSpPr>
        <p:spPr>
          <a:xfrm>
            <a:off x="8534400" y="76200"/>
            <a:ext cx="3541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Sinh học 10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4FD5E363-28E1-0640-88BC-3DB6A2DA6B22}"/>
              </a:ext>
            </a:extLst>
          </p:cNvPr>
          <p:cNvSpPr txBox="1">
            <a:spLocks/>
          </p:cNvSpPr>
          <p:nvPr/>
        </p:nvSpPr>
        <p:spPr>
          <a:xfrm>
            <a:off x="0" y="1981200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10: Virus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Google Shape;54;p1">
            <a:extLst>
              <a:ext uri="{FF2B5EF4-FFF2-40B4-BE49-F238E27FC236}">
                <a16:creationId xmlns:a16="http://schemas.microsoft.com/office/drawing/2014/main" id="{53A6066C-05FB-772A-35FB-ED924A95654A}"/>
              </a:ext>
            </a:extLst>
          </p:cNvPr>
          <p:cNvSpPr txBox="1">
            <a:spLocks/>
          </p:cNvSpPr>
          <p:nvPr/>
        </p:nvSpPr>
        <p:spPr>
          <a:xfrm>
            <a:off x="0" y="3446010"/>
            <a:ext cx="1219200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58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03E8FC-9AD6-95AA-8F9A-C8FF7333B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03218" y="4952999"/>
            <a:ext cx="4139787" cy="167640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03218" y="2968113"/>
            <a:ext cx="4121555" cy="151673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654800" y="4851399"/>
            <a:ext cx="4139787" cy="167640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654800" y="2975432"/>
            <a:ext cx="4139787" cy="1415133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81821" y="1594564"/>
            <a:ext cx="7993519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Câu 1. </a:t>
            </a:r>
            <a:r>
              <a:rPr kumimoji="0" lang="vi-VN" sz="24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Loại virus nào sau đây thường được sử dụng để sản xuất vaccine vector?</a:t>
            </a:r>
            <a:endParaRPr kumimoji="0" lang="en-US" sz="2400" b="0" i="0" u="none" strike="noStrike" kern="1200" cap="none" spc="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68889-6903-4888-8DAF-0D93259759F3}"/>
              </a:ext>
            </a:extLst>
          </p:cNvPr>
          <p:cNvSpPr txBox="1"/>
          <p:nvPr/>
        </p:nvSpPr>
        <p:spPr>
          <a:xfrm>
            <a:off x="1397414" y="3074690"/>
            <a:ext cx="33661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A.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 trên động vật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1AFD08-3635-4716-B016-301CCC6EEBFF}"/>
              </a:ext>
            </a:extLst>
          </p:cNvPr>
          <p:cNvSpPr txBox="1"/>
          <p:nvPr/>
        </p:nvSpPr>
        <p:spPr>
          <a:xfrm>
            <a:off x="6570877" y="3073820"/>
            <a:ext cx="412155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trên vi khuẩn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CE62DC-D9A7-4AAB-BA40-99AEF26691DB}"/>
              </a:ext>
            </a:extLst>
          </p:cNvPr>
          <p:cNvSpPr txBox="1"/>
          <p:nvPr/>
        </p:nvSpPr>
        <p:spPr>
          <a:xfrm>
            <a:off x="1272828" y="5232012"/>
            <a:ext cx="361529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 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trên thực vật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E74862-AF32-42D0-97ED-FA8C8EADC5CC}"/>
              </a:ext>
            </a:extLst>
          </p:cNvPr>
          <p:cNvSpPr txBox="1"/>
          <p:nvPr/>
        </p:nvSpPr>
        <p:spPr>
          <a:xfrm>
            <a:off x="7474045" y="5054599"/>
            <a:ext cx="250129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 trên nấm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3" grpId="0"/>
      <p:bldP spid="25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03218" y="4876799"/>
            <a:ext cx="4139787" cy="167640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03218" y="2928267"/>
            <a:ext cx="4121555" cy="151673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654800" y="4775199"/>
            <a:ext cx="4139787" cy="177800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654800" y="2935586"/>
            <a:ext cx="4139787" cy="1415133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20520" y="1600200"/>
            <a:ext cx="8656403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Câu 2.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Loại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?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68889-6903-4888-8DAF-0D93259759F3}"/>
              </a:ext>
            </a:extLst>
          </p:cNvPr>
          <p:cNvSpPr txBox="1"/>
          <p:nvPr/>
        </p:nvSpPr>
        <p:spPr>
          <a:xfrm>
            <a:off x="1397414" y="3034844"/>
            <a:ext cx="33661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A. 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 trên động vật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1AFD08-3635-4716-B016-301CCC6EEBFF}"/>
              </a:ext>
            </a:extLst>
          </p:cNvPr>
          <p:cNvSpPr txBox="1"/>
          <p:nvPr/>
        </p:nvSpPr>
        <p:spPr>
          <a:xfrm>
            <a:off x="7083854" y="3022992"/>
            <a:ext cx="350794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trên vi khuẩn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CE62DC-D9A7-4AAB-BA40-99AEF26691DB}"/>
              </a:ext>
            </a:extLst>
          </p:cNvPr>
          <p:cNvSpPr txBox="1"/>
          <p:nvPr/>
        </p:nvSpPr>
        <p:spPr>
          <a:xfrm>
            <a:off x="1272828" y="5155812"/>
            <a:ext cx="361529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 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trên thực vật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E74862-AF32-42D0-97ED-FA8C8EADC5CC}"/>
              </a:ext>
            </a:extLst>
          </p:cNvPr>
          <p:cNvSpPr txBox="1"/>
          <p:nvPr/>
        </p:nvSpPr>
        <p:spPr>
          <a:xfrm>
            <a:off x="7245618" y="5055892"/>
            <a:ext cx="318441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Virus gây bệnh trên côn trùng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908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3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35786" y="4916848"/>
            <a:ext cx="4139787" cy="1676401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54018" y="2964481"/>
            <a:ext cx="4121555" cy="1516732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705600" y="4847768"/>
            <a:ext cx="4139787" cy="1711476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705600" y="2971800"/>
            <a:ext cx="4139787" cy="1415133"/>
          </a:xfrm>
          <a:prstGeom prst="roundRect">
            <a:avLst/>
          </a:prstGeom>
          <a:solidFill>
            <a:schemeClr val="accent5">
              <a:lumMod val="60000"/>
              <a:lumOff val="40000"/>
              <a:alpha val="63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01130" y="1589580"/>
            <a:ext cx="8589739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3</a:t>
            </a:r>
            <a:r>
              <a:rPr kumimoji="0" lang="vi-VN" sz="2400" b="1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dưỡng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lấy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lượng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carbon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  <a:endParaRPr kumimoji="0" lang="en-US" sz="2400" b="0" i="0" u="none" strike="noStrike" kern="1200" cap="none" spc="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568889-6903-4888-8DAF-0D93259759F3}"/>
              </a:ext>
            </a:extLst>
          </p:cNvPr>
          <p:cNvSpPr txBox="1"/>
          <p:nvPr/>
        </p:nvSpPr>
        <p:spPr>
          <a:xfrm>
            <a:off x="1255438" y="3099864"/>
            <a:ext cx="366700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95325" marR="0" lvl="0" indent="-495325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Chất vô cơ và 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chất hữu cơ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1AFD08-3635-4716-B016-301CCC6EEBFF}"/>
              </a:ext>
            </a:extLst>
          </p:cNvPr>
          <p:cNvSpPr txBox="1"/>
          <p:nvPr/>
        </p:nvSpPr>
        <p:spPr>
          <a:xfrm>
            <a:off x="6908387" y="3224169"/>
            <a:ext cx="3734214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CO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CE62DC-D9A7-4AAB-BA40-99AEF26691DB}"/>
              </a:ext>
            </a:extLst>
          </p:cNvPr>
          <p:cNvSpPr txBox="1"/>
          <p:nvPr/>
        </p:nvSpPr>
        <p:spPr>
          <a:xfrm>
            <a:off x="1307148" y="5551605"/>
            <a:ext cx="3615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Chất hữu cơ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AE74862-AF32-42D0-97ED-FA8C8EADC5CC}"/>
              </a:ext>
            </a:extLst>
          </p:cNvPr>
          <p:cNvSpPr txBox="1"/>
          <p:nvPr/>
        </p:nvSpPr>
        <p:spPr>
          <a:xfrm>
            <a:off x="6748391" y="5455569"/>
            <a:ext cx="4096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Chất hữu cơ và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CO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380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3" grpId="0"/>
      <p:bldP spid="25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A6F1781-2E09-B50B-CC48-512241499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2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80465" y="1524001"/>
            <a:ext cx="3014134" cy="1371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 SINH VẬT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93532" y="4572000"/>
            <a:ext cx="2726267" cy="1371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4998" y="4572001"/>
            <a:ext cx="2286000" cy="1371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niệm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92333" y="4572000"/>
            <a:ext cx="1693334" cy="1371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trò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458200" y="4572000"/>
            <a:ext cx="2912532" cy="1371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tựu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vọng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>
            <a:stCxn id="4" idx="2"/>
            <a:endCxn id="5" idx="0"/>
          </p:cNvCxnSpPr>
          <p:nvPr/>
        </p:nvCxnSpPr>
        <p:spPr>
          <a:xfrm flipH="1">
            <a:off x="4656666" y="2895602"/>
            <a:ext cx="1430867" cy="1676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2"/>
            <a:endCxn id="7" idx="0"/>
          </p:cNvCxnSpPr>
          <p:nvPr/>
        </p:nvCxnSpPr>
        <p:spPr>
          <a:xfrm>
            <a:off x="6087533" y="2895602"/>
            <a:ext cx="1151467" cy="1676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2"/>
          </p:cNvCxnSpPr>
          <p:nvPr/>
        </p:nvCxnSpPr>
        <p:spPr>
          <a:xfrm flipH="1">
            <a:off x="1786464" y="2895602"/>
            <a:ext cx="4301068" cy="1676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2"/>
            <a:endCxn id="8" idx="0"/>
          </p:cNvCxnSpPr>
          <p:nvPr/>
        </p:nvCxnSpPr>
        <p:spPr>
          <a:xfrm>
            <a:off x="6087533" y="2895602"/>
            <a:ext cx="3826934" cy="1676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2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28133" y="1837268"/>
            <a:ext cx="2286000" cy="8127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niệm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0" y="1676400"/>
            <a:ext cx="7772400" cy="11345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</a:t>
            </a:r>
          </a:p>
        </p:txBody>
      </p:sp>
      <p:cxnSp>
        <p:nvCxnSpPr>
          <p:cNvPr id="11" name="Straight Connector 10"/>
          <p:cNvCxnSpPr>
            <a:stCxn id="6" idx="3"/>
            <a:endCxn id="8" idx="1"/>
          </p:cNvCxnSpPr>
          <p:nvPr/>
        </p:nvCxnSpPr>
        <p:spPr>
          <a:xfrm flipV="1">
            <a:off x="3014134" y="2243667"/>
            <a:ext cx="79586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28133" y="3682997"/>
            <a:ext cx="2286000" cy="16594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810000" y="2971796"/>
            <a:ext cx="7772400" cy="11345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bốn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kín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):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tiềm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lũy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vong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810000" y="4250262"/>
            <a:ext cx="7772400" cy="11345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nảy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hoặc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hữu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0000" y="5528728"/>
            <a:ext cx="7772400" cy="11345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Yếu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dưỡng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pH,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,…</a:t>
            </a:r>
          </a:p>
        </p:txBody>
      </p:sp>
      <p:cxnSp>
        <p:nvCxnSpPr>
          <p:cNvPr id="3" name="Straight Connector 2"/>
          <p:cNvCxnSpPr>
            <a:stCxn id="17" idx="3"/>
            <a:endCxn id="18" idx="1"/>
          </p:cNvCxnSpPr>
          <p:nvPr/>
        </p:nvCxnSpPr>
        <p:spPr>
          <a:xfrm flipV="1">
            <a:off x="3014134" y="3539063"/>
            <a:ext cx="795867" cy="9736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17" idx="3"/>
            <a:endCxn id="19" idx="1"/>
          </p:cNvCxnSpPr>
          <p:nvPr/>
        </p:nvCxnSpPr>
        <p:spPr>
          <a:xfrm>
            <a:off x="3014134" y="4512730"/>
            <a:ext cx="795867" cy="304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7" idx="3"/>
          </p:cNvCxnSpPr>
          <p:nvPr/>
        </p:nvCxnSpPr>
        <p:spPr>
          <a:xfrm>
            <a:off x="3014134" y="4512729"/>
            <a:ext cx="795867" cy="1701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4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7" grpId="0" animBg="1"/>
      <p:bldP spid="18" grpId="0" animBg="1"/>
      <p:bldP spid="19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90600" y="3581400"/>
            <a:ext cx="1447800" cy="8127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Vai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trò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00400" y="1702659"/>
            <a:ext cx="6477000" cy="241214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lợi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hữu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phóng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oxygen,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cố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định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đạm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hủy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chuyển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hóa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–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khép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kín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vòng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tuần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hoàn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,..</a:t>
            </a:r>
          </a:p>
        </p:txBody>
      </p:sp>
      <p:cxnSp>
        <p:nvCxnSpPr>
          <p:cNvPr id="11" name="Straight Connector 10"/>
          <p:cNvCxnSpPr>
            <a:cxnSpLocks/>
            <a:stCxn id="6" idx="3"/>
            <a:endCxn id="8" idx="1"/>
          </p:cNvCxnSpPr>
          <p:nvPr/>
        </p:nvCxnSpPr>
        <p:spPr>
          <a:xfrm flipV="1">
            <a:off x="2438400" y="2908730"/>
            <a:ext cx="762000" cy="107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200400" y="4648200"/>
            <a:ext cx="6477000" cy="20089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hư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hỏng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lương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đồ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dung,…</a:t>
            </a:r>
          </a:p>
        </p:txBody>
      </p:sp>
      <p:cxnSp>
        <p:nvCxnSpPr>
          <p:cNvPr id="3" name="Straight Connector 2"/>
          <p:cNvCxnSpPr>
            <a:cxnSpLocks/>
            <a:stCxn id="6" idx="3"/>
            <a:endCxn id="18" idx="1"/>
          </p:cNvCxnSpPr>
          <p:nvPr/>
        </p:nvCxnSpPr>
        <p:spPr>
          <a:xfrm>
            <a:off x="2438400" y="3987800"/>
            <a:ext cx="762000" cy="16648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03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274320" y="2892423"/>
            <a:ext cx="2240280" cy="2057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tựu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triển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vọng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581400" y="1620730"/>
            <a:ext cx="7620000" cy="11345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tựu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“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máy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”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trực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tiếp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protein,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nhiên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liệu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81400" y="3124200"/>
            <a:ext cx="7620000" cy="3429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Triển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vọng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đối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tượng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nghiên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cứu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ngành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công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nghệ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gene,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khai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thác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gene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enzyme, hormone,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nguyên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nhiên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liệu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nguyên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liệu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hoạt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tính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cxnSp>
        <p:nvCxnSpPr>
          <p:cNvPr id="5" name="Straight Connector 4"/>
          <p:cNvCxnSpPr>
            <a:cxnSpLocks/>
            <a:stCxn id="17" idx="3"/>
            <a:endCxn id="19" idx="1"/>
          </p:cNvCxnSpPr>
          <p:nvPr/>
        </p:nvCxnSpPr>
        <p:spPr>
          <a:xfrm flipV="1">
            <a:off x="2514600" y="2187997"/>
            <a:ext cx="1066800" cy="1733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stCxn id="17" idx="3"/>
            <a:endCxn id="9" idx="1"/>
          </p:cNvCxnSpPr>
          <p:nvPr/>
        </p:nvCxnSpPr>
        <p:spPr>
          <a:xfrm>
            <a:off x="2514600" y="3921123"/>
            <a:ext cx="1066800" cy="917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95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224867" y="1811868"/>
            <a:ext cx="3014134" cy="1371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VIRUS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393947" y="4343398"/>
            <a:ext cx="1574800" cy="19134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Cấu tạo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0334" y="4343400"/>
            <a:ext cx="1551514" cy="19134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niệm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260848" y="4360332"/>
            <a:ext cx="1471086" cy="19134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02867" y="4292597"/>
            <a:ext cx="1936748" cy="19134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>
            <a:stCxn id="4" idx="2"/>
            <a:endCxn id="5" idx="0"/>
          </p:cNvCxnSpPr>
          <p:nvPr/>
        </p:nvCxnSpPr>
        <p:spPr>
          <a:xfrm flipH="1">
            <a:off x="3181347" y="3183468"/>
            <a:ext cx="2550587" cy="1159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2"/>
            <a:endCxn id="7" idx="0"/>
          </p:cNvCxnSpPr>
          <p:nvPr/>
        </p:nvCxnSpPr>
        <p:spPr>
          <a:xfrm flipH="1">
            <a:off x="4996391" y="3183468"/>
            <a:ext cx="735543" cy="1176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  <a:stCxn id="4" idx="2"/>
            <a:endCxn id="6" idx="0"/>
          </p:cNvCxnSpPr>
          <p:nvPr/>
        </p:nvCxnSpPr>
        <p:spPr>
          <a:xfrm flipH="1">
            <a:off x="1326091" y="3183468"/>
            <a:ext cx="4405843" cy="1159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2"/>
            <a:endCxn id="8" idx="0"/>
          </p:cNvCxnSpPr>
          <p:nvPr/>
        </p:nvCxnSpPr>
        <p:spPr>
          <a:xfrm>
            <a:off x="5731934" y="3183468"/>
            <a:ext cx="1239307" cy="11091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210549" y="4360332"/>
            <a:ext cx="3515784" cy="189653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truyền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30" name="Straight Connector 29"/>
          <p:cNvCxnSpPr>
            <a:stCxn id="4" idx="2"/>
            <a:endCxn id="17" idx="0"/>
          </p:cNvCxnSpPr>
          <p:nvPr/>
        </p:nvCxnSpPr>
        <p:spPr>
          <a:xfrm>
            <a:off x="5731934" y="3183468"/>
            <a:ext cx="4236507" cy="1176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46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75733" y="2065868"/>
            <a:ext cx="2286000" cy="8127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Khái niệm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752603"/>
            <a:ext cx="7772400" cy="14393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609539">
              <a:defRPr/>
            </a:pPr>
            <a:r>
              <a:rPr lang="vi-VN" sz="2400">
                <a:solidFill>
                  <a:prstClr val="black"/>
                </a:solidFill>
                <a:cs typeface="+mn-ea"/>
                <a:sym typeface="+mn-lt"/>
              </a:rPr>
              <a:t>Là dạng sống không có c</a:t>
            </a:r>
            <a:r>
              <a:rPr lang="en-US" sz="2400">
                <a:solidFill>
                  <a:prstClr val="black"/>
                </a:solidFill>
                <a:cs typeface="+mn-ea"/>
                <a:sym typeface="+mn-lt"/>
              </a:rPr>
              <a:t>ấ</a:t>
            </a:r>
            <a:r>
              <a:rPr lang="vi-VN" sz="2400">
                <a:solidFill>
                  <a:prstClr val="black"/>
                </a:solidFill>
                <a:cs typeface="+mn-ea"/>
                <a:sym typeface="+mn-lt"/>
              </a:rPr>
              <a:t>u tạo tế bào, kích thước nhỏ, sống kí sinh</a:t>
            </a:r>
            <a:r>
              <a:rPr lang="en-US" sz="2400">
                <a:solidFill>
                  <a:prstClr val="black"/>
                </a:solidFill>
                <a:cs typeface="+mn-ea"/>
                <a:sym typeface="+mn-lt"/>
              </a:rPr>
              <a:t> </a:t>
            </a:r>
            <a:r>
              <a:rPr lang="vi-VN" sz="2400">
                <a:solidFill>
                  <a:prstClr val="black"/>
                </a:solidFill>
                <a:cs typeface="+mn-ea"/>
                <a:sym typeface="+mn-lt"/>
              </a:rPr>
              <a:t>bắt buộc trong t</a:t>
            </a:r>
            <a:r>
              <a:rPr lang="en-US" sz="2400">
                <a:solidFill>
                  <a:prstClr val="black"/>
                </a:solidFill>
                <a:cs typeface="+mn-ea"/>
                <a:sym typeface="+mn-lt"/>
              </a:rPr>
              <a:t>ế</a:t>
            </a:r>
            <a:r>
              <a:rPr lang="vi-VN" sz="2400">
                <a:solidFill>
                  <a:prstClr val="black"/>
                </a:solidFill>
                <a:cs typeface="+mn-ea"/>
                <a:sym typeface="+mn-lt"/>
              </a:rPr>
              <a:t> bào sinh vật khác.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11" name="Straight Connector 10"/>
          <p:cNvCxnSpPr>
            <a:cxnSpLocks/>
            <a:stCxn id="6" idx="3"/>
            <a:endCxn id="8" idx="1"/>
          </p:cNvCxnSpPr>
          <p:nvPr/>
        </p:nvCxnSpPr>
        <p:spPr>
          <a:xfrm flipV="1">
            <a:off x="2861733" y="2472267"/>
            <a:ext cx="79586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657600" y="3606800"/>
            <a:ext cx="7772400" cy="11345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609539">
              <a:defRPr/>
            </a:pPr>
            <a:r>
              <a:rPr lang="en-US" sz="2400">
                <a:solidFill>
                  <a:prstClr val="black"/>
                </a:solidFill>
                <a:cs typeface="+mn-ea"/>
                <a:sym typeface="+mn-lt"/>
              </a:rPr>
              <a:t>Gồm hai phần là vỏ protein và lõi nucleic acid, một số virus có thêm lớp màng phospholipid kép.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657600" y="5308600"/>
            <a:ext cx="7772400" cy="11345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609539">
              <a:defRPr/>
            </a:pPr>
            <a:r>
              <a:rPr lang="en-US" sz="2400">
                <a:solidFill>
                  <a:prstClr val="black"/>
                </a:solidFill>
                <a:cs typeface="+mn-ea"/>
                <a:sym typeface="+mn-lt"/>
              </a:rPr>
              <a:t>Chu trình sống gồm 5 giai đoạn: bám dính, xâm nhập, sinh tổng hợp, lặp ráp và giải phóng.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5733" y="3767666"/>
            <a:ext cx="2286000" cy="8127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Cấu tạo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5733" y="5389032"/>
            <a:ext cx="2286000" cy="9736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2861734" y="4224864"/>
            <a:ext cx="79586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861734" y="5875864"/>
            <a:ext cx="79586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23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8" grpId="0" animBg="1"/>
      <p:bldP spid="19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62000" y="3133659"/>
            <a:ext cx="1860342" cy="12721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00400" y="1852320"/>
            <a:ext cx="8153400" cy="17290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11" name="Straight Connector 10"/>
          <p:cNvCxnSpPr>
            <a:cxnSpLocks/>
            <a:stCxn id="6" idx="3"/>
            <a:endCxn id="8" idx="1"/>
          </p:cNvCxnSpPr>
          <p:nvPr/>
        </p:nvCxnSpPr>
        <p:spPr>
          <a:xfrm flipV="1">
            <a:off x="2622342" y="2716860"/>
            <a:ext cx="578058" cy="10528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200400" y="3921461"/>
            <a:ext cx="8153400" cy="172907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Ứng dụng: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bệnh;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thuôc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3" name="Straight Connector 2"/>
          <p:cNvCxnSpPr>
            <a:cxnSpLocks/>
            <a:stCxn id="6" idx="3"/>
            <a:endCxn id="18" idx="1"/>
          </p:cNvCxnSpPr>
          <p:nvPr/>
        </p:nvCxnSpPr>
        <p:spPr>
          <a:xfrm>
            <a:off x="2622342" y="3769715"/>
            <a:ext cx="578058" cy="10162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8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266774" y="2514600"/>
            <a:ext cx="2857426" cy="32159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truyền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267200" y="1248375"/>
            <a:ext cx="7228068" cy="1828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Phương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truyền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truyền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mẹ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sang con),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truyền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sang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22542" y="3299039"/>
            <a:ext cx="7272726" cy="17838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tiêm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vaccine,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luyện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khỏe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truyền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5" name="Straight Connector 4"/>
          <p:cNvCxnSpPr>
            <a:cxnSpLocks/>
            <a:stCxn id="17" idx="3"/>
            <a:endCxn id="19" idx="1"/>
          </p:cNvCxnSpPr>
          <p:nvPr/>
        </p:nvCxnSpPr>
        <p:spPr>
          <a:xfrm flipV="1">
            <a:off x="3124200" y="2162775"/>
            <a:ext cx="1143000" cy="1959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stCxn id="17" idx="3"/>
            <a:endCxn id="9" idx="1"/>
          </p:cNvCxnSpPr>
          <p:nvPr/>
        </p:nvCxnSpPr>
        <p:spPr>
          <a:xfrm>
            <a:off x="3124200" y="4122583"/>
            <a:ext cx="1098342" cy="68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4222542" y="5304799"/>
            <a:ext cx="7272726" cy="14008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miễn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virus, dung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</a:t>
            </a:r>
          </a:p>
        </p:txBody>
      </p:sp>
      <p:cxnSp>
        <p:nvCxnSpPr>
          <p:cNvPr id="29" name="Straight Connector 28"/>
          <p:cNvCxnSpPr>
            <a:cxnSpLocks/>
            <a:stCxn id="17" idx="3"/>
            <a:endCxn id="27" idx="1"/>
          </p:cNvCxnSpPr>
          <p:nvPr/>
        </p:nvCxnSpPr>
        <p:spPr>
          <a:xfrm>
            <a:off x="3124200" y="4122583"/>
            <a:ext cx="1098342" cy="1882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37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9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4C676C8-A800-3ABF-B832-9A3495A27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6">
            <a:extLst>
              <a:ext uri="{FF2B5EF4-FFF2-40B4-BE49-F238E27FC236}">
                <a16:creationId xmlns:a16="http://schemas.microsoft.com/office/drawing/2014/main" id="{66E5DFA8-2566-4814-A06E-7BFF92CBE2AD}"/>
              </a:ext>
            </a:extLst>
          </p:cNvPr>
          <p:cNvSpPr/>
          <p:nvPr/>
        </p:nvSpPr>
        <p:spPr>
          <a:xfrm>
            <a:off x="4419600" y="1905000"/>
            <a:ext cx="6959600" cy="2840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C20AD0F2-E3D3-4272-9702-94C63A9B42E0}"/>
              </a:ext>
            </a:extLst>
          </p:cNvPr>
          <p:cNvSpPr txBox="1"/>
          <p:nvPr/>
        </p:nvSpPr>
        <p:spPr>
          <a:xfrm>
            <a:off x="4622800" y="2485479"/>
            <a:ext cx="6553199" cy="1349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Thảo luận nhóm</a:t>
            </a:r>
          </a:p>
          <a:p>
            <a:pPr marL="0" marR="0" lvl="0" indent="0" algn="ctr" defTabSz="609539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Hoàn thành Bài 1 – 8 (SGK,tr.144)</a:t>
            </a:r>
            <a:endParaRPr kumimoji="0" lang="en-US" sz="2800" b="0" i="0" u="none" strike="noStrike" kern="1200" cap="none" spc="47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4194708C-FC98-4831-B700-9FF2A76E3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2400" y="3835400"/>
            <a:ext cx="4470400" cy="294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28302B8-B5A6-20C7-B744-9A03051AAE76}"/>
              </a:ext>
            </a:extLst>
          </p:cNvPr>
          <p:cNvGrpSpPr/>
          <p:nvPr/>
        </p:nvGrpSpPr>
        <p:grpSpPr>
          <a:xfrm>
            <a:off x="1143000" y="1981200"/>
            <a:ext cx="9448800" cy="2565990"/>
            <a:chOff x="1143000" y="1981200"/>
            <a:chExt cx="9448800" cy="256599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211609D-268A-D38B-EAD4-8B076990334D}"/>
                </a:ext>
              </a:extLst>
            </p:cNvPr>
            <p:cNvSpPr/>
            <p:nvPr/>
          </p:nvSpPr>
          <p:spPr>
            <a:xfrm>
              <a:off x="1143000" y="1981200"/>
              <a:ext cx="9448800" cy="2438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4324A9E-8998-4DDC-BE68-967FB911EBDF}"/>
                </a:ext>
              </a:extLst>
            </p:cNvPr>
            <p:cNvSpPr txBox="1"/>
            <p:nvPr/>
          </p:nvSpPr>
          <p:spPr>
            <a:xfrm>
              <a:off x="1447800" y="2310809"/>
              <a:ext cx="8763000" cy="22363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Câu </a:t>
              </a:r>
              <a:r>
                <a:rPr kumimoji="0" lang="vi-V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1.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Nêu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các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đặc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điểm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Đặc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điểm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thế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mạnh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công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nghệ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đang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tập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trung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khai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thác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?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sao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? </a:t>
              </a:r>
            </a:p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C843B27D-D1E1-4853-B076-842EF634EDB3}"/>
              </a:ext>
            </a:extLst>
          </p:cNvPr>
          <p:cNvSpPr txBox="1"/>
          <p:nvPr/>
        </p:nvSpPr>
        <p:spPr>
          <a:xfrm>
            <a:off x="1095828" y="1846798"/>
            <a:ext cx="10000343" cy="4815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marR="0" lvl="0" indent="-381019" algn="ctr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Đặc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điểm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nhỏ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enzym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chất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nhanh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gặp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thuận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lợi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lượng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rộng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nhanh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dễ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mọi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điều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kiện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chủng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loại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mọi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nhau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88AAFC-9807-3AF0-FF46-1C82B24855E5}"/>
              </a:ext>
            </a:extLst>
          </p:cNvPr>
          <p:cNvSpPr txBox="1"/>
          <p:nvPr/>
        </p:nvSpPr>
        <p:spPr>
          <a:xfrm>
            <a:off x="1095828" y="161596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449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000AD6B0-A89A-4108-8549-C31CE95A82EE}"/>
              </a:ext>
            </a:extLst>
          </p:cNvPr>
          <p:cNvSpPr txBox="1"/>
          <p:nvPr/>
        </p:nvSpPr>
        <p:spPr>
          <a:xfrm>
            <a:off x="914400" y="2169596"/>
            <a:ext cx="955040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enzym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Tính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lớn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chế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ế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bón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nguyên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liệu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,...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22" name="Picture 9">
            <a:extLst>
              <a:ext uri="{FF2B5EF4-FFF2-40B4-BE49-F238E27FC236}">
                <a16:creationId xmlns:a16="http://schemas.microsoft.com/office/drawing/2014/main" id="{303BE47E-6BA9-40FA-83B6-E663DCF2A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577321" y="4724400"/>
            <a:ext cx="2100405" cy="21323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77282-9222-256A-768A-3ECF03FA34AB}"/>
              </a:ext>
            </a:extLst>
          </p:cNvPr>
          <p:cNvSpPr txBox="1"/>
          <p:nvPr/>
        </p:nvSpPr>
        <p:spPr>
          <a:xfrm>
            <a:off x="1219200" y="16764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977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56738C4-7169-157D-966D-64287182826C}"/>
              </a:ext>
            </a:extLst>
          </p:cNvPr>
          <p:cNvGrpSpPr/>
          <p:nvPr/>
        </p:nvGrpSpPr>
        <p:grpSpPr>
          <a:xfrm>
            <a:off x="685800" y="1828800"/>
            <a:ext cx="10515600" cy="2895600"/>
            <a:chOff x="685800" y="1828800"/>
            <a:chExt cx="10515600" cy="289560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48B8B53D-6F62-BD01-DF15-1423A162E20B}"/>
                </a:ext>
              </a:extLst>
            </p:cNvPr>
            <p:cNvSpPr/>
            <p:nvPr/>
          </p:nvSpPr>
          <p:spPr>
            <a:xfrm>
              <a:off x="685800" y="1828800"/>
              <a:ext cx="10515600" cy="28956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B2E404-AA73-4A9E-A265-7A4547F85178}"/>
                </a:ext>
              </a:extLst>
            </p:cNvPr>
            <p:cNvSpPr txBox="1"/>
            <p:nvPr/>
          </p:nvSpPr>
          <p:spPr>
            <a:xfrm>
              <a:off x="1143000" y="1828800"/>
              <a:ext cx="9654623" cy="2789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Câu 2.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Cầu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khuẩn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A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kích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thước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1,5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micromet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x 1,5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micromet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trực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khuẩn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B (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hình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trụ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)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kích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thước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2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micromet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x 1,2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micromet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Hãy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so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sánh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lệ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S/V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hai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khuẩn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này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nuôi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khối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khuẩn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em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sẽ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chọn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cầu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khuẩn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A hay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trực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khuẩn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B ?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sao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?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006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7857EE-7C76-D33E-E0B5-64CAC12B1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D86D919-50E4-91C6-5376-F36AB6326DE6}"/>
                  </a:ext>
                </a:extLst>
              </p:cNvPr>
              <p:cNvSpPr txBox="1"/>
              <p:nvPr/>
            </p:nvSpPr>
            <p:spPr>
              <a:xfrm>
                <a:off x="1696319" y="2197548"/>
                <a:ext cx="4444503" cy="1737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933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3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Cầu</a:t>
                </a:r>
                <a:r>
                  <a:rPr kumimoji="0" lang="en-US" sz="213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133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khuẩn</a:t>
                </a:r>
                <a:r>
                  <a:rPr kumimoji="0" lang="en-US" sz="213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</a:p>
              <a:p>
                <a:pPr marL="0" marR="0" lvl="0" indent="0" algn="l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933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S = 4πR</a:t>
                </a:r>
                <a:r>
                  <a:rPr kumimoji="0" lang="en-US" sz="2133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2</a:t>
                </a:r>
                <a:r>
                  <a:rPr kumimoji="0" 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=&gt;</a:t>
                </a:r>
                <a:r>
                  <a:rPr kumimoji="0" lang="en-US" sz="2133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 = 4/3. πR</a:t>
                </a:r>
                <a:r>
                  <a:rPr kumimoji="0" lang="en-US" sz="2133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3</a:t>
                </a:r>
                <a:endParaRPr kumimoji="0" lang="en-US" sz="213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  <a:p>
                <a:pPr marL="0" marR="0" lvl="0" indent="0" algn="l" defTabSz="609539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933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Tỉ</a:t>
                </a:r>
                <a:r>
                  <a:rPr kumimoji="0" 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133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lệ</a:t>
                </a:r>
                <a:r>
                  <a:rPr kumimoji="0" 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S/V = 3/R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133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⟹</m:t>
                    </m:r>
                  </m:oMath>
                </a14:m>
                <a:r>
                  <a:rPr kumimoji="0" lang="en-US" sz="2133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1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S/V = 3/1,5 = 2</a:t>
                </a:r>
                <a:endParaRPr kumimoji="0" lang="en-US" sz="213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D86D919-50E4-91C6-5376-F36AB6326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319" y="2197548"/>
                <a:ext cx="4444503" cy="1737848"/>
              </a:xfrm>
              <a:prstGeom prst="rect">
                <a:avLst/>
              </a:prstGeom>
              <a:blipFill>
                <a:blip r:embed="rId5"/>
                <a:stretch>
                  <a:fillRect l="-1646" b="-5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49D5423D-6DDD-43FB-7E5D-3AE4F1D3B239}"/>
              </a:ext>
            </a:extLst>
          </p:cNvPr>
          <p:cNvSpPr txBox="1"/>
          <p:nvPr/>
        </p:nvSpPr>
        <p:spPr>
          <a:xfrm>
            <a:off x="6414008" y="1954950"/>
            <a:ext cx="5041593" cy="2223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Trực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0" marR="0" lvl="0" indent="0" algn="l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S= 2πR</a:t>
            </a:r>
            <a:r>
              <a:rPr kumimoji="0" lang="en-US" sz="2133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 + h2Rπ               V = πR</a:t>
            </a:r>
            <a:r>
              <a:rPr kumimoji="0" lang="en-US" sz="2133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2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.h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0" marR="0" lvl="0" indent="0" algn="l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Tỉ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lệ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S/V= 2(R+ h)/(Rh) =&gt; S/V = 2(1,2 + 2)/(1,2.2)= 2,7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C19CE5-03B6-9D87-48E4-5239E2AEF162}"/>
              </a:ext>
            </a:extLst>
          </p:cNvPr>
          <p:cNvCxnSpPr/>
          <p:nvPr/>
        </p:nvCxnSpPr>
        <p:spPr>
          <a:xfrm>
            <a:off x="6097133" y="1876173"/>
            <a:ext cx="0" cy="2197139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1C238A4-2429-2322-49C4-42C21030E6C7}"/>
              </a:ext>
            </a:extLst>
          </p:cNvPr>
          <p:cNvSpPr txBox="1"/>
          <p:nvPr/>
        </p:nvSpPr>
        <p:spPr>
          <a:xfrm>
            <a:off x="1600200" y="4384483"/>
            <a:ext cx="9956377" cy="2239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nuôi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khối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chọn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A, 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ì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̣ S/V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nhỏ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A s</a:t>
            </a:r>
            <a:r>
              <a:rPr lang="en-US" sz="2400">
                <a:solidFill>
                  <a:prstClr val="black">
                    <a:lumMod val="50000"/>
                  </a:prstClr>
                </a:solidFill>
                <a:latin typeface="UTM Avo"/>
                <a:cs typeface="+mn-ea"/>
                <a:sym typeface="+mn-lt"/>
              </a:rPr>
              <a:t>ẽ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nhanh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khối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lớn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gian.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1593029-94C6-93D0-E8CE-9E7608B2A639}"/>
              </a:ext>
            </a:extLst>
          </p:cNvPr>
          <p:cNvSpPr/>
          <p:nvPr/>
        </p:nvSpPr>
        <p:spPr>
          <a:xfrm>
            <a:off x="-11077" y="2443724"/>
            <a:ext cx="1434210" cy="5080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FCB1D8-EF7B-9344-F74D-51E31E8E9414}"/>
              </a:ext>
            </a:extLst>
          </p:cNvPr>
          <p:cNvSpPr txBox="1"/>
          <p:nvPr/>
        </p:nvSpPr>
        <p:spPr>
          <a:xfrm>
            <a:off x="706028" y="159796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lang="en-US" sz="2400" b="1" dirty="0">
                <a:solidFill>
                  <a:prstClr val="black">
                    <a:lumMod val="75000"/>
                  </a:prstClr>
                </a:solidFill>
                <a:cs typeface="+mn-ea"/>
                <a:sym typeface="+mn-lt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843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7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5F3A5C1-FD41-92F2-2812-15CD556DE8A8}"/>
              </a:ext>
            </a:extLst>
          </p:cNvPr>
          <p:cNvGrpSpPr/>
          <p:nvPr/>
        </p:nvGrpSpPr>
        <p:grpSpPr>
          <a:xfrm>
            <a:off x="1371600" y="2030819"/>
            <a:ext cx="9753600" cy="2541181"/>
            <a:chOff x="1371600" y="1828800"/>
            <a:chExt cx="9753600" cy="2541181"/>
          </a:xfrm>
          <a:noFill/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28BC7AE-8F52-1E8B-EF4A-6E516EC3DB01}"/>
                </a:ext>
              </a:extLst>
            </p:cNvPr>
            <p:cNvSpPr/>
            <p:nvPr/>
          </p:nvSpPr>
          <p:spPr>
            <a:xfrm>
              <a:off x="1371600" y="1828800"/>
              <a:ext cx="9753600" cy="2362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B2E404-AA73-4A9E-A265-7A4547F85178}"/>
                </a:ext>
              </a:extLst>
            </p:cNvPr>
            <p:cNvSpPr txBox="1"/>
            <p:nvPr/>
          </p:nvSpPr>
          <p:spPr>
            <a:xfrm>
              <a:off x="1676400" y="2133600"/>
              <a:ext cx="9144000" cy="223638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Câu 3.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Trình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bày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các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trưởng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ở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quần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hệ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kín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nuôi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nhận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khối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khuẩn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nên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dừng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ở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?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sao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?</a:t>
              </a:r>
            </a:p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95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6AC6A511-6353-4D8A-95A6-A7A92A075B9D}"/>
              </a:ext>
            </a:extLst>
          </p:cNvPr>
          <p:cNvSpPr txBox="1"/>
          <p:nvPr/>
        </p:nvSpPr>
        <p:spPr>
          <a:xfrm>
            <a:off x="1028792" y="2138065"/>
            <a:ext cx="10134416" cy="4148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kín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là: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a)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tiềm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Lag)</a:t>
            </a: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lũy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thừa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Log)</a:t>
            </a: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bằng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vong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nuôi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nhận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dừng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lượng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lớn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848D0E-B256-E43F-CB0F-76DD786AA87C}"/>
              </a:ext>
            </a:extLst>
          </p:cNvPr>
          <p:cNvSpPr txBox="1"/>
          <p:nvPr/>
        </p:nvSpPr>
        <p:spPr>
          <a:xfrm>
            <a:off x="1028792" y="16764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3: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120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 rot="1895262">
            <a:off x="-11021" y="616861"/>
            <a:ext cx="816651" cy="816651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DFDFD"/>
            </a:solidFill>
          </p:spPr>
          <p:txBody>
            <a:bodyPr/>
            <a:lstStyle/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DD485FA-CA91-4023-9F84-D9C67CD4959B}"/>
              </a:ext>
            </a:extLst>
          </p:cNvPr>
          <p:cNvSpPr txBox="1"/>
          <p:nvPr/>
        </p:nvSpPr>
        <p:spPr>
          <a:xfrm>
            <a:off x="957463" y="1447800"/>
            <a:ext cx="9544982" cy="1127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533"/>
              </a:spcAft>
              <a:buClrTx/>
              <a:buSzTx/>
              <a:buFontTx/>
              <a:buNone/>
              <a:tabLst>
                <a:tab pos="2411427" algn="l"/>
              </a:tabLst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A47719-1948-4C5F-9E38-9C92A4E5A0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759878"/>
              </p:ext>
            </p:extLst>
          </p:nvPr>
        </p:nvGraphicFramePr>
        <p:xfrm>
          <a:off x="665480" y="2667000"/>
          <a:ext cx="10861039" cy="4089025"/>
        </p:xfrm>
        <a:graphic>
          <a:graphicData uri="http://schemas.openxmlformats.org/drawingml/2006/table">
            <a:tbl>
              <a:tblPr bandRow="1">
                <a:tableStyleId>{E8B1032C-EA38-4F05-BA0D-38AFFFC7BED3}</a:tableStyleId>
              </a:tblPr>
              <a:tblGrid>
                <a:gridCol w="2180836">
                  <a:extLst>
                    <a:ext uri="{9D8B030D-6E8A-4147-A177-3AD203B41FA5}">
                      <a16:colId xmlns:a16="http://schemas.microsoft.com/office/drawing/2014/main" val="3715596833"/>
                    </a:ext>
                  </a:extLst>
                </a:gridCol>
                <a:gridCol w="4434764">
                  <a:extLst>
                    <a:ext uri="{9D8B030D-6E8A-4147-A177-3AD203B41FA5}">
                      <a16:colId xmlns:a16="http://schemas.microsoft.com/office/drawing/2014/main" val="2651790278"/>
                    </a:ext>
                  </a:extLst>
                </a:gridCol>
                <a:gridCol w="4245439">
                  <a:extLst>
                    <a:ext uri="{9D8B030D-6E8A-4147-A177-3AD203B41FA5}">
                      <a16:colId xmlns:a16="http://schemas.microsoft.com/office/drawing/2014/main" val="223264018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sym typeface="+mn-lt"/>
                        </a:rPr>
                        <a:t> </a:t>
                      </a: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sym typeface="+mn-lt"/>
                        </a:rPr>
                        <a:t>Vi 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sinh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vật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nhân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sơ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dirty="0">
                          <a:effectLst/>
                          <a:sym typeface="+mn-lt"/>
                        </a:rPr>
                        <a:t>Vi 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sinh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vật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nhân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thực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extLst>
                  <a:ext uri="{0D108BD9-81ED-4DB2-BD59-A6C34878D82A}">
                    <a16:rowId xmlns:a16="http://schemas.microsoft.com/office/drawing/2014/main" val="3719819232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sym typeface="+mn-lt"/>
                        </a:rPr>
                        <a:t>Giống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 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nhau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sym typeface="+mn-lt"/>
                        </a:rPr>
                        <a:t>Đều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có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các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hình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thức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sinh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sản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vô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tính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là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phân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đôi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,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nảy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chồi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,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hình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thành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bào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tử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vô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tính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.</a:t>
                      </a: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366302"/>
                  </a:ext>
                </a:extLst>
              </a:tr>
              <a:tr h="21078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dirty="0" err="1">
                          <a:effectLst/>
                          <a:sym typeface="+mn-lt"/>
                        </a:rPr>
                        <a:t>Khác</a:t>
                      </a:r>
                      <a:r>
                        <a:rPr lang="en-US" sz="2400" b="1" dirty="0">
                          <a:effectLst/>
                          <a:sym typeface="+mn-lt"/>
                        </a:rPr>
                        <a:t> </a:t>
                      </a:r>
                      <a:r>
                        <a:rPr lang="en-US" sz="2400" b="1" dirty="0" err="1">
                          <a:effectLst/>
                          <a:sym typeface="+mn-lt"/>
                        </a:rPr>
                        <a:t>nhau</a:t>
                      </a:r>
                      <a:endParaRPr lang="en-US" sz="2400" b="1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sym typeface="+mn-lt"/>
                        </a:rPr>
                        <a:t>Chỉ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có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hình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thức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sinh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sản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vô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tính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,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không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có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hình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thức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sinh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sản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hữu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tính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.</a:t>
                      </a: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 err="1">
                          <a:effectLst/>
                          <a:sym typeface="+mn-lt"/>
                        </a:rPr>
                        <a:t>Có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cả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hình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thức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sinh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sản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vô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tính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và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sinh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sản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hữu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 </a:t>
                      </a:r>
                      <a:r>
                        <a:rPr lang="en-US" sz="2400" dirty="0" err="1">
                          <a:effectLst/>
                          <a:sym typeface="+mn-lt"/>
                        </a:rPr>
                        <a:t>tính</a:t>
                      </a:r>
                      <a:r>
                        <a:rPr lang="en-US" sz="2400" dirty="0">
                          <a:effectLst/>
                          <a:sym typeface="+mn-lt"/>
                        </a:rPr>
                        <a:t>.</a:t>
                      </a:r>
                      <a:endParaRPr lang="en-US" sz="2400" dirty="0"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31750" marR="31750" marT="31750" marB="31750"/>
                </a:tc>
                <a:extLst>
                  <a:ext uri="{0D108BD9-81ED-4DB2-BD59-A6C34878D82A}">
                    <a16:rowId xmlns:a16="http://schemas.microsoft.com/office/drawing/2014/main" val="326735179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04324A9E-8998-4DDC-BE68-967FB911EBDF}"/>
              </a:ext>
            </a:extLst>
          </p:cNvPr>
          <p:cNvSpPr txBox="1"/>
          <p:nvPr/>
        </p:nvSpPr>
        <p:spPr>
          <a:xfrm>
            <a:off x="1030044" y="1456749"/>
            <a:ext cx="1064208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5.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 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yếu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ta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;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hoặc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? Cho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C914C6-A75D-4749-9A80-316F44E1E1A0}"/>
              </a:ext>
            </a:extLst>
          </p:cNvPr>
          <p:cNvSpPr txBox="1"/>
          <p:nvPr/>
        </p:nvSpPr>
        <p:spPr>
          <a:xfrm>
            <a:off x="1539347" y="3132592"/>
            <a:ext cx="10132779" cy="3543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yếu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ảnh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hưởng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đến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trưởng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dưỡng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 pH,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loại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oxi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,...)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55B8A5D8-3A96-415C-A375-9AFA6C1A16E1}"/>
              </a:ext>
            </a:extLst>
          </p:cNvPr>
          <p:cNvSpPr/>
          <p:nvPr/>
        </p:nvSpPr>
        <p:spPr>
          <a:xfrm>
            <a:off x="35560" y="3402989"/>
            <a:ext cx="1297317" cy="76741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 build="p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04324A9E-8998-4DDC-BE68-967FB911EBDF}"/>
              </a:ext>
            </a:extLst>
          </p:cNvPr>
          <p:cNvSpPr txBox="1"/>
          <p:nvPr/>
        </p:nvSpPr>
        <p:spPr>
          <a:xfrm>
            <a:off x="1143000" y="1447800"/>
            <a:ext cx="10253748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5.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 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kê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yếu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ảnh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Chúng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ta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dụ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ngô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;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hoặc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? Cho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dụ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CA8C07-8159-4DD5-9FBB-8AE7EB949A9E}"/>
              </a:ext>
            </a:extLst>
          </p:cNvPr>
          <p:cNvSpPr txBox="1"/>
          <p:nvPr/>
        </p:nvSpPr>
        <p:spPr>
          <a:xfrm>
            <a:off x="1492406" y="3124200"/>
            <a:ext cx="9207188" cy="3491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lương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ví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ngô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đỗ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hoặc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ta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thường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381019" marR="0" lvl="0" indent="-381019" algn="l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loại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hạt,gạo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đỗ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,...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tươi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thịt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tôm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...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Ướp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muối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thịt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,...)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7B628B08-C4AD-4DF9-8D2C-3F1A6B4324C6}"/>
              </a:ext>
            </a:extLst>
          </p:cNvPr>
          <p:cNvSpPr/>
          <p:nvPr/>
        </p:nvSpPr>
        <p:spPr>
          <a:xfrm>
            <a:off x="0" y="3467704"/>
            <a:ext cx="1297317" cy="76741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054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 build="p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C9A61F6-2F32-8F95-A4C3-FE2285C0EFDD}"/>
              </a:ext>
            </a:extLst>
          </p:cNvPr>
          <p:cNvGrpSpPr/>
          <p:nvPr/>
        </p:nvGrpSpPr>
        <p:grpSpPr>
          <a:xfrm>
            <a:off x="1676400" y="1981200"/>
            <a:ext cx="9144000" cy="1833880"/>
            <a:chOff x="1676400" y="1981200"/>
            <a:chExt cx="9144000" cy="183388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A0DE2B4-ADE6-EF75-7865-17D706CC94B5}"/>
                </a:ext>
              </a:extLst>
            </p:cNvPr>
            <p:cNvSpPr/>
            <p:nvPr/>
          </p:nvSpPr>
          <p:spPr>
            <a:xfrm>
              <a:off x="1676400" y="1981200"/>
              <a:ext cx="9144000" cy="1676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7">
              <a:extLst>
                <a:ext uri="{FF2B5EF4-FFF2-40B4-BE49-F238E27FC236}">
                  <a16:creationId xmlns:a16="http://schemas.microsoft.com/office/drawing/2014/main" id="{2B46BB4C-75E9-4EC3-A710-B68305147608}"/>
                </a:ext>
              </a:extLst>
            </p:cNvPr>
            <p:cNvSpPr txBox="1"/>
            <p:nvPr/>
          </p:nvSpPr>
          <p:spPr>
            <a:xfrm>
              <a:off x="2136868" y="2180273"/>
              <a:ext cx="8229600" cy="16348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Câu 6</a:t>
              </a:r>
              <a:r>
                <a:rPr kumimoji="0" 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Nêu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một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số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ví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dụ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về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quá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trình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tổng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hợp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ở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ứng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dụng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quá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trình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thực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tiễn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</a:p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4A860E9F-F1ED-4505-817A-FC742550E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270546" y="4014153"/>
            <a:ext cx="1650907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E7FCAB-FD1E-4748-B329-0C40ED0A45E4}"/>
              </a:ext>
            </a:extLst>
          </p:cNvPr>
          <p:cNvSpPr txBox="1"/>
          <p:nvPr/>
        </p:nvSpPr>
        <p:spPr>
          <a:xfrm>
            <a:off x="312103" y="2061865"/>
            <a:ext cx="7157962" cy="1992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khả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amino acid, protein: vi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Corynebacterium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glutamicum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khả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ra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axit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glutamic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được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bột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ngọt.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6A42AF-2663-483E-BFAD-06A4B8E7FBAA}"/>
              </a:ext>
            </a:extLst>
          </p:cNvPr>
          <p:cNvSpPr txBox="1"/>
          <p:nvPr/>
        </p:nvSpPr>
        <p:spPr>
          <a:xfrm>
            <a:off x="312103" y="4015504"/>
            <a:ext cx="7417192" cy="2484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khả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polysaccharide,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polyhydroxyalkanoate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vi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Bacillus cereus hay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Cupriavidus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necator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cacbon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polyhydroxyalkanoate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được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nhựa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dẻo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hủy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9568BF-75D6-442E-B5AE-4285C16C34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642" y="1635735"/>
            <a:ext cx="3627512" cy="2418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0B409A-02AC-483B-9F5A-2405F1750F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725" y="4533899"/>
            <a:ext cx="3629429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25D0FE-A2AD-55BF-0616-EA87FB9BD7BF}"/>
              </a:ext>
            </a:extLst>
          </p:cNvPr>
          <p:cNvSpPr txBox="1"/>
          <p:nvPr/>
        </p:nvSpPr>
        <p:spPr>
          <a:xfrm>
            <a:off x="533400" y="16002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lang="en-US" sz="2400" b="1" dirty="0">
                <a:solidFill>
                  <a:prstClr val="black">
                    <a:lumMod val="75000"/>
                  </a:prstClr>
                </a:solidFill>
                <a:cs typeface="+mn-ea"/>
                <a:sym typeface="+mn-lt"/>
              </a:rPr>
              <a:t>6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57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39A5E2-F2D1-F982-30E7-010144E3B1F8}"/>
              </a:ext>
            </a:extLst>
          </p:cNvPr>
          <p:cNvGrpSpPr/>
          <p:nvPr/>
        </p:nvGrpSpPr>
        <p:grpSpPr>
          <a:xfrm>
            <a:off x="1371600" y="2514600"/>
            <a:ext cx="9443720" cy="1981200"/>
            <a:chOff x="1371600" y="2514600"/>
            <a:chExt cx="9443720" cy="19812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C730CA3-04E0-33AC-AD59-ABBBC6EA1CD3}"/>
                </a:ext>
              </a:extLst>
            </p:cNvPr>
            <p:cNvGrpSpPr/>
            <p:nvPr/>
          </p:nvGrpSpPr>
          <p:grpSpPr>
            <a:xfrm>
              <a:off x="1371600" y="2514600"/>
              <a:ext cx="7315200" cy="1981200"/>
              <a:chOff x="1371600" y="2514600"/>
              <a:chExt cx="7315200" cy="1981200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04019DA8-1B56-877E-C5C7-C0E41B897119}"/>
                  </a:ext>
                </a:extLst>
              </p:cNvPr>
              <p:cNvSpPr/>
              <p:nvPr/>
            </p:nvSpPr>
            <p:spPr>
              <a:xfrm>
                <a:off x="1371600" y="2514600"/>
                <a:ext cx="7315200" cy="19812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17">
                <a:extLst>
                  <a:ext uri="{FF2B5EF4-FFF2-40B4-BE49-F238E27FC236}">
                    <a16:creationId xmlns:a16="http://schemas.microsoft.com/office/drawing/2014/main" id="{2B46BB4C-75E9-4EC3-A710-B68305147608}"/>
                  </a:ext>
                </a:extLst>
              </p:cNvPr>
              <p:cNvSpPr txBox="1"/>
              <p:nvPr/>
            </p:nvSpPr>
            <p:spPr>
              <a:xfrm>
                <a:off x="1828800" y="2637245"/>
                <a:ext cx="6400800" cy="158351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09539" rtl="0" eaLnBrk="1" fontAlgn="auto" latinLnBrk="0" hangingPunct="1">
                  <a:lnSpc>
                    <a:spcPct val="150000"/>
                  </a:lnSpc>
                  <a:spcBef>
                    <a:spcPts val="20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Câu 7</a:t>
                </a:r>
                <a:r>
                  <a:rPr kumimoji="0" lang="nl-NL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.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Trình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bày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một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số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ví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dụ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về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quá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trình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phân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giải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ở vi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sinh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vật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và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ứng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dụng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của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quá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trình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đó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trong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thực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tiễn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.</a:t>
                </a:r>
              </a:p>
            </p:txBody>
          </p:sp>
        </p:grpSp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599F6659-A528-4984-A2CB-C078F1533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9526769" y="2637245"/>
              <a:ext cx="1288551" cy="16285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436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1B5A6FD-D8F5-48E2-B3EF-3F293743C604}"/>
              </a:ext>
            </a:extLst>
          </p:cNvPr>
          <p:cNvSpPr txBox="1"/>
          <p:nvPr/>
        </p:nvSpPr>
        <p:spPr>
          <a:xfrm>
            <a:off x="4470399" y="4342030"/>
            <a:ext cx="7362824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protein: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VSV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protein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đậu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giàu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amino acid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tương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mắm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73C208-C46E-45F7-81FC-C66A5E4685C3}"/>
              </a:ext>
            </a:extLst>
          </p:cNvPr>
          <p:cNvSpPr txBox="1"/>
          <p:nvPr/>
        </p:nvSpPr>
        <p:spPr>
          <a:xfrm>
            <a:off x="92324" y="1961159"/>
            <a:ext cx="875615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polysaccharide: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lactic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enzyme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ngoại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polysaccharide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ứng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muối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thịt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tôm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,...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8F9FBB-C254-4440-9F0D-B9F43C3A4F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050" y="2136280"/>
            <a:ext cx="2997200" cy="187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06B1EE-7A8B-485D-B333-C87F511D4C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26888"/>
            <a:ext cx="3302000" cy="1860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4084AF-5799-4A2D-5C87-FC3B9554F4D3}"/>
              </a:ext>
            </a:extLst>
          </p:cNvPr>
          <p:cNvSpPr txBox="1"/>
          <p:nvPr/>
        </p:nvSpPr>
        <p:spPr>
          <a:xfrm>
            <a:off x="533400" y="16002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7: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871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8E808F7-7E98-129E-2076-67CF7C50ACD6}"/>
              </a:ext>
            </a:extLst>
          </p:cNvPr>
          <p:cNvGrpSpPr/>
          <p:nvPr/>
        </p:nvGrpSpPr>
        <p:grpSpPr>
          <a:xfrm>
            <a:off x="1371600" y="1905000"/>
            <a:ext cx="9372600" cy="2819400"/>
            <a:chOff x="1371600" y="1905000"/>
            <a:chExt cx="9372600" cy="281940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2E2F957-731A-B4B9-239C-3C686D8F47DD}"/>
                </a:ext>
              </a:extLst>
            </p:cNvPr>
            <p:cNvSpPr/>
            <p:nvPr/>
          </p:nvSpPr>
          <p:spPr>
            <a:xfrm>
              <a:off x="1371600" y="1905000"/>
              <a:ext cx="9372600" cy="2819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4324A9E-8998-4DDC-BE68-967FB911EBDF}"/>
                </a:ext>
              </a:extLst>
            </p:cNvPr>
            <p:cNvSpPr txBox="1"/>
            <p:nvPr/>
          </p:nvSpPr>
          <p:spPr>
            <a:xfrm>
              <a:off x="1752600" y="2209800"/>
              <a:ext cx="8686799" cy="22352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Câu 8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 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Liệt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kê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nhất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ba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yếu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tố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ảnh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hưởng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đến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quá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trình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làm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sữa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chua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dưa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chua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hoặc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bánh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mì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Nêu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biện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pháp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kiểm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soát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hoặc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điều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khiển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các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yếu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tố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theo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hướng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sự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phát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triển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26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A8C241A-3777-4625-8548-53DEDA7CD429}"/>
              </a:ext>
            </a:extLst>
          </p:cNvPr>
          <p:cNvSpPr txBox="1"/>
          <p:nvPr/>
        </p:nvSpPr>
        <p:spPr>
          <a:xfrm>
            <a:off x="838200" y="2209800"/>
            <a:ext cx="9523584" cy="4045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yếu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tố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ảnh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hưởng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đến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quá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trình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sữa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Nhiệt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ủ: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35 - 40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Thời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gian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ủ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8 - 12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ủ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suy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Cốc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đựng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hỗn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ủ: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do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môi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tưởng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E34B9D-8A52-10FF-050C-9004BA7BC1D6}"/>
              </a:ext>
            </a:extLst>
          </p:cNvPr>
          <p:cNvSpPr txBox="1"/>
          <p:nvPr/>
        </p:nvSpPr>
        <p:spPr>
          <a:xfrm>
            <a:off x="685800" y="16764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lang="en-US" sz="2400" b="1" dirty="0">
                <a:solidFill>
                  <a:prstClr val="black">
                    <a:lumMod val="75000"/>
                  </a:prstClr>
                </a:solidFill>
                <a:cs typeface="+mn-ea"/>
                <a:sym typeface="+mn-lt"/>
              </a:rPr>
              <a:t>8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74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0492848-9EC6-A3A4-1D6C-ABBFB8DC7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2FF8D81-6A7D-D300-D7E8-D17057A37793}"/>
              </a:ext>
            </a:extLst>
          </p:cNvPr>
          <p:cNvGrpSpPr/>
          <p:nvPr/>
        </p:nvGrpSpPr>
        <p:grpSpPr>
          <a:xfrm>
            <a:off x="727353" y="1967055"/>
            <a:ext cx="10820400" cy="1538145"/>
            <a:chOff x="727353" y="1967055"/>
            <a:chExt cx="10820400" cy="1538145"/>
          </a:xfrm>
        </p:grpSpPr>
        <p:grpSp>
          <p:nvGrpSpPr>
            <p:cNvPr id="16" name="Group 4">
              <a:extLst>
                <a:ext uri="{FF2B5EF4-FFF2-40B4-BE49-F238E27FC236}">
                  <a16:creationId xmlns:a16="http://schemas.microsoft.com/office/drawing/2014/main" id="{F7EA9386-9A1D-42BB-B7E1-AB2F8AA1954D}"/>
                </a:ext>
              </a:extLst>
            </p:cNvPr>
            <p:cNvGrpSpPr/>
            <p:nvPr/>
          </p:nvGrpSpPr>
          <p:grpSpPr>
            <a:xfrm>
              <a:off x="727353" y="1967055"/>
              <a:ext cx="10820400" cy="1538145"/>
              <a:chOff x="0" y="0"/>
              <a:chExt cx="5771732" cy="2786749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2C60F192-8373-4ADF-844A-F39C96F49ADE}"/>
                  </a:ext>
                </a:extLst>
              </p:cNvPr>
              <p:cNvSpPr/>
              <p:nvPr/>
            </p:nvSpPr>
            <p:spPr>
              <a:xfrm>
                <a:off x="0" y="0"/>
                <a:ext cx="5771733" cy="2786749"/>
              </a:xfrm>
              <a:custGeom>
                <a:avLst/>
                <a:gdLst/>
                <a:ahLst/>
                <a:cxnLst/>
                <a:rect l="l" t="t" r="r" b="b"/>
                <a:pathLst>
                  <a:path w="5771733" h="2786749">
                    <a:moveTo>
                      <a:pt x="5647272" y="2786749"/>
                    </a:moveTo>
                    <a:lnTo>
                      <a:pt x="124460" y="2786749"/>
                    </a:lnTo>
                    <a:cubicBezTo>
                      <a:pt x="55880" y="2786749"/>
                      <a:pt x="0" y="2730869"/>
                      <a:pt x="0" y="266228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47272" y="0"/>
                    </a:lnTo>
                    <a:cubicBezTo>
                      <a:pt x="5715852" y="0"/>
                      <a:pt x="5771733" y="55880"/>
                      <a:pt x="5771733" y="124460"/>
                    </a:cubicBezTo>
                    <a:lnTo>
                      <a:pt x="5771733" y="2662289"/>
                    </a:lnTo>
                    <a:cubicBezTo>
                      <a:pt x="5771733" y="2730869"/>
                      <a:pt x="5715852" y="2786749"/>
                      <a:pt x="5647272" y="2786749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pPr marL="0" marR="0" lvl="0" indent="0" algn="l" defTabSz="6095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1AC9C60F-44AD-4EC5-96F1-14E768B94460}"/>
                </a:ext>
              </a:extLst>
            </p:cNvPr>
            <p:cNvSpPr txBox="1"/>
            <p:nvPr/>
          </p:nvSpPr>
          <p:spPr>
            <a:xfrm>
              <a:off x="2209800" y="2133600"/>
              <a:ext cx="7419375" cy="10348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Câu 1.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Vì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sao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lại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xếp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 ở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ranh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giới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trung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gian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giữa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sống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không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sống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?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20917D-DA08-BA5F-BBA9-3BCDA25D9FDC}"/>
              </a:ext>
            </a:extLst>
          </p:cNvPr>
          <p:cNvGrpSpPr/>
          <p:nvPr/>
        </p:nvGrpSpPr>
        <p:grpSpPr>
          <a:xfrm>
            <a:off x="-5080" y="3962400"/>
            <a:ext cx="10917660" cy="1685654"/>
            <a:chOff x="-5080" y="3962400"/>
            <a:chExt cx="10917660" cy="16856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738412-DCEB-43A1-8ADE-DBB831C7DF50}"/>
                </a:ext>
              </a:extLst>
            </p:cNvPr>
            <p:cNvSpPr txBox="1"/>
            <p:nvPr/>
          </p:nvSpPr>
          <p:spPr>
            <a:xfrm>
              <a:off x="1514927" y="3962400"/>
              <a:ext cx="9397653" cy="1685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Xếp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 ở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ranh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giới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trung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gian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giữa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sống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không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sống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: Virus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không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cấu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tạo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tế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không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khả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năng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tư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̣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trao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đổi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chất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nhân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lên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phụ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thuộc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tế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chủ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E533D5B2-5345-5DF0-450C-AD2A97609533}"/>
                </a:ext>
              </a:extLst>
            </p:cNvPr>
            <p:cNvSpPr/>
            <p:nvPr/>
          </p:nvSpPr>
          <p:spPr>
            <a:xfrm>
              <a:off x="-5080" y="4401200"/>
              <a:ext cx="1297317" cy="767413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AE75769-B4D0-B05A-9C0C-63DA72809721}"/>
              </a:ext>
            </a:extLst>
          </p:cNvPr>
          <p:cNvGrpSpPr/>
          <p:nvPr/>
        </p:nvGrpSpPr>
        <p:grpSpPr>
          <a:xfrm>
            <a:off x="568718" y="1739168"/>
            <a:ext cx="11166082" cy="1677416"/>
            <a:chOff x="568718" y="1739168"/>
            <a:chExt cx="11166082" cy="1677416"/>
          </a:xfrm>
        </p:grpSpPr>
        <p:grpSp>
          <p:nvGrpSpPr>
            <p:cNvPr id="4" name="Group 4"/>
            <p:cNvGrpSpPr/>
            <p:nvPr/>
          </p:nvGrpSpPr>
          <p:grpSpPr>
            <a:xfrm>
              <a:off x="568718" y="1739168"/>
              <a:ext cx="11166082" cy="1677416"/>
              <a:chOff x="0" y="0"/>
              <a:chExt cx="4384255" cy="2018344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384255" cy="2018344"/>
              </a:xfrm>
              <a:custGeom>
                <a:avLst/>
                <a:gdLst/>
                <a:ahLst/>
                <a:cxnLst/>
                <a:rect l="l" t="t" r="r" b="b"/>
                <a:pathLst>
                  <a:path w="4384255" h="2018344">
                    <a:moveTo>
                      <a:pt x="4259795" y="2018344"/>
                    </a:moveTo>
                    <a:lnTo>
                      <a:pt x="124460" y="2018344"/>
                    </a:lnTo>
                    <a:cubicBezTo>
                      <a:pt x="55880" y="2018344"/>
                      <a:pt x="0" y="1962464"/>
                      <a:pt x="0" y="189388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259795" y="0"/>
                    </a:lnTo>
                    <a:cubicBezTo>
                      <a:pt x="4328375" y="0"/>
                      <a:pt x="4384255" y="55880"/>
                      <a:pt x="4384255" y="124460"/>
                    </a:cubicBezTo>
                    <a:lnTo>
                      <a:pt x="4384255" y="1893884"/>
                    </a:lnTo>
                    <a:cubicBezTo>
                      <a:pt x="4384255" y="1962464"/>
                      <a:pt x="4328375" y="2018344"/>
                      <a:pt x="4259795" y="2018344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marR="0" lvl="0" indent="0" algn="l" defTabSz="6095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947420" y="2011947"/>
              <a:ext cx="10330180" cy="10360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Câu </a:t>
              </a:r>
              <a:r>
                <a:rPr kumimoji="0" 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2.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Liệt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kê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các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giai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đoạn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chu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trình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nhân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lên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virus.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Ức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chế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giai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đoạn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nào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thì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sẽ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ức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chế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được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sự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nhân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lên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FE0846-619E-9164-8A66-8D24A585F3E5}"/>
              </a:ext>
            </a:extLst>
          </p:cNvPr>
          <p:cNvGrpSpPr/>
          <p:nvPr/>
        </p:nvGrpSpPr>
        <p:grpSpPr>
          <a:xfrm>
            <a:off x="-5080" y="3505200"/>
            <a:ext cx="10576439" cy="3101426"/>
            <a:chOff x="-5080" y="3505200"/>
            <a:chExt cx="10576439" cy="310142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96DA18-3A97-4823-A29C-197A1EB525C6}"/>
                </a:ext>
              </a:extLst>
            </p:cNvPr>
            <p:cNvSpPr txBox="1"/>
            <p:nvPr/>
          </p:nvSpPr>
          <p:spPr>
            <a:xfrm>
              <a:off x="1732159" y="3505200"/>
              <a:ext cx="8839200" cy="3101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01340" marR="20321" lvl="0" indent="-381019" algn="just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Các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giai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đoạn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chu </a:t>
              </a: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trình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nhân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lên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virus: </a:t>
              </a:r>
              <a:endPara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0321" marR="20321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Bám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dính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(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hấp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phụ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) →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Xâm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nhập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→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tổng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hợp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20321" marR="20321" lvl="0" indent="0" algn="ctr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→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Lắp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ráp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→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phóng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  <a:p>
              <a:pPr marL="401340" marR="20321" lvl="0" indent="-381019" algn="just" defTabSz="609539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ức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chế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sư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̣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nhân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lên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cần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ức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chế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giai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đoạn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bám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dính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xâm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nhập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hoặc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sinh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tổng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hợp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A81E142C-A338-6091-4478-02078AADF640}"/>
                </a:ext>
              </a:extLst>
            </p:cNvPr>
            <p:cNvSpPr/>
            <p:nvPr/>
          </p:nvSpPr>
          <p:spPr>
            <a:xfrm>
              <a:off x="-5080" y="4401200"/>
              <a:ext cx="1297317" cy="767413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34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54052">
            <a:off x="-372507" y="6316673"/>
            <a:ext cx="1446796" cy="140470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62FF3BF-7DEF-E538-5B8A-AE84C4731177}"/>
              </a:ext>
            </a:extLst>
          </p:cNvPr>
          <p:cNvGrpSpPr/>
          <p:nvPr/>
        </p:nvGrpSpPr>
        <p:grpSpPr>
          <a:xfrm>
            <a:off x="1066801" y="1600200"/>
            <a:ext cx="10058400" cy="1402299"/>
            <a:chOff x="1066801" y="1600200"/>
            <a:chExt cx="10058400" cy="1402299"/>
          </a:xfrm>
        </p:grpSpPr>
        <p:grpSp>
          <p:nvGrpSpPr>
            <p:cNvPr id="17" name="Group 5">
              <a:extLst>
                <a:ext uri="{FF2B5EF4-FFF2-40B4-BE49-F238E27FC236}">
                  <a16:creationId xmlns:a16="http://schemas.microsoft.com/office/drawing/2014/main" id="{71A79C4F-F330-4BFA-828B-5B833A38B215}"/>
                </a:ext>
              </a:extLst>
            </p:cNvPr>
            <p:cNvGrpSpPr/>
            <p:nvPr/>
          </p:nvGrpSpPr>
          <p:grpSpPr>
            <a:xfrm>
              <a:off x="1066801" y="1600200"/>
              <a:ext cx="10058400" cy="1402299"/>
              <a:chOff x="0" y="0"/>
              <a:chExt cx="10820400" cy="10989733"/>
            </a:xfrm>
            <a:solidFill>
              <a:schemeClr val="accent6">
                <a:lumMod val="20000"/>
                <a:lumOff val="80000"/>
              </a:schemeClr>
            </a:solidFill>
          </p:grpSpPr>
          <p:grpSp>
            <p:nvGrpSpPr>
              <p:cNvPr id="18" name="Group 6">
                <a:extLst>
                  <a:ext uri="{FF2B5EF4-FFF2-40B4-BE49-F238E27FC236}">
                    <a16:creationId xmlns:a16="http://schemas.microsoft.com/office/drawing/2014/main" id="{A18CF0AA-D003-4ED4-A254-6D8A944FDA8E}"/>
                  </a:ext>
                </a:extLst>
              </p:cNvPr>
              <p:cNvGrpSpPr/>
              <p:nvPr/>
            </p:nvGrpSpPr>
            <p:grpSpPr>
              <a:xfrm>
                <a:off x="0" y="0"/>
                <a:ext cx="10820400" cy="10989733"/>
                <a:chOff x="0" y="0"/>
                <a:chExt cx="2748044" cy="2791049"/>
              </a:xfrm>
              <a:grpFill/>
            </p:grpSpPr>
            <p:sp>
              <p:nvSpPr>
                <p:cNvPr id="24" name="Freeform 7">
                  <a:extLst>
                    <a:ext uri="{FF2B5EF4-FFF2-40B4-BE49-F238E27FC236}">
                      <a16:creationId xmlns:a16="http://schemas.microsoft.com/office/drawing/2014/main" id="{F715BA39-B78A-4DAA-8574-C420675378A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748044" cy="2791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8044" h="2791049">
                      <a:moveTo>
                        <a:pt x="2623584" y="2791049"/>
                      </a:moveTo>
                      <a:lnTo>
                        <a:pt x="124460" y="2791049"/>
                      </a:lnTo>
                      <a:cubicBezTo>
                        <a:pt x="55880" y="2791049"/>
                        <a:pt x="0" y="2735169"/>
                        <a:pt x="0" y="2666589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2623584" y="0"/>
                      </a:lnTo>
                      <a:cubicBezTo>
                        <a:pt x="2692164" y="0"/>
                        <a:pt x="2748044" y="55880"/>
                        <a:pt x="2748044" y="124460"/>
                      </a:cubicBezTo>
                      <a:lnTo>
                        <a:pt x="2748044" y="2666589"/>
                      </a:lnTo>
                      <a:cubicBezTo>
                        <a:pt x="2748044" y="2735169"/>
                        <a:pt x="2692164" y="2791049"/>
                        <a:pt x="2623584" y="2791049"/>
                      </a:cubicBezTo>
                      <a:close/>
                    </a:path>
                  </a:pathLst>
                </a:custGeom>
                <a:grpFill/>
              </p:spPr>
              <p:txBody>
                <a:bodyPr/>
                <a:lstStyle/>
                <a:p>
                  <a:pPr marL="0" marR="0" lvl="0" indent="0" algn="l" defTabSz="60953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9" name="Group 8">
                <a:extLst>
                  <a:ext uri="{FF2B5EF4-FFF2-40B4-BE49-F238E27FC236}">
                    <a16:creationId xmlns:a16="http://schemas.microsoft.com/office/drawing/2014/main" id="{1B66F154-505E-4897-A55A-028EE9BFA157}"/>
                  </a:ext>
                </a:extLst>
              </p:cNvPr>
              <p:cNvGrpSpPr/>
              <p:nvPr/>
            </p:nvGrpSpPr>
            <p:grpSpPr>
              <a:xfrm>
                <a:off x="9312322" y="9481655"/>
                <a:ext cx="1508078" cy="1508078"/>
                <a:chOff x="0" y="0"/>
                <a:chExt cx="1913890" cy="1913890"/>
              </a:xfrm>
              <a:grpFill/>
            </p:grpSpPr>
            <p:sp>
              <p:nvSpPr>
                <p:cNvPr id="23" name="Freeform 9">
                  <a:extLst>
                    <a:ext uri="{FF2B5EF4-FFF2-40B4-BE49-F238E27FC236}">
                      <a16:creationId xmlns:a16="http://schemas.microsoft.com/office/drawing/2014/main" id="{24198B6B-B812-4320-A1AB-3E42BB6F4A9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13890" cy="1913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3890" h="1913890">
                      <a:moveTo>
                        <a:pt x="0" y="0"/>
                      </a:moveTo>
                      <a:lnTo>
                        <a:pt x="1913890" y="0"/>
                      </a:lnTo>
                      <a:lnTo>
                        <a:pt x="1913890" y="1913890"/>
                      </a:lnTo>
                      <a:lnTo>
                        <a:pt x="0" y="1913890"/>
                      </a:lnTo>
                      <a:close/>
                    </a:path>
                  </a:pathLst>
                </a:custGeom>
                <a:grpFill/>
              </p:spPr>
              <p:txBody>
                <a:bodyPr/>
                <a:lstStyle/>
                <a:p>
                  <a:pPr marL="0" marR="0" lvl="0" indent="0" algn="l" defTabSz="60953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" name="Group 10">
                <a:extLst>
                  <a:ext uri="{FF2B5EF4-FFF2-40B4-BE49-F238E27FC236}">
                    <a16:creationId xmlns:a16="http://schemas.microsoft.com/office/drawing/2014/main" id="{BFF4E4EF-0BBA-4A4B-8923-627C6A3B355C}"/>
                  </a:ext>
                </a:extLst>
              </p:cNvPr>
              <p:cNvGrpSpPr/>
              <p:nvPr/>
            </p:nvGrpSpPr>
            <p:grpSpPr>
              <a:xfrm>
                <a:off x="9312322" y="0"/>
                <a:ext cx="1508078" cy="1508078"/>
                <a:chOff x="0" y="0"/>
                <a:chExt cx="1913890" cy="1913890"/>
              </a:xfrm>
              <a:grpFill/>
            </p:grpSpPr>
            <p:sp>
              <p:nvSpPr>
                <p:cNvPr id="22" name="Freeform 11">
                  <a:extLst>
                    <a:ext uri="{FF2B5EF4-FFF2-40B4-BE49-F238E27FC236}">
                      <a16:creationId xmlns:a16="http://schemas.microsoft.com/office/drawing/2014/main" id="{E67B6251-6F05-4CC6-AA42-09C7C82869D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13890" cy="1913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3890" h="1913890">
                      <a:moveTo>
                        <a:pt x="0" y="0"/>
                      </a:moveTo>
                      <a:lnTo>
                        <a:pt x="1913890" y="0"/>
                      </a:lnTo>
                      <a:lnTo>
                        <a:pt x="1913890" y="1913890"/>
                      </a:lnTo>
                      <a:lnTo>
                        <a:pt x="0" y="1913890"/>
                      </a:lnTo>
                      <a:close/>
                    </a:path>
                  </a:pathLst>
                </a:custGeom>
                <a:grpFill/>
              </p:spPr>
              <p:txBody>
                <a:bodyPr/>
                <a:lstStyle/>
                <a:p>
                  <a:pPr marL="0" marR="0" lvl="0" indent="0" algn="l" defTabSz="60953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FBFC70F9-F83D-452F-A893-5A81A049728B}"/>
                </a:ext>
              </a:extLst>
            </p:cNvPr>
            <p:cNvSpPr txBox="1"/>
            <p:nvPr/>
          </p:nvSpPr>
          <p:spPr>
            <a:xfrm>
              <a:off x="2070100" y="1784490"/>
              <a:ext cx="8051800" cy="10348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Câu </a:t>
              </a:r>
              <a:r>
                <a:rPr kumimoji="0" 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3.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Nêu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cho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ví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dụ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về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một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số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lợi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ích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tác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hại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đối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với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con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người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endPara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E3902F5-2FFA-4C4F-B223-81053B5EAA21}"/>
              </a:ext>
            </a:extLst>
          </p:cNvPr>
          <p:cNvSpPr txBox="1"/>
          <p:nvPr/>
        </p:nvSpPr>
        <p:spPr>
          <a:xfrm>
            <a:off x="3733800" y="3209451"/>
            <a:ext cx="4572000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M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ột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sô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́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lợi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ích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667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F2D650-932F-4306-921F-ADAB5D79AA80}"/>
              </a:ext>
            </a:extLst>
          </p:cNvPr>
          <p:cNvSpPr txBox="1"/>
          <p:nvPr/>
        </p:nvSpPr>
        <p:spPr>
          <a:xfrm>
            <a:off x="1563305" y="3669196"/>
            <a:ext cx="9065390" cy="2998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340" marR="20321" lvl="0" indent="-381019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vector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chuyển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và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biểu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hiện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gene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xuất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vaccine,…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401340" marR="20321" lvl="0" indent="-381019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D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401340" marR="20321" lvl="0" indent="-381019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xuất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cuộc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sống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thuốc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77ECE00-006B-05C8-BB1F-E431C946C156}"/>
              </a:ext>
            </a:extLst>
          </p:cNvPr>
          <p:cNvSpPr/>
          <p:nvPr/>
        </p:nvSpPr>
        <p:spPr>
          <a:xfrm>
            <a:off x="-5080" y="4401200"/>
            <a:ext cx="1297317" cy="76741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 build="p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2D330B-D382-2AF0-9BB3-CFAF4CAFEDE5}"/>
              </a:ext>
            </a:extLst>
          </p:cNvPr>
          <p:cNvGrpSpPr/>
          <p:nvPr/>
        </p:nvGrpSpPr>
        <p:grpSpPr>
          <a:xfrm>
            <a:off x="1134514" y="1790983"/>
            <a:ext cx="9922971" cy="1446123"/>
            <a:chOff x="1134514" y="1790983"/>
            <a:chExt cx="9922971" cy="1446123"/>
          </a:xfrm>
        </p:grpSpPr>
        <p:grpSp>
          <p:nvGrpSpPr>
            <p:cNvPr id="17" name="Group 5">
              <a:extLst>
                <a:ext uri="{FF2B5EF4-FFF2-40B4-BE49-F238E27FC236}">
                  <a16:creationId xmlns:a16="http://schemas.microsoft.com/office/drawing/2014/main" id="{71A79C4F-F330-4BFA-828B-5B833A38B215}"/>
                </a:ext>
              </a:extLst>
            </p:cNvPr>
            <p:cNvGrpSpPr/>
            <p:nvPr/>
          </p:nvGrpSpPr>
          <p:grpSpPr>
            <a:xfrm>
              <a:off x="1134514" y="1790983"/>
              <a:ext cx="9922971" cy="1446123"/>
              <a:chOff x="0" y="0"/>
              <a:chExt cx="10820400" cy="10989733"/>
            </a:xfrm>
            <a:solidFill>
              <a:schemeClr val="accent6">
                <a:lumMod val="20000"/>
                <a:lumOff val="80000"/>
              </a:schemeClr>
            </a:solidFill>
          </p:grpSpPr>
          <p:grpSp>
            <p:nvGrpSpPr>
              <p:cNvPr id="18" name="Group 6">
                <a:extLst>
                  <a:ext uri="{FF2B5EF4-FFF2-40B4-BE49-F238E27FC236}">
                    <a16:creationId xmlns:a16="http://schemas.microsoft.com/office/drawing/2014/main" id="{A18CF0AA-D003-4ED4-A254-6D8A944FDA8E}"/>
                  </a:ext>
                </a:extLst>
              </p:cNvPr>
              <p:cNvGrpSpPr/>
              <p:nvPr/>
            </p:nvGrpSpPr>
            <p:grpSpPr>
              <a:xfrm>
                <a:off x="0" y="0"/>
                <a:ext cx="10820400" cy="10989733"/>
                <a:chOff x="0" y="0"/>
                <a:chExt cx="2748044" cy="2791049"/>
              </a:xfrm>
              <a:grpFill/>
            </p:grpSpPr>
            <p:sp>
              <p:nvSpPr>
                <p:cNvPr id="24" name="Freeform 7">
                  <a:extLst>
                    <a:ext uri="{FF2B5EF4-FFF2-40B4-BE49-F238E27FC236}">
                      <a16:creationId xmlns:a16="http://schemas.microsoft.com/office/drawing/2014/main" id="{F715BA39-B78A-4DAA-8574-C420675378A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748044" cy="2791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8044" h="2791049">
                      <a:moveTo>
                        <a:pt x="2623584" y="2791049"/>
                      </a:moveTo>
                      <a:lnTo>
                        <a:pt x="124460" y="2791049"/>
                      </a:lnTo>
                      <a:cubicBezTo>
                        <a:pt x="55880" y="2791049"/>
                        <a:pt x="0" y="2735169"/>
                        <a:pt x="0" y="2666589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2623584" y="0"/>
                      </a:lnTo>
                      <a:cubicBezTo>
                        <a:pt x="2692164" y="0"/>
                        <a:pt x="2748044" y="55880"/>
                        <a:pt x="2748044" y="124460"/>
                      </a:cubicBezTo>
                      <a:lnTo>
                        <a:pt x="2748044" y="2666589"/>
                      </a:lnTo>
                      <a:cubicBezTo>
                        <a:pt x="2748044" y="2735169"/>
                        <a:pt x="2692164" y="2791049"/>
                        <a:pt x="2623584" y="2791049"/>
                      </a:cubicBezTo>
                      <a:close/>
                    </a:path>
                  </a:pathLst>
                </a:custGeom>
                <a:grpFill/>
              </p:spPr>
              <p:txBody>
                <a:bodyPr/>
                <a:lstStyle/>
                <a:p>
                  <a:pPr marL="0" marR="0" lvl="0" indent="0" algn="l" defTabSz="60953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9" name="Group 8">
                <a:extLst>
                  <a:ext uri="{FF2B5EF4-FFF2-40B4-BE49-F238E27FC236}">
                    <a16:creationId xmlns:a16="http://schemas.microsoft.com/office/drawing/2014/main" id="{1B66F154-505E-4897-A55A-028EE9BFA157}"/>
                  </a:ext>
                </a:extLst>
              </p:cNvPr>
              <p:cNvGrpSpPr/>
              <p:nvPr/>
            </p:nvGrpSpPr>
            <p:grpSpPr>
              <a:xfrm>
                <a:off x="9312322" y="9481655"/>
                <a:ext cx="1508078" cy="1508078"/>
                <a:chOff x="0" y="0"/>
                <a:chExt cx="1913890" cy="1913890"/>
              </a:xfrm>
              <a:grpFill/>
            </p:grpSpPr>
            <p:sp>
              <p:nvSpPr>
                <p:cNvPr id="23" name="Freeform 9">
                  <a:extLst>
                    <a:ext uri="{FF2B5EF4-FFF2-40B4-BE49-F238E27FC236}">
                      <a16:creationId xmlns:a16="http://schemas.microsoft.com/office/drawing/2014/main" id="{24198B6B-B812-4320-A1AB-3E42BB6F4A9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13890" cy="1913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3890" h="1913890">
                      <a:moveTo>
                        <a:pt x="0" y="0"/>
                      </a:moveTo>
                      <a:lnTo>
                        <a:pt x="1913890" y="0"/>
                      </a:lnTo>
                      <a:lnTo>
                        <a:pt x="1913890" y="1913890"/>
                      </a:lnTo>
                      <a:lnTo>
                        <a:pt x="0" y="1913890"/>
                      </a:lnTo>
                      <a:close/>
                    </a:path>
                  </a:pathLst>
                </a:custGeom>
                <a:grpFill/>
              </p:spPr>
              <p:txBody>
                <a:bodyPr/>
                <a:lstStyle/>
                <a:p>
                  <a:pPr marL="0" marR="0" lvl="0" indent="0" algn="l" defTabSz="60953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" name="Group 10">
                <a:extLst>
                  <a:ext uri="{FF2B5EF4-FFF2-40B4-BE49-F238E27FC236}">
                    <a16:creationId xmlns:a16="http://schemas.microsoft.com/office/drawing/2014/main" id="{BFF4E4EF-0BBA-4A4B-8923-627C6A3B355C}"/>
                  </a:ext>
                </a:extLst>
              </p:cNvPr>
              <p:cNvGrpSpPr/>
              <p:nvPr/>
            </p:nvGrpSpPr>
            <p:grpSpPr>
              <a:xfrm>
                <a:off x="9312322" y="0"/>
                <a:ext cx="1508078" cy="1508078"/>
                <a:chOff x="0" y="0"/>
                <a:chExt cx="1913890" cy="1913890"/>
              </a:xfrm>
              <a:grpFill/>
            </p:grpSpPr>
            <p:sp>
              <p:nvSpPr>
                <p:cNvPr id="22" name="Freeform 11">
                  <a:extLst>
                    <a:ext uri="{FF2B5EF4-FFF2-40B4-BE49-F238E27FC236}">
                      <a16:creationId xmlns:a16="http://schemas.microsoft.com/office/drawing/2014/main" id="{E67B6251-6F05-4CC6-AA42-09C7C82869D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13890" cy="1913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3890" h="1913890">
                      <a:moveTo>
                        <a:pt x="0" y="0"/>
                      </a:moveTo>
                      <a:lnTo>
                        <a:pt x="1913890" y="0"/>
                      </a:lnTo>
                      <a:lnTo>
                        <a:pt x="1913890" y="1913890"/>
                      </a:lnTo>
                      <a:lnTo>
                        <a:pt x="0" y="1913890"/>
                      </a:lnTo>
                      <a:close/>
                    </a:path>
                  </a:pathLst>
                </a:custGeom>
                <a:grpFill/>
              </p:spPr>
              <p:txBody>
                <a:bodyPr/>
                <a:lstStyle/>
                <a:p>
                  <a:pPr marL="0" marR="0" lvl="0" indent="0" algn="l" defTabSz="609539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FBFC70F9-F83D-452F-A893-5A81A049728B}"/>
                </a:ext>
              </a:extLst>
            </p:cNvPr>
            <p:cNvSpPr txBox="1"/>
            <p:nvPr/>
          </p:nvSpPr>
          <p:spPr>
            <a:xfrm>
              <a:off x="2032790" y="1962436"/>
              <a:ext cx="8204200" cy="10348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rtl="0" eaLnBrk="1" fontAlgn="auto" latinLnBrk="0" hangingPunct="1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Câu </a:t>
              </a:r>
              <a:r>
                <a:rPr kumimoji="0" 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3.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Nêu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cho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ví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dụ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về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một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số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lợi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ích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tác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hại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đối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với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con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người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100000"/>
                    </a:prstClr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E3902F5-2FFA-4C4F-B223-81053B5EAA21}"/>
              </a:ext>
            </a:extLst>
          </p:cNvPr>
          <p:cNvSpPr txBox="1"/>
          <p:nvPr/>
        </p:nvSpPr>
        <p:spPr>
          <a:xfrm>
            <a:off x="3810000" y="362089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M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ột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sô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́ </a:t>
            </a:r>
            <a:r>
              <a:rPr lang="en-US" sz="2400" b="1" noProof="0" dirty="0" err="1">
                <a:cs typeface="+mn-ea"/>
                <a:sym typeface="+mn-lt"/>
              </a:rPr>
              <a:t>tác</a:t>
            </a:r>
            <a:r>
              <a:rPr lang="en-US" sz="2400" b="1" noProof="0" dirty="0">
                <a:cs typeface="+mn-ea"/>
                <a:sym typeface="+mn-lt"/>
              </a:rPr>
              <a:t> </a:t>
            </a:r>
            <a:r>
              <a:rPr lang="en-US" sz="2400" b="1" noProof="0" dirty="0" err="1">
                <a:cs typeface="+mn-ea"/>
                <a:sym typeface="+mn-lt"/>
              </a:rPr>
              <a:t>hại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virus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D0415-0F46-4C5F-9194-BF54A2763644}"/>
              </a:ext>
            </a:extLst>
          </p:cNvPr>
          <p:cNvSpPr txBox="1"/>
          <p:nvPr/>
        </p:nvSpPr>
        <p:spPr>
          <a:xfrm>
            <a:off x="1736167" y="4082560"/>
            <a:ext cx="8719667" cy="2332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340" marR="20321" lvl="0" indent="-381019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Virus TMV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lốm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đốt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thuốc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suất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thuốc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401340" marR="20321" lvl="0" indent="-381019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Virus HIV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hàng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triệu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6A45295-490D-67F9-A9FC-02086B873263}"/>
              </a:ext>
            </a:extLst>
          </p:cNvPr>
          <p:cNvSpPr/>
          <p:nvPr/>
        </p:nvSpPr>
        <p:spPr>
          <a:xfrm>
            <a:off x="-21021" y="4605762"/>
            <a:ext cx="1297317" cy="76741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559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0" grpId="0" build="p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990600" y="2030787"/>
            <a:ext cx="10303115" cy="2924271"/>
            <a:chOff x="0" y="0"/>
            <a:chExt cx="10820400" cy="10989733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820400" cy="10989733"/>
              <a:chOff x="0" y="0"/>
              <a:chExt cx="2748044" cy="2791049"/>
            </a:xfrm>
            <a:grpFill/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748044" cy="2791049"/>
              </a:xfrm>
              <a:custGeom>
                <a:avLst/>
                <a:gdLst/>
                <a:ahLst/>
                <a:cxnLst/>
                <a:rect l="l" t="t" r="r" b="b"/>
                <a:pathLst>
                  <a:path w="2748044" h="2791049">
                    <a:moveTo>
                      <a:pt x="2623584" y="2791049"/>
                    </a:moveTo>
                    <a:lnTo>
                      <a:pt x="124460" y="2791049"/>
                    </a:lnTo>
                    <a:cubicBezTo>
                      <a:pt x="55880" y="2791049"/>
                      <a:pt x="0" y="2735169"/>
                      <a:pt x="0" y="2666589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623584" y="0"/>
                    </a:lnTo>
                    <a:cubicBezTo>
                      <a:pt x="2692164" y="0"/>
                      <a:pt x="2748044" y="55880"/>
                      <a:pt x="2748044" y="124460"/>
                    </a:cubicBezTo>
                    <a:lnTo>
                      <a:pt x="2748044" y="2666589"/>
                    </a:lnTo>
                    <a:cubicBezTo>
                      <a:pt x="2748044" y="2735169"/>
                      <a:pt x="2692164" y="2791049"/>
                      <a:pt x="2623584" y="2791049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marR="0" lvl="0" indent="0" algn="l" defTabSz="6095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9312322" y="9481655"/>
              <a:ext cx="1508078" cy="1508078"/>
              <a:chOff x="0" y="0"/>
              <a:chExt cx="1913890" cy="1913890"/>
            </a:xfrm>
            <a:grpFill/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marR="0" lvl="0" indent="0" algn="l" defTabSz="6095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9312322" y="0"/>
              <a:ext cx="1508078" cy="1508078"/>
              <a:chOff x="0" y="0"/>
              <a:chExt cx="1913890" cy="1913890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pPr marL="0" marR="0" lvl="0" indent="0" algn="l" defTabSz="6095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2" name="TextBox 12"/>
          <p:cNvSpPr txBox="1"/>
          <p:nvPr/>
        </p:nvSpPr>
        <p:spPr>
          <a:xfrm>
            <a:off x="1600199" y="2573144"/>
            <a:ext cx="9083915" cy="2144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4.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Nêu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phương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truyền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 ở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thích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ý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nghĩa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thông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điệp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5K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dịch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COVID-19.</a:t>
            </a: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  <a:p>
            <a:pPr marL="0" marR="0" lvl="0" indent="0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54052">
            <a:off x="40877" y="5420714"/>
            <a:ext cx="2198247" cy="21342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54052">
            <a:off x="40877" y="5420714"/>
            <a:ext cx="2198247" cy="21342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D16E1C-9DE3-4714-ABF0-250378DFBA12}"/>
              </a:ext>
            </a:extLst>
          </p:cNvPr>
          <p:cNvSpPr txBox="1"/>
          <p:nvPr/>
        </p:nvSpPr>
        <p:spPr>
          <a:xfrm>
            <a:off x="1219200" y="2187880"/>
            <a:ext cx="10439400" cy="4269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3238" marR="20321" lvl="0" indent="-342917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phương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thức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truyền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 ở 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người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</a:p>
          <a:p>
            <a:pPr marL="325136" marR="20321" lvl="0" indent="-304815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133" b="1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133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truyền</a:t>
            </a:r>
            <a:r>
              <a:rPr kumimoji="0" lang="en-US" sz="2133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dọc</a:t>
            </a:r>
            <a:r>
              <a:rPr kumimoji="0" lang="en-US" sz="2133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sư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̣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truyền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mẹ sang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con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thông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qua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quá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trình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mang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thai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nở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hoặc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chăm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sóc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(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bú</a:t>
            </a:r>
            <a:r>
              <a:rPr kumimoji="0" lang="vi-VN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,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mớm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).</a:t>
            </a:r>
            <a:endParaRPr kumimoji="0" lang="vi-VN" sz="2133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325136" marR="20321" lvl="0" indent="-304815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133" b="1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133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truyền</a:t>
            </a:r>
            <a:r>
              <a:rPr kumimoji="0" lang="en-US" sz="2133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1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ngang</a:t>
            </a:r>
            <a:r>
              <a:rPr kumimoji="0" lang="en-US" sz="2133" b="1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: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sư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̣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lây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truyền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này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sang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thông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qua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con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đường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chính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qua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đường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hô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hấp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đường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tiêu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hóa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vết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trầy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xước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trên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vật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gian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truyền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bệnh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đường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máu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  <a:p>
            <a:pPr marL="325136" marR="20321" lvl="0" indent="-304815" algn="just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T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hông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điệp</a:t>
            </a: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5K: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Khẩu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trang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–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Khử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khuẩn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–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Khoảng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cách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–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trung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–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Khai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báo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y </a:t>
            </a:r>
            <a:r>
              <a:rPr kumimoji="0" lang="en-US" sz="2133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tế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CB709A-DAFF-8223-D997-22AA4633392C}"/>
              </a:ext>
            </a:extLst>
          </p:cNvPr>
          <p:cNvSpPr txBox="1"/>
          <p:nvPr/>
        </p:nvSpPr>
        <p:spPr>
          <a:xfrm>
            <a:off x="533400" y="16002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lang="en-US" sz="2400" b="1" dirty="0">
                <a:solidFill>
                  <a:prstClr val="black">
                    <a:lumMod val="75000"/>
                  </a:prstClr>
                </a:solidFill>
                <a:cs typeface="+mn-ea"/>
                <a:sym typeface="+mn-lt"/>
              </a:rPr>
              <a:t>4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16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04301" y="2362200"/>
            <a:ext cx="10183397" cy="1430788"/>
            <a:chOff x="0" y="0"/>
            <a:chExt cx="5771732" cy="278674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5771733" cy="2786749"/>
            </a:xfrm>
            <a:custGeom>
              <a:avLst/>
              <a:gdLst/>
              <a:ahLst/>
              <a:cxnLst/>
              <a:rect l="l" t="t" r="r" b="b"/>
              <a:pathLst>
                <a:path w="5771733" h="2786749">
                  <a:moveTo>
                    <a:pt x="5647272" y="2786749"/>
                  </a:moveTo>
                  <a:lnTo>
                    <a:pt x="124460" y="2786749"/>
                  </a:lnTo>
                  <a:cubicBezTo>
                    <a:pt x="55880" y="2786749"/>
                    <a:pt x="0" y="2730869"/>
                    <a:pt x="0" y="26622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47272" y="0"/>
                  </a:lnTo>
                  <a:cubicBezTo>
                    <a:pt x="5715852" y="0"/>
                    <a:pt x="5771733" y="55880"/>
                    <a:pt x="5771733" y="124460"/>
                  </a:cubicBezTo>
                  <a:lnTo>
                    <a:pt x="5771733" y="2662289"/>
                  </a:lnTo>
                  <a:cubicBezTo>
                    <a:pt x="5771733" y="2730869"/>
                    <a:pt x="5715852" y="2786749"/>
                    <a:pt x="5647272" y="278674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26966" y="2486643"/>
            <a:ext cx="9195888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5.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những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do virus?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4C4B6C-51A5-4494-869B-5A1A3F7C16BC}"/>
                  </a:ext>
                </a:extLst>
              </p:cNvPr>
              <p:cNvSpPr txBox="1"/>
              <p:nvPr/>
            </p:nvSpPr>
            <p:spPr>
              <a:xfrm>
                <a:off x="860062" y="2057400"/>
                <a:ext cx="10471875" cy="4548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81019" marR="0" lvl="0" indent="-381019" algn="just" defTabSz="609539" rtl="0" eaLnBrk="1" fontAlgn="auto" latinLnBrk="0" hangingPunct="1">
                  <a:lnSpc>
                    <a:spcPct val="150000"/>
                  </a:lnSpc>
                  <a:spcBef>
                    <a:spcPts val="200"/>
                  </a:spcBef>
                  <a:spcAft>
                    <a:spcPts val="20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Do virus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nằm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trong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vật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chất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di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truyền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của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tế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bào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chủ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cho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nên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nếu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kháng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sinh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tiêu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diệt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virus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thì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đồng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nghĩa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với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diệt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cả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tế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bào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chủ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(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người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hoặc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động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vật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). </a:t>
                </a:r>
                <a:endPara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  <a:p>
                <a:pPr marL="381019" marR="0" lvl="0" indent="-381019" algn="just" defTabSz="609539" rtl="0" eaLnBrk="1" fontAlgn="auto" latinLnBrk="0" hangingPunct="1">
                  <a:lnSpc>
                    <a:spcPct val="150000"/>
                  </a:lnSpc>
                  <a:spcBef>
                    <a:spcPts val="200"/>
                  </a:spcBef>
                  <a:spcAft>
                    <a:spcPts val="20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Virus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còn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có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khả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năng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nằm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ẩn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mình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vài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năm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trong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tế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bào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trước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phát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bệnh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và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luôn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thay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đổi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hình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dạng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nên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có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khả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năng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kháng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thuốc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rất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cao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.</a:t>
                </a:r>
              </a:p>
              <a:p>
                <a:pPr marL="0" marR="0" lvl="0" indent="0" algn="l" defTabSz="609539" rtl="0" eaLnBrk="1" fontAlgn="auto" latinLnBrk="0" hangingPunct="1">
                  <a:lnSpc>
                    <a:spcPct val="150000"/>
                  </a:lnSpc>
                  <a:spcBef>
                    <a:spcPts val="200"/>
                  </a:spcBef>
                  <a:spcAft>
                    <a:spcPts val="533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ea"/>
                        <a:sym typeface="+mn-lt"/>
                      </a:rPr>
                      <m:t>⟹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Kháng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sinh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không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tiêu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diệt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được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virus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vì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virus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hoàn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toàn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khác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biệt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với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 vi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khuẩn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/>
                    <a:cs typeface="+mn-ea"/>
                    <a:sym typeface="+mn-lt"/>
                  </a:rPr>
                  <a:t>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4C4B6C-51A5-4494-869B-5A1A3F7C1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062" y="2057400"/>
                <a:ext cx="10471875" cy="4548425"/>
              </a:xfrm>
              <a:prstGeom prst="rect">
                <a:avLst/>
              </a:prstGeom>
              <a:blipFill>
                <a:blip r:embed="rId3"/>
                <a:stretch>
                  <a:fillRect l="-873" r="-1804" b="-2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F74697E-6EF3-7BBC-FA5A-30953C7B9B88}"/>
              </a:ext>
            </a:extLst>
          </p:cNvPr>
          <p:cNvSpPr txBox="1"/>
          <p:nvPr/>
        </p:nvSpPr>
        <p:spPr>
          <a:xfrm>
            <a:off x="533400" y="160020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5: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789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4">
            <a:extLst>
              <a:ext uri="{FF2B5EF4-FFF2-40B4-BE49-F238E27FC236}">
                <a16:creationId xmlns:a16="http://schemas.microsoft.com/office/drawing/2014/main" id="{DE6E8B94-2905-42A1-BF36-345816694311}"/>
              </a:ext>
            </a:extLst>
          </p:cNvPr>
          <p:cNvGrpSpPr/>
          <p:nvPr/>
        </p:nvGrpSpPr>
        <p:grpSpPr>
          <a:xfrm>
            <a:off x="739337" y="1934206"/>
            <a:ext cx="10766863" cy="2134698"/>
            <a:chOff x="-122545" y="0"/>
            <a:chExt cx="6114865" cy="278674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2A07B93A-261F-4C10-8AE3-2D04F7AB1196}"/>
                </a:ext>
              </a:extLst>
            </p:cNvPr>
            <p:cNvSpPr/>
            <p:nvPr/>
          </p:nvSpPr>
          <p:spPr>
            <a:xfrm>
              <a:off x="-122545" y="0"/>
              <a:ext cx="6114865" cy="2786749"/>
            </a:xfrm>
            <a:custGeom>
              <a:avLst/>
              <a:gdLst/>
              <a:ahLst/>
              <a:cxnLst/>
              <a:rect l="l" t="t" r="r" b="b"/>
              <a:pathLst>
                <a:path w="5771733" h="2786749">
                  <a:moveTo>
                    <a:pt x="5647272" y="2786749"/>
                  </a:moveTo>
                  <a:lnTo>
                    <a:pt x="124460" y="2786749"/>
                  </a:lnTo>
                  <a:cubicBezTo>
                    <a:pt x="55880" y="2786749"/>
                    <a:pt x="0" y="2730869"/>
                    <a:pt x="0" y="26622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47272" y="0"/>
                  </a:lnTo>
                  <a:cubicBezTo>
                    <a:pt x="5715852" y="0"/>
                    <a:pt x="5771733" y="55880"/>
                    <a:pt x="5771733" y="124460"/>
                  </a:cubicBezTo>
                  <a:lnTo>
                    <a:pt x="5771733" y="2662289"/>
                  </a:lnTo>
                  <a:cubicBezTo>
                    <a:pt x="5771733" y="2730869"/>
                    <a:pt x="5715852" y="2786749"/>
                    <a:pt x="5647272" y="278674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22" name="TextBox 13">
            <a:extLst>
              <a:ext uri="{FF2B5EF4-FFF2-40B4-BE49-F238E27FC236}">
                <a16:creationId xmlns:a16="http://schemas.microsoft.com/office/drawing/2014/main" id="{53443EF2-41CB-48DE-814F-AF7CD4B04B69}"/>
              </a:ext>
            </a:extLst>
          </p:cNvPr>
          <p:cNvSpPr txBox="1"/>
          <p:nvPr/>
        </p:nvSpPr>
        <p:spPr>
          <a:xfrm>
            <a:off x="1524000" y="2209800"/>
            <a:ext cx="9389928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6.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do virus.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10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60953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ta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100000"/>
                  </a:prstClr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560B9647-EE88-43B9-915A-66C8F3A24504}"/>
              </a:ext>
            </a:extLst>
          </p:cNvPr>
          <p:cNvSpPr txBox="1"/>
          <p:nvPr/>
        </p:nvSpPr>
        <p:spPr>
          <a:xfrm>
            <a:off x="838200" y="2007391"/>
            <a:ext cx="10972800" cy="469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09539" rtl="0" eaLnBrk="1" fontAlgn="auto" latinLnBrk="0" hangingPunct="1">
              <a:lnSpc>
                <a:spcPct val="14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Một số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biện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chống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do virus:</a:t>
            </a:r>
          </a:p>
          <a:p>
            <a:pPr marL="381019" marR="0" lvl="0" indent="-381019" defTabSz="609539" rtl="0" eaLnBrk="1" fontAlgn="auto" latinLnBrk="0" hangingPunct="1">
              <a:lnSpc>
                <a:spcPct val="14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dưỡng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luyện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dục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thao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381019" marR="0" lvl="0" indent="-381019" defTabSz="609539" rtl="0" eaLnBrk="1" fontAlgn="auto" latinLnBrk="0" hangingPunct="1">
              <a:lnSpc>
                <a:spcPct val="14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ở,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việc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,..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381019" marR="0" lvl="0" indent="-381019" defTabSz="609539" rtl="0" eaLnBrk="1" fontAlgn="auto" latinLnBrk="0" hangingPunct="1">
              <a:lnSpc>
                <a:spcPct val="14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xuyên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rửa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hoặc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tiếp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mặt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ngoài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cộng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381019" marR="0" lvl="0" indent="-381019" defTabSz="609539" rtl="0" eaLnBrk="1" fontAlgn="auto" latinLnBrk="0" hangingPunct="1">
              <a:lnSpc>
                <a:spcPct val="14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Tiêm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đủ.....</a:t>
            </a:r>
          </a:p>
          <a:p>
            <a:pPr marL="0" marR="0" lvl="0" indent="0" defTabSz="609539" rtl="0" eaLnBrk="1" fontAlgn="auto" latinLnBrk="0" hangingPunct="1">
              <a:lnSpc>
                <a:spcPct val="14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Biện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pháp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giúp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chủ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động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hình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thành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virus: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609539" rtl="0" eaLnBrk="1" fontAlgn="auto" latinLnBrk="0" hangingPunct="1">
              <a:lnSpc>
                <a:spcPct val="14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iêm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uống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dưỡng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700E26-0777-8B34-D4A3-EA21B30E145D}"/>
              </a:ext>
            </a:extLst>
          </p:cNvPr>
          <p:cNvSpPr txBox="1"/>
          <p:nvPr/>
        </p:nvSpPr>
        <p:spPr>
          <a:xfrm>
            <a:off x="914400" y="159573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lang="en-US" sz="2400" b="1" dirty="0">
                <a:solidFill>
                  <a:prstClr val="black">
                    <a:lumMod val="75000"/>
                  </a:prstClr>
                </a:solidFill>
                <a:cs typeface="+mn-ea"/>
                <a:sym typeface="+mn-lt"/>
              </a:rPr>
              <a:t>6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316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alphaModFix amt="6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54052">
            <a:off x="18504" y="5623894"/>
            <a:ext cx="1959346" cy="190234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CC31997-F628-1949-0E21-F159BD960C9B}"/>
              </a:ext>
            </a:extLst>
          </p:cNvPr>
          <p:cNvGrpSpPr/>
          <p:nvPr/>
        </p:nvGrpSpPr>
        <p:grpSpPr>
          <a:xfrm>
            <a:off x="712568" y="1599102"/>
            <a:ext cx="10766863" cy="2134698"/>
            <a:chOff x="712568" y="1599102"/>
            <a:chExt cx="10766863" cy="213469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31773C0-426E-08BA-F76C-4C38AF186329}"/>
                </a:ext>
              </a:extLst>
            </p:cNvPr>
            <p:cNvSpPr/>
            <p:nvPr/>
          </p:nvSpPr>
          <p:spPr>
            <a:xfrm>
              <a:off x="712568" y="1599102"/>
              <a:ext cx="10766863" cy="2134698"/>
            </a:xfrm>
            <a:custGeom>
              <a:avLst/>
              <a:gdLst/>
              <a:ahLst/>
              <a:cxnLst/>
              <a:rect l="l" t="t" r="r" b="b"/>
              <a:pathLst>
                <a:path w="5771733" h="2786749">
                  <a:moveTo>
                    <a:pt x="5647272" y="2786749"/>
                  </a:moveTo>
                  <a:lnTo>
                    <a:pt x="124460" y="2786749"/>
                  </a:lnTo>
                  <a:cubicBezTo>
                    <a:pt x="55880" y="2786749"/>
                    <a:pt x="0" y="2730869"/>
                    <a:pt x="0" y="26622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47272" y="0"/>
                  </a:lnTo>
                  <a:cubicBezTo>
                    <a:pt x="5715852" y="0"/>
                    <a:pt x="5771733" y="55880"/>
                    <a:pt x="5771733" y="124460"/>
                  </a:cubicBezTo>
                  <a:lnTo>
                    <a:pt x="5771733" y="2662289"/>
                  </a:lnTo>
                  <a:cubicBezTo>
                    <a:pt x="5771733" y="2730869"/>
                    <a:pt x="5715852" y="2786749"/>
                    <a:pt x="5647272" y="2786749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</p:spPr>
          <p:txBody>
            <a:bodyPr/>
            <a:lstStyle/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24000" y="1845490"/>
              <a:ext cx="9144000" cy="15835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609539" rtl="0" eaLnBrk="1" fontAlgn="auto" latinLnBrk="0" hangingPunct="1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rPr>
                <a:t>Câu 7</a:t>
              </a:r>
              <a:r>
                <a:rPr kumimoji="0" 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Tại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sao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virus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gây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bệnh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cúm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A hay HIV/AIDS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lại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thường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nhiều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biến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thể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?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Đặc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điểm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gây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khó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khăn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phát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triển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vaccine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phòng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bệnh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thuốc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chữa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bệnh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</a:p>
          </p:txBody>
        </p:sp>
      </p:grpSp>
      <p:pic>
        <p:nvPicPr>
          <p:cNvPr id="20" name="Picture 34">
            <a:extLst>
              <a:ext uri="{FF2B5EF4-FFF2-40B4-BE49-F238E27FC236}">
                <a16:creationId xmlns:a16="http://schemas.microsoft.com/office/drawing/2014/main" id="{AA53DF8E-B95E-4B7E-9A77-9A386D46DA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406684" y="4049224"/>
            <a:ext cx="2326333" cy="2491387"/>
          </a:xfrm>
          <a:prstGeom prst="rect">
            <a:avLst/>
          </a:prstGeom>
        </p:spPr>
      </p:pic>
      <p:pic>
        <p:nvPicPr>
          <p:cNvPr id="3074" name="Picture 2" descr="Các dấu hiệu và triệu chứng của cúm loại A | Vinmec">
            <a:extLst>
              <a:ext uri="{FF2B5EF4-FFF2-40B4-BE49-F238E27FC236}">
                <a16:creationId xmlns:a16="http://schemas.microsoft.com/office/drawing/2014/main" id="{2B53E9E5-6937-4D22-BAD9-A69EA793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49224"/>
            <a:ext cx="3551704" cy="1997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A6334A-8D62-4894-9971-ABF72C8070A5}"/>
              </a:ext>
            </a:extLst>
          </p:cNvPr>
          <p:cNvSpPr txBox="1"/>
          <p:nvPr/>
        </p:nvSpPr>
        <p:spPr>
          <a:xfrm>
            <a:off x="6593385" y="6172200"/>
            <a:ext cx="20997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+mn-ea"/>
                <a:sym typeface="+mn-lt"/>
              </a:rPr>
              <a:t>Virus cúm A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5B286F1-7225-45E8-BB47-62BB97BB047B}"/>
              </a:ext>
            </a:extLst>
          </p:cNvPr>
          <p:cNvSpPr txBox="1"/>
          <p:nvPr/>
        </p:nvSpPr>
        <p:spPr>
          <a:xfrm>
            <a:off x="533400" y="2057400"/>
            <a:ext cx="10820400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Virus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cúm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A hay HIV/AIDS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gene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RNA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tần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cao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do enzyme polymerase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sửa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sai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do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virus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nguồn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 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381019" marR="0" lvl="0" indent="-381019" algn="just" defTabSz="609539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533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Đặc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điểm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gây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triển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vaccine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phòng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bệnh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lẩn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miễn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dịch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kháng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rất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nhanh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710B7E-4EFF-0061-FD58-49D0230A1D78}"/>
              </a:ext>
            </a:extLst>
          </p:cNvPr>
          <p:cNvSpPr txBox="1"/>
          <p:nvPr/>
        </p:nvSpPr>
        <p:spPr>
          <a:xfrm>
            <a:off x="914400" y="159573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Câu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7: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Trả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: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29691" y="1406345"/>
            <a:ext cx="5757509" cy="3571955"/>
            <a:chOff x="0" y="0"/>
            <a:chExt cx="15148413" cy="15993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148413" cy="15993945"/>
            </a:xfrm>
            <a:custGeom>
              <a:avLst/>
              <a:gdLst/>
              <a:ahLst/>
              <a:cxnLst/>
              <a:rect l="l" t="t" r="r" b="b"/>
              <a:pathLst>
                <a:path w="15148413" h="15993945">
                  <a:moveTo>
                    <a:pt x="14843613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15689145"/>
                  </a:lnTo>
                  <a:cubicBezTo>
                    <a:pt x="0" y="15858054"/>
                    <a:pt x="135890" y="15993945"/>
                    <a:pt x="304800" y="15993945"/>
                  </a:cubicBezTo>
                  <a:lnTo>
                    <a:pt x="14843613" y="15993945"/>
                  </a:lnTo>
                  <a:cubicBezTo>
                    <a:pt x="15012522" y="15993945"/>
                    <a:pt x="15148413" y="15858054"/>
                    <a:pt x="15148413" y="15689145"/>
                  </a:cubicBezTo>
                  <a:lnTo>
                    <a:pt x="15148413" y="304800"/>
                  </a:lnTo>
                  <a:cubicBezTo>
                    <a:pt x="15148413" y="135890"/>
                    <a:pt x="15012522" y="0"/>
                    <a:pt x="14843613" y="0"/>
                  </a:cubicBezTo>
                  <a:close/>
                </a:path>
              </a:pathLst>
            </a:custGeom>
            <a:solidFill>
              <a:srgbClr val="FAFAF7"/>
            </a:solidFill>
          </p:spPr>
          <p:txBody>
            <a:bodyPr/>
            <a:lstStyle/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390767" y="2119594"/>
            <a:ext cx="643219" cy="712125"/>
            <a:chOff x="1242" y="-1"/>
            <a:chExt cx="554088" cy="856336"/>
          </a:xfrm>
        </p:grpSpPr>
        <p:grpSp>
          <p:nvGrpSpPr>
            <p:cNvPr id="5" name="Group 5"/>
            <p:cNvGrpSpPr/>
            <p:nvPr/>
          </p:nvGrpSpPr>
          <p:grpSpPr>
            <a:xfrm>
              <a:off x="1242" y="-1"/>
              <a:ext cx="554088" cy="856336"/>
              <a:chOff x="14166" y="-9"/>
              <a:chExt cx="6321662" cy="977004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6" y="-9"/>
                <a:ext cx="6321662" cy="9770041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7D5B"/>
              </a:solidFill>
            </p:spPr>
            <p:txBody>
              <a:bodyPr/>
              <a:lstStyle/>
              <a:p>
                <a:pPr marL="0" marR="0" lvl="0" indent="0" algn="l" defTabSz="6095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42684" y="-1"/>
              <a:ext cx="76968" cy="6355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1" indent="0" algn="ctr" defTabSz="609539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193027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29829" y="3527260"/>
            <a:ext cx="643219" cy="712125"/>
            <a:chOff x="-489919" y="-624875"/>
            <a:chExt cx="1286439" cy="1424250"/>
          </a:xfrm>
        </p:grpSpPr>
        <p:grpSp>
          <p:nvGrpSpPr>
            <p:cNvPr id="9" name="Group 9"/>
            <p:cNvGrpSpPr/>
            <p:nvPr/>
          </p:nvGrpSpPr>
          <p:grpSpPr>
            <a:xfrm>
              <a:off x="-489919" y="-624875"/>
              <a:ext cx="1286439" cy="1424250"/>
              <a:chOff x="-5589559" y="-7129273"/>
              <a:chExt cx="14677141" cy="162494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5589559" y="-7129273"/>
                <a:ext cx="14677141" cy="1624945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7D5B"/>
              </a:solidFill>
            </p:spPr>
            <p:txBody>
              <a:bodyPr/>
              <a:lstStyle/>
              <a:p>
                <a:pPr marL="0" marR="0" lvl="0" indent="0" algn="l" defTabSz="60953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-46779" y="-564991"/>
              <a:ext cx="400152" cy="1057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1" indent="0" algn="ctr" defTabSz="609539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0" i="0" u="none" strike="noStrike" kern="1200" cap="none" spc="0" normalizeH="0" baseline="0" noProof="0" dirty="0">
                  <a:ln>
                    <a:noFill/>
                  </a:ln>
                  <a:solidFill>
                    <a:srgbClr val="193027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2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28800" y="1032262"/>
            <a:ext cx="1060175" cy="1546675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7338120" y="2119594"/>
            <a:ext cx="4249003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l" defTabSz="609539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193027"/>
                </a:solidFill>
                <a:effectLst/>
                <a:uLnTx/>
                <a:uFillTx/>
                <a:cs typeface="+mn-ea"/>
                <a:sym typeface="+mn-lt"/>
              </a:rPr>
              <a:t>Ôn lại kiến thức đã học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93027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990620" y="4305692"/>
            <a:ext cx="3965346" cy="535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ctr" defTabSz="609539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67" b="1" i="1" u="none" strike="noStrike" kern="1200" cap="none" spc="0" normalizeH="0" baseline="0" noProof="0" dirty="0">
              <a:ln>
                <a:noFill/>
              </a:ln>
              <a:solidFill>
                <a:srgbClr val="193027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338121" y="3353093"/>
            <a:ext cx="4134766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l" defTabSz="609539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193027"/>
                </a:solidFill>
                <a:effectLst/>
                <a:uLnTx/>
                <a:uFillTx/>
                <a:cs typeface="+mn-ea"/>
                <a:sym typeface="+mn-lt"/>
              </a:rPr>
              <a:t>Hoàn thành các bài tập trong SBT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93027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35306" y="2578937"/>
            <a:ext cx="3789159" cy="1726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rPr>
              <a:t>HƯỚNG DẪN VỀ NHÀ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ACE1548-0490-48BE-A505-F9A607A0B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402884" y="2831719"/>
            <a:ext cx="1734961" cy="4026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48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21F26-4C65-6E54-9EA8-B247D58C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B81309-AF59-B228-A1F3-249130566D47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C7BE5-57D1-1C32-BC75-BD0CE4C79EC9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A2233B-78B4-144D-C27E-A68F791BDCBB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AF78D4DB-D18C-35F0-A640-447F807F89F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52111-83E9-E2C4-E08B-DC4EB19CF71B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AFDDDAE-520E-A070-C1CF-66C0F56BA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1A6B98-10D5-49D7-521E-A99FE7C84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360719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t4nbmey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122</TotalTime>
  <Words>2711</Words>
  <Application>Microsoft Office PowerPoint</Application>
  <PresentationFormat>Widescreen</PresentationFormat>
  <Paragraphs>179</Paragraphs>
  <Slides>48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Cambria Math</vt:lpstr>
      <vt:lpstr>UTM Avo</vt:lpstr>
      <vt:lpstr>Wingdings</vt:lpstr>
      <vt:lpstr>Theme1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Thuynt</cp:lastModifiedBy>
  <cp:revision>8</cp:revision>
  <dcterms:created xsi:type="dcterms:W3CDTF">2024-03-01T08:13:14Z</dcterms:created>
  <dcterms:modified xsi:type="dcterms:W3CDTF">2024-04-05T01:42:29Z</dcterms:modified>
</cp:coreProperties>
</file>