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Lst>
  <p:notesMasterIdLst>
    <p:notesMasterId r:id="rId26"/>
  </p:notesMasterIdLst>
  <p:sldIdLst>
    <p:sldId id="257" r:id="rId3"/>
    <p:sldId id="258" r:id="rId4"/>
    <p:sldId id="259" r:id="rId5"/>
    <p:sldId id="260" r:id="rId6"/>
    <p:sldId id="261" r:id="rId7"/>
    <p:sldId id="362" r:id="rId8"/>
    <p:sldId id="387" r:id="rId9"/>
    <p:sldId id="388" r:id="rId10"/>
    <p:sldId id="389" r:id="rId11"/>
    <p:sldId id="390" r:id="rId12"/>
    <p:sldId id="262" r:id="rId13"/>
    <p:sldId id="288" r:id="rId14"/>
    <p:sldId id="391" r:id="rId15"/>
    <p:sldId id="287" r:id="rId16"/>
    <p:sldId id="385" r:id="rId17"/>
    <p:sldId id="291" r:id="rId18"/>
    <p:sldId id="392" r:id="rId19"/>
    <p:sldId id="393" r:id="rId20"/>
    <p:sldId id="394" r:id="rId21"/>
    <p:sldId id="395" r:id="rId22"/>
    <p:sldId id="270" r:id="rId23"/>
    <p:sldId id="271" r:id="rId24"/>
    <p:sldId id="272" r:id="rId25"/>
  </p:sldIdLst>
  <p:sldSz cx="12192000" cy="6858000"/>
  <p:notesSz cx="6858000" cy="9144000"/>
  <p:embeddedFontLst>
    <p:embeddedFont>
      <p:font typeface="Cambria Math" panose="02040503050406030204" pitchFamily="18" charset="0"/>
      <p:regular r:id="rId27"/>
    </p:embeddedFont>
    <p:embeddedFont>
      <p:font typeface="UTM Avo" panose="02040603050506020204" pitchFamily="18" charset="0"/>
      <p:regular r:id="rId28"/>
      <p:bold r:id="rId29"/>
      <p:italic r:id="rId30"/>
      <p:boldItalic r:id="rId31"/>
    </p:embeddedFont>
  </p:embeddedFontLst>
  <p:defaultTextStyle>
    <a:defPPr>
      <a:defRPr lang="en-US"/>
    </a:defPPr>
    <a:lvl1pPr marL="0" algn="l" defTabSz="914253" rtl="0" eaLnBrk="1" latinLnBrk="0" hangingPunct="1">
      <a:defRPr sz="1801" kern="1200">
        <a:solidFill>
          <a:schemeClr val="tx1"/>
        </a:solidFill>
        <a:latin typeface="+mn-lt"/>
        <a:ea typeface="+mn-ea"/>
        <a:cs typeface="+mn-cs"/>
      </a:defRPr>
    </a:lvl1pPr>
    <a:lvl2pPr marL="457128" algn="l" defTabSz="914253" rtl="0" eaLnBrk="1" latinLnBrk="0" hangingPunct="1">
      <a:defRPr sz="1801" kern="1200">
        <a:solidFill>
          <a:schemeClr val="tx1"/>
        </a:solidFill>
        <a:latin typeface="+mn-lt"/>
        <a:ea typeface="+mn-ea"/>
        <a:cs typeface="+mn-cs"/>
      </a:defRPr>
    </a:lvl2pPr>
    <a:lvl3pPr marL="914253" algn="l" defTabSz="914253" rtl="0" eaLnBrk="1" latinLnBrk="0" hangingPunct="1">
      <a:defRPr sz="1801" kern="1200">
        <a:solidFill>
          <a:schemeClr val="tx1"/>
        </a:solidFill>
        <a:latin typeface="+mn-lt"/>
        <a:ea typeface="+mn-ea"/>
        <a:cs typeface="+mn-cs"/>
      </a:defRPr>
    </a:lvl3pPr>
    <a:lvl4pPr marL="1371381" algn="l" defTabSz="914253" rtl="0" eaLnBrk="1" latinLnBrk="0" hangingPunct="1">
      <a:defRPr sz="1801" kern="1200">
        <a:solidFill>
          <a:schemeClr val="tx1"/>
        </a:solidFill>
        <a:latin typeface="+mn-lt"/>
        <a:ea typeface="+mn-ea"/>
        <a:cs typeface="+mn-cs"/>
      </a:defRPr>
    </a:lvl4pPr>
    <a:lvl5pPr marL="1828509" algn="l" defTabSz="914253" rtl="0" eaLnBrk="1" latinLnBrk="0" hangingPunct="1">
      <a:defRPr sz="1801" kern="1200">
        <a:solidFill>
          <a:schemeClr val="tx1"/>
        </a:solidFill>
        <a:latin typeface="+mn-lt"/>
        <a:ea typeface="+mn-ea"/>
        <a:cs typeface="+mn-cs"/>
      </a:defRPr>
    </a:lvl5pPr>
    <a:lvl6pPr marL="2285635" algn="l" defTabSz="914253" rtl="0" eaLnBrk="1" latinLnBrk="0" hangingPunct="1">
      <a:defRPr sz="1801" kern="1200">
        <a:solidFill>
          <a:schemeClr val="tx1"/>
        </a:solidFill>
        <a:latin typeface="+mn-lt"/>
        <a:ea typeface="+mn-ea"/>
        <a:cs typeface="+mn-cs"/>
      </a:defRPr>
    </a:lvl6pPr>
    <a:lvl7pPr marL="2742763" algn="l" defTabSz="914253" rtl="0" eaLnBrk="1" latinLnBrk="0" hangingPunct="1">
      <a:defRPr sz="1801" kern="1200">
        <a:solidFill>
          <a:schemeClr val="tx1"/>
        </a:solidFill>
        <a:latin typeface="+mn-lt"/>
        <a:ea typeface="+mn-ea"/>
        <a:cs typeface="+mn-cs"/>
      </a:defRPr>
    </a:lvl7pPr>
    <a:lvl8pPr marL="3199888" algn="l" defTabSz="914253" rtl="0" eaLnBrk="1" latinLnBrk="0" hangingPunct="1">
      <a:defRPr sz="1801" kern="1200">
        <a:solidFill>
          <a:schemeClr val="tx1"/>
        </a:solidFill>
        <a:latin typeface="+mn-lt"/>
        <a:ea typeface="+mn-ea"/>
        <a:cs typeface="+mn-cs"/>
      </a:defRPr>
    </a:lvl8pPr>
    <a:lvl9pPr marL="3657016" algn="l" defTabSz="914253" rtl="0" eaLnBrk="1" latinLnBrk="0" hangingPunct="1">
      <a:defRPr sz="18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9" autoAdjust="0"/>
    <p:restoredTop sz="93842" autoAdjust="0"/>
  </p:normalViewPr>
  <p:slideViewPr>
    <p:cSldViewPr>
      <p:cViewPr varScale="1">
        <p:scale>
          <a:sx n="105" d="100"/>
          <a:sy n="105" d="100"/>
        </p:scale>
        <p:origin x="144" y="192"/>
      </p:cViewPr>
      <p:guideLst>
        <p:guide orient="horz" pos="211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B3519-AC2C-4278-80AD-D57B3F96003E}" type="datetimeFigureOut">
              <a:rPr lang="en-US" smtClean="0"/>
              <a:t>05/04/2024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312CE-2F7D-4E34-B64E-8551FE27A4AA}" type="slidenum">
              <a:rPr lang="en-US" smtClean="0"/>
              <a:t>‹#›</a:t>
            </a:fld>
            <a:endParaRPr lang="en-US"/>
          </a:p>
        </p:txBody>
      </p:sp>
    </p:spTree>
    <p:extLst>
      <p:ext uri="{BB962C8B-B14F-4D97-AF65-F5344CB8AC3E}">
        <p14:creationId xmlns:p14="http://schemas.microsoft.com/office/powerpoint/2010/main" val="812641461"/>
      </p:ext>
    </p:extLst>
  </p:cSld>
  <p:clrMap bg1="lt1" tx1="dk1" bg2="lt2" tx2="dk2" accent1="accent1" accent2="accent2" accent3="accent3" accent4="accent4" accent5="accent5" accent6="accent6" hlink="hlink" folHlink="folHlink"/>
  <p:notesStyle>
    <a:lvl1pPr marL="0" algn="l" defTabSz="914253" rtl="0" eaLnBrk="1" latinLnBrk="0" hangingPunct="1">
      <a:defRPr sz="1199" kern="1200">
        <a:solidFill>
          <a:schemeClr val="tx1"/>
        </a:solidFill>
        <a:latin typeface="+mn-lt"/>
        <a:ea typeface="+mn-ea"/>
        <a:cs typeface="+mn-cs"/>
      </a:defRPr>
    </a:lvl1pPr>
    <a:lvl2pPr marL="457128" algn="l" defTabSz="914253" rtl="0" eaLnBrk="1" latinLnBrk="0" hangingPunct="1">
      <a:defRPr sz="1199" kern="1200">
        <a:solidFill>
          <a:schemeClr val="tx1"/>
        </a:solidFill>
        <a:latin typeface="+mn-lt"/>
        <a:ea typeface="+mn-ea"/>
        <a:cs typeface="+mn-cs"/>
      </a:defRPr>
    </a:lvl2pPr>
    <a:lvl3pPr marL="914253" algn="l" defTabSz="914253" rtl="0" eaLnBrk="1" latinLnBrk="0" hangingPunct="1">
      <a:defRPr sz="1199" kern="1200">
        <a:solidFill>
          <a:schemeClr val="tx1"/>
        </a:solidFill>
        <a:latin typeface="+mn-lt"/>
        <a:ea typeface="+mn-ea"/>
        <a:cs typeface="+mn-cs"/>
      </a:defRPr>
    </a:lvl3pPr>
    <a:lvl4pPr marL="1371381" algn="l" defTabSz="914253" rtl="0" eaLnBrk="1" latinLnBrk="0" hangingPunct="1">
      <a:defRPr sz="1199" kern="1200">
        <a:solidFill>
          <a:schemeClr val="tx1"/>
        </a:solidFill>
        <a:latin typeface="+mn-lt"/>
        <a:ea typeface="+mn-ea"/>
        <a:cs typeface="+mn-cs"/>
      </a:defRPr>
    </a:lvl4pPr>
    <a:lvl5pPr marL="1828509" algn="l" defTabSz="914253" rtl="0" eaLnBrk="1" latinLnBrk="0" hangingPunct="1">
      <a:defRPr sz="1199" kern="1200">
        <a:solidFill>
          <a:schemeClr val="tx1"/>
        </a:solidFill>
        <a:latin typeface="+mn-lt"/>
        <a:ea typeface="+mn-ea"/>
        <a:cs typeface="+mn-cs"/>
      </a:defRPr>
    </a:lvl5pPr>
    <a:lvl6pPr marL="2285635" algn="l" defTabSz="914253" rtl="0" eaLnBrk="1" latinLnBrk="0" hangingPunct="1">
      <a:defRPr sz="1199" kern="1200">
        <a:solidFill>
          <a:schemeClr val="tx1"/>
        </a:solidFill>
        <a:latin typeface="+mn-lt"/>
        <a:ea typeface="+mn-ea"/>
        <a:cs typeface="+mn-cs"/>
      </a:defRPr>
    </a:lvl6pPr>
    <a:lvl7pPr marL="2742763" algn="l" defTabSz="914253" rtl="0" eaLnBrk="1" latinLnBrk="0" hangingPunct="1">
      <a:defRPr sz="1199" kern="1200">
        <a:solidFill>
          <a:schemeClr val="tx1"/>
        </a:solidFill>
        <a:latin typeface="+mn-lt"/>
        <a:ea typeface="+mn-ea"/>
        <a:cs typeface="+mn-cs"/>
      </a:defRPr>
    </a:lvl7pPr>
    <a:lvl8pPr marL="3199888" algn="l" defTabSz="914253" rtl="0" eaLnBrk="1" latinLnBrk="0" hangingPunct="1">
      <a:defRPr sz="1199" kern="1200">
        <a:solidFill>
          <a:schemeClr val="tx1"/>
        </a:solidFill>
        <a:latin typeface="+mn-lt"/>
        <a:ea typeface="+mn-ea"/>
        <a:cs typeface="+mn-cs"/>
      </a:defRPr>
    </a:lvl8pPr>
    <a:lvl9pPr marL="3657016" algn="l" defTabSz="914253" rtl="0" eaLnBrk="1" latinLnBrk="0" hangingPunct="1">
      <a:defRPr sz="1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2"/>
            <a:ext cx="9144000" cy="2387601"/>
          </a:xfrm>
        </p:spPr>
        <p:txBody>
          <a:bodyPr anchor="b"/>
          <a:lstStyle>
            <a:lvl1pPr algn="ctr">
              <a:defRPr sz="6001"/>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9"/>
            <a:ext cx="9144000" cy="1655761"/>
          </a:xfrm>
        </p:spPr>
        <p:txBody>
          <a:bodyPr/>
          <a:lstStyle>
            <a:lvl1pPr marL="0" indent="0" algn="ctr">
              <a:buNone/>
              <a:defRPr sz="2400"/>
            </a:lvl1pPr>
            <a:lvl2pPr marL="457260" indent="0" algn="ctr">
              <a:buNone/>
              <a:defRPr sz="2001"/>
            </a:lvl2pPr>
            <a:lvl3pPr marL="914523" indent="0" algn="ctr">
              <a:buNone/>
              <a:defRPr sz="1801"/>
            </a:lvl3pPr>
            <a:lvl4pPr marL="1371783" indent="0" algn="ctr">
              <a:buNone/>
              <a:defRPr sz="1600"/>
            </a:lvl4pPr>
            <a:lvl5pPr marL="1829044" indent="0" algn="ctr">
              <a:buNone/>
              <a:defRPr sz="1600"/>
            </a:lvl5pPr>
            <a:lvl6pPr marL="2286307" indent="0" algn="ctr">
              <a:buNone/>
              <a:defRPr sz="1600"/>
            </a:lvl6pPr>
            <a:lvl7pPr marL="2743567" indent="0" algn="ctr">
              <a:buNone/>
              <a:defRPr sz="1600"/>
            </a:lvl7pPr>
            <a:lvl8pPr marL="3200830" indent="0" algn="ctr">
              <a:buNone/>
              <a:defRPr sz="1600"/>
            </a:lvl8pPr>
            <a:lvl9pPr marL="365809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41"/>
            <a:ext cx="10515601" cy="2852736"/>
          </a:xfrm>
        </p:spPr>
        <p:txBody>
          <a:bodyPr anchor="b"/>
          <a:lstStyle>
            <a:lvl1pPr>
              <a:defRPr sz="6001"/>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1" cy="1500188"/>
          </a:xfrm>
        </p:spPr>
        <p:txBody>
          <a:bodyPr/>
          <a:lstStyle>
            <a:lvl1pPr marL="0" indent="0">
              <a:buNone/>
              <a:defRPr sz="2400">
                <a:solidFill>
                  <a:schemeClr val="tx1">
                    <a:tint val="75000"/>
                  </a:schemeClr>
                </a:solidFill>
              </a:defRPr>
            </a:lvl1pPr>
            <a:lvl2pPr marL="457260" indent="0">
              <a:buNone/>
              <a:defRPr sz="2001">
                <a:solidFill>
                  <a:schemeClr val="tx1">
                    <a:tint val="75000"/>
                  </a:schemeClr>
                </a:solidFill>
              </a:defRPr>
            </a:lvl2pPr>
            <a:lvl3pPr marL="914523" indent="0">
              <a:buNone/>
              <a:defRPr sz="1801">
                <a:solidFill>
                  <a:schemeClr val="tx1">
                    <a:tint val="75000"/>
                  </a:schemeClr>
                </a:solidFill>
              </a:defRPr>
            </a:lvl3pPr>
            <a:lvl4pPr marL="1371783" indent="0">
              <a:buNone/>
              <a:defRPr sz="1600">
                <a:solidFill>
                  <a:schemeClr val="tx1">
                    <a:tint val="75000"/>
                  </a:schemeClr>
                </a:solidFill>
              </a:defRPr>
            </a:lvl4pPr>
            <a:lvl5pPr marL="1829044" indent="0">
              <a:buNone/>
              <a:defRPr sz="1600">
                <a:solidFill>
                  <a:schemeClr val="tx1">
                    <a:tint val="75000"/>
                  </a:schemeClr>
                </a:solidFill>
              </a:defRPr>
            </a:lvl5pPr>
            <a:lvl6pPr marL="2286307" indent="0">
              <a:buNone/>
              <a:defRPr sz="1600">
                <a:solidFill>
                  <a:schemeClr val="tx1">
                    <a:tint val="75000"/>
                  </a:schemeClr>
                </a:solidFill>
              </a:defRPr>
            </a:lvl6pPr>
            <a:lvl7pPr marL="2743567" indent="0">
              <a:buNone/>
              <a:defRPr sz="1600">
                <a:solidFill>
                  <a:schemeClr val="tx1">
                    <a:tint val="75000"/>
                  </a:schemeClr>
                </a:solidFill>
              </a:defRPr>
            </a:lvl7pPr>
            <a:lvl8pPr marL="3200830" indent="0">
              <a:buNone/>
              <a:defRPr sz="1600">
                <a:solidFill>
                  <a:schemeClr val="tx1">
                    <a:tint val="75000"/>
                  </a:schemeClr>
                </a:solidFill>
              </a:defRPr>
            </a:lvl8pPr>
            <a:lvl9pPr marL="365809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2"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7" y="365126"/>
            <a:ext cx="10515601"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90" y="1681164"/>
            <a:ext cx="5157788" cy="823911"/>
          </a:xfrm>
        </p:spPr>
        <p:txBody>
          <a:bodyPr anchor="b"/>
          <a:lstStyle>
            <a:lvl1pPr marL="0" indent="0">
              <a:buNone/>
              <a:defRPr sz="2400" b="1"/>
            </a:lvl1pPr>
            <a:lvl2pPr marL="457260" indent="0">
              <a:buNone/>
              <a:defRPr sz="2001" b="1"/>
            </a:lvl2pPr>
            <a:lvl3pPr marL="914523" indent="0">
              <a:buNone/>
              <a:defRPr sz="1801" b="1"/>
            </a:lvl3pPr>
            <a:lvl4pPr marL="1371783" indent="0">
              <a:buNone/>
              <a:defRPr sz="1600" b="1"/>
            </a:lvl4pPr>
            <a:lvl5pPr marL="1829044" indent="0">
              <a:buNone/>
              <a:defRPr sz="1600" b="1"/>
            </a:lvl5pPr>
            <a:lvl6pPr marL="2286307" indent="0">
              <a:buNone/>
              <a:defRPr sz="1600" b="1"/>
            </a:lvl6pPr>
            <a:lvl7pPr marL="2743567" indent="0">
              <a:buNone/>
              <a:defRPr sz="1600" b="1"/>
            </a:lvl7pPr>
            <a:lvl8pPr marL="3200830" indent="0">
              <a:buNone/>
              <a:defRPr sz="1600" b="1"/>
            </a:lvl8pPr>
            <a:lvl9pPr marL="365809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90" y="2505075"/>
            <a:ext cx="5157788"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1" y="1681164"/>
            <a:ext cx="5183187" cy="823911"/>
          </a:xfrm>
        </p:spPr>
        <p:txBody>
          <a:bodyPr anchor="b"/>
          <a:lstStyle>
            <a:lvl1pPr marL="0" indent="0">
              <a:buNone/>
              <a:defRPr sz="2400" b="1"/>
            </a:lvl1pPr>
            <a:lvl2pPr marL="457260" indent="0">
              <a:buNone/>
              <a:defRPr sz="2001" b="1"/>
            </a:lvl2pPr>
            <a:lvl3pPr marL="914523" indent="0">
              <a:buNone/>
              <a:defRPr sz="1801" b="1"/>
            </a:lvl3pPr>
            <a:lvl4pPr marL="1371783" indent="0">
              <a:buNone/>
              <a:defRPr sz="1600" b="1"/>
            </a:lvl4pPr>
            <a:lvl5pPr marL="1829044" indent="0">
              <a:buNone/>
              <a:defRPr sz="1600" b="1"/>
            </a:lvl5pPr>
            <a:lvl6pPr marL="2286307" indent="0">
              <a:buNone/>
              <a:defRPr sz="1600" b="1"/>
            </a:lvl6pPr>
            <a:lvl7pPr marL="2743567" indent="0">
              <a:buNone/>
              <a:defRPr sz="1600" b="1"/>
            </a:lvl7pPr>
            <a:lvl8pPr marL="3200830" indent="0">
              <a:buNone/>
              <a:defRPr sz="1600" b="1"/>
            </a:lvl8pPr>
            <a:lvl9pPr marL="365809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1" y="2505075"/>
            <a:ext cx="5183187"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9"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7" y="987426"/>
            <a:ext cx="6172201" cy="4873624"/>
          </a:xfrm>
        </p:spPr>
        <p:txBody>
          <a:bodyPr/>
          <a:lstStyle>
            <a:lvl1pPr>
              <a:defRPr sz="3200"/>
            </a:lvl1pPr>
            <a:lvl2pPr>
              <a:defRPr sz="2801"/>
            </a:lvl2pPr>
            <a:lvl3pPr>
              <a:defRPr sz="2400"/>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9" y="2057400"/>
            <a:ext cx="3932236" cy="3811588"/>
          </a:xfrm>
        </p:spPr>
        <p:txBody>
          <a:bodyPr/>
          <a:lstStyle>
            <a:lvl1pPr marL="0" indent="0">
              <a:buNone/>
              <a:defRPr sz="1600"/>
            </a:lvl1pPr>
            <a:lvl2pPr marL="457260" indent="0">
              <a:buNone/>
              <a:defRPr sz="1399"/>
            </a:lvl2pPr>
            <a:lvl3pPr marL="914523" indent="0">
              <a:buNone/>
              <a:defRPr sz="1201"/>
            </a:lvl3pPr>
            <a:lvl4pPr marL="1371783" indent="0">
              <a:buNone/>
              <a:defRPr sz="1001"/>
            </a:lvl4pPr>
            <a:lvl5pPr marL="1829044" indent="0">
              <a:buNone/>
              <a:defRPr sz="1001"/>
            </a:lvl5pPr>
            <a:lvl6pPr marL="2286307" indent="0">
              <a:buNone/>
              <a:defRPr sz="1001"/>
            </a:lvl6pPr>
            <a:lvl7pPr marL="2743567" indent="0">
              <a:buNone/>
              <a:defRPr sz="1001"/>
            </a:lvl7pPr>
            <a:lvl8pPr marL="3200830" indent="0">
              <a:buNone/>
              <a:defRPr sz="1001"/>
            </a:lvl8pPr>
            <a:lvl9pPr marL="3658090"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9"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7" y="987426"/>
            <a:ext cx="6172201" cy="4873624"/>
          </a:xfrm>
        </p:spPr>
        <p:txBody>
          <a:bodyPr/>
          <a:lstStyle>
            <a:lvl1pPr marL="0" indent="0">
              <a:buNone/>
              <a:defRPr sz="3200"/>
            </a:lvl1pPr>
            <a:lvl2pPr marL="457260" indent="0">
              <a:buNone/>
              <a:defRPr sz="2801"/>
            </a:lvl2pPr>
            <a:lvl3pPr marL="914523" indent="0">
              <a:buNone/>
              <a:defRPr sz="2400"/>
            </a:lvl3pPr>
            <a:lvl4pPr marL="1371783" indent="0">
              <a:buNone/>
              <a:defRPr sz="2001"/>
            </a:lvl4pPr>
            <a:lvl5pPr marL="1829044" indent="0">
              <a:buNone/>
              <a:defRPr sz="2001"/>
            </a:lvl5pPr>
            <a:lvl6pPr marL="2286307" indent="0">
              <a:buNone/>
              <a:defRPr sz="2001"/>
            </a:lvl6pPr>
            <a:lvl7pPr marL="2743567" indent="0">
              <a:buNone/>
              <a:defRPr sz="2001"/>
            </a:lvl7pPr>
            <a:lvl8pPr marL="3200830" indent="0">
              <a:buNone/>
              <a:defRPr sz="2001"/>
            </a:lvl8pPr>
            <a:lvl9pPr marL="3658090" indent="0">
              <a:buNone/>
              <a:defRPr sz="2001"/>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9" y="2057400"/>
            <a:ext cx="3932236" cy="3811588"/>
          </a:xfrm>
        </p:spPr>
        <p:txBody>
          <a:bodyPr/>
          <a:lstStyle>
            <a:lvl1pPr marL="0" indent="0">
              <a:buNone/>
              <a:defRPr sz="1600"/>
            </a:lvl1pPr>
            <a:lvl2pPr marL="457260" indent="0">
              <a:buNone/>
              <a:defRPr sz="1399"/>
            </a:lvl2pPr>
            <a:lvl3pPr marL="914523" indent="0">
              <a:buNone/>
              <a:defRPr sz="1201"/>
            </a:lvl3pPr>
            <a:lvl4pPr marL="1371783" indent="0">
              <a:buNone/>
              <a:defRPr sz="1001"/>
            </a:lvl4pPr>
            <a:lvl5pPr marL="1829044" indent="0">
              <a:buNone/>
              <a:defRPr sz="1001"/>
            </a:lvl5pPr>
            <a:lvl6pPr marL="2286307" indent="0">
              <a:buNone/>
              <a:defRPr sz="1001"/>
            </a:lvl6pPr>
            <a:lvl7pPr marL="2743567" indent="0">
              <a:buNone/>
              <a:defRPr sz="1001"/>
            </a:lvl7pPr>
            <a:lvl8pPr marL="3200830" indent="0">
              <a:buNone/>
              <a:defRPr sz="1001"/>
            </a:lvl8pPr>
            <a:lvl9pPr marL="3658090"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3" y="365125"/>
            <a:ext cx="2628899"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1" y="365125"/>
            <a:ext cx="7734301"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90008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24627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39519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80653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838988-15A6-4647-86D7-062E8698D868}" type="datetimeFigureOut">
              <a:rPr lang="en-US" smtClean="0"/>
              <a:t>05/04/2024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84229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838988-15A6-4647-86D7-062E8698D868}" type="datetimeFigureOut">
              <a:rPr lang="en-US" smtClean="0"/>
              <a:t>05/04/2024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12606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38988-15A6-4647-86D7-062E8698D868}" type="datetimeFigureOut">
              <a:rPr lang="en-US" smtClean="0"/>
              <a:t>05/04/2024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609485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7091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91089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28745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71449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9BEA6D8-C1A2-4AE0-B91F-1F70F9B6FFFD}"/>
              </a:ext>
            </a:extLst>
          </p:cNvPr>
          <p:cNvSpPr txBox="1"/>
          <p:nvPr userDrawn="1"/>
        </p:nvSpPr>
        <p:spPr>
          <a:xfrm>
            <a:off x="0" y="-637728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6"/>
            <a:ext cx="10515601"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1"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1" y="6356349"/>
            <a:ext cx="2743200"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2" y="6356349"/>
            <a:ext cx="4114801"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2" y="6356349"/>
            <a:ext cx="2743200"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523"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31" indent="-228631" algn="l" defTabSz="914523" rtl="0" eaLnBrk="1" latinLnBrk="0" hangingPunct="1">
        <a:lnSpc>
          <a:spcPct val="90000"/>
        </a:lnSpc>
        <a:spcBef>
          <a:spcPts val="1001"/>
        </a:spcBef>
        <a:buFont typeface="Arial" panose="020B0604020202020204" pitchFamily="34" charset="0"/>
        <a:buChar char="•"/>
        <a:defRPr sz="2801" kern="1200">
          <a:solidFill>
            <a:schemeClr val="tx1"/>
          </a:solidFill>
          <a:latin typeface="+mn-lt"/>
          <a:ea typeface="+mn-ea"/>
          <a:cs typeface="+mn-cs"/>
        </a:defRPr>
      </a:lvl1pPr>
      <a:lvl2pPr marL="685892" indent="-228631" algn="l" defTabSz="9145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52" indent="-228631" algn="l" defTabSz="914523" rtl="0" eaLnBrk="1" latinLnBrk="0" hangingPunct="1">
        <a:lnSpc>
          <a:spcPct val="90000"/>
        </a:lnSpc>
        <a:spcBef>
          <a:spcPts val="500"/>
        </a:spcBef>
        <a:buFont typeface="Arial" panose="020B0604020202020204" pitchFamily="34" charset="0"/>
        <a:buChar char="•"/>
        <a:defRPr sz="2001" kern="1200">
          <a:solidFill>
            <a:schemeClr val="tx1"/>
          </a:solidFill>
          <a:latin typeface="+mn-lt"/>
          <a:ea typeface="+mn-ea"/>
          <a:cs typeface="+mn-cs"/>
        </a:defRPr>
      </a:lvl3pPr>
      <a:lvl4pPr marL="160041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67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93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2198"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458"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721"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523" rtl="0" eaLnBrk="1" latinLnBrk="0" hangingPunct="1">
        <a:defRPr sz="1801" kern="1200">
          <a:solidFill>
            <a:schemeClr val="tx1"/>
          </a:solidFill>
          <a:latin typeface="+mn-lt"/>
          <a:ea typeface="+mn-ea"/>
          <a:cs typeface="+mn-cs"/>
        </a:defRPr>
      </a:lvl1pPr>
      <a:lvl2pPr marL="457260" algn="l" defTabSz="914523" rtl="0" eaLnBrk="1" latinLnBrk="0" hangingPunct="1">
        <a:defRPr sz="1801" kern="1200">
          <a:solidFill>
            <a:schemeClr val="tx1"/>
          </a:solidFill>
          <a:latin typeface="+mn-lt"/>
          <a:ea typeface="+mn-ea"/>
          <a:cs typeface="+mn-cs"/>
        </a:defRPr>
      </a:lvl2pPr>
      <a:lvl3pPr marL="914523" algn="l" defTabSz="914523" rtl="0" eaLnBrk="1" latinLnBrk="0" hangingPunct="1">
        <a:defRPr sz="1801" kern="1200">
          <a:solidFill>
            <a:schemeClr val="tx1"/>
          </a:solidFill>
          <a:latin typeface="+mn-lt"/>
          <a:ea typeface="+mn-ea"/>
          <a:cs typeface="+mn-cs"/>
        </a:defRPr>
      </a:lvl3pPr>
      <a:lvl4pPr marL="1371783" algn="l" defTabSz="914523" rtl="0" eaLnBrk="1" latinLnBrk="0" hangingPunct="1">
        <a:defRPr sz="1801" kern="1200">
          <a:solidFill>
            <a:schemeClr val="tx1"/>
          </a:solidFill>
          <a:latin typeface="+mn-lt"/>
          <a:ea typeface="+mn-ea"/>
          <a:cs typeface="+mn-cs"/>
        </a:defRPr>
      </a:lvl4pPr>
      <a:lvl5pPr marL="1829044" algn="l" defTabSz="914523" rtl="0" eaLnBrk="1" latinLnBrk="0" hangingPunct="1">
        <a:defRPr sz="1801" kern="1200">
          <a:solidFill>
            <a:schemeClr val="tx1"/>
          </a:solidFill>
          <a:latin typeface="+mn-lt"/>
          <a:ea typeface="+mn-ea"/>
          <a:cs typeface="+mn-cs"/>
        </a:defRPr>
      </a:lvl5pPr>
      <a:lvl6pPr marL="2286307" algn="l" defTabSz="914523" rtl="0" eaLnBrk="1" latinLnBrk="0" hangingPunct="1">
        <a:defRPr sz="1801" kern="1200">
          <a:solidFill>
            <a:schemeClr val="tx1"/>
          </a:solidFill>
          <a:latin typeface="+mn-lt"/>
          <a:ea typeface="+mn-ea"/>
          <a:cs typeface="+mn-cs"/>
        </a:defRPr>
      </a:lvl6pPr>
      <a:lvl7pPr marL="2743567" algn="l" defTabSz="914523" rtl="0" eaLnBrk="1" latinLnBrk="0" hangingPunct="1">
        <a:defRPr sz="1801" kern="1200">
          <a:solidFill>
            <a:schemeClr val="tx1"/>
          </a:solidFill>
          <a:latin typeface="+mn-lt"/>
          <a:ea typeface="+mn-ea"/>
          <a:cs typeface="+mn-cs"/>
        </a:defRPr>
      </a:lvl7pPr>
      <a:lvl8pPr marL="3200830" algn="l" defTabSz="914523" rtl="0" eaLnBrk="1" latinLnBrk="0" hangingPunct="1">
        <a:defRPr sz="1801" kern="1200">
          <a:solidFill>
            <a:schemeClr val="tx1"/>
          </a:solidFill>
          <a:latin typeface="+mn-lt"/>
          <a:ea typeface="+mn-ea"/>
          <a:cs typeface="+mn-cs"/>
        </a:defRPr>
      </a:lvl8pPr>
      <a:lvl9pPr marL="3658090" algn="l" defTabSz="914523"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05/04/2024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309394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cong-nghe-trong-trot/1/162/36"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cong-nghe-trong-trot/1/162/36"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27.svg"/><Relationship Id="rId7" Type="http://schemas.openxmlformats.org/officeDocument/2006/relationships/image" Target="../media/image13.png"/><Relationship Id="rId12" Type="http://schemas.openxmlformats.org/officeDocument/2006/relationships/image" Target="../media/image18.sv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svg"/><Relationship Id="rId20"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9.svg"/><Relationship Id="rId10" Type="http://schemas.openxmlformats.org/officeDocument/2006/relationships/image" Target="../media/image16.svg"/><Relationship Id="rId19" Type="http://schemas.openxmlformats.org/officeDocument/2006/relationships/image" Target="../media/image25.pn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 Id="rId22"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cong-nghe-10-cong-nghe-trong-trot/1/162/37" TargetMode="Externa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2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54;p1">
            <a:extLst>
              <a:ext uri="{FF2B5EF4-FFF2-40B4-BE49-F238E27FC236}">
                <a16:creationId xmlns:a16="http://schemas.microsoft.com/office/drawing/2014/main" id="{EB9E4868-601A-4B8C-9988-4431DB46D001}"/>
              </a:ext>
            </a:extLst>
          </p:cNvPr>
          <p:cNvSpPr txBox="1">
            <a:spLocks/>
          </p:cNvSpPr>
          <p:nvPr/>
        </p:nvSpPr>
        <p:spPr>
          <a:xfrm>
            <a:off x="1219200" y="1828800"/>
            <a:ext cx="9525000" cy="1371600"/>
          </a:xfrm>
          <a:prstGeom prst="rect">
            <a:avLst/>
          </a:prstGeom>
          <a:noFill/>
          <a:ln>
            <a:noFill/>
          </a:ln>
        </p:spPr>
        <p:txBody>
          <a:bodyPr spcFirstLastPara="1" wrap="square" lIns="91426" tIns="45699" rIns="91426" bIns="45699"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6000" b="1" dirty="0" err="1">
                <a:solidFill>
                  <a:srgbClr val="002060"/>
                </a:solidFill>
                <a:latin typeface="UTM Avo" panose="02040603050506020204" pitchFamily="18" charset="0"/>
              </a:rPr>
              <a:t>Ôn</a:t>
            </a:r>
            <a:r>
              <a:rPr lang="en-US" sz="6000" b="1" dirty="0">
                <a:solidFill>
                  <a:srgbClr val="002060"/>
                </a:solidFill>
                <a:latin typeface="UTM Avo" panose="02040603050506020204" pitchFamily="18" charset="0"/>
              </a:rPr>
              <a:t> </a:t>
            </a:r>
            <a:r>
              <a:rPr lang="en-US" sz="6000" b="1" dirty="0" err="1">
                <a:solidFill>
                  <a:srgbClr val="002060"/>
                </a:solidFill>
                <a:latin typeface="UTM Avo" panose="02040603050506020204" pitchFamily="18" charset="0"/>
              </a:rPr>
              <a:t>tập</a:t>
            </a:r>
            <a:endParaRPr lang="en-US" sz="6000" b="1" dirty="0">
              <a:solidFill>
                <a:srgbClr val="FF0000"/>
              </a:solidFill>
              <a:latin typeface="UTM Avo" panose="02040603050506020204" pitchFamily="18" charset="0"/>
              <a:cs typeface="Arial" panose="020B0604020202020204" pitchFamily="34" charset="0"/>
            </a:endParaRPr>
          </a:p>
        </p:txBody>
      </p:sp>
      <p:sp>
        <p:nvSpPr>
          <p:cNvPr id="7" name="Google Shape;54;p1">
            <a:extLst>
              <a:ext uri="{FF2B5EF4-FFF2-40B4-BE49-F238E27FC236}">
                <a16:creationId xmlns:a16="http://schemas.microsoft.com/office/drawing/2014/main" id="{73A1FEA6-0832-48BC-BC4C-76D107D6FF4E}"/>
              </a:ext>
            </a:extLst>
          </p:cNvPr>
          <p:cNvSpPr txBox="1">
            <a:spLocks/>
          </p:cNvSpPr>
          <p:nvPr/>
        </p:nvSpPr>
        <p:spPr>
          <a:xfrm>
            <a:off x="1447800" y="3200400"/>
            <a:ext cx="9220200" cy="1295400"/>
          </a:xfrm>
          <a:prstGeom prst="rect">
            <a:avLst/>
          </a:prstGeom>
          <a:noFill/>
          <a:ln>
            <a:noFill/>
          </a:ln>
        </p:spPr>
        <p:txBody>
          <a:bodyPr spcFirstLastPara="1" wrap="square" lIns="91426" tIns="45699" rIns="91426" bIns="45699"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500">
              <a:lnSpc>
                <a:spcPct val="150000"/>
              </a:lnSpc>
              <a:defRPr/>
            </a:pPr>
            <a:r>
              <a:rPr lang="en-US" sz="6000" b="1" dirty="0">
                <a:solidFill>
                  <a:srgbClr val="FF0000"/>
                </a:solidFill>
                <a:latin typeface="+mn-lt"/>
                <a:cs typeface="Arial" panose="020B0604020202020204" pitchFamily="34" charset="0"/>
              </a:rPr>
              <a:t>C</a:t>
            </a:r>
            <a:r>
              <a:rPr lang="vi-VN" sz="6000" b="1" dirty="0">
                <a:solidFill>
                  <a:srgbClr val="FF0000"/>
                </a:solidFill>
                <a:latin typeface="+mn-lt"/>
                <a:cs typeface="Arial" panose="020B0604020202020204" pitchFamily="34" charset="0"/>
              </a:rPr>
              <a:t>hủ đề 2</a:t>
            </a:r>
            <a:r>
              <a:rPr lang="en-US" sz="6000" b="1" dirty="0">
                <a:solidFill>
                  <a:srgbClr val="FF0000"/>
                </a:solidFill>
                <a:latin typeface="+mn-lt"/>
                <a:cs typeface="Arial" panose="020B0604020202020204" pitchFamily="34" charset="0"/>
              </a:rPr>
              <a:t>:</a:t>
            </a:r>
            <a:r>
              <a:rPr lang="vi-VN" sz="6000" b="1" dirty="0">
                <a:solidFill>
                  <a:srgbClr val="FF0000"/>
                </a:solidFill>
                <a:latin typeface="+mn-lt"/>
                <a:cs typeface="Arial" panose="020B0604020202020204" pitchFamily="34" charset="0"/>
              </a:rPr>
              <a:t> Đất trồng</a:t>
            </a:r>
            <a:endParaRPr lang="en-US" sz="6000" b="1" dirty="0">
              <a:solidFill>
                <a:srgbClr val="FF0000"/>
              </a:solidFill>
              <a:latin typeface="+mn-lt"/>
              <a:cs typeface="Arial" panose="020B0604020202020204" pitchFamily="34" charset="0"/>
            </a:endParaRPr>
          </a:p>
        </p:txBody>
      </p:sp>
      <p:sp>
        <p:nvSpPr>
          <p:cNvPr id="2" name="TextBox 8">
            <a:extLst>
              <a:ext uri="{FF2B5EF4-FFF2-40B4-BE49-F238E27FC236}">
                <a16:creationId xmlns:a16="http://schemas.microsoft.com/office/drawing/2014/main" id="{AF43489D-B9AA-6C52-99CB-D2D7197BC1BC}"/>
              </a:ext>
            </a:extLst>
          </p:cNvPr>
          <p:cNvSpPr txBox="1"/>
          <p:nvPr/>
        </p:nvSpPr>
        <p:spPr>
          <a:xfrm>
            <a:off x="8536215" y="4347"/>
            <a:ext cx="3541485" cy="646331"/>
          </a:xfrm>
          <a:prstGeom prst="rect">
            <a:avLst/>
          </a:prstGeom>
          <a:noFill/>
        </p:spPr>
        <p:txBody>
          <a:bodyPr wrap="square" rtlCol="0">
            <a:spAutoFit/>
          </a:bodyPr>
          <a:lstStyle/>
          <a:p>
            <a:pPr algn="r"/>
            <a:r>
              <a:rPr lang="en-US" sz="3600" dirty="0" err="1">
                <a:solidFill>
                  <a:schemeClr val="bg1"/>
                </a:solidFill>
                <a:effectLst>
                  <a:outerShdw blurRad="38100" dist="38100" dir="2700000" algn="tl">
                    <a:srgbClr val="000000">
                      <a:alpha val="43137"/>
                    </a:srgbClr>
                  </a:outerShdw>
                </a:effectLst>
                <a:latin typeface="+mn-lt"/>
              </a:rPr>
              <a:t>Công</a:t>
            </a:r>
            <a:r>
              <a:rPr lang="en-US" sz="3600" dirty="0">
                <a:solidFill>
                  <a:schemeClr val="bg1"/>
                </a:solidFill>
                <a:effectLst>
                  <a:outerShdw blurRad="38100" dist="38100" dir="2700000" algn="tl">
                    <a:srgbClr val="000000">
                      <a:alpha val="43137"/>
                    </a:srgbClr>
                  </a:outerShdw>
                </a:effectLst>
                <a:latin typeface="+mn-lt"/>
              </a:rPr>
              <a:t> </a:t>
            </a:r>
            <a:r>
              <a:rPr lang="en-US" sz="3600" dirty="0" err="1">
                <a:solidFill>
                  <a:schemeClr val="bg1"/>
                </a:solidFill>
                <a:effectLst>
                  <a:outerShdw blurRad="38100" dist="38100" dir="2700000" algn="tl">
                    <a:srgbClr val="000000">
                      <a:alpha val="43137"/>
                    </a:srgbClr>
                  </a:outerShdw>
                </a:effectLst>
                <a:latin typeface="+mn-lt"/>
              </a:rPr>
              <a:t>nghệ</a:t>
            </a:r>
            <a:r>
              <a:rPr lang="en-US" sz="3600" dirty="0">
                <a:solidFill>
                  <a:schemeClr val="bg1"/>
                </a:solidFill>
                <a:effectLst>
                  <a:outerShdw blurRad="38100" dist="38100" dir="2700000" algn="tl">
                    <a:srgbClr val="000000">
                      <a:alpha val="43137"/>
                    </a:srgbClr>
                  </a:outerShdw>
                </a:effectLst>
                <a:latin typeface="+mn-lt"/>
              </a:rPr>
              <a:t> 10</a:t>
            </a:r>
          </a:p>
        </p:txBody>
      </p:sp>
      <p:sp>
        <p:nvSpPr>
          <p:cNvPr id="3" name="TextBox 11">
            <a:extLst>
              <a:ext uri="{FF2B5EF4-FFF2-40B4-BE49-F238E27FC236}">
                <a16:creationId xmlns:a16="http://schemas.microsoft.com/office/drawing/2014/main" id="{D923F9A4-F27E-1D45-17C5-8CC7F2ED2713}"/>
              </a:ext>
            </a:extLst>
          </p:cNvPr>
          <p:cNvSpPr txBox="1"/>
          <p:nvPr/>
        </p:nvSpPr>
        <p:spPr>
          <a:xfrm>
            <a:off x="8686800" y="650678"/>
            <a:ext cx="3390900" cy="369332"/>
          </a:xfrm>
          <a:prstGeom prst="rect">
            <a:avLst/>
          </a:prstGeom>
          <a:noFill/>
        </p:spPr>
        <p:txBody>
          <a:bodyPr wrap="square" rtlCol="0">
            <a:spAutoFit/>
          </a:bodyPr>
          <a:lstStyle/>
          <a:p>
            <a:pPr algn="r"/>
            <a:r>
              <a:rPr lang="en-US" sz="1800" dirty="0" err="1">
                <a:solidFill>
                  <a:schemeClr val="bg1"/>
                </a:solidFill>
                <a:effectLst>
                  <a:outerShdw blurRad="38100" dist="38100" dir="2700000" algn="tl">
                    <a:srgbClr val="000000">
                      <a:alpha val="43137"/>
                    </a:srgbClr>
                  </a:outerShdw>
                </a:effectLst>
                <a:latin typeface="+mn-lt"/>
              </a:rPr>
              <a:t>Công</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nghệ</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trồng</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trọt</a:t>
            </a:r>
            <a:endParaRPr lang="en-US"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0258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03E8FC-9AD6-95AA-8F9A-C8FF7333B2AB}"/>
              </a:ext>
            </a:extLst>
          </p:cNvPr>
          <p:cNvPicPr>
            <a:picLocks noChangeAspect="1"/>
          </p:cNvPicPr>
          <p:nvPr/>
        </p:nvPicPr>
        <p:blipFill>
          <a:blip r:embed="rId4"/>
          <a:stretch>
            <a:fillRect/>
          </a:stretch>
        </p:blipFill>
        <p:spPr>
          <a:xfrm>
            <a:off x="4495800" y="3048000"/>
            <a:ext cx="3189836" cy="1764777"/>
          </a:xfrm>
          <a:prstGeom prst="rect">
            <a:avLst/>
          </a:prstGeom>
        </p:spPr>
      </p:pic>
    </p:spTree>
    <p:extLst>
      <p:ext uri="{BB962C8B-B14F-4D97-AF65-F5344CB8AC3E}">
        <p14:creationId xmlns:p14="http://schemas.microsoft.com/office/powerpoint/2010/main" val="232678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8D83DC-DC5D-500F-FDEB-432711EF1B19}"/>
              </a:ext>
            </a:extLst>
          </p:cNvPr>
          <p:cNvSpPr/>
          <p:nvPr/>
        </p:nvSpPr>
        <p:spPr>
          <a:xfrm>
            <a:off x="1524000" y="1796835"/>
            <a:ext cx="9144000" cy="1121846"/>
          </a:xfrm>
          <a:prstGeom prst="rect">
            <a:avLst/>
          </a:prstGeom>
        </p:spPr>
        <p:txBody>
          <a:bodyPr wrap="square">
            <a:spAutoFit/>
          </a:bodyPr>
          <a:lstStyle/>
          <a:p>
            <a:pPr algn="ctr">
              <a:lnSpc>
                <a:spcPct val="150000"/>
              </a:lnSpc>
              <a:spcAft>
                <a:spcPts val="667"/>
              </a:spcAft>
            </a:pPr>
            <a:r>
              <a:rPr lang="vi-VN" sz="2400" dirty="0">
                <a:solidFill>
                  <a:srgbClr val="000000"/>
                </a:solidFill>
                <a:cs typeface="+mn-ea"/>
                <a:sym typeface="+mn-lt"/>
              </a:rPr>
              <a:t>Trong chủ đề 2, em đã được tìm hiểu những nội dung gì? Hãy liệt kê lại những nội dung em đã được học.</a:t>
            </a:r>
            <a:endParaRPr lang="vi-VN" sz="2400" dirty="0">
              <a:cs typeface="+mn-ea"/>
              <a:sym typeface="+mn-lt"/>
            </a:endParaRPr>
          </a:p>
        </p:txBody>
      </p:sp>
      <p:pic>
        <p:nvPicPr>
          <p:cNvPr id="6" name="Picture 2" descr="Đất trồng cây cảnh - vai trò, phân loại và cách trộn đất - Gốm sân vườn">
            <a:extLst>
              <a:ext uri="{FF2B5EF4-FFF2-40B4-BE49-F238E27FC236}">
                <a16:creationId xmlns:a16="http://schemas.microsoft.com/office/drawing/2014/main" id="{D980DC05-3641-78C4-791F-61ACDC39F1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6452" y="3276600"/>
            <a:ext cx="3873786" cy="2583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3 biện pháp cải tạo đất bạc màu đơn giản hiệu quả chi phí thấp">
            <a:extLst>
              <a:ext uri="{FF2B5EF4-FFF2-40B4-BE49-F238E27FC236}">
                <a16:creationId xmlns:a16="http://schemas.microsoft.com/office/drawing/2014/main" id="{818E4AA7-7B98-7AAD-ACD9-40848C7F26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3320835"/>
            <a:ext cx="3817612" cy="2541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61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7D97A03E-8F48-D539-FD08-1A06C46E56FC}"/>
              </a:ext>
            </a:extLst>
          </p:cNvPr>
          <p:cNvPicPr>
            <a:picLocks noChangeAspect="1"/>
          </p:cNvPicPr>
          <p:nvPr/>
        </p:nvPicPr>
        <p:blipFill>
          <a:blip r:embed="rId4"/>
          <a:stretch>
            <a:fillRect/>
          </a:stretch>
        </p:blipFill>
        <p:spPr>
          <a:xfrm>
            <a:off x="4495800" y="3048000"/>
            <a:ext cx="3189836" cy="1764777"/>
          </a:xfrm>
          <a:prstGeom prst="rect">
            <a:avLst/>
          </a:prstGeom>
        </p:spPr>
      </p:pic>
    </p:spTree>
    <p:extLst>
      <p:ext uri="{BB962C8B-B14F-4D97-AF65-F5344CB8AC3E}">
        <p14:creationId xmlns:p14="http://schemas.microsoft.com/office/powerpoint/2010/main" val="350376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EF5063-6197-4AEC-90D4-FAC6808FAB19}"/>
              </a:ext>
            </a:extLst>
          </p:cNvPr>
          <p:cNvSpPr txBox="1"/>
          <p:nvPr/>
        </p:nvSpPr>
        <p:spPr>
          <a:xfrm>
            <a:off x="609600" y="1447800"/>
            <a:ext cx="9448800" cy="574388"/>
          </a:xfrm>
          <a:prstGeom prst="rect">
            <a:avLst/>
          </a:prstGeom>
          <a:noFill/>
        </p:spPr>
        <p:txBody>
          <a:bodyPr wrap="square">
            <a:spAutoFit/>
          </a:bodyPr>
          <a:lstStyle/>
          <a:p>
            <a:pPr algn="just">
              <a:lnSpc>
                <a:spcPct val="150000"/>
              </a:lnSpc>
            </a:pPr>
            <a:r>
              <a:rPr lang="fr-FR" sz="2400" b="1" dirty="0">
                <a:solidFill>
                  <a:srgbClr val="000000"/>
                </a:solidFill>
                <a:cs typeface="+mn-ea"/>
                <a:sym typeface="+mn-lt"/>
              </a:rPr>
              <a:t>1. </a:t>
            </a:r>
            <a:r>
              <a:rPr lang="fr-FR" sz="2400" b="1" dirty="0" err="1">
                <a:solidFill>
                  <a:srgbClr val="000000"/>
                </a:solidFill>
                <a:cs typeface="+mn-ea"/>
                <a:sym typeface="+mn-lt"/>
              </a:rPr>
              <a:t>Hệ</a:t>
            </a:r>
            <a:r>
              <a:rPr lang="fr-FR" sz="2400" b="1" dirty="0">
                <a:solidFill>
                  <a:srgbClr val="000000"/>
                </a:solidFill>
                <a:cs typeface="+mn-ea"/>
                <a:sym typeface="+mn-lt"/>
              </a:rPr>
              <a:t> </a:t>
            </a:r>
            <a:r>
              <a:rPr lang="fr-FR" sz="2400" b="1" dirty="0" err="1">
                <a:solidFill>
                  <a:srgbClr val="000000"/>
                </a:solidFill>
                <a:cs typeface="+mn-ea"/>
                <a:sym typeface="+mn-lt"/>
              </a:rPr>
              <a:t>thống</a:t>
            </a:r>
            <a:r>
              <a:rPr lang="fr-FR" sz="2400" b="1" dirty="0">
                <a:solidFill>
                  <a:srgbClr val="000000"/>
                </a:solidFill>
                <a:cs typeface="+mn-ea"/>
                <a:sym typeface="+mn-lt"/>
              </a:rPr>
              <a:t> </a:t>
            </a:r>
            <a:r>
              <a:rPr lang="fr-FR" sz="2400" b="1" dirty="0" err="1">
                <a:solidFill>
                  <a:srgbClr val="000000"/>
                </a:solidFill>
                <a:cs typeface="+mn-ea"/>
                <a:sym typeface="+mn-lt"/>
              </a:rPr>
              <a:t>hóa</a:t>
            </a:r>
            <a:r>
              <a:rPr lang="fr-FR" sz="2400" b="1" dirty="0">
                <a:solidFill>
                  <a:srgbClr val="000000"/>
                </a:solidFill>
                <a:cs typeface="+mn-ea"/>
                <a:sym typeface="+mn-lt"/>
              </a:rPr>
              <a:t> </a:t>
            </a:r>
            <a:r>
              <a:rPr lang="fr-FR" sz="2400" b="1" dirty="0" err="1">
                <a:solidFill>
                  <a:srgbClr val="000000"/>
                </a:solidFill>
                <a:cs typeface="+mn-ea"/>
                <a:sym typeface="+mn-lt"/>
              </a:rPr>
              <a:t>kiến</a:t>
            </a:r>
            <a:r>
              <a:rPr lang="fr-FR" sz="2400" b="1" dirty="0">
                <a:solidFill>
                  <a:srgbClr val="000000"/>
                </a:solidFill>
                <a:cs typeface="+mn-ea"/>
                <a:sym typeface="+mn-lt"/>
              </a:rPr>
              <a:t> </a:t>
            </a:r>
            <a:r>
              <a:rPr lang="fr-FR" sz="2400" b="1" dirty="0" err="1">
                <a:solidFill>
                  <a:srgbClr val="000000"/>
                </a:solidFill>
                <a:cs typeface="+mn-ea"/>
                <a:sym typeface="+mn-lt"/>
              </a:rPr>
              <a:t>thức</a:t>
            </a:r>
            <a:endParaRPr lang="fr-FR" sz="2400" b="1" dirty="0">
              <a:solidFill>
                <a:srgbClr val="000000"/>
              </a:solidFill>
              <a:cs typeface="+mn-ea"/>
              <a:sym typeface="+mn-lt"/>
            </a:endParaRPr>
          </a:p>
        </p:txBody>
      </p:sp>
      <p:sp>
        <p:nvSpPr>
          <p:cNvPr id="5" name="TextBox 4">
            <a:extLst>
              <a:ext uri="{FF2B5EF4-FFF2-40B4-BE49-F238E27FC236}">
                <a16:creationId xmlns:a16="http://schemas.microsoft.com/office/drawing/2014/main" id="{D02E7491-30B2-43CC-0C4F-7BE2DDF76B9D}"/>
              </a:ext>
            </a:extLst>
          </p:cNvPr>
          <p:cNvSpPr txBox="1"/>
          <p:nvPr/>
        </p:nvSpPr>
        <p:spPr>
          <a:xfrm flipH="1">
            <a:off x="1756813" y="2754227"/>
            <a:ext cx="1564348" cy="1358577"/>
          </a:xfrm>
          <a:prstGeom prst="rect">
            <a:avLst/>
          </a:prstGeom>
          <a:noFill/>
        </p:spPr>
        <p:txBody>
          <a:bodyPr wrap="square" rtlCol="0">
            <a:spAutoFit/>
          </a:bodyPr>
          <a:lstStyle/>
          <a:p>
            <a:pPr>
              <a:lnSpc>
                <a:spcPct val="150000"/>
              </a:lnSpc>
            </a:pPr>
            <a:r>
              <a:rPr lang="en-US" sz="2933" b="1" dirty="0" err="1">
                <a:solidFill>
                  <a:schemeClr val="dk1">
                    <a:lumMod val="100000"/>
                  </a:schemeClr>
                </a:solidFill>
                <a:cs typeface="+mn-ea"/>
                <a:sym typeface="+mn-lt"/>
              </a:rPr>
              <a:t>Nhóm</a:t>
            </a:r>
            <a:r>
              <a:rPr lang="en-US" sz="2933" b="1" dirty="0">
                <a:solidFill>
                  <a:schemeClr val="dk1">
                    <a:lumMod val="100000"/>
                  </a:schemeClr>
                </a:solidFill>
                <a:cs typeface="+mn-ea"/>
                <a:sym typeface="+mn-lt"/>
              </a:rPr>
              <a:t> 1</a:t>
            </a:r>
          </a:p>
        </p:txBody>
      </p:sp>
      <p:sp>
        <p:nvSpPr>
          <p:cNvPr id="6" name="Rounded Rectangle 36">
            <a:extLst>
              <a:ext uri="{FF2B5EF4-FFF2-40B4-BE49-F238E27FC236}">
                <a16:creationId xmlns:a16="http://schemas.microsoft.com/office/drawing/2014/main" id="{538070B8-02A1-BEB3-7829-92EE75965ABC}"/>
              </a:ext>
            </a:extLst>
          </p:cNvPr>
          <p:cNvSpPr/>
          <p:nvPr/>
        </p:nvSpPr>
        <p:spPr>
          <a:xfrm>
            <a:off x="990600" y="2667000"/>
            <a:ext cx="3170343" cy="384765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cs typeface="+mn-ea"/>
              <a:sym typeface="+mn-lt"/>
            </a:endParaRPr>
          </a:p>
        </p:txBody>
      </p:sp>
      <p:sp>
        <p:nvSpPr>
          <p:cNvPr id="8" name="Rounded Rectangle 37">
            <a:extLst>
              <a:ext uri="{FF2B5EF4-FFF2-40B4-BE49-F238E27FC236}">
                <a16:creationId xmlns:a16="http://schemas.microsoft.com/office/drawing/2014/main" id="{101373F2-7893-52C0-3556-BE8512B707C4}"/>
              </a:ext>
            </a:extLst>
          </p:cNvPr>
          <p:cNvSpPr/>
          <p:nvPr/>
        </p:nvSpPr>
        <p:spPr>
          <a:xfrm>
            <a:off x="4522401" y="2604483"/>
            <a:ext cx="3199746" cy="396060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cs typeface="+mn-ea"/>
              <a:sym typeface="+mn-lt"/>
            </a:endParaRPr>
          </a:p>
        </p:txBody>
      </p:sp>
      <p:sp>
        <p:nvSpPr>
          <p:cNvPr id="9" name="Rounded Rectangle 38">
            <a:extLst>
              <a:ext uri="{FF2B5EF4-FFF2-40B4-BE49-F238E27FC236}">
                <a16:creationId xmlns:a16="http://schemas.microsoft.com/office/drawing/2014/main" id="{A5B4683B-748D-9A6B-4091-8B25398C1097}"/>
              </a:ext>
            </a:extLst>
          </p:cNvPr>
          <p:cNvSpPr/>
          <p:nvPr/>
        </p:nvSpPr>
        <p:spPr>
          <a:xfrm>
            <a:off x="8001001" y="2731305"/>
            <a:ext cx="3240186" cy="385729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cs typeface="+mn-ea"/>
              <a:sym typeface="+mn-lt"/>
            </a:endParaRPr>
          </a:p>
        </p:txBody>
      </p:sp>
      <p:pic>
        <p:nvPicPr>
          <p:cNvPr id="10" name="Picture 9">
            <a:extLst>
              <a:ext uri="{FF2B5EF4-FFF2-40B4-BE49-F238E27FC236}">
                <a16:creationId xmlns:a16="http://schemas.microsoft.com/office/drawing/2014/main" id="{46866F90-F80C-0EDF-0152-93BD0AC590D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r="1063" b="19705"/>
          <a:stretch>
            <a:fillRect/>
          </a:stretch>
        </p:blipFill>
        <p:spPr>
          <a:xfrm>
            <a:off x="1058209" y="2115163"/>
            <a:ext cx="3004052" cy="817209"/>
          </a:xfrm>
          <a:prstGeom prst="rect">
            <a:avLst/>
          </a:prstGeom>
        </p:spPr>
      </p:pic>
      <p:pic>
        <p:nvPicPr>
          <p:cNvPr id="11" name="Picture 10">
            <a:extLst>
              <a:ext uri="{FF2B5EF4-FFF2-40B4-BE49-F238E27FC236}">
                <a16:creationId xmlns:a16="http://schemas.microsoft.com/office/drawing/2014/main" id="{8FFA0AAC-DBFA-3127-B8CF-8A7B4BCBD6C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794181" y="2008276"/>
            <a:ext cx="669682" cy="658723"/>
          </a:xfrm>
          <a:prstGeom prst="rect">
            <a:avLst/>
          </a:prstGeom>
        </p:spPr>
      </p:pic>
      <p:pic>
        <p:nvPicPr>
          <p:cNvPr id="12" name="Picture 12">
            <a:extLst>
              <a:ext uri="{FF2B5EF4-FFF2-40B4-BE49-F238E27FC236}">
                <a16:creationId xmlns:a16="http://schemas.microsoft.com/office/drawing/2014/main" id="{596BF265-3522-B86B-5864-0371A96C9B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58540" y="1882116"/>
            <a:ext cx="3127467" cy="1026697"/>
          </a:xfrm>
          <a:prstGeom prst="rect">
            <a:avLst/>
          </a:prstGeom>
        </p:spPr>
      </p:pic>
      <p:pic>
        <p:nvPicPr>
          <p:cNvPr id="13" name="Picture 21">
            <a:extLst>
              <a:ext uri="{FF2B5EF4-FFF2-40B4-BE49-F238E27FC236}">
                <a16:creationId xmlns:a16="http://schemas.microsoft.com/office/drawing/2014/main" id="{4CE9C8F8-2EED-1433-08F4-A69C5088A0C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281695" y="1984747"/>
            <a:ext cx="1014633" cy="367113"/>
          </a:xfrm>
          <a:prstGeom prst="rect">
            <a:avLst/>
          </a:prstGeom>
        </p:spPr>
      </p:pic>
      <p:pic>
        <p:nvPicPr>
          <p:cNvPr id="14" name="Picture 7">
            <a:extLst>
              <a:ext uri="{FF2B5EF4-FFF2-40B4-BE49-F238E27FC236}">
                <a16:creationId xmlns:a16="http://schemas.microsoft.com/office/drawing/2014/main" id="{F7F285EB-4111-10FA-4A38-7428ECB5E63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1362244">
            <a:off x="10182914" y="2017808"/>
            <a:ext cx="1109187" cy="1436645"/>
          </a:xfrm>
          <a:prstGeom prst="rect">
            <a:avLst/>
          </a:prstGeom>
        </p:spPr>
      </p:pic>
      <p:pic>
        <p:nvPicPr>
          <p:cNvPr id="15" name="Picture 13">
            <a:extLst>
              <a:ext uri="{FF2B5EF4-FFF2-40B4-BE49-F238E27FC236}">
                <a16:creationId xmlns:a16="http://schemas.microsoft.com/office/drawing/2014/main" id="{057DEEB2-53CC-380C-8188-A1B6E4AA7F7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21071708" flipH="1">
            <a:off x="475044" y="4812478"/>
            <a:ext cx="810741" cy="1410812"/>
          </a:xfrm>
          <a:prstGeom prst="rect">
            <a:avLst/>
          </a:prstGeom>
        </p:spPr>
      </p:pic>
      <p:pic>
        <p:nvPicPr>
          <p:cNvPr id="16" name="Picture 16">
            <a:extLst>
              <a:ext uri="{FF2B5EF4-FFF2-40B4-BE49-F238E27FC236}">
                <a16:creationId xmlns:a16="http://schemas.microsoft.com/office/drawing/2014/main" id="{F678101D-572F-7124-A526-466E8D89D8EB}"/>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21071708">
            <a:off x="10136651" y="2160833"/>
            <a:ext cx="815882" cy="690988"/>
          </a:xfrm>
          <a:prstGeom prst="rect">
            <a:avLst/>
          </a:prstGeom>
        </p:spPr>
      </p:pic>
      <p:sp>
        <p:nvSpPr>
          <p:cNvPr id="18" name="TextBox 17">
            <a:extLst>
              <a:ext uri="{FF2B5EF4-FFF2-40B4-BE49-F238E27FC236}">
                <a16:creationId xmlns:a16="http://schemas.microsoft.com/office/drawing/2014/main" id="{FF5D9C42-3F06-4AA0-6BBA-32324A6F588A}"/>
              </a:ext>
            </a:extLst>
          </p:cNvPr>
          <p:cNvSpPr txBox="1"/>
          <p:nvPr/>
        </p:nvSpPr>
        <p:spPr>
          <a:xfrm flipH="1">
            <a:off x="1337137" y="4131190"/>
            <a:ext cx="2477270" cy="1675843"/>
          </a:xfrm>
          <a:prstGeom prst="rect">
            <a:avLst/>
          </a:prstGeom>
          <a:noFill/>
        </p:spPr>
        <p:txBody>
          <a:bodyPr wrap="square" rtlCol="0">
            <a:spAutoFit/>
          </a:bodyPr>
          <a:lstStyle/>
          <a:p>
            <a:pPr algn="ctr">
              <a:lnSpc>
                <a:spcPct val="150000"/>
              </a:lnSpc>
            </a:pPr>
            <a:r>
              <a:rPr lang="en-US" sz="2400" dirty="0">
                <a:cs typeface="+mn-ea"/>
                <a:sym typeface="+mn-lt"/>
              </a:rPr>
              <a:t>Thành </a:t>
            </a:r>
            <a:r>
              <a:rPr lang="en-US" sz="2400" dirty="0" err="1">
                <a:cs typeface="+mn-ea"/>
                <a:sym typeface="+mn-lt"/>
              </a:rPr>
              <a:t>phần</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tính</a:t>
            </a:r>
            <a:r>
              <a:rPr lang="en-US" sz="2400" dirty="0">
                <a:cs typeface="+mn-ea"/>
                <a:sym typeface="+mn-lt"/>
              </a:rPr>
              <a:t> </a:t>
            </a:r>
            <a:r>
              <a:rPr lang="en-US" sz="2400" dirty="0" err="1">
                <a:cs typeface="+mn-ea"/>
                <a:sym typeface="+mn-lt"/>
              </a:rPr>
              <a:t>chất</a:t>
            </a:r>
            <a:r>
              <a:rPr lang="en-US" sz="2400" dirty="0">
                <a:cs typeface="+mn-ea"/>
                <a:sym typeface="+mn-lt"/>
              </a:rPr>
              <a:t> của </a:t>
            </a:r>
            <a:r>
              <a:rPr lang="en-US" sz="2400" dirty="0" err="1">
                <a:cs typeface="+mn-ea"/>
                <a:sym typeface="+mn-lt"/>
              </a:rPr>
              <a:t>đất</a:t>
            </a:r>
            <a:r>
              <a:rPr lang="en-US" sz="2400" dirty="0">
                <a:cs typeface="+mn-ea"/>
                <a:sym typeface="+mn-lt"/>
              </a:rPr>
              <a:t> </a:t>
            </a:r>
            <a:r>
              <a:rPr lang="en-US" sz="2400" dirty="0" err="1">
                <a:cs typeface="+mn-ea"/>
                <a:sym typeface="+mn-lt"/>
              </a:rPr>
              <a:t>trồng</a:t>
            </a:r>
            <a:r>
              <a:rPr lang="en-US" sz="2400" dirty="0">
                <a:cs typeface="+mn-ea"/>
                <a:sym typeface="+mn-lt"/>
              </a:rPr>
              <a:t>.</a:t>
            </a:r>
          </a:p>
        </p:txBody>
      </p:sp>
      <p:sp>
        <p:nvSpPr>
          <p:cNvPr id="19" name="TextBox 18">
            <a:extLst>
              <a:ext uri="{FF2B5EF4-FFF2-40B4-BE49-F238E27FC236}">
                <a16:creationId xmlns:a16="http://schemas.microsoft.com/office/drawing/2014/main" id="{B41C663C-B3CE-503E-74C7-E74252CE07A5}"/>
              </a:ext>
            </a:extLst>
          </p:cNvPr>
          <p:cNvSpPr txBox="1"/>
          <p:nvPr/>
        </p:nvSpPr>
        <p:spPr>
          <a:xfrm flipH="1">
            <a:off x="4648200" y="4103281"/>
            <a:ext cx="3006299" cy="1675843"/>
          </a:xfrm>
          <a:prstGeom prst="rect">
            <a:avLst/>
          </a:prstGeom>
          <a:noFill/>
        </p:spPr>
        <p:txBody>
          <a:bodyPr wrap="square" rtlCol="0">
            <a:spAutoFit/>
          </a:bodyPr>
          <a:lstStyle/>
          <a:p>
            <a:pPr algn="ctr">
              <a:lnSpc>
                <a:spcPct val="150000"/>
              </a:lnSpc>
            </a:pPr>
            <a:r>
              <a:rPr lang="en-US" sz="2400" dirty="0" err="1">
                <a:cs typeface="+mn-ea"/>
                <a:sym typeface="+mn-lt"/>
              </a:rPr>
              <a:t>Biện</a:t>
            </a:r>
            <a:r>
              <a:rPr lang="en-US" sz="2400" dirty="0">
                <a:cs typeface="+mn-ea"/>
                <a:sym typeface="+mn-lt"/>
              </a:rPr>
              <a:t> </a:t>
            </a:r>
            <a:r>
              <a:rPr lang="en-US" sz="2400" dirty="0" err="1">
                <a:cs typeface="+mn-ea"/>
                <a:sym typeface="+mn-lt"/>
              </a:rPr>
              <a:t>pháp</a:t>
            </a:r>
            <a:r>
              <a:rPr lang="en-US" sz="2400" dirty="0">
                <a:cs typeface="+mn-ea"/>
                <a:sym typeface="+mn-lt"/>
              </a:rPr>
              <a:t>, </a:t>
            </a:r>
            <a:r>
              <a:rPr lang="en-US" sz="2400" dirty="0" err="1">
                <a:cs typeface="+mn-ea"/>
                <a:sym typeface="+mn-lt"/>
              </a:rPr>
              <a:t>cải</a:t>
            </a:r>
            <a:r>
              <a:rPr lang="en-US" sz="2400" dirty="0">
                <a:cs typeface="+mn-ea"/>
                <a:sym typeface="+mn-lt"/>
              </a:rPr>
              <a:t> </a:t>
            </a:r>
            <a:r>
              <a:rPr lang="en-US" sz="2400" dirty="0" err="1">
                <a:cs typeface="+mn-ea"/>
                <a:sym typeface="+mn-lt"/>
              </a:rPr>
              <a:t>tạo</a:t>
            </a:r>
            <a:r>
              <a:rPr lang="en-US" sz="2400" dirty="0">
                <a:cs typeface="+mn-ea"/>
                <a:sym typeface="+mn-lt"/>
              </a:rPr>
              <a:t> </a:t>
            </a:r>
            <a:r>
              <a:rPr lang="en-US" sz="2400" dirty="0" err="1">
                <a:cs typeface="+mn-ea"/>
                <a:sym typeface="+mn-lt"/>
              </a:rPr>
              <a:t>sử</a:t>
            </a:r>
            <a:r>
              <a:rPr lang="en-US" sz="2400" dirty="0">
                <a:cs typeface="+mn-ea"/>
                <a:sym typeface="+mn-lt"/>
              </a:rPr>
              <a:t> </a:t>
            </a:r>
            <a:r>
              <a:rPr lang="en-US" sz="2400" dirty="0" err="1">
                <a:cs typeface="+mn-ea"/>
                <a:sym typeface="+mn-lt"/>
              </a:rPr>
              <a:t>dụng</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bảo</a:t>
            </a:r>
            <a:r>
              <a:rPr lang="en-US" sz="2400" dirty="0">
                <a:cs typeface="+mn-ea"/>
                <a:sym typeface="+mn-lt"/>
              </a:rPr>
              <a:t> </a:t>
            </a:r>
            <a:r>
              <a:rPr lang="en-US" sz="2400" dirty="0" err="1">
                <a:cs typeface="+mn-ea"/>
                <a:sym typeface="+mn-lt"/>
              </a:rPr>
              <a:t>vệ</a:t>
            </a:r>
            <a:r>
              <a:rPr lang="en-US" sz="2400" dirty="0">
                <a:cs typeface="+mn-ea"/>
                <a:sym typeface="+mn-lt"/>
              </a:rPr>
              <a:t> </a:t>
            </a:r>
            <a:r>
              <a:rPr lang="en-US" sz="2400" dirty="0" err="1">
                <a:cs typeface="+mn-ea"/>
                <a:sym typeface="+mn-lt"/>
              </a:rPr>
              <a:t>đất</a:t>
            </a:r>
            <a:r>
              <a:rPr lang="en-US" sz="2400" dirty="0">
                <a:cs typeface="+mn-ea"/>
                <a:sym typeface="+mn-lt"/>
              </a:rPr>
              <a:t> </a:t>
            </a:r>
            <a:r>
              <a:rPr lang="en-US" sz="2400" dirty="0" err="1">
                <a:cs typeface="+mn-ea"/>
                <a:sym typeface="+mn-lt"/>
              </a:rPr>
              <a:t>trồng</a:t>
            </a:r>
            <a:r>
              <a:rPr lang="en-US" sz="2400" dirty="0">
                <a:cs typeface="+mn-ea"/>
                <a:sym typeface="+mn-lt"/>
              </a:rPr>
              <a:t>.</a:t>
            </a:r>
          </a:p>
        </p:txBody>
      </p:sp>
      <p:sp>
        <p:nvSpPr>
          <p:cNvPr id="20" name="TextBox 19">
            <a:extLst>
              <a:ext uri="{FF2B5EF4-FFF2-40B4-BE49-F238E27FC236}">
                <a16:creationId xmlns:a16="http://schemas.microsoft.com/office/drawing/2014/main" id="{442322A3-9F81-61F7-0B15-68D9EC51F57E}"/>
              </a:ext>
            </a:extLst>
          </p:cNvPr>
          <p:cNvSpPr txBox="1"/>
          <p:nvPr/>
        </p:nvSpPr>
        <p:spPr>
          <a:xfrm flipH="1">
            <a:off x="8001000" y="4155288"/>
            <a:ext cx="3269477" cy="1675843"/>
          </a:xfrm>
          <a:prstGeom prst="rect">
            <a:avLst/>
          </a:prstGeom>
          <a:noFill/>
        </p:spPr>
        <p:txBody>
          <a:bodyPr wrap="square" rtlCol="0">
            <a:spAutoFit/>
          </a:bodyPr>
          <a:lstStyle/>
          <a:p>
            <a:pPr algn="ctr">
              <a:lnSpc>
                <a:spcPct val="150000"/>
              </a:lnSpc>
            </a:pPr>
            <a:r>
              <a:rPr lang="en-US" sz="2400" dirty="0" err="1">
                <a:cs typeface="+mn-ea"/>
                <a:sym typeface="+mn-lt"/>
              </a:rPr>
              <a:t>Các</a:t>
            </a:r>
            <a:r>
              <a:rPr lang="en-US" sz="2400" dirty="0">
                <a:cs typeface="+mn-ea"/>
                <a:sym typeface="+mn-lt"/>
              </a:rPr>
              <a:t> </a:t>
            </a:r>
            <a:r>
              <a:rPr lang="en-US" sz="2400" dirty="0" err="1">
                <a:cs typeface="+mn-ea"/>
                <a:sym typeface="+mn-lt"/>
              </a:rPr>
              <a:t>ứng</a:t>
            </a:r>
            <a:r>
              <a:rPr lang="en-US" sz="2400" dirty="0">
                <a:cs typeface="+mn-ea"/>
                <a:sym typeface="+mn-lt"/>
              </a:rPr>
              <a:t> </a:t>
            </a:r>
            <a:r>
              <a:rPr lang="en-US" sz="2400" dirty="0" err="1">
                <a:cs typeface="+mn-ea"/>
                <a:sym typeface="+mn-lt"/>
              </a:rPr>
              <a:t>dụng</a:t>
            </a:r>
            <a:r>
              <a:rPr lang="en-US" sz="2400" dirty="0">
                <a:cs typeface="+mn-ea"/>
                <a:sym typeface="+mn-lt"/>
              </a:rPr>
              <a:t> </a:t>
            </a:r>
            <a:r>
              <a:rPr lang="en-US" sz="2400" dirty="0" err="1">
                <a:cs typeface="+mn-ea"/>
                <a:sym typeface="+mn-lt"/>
              </a:rPr>
              <a:t>công</a:t>
            </a:r>
            <a:r>
              <a:rPr lang="en-US" sz="2400" dirty="0">
                <a:cs typeface="+mn-ea"/>
                <a:sym typeface="+mn-lt"/>
              </a:rPr>
              <a:t> </a:t>
            </a:r>
            <a:r>
              <a:rPr lang="en-US" sz="2400" dirty="0" err="1">
                <a:cs typeface="+mn-ea"/>
                <a:sym typeface="+mn-lt"/>
              </a:rPr>
              <a:t>nghệ</a:t>
            </a:r>
            <a:r>
              <a:rPr lang="en-US" sz="2400" dirty="0">
                <a:cs typeface="+mn-ea"/>
                <a:sym typeface="+mn-lt"/>
              </a:rPr>
              <a:t> </a:t>
            </a:r>
            <a:r>
              <a:rPr lang="en-US" sz="2400" dirty="0" err="1">
                <a:cs typeface="+mn-ea"/>
                <a:sym typeface="+mn-lt"/>
              </a:rPr>
              <a:t>cao</a:t>
            </a:r>
            <a:r>
              <a:rPr lang="en-US" sz="2400" dirty="0">
                <a:cs typeface="+mn-ea"/>
                <a:sym typeface="+mn-lt"/>
              </a:rPr>
              <a:t> </a:t>
            </a:r>
            <a:r>
              <a:rPr lang="en-US" sz="2400" dirty="0" err="1">
                <a:cs typeface="+mn-ea"/>
                <a:sym typeface="+mn-lt"/>
              </a:rPr>
              <a:t>trong</a:t>
            </a:r>
            <a:r>
              <a:rPr lang="en-US" sz="2400" dirty="0">
                <a:cs typeface="+mn-ea"/>
                <a:sym typeface="+mn-lt"/>
              </a:rPr>
              <a:t> </a:t>
            </a:r>
            <a:r>
              <a:rPr lang="en-US" sz="2400" dirty="0" err="1">
                <a:cs typeface="+mn-ea"/>
                <a:sym typeface="+mn-lt"/>
              </a:rPr>
              <a:t>sản</a:t>
            </a:r>
            <a:r>
              <a:rPr lang="en-US" sz="2400" dirty="0">
                <a:cs typeface="+mn-ea"/>
                <a:sym typeface="+mn-lt"/>
              </a:rPr>
              <a:t> </a:t>
            </a:r>
            <a:r>
              <a:rPr lang="en-US" sz="2400" dirty="0" err="1">
                <a:cs typeface="+mn-ea"/>
                <a:sym typeface="+mn-lt"/>
              </a:rPr>
              <a:t>xuất</a:t>
            </a:r>
            <a:r>
              <a:rPr lang="en-US" sz="2400" dirty="0">
                <a:cs typeface="+mn-ea"/>
                <a:sym typeface="+mn-lt"/>
              </a:rPr>
              <a:t> </a:t>
            </a:r>
            <a:r>
              <a:rPr lang="en-US" sz="2400" dirty="0" err="1">
                <a:cs typeface="+mn-ea"/>
                <a:sym typeface="+mn-lt"/>
              </a:rPr>
              <a:t>giá</a:t>
            </a:r>
            <a:r>
              <a:rPr lang="en-US" sz="2400" dirty="0">
                <a:cs typeface="+mn-ea"/>
                <a:sym typeface="+mn-lt"/>
              </a:rPr>
              <a:t> </a:t>
            </a:r>
            <a:r>
              <a:rPr lang="en-US" sz="2400" dirty="0" err="1">
                <a:cs typeface="+mn-ea"/>
                <a:sym typeface="+mn-lt"/>
              </a:rPr>
              <a:t>thể</a:t>
            </a:r>
            <a:r>
              <a:rPr lang="en-US" sz="2400" dirty="0">
                <a:cs typeface="+mn-ea"/>
                <a:sym typeface="+mn-lt"/>
              </a:rPr>
              <a:t>.</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9D160CB-9997-A915-B063-2DD33AF37F2F}"/>
                  </a:ext>
                </a:extLst>
              </p:cNvPr>
              <p:cNvSpPr txBox="1"/>
              <p:nvPr/>
            </p:nvSpPr>
            <p:spPr>
              <a:xfrm>
                <a:off x="1388984" y="3382211"/>
                <a:ext cx="2425423" cy="461665"/>
              </a:xfrm>
              <a:prstGeom prst="rect">
                <a:avLst/>
              </a:prstGeom>
              <a:noFill/>
            </p:spPr>
            <p:txBody>
              <a:bodyPr wrap="square" rtlCol="0">
                <a:spAutoFit/>
              </a:bodyPr>
              <a:lstStyle/>
              <a:p>
                <a:pPr algn="ctr"/>
                <a:r>
                  <a:rPr lang="en-US" sz="2400" b="1" dirty="0" err="1">
                    <a:cs typeface="+mn-ea"/>
                    <a:sym typeface="+mn-lt"/>
                  </a:rPr>
                  <a:t>Nhóm</a:t>
                </a:r>
                <a:r>
                  <a:rPr lang="en-US" sz="2400" b="1" dirty="0">
                    <a:cs typeface="+mn-ea"/>
                    <a:sym typeface="+mn-lt"/>
                  </a:rPr>
                  <a:t> 1</a:t>
                </a:r>
                <a14:m>
                  <m:oMath xmlns:m="http://schemas.openxmlformats.org/officeDocument/2006/math">
                    <m:r>
                      <a:rPr lang="en-US" sz="2400" b="1" i="1" dirty="0" smtClean="0">
                        <a:latin typeface="Cambria Math" panose="02040503050406030204" pitchFamily="18" charset="0"/>
                        <a:cs typeface="+mn-ea"/>
                        <a:sym typeface="+mn-lt"/>
                      </a:rPr>
                      <m:t>+</m:t>
                    </m:r>
                  </m:oMath>
                </a14:m>
                <a:r>
                  <a:rPr lang="en-US" sz="2400" b="1" dirty="0">
                    <a:cs typeface="+mn-ea"/>
                    <a:sym typeface="+mn-lt"/>
                  </a:rPr>
                  <a:t>4</a:t>
                </a:r>
              </a:p>
            </p:txBody>
          </p:sp>
        </mc:Choice>
        <mc:Fallback xmlns="">
          <p:sp>
            <p:nvSpPr>
              <p:cNvPr id="21" name="TextBox 20">
                <a:extLst>
                  <a:ext uri="{FF2B5EF4-FFF2-40B4-BE49-F238E27FC236}">
                    <a16:creationId xmlns:a16="http://schemas.microsoft.com/office/drawing/2014/main" id="{B9D160CB-9997-A915-B063-2DD33AF37F2F}"/>
                  </a:ext>
                </a:extLst>
              </p:cNvPr>
              <p:cNvSpPr txBox="1">
                <a:spLocks noRot="1" noChangeAspect="1" noMove="1" noResize="1" noEditPoints="1" noAdjustHandles="1" noChangeArrowheads="1" noChangeShapeType="1" noTextEdit="1"/>
              </p:cNvSpPr>
              <p:nvPr/>
            </p:nvSpPr>
            <p:spPr>
              <a:xfrm>
                <a:off x="1388984" y="3382211"/>
                <a:ext cx="2425423" cy="461665"/>
              </a:xfrm>
              <a:prstGeom prst="rect">
                <a:avLst/>
              </a:prstGeom>
              <a:blipFill>
                <a:blip r:embed="rId17"/>
                <a:stretch>
                  <a:fillRect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4739EF3-85BD-4EE5-36A1-38F229D65F6C}"/>
                  </a:ext>
                </a:extLst>
              </p:cNvPr>
              <p:cNvSpPr txBox="1"/>
              <p:nvPr/>
            </p:nvSpPr>
            <p:spPr>
              <a:xfrm>
                <a:off x="4909645" y="3381167"/>
                <a:ext cx="2425256" cy="461665"/>
              </a:xfrm>
              <a:prstGeom prst="rect">
                <a:avLst/>
              </a:prstGeom>
              <a:noFill/>
            </p:spPr>
            <p:txBody>
              <a:bodyPr wrap="square" rtlCol="0">
                <a:spAutoFit/>
              </a:bodyPr>
              <a:lstStyle/>
              <a:p>
                <a:pPr algn="ctr"/>
                <a:r>
                  <a:rPr lang="en-US" sz="2400" b="1" dirty="0" err="1">
                    <a:cs typeface="+mn-ea"/>
                    <a:sym typeface="+mn-lt"/>
                  </a:rPr>
                  <a:t>Nhóm</a:t>
                </a:r>
                <a:r>
                  <a:rPr lang="en-US" sz="2400" b="1" dirty="0">
                    <a:cs typeface="+mn-ea"/>
                    <a:sym typeface="+mn-lt"/>
                  </a:rPr>
                  <a:t> 2</a:t>
                </a:r>
                <a14:m>
                  <m:oMath xmlns:m="http://schemas.openxmlformats.org/officeDocument/2006/math">
                    <m:r>
                      <a:rPr lang="en-US" sz="2400" b="1" i="1" dirty="0" smtClean="0">
                        <a:latin typeface="Cambria Math" panose="02040503050406030204" pitchFamily="18" charset="0"/>
                        <a:cs typeface="+mn-ea"/>
                        <a:sym typeface="+mn-lt"/>
                      </a:rPr>
                      <m:t>+</m:t>
                    </m:r>
                  </m:oMath>
                </a14:m>
                <a:r>
                  <a:rPr lang="en-US" sz="2400" b="1" dirty="0">
                    <a:cs typeface="+mn-ea"/>
                    <a:sym typeface="+mn-lt"/>
                  </a:rPr>
                  <a:t>5</a:t>
                </a:r>
              </a:p>
            </p:txBody>
          </p:sp>
        </mc:Choice>
        <mc:Fallback xmlns="">
          <p:sp>
            <p:nvSpPr>
              <p:cNvPr id="22" name="TextBox 21">
                <a:extLst>
                  <a:ext uri="{FF2B5EF4-FFF2-40B4-BE49-F238E27FC236}">
                    <a16:creationId xmlns:a16="http://schemas.microsoft.com/office/drawing/2014/main" id="{04739EF3-85BD-4EE5-36A1-38F229D65F6C}"/>
                  </a:ext>
                </a:extLst>
              </p:cNvPr>
              <p:cNvSpPr txBox="1">
                <a:spLocks noRot="1" noChangeAspect="1" noMove="1" noResize="1" noEditPoints="1" noAdjustHandles="1" noChangeArrowheads="1" noChangeShapeType="1" noTextEdit="1"/>
              </p:cNvSpPr>
              <p:nvPr/>
            </p:nvSpPr>
            <p:spPr>
              <a:xfrm>
                <a:off x="4909645" y="3381167"/>
                <a:ext cx="2425256" cy="461665"/>
              </a:xfrm>
              <a:prstGeom prst="rect">
                <a:avLst/>
              </a:prstGeom>
              <a:blipFill>
                <a:blip r:embed="rId18"/>
                <a:stretch>
                  <a:fillRect t="-10667"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49F06E1-6B4C-FF50-9EA6-4E4D48267B9D}"/>
                  </a:ext>
                </a:extLst>
              </p:cNvPr>
              <p:cNvSpPr txBox="1"/>
              <p:nvPr/>
            </p:nvSpPr>
            <p:spPr>
              <a:xfrm>
                <a:off x="8412010" y="3382394"/>
                <a:ext cx="2425256" cy="461665"/>
              </a:xfrm>
              <a:prstGeom prst="rect">
                <a:avLst/>
              </a:prstGeom>
              <a:noFill/>
            </p:spPr>
            <p:txBody>
              <a:bodyPr wrap="square" rtlCol="0">
                <a:spAutoFit/>
              </a:bodyPr>
              <a:lstStyle/>
              <a:p>
                <a:pPr algn="ctr"/>
                <a:r>
                  <a:rPr lang="en-US" sz="2400" b="1" dirty="0" err="1">
                    <a:cs typeface="+mn-ea"/>
                    <a:sym typeface="+mn-lt"/>
                  </a:rPr>
                  <a:t>Nhóm</a:t>
                </a:r>
                <a:r>
                  <a:rPr lang="en-US" sz="2400" b="1" dirty="0">
                    <a:cs typeface="+mn-ea"/>
                    <a:sym typeface="+mn-lt"/>
                  </a:rPr>
                  <a:t> 3</a:t>
                </a:r>
                <a14:m>
                  <m:oMath xmlns:m="http://schemas.openxmlformats.org/officeDocument/2006/math">
                    <m:r>
                      <a:rPr lang="en-US" sz="2400" b="1" i="1" dirty="0" smtClean="0">
                        <a:latin typeface="Cambria Math" panose="02040503050406030204" pitchFamily="18" charset="0"/>
                        <a:cs typeface="+mn-ea"/>
                        <a:sym typeface="+mn-lt"/>
                      </a:rPr>
                      <m:t>+</m:t>
                    </m:r>
                  </m:oMath>
                </a14:m>
                <a:r>
                  <a:rPr lang="en-US" sz="2400" b="1" dirty="0">
                    <a:cs typeface="+mn-ea"/>
                    <a:sym typeface="+mn-lt"/>
                  </a:rPr>
                  <a:t>6</a:t>
                </a:r>
              </a:p>
            </p:txBody>
          </p:sp>
        </mc:Choice>
        <mc:Fallback xmlns="">
          <p:sp>
            <p:nvSpPr>
              <p:cNvPr id="23" name="TextBox 22">
                <a:extLst>
                  <a:ext uri="{FF2B5EF4-FFF2-40B4-BE49-F238E27FC236}">
                    <a16:creationId xmlns:a16="http://schemas.microsoft.com/office/drawing/2014/main" id="{249F06E1-6B4C-FF50-9EA6-4E4D48267B9D}"/>
                  </a:ext>
                </a:extLst>
              </p:cNvPr>
              <p:cNvSpPr txBox="1">
                <a:spLocks noRot="1" noChangeAspect="1" noMove="1" noResize="1" noEditPoints="1" noAdjustHandles="1" noChangeArrowheads="1" noChangeShapeType="1" noTextEdit="1"/>
              </p:cNvSpPr>
              <p:nvPr/>
            </p:nvSpPr>
            <p:spPr>
              <a:xfrm>
                <a:off x="8412010" y="3382394"/>
                <a:ext cx="2425256" cy="461665"/>
              </a:xfrm>
              <a:prstGeom prst="rect">
                <a:avLst/>
              </a:prstGeom>
              <a:blipFill>
                <a:blip r:embed="rId19"/>
                <a:stretch>
                  <a:fillRect t="-10526" b="-28947"/>
                </a:stretch>
              </a:blipFill>
            </p:spPr>
            <p:txBody>
              <a:bodyPr/>
              <a:lstStyle/>
              <a:p>
                <a:r>
                  <a:rPr lang="en-US">
                    <a:noFill/>
                  </a:rPr>
                  <a:t> </a:t>
                </a:r>
              </a:p>
            </p:txBody>
          </p:sp>
        </mc:Fallback>
      </mc:AlternateContent>
      <p:pic>
        <p:nvPicPr>
          <p:cNvPr id="24" name="Picture 18">
            <a:extLst>
              <a:ext uri="{FF2B5EF4-FFF2-40B4-BE49-F238E27FC236}">
                <a16:creationId xmlns:a16="http://schemas.microsoft.com/office/drawing/2014/main" id="{7F720698-8B52-79EB-E171-15788E199A59}"/>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8153400" y="1752600"/>
            <a:ext cx="1901151" cy="1224893"/>
          </a:xfrm>
          <a:prstGeom prst="rect">
            <a:avLst/>
          </a:prstGeom>
        </p:spPr>
      </p:pic>
      <p:pic>
        <p:nvPicPr>
          <p:cNvPr id="17" name="Picture 14">
            <a:extLst>
              <a:ext uri="{FF2B5EF4-FFF2-40B4-BE49-F238E27FC236}">
                <a16:creationId xmlns:a16="http://schemas.microsoft.com/office/drawing/2014/main" id="{7ABD6DB7-C245-39A7-A6F1-0492E8B8B3CC}"/>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9601200" y="2209800"/>
            <a:ext cx="439695" cy="842621"/>
          </a:xfrm>
          <a:prstGeom prst="rect">
            <a:avLst/>
          </a:prstGeom>
        </p:spPr>
      </p:pic>
    </p:spTree>
    <p:extLst>
      <p:ext uri="{BB962C8B-B14F-4D97-AF65-F5344CB8AC3E}">
        <p14:creationId xmlns:p14="http://schemas.microsoft.com/office/powerpoint/2010/main" val="97224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par>
                                <p:cTn id="28" presetID="16" presetClass="entr" presetSubtype="21"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par>
                                <p:cTn id="36" presetID="16" presetClass="entr" presetSubtype="21"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par>
                                <p:cTn id="39" presetID="16" presetClass="entr" presetSubtype="21"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500"/>
                                        <p:tgtEl>
                                          <p:spTgt spid="19"/>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arn(inVertic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inVertical)">
                                      <p:cBhvr>
                                        <p:cTn id="52" dur="500"/>
                                        <p:tgtEl>
                                          <p:spTgt spid="9"/>
                                        </p:tgtEl>
                                      </p:cBhvr>
                                    </p:animEffect>
                                  </p:childTnLst>
                                </p:cTn>
                              </p:par>
                              <p:par>
                                <p:cTn id="53" presetID="16" presetClass="entr" presetSubtype="21"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arn(inVertical)">
                                      <p:cBhvr>
                                        <p:cTn id="55" dur="500"/>
                                        <p:tgtEl>
                                          <p:spTgt spid="14"/>
                                        </p:tgtEl>
                                      </p:cBhvr>
                                    </p:animEffect>
                                  </p:childTnLst>
                                </p:cTn>
                              </p:par>
                              <p:par>
                                <p:cTn id="56" presetID="16" presetClass="entr" presetSubtype="21"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par>
                                <p:cTn id="59" presetID="16" presetClass="entr" presetSubtype="21"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500"/>
                                        <p:tgtEl>
                                          <p:spTgt spid="17"/>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arn(inVertical)">
                                      <p:cBhvr>
                                        <p:cTn id="67" dur="500"/>
                                        <p:tgtEl>
                                          <p:spTgt spid="23"/>
                                        </p:tgtEl>
                                      </p:cBhvr>
                                    </p:animEffect>
                                  </p:childTnLst>
                                </p:cTn>
                              </p:par>
                              <p:par>
                                <p:cTn id="68" presetID="16" presetClass="entr" presetSubtype="21" fill="hold"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barn(inVertical)">
                                      <p:cBhvr>
                                        <p:cTn id="7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animBg="1"/>
      <p:bldP spid="8" grpId="0" animBg="1"/>
      <p:bldP spid="9" grpId="0" animBg="1"/>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7772400" cy="567848"/>
          </a:xfrm>
          <a:prstGeom prst="rect">
            <a:avLst/>
          </a:prstGeom>
          <a:noFill/>
        </p:spPr>
        <p:txBody>
          <a:bodyPr wrap="square">
            <a:spAutoFit/>
          </a:bodyPr>
          <a:lstStyle/>
          <a:p>
            <a:pPr algn="just">
              <a:lnSpc>
                <a:spcPct val="150000"/>
              </a:lnSpc>
            </a:pPr>
            <a:r>
              <a:rPr lang="fr-FR" sz="2400" dirty="0">
                <a:solidFill>
                  <a:srgbClr val="000000"/>
                </a:solidFill>
                <a:cs typeface="+mn-ea"/>
                <a:sym typeface="+mn-lt"/>
              </a:rPr>
              <a:t>a. </a:t>
            </a:r>
            <a:r>
              <a:rPr lang="fr-FR" sz="2400" dirty="0" err="1">
                <a:solidFill>
                  <a:srgbClr val="000000"/>
                </a:solidFill>
                <a:cs typeface="+mn-ea"/>
                <a:sym typeface="+mn-lt"/>
              </a:rPr>
              <a:t>Thành</a:t>
            </a:r>
            <a:r>
              <a:rPr lang="fr-FR" sz="2400" dirty="0">
                <a:solidFill>
                  <a:srgbClr val="000000"/>
                </a:solidFill>
                <a:cs typeface="+mn-ea"/>
                <a:sym typeface="+mn-lt"/>
              </a:rPr>
              <a:t> </a:t>
            </a:r>
            <a:r>
              <a:rPr lang="fr-FR" sz="2400" dirty="0" err="1">
                <a:solidFill>
                  <a:srgbClr val="000000"/>
                </a:solidFill>
                <a:cs typeface="+mn-ea"/>
                <a:sym typeface="+mn-lt"/>
              </a:rPr>
              <a:t>phần</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tính</a:t>
            </a:r>
            <a:r>
              <a:rPr lang="fr-FR" sz="2400" dirty="0">
                <a:solidFill>
                  <a:srgbClr val="000000"/>
                </a:solidFill>
                <a:cs typeface="+mn-ea"/>
                <a:sym typeface="+mn-lt"/>
              </a:rPr>
              <a:t> </a:t>
            </a:r>
            <a:r>
              <a:rPr lang="fr-FR" sz="2400" dirty="0" err="1">
                <a:solidFill>
                  <a:srgbClr val="000000"/>
                </a:solidFill>
                <a:cs typeface="+mn-ea"/>
                <a:sym typeface="+mn-lt"/>
              </a:rPr>
              <a:t>chất</a:t>
            </a:r>
            <a:r>
              <a:rPr lang="fr-FR" sz="2400" dirty="0">
                <a:solidFill>
                  <a:srgbClr val="000000"/>
                </a:solidFill>
                <a:cs typeface="+mn-ea"/>
                <a:sym typeface="+mn-lt"/>
              </a:rPr>
              <a:t> của </a:t>
            </a:r>
            <a:r>
              <a:rPr lang="fr-FR" sz="2400" dirty="0" err="1">
                <a:solidFill>
                  <a:srgbClr val="000000"/>
                </a:solidFill>
                <a:cs typeface="+mn-ea"/>
                <a:sym typeface="+mn-lt"/>
              </a:rPr>
              <a:t>đất</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a:t>
            </a:r>
          </a:p>
        </p:txBody>
      </p:sp>
      <p:sp>
        <p:nvSpPr>
          <p:cNvPr id="2" name="Rectangle 1">
            <a:extLst>
              <a:ext uri="{FF2B5EF4-FFF2-40B4-BE49-F238E27FC236}">
                <a16:creationId xmlns:a16="http://schemas.microsoft.com/office/drawing/2014/main" id="{BA1AF52C-08DA-A93A-BC44-4FE5137989D5}"/>
              </a:ext>
            </a:extLst>
          </p:cNvPr>
          <p:cNvSpPr/>
          <p:nvPr/>
        </p:nvSpPr>
        <p:spPr>
          <a:xfrm>
            <a:off x="457201" y="1981200"/>
            <a:ext cx="4419600" cy="2783839"/>
          </a:xfrm>
          <a:prstGeom prst="rect">
            <a:avLst/>
          </a:prstGeom>
        </p:spPr>
        <p:txBody>
          <a:bodyPr wrap="square">
            <a:spAutoFit/>
          </a:bodyPr>
          <a:lstStyle/>
          <a:p>
            <a:pPr marL="381019" indent="-381019">
              <a:lnSpc>
                <a:spcPct val="150000"/>
              </a:lnSpc>
              <a:buFont typeface="Wingdings" panose="05000000000000000000" pitchFamily="2" charset="2"/>
              <a:buChar char="Ø"/>
            </a:pPr>
            <a:r>
              <a:rPr lang="vi-VN" sz="2400" dirty="0">
                <a:solidFill>
                  <a:srgbClr val="000000"/>
                </a:solidFill>
                <a:cs typeface="+mn-ea"/>
                <a:sym typeface="+mn-lt"/>
              </a:rPr>
              <a:t> </a:t>
            </a:r>
            <a:r>
              <a:rPr lang="vi-VN" sz="2400" b="1" dirty="0">
                <a:solidFill>
                  <a:srgbClr val="000000"/>
                </a:solidFill>
                <a:cs typeface="+mn-ea"/>
                <a:sym typeface="+mn-lt"/>
              </a:rPr>
              <a:t>Thành phần đất trồng:</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Chất rắn</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Nước</a:t>
            </a:r>
            <a:endParaRPr lang="en-US"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Không khí</a:t>
            </a:r>
            <a:endParaRPr lang="en-US"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Sinh vật</a:t>
            </a:r>
            <a:endParaRPr lang="vi-VN" sz="2400" dirty="0">
              <a:cs typeface="+mn-ea"/>
              <a:sym typeface="+mn-lt"/>
            </a:endParaRPr>
          </a:p>
        </p:txBody>
      </p:sp>
      <p:sp>
        <p:nvSpPr>
          <p:cNvPr id="6" name="TextBox 5">
            <a:extLst>
              <a:ext uri="{FF2B5EF4-FFF2-40B4-BE49-F238E27FC236}">
                <a16:creationId xmlns:a16="http://schemas.microsoft.com/office/drawing/2014/main" id="{0BB8FFE9-96A2-03E2-3DA9-795BCADD02FF}"/>
              </a:ext>
            </a:extLst>
          </p:cNvPr>
          <p:cNvSpPr txBox="1"/>
          <p:nvPr/>
        </p:nvSpPr>
        <p:spPr>
          <a:xfrm>
            <a:off x="5105400" y="2016761"/>
            <a:ext cx="6781800" cy="2783839"/>
          </a:xfrm>
          <a:prstGeom prst="rect">
            <a:avLst/>
          </a:prstGeom>
          <a:noFill/>
        </p:spPr>
        <p:txBody>
          <a:bodyPr wrap="square">
            <a:spAutoFit/>
          </a:bodyPr>
          <a:lstStyle/>
          <a:p>
            <a:pPr marL="381019" indent="-381019" algn="just">
              <a:lnSpc>
                <a:spcPct val="150000"/>
              </a:lnSpc>
              <a:buFont typeface="Wingdings" panose="05000000000000000000" pitchFamily="2" charset="2"/>
              <a:buChar char="Ø"/>
            </a:pPr>
            <a:r>
              <a:rPr lang="vi-VN" sz="2400" b="1" dirty="0">
                <a:solidFill>
                  <a:srgbClr val="000000"/>
                </a:solidFill>
                <a:cs typeface="+mn-ea"/>
                <a:sym typeface="+mn-lt"/>
              </a:rPr>
              <a:t>Khái niệm đất trồng</a:t>
            </a:r>
            <a:r>
              <a:rPr lang="en-US" sz="2400" b="1" dirty="0">
                <a:solidFill>
                  <a:srgbClr val="000000"/>
                </a:solidFill>
                <a:cs typeface="+mn-ea"/>
                <a:sym typeface="+mn-lt"/>
              </a:rPr>
              <a:t>:</a:t>
            </a:r>
            <a:r>
              <a:rPr lang="en-US" sz="2400" b="1" dirty="0">
                <a:cs typeface="+mn-ea"/>
                <a:sym typeface="+mn-lt"/>
              </a:rPr>
              <a:t> </a:t>
            </a:r>
            <a:r>
              <a:rPr lang="vi-VN" sz="2400" dirty="0">
                <a:solidFill>
                  <a:srgbClr val="000000"/>
                </a:solidFill>
                <a:cs typeface="+mn-ea"/>
                <a:sym typeface="+mn-lt"/>
              </a:rPr>
              <a:t>Lớp ngoài cùng tơi xốp của vỏ Trái Đất có vai trò cung cấp nước, chất dinh dưỡng và các điều kiện khác cho cây trồng sống, phát triển và tạo ra sản phẩm trồng trọt.</a:t>
            </a:r>
            <a:endParaRPr lang="vi-VN" sz="2400" dirty="0">
              <a:cs typeface="+mn-ea"/>
              <a:sym typeface="+mn-lt"/>
            </a:endParaRPr>
          </a:p>
        </p:txBody>
      </p:sp>
      <p:cxnSp>
        <p:nvCxnSpPr>
          <p:cNvPr id="9" name="Straight Connector 8">
            <a:extLst>
              <a:ext uri="{FF2B5EF4-FFF2-40B4-BE49-F238E27FC236}">
                <a16:creationId xmlns:a16="http://schemas.microsoft.com/office/drawing/2014/main" id="{D902E883-0E98-585A-3560-A79E58A9310E}"/>
              </a:ext>
            </a:extLst>
          </p:cNvPr>
          <p:cNvCxnSpPr/>
          <p:nvPr/>
        </p:nvCxnSpPr>
        <p:spPr>
          <a:xfrm>
            <a:off x="4876800" y="2209800"/>
            <a:ext cx="0" cy="2743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03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6B04B1-A045-0151-95E3-FB7648D0589F}"/>
              </a:ext>
            </a:extLst>
          </p:cNvPr>
          <p:cNvSpPr/>
          <p:nvPr/>
        </p:nvSpPr>
        <p:spPr>
          <a:xfrm>
            <a:off x="609600" y="1447800"/>
            <a:ext cx="10744200" cy="2783839"/>
          </a:xfrm>
          <a:prstGeom prst="rect">
            <a:avLst/>
          </a:prstGeom>
        </p:spPr>
        <p:txBody>
          <a:bodyPr wrap="square">
            <a:spAutoFit/>
          </a:bodyPr>
          <a:lstStyle/>
          <a:p>
            <a:pPr marL="381019" indent="-381019">
              <a:lnSpc>
                <a:spcPct val="150000"/>
              </a:lnSpc>
              <a:buFont typeface="Wingdings" panose="05000000000000000000" pitchFamily="2" charset="2"/>
              <a:buChar char="Ø"/>
            </a:pPr>
            <a:r>
              <a:rPr lang="vi-VN" sz="2400" b="1" dirty="0">
                <a:cs typeface="+mn-ea"/>
                <a:sym typeface="+mn-lt"/>
              </a:rPr>
              <a:t> Một số tính chất của đất trồng</a:t>
            </a:r>
            <a:r>
              <a:rPr lang="en-US" sz="2400" b="1" dirty="0">
                <a:cs typeface="+mn-ea"/>
                <a:sym typeface="+mn-lt"/>
              </a:rPr>
              <a:t>:</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cs typeface="+mn-ea"/>
                <a:sym typeface="+mn-lt"/>
              </a:rPr>
              <a:t> Thành phần cơ giới, độ thoáng khí và khả năng giữ nước</a:t>
            </a:r>
            <a:r>
              <a:rPr lang="en-US" sz="2400" dirty="0">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cs typeface="+mn-ea"/>
                <a:sym typeface="+mn-lt"/>
              </a:rPr>
              <a:t>Phản ứng của dung dịch đất, keo đất, khả năng hấp phụ của đất, phản ứng đệm của đất, hữu cơ và mùn trong đất,...</a:t>
            </a:r>
          </a:p>
          <a:p>
            <a:pPr marL="381019" indent="-381019">
              <a:lnSpc>
                <a:spcPct val="150000"/>
              </a:lnSpc>
              <a:buFont typeface="Arial" panose="020B0604020202020204" pitchFamily="34" charset="0"/>
              <a:buChar char="•"/>
            </a:pPr>
            <a:r>
              <a:rPr lang="vi-VN" sz="2400" dirty="0">
                <a:cs typeface="+mn-ea"/>
                <a:sym typeface="+mn-lt"/>
              </a:rPr>
              <a:t>Hoạt động của vi sinh vật, động vật.</a:t>
            </a:r>
          </a:p>
        </p:txBody>
      </p:sp>
    </p:spTree>
    <p:extLst>
      <p:ext uri="{BB962C8B-B14F-4D97-AF65-F5344CB8AC3E}">
        <p14:creationId xmlns:p14="http://schemas.microsoft.com/office/powerpoint/2010/main" val="1018291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7772400" cy="567848"/>
          </a:xfrm>
          <a:prstGeom prst="rect">
            <a:avLst/>
          </a:prstGeom>
          <a:noFill/>
        </p:spPr>
        <p:txBody>
          <a:bodyPr wrap="square">
            <a:spAutoFit/>
          </a:bodyPr>
          <a:lstStyle/>
          <a:p>
            <a:pPr algn="just">
              <a:lnSpc>
                <a:spcPct val="150000"/>
              </a:lnSpc>
            </a:pPr>
            <a:r>
              <a:rPr lang="fr-FR" sz="2400" dirty="0">
                <a:solidFill>
                  <a:srgbClr val="000000"/>
                </a:solidFill>
                <a:cs typeface="+mn-ea"/>
                <a:sym typeface="+mn-lt"/>
              </a:rPr>
              <a:t>b. </a:t>
            </a:r>
            <a:r>
              <a:rPr lang="fr-FR" sz="2400" dirty="0" err="1">
                <a:solidFill>
                  <a:srgbClr val="000000"/>
                </a:solidFill>
                <a:cs typeface="+mn-ea"/>
                <a:sym typeface="+mn-lt"/>
              </a:rPr>
              <a:t>Biện</a:t>
            </a:r>
            <a:r>
              <a:rPr lang="fr-FR" sz="2400" dirty="0">
                <a:solidFill>
                  <a:srgbClr val="000000"/>
                </a:solidFill>
                <a:cs typeface="+mn-ea"/>
                <a:sym typeface="+mn-lt"/>
              </a:rPr>
              <a:t> </a:t>
            </a:r>
            <a:r>
              <a:rPr lang="fr-FR" sz="2400" dirty="0" err="1">
                <a:solidFill>
                  <a:srgbClr val="000000"/>
                </a:solidFill>
                <a:cs typeface="+mn-ea"/>
                <a:sym typeface="+mn-lt"/>
              </a:rPr>
              <a:t>pháp</a:t>
            </a:r>
            <a:r>
              <a:rPr lang="fr-FR" sz="2400" dirty="0">
                <a:solidFill>
                  <a:srgbClr val="000000"/>
                </a:solidFill>
                <a:cs typeface="+mn-ea"/>
                <a:sym typeface="+mn-lt"/>
              </a:rPr>
              <a:t>, </a:t>
            </a:r>
            <a:r>
              <a:rPr lang="fr-FR" sz="2400" dirty="0" err="1">
                <a:solidFill>
                  <a:srgbClr val="000000"/>
                </a:solidFill>
                <a:cs typeface="+mn-ea"/>
                <a:sym typeface="+mn-lt"/>
              </a:rPr>
              <a:t>cải</a:t>
            </a:r>
            <a:r>
              <a:rPr lang="fr-FR" sz="2400" dirty="0">
                <a:solidFill>
                  <a:srgbClr val="000000"/>
                </a:solidFill>
                <a:cs typeface="+mn-ea"/>
                <a:sym typeface="+mn-lt"/>
              </a:rPr>
              <a:t> </a:t>
            </a:r>
            <a:r>
              <a:rPr lang="fr-FR" sz="2400" dirty="0" err="1">
                <a:solidFill>
                  <a:srgbClr val="000000"/>
                </a:solidFill>
                <a:cs typeface="+mn-ea"/>
                <a:sym typeface="+mn-lt"/>
              </a:rPr>
              <a:t>tạo</a:t>
            </a:r>
            <a:r>
              <a:rPr lang="fr-FR" sz="2400" dirty="0">
                <a:solidFill>
                  <a:srgbClr val="000000"/>
                </a:solidFill>
                <a:cs typeface="+mn-ea"/>
                <a:sym typeface="+mn-lt"/>
              </a:rPr>
              <a:t> </a:t>
            </a:r>
            <a:r>
              <a:rPr lang="fr-FR" sz="2400" dirty="0" err="1">
                <a:solidFill>
                  <a:srgbClr val="000000"/>
                </a:solidFill>
                <a:cs typeface="+mn-ea"/>
                <a:sym typeface="+mn-lt"/>
              </a:rPr>
              <a:t>sử</a:t>
            </a:r>
            <a:r>
              <a:rPr lang="fr-FR" sz="2400" dirty="0">
                <a:solidFill>
                  <a:srgbClr val="000000"/>
                </a:solidFill>
                <a:cs typeface="+mn-ea"/>
                <a:sym typeface="+mn-lt"/>
              </a:rPr>
              <a:t> </a:t>
            </a:r>
            <a:r>
              <a:rPr lang="fr-FR" sz="2400" dirty="0" err="1">
                <a:solidFill>
                  <a:srgbClr val="000000"/>
                </a:solidFill>
                <a:cs typeface="+mn-ea"/>
                <a:sym typeface="+mn-lt"/>
              </a:rPr>
              <a:t>dụng</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bảo</a:t>
            </a:r>
            <a:r>
              <a:rPr lang="fr-FR" sz="2400" dirty="0">
                <a:solidFill>
                  <a:srgbClr val="000000"/>
                </a:solidFill>
                <a:cs typeface="+mn-ea"/>
                <a:sym typeface="+mn-lt"/>
              </a:rPr>
              <a:t> </a:t>
            </a:r>
            <a:r>
              <a:rPr lang="fr-FR" sz="2400" dirty="0" err="1">
                <a:solidFill>
                  <a:srgbClr val="000000"/>
                </a:solidFill>
                <a:cs typeface="+mn-ea"/>
                <a:sym typeface="+mn-lt"/>
              </a:rPr>
              <a:t>vệ</a:t>
            </a:r>
            <a:r>
              <a:rPr lang="fr-FR" sz="2400" dirty="0">
                <a:solidFill>
                  <a:srgbClr val="000000"/>
                </a:solidFill>
                <a:cs typeface="+mn-ea"/>
                <a:sym typeface="+mn-lt"/>
              </a:rPr>
              <a:t> </a:t>
            </a:r>
            <a:r>
              <a:rPr lang="fr-FR" sz="2400" dirty="0" err="1">
                <a:solidFill>
                  <a:srgbClr val="000000"/>
                </a:solidFill>
                <a:cs typeface="+mn-ea"/>
                <a:sym typeface="+mn-lt"/>
              </a:rPr>
              <a:t>đất</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a:t>
            </a:r>
          </a:p>
        </p:txBody>
      </p:sp>
      <p:sp>
        <p:nvSpPr>
          <p:cNvPr id="3" name="Rectangle 2">
            <a:extLst>
              <a:ext uri="{FF2B5EF4-FFF2-40B4-BE49-F238E27FC236}">
                <a16:creationId xmlns:a16="http://schemas.microsoft.com/office/drawing/2014/main" id="{B3F5167A-D1DF-CD7E-44FA-6868AFE35B3B}"/>
              </a:ext>
            </a:extLst>
          </p:cNvPr>
          <p:cNvSpPr/>
          <p:nvPr/>
        </p:nvSpPr>
        <p:spPr>
          <a:xfrm>
            <a:off x="533400" y="1981200"/>
            <a:ext cx="8104951" cy="2229841"/>
          </a:xfrm>
          <a:prstGeom prst="rect">
            <a:avLst/>
          </a:prstGeom>
        </p:spPr>
        <p:txBody>
          <a:bodyPr wrap="square">
            <a:spAutoFit/>
          </a:bodyPr>
          <a:lstStyle/>
          <a:p>
            <a:pPr marL="381019" indent="-381019" algn="just">
              <a:lnSpc>
                <a:spcPct val="150000"/>
              </a:lnSpc>
              <a:buFont typeface="Wingdings" panose="05000000000000000000" pitchFamily="2" charset="2"/>
              <a:buChar char="Ø"/>
            </a:pPr>
            <a:r>
              <a:rPr lang="vi-VN" sz="2400" b="1" dirty="0">
                <a:solidFill>
                  <a:srgbClr val="000000"/>
                </a:solidFill>
                <a:cs typeface="+mn-ea"/>
                <a:sym typeface="+mn-lt"/>
              </a:rPr>
              <a:t>Cải tạo, sử dụng đất xói mòn mạnh trơ sỏi đá</a:t>
            </a:r>
            <a:r>
              <a:rPr lang="en-US" sz="2400" b="1" dirty="0">
                <a:solidFill>
                  <a:srgbClr val="000000"/>
                </a:solidFill>
                <a:cs typeface="+mn-ea"/>
                <a:sym typeface="+mn-lt"/>
              </a:rPr>
              <a:t>:</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Nguyên nhân hình thành</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Đặc điểm của đất xói mòn mạnh trơ sỏi đá</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Biện pháp cải tạo và hướng sử dụng</a:t>
            </a:r>
            <a:r>
              <a:rPr lang="en-US" sz="2400" dirty="0">
                <a:solidFill>
                  <a:srgbClr val="000000"/>
                </a:solidFill>
                <a:cs typeface="+mn-ea"/>
                <a:sym typeface="+mn-lt"/>
              </a:rPr>
              <a:t>.</a:t>
            </a:r>
            <a:endParaRPr lang="vi-VN" sz="2400" dirty="0">
              <a:cs typeface="+mn-ea"/>
              <a:sym typeface="+mn-lt"/>
            </a:endParaRPr>
          </a:p>
        </p:txBody>
      </p:sp>
      <p:pic>
        <p:nvPicPr>
          <p:cNvPr id="5" name="Picture 4" descr="3 biện pháp cải tạo đất bạc màu đơn giản hiệu quả chi phí thấp">
            <a:extLst>
              <a:ext uri="{FF2B5EF4-FFF2-40B4-BE49-F238E27FC236}">
                <a16:creationId xmlns:a16="http://schemas.microsoft.com/office/drawing/2014/main" id="{F26A8561-7B28-0264-8F64-9816C5B25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1398" y="4497511"/>
            <a:ext cx="3026406" cy="20147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ướng dẫn cải tạo đất trồng cà phê đã bị bạc màu">
            <a:extLst>
              <a:ext uri="{FF2B5EF4-FFF2-40B4-BE49-F238E27FC236}">
                <a16:creationId xmlns:a16="http://schemas.microsoft.com/office/drawing/2014/main" id="{6BFC6311-D869-3546-FCCF-3F080FF889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6400" y="4484337"/>
            <a:ext cx="3022930" cy="2041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682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8C85D-735C-9B60-DC82-433917050629}"/>
              </a:ext>
            </a:extLst>
          </p:cNvPr>
          <p:cNvSpPr/>
          <p:nvPr/>
        </p:nvSpPr>
        <p:spPr>
          <a:xfrm>
            <a:off x="637121" y="1447800"/>
            <a:ext cx="7135279" cy="2229841"/>
          </a:xfrm>
          <a:prstGeom prst="rect">
            <a:avLst/>
          </a:prstGeom>
        </p:spPr>
        <p:txBody>
          <a:bodyPr wrap="square">
            <a:spAutoFit/>
          </a:bodyPr>
          <a:lstStyle/>
          <a:p>
            <a:pPr marL="381019" indent="-381019">
              <a:lnSpc>
                <a:spcPct val="150000"/>
              </a:lnSpc>
              <a:buFont typeface="Wingdings" panose="05000000000000000000" pitchFamily="2" charset="2"/>
              <a:buChar char="Ø"/>
            </a:pPr>
            <a:r>
              <a:rPr lang="vi-VN" sz="2400" b="1" dirty="0">
                <a:solidFill>
                  <a:srgbClr val="000000"/>
                </a:solidFill>
                <a:cs typeface="+mn-ea"/>
                <a:sym typeface="+mn-lt"/>
              </a:rPr>
              <a:t>Cải tạo, sử dụng đất xám bạc màu:</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Nguyên nhân hình thành</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Đặc điểm của đất xám bạc màu</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Biện pháp cải tạo và hướng sử dụng</a:t>
            </a:r>
            <a:r>
              <a:rPr lang="en-US" sz="2400" dirty="0">
                <a:solidFill>
                  <a:srgbClr val="000000"/>
                </a:solidFill>
                <a:cs typeface="+mn-ea"/>
                <a:sym typeface="+mn-lt"/>
              </a:rPr>
              <a:t>.</a:t>
            </a:r>
            <a:endParaRPr lang="vi-VN" sz="2400" dirty="0">
              <a:cs typeface="+mn-ea"/>
              <a:sym typeface="+mn-lt"/>
            </a:endParaRPr>
          </a:p>
        </p:txBody>
      </p:sp>
      <p:sp>
        <p:nvSpPr>
          <p:cNvPr id="6" name="Rectangle 5">
            <a:extLst>
              <a:ext uri="{FF2B5EF4-FFF2-40B4-BE49-F238E27FC236}">
                <a16:creationId xmlns:a16="http://schemas.microsoft.com/office/drawing/2014/main" id="{6F84EC95-001C-292E-B378-A700776C7F12}"/>
              </a:ext>
            </a:extLst>
          </p:cNvPr>
          <p:cNvSpPr/>
          <p:nvPr/>
        </p:nvSpPr>
        <p:spPr>
          <a:xfrm>
            <a:off x="5257800" y="4191000"/>
            <a:ext cx="6197600" cy="2229841"/>
          </a:xfrm>
          <a:prstGeom prst="rect">
            <a:avLst/>
          </a:prstGeom>
        </p:spPr>
        <p:txBody>
          <a:bodyPr wrap="square">
            <a:spAutoFit/>
          </a:bodyPr>
          <a:lstStyle/>
          <a:p>
            <a:pPr marL="381019" indent="-381019">
              <a:lnSpc>
                <a:spcPct val="150000"/>
              </a:lnSpc>
              <a:buFont typeface="Wingdings" panose="05000000000000000000" pitchFamily="2" charset="2"/>
              <a:buChar char="Ø"/>
            </a:pPr>
            <a:r>
              <a:rPr lang="vi-VN" sz="2400" b="1" dirty="0">
                <a:solidFill>
                  <a:srgbClr val="000000"/>
                </a:solidFill>
                <a:cs typeface="+mn-ea"/>
                <a:sym typeface="+mn-lt"/>
              </a:rPr>
              <a:t>Cải tạo, sử dụng đất mặn:</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Nguyên nhân hình thành</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Đặc điểm của đất mặn</a:t>
            </a:r>
            <a:r>
              <a:rPr lang="en-US" sz="2400" dirty="0">
                <a:solidFill>
                  <a:srgbClr val="000000"/>
                </a:solidFill>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solidFill>
                  <a:srgbClr val="000000"/>
                </a:solidFill>
                <a:cs typeface="+mn-ea"/>
                <a:sym typeface="+mn-lt"/>
              </a:rPr>
              <a:t>Biện pháp cải tạo và hướng sử dụng.</a:t>
            </a:r>
            <a:endParaRPr lang="vi-VN" sz="2400" dirty="0">
              <a:cs typeface="+mn-ea"/>
              <a:sym typeface="+mn-lt"/>
            </a:endParaRPr>
          </a:p>
        </p:txBody>
      </p:sp>
      <p:pic>
        <p:nvPicPr>
          <p:cNvPr id="8" name="Picture 2" descr="Một Số Biện Pháp Cải Tạo Và Sử Dụng Đất Xám Bạc Màu">
            <a:extLst>
              <a:ext uri="{FF2B5EF4-FFF2-40B4-BE49-F238E27FC236}">
                <a16:creationId xmlns:a16="http://schemas.microsoft.com/office/drawing/2014/main" id="{AA673163-20D7-096C-55E1-0EC0C66C94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447800"/>
            <a:ext cx="3689154" cy="24778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ác biện pháp cải tạo đất mặn đơn giản và hiệu quả">
            <a:extLst>
              <a:ext uri="{FF2B5EF4-FFF2-40B4-BE49-F238E27FC236}">
                <a16:creationId xmlns:a16="http://schemas.microsoft.com/office/drawing/2014/main" id="{1D3C6199-723A-2EFD-86FA-65E5848B05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962400"/>
            <a:ext cx="3706279" cy="2456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52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500"/>
                                        <p:tgtEl>
                                          <p:spTgt spid="6">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Effect transition="in" filter="fade">
                                      <p:cBhvr>
                                        <p:cTn id="43" dur="500"/>
                                        <p:tgtEl>
                                          <p:spTgt spid="6">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xEl>
                                              <p:pRg st="3" end="3"/>
                                            </p:txEl>
                                          </p:spTgt>
                                        </p:tgtEl>
                                        <p:attrNameLst>
                                          <p:attrName>style.visibility</p:attrName>
                                        </p:attrNameLst>
                                      </p:cBhvr>
                                      <p:to>
                                        <p:strVal val="visible"/>
                                      </p:to>
                                    </p:set>
                                    <p:animEffect transition="in" filter="fade">
                                      <p:cBhvr>
                                        <p:cTn id="4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9525000" cy="567848"/>
          </a:xfrm>
          <a:prstGeom prst="rect">
            <a:avLst/>
          </a:prstGeom>
          <a:noFill/>
        </p:spPr>
        <p:txBody>
          <a:bodyPr wrap="square">
            <a:spAutoFit/>
          </a:bodyPr>
          <a:lstStyle/>
          <a:p>
            <a:pPr algn="just">
              <a:lnSpc>
                <a:spcPct val="150000"/>
              </a:lnSpc>
            </a:pPr>
            <a:r>
              <a:rPr lang="fr-FR" sz="2400" dirty="0">
                <a:solidFill>
                  <a:srgbClr val="000000"/>
                </a:solidFill>
                <a:cs typeface="+mn-ea"/>
                <a:sym typeface="+mn-lt"/>
              </a:rPr>
              <a:t>c. Các </a:t>
            </a:r>
            <a:r>
              <a:rPr lang="fr-FR" sz="2400" dirty="0" err="1">
                <a:solidFill>
                  <a:srgbClr val="000000"/>
                </a:solidFill>
                <a:cs typeface="+mn-ea"/>
                <a:sym typeface="+mn-lt"/>
              </a:rPr>
              <a:t>ứng</a:t>
            </a:r>
            <a:r>
              <a:rPr lang="fr-FR" sz="2400" dirty="0">
                <a:solidFill>
                  <a:srgbClr val="000000"/>
                </a:solidFill>
                <a:cs typeface="+mn-ea"/>
                <a:sym typeface="+mn-lt"/>
              </a:rPr>
              <a:t> </a:t>
            </a:r>
            <a:r>
              <a:rPr lang="fr-FR" sz="2400" dirty="0" err="1">
                <a:solidFill>
                  <a:srgbClr val="000000"/>
                </a:solidFill>
                <a:cs typeface="+mn-ea"/>
                <a:sym typeface="+mn-lt"/>
              </a:rPr>
              <a:t>dụng</a:t>
            </a:r>
            <a:r>
              <a:rPr lang="fr-FR" sz="2400" dirty="0">
                <a:solidFill>
                  <a:srgbClr val="000000"/>
                </a:solidFill>
                <a:cs typeface="+mn-ea"/>
                <a:sym typeface="+mn-lt"/>
              </a:rPr>
              <a:t> </a:t>
            </a:r>
            <a:r>
              <a:rPr lang="fr-FR" sz="2400" dirty="0" err="1">
                <a:solidFill>
                  <a:srgbClr val="000000"/>
                </a:solidFill>
                <a:cs typeface="+mn-ea"/>
                <a:sym typeface="+mn-lt"/>
              </a:rPr>
              <a:t>công</a:t>
            </a:r>
            <a:r>
              <a:rPr lang="fr-FR" sz="2400" dirty="0">
                <a:solidFill>
                  <a:srgbClr val="000000"/>
                </a:solidFill>
                <a:cs typeface="+mn-ea"/>
                <a:sym typeface="+mn-lt"/>
              </a:rPr>
              <a:t> </a:t>
            </a:r>
            <a:r>
              <a:rPr lang="fr-FR" sz="2400" dirty="0" err="1">
                <a:solidFill>
                  <a:srgbClr val="000000"/>
                </a:solidFill>
                <a:cs typeface="+mn-ea"/>
                <a:sym typeface="+mn-lt"/>
              </a:rPr>
              <a:t>nghệ</a:t>
            </a:r>
            <a:r>
              <a:rPr lang="fr-FR" sz="2400" dirty="0">
                <a:solidFill>
                  <a:srgbClr val="000000"/>
                </a:solidFill>
                <a:cs typeface="+mn-ea"/>
                <a:sym typeface="+mn-lt"/>
              </a:rPr>
              <a:t> </a:t>
            </a:r>
            <a:r>
              <a:rPr lang="fr-FR" sz="2400" dirty="0" err="1">
                <a:solidFill>
                  <a:srgbClr val="000000"/>
                </a:solidFill>
                <a:cs typeface="+mn-ea"/>
                <a:sym typeface="+mn-lt"/>
              </a:rPr>
              <a:t>cao</a:t>
            </a:r>
            <a:r>
              <a:rPr lang="fr-FR" sz="2400" dirty="0">
                <a:solidFill>
                  <a:srgbClr val="000000"/>
                </a:solidFill>
                <a:cs typeface="+mn-ea"/>
                <a:sym typeface="+mn-lt"/>
              </a:rPr>
              <a:t> </a:t>
            </a:r>
            <a:r>
              <a:rPr lang="fr-FR" sz="2400" dirty="0" err="1">
                <a:solidFill>
                  <a:srgbClr val="000000"/>
                </a:solidFill>
                <a:cs typeface="+mn-ea"/>
                <a:sym typeface="+mn-lt"/>
              </a:rPr>
              <a:t>trong</a:t>
            </a:r>
            <a:r>
              <a:rPr lang="fr-FR" sz="2400" dirty="0">
                <a:solidFill>
                  <a:srgbClr val="000000"/>
                </a:solidFill>
                <a:cs typeface="+mn-ea"/>
                <a:sym typeface="+mn-lt"/>
              </a:rPr>
              <a:t> </a:t>
            </a:r>
            <a:r>
              <a:rPr lang="fr-FR" sz="2400" dirty="0" err="1">
                <a:solidFill>
                  <a:srgbClr val="000000"/>
                </a:solidFill>
                <a:cs typeface="+mn-ea"/>
                <a:sym typeface="+mn-lt"/>
              </a:rPr>
              <a:t>sản</a:t>
            </a:r>
            <a:r>
              <a:rPr lang="fr-FR" sz="2400" dirty="0">
                <a:solidFill>
                  <a:srgbClr val="000000"/>
                </a:solidFill>
                <a:cs typeface="+mn-ea"/>
                <a:sym typeface="+mn-lt"/>
              </a:rPr>
              <a:t> </a:t>
            </a:r>
            <a:r>
              <a:rPr lang="fr-FR" sz="2400" dirty="0" err="1">
                <a:solidFill>
                  <a:srgbClr val="000000"/>
                </a:solidFill>
                <a:cs typeface="+mn-ea"/>
                <a:sym typeface="+mn-lt"/>
              </a:rPr>
              <a:t>xuất</a:t>
            </a:r>
            <a:r>
              <a:rPr lang="fr-FR" sz="2400" dirty="0">
                <a:solidFill>
                  <a:srgbClr val="000000"/>
                </a:solidFill>
                <a:cs typeface="+mn-ea"/>
                <a:sym typeface="+mn-lt"/>
              </a:rPr>
              <a:t> </a:t>
            </a:r>
            <a:r>
              <a:rPr lang="fr-FR" sz="2400" dirty="0" err="1">
                <a:solidFill>
                  <a:srgbClr val="000000"/>
                </a:solidFill>
                <a:cs typeface="+mn-ea"/>
                <a:sym typeface="+mn-lt"/>
              </a:rPr>
              <a:t>giá</a:t>
            </a:r>
            <a:r>
              <a:rPr lang="fr-FR" sz="2400" dirty="0">
                <a:solidFill>
                  <a:srgbClr val="000000"/>
                </a:solidFill>
                <a:cs typeface="+mn-ea"/>
                <a:sym typeface="+mn-lt"/>
              </a:rPr>
              <a:t> </a:t>
            </a:r>
            <a:r>
              <a:rPr lang="fr-FR" sz="2400" dirty="0" err="1">
                <a:solidFill>
                  <a:srgbClr val="000000"/>
                </a:solidFill>
                <a:cs typeface="+mn-ea"/>
                <a:sym typeface="+mn-lt"/>
              </a:rPr>
              <a:t>thể</a:t>
            </a:r>
            <a:r>
              <a:rPr lang="fr-FR" sz="2400" dirty="0">
                <a:solidFill>
                  <a:srgbClr val="000000"/>
                </a:solidFill>
                <a:cs typeface="+mn-ea"/>
                <a:sym typeface="+mn-lt"/>
              </a:rPr>
              <a:t>. </a:t>
            </a:r>
          </a:p>
        </p:txBody>
      </p:sp>
      <p:sp>
        <p:nvSpPr>
          <p:cNvPr id="2" name="Rectangle 1">
            <a:extLst>
              <a:ext uri="{FF2B5EF4-FFF2-40B4-BE49-F238E27FC236}">
                <a16:creationId xmlns:a16="http://schemas.microsoft.com/office/drawing/2014/main" id="{0D433737-B123-115B-EF23-7626C49DFEE0}"/>
              </a:ext>
            </a:extLst>
          </p:cNvPr>
          <p:cNvSpPr/>
          <p:nvPr/>
        </p:nvSpPr>
        <p:spPr>
          <a:xfrm>
            <a:off x="533400" y="2057400"/>
            <a:ext cx="10744200" cy="3337837"/>
          </a:xfrm>
          <a:prstGeom prst="rect">
            <a:avLst/>
          </a:prstGeom>
        </p:spPr>
        <p:txBody>
          <a:bodyPr wrap="square">
            <a:spAutoFit/>
          </a:bodyPr>
          <a:lstStyle/>
          <a:p>
            <a:pPr marL="381019" indent="-381019">
              <a:lnSpc>
                <a:spcPct val="150000"/>
              </a:lnSpc>
              <a:buFont typeface="Wingdings" panose="05000000000000000000" pitchFamily="2" charset="2"/>
              <a:buChar char="Ø"/>
            </a:pPr>
            <a:r>
              <a:rPr lang="vi-VN" sz="2400" b="1" dirty="0">
                <a:cs typeface="+mn-ea"/>
                <a:sym typeface="+mn-lt"/>
              </a:rPr>
              <a:t>Ứng dụng công nghệ cao trong sản xuất giá thể</a:t>
            </a:r>
            <a:r>
              <a:rPr lang="en-US" sz="2400" b="1" dirty="0">
                <a:cs typeface="+mn-ea"/>
                <a:sym typeface="+mn-lt"/>
              </a:rPr>
              <a:t>:</a:t>
            </a:r>
            <a:r>
              <a:rPr lang="vi-VN" sz="2400" b="1" dirty="0">
                <a:cs typeface="+mn-ea"/>
                <a:sym typeface="+mn-lt"/>
              </a:rPr>
              <a:t> </a:t>
            </a:r>
          </a:p>
          <a:p>
            <a:pPr marL="381019" indent="-381019">
              <a:lnSpc>
                <a:spcPct val="150000"/>
              </a:lnSpc>
              <a:buFont typeface="Arial" panose="020B0604020202020204" pitchFamily="34" charset="0"/>
              <a:buChar char="•"/>
            </a:pPr>
            <a:r>
              <a:rPr lang="vi-VN" sz="2400" dirty="0">
                <a:cs typeface="+mn-ea"/>
                <a:sym typeface="+mn-lt"/>
              </a:rPr>
              <a:t> Công nghệ sản xuất viên nén xơ dừa</a:t>
            </a:r>
            <a:r>
              <a:rPr lang="en-US" sz="2400" dirty="0">
                <a:cs typeface="+mn-ea"/>
                <a:sym typeface="+mn-lt"/>
              </a:rPr>
              <a:t>.</a:t>
            </a:r>
            <a:endParaRPr lang="vi-VN" sz="2400" dirty="0">
              <a:cs typeface="+mn-ea"/>
              <a:sym typeface="+mn-lt"/>
            </a:endParaRPr>
          </a:p>
          <a:p>
            <a:pPr marL="381019" indent="-381019">
              <a:lnSpc>
                <a:spcPct val="150000"/>
              </a:lnSpc>
              <a:buFont typeface="Arial" panose="020B0604020202020204" pitchFamily="34" charset="0"/>
              <a:buChar char="•"/>
            </a:pPr>
            <a:r>
              <a:rPr lang="vi-VN" sz="2400" dirty="0">
                <a:cs typeface="+mn-ea"/>
                <a:sym typeface="+mn-lt"/>
              </a:rPr>
              <a:t> Công nghệ sản xuất giá thể sỏi nhẹ keramzit</a:t>
            </a:r>
            <a:r>
              <a:rPr lang="en-US" sz="2400" dirty="0">
                <a:cs typeface="+mn-ea"/>
                <a:sym typeface="+mn-lt"/>
              </a:rPr>
              <a:t>.</a:t>
            </a:r>
            <a:endParaRPr lang="vi-VN" sz="2400" dirty="0">
              <a:cs typeface="+mn-ea"/>
              <a:sym typeface="+mn-lt"/>
            </a:endParaRPr>
          </a:p>
          <a:p>
            <a:pPr marL="381019" indent="-381019">
              <a:lnSpc>
                <a:spcPct val="150000"/>
              </a:lnSpc>
              <a:buFont typeface="Wingdings" panose="05000000000000000000" pitchFamily="2" charset="2"/>
              <a:buChar char="Ø"/>
            </a:pPr>
            <a:r>
              <a:rPr lang="vi-VN" sz="2400" b="1" dirty="0">
                <a:cs typeface="+mn-ea"/>
                <a:sym typeface="+mn-lt"/>
              </a:rPr>
              <a:t>Khái niệm giá thể</a:t>
            </a:r>
            <a:r>
              <a:rPr lang="en-US" sz="2400" b="1" dirty="0">
                <a:cs typeface="+mn-ea"/>
                <a:sym typeface="+mn-lt"/>
              </a:rPr>
              <a:t>:</a:t>
            </a:r>
            <a:endParaRPr lang="vi-VN" sz="2400" b="1" dirty="0">
              <a:cs typeface="+mn-ea"/>
              <a:sym typeface="+mn-lt"/>
            </a:endParaRPr>
          </a:p>
          <a:p>
            <a:pPr marL="381019" indent="-381019">
              <a:lnSpc>
                <a:spcPct val="150000"/>
              </a:lnSpc>
              <a:buFont typeface="Arial" panose="020B0604020202020204" pitchFamily="34" charset="0"/>
              <a:buChar char="•"/>
            </a:pPr>
            <a:r>
              <a:rPr lang="vi-VN" sz="2400" dirty="0">
                <a:cs typeface="+mn-ea"/>
                <a:sym typeface="+mn-lt"/>
              </a:rPr>
              <a:t> Tên gọi chung của các vật liệu hoặc hỗn hợp các vật liệu giúp tạo môi trường thuận lợi cho sự phát triển bộ rễ cây trồng.</a:t>
            </a:r>
          </a:p>
        </p:txBody>
      </p:sp>
    </p:spTree>
    <p:extLst>
      <p:ext uri="{BB962C8B-B14F-4D97-AF65-F5344CB8AC3E}">
        <p14:creationId xmlns:p14="http://schemas.microsoft.com/office/powerpoint/2010/main" val="1905138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4C676C8-A800-3ABF-B832-9A3495A27F10}"/>
              </a:ext>
            </a:extLst>
          </p:cNvPr>
          <p:cNvPicPr>
            <a:picLocks noChangeAspect="1"/>
          </p:cNvPicPr>
          <p:nvPr/>
        </p:nvPicPr>
        <p:blipFill>
          <a:blip r:embed="rId4"/>
          <a:stretch>
            <a:fillRect/>
          </a:stretch>
        </p:blipFill>
        <p:spPr>
          <a:xfrm>
            <a:off x="4501082" y="3015455"/>
            <a:ext cx="3189836" cy="1764777"/>
          </a:xfrm>
          <a:prstGeom prst="rect">
            <a:avLst/>
          </a:prstGeom>
        </p:spPr>
      </p:pic>
    </p:spTree>
    <p:extLst>
      <p:ext uri="{BB962C8B-B14F-4D97-AF65-F5344CB8AC3E}">
        <p14:creationId xmlns:p14="http://schemas.microsoft.com/office/powerpoint/2010/main" val="407107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9E360C-B3BD-E17B-F780-33C8757F79A1}"/>
              </a:ext>
            </a:extLst>
          </p:cNvPr>
          <p:cNvSpPr/>
          <p:nvPr/>
        </p:nvSpPr>
        <p:spPr>
          <a:xfrm>
            <a:off x="1981200" y="1676400"/>
            <a:ext cx="8001000" cy="1121846"/>
          </a:xfrm>
          <a:prstGeom prst="rect">
            <a:avLst/>
          </a:prstGeom>
          <a:solidFill>
            <a:schemeClr val="accent4">
              <a:lumMod val="40000"/>
              <a:lumOff val="60000"/>
            </a:schemeClr>
          </a:solidFill>
        </p:spPr>
        <p:txBody>
          <a:bodyPr wrap="square">
            <a:spAutoFit/>
          </a:bodyPr>
          <a:lstStyle/>
          <a:p>
            <a:pPr algn="ctr">
              <a:lnSpc>
                <a:spcPct val="150000"/>
              </a:lnSpc>
            </a:pPr>
            <a:r>
              <a:rPr lang="en-US" sz="2400" b="1" dirty="0" err="1">
                <a:solidFill>
                  <a:schemeClr val="dk1">
                    <a:lumMod val="100000"/>
                  </a:schemeClr>
                </a:solidFill>
                <a:cs typeface="+mn-ea"/>
                <a:sym typeface="+mn-lt"/>
              </a:rPr>
              <a:t>Câu</a:t>
            </a:r>
            <a:r>
              <a:rPr lang="en-US" sz="2400" b="1" dirty="0">
                <a:solidFill>
                  <a:schemeClr val="dk1">
                    <a:lumMod val="100000"/>
                  </a:schemeClr>
                </a:solidFill>
                <a:cs typeface="+mn-ea"/>
                <a:sym typeface="+mn-lt"/>
              </a:rPr>
              <a:t> 1. </a:t>
            </a:r>
            <a:r>
              <a:rPr lang="vi-VN" sz="2400" dirty="0">
                <a:solidFill>
                  <a:schemeClr val="dk1">
                    <a:lumMod val="100000"/>
                  </a:schemeClr>
                </a:solidFill>
                <a:cs typeface="+mn-ea"/>
                <a:sym typeface="+mn-lt"/>
              </a:rPr>
              <a:t>Những yếu tố nào sau đây không phải là thành phần của đất trồng?</a:t>
            </a:r>
            <a:endParaRPr lang="en-US" sz="2400" dirty="0">
              <a:solidFill>
                <a:schemeClr val="dk1">
                  <a:lumMod val="100000"/>
                </a:schemeClr>
              </a:solidFill>
              <a:cs typeface="+mn-ea"/>
              <a:sym typeface="+mn-lt"/>
            </a:endParaRPr>
          </a:p>
        </p:txBody>
      </p:sp>
      <p:sp>
        <p:nvSpPr>
          <p:cNvPr id="3" name="Rounded Rectangle 25">
            <a:extLst>
              <a:ext uri="{FF2B5EF4-FFF2-40B4-BE49-F238E27FC236}">
                <a16:creationId xmlns:a16="http://schemas.microsoft.com/office/drawing/2014/main" id="{711002EE-9406-03A3-A7C5-2D3A395CCFE0}"/>
              </a:ext>
            </a:extLst>
          </p:cNvPr>
          <p:cNvSpPr/>
          <p:nvPr/>
        </p:nvSpPr>
        <p:spPr>
          <a:xfrm>
            <a:off x="1600200" y="31242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A. </a:t>
            </a:r>
            <a:r>
              <a:rPr lang="vi-VN" sz="2400" dirty="0">
                <a:cs typeface="+mn-ea"/>
                <a:sym typeface="+mn-lt"/>
              </a:rPr>
              <a:t>Nước </a:t>
            </a:r>
            <a:endParaRPr lang="en-US" sz="2400" dirty="0">
              <a:cs typeface="+mn-ea"/>
              <a:sym typeface="+mn-lt"/>
            </a:endParaRPr>
          </a:p>
        </p:txBody>
      </p:sp>
      <p:sp>
        <p:nvSpPr>
          <p:cNvPr id="4" name="Rounded Rectangle 25">
            <a:extLst>
              <a:ext uri="{FF2B5EF4-FFF2-40B4-BE49-F238E27FC236}">
                <a16:creationId xmlns:a16="http://schemas.microsoft.com/office/drawing/2014/main" id="{76824046-B9D7-006A-1E5C-7CB9B7A4083C}"/>
              </a:ext>
            </a:extLst>
          </p:cNvPr>
          <p:cNvSpPr/>
          <p:nvPr/>
        </p:nvSpPr>
        <p:spPr>
          <a:xfrm>
            <a:off x="4724400" y="31242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B. </a:t>
            </a:r>
            <a:r>
              <a:rPr lang="en-US" sz="2400" dirty="0" err="1">
                <a:cs typeface="+mn-ea"/>
                <a:sym typeface="+mn-lt"/>
              </a:rPr>
              <a:t>Không</a:t>
            </a:r>
            <a:r>
              <a:rPr lang="en-US" sz="2400" dirty="0">
                <a:cs typeface="+mn-ea"/>
                <a:sym typeface="+mn-lt"/>
              </a:rPr>
              <a:t> </a:t>
            </a:r>
            <a:r>
              <a:rPr lang="en-US" sz="2400" dirty="0" err="1">
                <a:cs typeface="+mn-ea"/>
                <a:sym typeface="+mn-lt"/>
              </a:rPr>
              <a:t>khí</a:t>
            </a:r>
            <a:endParaRPr lang="en-US" sz="2400" dirty="0">
              <a:cs typeface="+mn-ea"/>
              <a:sym typeface="+mn-lt"/>
            </a:endParaRPr>
          </a:p>
        </p:txBody>
      </p:sp>
      <p:sp>
        <p:nvSpPr>
          <p:cNvPr id="10" name="Rounded Rectangle 25">
            <a:extLst>
              <a:ext uri="{FF2B5EF4-FFF2-40B4-BE49-F238E27FC236}">
                <a16:creationId xmlns:a16="http://schemas.microsoft.com/office/drawing/2014/main" id="{1D8336CB-FE27-5FFB-EC28-3FFF6E30E540}"/>
              </a:ext>
            </a:extLst>
          </p:cNvPr>
          <p:cNvSpPr/>
          <p:nvPr/>
        </p:nvSpPr>
        <p:spPr>
          <a:xfrm>
            <a:off x="7848600" y="31242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C. </a:t>
            </a:r>
            <a:r>
              <a:rPr lang="en-US" sz="2400" dirty="0" err="1">
                <a:cs typeface="+mn-ea"/>
                <a:sym typeface="+mn-lt"/>
              </a:rPr>
              <a:t>Hạt</a:t>
            </a:r>
            <a:r>
              <a:rPr lang="en-US" sz="2400" dirty="0">
                <a:cs typeface="+mn-ea"/>
                <a:sym typeface="+mn-lt"/>
              </a:rPr>
              <a:t> </a:t>
            </a:r>
            <a:r>
              <a:rPr lang="en-US" sz="2400" dirty="0" err="1">
                <a:cs typeface="+mn-ea"/>
                <a:sym typeface="+mn-lt"/>
              </a:rPr>
              <a:t>nhựa</a:t>
            </a:r>
            <a:endParaRPr lang="en-US" sz="2400" dirty="0">
              <a:cs typeface="+mn-ea"/>
              <a:sym typeface="+mn-lt"/>
            </a:endParaRPr>
          </a:p>
        </p:txBody>
      </p:sp>
      <p:sp>
        <p:nvSpPr>
          <p:cNvPr id="11" name="Rounded Rectangle 25">
            <a:extLst>
              <a:ext uri="{FF2B5EF4-FFF2-40B4-BE49-F238E27FC236}">
                <a16:creationId xmlns:a16="http://schemas.microsoft.com/office/drawing/2014/main" id="{90CD3128-8378-EDDA-1228-D1BDA1D5C0BB}"/>
              </a:ext>
            </a:extLst>
          </p:cNvPr>
          <p:cNvSpPr/>
          <p:nvPr/>
        </p:nvSpPr>
        <p:spPr>
          <a:xfrm>
            <a:off x="1600200" y="41910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D. </a:t>
            </a:r>
            <a:r>
              <a:rPr lang="en-US" sz="2400" dirty="0" err="1">
                <a:cs typeface="+mn-ea"/>
                <a:sym typeface="+mn-lt"/>
              </a:rPr>
              <a:t>Đá</a:t>
            </a:r>
            <a:endParaRPr lang="en-US" sz="2400" dirty="0">
              <a:cs typeface="+mn-ea"/>
              <a:sym typeface="+mn-lt"/>
            </a:endParaRPr>
          </a:p>
        </p:txBody>
      </p:sp>
      <p:sp>
        <p:nvSpPr>
          <p:cNvPr id="12" name="Rounded Rectangle 25">
            <a:extLst>
              <a:ext uri="{FF2B5EF4-FFF2-40B4-BE49-F238E27FC236}">
                <a16:creationId xmlns:a16="http://schemas.microsoft.com/office/drawing/2014/main" id="{BDA5EAC3-4ABD-9C85-6C60-A3CB154FFEB3}"/>
              </a:ext>
            </a:extLst>
          </p:cNvPr>
          <p:cNvSpPr/>
          <p:nvPr/>
        </p:nvSpPr>
        <p:spPr>
          <a:xfrm>
            <a:off x="4724400" y="41910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E. </a:t>
            </a:r>
            <a:r>
              <a:rPr lang="en-US" sz="2400" dirty="0" err="1">
                <a:cs typeface="+mn-ea"/>
                <a:sym typeface="+mn-lt"/>
              </a:rPr>
              <a:t>Giun</a:t>
            </a:r>
            <a:endParaRPr lang="en-US" sz="2400" dirty="0">
              <a:cs typeface="+mn-ea"/>
              <a:sym typeface="+mn-lt"/>
            </a:endParaRPr>
          </a:p>
        </p:txBody>
      </p:sp>
      <p:sp>
        <p:nvSpPr>
          <p:cNvPr id="13" name="Rounded Rectangle 25">
            <a:extLst>
              <a:ext uri="{FF2B5EF4-FFF2-40B4-BE49-F238E27FC236}">
                <a16:creationId xmlns:a16="http://schemas.microsoft.com/office/drawing/2014/main" id="{81690326-183F-29AA-48C2-9B50B65BC790}"/>
              </a:ext>
            </a:extLst>
          </p:cNvPr>
          <p:cNvSpPr/>
          <p:nvPr/>
        </p:nvSpPr>
        <p:spPr>
          <a:xfrm>
            <a:off x="7848600" y="41910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G. </a:t>
            </a:r>
            <a:r>
              <a:rPr lang="en-US" sz="2400" dirty="0" err="1">
                <a:cs typeface="+mn-ea"/>
                <a:sym typeface="+mn-lt"/>
              </a:rPr>
              <a:t>Chất</a:t>
            </a:r>
            <a:r>
              <a:rPr lang="en-US" sz="2400" dirty="0">
                <a:cs typeface="+mn-ea"/>
                <a:sym typeface="+mn-lt"/>
              </a:rPr>
              <a:t> </a:t>
            </a:r>
            <a:r>
              <a:rPr lang="en-US" sz="2400" dirty="0" err="1">
                <a:cs typeface="+mn-ea"/>
                <a:sym typeface="+mn-lt"/>
              </a:rPr>
              <a:t>khoáng</a:t>
            </a:r>
            <a:endParaRPr lang="en-US" sz="2400" dirty="0">
              <a:cs typeface="+mn-ea"/>
              <a:sym typeface="+mn-lt"/>
            </a:endParaRPr>
          </a:p>
        </p:txBody>
      </p:sp>
      <p:sp>
        <p:nvSpPr>
          <p:cNvPr id="14" name="Rounded Rectangle 25">
            <a:extLst>
              <a:ext uri="{FF2B5EF4-FFF2-40B4-BE49-F238E27FC236}">
                <a16:creationId xmlns:a16="http://schemas.microsoft.com/office/drawing/2014/main" id="{2B8066B8-B1C1-3D93-7F8F-B5325DA50441}"/>
              </a:ext>
            </a:extLst>
          </p:cNvPr>
          <p:cNvSpPr/>
          <p:nvPr/>
        </p:nvSpPr>
        <p:spPr>
          <a:xfrm>
            <a:off x="1600200" y="53340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cs typeface="+mn-ea"/>
                <a:sym typeface="+mn-lt"/>
              </a:rPr>
              <a:t>H. Vi </a:t>
            </a:r>
            <a:r>
              <a:rPr lang="en-US" sz="2400" dirty="0" err="1">
                <a:cs typeface="+mn-ea"/>
                <a:sym typeface="+mn-lt"/>
              </a:rPr>
              <a:t>sinh</a:t>
            </a:r>
            <a:r>
              <a:rPr lang="en-US" sz="2400" dirty="0">
                <a:cs typeface="+mn-ea"/>
                <a:sym typeface="+mn-lt"/>
              </a:rPr>
              <a:t> </a:t>
            </a:r>
            <a:r>
              <a:rPr lang="en-US" sz="2400" dirty="0" err="1">
                <a:cs typeface="+mn-ea"/>
                <a:sym typeface="+mn-lt"/>
              </a:rPr>
              <a:t>vật</a:t>
            </a:r>
            <a:endParaRPr lang="en-US" sz="2400" dirty="0">
              <a:cs typeface="+mn-ea"/>
              <a:sym typeface="+mn-lt"/>
            </a:endParaRPr>
          </a:p>
        </p:txBody>
      </p:sp>
      <p:sp>
        <p:nvSpPr>
          <p:cNvPr id="15" name="Rounded Rectangle 25">
            <a:extLst>
              <a:ext uri="{FF2B5EF4-FFF2-40B4-BE49-F238E27FC236}">
                <a16:creationId xmlns:a16="http://schemas.microsoft.com/office/drawing/2014/main" id="{57DE4D65-7EFC-62D4-BC45-B267750C204C}"/>
              </a:ext>
            </a:extLst>
          </p:cNvPr>
          <p:cNvSpPr/>
          <p:nvPr/>
        </p:nvSpPr>
        <p:spPr>
          <a:xfrm>
            <a:off x="4724400" y="5334000"/>
            <a:ext cx="2667000" cy="790260"/>
          </a:xfrm>
          <a:prstGeom prst="roundRect">
            <a:avLst/>
          </a:prstGeom>
          <a:solidFill>
            <a:schemeClr val="accent2">
              <a:lumMod val="40000"/>
              <a:lumOff val="60000"/>
            </a:schemeClr>
          </a:solidFill>
          <a:ln>
            <a:noFill/>
          </a:ln>
          <a:scene3d>
            <a:camera prst="orthographicFront"/>
            <a:lightRig rig="threePt" dir="t"/>
          </a:scene3d>
          <a:sp3d prstMaterial="flat"/>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400" dirty="0">
                <a:cs typeface="+mn-ea"/>
                <a:sym typeface="+mn-lt"/>
              </a:rPr>
              <a:t>I. Chất hữu cơ</a:t>
            </a:r>
            <a:endParaRPr lang="en-US" sz="2400" dirty="0">
              <a:cs typeface="+mn-ea"/>
              <a:sym typeface="+mn-lt"/>
            </a:endParaRPr>
          </a:p>
        </p:txBody>
      </p:sp>
    </p:spTree>
    <p:extLst>
      <p:ext uri="{BB962C8B-B14F-4D97-AF65-F5344CB8AC3E}">
        <p14:creationId xmlns:p14="http://schemas.microsoft.com/office/powerpoint/2010/main" val="343833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0"/>
                                        </p:tgtEl>
                                        <p:attrNameLst>
                                          <p:attrName>fillcolor</p:attrName>
                                        </p:attrNameLst>
                                      </p:cBhvr>
                                      <p:to>
                                        <a:srgbClr val="92D050"/>
                                      </p:to>
                                    </p:animClr>
                                    <p:set>
                                      <p:cBhvr>
                                        <p:cTn id="7" dur="500" fill="hold"/>
                                        <p:tgtEl>
                                          <p:spTgt spid="10"/>
                                        </p:tgtEl>
                                        <p:attrNameLst>
                                          <p:attrName>fill.type</p:attrName>
                                        </p:attrNameLst>
                                      </p:cBhvr>
                                      <p:to>
                                        <p:strVal val="solid"/>
                                      </p:to>
                                    </p:set>
                                    <p:set>
                                      <p:cBhvr>
                                        <p:cTn id="8" dur="500" fill="hold"/>
                                        <p:tgtEl>
                                          <p:spTgt spid="10"/>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10"/>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1"/>
                                        </p:tgtEl>
                                        <p:attrNameLst>
                                          <p:attrName>fillcolor</p:attrName>
                                        </p:attrNameLst>
                                      </p:cBhvr>
                                      <p:to>
                                        <a:srgbClr val="92D050"/>
                                      </p:to>
                                    </p:animClr>
                                    <p:set>
                                      <p:cBhvr>
                                        <p:cTn id="14" dur="500" fill="hold"/>
                                        <p:tgtEl>
                                          <p:spTgt spid="11"/>
                                        </p:tgtEl>
                                        <p:attrNameLst>
                                          <p:attrName>fill.type</p:attrName>
                                        </p:attrNameLst>
                                      </p:cBhvr>
                                      <p:to>
                                        <p:strVal val="solid"/>
                                      </p:to>
                                    </p:set>
                                    <p:set>
                                      <p:cBhvr>
                                        <p:cTn id="15" dur="500" fill="hold"/>
                                        <p:tgtEl>
                                          <p:spTgt spid="11"/>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3"/>
                                        </p:tgtEl>
                                        <p:attrNameLst>
                                          <p:attrName>fillcolor</p:attrName>
                                        </p:attrNameLst>
                                      </p:cBhvr>
                                      <p:to>
                                        <a:srgbClr val="FF0000"/>
                                      </p:to>
                                    </p:animClr>
                                    <p:set>
                                      <p:cBhvr>
                                        <p:cTn id="21" dur="500" fill="hold"/>
                                        <p:tgtEl>
                                          <p:spTgt spid="3"/>
                                        </p:tgtEl>
                                        <p:attrNameLst>
                                          <p:attrName>fill.type</p:attrName>
                                        </p:attrNameLst>
                                      </p:cBhvr>
                                      <p:to>
                                        <p:strVal val="solid"/>
                                      </p:to>
                                    </p:set>
                                    <p:set>
                                      <p:cBhvr>
                                        <p:cTn id="22" dur="500" fill="hold"/>
                                        <p:tgtEl>
                                          <p:spTgt spid="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3"/>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4"/>
                                        </p:tgtEl>
                                        <p:attrNameLst>
                                          <p:attrName>fillcolor</p:attrName>
                                        </p:attrNameLst>
                                      </p:cBhvr>
                                      <p:to>
                                        <a:srgbClr val="FF0000"/>
                                      </p:to>
                                    </p:animClr>
                                    <p:set>
                                      <p:cBhvr>
                                        <p:cTn id="28" dur="500" fill="hold"/>
                                        <p:tgtEl>
                                          <p:spTgt spid="4"/>
                                        </p:tgtEl>
                                        <p:attrNameLst>
                                          <p:attrName>fill.type</p:attrName>
                                        </p:attrNameLst>
                                      </p:cBhvr>
                                      <p:to>
                                        <p:strVal val="solid"/>
                                      </p:to>
                                    </p:set>
                                    <p:set>
                                      <p:cBhvr>
                                        <p:cTn id="29" dur="500" fill="hold"/>
                                        <p:tgtEl>
                                          <p:spTgt spid="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12"/>
                                        </p:tgtEl>
                                        <p:attrNameLst>
                                          <p:attrName>fillcolor</p:attrName>
                                        </p:attrNameLst>
                                      </p:cBhvr>
                                      <p:to>
                                        <a:srgbClr val="FF0000"/>
                                      </p:to>
                                    </p:animClr>
                                    <p:set>
                                      <p:cBhvr>
                                        <p:cTn id="35" dur="500" fill="hold"/>
                                        <p:tgtEl>
                                          <p:spTgt spid="12"/>
                                        </p:tgtEl>
                                        <p:attrNameLst>
                                          <p:attrName>fill.type</p:attrName>
                                        </p:attrNameLst>
                                      </p:cBhvr>
                                      <p:to>
                                        <p:strVal val="solid"/>
                                      </p:to>
                                    </p:set>
                                    <p:set>
                                      <p:cBhvr>
                                        <p:cTn id="36" dur="500" fill="hold"/>
                                        <p:tgtEl>
                                          <p:spTgt spid="12"/>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12"/>
                  </p:tgtEl>
                </p:cond>
              </p:nextCondLst>
            </p:seq>
            <p:seq concurrent="1" nextAc="seek">
              <p:cTn id="37" restart="whenNotActive" fill="hold" evtFilter="cancelBubble" nodeType="interactiveSeq">
                <p:stCondLst>
                  <p:cond evt="onClick" delay="0">
                    <p:tgtEl>
                      <p:spTgt spid="13"/>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500" fill="hold"/>
                                        <p:tgtEl>
                                          <p:spTgt spid="13"/>
                                        </p:tgtEl>
                                        <p:attrNameLst>
                                          <p:attrName>fillcolor</p:attrName>
                                        </p:attrNameLst>
                                      </p:cBhvr>
                                      <p:to>
                                        <a:srgbClr val="FF0000"/>
                                      </p:to>
                                    </p:animClr>
                                    <p:set>
                                      <p:cBhvr>
                                        <p:cTn id="42" dur="500" fill="hold"/>
                                        <p:tgtEl>
                                          <p:spTgt spid="13"/>
                                        </p:tgtEl>
                                        <p:attrNameLst>
                                          <p:attrName>fill.type</p:attrName>
                                        </p:attrNameLst>
                                      </p:cBhvr>
                                      <p:to>
                                        <p:strVal val="solid"/>
                                      </p:to>
                                    </p:set>
                                    <p:set>
                                      <p:cBhvr>
                                        <p:cTn id="43" dur="5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13"/>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4"/>
                                        </p:tgtEl>
                                        <p:attrNameLst>
                                          <p:attrName>fillcolor</p:attrName>
                                        </p:attrNameLst>
                                      </p:cBhvr>
                                      <p:to>
                                        <a:srgbClr val="FF0000"/>
                                      </p:to>
                                    </p:animClr>
                                    <p:set>
                                      <p:cBhvr>
                                        <p:cTn id="49" dur="500" fill="hold"/>
                                        <p:tgtEl>
                                          <p:spTgt spid="14"/>
                                        </p:tgtEl>
                                        <p:attrNameLst>
                                          <p:attrName>fill.type</p:attrName>
                                        </p:attrNameLst>
                                      </p:cBhvr>
                                      <p:to>
                                        <p:strVal val="solid"/>
                                      </p:to>
                                    </p:set>
                                    <p:set>
                                      <p:cBhvr>
                                        <p:cTn id="50" dur="500" fill="hold"/>
                                        <p:tgtEl>
                                          <p:spTgt spid="14"/>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14"/>
                  </p:tgtEl>
                </p:cond>
              </p:nextCondLst>
            </p:seq>
            <p:seq concurrent="1" nextAc="seek">
              <p:cTn id="51" restart="whenNotActive" fill="hold" evtFilter="cancelBubble" nodeType="interactiveSeq">
                <p:stCondLst>
                  <p:cond evt="onClick" delay="0">
                    <p:tgtEl>
                      <p:spTgt spid="15"/>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15"/>
                                        </p:tgtEl>
                                        <p:attrNameLst>
                                          <p:attrName>fillcolor</p:attrName>
                                        </p:attrNameLst>
                                      </p:cBhvr>
                                      <p:to>
                                        <a:srgbClr val="FF0000"/>
                                      </p:to>
                                    </p:animClr>
                                    <p:set>
                                      <p:cBhvr>
                                        <p:cTn id="56" dur="500" fill="hold"/>
                                        <p:tgtEl>
                                          <p:spTgt spid="15"/>
                                        </p:tgtEl>
                                        <p:attrNameLst>
                                          <p:attrName>fill.type</p:attrName>
                                        </p:attrNameLst>
                                      </p:cBhvr>
                                      <p:to>
                                        <p:strVal val="solid"/>
                                      </p:to>
                                    </p:set>
                                    <p:set>
                                      <p:cBhvr>
                                        <p:cTn id="57" dur="500" fill="hold"/>
                                        <p:tgtEl>
                                          <p:spTgt spid="15"/>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1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9E360C-B3BD-E17B-F780-33C8757F79A1}"/>
              </a:ext>
            </a:extLst>
          </p:cNvPr>
          <p:cNvSpPr/>
          <p:nvPr/>
        </p:nvSpPr>
        <p:spPr>
          <a:xfrm>
            <a:off x="685800" y="1752600"/>
            <a:ext cx="10972800" cy="1675843"/>
          </a:xfrm>
          <a:prstGeom prst="rect">
            <a:avLst/>
          </a:prstGeom>
          <a:solidFill>
            <a:schemeClr val="accent4">
              <a:lumMod val="40000"/>
              <a:lumOff val="60000"/>
            </a:schemeClr>
          </a:solidFill>
        </p:spPr>
        <p:txBody>
          <a:bodyPr wrap="square">
            <a:spAutoFit/>
          </a:bodyPr>
          <a:lstStyle/>
          <a:p>
            <a:pPr algn="ctr">
              <a:lnSpc>
                <a:spcPct val="150000"/>
              </a:lnSpc>
            </a:pPr>
            <a:r>
              <a:rPr lang="en-US" sz="2400" b="1" dirty="0">
                <a:cs typeface="+mn-ea"/>
                <a:sym typeface="+mn-lt"/>
              </a:rPr>
              <a:t>Câu 2. </a:t>
            </a:r>
            <a:r>
              <a:rPr lang="en-US" sz="2400" dirty="0" err="1">
                <a:cs typeface="+mn-ea"/>
                <a:sym typeface="+mn-lt"/>
              </a:rPr>
              <a:t>Hãy</a:t>
            </a:r>
            <a:r>
              <a:rPr lang="en-US" sz="2400" dirty="0">
                <a:cs typeface="+mn-ea"/>
                <a:sym typeface="+mn-lt"/>
              </a:rPr>
              <a:t> </a:t>
            </a:r>
            <a:r>
              <a:rPr lang="en-US" sz="2400" dirty="0" err="1">
                <a:cs typeface="+mn-ea"/>
                <a:sym typeface="+mn-lt"/>
              </a:rPr>
              <a:t>sắp</a:t>
            </a:r>
            <a:r>
              <a:rPr lang="en-US" sz="2400" dirty="0">
                <a:cs typeface="+mn-ea"/>
                <a:sym typeface="+mn-lt"/>
              </a:rPr>
              <a:t> </a:t>
            </a:r>
            <a:r>
              <a:rPr lang="en-US" sz="2400" dirty="0" err="1">
                <a:cs typeface="+mn-ea"/>
                <a:sym typeface="+mn-lt"/>
              </a:rPr>
              <a:t>xếp</a:t>
            </a:r>
            <a:r>
              <a:rPr lang="en-US" sz="2400" dirty="0">
                <a:cs typeface="+mn-ea"/>
                <a:sym typeface="+mn-lt"/>
              </a:rPr>
              <a:t> </a:t>
            </a:r>
            <a:r>
              <a:rPr lang="en-US" sz="2400" dirty="0" err="1">
                <a:cs typeface="+mn-ea"/>
                <a:sym typeface="+mn-lt"/>
              </a:rPr>
              <a:t>loại</a:t>
            </a:r>
            <a:r>
              <a:rPr lang="en-US" sz="2400" dirty="0">
                <a:cs typeface="+mn-ea"/>
                <a:sym typeface="+mn-lt"/>
              </a:rPr>
              <a:t> </a:t>
            </a:r>
            <a:r>
              <a:rPr lang="en-US" sz="2400" dirty="0" err="1">
                <a:cs typeface="+mn-ea"/>
                <a:sym typeface="+mn-lt"/>
              </a:rPr>
              <a:t>đất</a:t>
            </a:r>
            <a:r>
              <a:rPr lang="en-US" sz="2400" dirty="0">
                <a:cs typeface="+mn-ea"/>
                <a:sym typeface="+mn-lt"/>
              </a:rPr>
              <a:t> </a:t>
            </a:r>
            <a:r>
              <a:rPr lang="en-US" sz="2400" dirty="0" err="1">
                <a:cs typeface="+mn-ea"/>
                <a:sym typeface="+mn-lt"/>
              </a:rPr>
              <a:t>có</a:t>
            </a:r>
            <a:r>
              <a:rPr lang="en-US" sz="2400" dirty="0">
                <a:cs typeface="+mn-ea"/>
                <a:sym typeface="+mn-lt"/>
              </a:rPr>
              <a:t> </a:t>
            </a:r>
            <a:r>
              <a:rPr lang="en-US" sz="2400" dirty="0" err="1">
                <a:cs typeface="+mn-ea"/>
                <a:sym typeface="+mn-lt"/>
              </a:rPr>
              <a:t>tỉ</a:t>
            </a:r>
            <a:r>
              <a:rPr lang="en-US" sz="2400" dirty="0">
                <a:cs typeface="+mn-ea"/>
                <a:sym typeface="+mn-lt"/>
              </a:rPr>
              <a:t> </a:t>
            </a:r>
            <a:r>
              <a:rPr lang="en-US" sz="2400" dirty="0" err="1">
                <a:cs typeface="+mn-ea"/>
                <a:sym typeface="+mn-lt"/>
              </a:rPr>
              <a:t>lệ</a:t>
            </a:r>
            <a:r>
              <a:rPr lang="en-US" sz="2400" dirty="0">
                <a:cs typeface="+mn-ea"/>
                <a:sym typeface="+mn-lt"/>
              </a:rPr>
              <a:t> </a:t>
            </a:r>
            <a:r>
              <a:rPr lang="en-US" sz="2400" dirty="0" err="1">
                <a:cs typeface="+mn-ea"/>
                <a:sym typeface="+mn-lt"/>
              </a:rPr>
              <a:t>hạt</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tăng</a:t>
            </a:r>
            <a:r>
              <a:rPr lang="en-US" sz="2400" dirty="0">
                <a:cs typeface="+mn-ea"/>
                <a:sym typeface="+mn-lt"/>
              </a:rPr>
              <a:t> </a:t>
            </a:r>
            <a:r>
              <a:rPr lang="en-US" sz="2400" dirty="0" err="1">
                <a:cs typeface="+mn-ea"/>
                <a:sym typeface="+mn-lt"/>
              </a:rPr>
              <a:t>dần</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và</a:t>
            </a:r>
            <a:r>
              <a:rPr lang="en-US" sz="2400" dirty="0">
                <a:cs typeface="+mn-ea"/>
                <a:sym typeface="+mn-lt"/>
              </a:rPr>
              <a:t> limon, </a:t>
            </a:r>
            <a:r>
              <a:rPr lang="en-US" sz="2400" dirty="0" err="1">
                <a:cs typeface="+mn-ea"/>
                <a:sym typeface="+mn-lt"/>
              </a:rPr>
              <a:t>sét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cát</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đất</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cát</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limon, </a:t>
            </a:r>
            <a:r>
              <a:rPr lang="en-US" sz="2400" dirty="0" err="1">
                <a:cs typeface="+mn-ea"/>
                <a:sym typeface="+mn-lt"/>
              </a:rPr>
              <a:t>sét</a:t>
            </a:r>
            <a:r>
              <a:rPr lang="en-US" sz="2400" dirty="0">
                <a:cs typeface="+mn-ea"/>
                <a:sym typeface="+mn-lt"/>
              </a:rPr>
              <a:t> </a:t>
            </a:r>
            <a:r>
              <a:rPr lang="en-US" sz="2400" dirty="0" err="1">
                <a:cs typeface="+mn-ea"/>
                <a:sym typeface="+mn-lt"/>
              </a:rPr>
              <a:t>pha</a:t>
            </a:r>
            <a:r>
              <a:rPr lang="en-US" sz="2400" dirty="0">
                <a:cs typeface="+mn-ea"/>
                <a:sym typeface="+mn-lt"/>
              </a:rPr>
              <a:t> limon.</a:t>
            </a:r>
          </a:p>
        </p:txBody>
      </p:sp>
      <p:sp>
        <p:nvSpPr>
          <p:cNvPr id="5" name="TextBox 4">
            <a:extLst>
              <a:ext uri="{FF2B5EF4-FFF2-40B4-BE49-F238E27FC236}">
                <a16:creationId xmlns:a16="http://schemas.microsoft.com/office/drawing/2014/main" id="{A9B5CC54-5E31-7D8A-ED82-D7B99F8D6F3A}"/>
              </a:ext>
            </a:extLst>
          </p:cNvPr>
          <p:cNvSpPr txBox="1"/>
          <p:nvPr/>
        </p:nvSpPr>
        <p:spPr>
          <a:xfrm flipH="1">
            <a:off x="152400" y="3733800"/>
            <a:ext cx="2359102" cy="461665"/>
          </a:xfrm>
          <a:prstGeom prst="rect">
            <a:avLst/>
          </a:prstGeom>
          <a:noFill/>
        </p:spPr>
        <p:txBody>
          <a:bodyPr wrap="square" rtlCol="0">
            <a:spAutoFit/>
          </a:bodyPr>
          <a:lstStyle/>
          <a:p>
            <a:pPr algn="ctr"/>
            <a:r>
              <a:rPr lang="en-US" sz="2400" b="1" dirty="0" err="1">
                <a:solidFill>
                  <a:schemeClr val="dk1"/>
                </a:solidFill>
                <a:cs typeface="+mn-ea"/>
                <a:sym typeface="+mn-lt"/>
              </a:rPr>
              <a:t>Đáp</a:t>
            </a:r>
            <a:r>
              <a:rPr lang="en-US" sz="2400" b="1" dirty="0">
                <a:solidFill>
                  <a:schemeClr val="dk1"/>
                </a:solidFill>
                <a:cs typeface="+mn-ea"/>
                <a:sym typeface="+mn-lt"/>
              </a:rPr>
              <a:t> </a:t>
            </a:r>
            <a:r>
              <a:rPr lang="en-US" sz="2400" b="1" dirty="0" err="1">
                <a:solidFill>
                  <a:schemeClr val="dk1"/>
                </a:solidFill>
                <a:cs typeface="+mn-ea"/>
                <a:sym typeface="+mn-lt"/>
              </a:rPr>
              <a:t>án</a:t>
            </a:r>
            <a:r>
              <a:rPr lang="en-US" sz="2400" b="1" dirty="0">
                <a:solidFill>
                  <a:schemeClr val="dk1"/>
                </a:solidFill>
                <a:cs typeface="+mn-ea"/>
                <a:sym typeface="+mn-lt"/>
              </a:rPr>
              <a:t>:</a:t>
            </a:r>
          </a:p>
        </p:txBody>
      </p:sp>
      <p:sp>
        <p:nvSpPr>
          <p:cNvPr id="6" name="Rectangle 5">
            <a:extLst>
              <a:ext uri="{FF2B5EF4-FFF2-40B4-BE49-F238E27FC236}">
                <a16:creationId xmlns:a16="http://schemas.microsoft.com/office/drawing/2014/main" id="{E6573835-60B3-EBE4-B071-435529AD08EB}"/>
              </a:ext>
            </a:extLst>
          </p:cNvPr>
          <p:cNvSpPr/>
          <p:nvPr/>
        </p:nvSpPr>
        <p:spPr>
          <a:xfrm>
            <a:off x="609600" y="4191000"/>
            <a:ext cx="10820400" cy="1121846"/>
          </a:xfrm>
          <a:prstGeom prst="rect">
            <a:avLst/>
          </a:prstGeom>
        </p:spPr>
        <p:txBody>
          <a:bodyPr wrap="square">
            <a:spAutoFit/>
          </a:bodyPr>
          <a:lstStyle/>
          <a:p>
            <a:pPr>
              <a:lnSpc>
                <a:spcPct val="150000"/>
              </a:lnSpc>
            </a:pP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limon</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cát</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limon</a:t>
            </a:r>
            <a:r>
              <a:rPr lang="en-US" sz="2400" dirty="0">
                <a:cs typeface="+mn-ea"/>
                <a:sym typeface="+mn-lt"/>
              </a:rPr>
              <a:t>, </a:t>
            </a:r>
            <a:r>
              <a:rPr lang="en-US" sz="2400" dirty="0" err="1">
                <a:cs typeface="+mn-ea"/>
                <a:sym typeface="+mn-lt"/>
              </a:rPr>
              <a:t>thịt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cát</a:t>
            </a:r>
            <a:r>
              <a:rPr lang="en-US" sz="2400" dirty="0">
                <a:cs typeface="+mn-ea"/>
                <a:sym typeface="+mn-lt"/>
              </a:rPr>
              <a:t>, </a:t>
            </a:r>
            <a:r>
              <a:rPr lang="en-US" sz="2400" dirty="0" err="1">
                <a:cs typeface="+mn-ea"/>
                <a:sym typeface="+mn-lt"/>
              </a:rPr>
              <a:t>sét</a:t>
            </a:r>
            <a:r>
              <a:rPr lang="en-US" sz="2400" dirty="0">
                <a:cs typeface="+mn-ea"/>
                <a:sym typeface="+mn-lt"/>
              </a:rPr>
              <a:t> </a:t>
            </a:r>
            <a:r>
              <a:rPr lang="en-US" sz="2400" dirty="0" err="1">
                <a:cs typeface="+mn-ea"/>
                <a:sym typeface="+mn-lt"/>
              </a:rPr>
              <a:t>pha</a:t>
            </a:r>
            <a:r>
              <a:rPr lang="en-US" sz="2400" dirty="0">
                <a:cs typeface="+mn-ea"/>
                <a:sym typeface="+mn-lt"/>
              </a:rPr>
              <a:t> </a:t>
            </a:r>
            <a:r>
              <a:rPr lang="en-US" sz="2400" dirty="0" err="1">
                <a:cs typeface="+mn-ea"/>
                <a:sym typeface="+mn-lt"/>
              </a:rPr>
              <a:t>limon</a:t>
            </a:r>
            <a:r>
              <a:rPr lang="en-US" sz="2400" dirty="0">
                <a:cs typeface="+mn-ea"/>
                <a:sym typeface="+mn-lt"/>
              </a:rPr>
              <a:t>, </a:t>
            </a:r>
            <a:r>
              <a:rPr lang="en-US" sz="2400" dirty="0" err="1">
                <a:cs typeface="+mn-ea"/>
                <a:sym typeface="+mn-lt"/>
              </a:rPr>
              <a:t>đất</a:t>
            </a:r>
            <a:r>
              <a:rPr lang="en-US" sz="2400" dirty="0">
                <a:cs typeface="+mn-ea"/>
                <a:sym typeface="+mn-lt"/>
              </a:rPr>
              <a:t> </a:t>
            </a:r>
            <a:r>
              <a:rPr lang="en-US" sz="2400" dirty="0" err="1">
                <a:cs typeface="+mn-ea"/>
                <a:sym typeface="+mn-lt"/>
              </a:rPr>
              <a:t>sét</a:t>
            </a:r>
            <a:r>
              <a:rPr lang="en-US" sz="2400" dirty="0">
                <a:cs typeface="+mn-ea"/>
                <a:sym typeface="+mn-lt"/>
              </a:rPr>
              <a:t>.</a:t>
            </a:r>
          </a:p>
        </p:txBody>
      </p:sp>
    </p:spTree>
    <p:extLst>
      <p:ext uri="{BB962C8B-B14F-4D97-AF65-F5344CB8AC3E}">
        <p14:creationId xmlns:p14="http://schemas.microsoft.com/office/powerpoint/2010/main" val="360932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46044" y="2514600"/>
            <a:ext cx="10860156" cy="675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609539">
              <a:lnSpc>
                <a:spcPct val="150000"/>
              </a:lnSpc>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lang="vi-VN" sz="2400" dirty="0">
                <a:solidFill>
                  <a:prstClr val="black">
                    <a:lumMod val="100000"/>
                  </a:prstClr>
                </a:solidFill>
                <a:cs typeface="+mn-ea"/>
                <a:sym typeface="+mn-lt"/>
              </a:rPr>
              <a:t>Là phần tử có kích thước &lt;1 µm, tan ít trong nước. </a:t>
            </a: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2743200" y="1752600"/>
            <a:ext cx="6629400" cy="685800"/>
          </a:xfrm>
          <a:prstGeom prst="snip2DiagRect">
            <a:avLst>
              <a:gd name="adj1" fmla="val 0"/>
              <a:gd name="adj2" fmla="val 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609539" rtl="0" eaLnBrk="1" fontAlgn="auto" latinLnBrk="0" hangingPunct="1">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UTM Avo"/>
                <a:cs typeface="+mn-ea"/>
                <a:sym typeface="+mn-lt"/>
              </a:rPr>
              <a:t>Câu 3:</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Chọn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đáp</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án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đúng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về</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keo</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đất</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5800" y="3349486"/>
            <a:ext cx="10860156" cy="675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609539">
              <a:lnSpc>
                <a:spcPct val="150000"/>
              </a:lnSpc>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lang="vi-VN" sz="2400" dirty="0">
                <a:solidFill>
                  <a:prstClr val="black">
                    <a:lumMod val="100000"/>
                  </a:prstClr>
                </a:solidFill>
                <a:cs typeface="+mn-ea"/>
                <a:sym typeface="+mn-lt"/>
              </a:rPr>
              <a:t>Là phần tử có kích thước &gt; 1 µm, tan trong nước. </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5800" y="4189343"/>
            <a:ext cx="10860156"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609539">
              <a:lnSpc>
                <a:spcPct val="150000"/>
              </a:lnSpc>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lang="vi-VN" sz="2400" dirty="0">
                <a:solidFill>
                  <a:prstClr val="black">
                    <a:lumMod val="100000"/>
                  </a:prstClr>
                </a:solidFill>
                <a:cs typeface="+mn-ea"/>
                <a:sym typeface="+mn-lt"/>
              </a:rPr>
              <a:t>Là phần tử có kích thước &lt; 1 µm, không tan mà ở trạng thái lơ lửng trong nước. </a:t>
            </a: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5800" y="5410200"/>
            <a:ext cx="10860156"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609539">
              <a:lnSpc>
                <a:spcPct val="150000"/>
              </a:lnSpc>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lang="vi-VN" sz="2400" dirty="0">
                <a:solidFill>
                  <a:prstClr val="black">
                    <a:lumMod val="100000"/>
                  </a:prstClr>
                </a:solidFill>
                <a:cs typeface="+mn-ea"/>
                <a:sym typeface="+mn-lt"/>
              </a:rPr>
              <a:t>Là phần tử có kích thước &lt; 1 µm, không tan trong nước mà ở trạng thái chìm trong nước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342302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7"/>
                                        </p:tgtEl>
                                        <p:attrNameLst>
                                          <p:attrName>fillcolor</p:attrName>
                                        </p:attrNameLst>
                                      </p:cBhvr>
                                      <p:to>
                                        <a:srgbClr val="FF0000"/>
                                      </p:to>
                                    </p:animClr>
                                    <p:set>
                                      <p:cBhvr>
                                        <p:cTn id="7" dur="500" fill="hold"/>
                                        <p:tgtEl>
                                          <p:spTgt spid="7"/>
                                        </p:tgtEl>
                                        <p:attrNameLst>
                                          <p:attrName>fill.type</p:attrName>
                                        </p:attrNameLst>
                                      </p:cBhvr>
                                      <p:to>
                                        <p:strVal val="solid"/>
                                      </p:to>
                                    </p:set>
                                    <p:set>
                                      <p:cBhvr>
                                        <p:cTn id="8" dur="500" fill="hold"/>
                                        <p:tgtEl>
                                          <p:spTgt spid="7"/>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7"/>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FF000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92D05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5"/>
                                        </p:tgtEl>
                                        <p:attrNameLst>
                                          <p:attrName>fillcolor</p:attrName>
                                        </p:attrNameLst>
                                      </p:cBhvr>
                                      <p:to>
                                        <a:srgbClr val="FF0000"/>
                                      </p:to>
                                    </p:animClr>
                                    <p:set>
                                      <p:cBhvr>
                                        <p:cTn id="28" dur="500" fill="hold"/>
                                        <p:tgtEl>
                                          <p:spTgt spid="5"/>
                                        </p:tgtEl>
                                        <p:attrNameLst>
                                          <p:attrName>fill.type</p:attrName>
                                        </p:attrNameLst>
                                      </p:cBhvr>
                                      <p:to>
                                        <p:strVal val="solid"/>
                                      </p:to>
                                    </p:set>
                                    <p:set>
                                      <p:cBhvr>
                                        <p:cTn id="29" dur="500" fill="hold"/>
                                        <p:tgtEl>
                                          <p:spTgt spid="5"/>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019800" y="1600200"/>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609539">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lang="fr-FR" sz="2400" dirty="0" err="1">
                <a:solidFill>
                  <a:prstClr val="black">
                    <a:lumMod val="100000"/>
                  </a:prstClr>
                </a:solidFill>
                <a:cs typeface="+mn-ea"/>
                <a:sym typeface="+mn-lt"/>
              </a:rPr>
              <a:t>Cây</a:t>
            </a:r>
            <a:r>
              <a:rPr lang="fr-FR" sz="2400" dirty="0">
                <a:solidFill>
                  <a:prstClr val="black">
                    <a:lumMod val="100000"/>
                  </a:prstClr>
                </a:solidFill>
                <a:cs typeface="+mn-ea"/>
                <a:sym typeface="+mn-lt"/>
              </a:rPr>
              <a:t> </a:t>
            </a:r>
            <a:r>
              <a:rPr lang="fr-FR" sz="2400" dirty="0" err="1">
                <a:solidFill>
                  <a:prstClr val="black">
                    <a:lumMod val="100000"/>
                  </a:prstClr>
                </a:solidFill>
                <a:cs typeface="+mn-ea"/>
                <a:sym typeface="+mn-lt"/>
              </a:rPr>
              <a:t>trồng</a:t>
            </a:r>
            <a:endParaRPr lang="fr-FR" sz="2400" dirty="0">
              <a:solidFill>
                <a:prstClr val="black">
                  <a:lumMod val="100000"/>
                </a:prstClr>
              </a:solidFill>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609600" y="1600200"/>
            <a:ext cx="5181600" cy="1828800"/>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UTM Avo"/>
                <a:cs typeface="+mn-ea"/>
                <a:sym typeface="+mn-lt"/>
              </a:rPr>
              <a:t>Câu 4. </a:t>
            </a:r>
            <a:r>
              <a:rPr kumimoji="0" lang="fr-FR" sz="2400" i="0" u="none" strike="noStrike" kern="1200" cap="none" spc="0" normalizeH="0" baseline="0" noProof="0" dirty="0" err="1">
                <a:ln>
                  <a:noFill/>
                </a:ln>
                <a:solidFill>
                  <a:prstClr val="black"/>
                </a:solidFill>
                <a:effectLst/>
                <a:uLnTx/>
                <a:uFillTx/>
                <a:latin typeface="UTM Avo"/>
                <a:cs typeface="+mn-ea"/>
                <a:sym typeface="+mn-lt"/>
              </a:rPr>
              <a:t>Yếu</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tố</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nào</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quyết</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định</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khả</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năng</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hấp</a:t>
            </a:r>
            <a:r>
              <a:rPr kumimoji="0" lang="fr-FR" sz="2400" i="0" u="none" strike="noStrike" kern="1200" cap="none" spc="0" normalizeH="0" baseline="0" noProof="0" dirty="0">
                <a:ln>
                  <a:noFill/>
                </a:ln>
                <a:solidFill>
                  <a:prstClr val="black"/>
                </a:solidFill>
                <a:effectLst/>
                <a:uLnTx/>
                <a:uFillTx/>
                <a:latin typeface="UTM Avo"/>
                <a:cs typeface="+mn-ea"/>
                <a:sym typeface="+mn-lt"/>
              </a:rPr>
              <a:t> </a:t>
            </a:r>
            <a:r>
              <a:rPr kumimoji="0" lang="fr-FR" sz="2400" i="0" u="none" strike="noStrike" kern="1200" cap="none" spc="0" normalizeH="0" baseline="0" noProof="0" dirty="0" err="1">
                <a:ln>
                  <a:noFill/>
                </a:ln>
                <a:solidFill>
                  <a:prstClr val="black"/>
                </a:solidFill>
                <a:effectLst/>
                <a:uLnTx/>
                <a:uFillTx/>
                <a:latin typeface="UTM Avo"/>
                <a:cs typeface="+mn-ea"/>
                <a:sym typeface="+mn-lt"/>
              </a:rPr>
              <a:t>phụ</a:t>
            </a:r>
            <a:r>
              <a:rPr kumimoji="0" lang="fr-FR" sz="2400" i="0" u="none" strike="noStrike" kern="1200" cap="none" spc="0" normalizeH="0" baseline="0" noProof="0" dirty="0">
                <a:ln>
                  <a:noFill/>
                </a:ln>
                <a:solidFill>
                  <a:prstClr val="black"/>
                </a:solidFill>
                <a:effectLst/>
                <a:uLnTx/>
                <a:uFillTx/>
                <a:latin typeface="UTM Avo"/>
                <a:cs typeface="+mn-ea"/>
                <a:sym typeface="+mn-lt"/>
              </a:rPr>
              <a:t> của </a:t>
            </a:r>
            <a:r>
              <a:rPr kumimoji="0" lang="fr-FR" sz="2400" i="0" u="none" strike="noStrike" kern="1200" cap="none" spc="0" normalizeH="0" baseline="0" noProof="0" dirty="0" err="1">
                <a:ln>
                  <a:noFill/>
                </a:ln>
                <a:solidFill>
                  <a:prstClr val="black"/>
                </a:solidFill>
                <a:effectLst/>
                <a:uLnTx/>
                <a:uFillTx/>
                <a:latin typeface="UTM Avo"/>
                <a:cs typeface="+mn-ea"/>
                <a:sym typeface="+mn-lt"/>
              </a:rPr>
              <a:t>đất</a:t>
            </a:r>
            <a:r>
              <a:rPr kumimoji="0" lang="fr-FR" sz="2400" i="0" u="none" strike="noStrike" kern="1200" cap="none" spc="0" normalizeH="0" baseline="0" noProof="0" dirty="0">
                <a:ln>
                  <a:noFill/>
                </a:ln>
                <a:solidFill>
                  <a:prstClr val="black"/>
                </a:solidFill>
                <a:effectLst/>
                <a:uLnTx/>
                <a:uFillTx/>
                <a:latin typeface="UTM Avo"/>
                <a:cs typeface="+mn-ea"/>
                <a:sym typeface="+mn-lt"/>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019800" y="2577038"/>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609539">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lang="vi-VN" sz="2400" dirty="0">
                <a:solidFill>
                  <a:prstClr val="black">
                    <a:lumMod val="100000"/>
                  </a:prstClr>
                </a:solidFill>
                <a:cs typeface="+mn-ea"/>
                <a:sym typeface="+mn-lt"/>
              </a:rPr>
              <a:t>Số lượng hạt limon</a:t>
            </a: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019800" y="3557190"/>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609539">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lang="vi-VN" sz="2400" dirty="0">
                <a:solidFill>
                  <a:prstClr val="black">
                    <a:lumMod val="100000"/>
                  </a:prstClr>
                </a:solidFill>
                <a:cs typeface="+mn-ea"/>
                <a:sym typeface="+mn-lt"/>
              </a:rPr>
              <a:t>Số lượng keo đất</a:t>
            </a: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019800" y="4540658"/>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46">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lang="vi-VN" sz="2400" dirty="0">
                <a:solidFill>
                  <a:prstClr val="black">
                    <a:lumMod val="100000"/>
                  </a:prstClr>
                </a:solidFill>
                <a:cs typeface="+mn-ea"/>
                <a:sym typeface="+mn-lt"/>
              </a:rPr>
              <a:t>Số lượng hạt cát</a:t>
            </a:r>
          </a:p>
        </p:txBody>
      </p:sp>
    </p:spTree>
    <p:extLst>
      <p:ext uri="{BB962C8B-B14F-4D97-AF65-F5344CB8AC3E}">
        <p14:creationId xmlns:p14="http://schemas.microsoft.com/office/powerpoint/2010/main" val="71186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FF000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FF0000"/>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92D05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7"/>
                                        </p:tgtEl>
                                        <p:attrNameLst>
                                          <p:attrName>fillcolor</p:attrName>
                                        </p:attrNameLst>
                                      </p:cBhvr>
                                      <p:to>
                                        <a:srgbClr val="FF0000"/>
                                      </p:to>
                                    </p:animClr>
                                    <p:set>
                                      <p:cBhvr>
                                        <p:cTn id="28" dur="500" fill="hold"/>
                                        <p:tgtEl>
                                          <p:spTgt spid="7"/>
                                        </p:tgtEl>
                                        <p:attrNameLst>
                                          <p:attrName>fill.type</p:attrName>
                                        </p:attrNameLst>
                                      </p:cBhvr>
                                      <p:to>
                                        <p:strVal val="solid"/>
                                      </p:to>
                                    </p:set>
                                    <p:set>
                                      <p:cBhvr>
                                        <p:cTn id="29" dur="500" fill="hold"/>
                                        <p:tgtEl>
                                          <p:spTgt spid="7"/>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628877-D593-A337-C37D-A3CFBD95FB90}"/>
              </a:ext>
            </a:extLst>
          </p:cNvPr>
          <p:cNvSpPr txBox="1"/>
          <p:nvPr/>
        </p:nvSpPr>
        <p:spPr>
          <a:xfrm>
            <a:off x="609600" y="1600200"/>
            <a:ext cx="7887833" cy="461665"/>
          </a:xfrm>
          <a:prstGeom prst="rect">
            <a:avLst/>
          </a:prstGeom>
          <a:noFill/>
        </p:spPr>
        <p:txBody>
          <a:bodyPr wrap="square" rtlCol="0">
            <a:spAutoFit/>
          </a:bodyPr>
          <a:lstStyle/>
          <a:p>
            <a:r>
              <a:rPr lang="en-US" sz="2400" b="1" dirty="0">
                <a:cs typeface="+mn-ea"/>
                <a:sym typeface="+mn-lt"/>
              </a:rPr>
              <a:t>Hoàn </a:t>
            </a:r>
            <a:r>
              <a:rPr lang="en-US" sz="2400" b="1" dirty="0" err="1">
                <a:cs typeface="+mn-ea"/>
                <a:sym typeface="+mn-lt"/>
              </a:rPr>
              <a:t>thành</a:t>
            </a:r>
            <a:r>
              <a:rPr lang="en-US" sz="2400" b="1" dirty="0">
                <a:cs typeface="+mn-ea"/>
                <a:sym typeface="+mn-lt"/>
              </a:rPr>
              <a:t> </a:t>
            </a:r>
            <a:r>
              <a:rPr lang="en-US" sz="2400" b="1" dirty="0" err="1">
                <a:cs typeface="+mn-ea"/>
                <a:sym typeface="+mn-lt"/>
              </a:rPr>
              <a:t>bảng</a:t>
            </a:r>
            <a:r>
              <a:rPr lang="en-US" sz="2400" b="1" dirty="0">
                <a:cs typeface="+mn-ea"/>
                <a:sym typeface="+mn-lt"/>
              </a:rPr>
              <a:t> so </a:t>
            </a:r>
            <a:r>
              <a:rPr lang="en-US" sz="2400" b="1" dirty="0" err="1">
                <a:cs typeface="+mn-ea"/>
                <a:sym typeface="+mn-lt"/>
              </a:rPr>
              <a:t>sánh</a:t>
            </a:r>
            <a:r>
              <a:rPr lang="en-US" sz="2400" b="1" dirty="0">
                <a:cs typeface="+mn-ea"/>
                <a:sym typeface="+mn-lt"/>
              </a:rPr>
              <a:t> </a:t>
            </a:r>
            <a:r>
              <a:rPr lang="en-US" sz="2400" b="1" dirty="0" err="1">
                <a:cs typeface="+mn-ea"/>
                <a:sym typeface="+mn-lt"/>
              </a:rPr>
              <a:t>các</a:t>
            </a:r>
            <a:r>
              <a:rPr lang="en-US" sz="2400" b="1" dirty="0">
                <a:cs typeface="+mn-ea"/>
                <a:sym typeface="+mn-lt"/>
              </a:rPr>
              <a:t> </a:t>
            </a:r>
            <a:r>
              <a:rPr lang="en-US" sz="2400" b="1" dirty="0" err="1">
                <a:cs typeface="+mn-ea"/>
                <a:sym typeface="+mn-lt"/>
              </a:rPr>
              <a:t>loại</a:t>
            </a:r>
            <a:r>
              <a:rPr lang="en-US" sz="2400" b="1" dirty="0">
                <a:cs typeface="+mn-ea"/>
                <a:sym typeface="+mn-lt"/>
              </a:rPr>
              <a:t> </a:t>
            </a:r>
            <a:r>
              <a:rPr lang="en-US" sz="2400" b="1" dirty="0" err="1">
                <a:cs typeface="+mn-ea"/>
                <a:sym typeface="+mn-lt"/>
              </a:rPr>
              <a:t>đất</a:t>
            </a:r>
            <a:r>
              <a:rPr lang="en-US" sz="2400" b="1" dirty="0">
                <a:cs typeface="+mn-ea"/>
                <a:sym typeface="+mn-lt"/>
              </a:rPr>
              <a:t>.</a:t>
            </a:r>
          </a:p>
        </p:txBody>
      </p:sp>
      <p:graphicFrame>
        <p:nvGraphicFramePr>
          <p:cNvPr id="3" name="Table 2">
            <a:extLst>
              <a:ext uri="{FF2B5EF4-FFF2-40B4-BE49-F238E27FC236}">
                <a16:creationId xmlns:a16="http://schemas.microsoft.com/office/drawing/2014/main" id="{9083FE36-0683-C5B2-F9A0-BD3944F0BF7D}"/>
              </a:ext>
            </a:extLst>
          </p:cNvPr>
          <p:cNvGraphicFramePr>
            <a:graphicFrameLocks noGrp="1"/>
          </p:cNvGraphicFramePr>
          <p:nvPr>
            <p:extLst>
              <p:ext uri="{D42A27DB-BD31-4B8C-83A1-F6EECF244321}">
                <p14:modId xmlns:p14="http://schemas.microsoft.com/office/powerpoint/2010/main" val="965086838"/>
              </p:ext>
            </p:extLst>
          </p:nvPr>
        </p:nvGraphicFramePr>
        <p:xfrm>
          <a:off x="1295400" y="2362200"/>
          <a:ext cx="9159632" cy="3317487"/>
        </p:xfrm>
        <a:graphic>
          <a:graphicData uri="http://schemas.openxmlformats.org/drawingml/2006/table">
            <a:tbl>
              <a:tblPr>
                <a:tableStyleId>{5C22544A-7EE6-4342-B048-85BDC9FD1C3A}</a:tableStyleId>
              </a:tblPr>
              <a:tblGrid>
                <a:gridCol w="2133600">
                  <a:extLst>
                    <a:ext uri="{9D8B030D-6E8A-4147-A177-3AD203B41FA5}">
                      <a16:colId xmlns:a16="http://schemas.microsoft.com/office/drawing/2014/main" val="20000"/>
                    </a:ext>
                  </a:extLst>
                </a:gridCol>
                <a:gridCol w="2556862">
                  <a:extLst>
                    <a:ext uri="{9D8B030D-6E8A-4147-A177-3AD203B41FA5}">
                      <a16:colId xmlns:a16="http://schemas.microsoft.com/office/drawing/2014/main" val="20001"/>
                    </a:ext>
                  </a:extLst>
                </a:gridCol>
                <a:gridCol w="3263699">
                  <a:extLst>
                    <a:ext uri="{9D8B030D-6E8A-4147-A177-3AD203B41FA5}">
                      <a16:colId xmlns:a16="http://schemas.microsoft.com/office/drawing/2014/main" val="20002"/>
                    </a:ext>
                  </a:extLst>
                </a:gridCol>
                <a:gridCol w="1205471">
                  <a:extLst>
                    <a:ext uri="{9D8B030D-6E8A-4147-A177-3AD203B41FA5}">
                      <a16:colId xmlns:a16="http://schemas.microsoft.com/office/drawing/2014/main" val="20003"/>
                    </a:ext>
                  </a:extLst>
                </a:gridCol>
              </a:tblGrid>
              <a:tr h="1110014">
                <a:tc>
                  <a:txBody>
                    <a:bodyPr/>
                    <a:lstStyle/>
                    <a:p>
                      <a:pPr indent="228600" algn="ctr">
                        <a:lnSpc>
                          <a:spcPct val="100000"/>
                        </a:lnSpc>
                        <a:spcAft>
                          <a:spcPts val="0"/>
                        </a:spcAft>
                      </a:pPr>
                      <a:r>
                        <a:rPr lang="en-US" sz="2400" b="1" dirty="0" err="1">
                          <a:effectLst/>
                          <a:latin typeface="+mn-lt"/>
                          <a:ea typeface="+mn-ea"/>
                          <a:cs typeface="+mn-ea"/>
                          <a:sym typeface="+mn-lt"/>
                        </a:rPr>
                        <a:t>Chí</a:t>
                      </a:r>
                      <a:r>
                        <a:rPr lang="en-US" sz="2400" b="1" dirty="0">
                          <a:effectLst/>
                          <a:latin typeface="+mn-lt"/>
                          <a:ea typeface="+mn-ea"/>
                          <a:cs typeface="+mn-ea"/>
                          <a:sym typeface="+mn-lt"/>
                        </a:rPr>
                        <a:t> </a:t>
                      </a:r>
                      <a:r>
                        <a:rPr lang="en-US" sz="2400" b="1" dirty="0" err="1">
                          <a:effectLst/>
                          <a:latin typeface="+mn-lt"/>
                          <a:ea typeface="+mn-ea"/>
                          <a:cs typeface="+mn-ea"/>
                          <a:sym typeface="+mn-lt"/>
                        </a:rPr>
                        <a:t>tiêu</a:t>
                      </a:r>
                      <a:r>
                        <a:rPr lang="en-US" sz="2400" b="1" dirty="0">
                          <a:effectLst/>
                          <a:latin typeface="+mn-lt"/>
                          <a:ea typeface="+mn-ea"/>
                          <a:cs typeface="+mn-ea"/>
                          <a:sym typeface="+mn-lt"/>
                        </a:rPr>
                        <a:t> so </a:t>
                      </a:r>
                      <a:r>
                        <a:rPr lang="en-US"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xám</a:t>
                      </a:r>
                      <a:r>
                        <a:rPr lang="en-US" sz="2400" b="1" dirty="0">
                          <a:effectLst/>
                          <a:latin typeface="+mn-lt"/>
                          <a:ea typeface="+mn-ea"/>
                          <a:cs typeface="+mn-ea"/>
                          <a:sym typeface="+mn-lt"/>
                        </a:rPr>
                        <a:t> </a:t>
                      </a:r>
                      <a:r>
                        <a:rPr lang="en-US" sz="2400" b="1" dirty="0" err="1">
                          <a:effectLst/>
                          <a:latin typeface="+mn-lt"/>
                          <a:ea typeface="+mn-ea"/>
                          <a:cs typeface="+mn-ea"/>
                          <a:sym typeface="+mn-lt"/>
                        </a:rPr>
                        <a:t>bạc</a:t>
                      </a:r>
                      <a:r>
                        <a:rPr lang="en-US" sz="2400" b="1" dirty="0">
                          <a:effectLst/>
                          <a:latin typeface="+mn-lt"/>
                          <a:ea typeface="+mn-ea"/>
                          <a:cs typeface="+mn-ea"/>
                          <a:sym typeface="+mn-lt"/>
                        </a:rPr>
                        <a:t> </a:t>
                      </a:r>
                      <a:r>
                        <a:rPr lang="en-US" sz="2400" b="1" dirty="0" err="1">
                          <a:effectLst/>
                          <a:latin typeface="+mn-lt"/>
                          <a:ea typeface="+mn-ea"/>
                          <a:cs typeface="+mn-ea"/>
                          <a:sym typeface="+mn-lt"/>
                        </a:rPr>
                        <a:t>màu</a:t>
                      </a:r>
                      <a:endParaRPr lang="en-US" sz="2400" b="1" dirty="0">
                        <a:effectLst/>
                        <a:latin typeface="+mn-lt"/>
                        <a:ea typeface="+mn-ea"/>
                        <a:cs typeface="+mn-ea"/>
                        <a:sym typeface="+mn-lt"/>
                      </a:endParaRP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b="1" dirty="0">
                          <a:effectLst/>
                          <a:latin typeface="+mn-lt"/>
                          <a:ea typeface="+mn-ea"/>
                          <a:cs typeface="+mn-ea"/>
                          <a:sym typeface="+mn-lt"/>
                        </a:rPr>
                        <a:t>Đất xói mòn mạnh trơ sỏi đá</a:t>
                      </a: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mặn</a:t>
                      </a:r>
                      <a:endParaRPr lang="en-US" sz="2400" b="1" dirty="0">
                        <a:effectLst/>
                        <a:latin typeface="+mn-lt"/>
                        <a:ea typeface="+mn-ea"/>
                        <a:cs typeface="+mn-ea"/>
                        <a:sym typeface="+mn-lt"/>
                      </a:endParaRP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315993">
                <a:tc>
                  <a:txBody>
                    <a:bodyPr/>
                    <a:lstStyle/>
                    <a:p>
                      <a:pPr algn="ctr">
                        <a:lnSpc>
                          <a:spcPct val="100000"/>
                        </a:lnSpc>
                        <a:spcAft>
                          <a:spcPts val="0"/>
                        </a:spcAft>
                      </a:pPr>
                      <a:r>
                        <a:rPr lang="en-US" sz="2400" b="1" dirty="0" err="1">
                          <a:effectLst/>
                          <a:latin typeface="+mn-lt"/>
                          <a:ea typeface="+mn-ea"/>
                          <a:cs typeface="+mn-ea"/>
                          <a:sym typeface="+mn-lt"/>
                        </a:rPr>
                        <a:t>Nguyên</a:t>
                      </a:r>
                      <a:r>
                        <a:rPr lang="en-US" sz="2400" b="1" dirty="0">
                          <a:effectLst/>
                          <a:latin typeface="+mn-lt"/>
                          <a:ea typeface="+mn-ea"/>
                          <a:cs typeface="+mn-ea"/>
                          <a:sym typeface="+mn-lt"/>
                        </a:rPr>
                        <a:t> </a:t>
                      </a:r>
                      <a:r>
                        <a:rPr lang="en-US" sz="2400" b="1" dirty="0" err="1">
                          <a:effectLst/>
                          <a:latin typeface="+mn-lt"/>
                          <a:ea typeface="+mn-ea"/>
                          <a:cs typeface="+mn-ea"/>
                          <a:sym typeface="+mn-lt"/>
                        </a:rPr>
                        <a:t>nhân</a:t>
                      </a:r>
                      <a:r>
                        <a:rPr lang="en-US" sz="2400" b="1" dirty="0">
                          <a:effectLst/>
                          <a:latin typeface="+mn-lt"/>
                          <a:ea typeface="+mn-ea"/>
                          <a:cs typeface="+mn-ea"/>
                          <a:sym typeface="+mn-lt"/>
                        </a:rPr>
                        <a:t> </a:t>
                      </a:r>
                      <a:r>
                        <a:rPr lang="en-US" sz="2400" b="1" dirty="0" err="1">
                          <a:effectLst/>
                          <a:latin typeface="+mn-lt"/>
                          <a:ea typeface="+mn-ea"/>
                          <a:cs typeface="+mn-ea"/>
                          <a:sym typeface="+mn-lt"/>
                        </a:rPr>
                        <a:t>hình</a:t>
                      </a:r>
                      <a:r>
                        <a:rPr lang="en-US" sz="2400" b="1" dirty="0">
                          <a:effectLst/>
                          <a:latin typeface="+mn-lt"/>
                          <a:ea typeface="+mn-ea"/>
                          <a:cs typeface="+mn-ea"/>
                          <a:sym typeface="+mn-lt"/>
                        </a:rPr>
                        <a:t> </a:t>
                      </a:r>
                      <a:r>
                        <a:rPr lang="en-US" sz="2400" b="1" dirty="0" err="1">
                          <a:effectLst/>
                          <a:latin typeface="+mn-lt"/>
                          <a:ea typeface="+mn-ea"/>
                          <a:cs typeface="+mn-ea"/>
                          <a:sym typeface="+mn-lt"/>
                        </a:rPr>
                        <a:t>thành</a:t>
                      </a:r>
                      <a:endParaRPr lang="en-US" sz="2400" b="1" dirty="0">
                        <a:effectLst/>
                        <a:latin typeface="+mn-lt"/>
                        <a:ea typeface="+mn-ea"/>
                        <a:cs typeface="+mn-ea"/>
                        <a:sym typeface="+mn-lt"/>
                      </a:endParaRP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91480">
                <a:tc>
                  <a:txBody>
                    <a:bodyPr/>
                    <a:lstStyle/>
                    <a:p>
                      <a:pPr algn="ctr">
                        <a:lnSpc>
                          <a:spcPct val="100000"/>
                        </a:lnSpc>
                        <a:spcAft>
                          <a:spcPts val="0"/>
                        </a:spcAft>
                      </a:pPr>
                      <a:r>
                        <a:rPr lang="en-US" sz="2400" b="1" dirty="0" err="1">
                          <a:effectLst/>
                          <a:latin typeface="+mn-lt"/>
                          <a:ea typeface="+mn-ea"/>
                          <a:cs typeface="+mn-ea"/>
                          <a:sym typeface="+mn-lt"/>
                        </a:rPr>
                        <a:t>Đặc</a:t>
                      </a:r>
                      <a:r>
                        <a:rPr lang="en-US" sz="2400" b="1" dirty="0">
                          <a:effectLst/>
                          <a:latin typeface="+mn-lt"/>
                          <a:ea typeface="+mn-ea"/>
                          <a:cs typeface="+mn-ea"/>
                          <a:sym typeface="+mn-lt"/>
                        </a:rPr>
                        <a:t> </a:t>
                      </a:r>
                      <a:r>
                        <a:rPr lang="en-US" sz="2400" b="1" dirty="0" err="1">
                          <a:effectLst/>
                          <a:latin typeface="+mn-lt"/>
                          <a:ea typeface="+mn-ea"/>
                          <a:cs typeface="+mn-ea"/>
                          <a:sym typeface="+mn-lt"/>
                        </a:rPr>
                        <a:t>điểm</a:t>
                      </a:r>
                      <a:r>
                        <a:rPr lang="en-US" sz="2400" b="1" dirty="0">
                          <a:effectLst/>
                          <a:latin typeface="+mn-lt"/>
                          <a:ea typeface="+mn-ea"/>
                          <a:cs typeface="+mn-ea"/>
                          <a:sym typeface="+mn-lt"/>
                        </a:rPr>
                        <a:t> </a:t>
                      </a:r>
                    </a:p>
                    <a:p>
                      <a:pPr algn="ctr">
                        <a:lnSpc>
                          <a:spcPct val="100000"/>
                        </a:lnSpc>
                        <a:spcAft>
                          <a:spcPts val="0"/>
                        </a:spcAft>
                      </a:pPr>
                      <a:r>
                        <a:rPr lang="en-US" sz="2400" b="1" dirty="0" err="1">
                          <a:effectLst/>
                          <a:latin typeface="+mn-lt"/>
                          <a:ea typeface="+mn-ea"/>
                          <a:cs typeface="+mn-ea"/>
                          <a:sym typeface="+mn-lt"/>
                        </a:rPr>
                        <a:t>của</a:t>
                      </a:r>
                      <a:r>
                        <a:rPr lang="en-US" sz="2400" b="1" dirty="0">
                          <a:effectLst/>
                          <a:latin typeface="+mn-lt"/>
                          <a:ea typeface="+mn-ea"/>
                          <a:cs typeface="+mn-ea"/>
                          <a:sym typeface="+mn-lt"/>
                        </a:rPr>
                        <a:t> </a:t>
                      </a:r>
                      <a:r>
                        <a:rPr lang="en-US" sz="2400" b="1" dirty="0" err="1">
                          <a:effectLst/>
                          <a:latin typeface="+mn-lt"/>
                          <a:ea typeface="+mn-ea"/>
                          <a:cs typeface="+mn-ea"/>
                          <a:sym typeface="+mn-lt"/>
                        </a:rPr>
                        <a:t>đất</a:t>
                      </a:r>
                      <a:endParaRPr lang="en-US" sz="2400" b="1" dirty="0">
                        <a:effectLst/>
                        <a:latin typeface="+mn-lt"/>
                        <a:ea typeface="+mn-ea"/>
                        <a:cs typeface="+mn-ea"/>
                        <a:sym typeface="+mn-lt"/>
                      </a:endParaRPr>
                    </a:p>
                  </a:txBody>
                  <a:tcPr marL="45720" marR="45720" marT="30480" marB="3048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24653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9D492C1-060F-4F35-8220-6E347F97A7C2}"/>
              </a:ext>
            </a:extLst>
          </p:cNvPr>
          <p:cNvGraphicFramePr>
            <a:graphicFrameLocks noGrp="1"/>
          </p:cNvGraphicFramePr>
          <p:nvPr>
            <p:extLst>
              <p:ext uri="{D42A27DB-BD31-4B8C-83A1-F6EECF244321}">
                <p14:modId xmlns:p14="http://schemas.microsoft.com/office/powerpoint/2010/main" val="3023009682"/>
              </p:ext>
            </p:extLst>
          </p:nvPr>
        </p:nvGraphicFramePr>
        <p:xfrm>
          <a:off x="609600" y="1676400"/>
          <a:ext cx="11125200" cy="4343400"/>
        </p:xfrm>
        <a:graphic>
          <a:graphicData uri="http://schemas.openxmlformats.org/drawingml/2006/table">
            <a:tbl>
              <a:tblPr>
                <a:tableStyleId>{5C22544A-7EE6-4342-B048-85BDC9FD1C3A}</a:tableStyleId>
              </a:tblPr>
              <a:tblGrid>
                <a:gridCol w="13462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gridCol w="27686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962464">
                <a:tc>
                  <a:txBody>
                    <a:bodyPr/>
                    <a:lstStyle/>
                    <a:p>
                      <a:pPr marL="0" indent="0" algn="ctr">
                        <a:lnSpc>
                          <a:spcPct val="100000"/>
                        </a:lnSpc>
                        <a:spcAft>
                          <a:spcPts val="0"/>
                        </a:spcAft>
                        <a:buFont typeface="Arial" panose="020B0604020202020204" pitchFamily="34" charset="0"/>
                        <a:buNone/>
                      </a:pPr>
                      <a:r>
                        <a:rPr lang="en-US" sz="2400" b="1" dirty="0" err="1">
                          <a:effectLst/>
                          <a:latin typeface="+mn-lt"/>
                          <a:ea typeface="+mn-ea"/>
                          <a:cs typeface="+mn-ea"/>
                          <a:sym typeface="+mn-lt"/>
                        </a:rPr>
                        <a:t>Chí</a:t>
                      </a:r>
                      <a:r>
                        <a:rPr lang="en-US" sz="2400" b="1" dirty="0">
                          <a:effectLst/>
                          <a:latin typeface="+mn-lt"/>
                          <a:ea typeface="+mn-ea"/>
                          <a:cs typeface="+mn-ea"/>
                          <a:sym typeface="+mn-lt"/>
                        </a:rPr>
                        <a:t> </a:t>
                      </a:r>
                      <a:r>
                        <a:rPr lang="en-US" sz="2400" b="1" dirty="0" err="1">
                          <a:effectLst/>
                          <a:latin typeface="+mn-lt"/>
                          <a:ea typeface="+mn-ea"/>
                          <a:cs typeface="+mn-ea"/>
                          <a:sym typeface="+mn-lt"/>
                        </a:rPr>
                        <a:t>tiêu</a:t>
                      </a:r>
                      <a:r>
                        <a:rPr lang="en-US" sz="2400" b="1" dirty="0">
                          <a:effectLst/>
                          <a:latin typeface="+mn-lt"/>
                          <a:ea typeface="+mn-ea"/>
                          <a:cs typeface="+mn-ea"/>
                          <a:sym typeface="+mn-lt"/>
                        </a:rPr>
                        <a:t> </a:t>
                      </a:r>
                    </a:p>
                    <a:p>
                      <a:pPr marL="0" indent="0" algn="ctr">
                        <a:lnSpc>
                          <a:spcPct val="100000"/>
                        </a:lnSpc>
                        <a:spcAft>
                          <a:spcPts val="0"/>
                        </a:spcAft>
                        <a:buFont typeface="Arial" panose="020B0604020202020204" pitchFamily="34" charset="0"/>
                        <a:buNone/>
                      </a:pPr>
                      <a:r>
                        <a:rPr lang="en-US" sz="2400" b="1" dirty="0">
                          <a:effectLst/>
                          <a:latin typeface="+mn-lt"/>
                          <a:ea typeface="+mn-ea"/>
                          <a:cs typeface="+mn-ea"/>
                          <a:sym typeface="+mn-lt"/>
                        </a:rPr>
                        <a:t>so </a:t>
                      </a:r>
                      <a:r>
                        <a:rPr lang="en-US"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30480" marB="3048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xám</a:t>
                      </a:r>
                      <a:r>
                        <a:rPr lang="en-US" sz="2400" b="1" dirty="0">
                          <a:effectLst/>
                          <a:latin typeface="+mn-lt"/>
                          <a:ea typeface="+mn-ea"/>
                          <a:cs typeface="+mn-ea"/>
                          <a:sym typeface="+mn-lt"/>
                        </a:rPr>
                        <a:t> </a:t>
                      </a:r>
                      <a:r>
                        <a:rPr lang="en-US" sz="2400" b="1" dirty="0" err="1">
                          <a:effectLst/>
                          <a:latin typeface="+mn-lt"/>
                          <a:ea typeface="+mn-ea"/>
                          <a:cs typeface="+mn-ea"/>
                          <a:sym typeface="+mn-lt"/>
                        </a:rPr>
                        <a:t>bạc</a:t>
                      </a:r>
                      <a:r>
                        <a:rPr lang="en-US" sz="2400" b="1" dirty="0">
                          <a:effectLst/>
                          <a:latin typeface="+mn-lt"/>
                          <a:ea typeface="+mn-ea"/>
                          <a:cs typeface="+mn-ea"/>
                          <a:sym typeface="+mn-lt"/>
                        </a:rPr>
                        <a:t> </a:t>
                      </a:r>
                      <a:r>
                        <a:rPr lang="en-US" sz="2400" b="1" dirty="0" err="1">
                          <a:effectLst/>
                          <a:latin typeface="+mn-lt"/>
                          <a:ea typeface="+mn-ea"/>
                          <a:cs typeface="+mn-ea"/>
                          <a:sym typeface="+mn-lt"/>
                        </a:rPr>
                        <a:t>màu</a:t>
                      </a:r>
                      <a:endParaRPr lang="en-US" sz="2400" b="1" dirty="0">
                        <a:effectLst/>
                        <a:latin typeface="+mn-lt"/>
                        <a:ea typeface="+mn-ea"/>
                        <a:cs typeface="+mn-ea"/>
                        <a:sym typeface="+mn-lt"/>
                      </a:endParaRPr>
                    </a:p>
                  </a:txBody>
                  <a:tcPr marL="45720" marR="45720" marT="30480" marB="3048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b="1" dirty="0">
                          <a:effectLst/>
                          <a:latin typeface="+mn-lt"/>
                          <a:ea typeface="+mn-ea"/>
                          <a:cs typeface="+mn-ea"/>
                          <a:sym typeface="+mn-lt"/>
                        </a:rPr>
                        <a:t>Đất xói mòn mạnh trơ sỏi đá</a:t>
                      </a:r>
                    </a:p>
                  </a:txBody>
                  <a:tcPr marL="45720" marR="45720" marT="30480" marB="3048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mặn</a:t>
                      </a:r>
                      <a:endParaRPr lang="en-US" sz="2400" b="1" dirty="0">
                        <a:effectLst/>
                        <a:latin typeface="+mn-lt"/>
                        <a:ea typeface="+mn-ea"/>
                        <a:cs typeface="+mn-ea"/>
                        <a:sym typeface="+mn-lt"/>
                      </a:endParaRPr>
                    </a:p>
                  </a:txBody>
                  <a:tcPr marL="45720" marR="45720" marT="30480" marB="3048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80936">
                <a:tc>
                  <a:txBody>
                    <a:bodyPr/>
                    <a:lstStyle/>
                    <a:p>
                      <a:pPr algn="ctr">
                        <a:lnSpc>
                          <a:spcPct val="100000"/>
                        </a:lnSpc>
                        <a:spcAft>
                          <a:spcPts val="0"/>
                        </a:spcAft>
                      </a:pPr>
                      <a:r>
                        <a:rPr lang="en-US" sz="2400" b="1" dirty="0" err="1">
                          <a:effectLst/>
                          <a:latin typeface="+mn-lt"/>
                          <a:ea typeface="+mn-ea"/>
                          <a:cs typeface="+mn-ea"/>
                          <a:sym typeface="+mn-lt"/>
                        </a:rPr>
                        <a:t>Nguyên</a:t>
                      </a:r>
                      <a:r>
                        <a:rPr lang="en-US" sz="2400" b="1" dirty="0">
                          <a:effectLst/>
                          <a:latin typeface="+mn-lt"/>
                          <a:ea typeface="+mn-ea"/>
                          <a:cs typeface="+mn-ea"/>
                          <a:sym typeface="+mn-lt"/>
                        </a:rPr>
                        <a:t> </a:t>
                      </a:r>
                      <a:r>
                        <a:rPr lang="en-US" sz="2400" b="1" dirty="0" err="1">
                          <a:effectLst/>
                          <a:latin typeface="+mn-lt"/>
                          <a:ea typeface="+mn-ea"/>
                          <a:cs typeface="+mn-ea"/>
                          <a:sym typeface="+mn-lt"/>
                        </a:rPr>
                        <a:t>nhân</a:t>
                      </a:r>
                      <a:endParaRPr lang="en-US" sz="2400" b="1" dirty="0">
                        <a:effectLst/>
                        <a:latin typeface="+mn-lt"/>
                        <a:ea typeface="+mn-ea"/>
                        <a:cs typeface="+mn-ea"/>
                        <a:sym typeface="+mn-lt"/>
                      </a:endParaRPr>
                    </a:p>
                    <a:p>
                      <a:pPr algn="ctr">
                        <a:lnSpc>
                          <a:spcPct val="100000"/>
                        </a:lnSpc>
                        <a:spcAft>
                          <a:spcPts val="0"/>
                        </a:spcAft>
                      </a:pPr>
                      <a:r>
                        <a:rPr lang="en-US" sz="2400" b="1" dirty="0">
                          <a:effectLst/>
                          <a:latin typeface="+mn-lt"/>
                          <a:ea typeface="+mn-ea"/>
                          <a:cs typeface="+mn-ea"/>
                          <a:sym typeface="+mn-lt"/>
                        </a:rPr>
                        <a:t> </a:t>
                      </a:r>
                      <a:r>
                        <a:rPr lang="en-US" sz="2400" b="1" dirty="0" err="1">
                          <a:effectLst/>
                          <a:latin typeface="+mn-lt"/>
                          <a:ea typeface="+mn-ea"/>
                          <a:cs typeface="+mn-ea"/>
                          <a:sym typeface="+mn-lt"/>
                        </a:rPr>
                        <a:t>hình</a:t>
                      </a:r>
                      <a:r>
                        <a:rPr lang="en-US" sz="2400" b="1" dirty="0">
                          <a:effectLst/>
                          <a:latin typeface="+mn-lt"/>
                          <a:ea typeface="+mn-ea"/>
                          <a:cs typeface="+mn-ea"/>
                          <a:sym typeface="+mn-lt"/>
                        </a:rPr>
                        <a:t> </a:t>
                      </a:r>
                      <a:r>
                        <a:rPr lang="en-US" sz="2400" b="1" dirty="0" err="1">
                          <a:effectLst/>
                          <a:latin typeface="+mn-lt"/>
                          <a:ea typeface="+mn-ea"/>
                          <a:cs typeface="+mn-ea"/>
                          <a:sym typeface="+mn-lt"/>
                        </a:rPr>
                        <a:t>thành</a:t>
                      </a:r>
                      <a:endParaRPr lang="en-US" sz="2400" b="1" dirty="0">
                        <a:effectLst/>
                        <a:latin typeface="+mn-lt"/>
                        <a:ea typeface="+mn-ea"/>
                        <a:cs typeface="+mn-ea"/>
                        <a:sym typeface="+mn-lt"/>
                      </a:endParaRPr>
                    </a:p>
                  </a:txBody>
                  <a:tcPr marL="45720" marR="45720" marT="30480" marB="3048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indent="0" algn="l">
                        <a:lnSpc>
                          <a:spcPct val="100000"/>
                        </a:lnSpc>
                        <a:spcAft>
                          <a:spcPts val="0"/>
                        </a:spcAft>
                        <a:buNone/>
                      </a:pPr>
                      <a:r>
                        <a:rPr lang="en-US" sz="2400" dirty="0">
                          <a:effectLst/>
                          <a:latin typeface="+mn-lt"/>
                          <a:ea typeface="+mn-ea"/>
                          <a:cs typeface="+mn-ea"/>
                          <a:sym typeface="+mn-lt"/>
                        </a:rPr>
                        <a:t>1. </a:t>
                      </a:r>
                      <a:r>
                        <a:rPr lang="vi-VN" sz="2400" dirty="0">
                          <a:effectLst/>
                          <a:latin typeface="+mn-lt"/>
                          <a:ea typeface="+mn-ea"/>
                          <a:cs typeface="+mn-ea"/>
                          <a:sym typeface="+mn-lt"/>
                        </a:rPr>
                        <a:t>Địa hình: dốc thoải</a:t>
                      </a:r>
                      <a:r>
                        <a:rPr lang="en-US" sz="2400" dirty="0">
                          <a:effectLst/>
                          <a:latin typeface="+mn-lt"/>
                          <a:ea typeface="+mn-ea"/>
                          <a:cs typeface="+mn-ea"/>
                          <a:sym typeface="+mn-lt"/>
                        </a:rPr>
                        <a:t>.</a:t>
                      </a:r>
                      <a:r>
                        <a:rPr lang="vi-VN" sz="2400" dirty="0">
                          <a:effectLst/>
                          <a:latin typeface="+mn-lt"/>
                          <a:ea typeface="+mn-ea"/>
                          <a:cs typeface="+mn-ea"/>
                          <a:sym typeface="+mn-lt"/>
                        </a:rPr>
                        <a:t> </a:t>
                      </a:r>
                      <a:endParaRPr lang="en-US" sz="2400" dirty="0">
                        <a:effectLst/>
                        <a:latin typeface="+mn-lt"/>
                        <a:ea typeface="+mn-ea"/>
                        <a:cs typeface="+mn-ea"/>
                        <a:sym typeface="+mn-lt"/>
                      </a:endParaRPr>
                    </a:p>
                    <a:p>
                      <a:pPr marL="0" indent="0" algn="l">
                        <a:lnSpc>
                          <a:spcPct val="100000"/>
                        </a:lnSpc>
                        <a:spcAft>
                          <a:spcPts val="0"/>
                        </a:spcAft>
                        <a:buNone/>
                      </a:pPr>
                      <a:r>
                        <a:rPr lang="vi-VN" sz="2400" dirty="0">
                          <a:effectLst/>
                          <a:latin typeface="+mn-lt"/>
                          <a:ea typeface="+mn-ea"/>
                          <a:cs typeface="+mn-ea"/>
                          <a:sym typeface="+mn-lt"/>
                        </a:rPr>
                        <a:t>2. Đá mẹ: đất hình thành trên các loại đá mẹ nên không giữ được chất dinh dưỡng.</a:t>
                      </a:r>
                    </a:p>
                    <a:p>
                      <a:pPr algn="l">
                        <a:lnSpc>
                          <a:spcPct val="100000"/>
                        </a:lnSpc>
                        <a:spcAft>
                          <a:spcPts val="0"/>
                        </a:spcAft>
                      </a:pPr>
                      <a:r>
                        <a:rPr lang="vi-VN" sz="2400" dirty="0">
                          <a:effectLst/>
                          <a:latin typeface="+mn-lt"/>
                          <a:ea typeface="+mn-ea"/>
                          <a:cs typeface="+mn-ea"/>
                          <a:sym typeface="+mn-lt"/>
                        </a:rPr>
                        <a:t>3. Khí hậu: mưa nhiều, nhiệt độ cao</a:t>
                      </a:r>
                      <a:r>
                        <a:rPr lang="en-US" sz="2400" dirty="0">
                          <a:effectLst/>
                          <a:latin typeface="+mn-lt"/>
                          <a:ea typeface="+mn-ea"/>
                          <a:cs typeface="+mn-ea"/>
                          <a:sym typeface="+mn-lt"/>
                        </a:rPr>
                        <a:t>.</a:t>
                      </a:r>
                      <a:r>
                        <a:rPr lang="vi-VN" sz="2400" dirty="0">
                          <a:effectLst/>
                          <a:latin typeface="+mn-lt"/>
                          <a:ea typeface="+mn-ea"/>
                          <a:cs typeface="+mn-ea"/>
                          <a:sym typeface="+mn-lt"/>
                        </a:rPr>
                        <a:t> </a:t>
                      </a:r>
                      <a:endParaRPr lang="en-US" sz="2400" dirty="0">
                        <a:effectLst/>
                        <a:latin typeface="+mn-lt"/>
                        <a:ea typeface="+mn-ea"/>
                        <a:cs typeface="+mn-ea"/>
                        <a:sym typeface="+mn-lt"/>
                      </a:endParaRPr>
                    </a:p>
                    <a:p>
                      <a:pPr algn="l">
                        <a:lnSpc>
                          <a:spcPct val="100000"/>
                        </a:lnSpc>
                        <a:spcAft>
                          <a:spcPts val="0"/>
                        </a:spcAft>
                      </a:pPr>
                      <a:r>
                        <a:rPr lang="vi-VN" sz="2400" dirty="0">
                          <a:effectLst/>
                          <a:latin typeface="+mn-lt"/>
                          <a:ea typeface="+mn-ea"/>
                          <a:cs typeface="+mn-ea"/>
                          <a:sym typeface="+mn-lt"/>
                        </a:rPr>
                        <a:t>4. Con người: tập quán canh tác lạc hậu</a:t>
                      </a:r>
                      <a:r>
                        <a:rPr lang="en-US" sz="2400" dirty="0">
                          <a:effectLst/>
                          <a:latin typeface="+mn-lt"/>
                          <a:ea typeface="+mn-ea"/>
                          <a:cs typeface="+mn-ea"/>
                          <a:sym typeface="+mn-lt"/>
                        </a:rPr>
                        <a:t>.</a:t>
                      </a:r>
                    </a:p>
                  </a:txBody>
                  <a:tcPr marL="45720" marR="45720" marT="30480" marB="3048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lnSpc>
                          <a:spcPct val="100000"/>
                        </a:lnSpc>
                        <a:spcAft>
                          <a:spcPts val="0"/>
                        </a:spcAft>
                      </a:pPr>
                      <a:r>
                        <a:rPr lang="vi-VN" sz="2400" dirty="0">
                          <a:effectLst/>
                          <a:latin typeface="+mn-lt"/>
                          <a:ea typeface="+mn-ea"/>
                          <a:cs typeface="+mn-ea"/>
                          <a:sym typeface="+mn-lt"/>
                        </a:rPr>
                        <a:t>1.Địa hình: độ dốc lớn</a:t>
                      </a:r>
                      <a:r>
                        <a:rPr lang="en-US" sz="2400" dirty="0">
                          <a:effectLst/>
                          <a:latin typeface="+mn-lt"/>
                          <a:ea typeface="+mn-ea"/>
                          <a:cs typeface="+mn-ea"/>
                          <a:sym typeface="+mn-lt"/>
                        </a:rPr>
                        <a:t>.</a:t>
                      </a:r>
                    </a:p>
                    <a:p>
                      <a:pPr algn="l">
                        <a:lnSpc>
                          <a:spcPct val="100000"/>
                        </a:lnSpc>
                        <a:spcAft>
                          <a:spcPts val="0"/>
                        </a:spcAft>
                      </a:pPr>
                      <a:r>
                        <a:rPr lang="vi-VN" sz="2400" dirty="0">
                          <a:effectLst/>
                          <a:latin typeface="+mn-lt"/>
                          <a:ea typeface="+mn-ea"/>
                          <a:cs typeface="+mn-ea"/>
                          <a:sym typeface="+mn-lt"/>
                        </a:rPr>
                        <a:t>2. Khí hậu: </a:t>
                      </a:r>
                      <a:r>
                        <a:rPr lang="en-US" sz="2400" dirty="0" err="1">
                          <a:effectLst/>
                          <a:latin typeface="+mn-lt"/>
                          <a:ea typeface="+mn-ea"/>
                          <a:cs typeface="+mn-ea"/>
                          <a:sym typeface="+mn-lt"/>
                        </a:rPr>
                        <a:t>mưa</a:t>
                      </a:r>
                      <a:r>
                        <a:rPr lang="en-US" sz="2400" baseline="0" dirty="0">
                          <a:effectLst/>
                          <a:latin typeface="+mn-lt"/>
                          <a:ea typeface="+mn-ea"/>
                          <a:cs typeface="+mn-ea"/>
                          <a:sym typeface="+mn-lt"/>
                        </a:rPr>
                        <a:t> </a:t>
                      </a:r>
                      <a:r>
                        <a:rPr lang="en-US" sz="2400" baseline="0" dirty="0" err="1">
                          <a:effectLst/>
                          <a:latin typeface="+mn-lt"/>
                          <a:ea typeface="+mn-ea"/>
                          <a:cs typeface="+mn-ea"/>
                          <a:sym typeface="+mn-lt"/>
                        </a:rPr>
                        <a:t>nhiều</a:t>
                      </a:r>
                      <a:r>
                        <a:rPr lang="en-US" sz="2400" baseline="0" dirty="0">
                          <a:effectLst/>
                          <a:latin typeface="+mn-lt"/>
                          <a:ea typeface="+mn-ea"/>
                          <a:cs typeface="+mn-ea"/>
                          <a:sym typeface="+mn-lt"/>
                        </a:rPr>
                        <a:t>.</a:t>
                      </a:r>
                    </a:p>
                    <a:p>
                      <a:pPr algn="l">
                        <a:lnSpc>
                          <a:spcPct val="100000"/>
                        </a:lnSpc>
                        <a:spcAft>
                          <a:spcPts val="0"/>
                        </a:spcAft>
                      </a:pPr>
                      <a:r>
                        <a:rPr lang="vi-VN" sz="2400" dirty="0">
                          <a:effectLst/>
                          <a:latin typeface="+mn-lt"/>
                          <a:ea typeface="+mn-ea"/>
                          <a:cs typeface="+mn-ea"/>
                          <a:sym typeface="+mn-lt"/>
                        </a:rPr>
                        <a:t>3.Con người: tập quán canh tác lạc hậu</a:t>
                      </a:r>
                      <a:r>
                        <a:rPr lang="en-US" sz="2400" dirty="0">
                          <a:effectLst/>
                          <a:latin typeface="+mn-lt"/>
                          <a:ea typeface="+mn-ea"/>
                          <a:cs typeface="+mn-ea"/>
                          <a:sym typeface="+mn-lt"/>
                        </a:rPr>
                        <a:t>.</a:t>
                      </a:r>
                    </a:p>
                  </a:txBody>
                  <a:tcPr marL="45720" marR="45720" marT="30480" marB="3048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lnSpc>
                          <a:spcPct val="100000"/>
                        </a:lnSpc>
                        <a:spcAft>
                          <a:spcPts val="0"/>
                        </a:spcAft>
                      </a:pPr>
                      <a:r>
                        <a:rPr lang="vi-VN" sz="2400" dirty="0">
                          <a:effectLst/>
                          <a:latin typeface="+mn-lt"/>
                          <a:ea typeface="+mn-ea"/>
                          <a:cs typeface="+mn-ea"/>
                          <a:sym typeface="+mn-lt"/>
                        </a:rPr>
                        <a:t>Do tác động trực tiếp hoặc gián tiếp của nước biển</a:t>
                      </a:r>
                      <a:r>
                        <a:rPr lang="en-US" sz="2400" dirty="0">
                          <a:effectLst/>
                          <a:latin typeface="+mn-lt"/>
                          <a:ea typeface="+mn-ea"/>
                          <a:cs typeface="+mn-ea"/>
                          <a:sym typeface="+mn-lt"/>
                        </a:rPr>
                        <a:t>,</a:t>
                      </a:r>
                      <a:r>
                        <a:rPr lang="vi-VN" sz="2400" dirty="0">
                          <a:effectLst/>
                          <a:latin typeface="+mn-lt"/>
                          <a:ea typeface="+mn-ea"/>
                          <a:cs typeface="+mn-ea"/>
                          <a:sym typeface="+mn-lt"/>
                        </a:rPr>
                        <a:t> do tưới tiêu không hợp lí.</a:t>
                      </a:r>
                      <a:endParaRPr lang="en-US" sz="2400" dirty="0">
                        <a:effectLst/>
                        <a:latin typeface="+mn-lt"/>
                        <a:ea typeface="+mn-ea"/>
                        <a:cs typeface="+mn-ea"/>
                        <a:sym typeface="+mn-lt"/>
                      </a:endParaRPr>
                    </a:p>
                  </a:txBody>
                  <a:tcPr marL="45720" marR="45720" marT="30480" marB="3048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64787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9D492C1-060F-4F35-8220-6E347F97A7C2}"/>
              </a:ext>
            </a:extLst>
          </p:cNvPr>
          <p:cNvGraphicFramePr>
            <a:graphicFrameLocks noGrp="1"/>
          </p:cNvGraphicFramePr>
          <p:nvPr>
            <p:extLst>
              <p:ext uri="{D42A27DB-BD31-4B8C-83A1-F6EECF244321}">
                <p14:modId xmlns:p14="http://schemas.microsoft.com/office/powerpoint/2010/main" val="1258933479"/>
              </p:ext>
            </p:extLst>
          </p:nvPr>
        </p:nvGraphicFramePr>
        <p:xfrm>
          <a:off x="533400" y="1752600"/>
          <a:ext cx="11125200" cy="4376224"/>
        </p:xfrm>
        <a:graphic>
          <a:graphicData uri="http://schemas.openxmlformats.org/drawingml/2006/table">
            <a:tbl>
              <a:tblPr>
                <a:tableStyleId>{5C22544A-7EE6-4342-B048-85BDC9FD1C3A}</a:tableStyleId>
              </a:tblPr>
              <a:tblGrid>
                <a:gridCol w="1346200">
                  <a:extLst>
                    <a:ext uri="{9D8B030D-6E8A-4147-A177-3AD203B41FA5}">
                      <a16:colId xmlns:a16="http://schemas.microsoft.com/office/drawing/2014/main" val="20000"/>
                    </a:ext>
                  </a:extLst>
                </a:gridCol>
                <a:gridCol w="36068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2971800">
                  <a:extLst>
                    <a:ext uri="{9D8B030D-6E8A-4147-A177-3AD203B41FA5}">
                      <a16:colId xmlns:a16="http://schemas.microsoft.com/office/drawing/2014/main" val="20003"/>
                    </a:ext>
                  </a:extLst>
                </a:gridCol>
              </a:tblGrid>
              <a:tr h="962464">
                <a:tc>
                  <a:txBody>
                    <a:bodyPr/>
                    <a:lstStyle/>
                    <a:p>
                      <a:pPr marL="0" indent="0" algn="ctr">
                        <a:lnSpc>
                          <a:spcPct val="100000"/>
                        </a:lnSpc>
                        <a:spcAft>
                          <a:spcPts val="0"/>
                        </a:spcAft>
                        <a:buFont typeface="Arial" panose="020B0604020202020204" pitchFamily="34" charset="0"/>
                        <a:buNone/>
                      </a:pPr>
                      <a:r>
                        <a:rPr lang="en-US" sz="2400" b="1" dirty="0" err="1">
                          <a:effectLst/>
                          <a:latin typeface="+mn-lt"/>
                          <a:ea typeface="+mn-ea"/>
                          <a:cs typeface="+mn-ea"/>
                          <a:sym typeface="+mn-lt"/>
                        </a:rPr>
                        <a:t>Chí</a:t>
                      </a:r>
                      <a:r>
                        <a:rPr lang="en-US" sz="2400" b="1" dirty="0">
                          <a:effectLst/>
                          <a:latin typeface="+mn-lt"/>
                          <a:ea typeface="+mn-ea"/>
                          <a:cs typeface="+mn-ea"/>
                          <a:sym typeface="+mn-lt"/>
                        </a:rPr>
                        <a:t> </a:t>
                      </a:r>
                      <a:r>
                        <a:rPr lang="en-US" sz="2400" b="1" dirty="0" err="1">
                          <a:effectLst/>
                          <a:latin typeface="+mn-lt"/>
                          <a:ea typeface="+mn-ea"/>
                          <a:cs typeface="+mn-ea"/>
                          <a:sym typeface="+mn-lt"/>
                        </a:rPr>
                        <a:t>tiêu</a:t>
                      </a:r>
                      <a:r>
                        <a:rPr lang="en-US" sz="2400" b="1" dirty="0">
                          <a:effectLst/>
                          <a:latin typeface="+mn-lt"/>
                          <a:ea typeface="+mn-ea"/>
                          <a:cs typeface="+mn-ea"/>
                          <a:sym typeface="+mn-lt"/>
                        </a:rPr>
                        <a:t> </a:t>
                      </a:r>
                    </a:p>
                    <a:p>
                      <a:pPr marL="0" indent="0" algn="ctr">
                        <a:lnSpc>
                          <a:spcPct val="100000"/>
                        </a:lnSpc>
                        <a:spcAft>
                          <a:spcPts val="0"/>
                        </a:spcAft>
                        <a:buFont typeface="Arial" panose="020B0604020202020204" pitchFamily="34" charset="0"/>
                        <a:buNone/>
                      </a:pPr>
                      <a:r>
                        <a:rPr lang="en-US" sz="2400" b="1" dirty="0">
                          <a:effectLst/>
                          <a:latin typeface="+mn-lt"/>
                          <a:ea typeface="+mn-ea"/>
                          <a:cs typeface="+mn-ea"/>
                          <a:sym typeface="+mn-lt"/>
                        </a:rPr>
                        <a:t>so </a:t>
                      </a:r>
                      <a:r>
                        <a:rPr lang="en-US"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xám</a:t>
                      </a:r>
                      <a:r>
                        <a:rPr lang="en-US" sz="2400" b="1" dirty="0">
                          <a:effectLst/>
                          <a:latin typeface="+mn-lt"/>
                          <a:ea typeface="+mn-ea"/>
                          <a:cs typeface="+mn-ea"/>
                          <a:sym typeface="+mn-lt"/>
                        </a:rPr>
                        <a:t> </a:t>
                      </a:r>
                      <a:r>
                        <a:rPr lang="en-US" sz="2400" b="1" dirty="0" err="1">
                          <a:effectLst/>
                          <a:latin typeface="+mn-lt"/>
                          <a:ea typeface="+mn-ea"/>
                          <a:cs typeface="+mn-ea"/>
                          <a:sym typeface="+mn-lt"/>
                        </a:rPr>
                        <a:t>bạc</a:t>
                      </a:r>
                      <a:r>
                        <a:rPr lang="en-US" sz="2400" b="1" dirty="0">
                          <a:effectLst/>
                          <a:latin typeface="+mn-lt"/>
                          <a:ea typeface="+mn-ea"/>
                          <a:cs typeface="+mn-ea"/>
                          <a:sym typeface="+mn-lt"/>
                        </a:rPr>
                        <a:t> </a:t>
                      </a:r>
                      <a:r>
                        <a:rPr lang="en-US" sz="2400" b="1" dirty="0" err="1">
                          <a:effectLst/>
                          <a:latin typeface="+mn-lt"/>
                          <a:ea typeface="+mn-ea"/>
                          <a:cs typeface="+mn-ea"/>
                          <a:sym typeface="+mn-lt"/>
                        </a:rPr>
                        <a:t>màu</a:t>
                      </a:r>
                      <a:endParaRPr lang="en-US" sz="2400" b="1" dirty="0">
                        <a:effectLst/>
                        <a:latin typeface="+mn-lt"/>
                        <a:ea typeface="+mn-ea"/>
                        <a:cs typeface="+mn-ea"/>
                        <a:sym typeface="+mn-lt"/>
                      </a:endParaRPr>
                    </a:p>
                  </a:txBody>
                  <a:tcPr marL="45720" marR="4572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0"/>
                        </a:spcAft>
                      </a:pPr>
                      <a:r>
                        <a:rPr lang="vi-VN" sz="2400" b="1" dirty="0">
                          <a:effectLst/>
                          <a:latin typeface="+mn-lt"/>
                          <a:ea typeface="+mn-ea"/>
                          <a:cs typeface="+mn-ea"/>
                          <a:sym typeface="+mn-lt"/>
                        </a:rPr>
                        <a:t>Đất xói mòn mạnh trơ sỏi đá</a:t>
                      </a:r>
                    </a:p>
                  </a:txBody>
                  <a:tcPr marL="45720" marR="4572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mặn</a:t>
                      </a:r>
                      <a:endParaRPr lang="en-US" sz="2400" b="1" dirty="0">
                        <a:effectLst/>
                        <a:latin typeface="+mn-lt"/>
                        <a:ea typeface="+mn-ea"/>
                        <a:cs typeface="+mn-ea"/>
                        <a:sym typeface="+mn-lt"/>
                      </a:endParaRPr>
                    </a:p>
                  </a:txBody>
                  <a:tcPr marL="45720" marR="4572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380936">
                <a:tc>
                  <a:txBody>
                    <a:bodyPr/>
                    <a:lstStyle/>
                    <a:p>
                      <a:pPr algn="ctr">
                        <a:lnSpc>
                          <a:spcPct val="100000"/>
                        </a:lnSpc>
                        <a:spcAft>
                          <a:spcPts val="0"/>
                        </a:spcAft>
                      </a:pPr>
                      <a:r>
                        <a:rPr lang="en-US" sz="2400" b="1" dirty="0" err="1">
                          <a:effectLst/>
                          <a:latin typeface="+mn-lt"/>
                          <a:ea typeface="+mn-ea"/>
                          <a:cs typeface="+mn-ea"/>
                          <a:sym typeface="+mn-lt"/>
                        </a:rPr>
                        <a:t>Đặc</a:t>
                      </a:r>
                      <a:r>
                        <a:rPr lang="en-US" sz="2400" b="1" dirty="0">
                          <a:effectLst/>
                          <a:latin typeface="+mn-lt"/>
                          <a:ea typeface="+mn-ea"/>
                          <a:cs typeface="+mn-ea"/>
                          <a:sym typeface="+mn-lt"/>
                        </a:rPr>
                        <a:t> </a:t>
                      </a:r>
                      <a:r>
                        <a:rPr lang="en-US" sz="2400" b="1" dirty="0" err="1">
                          <a:effectLst/>
                          <a:latin typeface="+mn-lt"/>
                          <a:ea typeface="+mn-ea"/>
                          <a:cs typeface="+mn-ea"/>
                          <a:sym typeface="+mn-lt"/>
                        </a:rPr>
                        <a:t>điểm</a:t>
                      </a:r>
                      <a:r>
                        <a:rPr lang="en-US" sz="2400" b="1" dirty="0">
                          <a:effectLst/>
                          <a:latin typeface="+mn-lt"/>
                          <a:ea typeface="+mn-ea"/>
                          <a:cs typeface="+mn-ea"/>
                          <a:sym typeface="+mn-lt"/>
                        </a:rPr>
                        <a:t> </a:t>
                      </a:r>
                      <a:r>
                        <a:rPr lang="en-US" sz="2400" b="1" dirty="0" err="1">
                          <a:effectLst/>
                          <a:latin typeface="+mn-lt"/>
                          <a:ea typeface="+mn-ea"/>
                          <a:cs typeface="+mn-ea"/>
                          <a:sym typeface="+mn-lt"/>
                        </a:rPr>
                        <a:t>của</a:t>
                      </a:r>
                      <a:r>
                        <a:rPr lang="en-US" sz="2400" b="1" dirty="0">
                          <a:effectLst/>
                          <a:latin typeface="+mn-lt"/>
                          <a:ea typeface="+mn-ea"/>
                          <a:cs typeface="+mn-ea"/>
                          <a:sym typeface="+mn-lt"/>
                        </a:rPr>
                        <a:t> </a:t>
                      </a:r>
                      <a:r>
                        <a:rPr lang="en-US" sz="2400" b="1" dirty="0" err="1">
                          <a:effectLst/>
                          <a:latin typeface="+mn-lt"/>
                          <a:ea typeface="+mn-ea"/>
                          <a:cs typeface="+mn-ea"/>
                          <a:sym typeface="+mn-lt"/>
                        </a:rPr>
                        <a:t>đất</a:t>
                      </a:r>
                      <a:endParaRPr lang="en-US" sz="2400" b="1" dirty="0">
                        <a:effectLst/>
                        <a:latin typeface="+mn-lt"/>
                        <a:ea typeface="+mn-ea"/>
                        <a:cs typeface="+mn-ea"/>
                        <a:sym typeface="+mn-lt"/>
                      </a:endParaRPr>
                    </a:p>
                  </a:txBody>
                  <a:tcPr marL="45720" marR="4572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just">
                        <a:lnSpc>
                          <a:spcPct val="100000"/>
                        </a:lnSpc>
                        <a:spcAft>
                          <a:spcPts val="0"/>
                        </a:spcAft>
                        <a:buNone/>
                      </a:pPr>
                      <a:r>
                        <a:rPr lang="vi-VN" sz="2200" dirty="0">
                          <a:effectLst/>
                          <a:latin typeface="+mn-lt"/>
                          <a:ea typeface="+mn-ea"/>
                          <a:cs typeface="+mn-ea"/>
                          <a:sym typeface="+mn-lt"/>
                        </a:rPr>
                        <a:t>Tầng đất mặt mỏng, lớp đất mặt có thành phần cơ giới nhẹ, màu xám trắng, đất thường bị khô hạn; hầu hết có </a:t>
                      </a:r>
                      <a:r>
                        <a:rPr lang="vi-VN" sz="2200">
                          <a:effectLst/>
                          <a:latin typeface="+mn-lt"/>
                          <a:ea typeface="+mn-ea"/>
                          <a:cs typeface="+mn-ea"/>
                          <a:sym typeface="+mn-lt"/>
                        </a:rPr>
                        <a:t>tính chua</a:t>
                      </a:r>
                      <a:r>
                        <a:rPr lang="en-US" sz="2200">
                          <a:effectLst/>
                          <a:latin typeface="+mn-lt"/>
                          <a:ea typeface="+mn-ea"/>
                          <a:cs typeface="+mn-ea"/>
                          <a:sym typeface="+mn-lt"/>
                        </a:rPr>
                        <a:t>,</a:t>
                      </a:r>
                      <a:r>
                        <a:rPr lang="en-US" sz="2200" baseline="0">
                          <a:effectLst/>
                          <a:latin typeface="+mn-lt"/>
                          <a:ea typeface="+mn-ea"/>
                          <a:cs typeface="+mn-ea"/>
                          <a:sym typeface="+mn-lt"/>
                        </a:rPr>
                        <a:t> </a:t>
                      </a:r>
                      <a:r>
                        <a:rPr lang="vi-VN" sz="2200" dirty="0">
                          <a:effectLst/>
                          <a:latin typeface="+mn-lt"/>
                          <a:ea typeface="+mn-ea"/>
                          <a:cs typeface="+mn-ea"/>
                          <a:sym typeface="+mn-lt"/>
                        </a:rPr>
                        <a:t>nghèo chất dinh dưỡng, nghèo mùn; vi sinh vật trong đất ít, hoạt động yếu.</a:t>
                      </a:r>
                      <a:endParaRPr lang="en-US" sz="2200" dirty="0">
                        <a:effectLst/>
                        <a:latin typeface="+mn-lt"/>
                        <a:ea typeface="+mn-ea"/>
                        <a:cs typeface="+mn-ea"/>
                        <a:sym typeface="+mn-lt"/>
                      </a:endParaRPr>
                    </a:p>
                  </a:txBody>
                  <a:tcPr marL="45720" marR="4572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00000"/>
                        </a:lnSpc>
                        <a:spcAft>
                          <a:spcPts val="0"/>
                        </a:spcAft>
                      </a:pPr>
                      <a:r>
                        <a:rPr lang="vi-VN" sz="2200" dirty="0">
                          <a:effectLst/>
                          <a:latin typeface="+mn-lt"/>
                          <a:ea typeface="+mn-ea"/>
                          <a:cs typeface="+mn-ea"/>
                          <a:sym typeface="+mn-lt"/>
                        </a:rPr>
                        <a:t>Tầng đất mặt còn rất mỏng,</a:t>
                      </a:r>
                      <a:r>
                        <a:rPr lang="en-US" sz="2200" dirty="0">
                          <a:effectLst/>
                          <a:latin typeface="+mn-lt"/>
                          <a:ea typeface="+mn-ea"/>
                          <a:cs typeface="+mn-ea"/>
                          <a:sym typeface="+mn-lt"/>
                        </a:rPr>
                        <a:t> </a:t>
                      </a:r>
                      <a:r>
                        <a:rPr lang="en-US" sz="2200" dirty="0" err="1">
                          <a:effectLst/>
                          <a:latin typeface="+mn-lt"/>
                          <a:ea typeface="+mn-ea"/>
                          <a:cs typeface="+mn-ea"/>
                          <a:sym typeface="+mn-lt"/>
                        </a:rPr>
                        <a:t>hoặc</a:t>
                      </a:r>
                      <a:r>
                        <a:rPr lang="vi-VN" sz="2200" dirty="0">
                          <a:effectLst/>
                          <a:latin typeface="+mn-lt"/>
                          <a:ea typeface="+mn-ea"/>
                          <a:cs typeface="+mn-ea"/>
                          <a:sym typeface="+mn-lt"/>
                        </a:rPr>
                        <a:t> mất hẳn tầng đất mặt, trơ sỏi, đá. Đất có phản ứng chua đen rất chua, nghèo mùn và chất dinh dưỡng. Vi sinh vật trong đất ít, hoạt động yếu.</a:t>
                      </a:r>
                      <a:endParaRPr lang="en-US" sz="2200" dirty="0">
                        <a:effectLst/>
                        <a:latin typeface="+mn-lt"/>
                        <a:ea typeface="+mn-ea"/>
                        <a:cs typeface="+mn-ea"/>
                        <a:sym typeface="+mn-lt"/>
                      </a:endParaRPr>
                    </a:p>
                  </a:txBody>
                  <a:tcPr marL="45720" marR="4572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00000"/>
                        </a:lnSpc>
                        <a:spcAft>
                          <a:spcPts val="0"/>
                        </a:spcAft>
                      </a:pPr>
                      <a:r>
                        <a:rPr lang="vi-VN" sz="2200" dirty="0">
                          <a:effectLst/>
                          <a:latin typeface="+mn-lt"/>
                          <a:ea typeface="+mn-ea"/>
                          <a:cs typeface="+mn-ea"/>
                          <a:sym typeface="+mn-lt"/>
                        </a:rPr>
                        <a:t>Thành phần cơ giới nặng, dẻo, dính khi ướt và nứt nẻ, rắn chắc khi khô. Dung dịch đất chứa nhiều muối tan. Đất mặn nghèo mùn, đạm, lân. Đất có phản ứng trung tính hoặc hơi kiềm.</a:t>
                      </a:r>
                      <a:endParaRPr lang="en-US" sz="2200" dirty="0">
                        <a:effectLst/>
                        <a:latin typeface="+mn-lt"/>
                        <a:ea typeface="+mn-ea"/>
                        <a:cs typeface="+mn-ea"/>
                        <a:sym typeface="+mn-lt"/>
                      </a:endParaRPr>
                    </a:p>
                  </a:txBody>
                  <a:tcPr marL="45720" marR="4572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1194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628877-D593-A337-C37D-A3CFBD95FB90}"/>
              </a:ext>
            </a:extLst>
          </p:cNvPr>
          <p:cNvSpPr txBox="1"/>
          <p:nvPr/>
        </p:nvSpPr>
        <p:spPr>
          <a:xfrm>
            <a:off x="685800" y="1524000"/>
            <a:ext cx="10439400" cy="574388"/>
          </a:xfrm>
          <a:prstGeom prst="rect">
            <a:avLst/>
          </a:prstGeom>
          <a:noFill/>
        </p:spPr>
        <p:txBody>
          <a:bodyPr wrap="square" rtlCol="0">
            <a:spAutoFit/>
          </a:bodyPr>
          <a:lstStyle/>
          <a:p>
            <a:pPr>
              <a:lnSpc>
                <a:spcPct val="150000"/>
              </a:lnSpc>
            </a:pPr>
            <a:r>
              <a:rPr lang="en-US" sz="2400" b="1" dirty="0">
                <a:cs typeface="+mn-ea"/>
                <a:sym typeface="+mn-lt"/>
              </a:rPr>
              <a:t>Hoàn </a:t>
            </a:r>
            <a:r>
              <a:rPr lang="en-US" sz="2400" b="1" dirty="0" err="1">
                <a:cs typeface="+mn-ea"/>
                <a:sym typeface="+mn-lt"/>
              </a:rPr>
              <a:t>thành</a:t>
            </a:r>
            <a:r>
              <a:rPr lang="en-US" sz="2400" b="1" dirty="0">
                <a:cs typeface="+mn-ea"/>
                <a:sym typeface="+mn-lt"/>
              </a:rPr>
              <a:t> </a:t>
            </a:r>
            <a:r>
              <a:rPr lang="en-US" sz="2400" b="1" dirty="0" err="1">
                <a:cs typeface="+mn-ea"/>
                <a:sym typeface="+mn-lt"/>
              </a:rPr>
              <a:t>bảng</a:t>
            </a:r>
            <a:r>
              <a:rPr lang="en-US" sz="2400" b="1" dirty="0">
                <a:cs typeface="+mn-ea"/>
                <a:sym typeface="+mn-lt"/>
              </a:rPr>
              <a:t> so </a:t>
            </a:r>
            <a:r>
              <a:rPr lang="en-US" sz="2400" b="1" dirty="0" err="1">
                <a:cs typeface="+mn-ea"/>
                <a:sym typeface="+mn-lt"/>
              </a:rPr>
              <a:t>sánh</a:t>
            </a:r>
            <a:r>
              <a:rPr lang="en-US" sz="2400" b="1" dirty="0">
                <a:cs typeface="+mn-ea"/>
                <a:sym typeface="+mn-lt"/>
              </a:rPr>
              <a:t> </a:t>
            </a:r>
            <a:r>
              <a:rPr lang="en-US" sz="2400" b="1" dirty="0" err="1">
                <a:cs typeface="+mn-ea"/>
                <a:sym typeface="+mn-lt"/>
              </a:rPr>
              <a:t>các</a:t>
            </a:r>
            <a:r>
              <a:rPr lang="en-US" sz="2400" b="1" dirty="0">
                <a:cs typeface="+mn-ea"/>
                <a:sym typeface="+mn-lt"/>
              </a:rPr>
              <a:t> </a:t>
            </a:r>
            <a:r>
              <a:rPr lang="en-US" sz="2400" b="1" dirty="0" err="1">
                <a:cs typeface="+mn-ea"/>
                <a:sym typeface="+mn-lt"/>
              </a:rPr>
              <a:t>loại</a:t>
            </a:r>
            <a:r>
              <a:rPr lang="en-US" sz="2400" b="1" dirty="0">
                <a:cs typeface="+mn-ea"/>
                <a:sym typeface="+mn-lt"/>
              </a:rPr>
              <a:t> </a:t>
            </a:r>
            <a:r>
              <a:rPr lang="en-US" sz="2400" b="1" dirty="0" err="1">
                <a:cs typeface="+mn-ea"/>
                <a:sym typeface="+mn-lt"/>
              </a:rPr>
              <a:t>giá</a:t>
            </a:r>
            <a:r>
              <a:rPr lang="en-US" sz="2400" b="1" dirty="0">
                <a:cs typeface="+mn-ea"/>
                <a:sym typeface="+mn-lt"/>
              </a:rPr>
              <a:t> </a:t>
            </a:r>
            <a:r>
              <a:rPr lang="en-US" sz="2400" b="1" dirty="0" err="1">
                <a:cs typeface="+mn-ea"/>
                <a:sym typeface="+mn-lt"/>
              </a:rPr>
              <a:t>thể</a:t>
            </a:r>
            <a:r>
              <a:rPr lang="en-US" sz="2400" b="1" dirty="0">
                <a:cs typeface="+mn-ea"/>
                <a:sym typeface="+mn-lt"/>
              </a:rPr>
              <a:t> </a:t>
            </a:r>
            <a:r>
              <a:rPr lang="en-US" sz="2400" b="1" dirty="0" err="1">
                <a:cs typeface="+mn-ea"/>
                <a:sym typeface="+mn-lt"/>
              </a:rPr>
              <a:t>trồng</a:t>
            </a:r>
            <a:r>
              <a:rPr lang="en-US" sz="2400" b="1" dirty="0">
                <a:cs typeface="+mn-ea"/>
                <a:sym typeface="+mn-lt"/>
              </a:rPr>
              <a:t> </a:t>
            </a:r>
            <a:r>
              <a:rPr lang="en-US" sz="2400" b="1" dirty="0" err="1">
                <a:cs typeface="+mn-ea"/>
                <a:sym typeface="+mn-lt"/>
              </a:rPr>
              <a:t>cây</a:t>
            </a:r>
            <a:r>
              <a:rPr lang="en-US" sz="2400" b="1" dirty="0">
                <a:cs typeface="+mn-ea"/>
                <a:sym typeface="+mn-lt"/>
              </a:rPr>
              <a:t> </a:t>
            </a:r>
            <a:r>
              <a:rPr lang="en-US" sz="2400" b="1" dirty="0" err="1">
                <a:cs typeface="+mn-ea"/>
                <a:sym typeface="+mn-lt"/>
              </a:rPr>
              <a:t>và</a:t>
            </a:r>
            <a:r>
              <a:rPr lang="en-US" sz="2400" b="1" dirty="0">
                <a:cs typeface="+mn-ea"/>
                <a:sym typeface="+mn-lt"/>
              </a:rPr>
              <a:t> </a:t>
            </a:r>
            <a:r>
              <a:rPr lang="en-US" sz="2400" b="1" dirty="0" err="1">
                <a:cs typeface="+mn-ea"/>
                <a:sym typeface="+mn-lt"/>
              </a:rPr>
              <a:t>đất</a:t>
            </a:r>
            <a:r>
              <a:rPr lang="en-US" sz="2400" b="1" dirty="0">
                <a:cs typeface="+mn-ea"/>
                <a:sym typeface="+mn-lt"/>
              </a:rPr>
              <a:t>.</a:t>
            </a:r>
          </a:p>
        </p:txBody>
      </p:sp>
      <p:graphicFrame>
        <p:nvGraphicFramePr>
          <p:cNvPr id="4" name="Table 3">
            <a:extLst>
              <a:ext uri="{FF2B5EF4-FFF2-40B4-BE49-F238E27FC236}">
                <a16:creationId xmlns:a16="http://schemas.microsoft.com/office/drawing/2014/main" id="{57C5BEB8-497A-642F-666C-9F31FC7D14B1}"/>
              </a:ext>
            </a:extLst>
          </p:cNvPr>
          <p:cNvGraphicFramePr>
            <a:graphicFrameLocks noGrp="1"/>
          </p:cNvGraphicFramePr>
          <p:nvPr>
            <p:extLst>
              <p:ext uri="{D42A27DB-BD31-4B8C-83A1-F6EECF244321}">
                <p14:modId xmlns:p14="http://schemas.microsoft.com/office/powerpoint/2010/main" val="3123497178"/>
              </p:ext>
            </p:extLst>
          </p:nvPr>
        </p:nvGraphicFramePr>
        <p:xfrm>
          <a:off x="609600" y="2209800"/>
          <a:ext cx="10820400" cy="4003436"/>
        </p:xfrm>
        <a:graphic>
          <a:graphicData uri="http://schemas.openxmlformats.org/drawingml/2006/table">
            <a:tbl>
              <a:tblPr>
                <a:tableStyleId>{5C22544A-7EE6-4342-B048-85BDC9FD1C3A}</a:tableStyleId>
              </a:tblPr>
              <a:tblGrid>
                <a:gridCol w="4002946">
                  <a:extLst>
                    <a:ext uri="{9D8B030D-6E8A-4147-A177-3AD203B41FA5}">
                      <a16:colId xmlns:a16="http://schemas.microsoft.com/office/drawing/2014/main" val="20000"/>
                    </a:ext>
                  </a:extLst>
                </a:gridCol>
                <a:gridCol w="2259727">
                  <a:extLst>
                    <a:ext uri="{9D8B030D-6E8A-4147-A177-3AD203B41FA5}">
                      <a16:colId xmlns:a16="http://schemas.microsoft.com/office/drawing/2014/main" val="20001"/>
                    </a:ext>
                  </a:extLst>
                </a:gridCol>
                <a:gridCol w="2324291">
                  <a:extLst>
                    <a:ext uri="{9D8B030D-6E8A-4147-A177-3AD203B41FA5}">
                      <a16:colId xmlns:a16="http://schemas.microsoft.com/office/drawing/2014/main" val="20002"/>
                    </a:ext>
                  </a:extLst>
                </a:gridCol>
                <a:gridCol w="2233436">
                  <a:extLst>
                    <a:ext uri="{9D8B030D-6E8A-4147-A177-3AD203B41FA5}">
                      <a16:colId xmlns:a16="http://schemas.microsoft.com/office/drawing/2014/main" val="20003"/>
                    </a:ext>
                  </a:extLst>
                </a:gridCol>
              </a:tblGrid>
              <a:tr h="675240">
                <a:tc>
                  <a:txBody>
                    <a:bodyPr/>
                    <a:lstStyle/>
                    <a:p>
                      <a:pPr indent="228600" algn="ctr">
                        <a:lnSpc>
                          <a:spcPct val="100000"/>
                        </a:lnSpc>
                        <a:spcAft>
                          <a:spcPts val="0"/>
                        </a:spcAft>
                      </a:pPr>
                      <a:r>
                        <a:rPr lang="en-US" sz="2400" b="1" dirty="0" err="1">
                          <a:effectLst/>
                          <a:latin typeface="+mn-lt"/>
                          <a:ea typeface="+mn-ea"/>
                          <a:cs typeface="+mn-ea"/>
                          <a:sym typeface="+mn-lt"/>
                        </a:rPr>
                        <a:t>Chỉ</a:t>
                      </a:r>
                      <a:r>
                        <a:rPr lang="en-US" sz="2400" b="1" dirty="0">
                          <a:effectLst/>
                          <a:latin typeface="+mn-lt"/>
                          <a:ea typeface="+mn-ea"/>
                          <a:cs typeface="+mn-ea"/>
                          <a:sym typeface="+mn-lt"/>
                        </a:rPr>
                        <a:t> </a:t>
                      </a:r>
                      <a:r>
                        <a:rPr lang="en-US" sz="2400" b="1" dirty="0" err="1">
                          <a:effectLst/>
                          <a:latin typeface="+mn-lt"/>
                          <a:ea typeface="+mn-ea"/>
                          <a:cs typeface="+mn-ea"/>
                          <a:sym typeface="+mn-lt"/>
                        </a:rPr>
                        <a:t>tiêu</a:t>
                      </a:r>
                      <a:r>
                        <a:rPr lang="en-US" sz="2400" b="1" dirty="0">
                          <a:effectLst/>
                          <a:latin typeface="+mn-lt"/>
                          <a:ea typeface="+mn-ea"/>
                          <a:cs typeface="+mn-ea"/>
                          <a:sym typeface="+mn-lt"/>
                        </a:rPr>
                        <a:t> so </a:t>
                      </a:r>
                      <a:r>
                        <a:rPr lang="en-US"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b="1" dirty="0">
                          <a:effectLst/>
                          <a:latin typeface="+mn-lt"/>
                          <a:ea typeface="+mn-ea"/>
                          <a:cs typeface="+mn-ea"/>
                          <a:sym typeface="+mn-lt"/>
                        </a:rPr>
                        <a:t>Giá thể </a:t>
                      </a:r>
                      <a:endParaRPr lang="en-US" sz="2400" b="1" dirty="0">
                        <a:effectLst/>
                        <a:latin typeface="+mn-lt"/>
                        <a:ea typeface="+mn-ea"/>
                        <a:cs typeface="+mn-ea"/>
                        <a:sym typeface="+mn-lt"/>
                      </a:endParaRPr>
                    </a:p>
                    <a:p>
                      <a:pPr algn="ctr">
                        <a:lnSpc>
                          <a:spcPct val="100000"/>
                        </a:lnSpc>
                        <a:spcAft>
                          <a:spcPts val="0"/>
                        </a:spcAft>
                      </a:pPr>
                      <a:r>
                        <a:rPr lang="vi-VN" sz="2400" b="1" dirty="0">
                          <a:effectLst/>
                          <a:latin typeface="+mn-lt"/>
                          <a:ea typeface="+mn-ea"/>
                          <a:cs typeface="+mn-ea"/>
                          <a:sym typeface="+mn-lt"/>
                        </a:rPr>
                        <a:t>xơ dừa</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Sỏi</a:t>
                      </a:r>
                      <a:r>
                        <a:rPr lang="en-US" sz="2400" b="1" dirty="0">
                          <a:effectLst/>
                          <a:latin typeface="+mn-lt"/>
                          <a:ea typeface="+mn-ea"/>
                          <a:cs typeface="+mn-ea"/>
                          <a:sym typeface="+mn-lt"/>
                        </a:rPr>
                        <a:t> </a:t>
                      </a:r>
                      <a:r>
                        <a:rPr lang="en-US" sz="2400" b="1" dirty="0" err="1">
                          <a:effectLst/>
                          <a:latin typeface="+mn-lt"/>
                          <a:ea typeface="+mn-ea"/>
                          <a:cs typeface="+mn-ea"/>
                          <a:sym typeface="+mn-lt"/>
                        </a:rPr>
                        <a:t>nhẹ</a:t>
                      </a:r>
                      <a:r>
                        <a:rPr lang="en-US" sz="2400" b="1" dirty="0">
                          <a:effectLst/>
                          <a:latin typeface="+mn-lt"/>
                          <a:ea typeface="+mn-ea"/>
                          <a:cs typeface="+mn-ea"/>
                          <a:sym typeface="+mn-lt"/>
                        </a:rPr>
                        <a:t> </a:t>
                      </a:r>
                      <a:r>
                        <a:rPr lang="en-US" sz="2400" b="1" dirty="0" err="1">
                          <a:effectLst/>
                          <a:latin typeface="+mn-lt"/>
                          <a:ea typeface="+mn-ea"/>
                          <a:cs typeface="+mn-ea"/>
                          <a:sym typeface="+mn-lt"/>
                        </a:rPr>
                        <a:t>Keramzit</a:t>
                      </a:r>
                      <a:endParaRPr lang="en-US" sz="2400" b="1"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trồng</a:t>
                      </a:r>
                      <a:endParaRPr lang="en-US" sz="2400" b="1"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708">
                <a:tc>
                  <a:txBody>
                    <a:bodyPr/>
                    <a:lstStyle/>
                    <a:p>
                      <a:pPr algn="ctr">
                        <a:lnSpc>
                          <a:spcPct val="100000"/>
                        </a:lnSpc>
                        <a:spcAft>
                          <a:spcPts val="0"/>
                        </a:spcAft>
                      </a:pPr>
                      <a:r>
                        <a:rPr lang="en-US" sz="2400" b="0" dirty="0" err="1">
                          <a:effectLst/>
                          <a:latin typeface="+mn-lt"/>
                          <a:ea typeface="+mn-ea"/>
                          <a:cs typeface="+mn-ea"/>
                          <a:sym typeface="+mn-lt"/>
                        </a:rPr>
                        <a:t>Thành</a:t>
                      </a:r>
                      <a:r>
                        <a:rPr lang="en-US" sz="2400" b="0" dirty="0">
                          <a:effectLst/>
                          <a:latin typeface="+mn-lt"/>
                          <a:ea typeface="+mn-ea"/>
                          <a:cs typeface="+mn-ea"/>
                          <a:sym typeface="+mn-lt"/>
                        </a:rPr>
                        <a:t> </a:t>
                      </a:r>
                      <a:r>
                        <a:rPr lang="en-US" sz="2400" b="0" dirty="0" err="1">
                          <a:effectLst/>
                          <a:latin typeface="+mn-lt"/>
                          <a:ea typeface="+mn-ea"/>
                          <a:cs typeface="+mn-ea"/>
                          <a:sym typeface="+mn-lt"/>
                        </a:rPr>
                        <a:t>phần</a:t>
                      </a:r>
                      <a:r>
                        <a:rPr lang="en-US" sz="2400" b="0" dirty="0">
                          <a:effectLst/>
                          <a:latin typeface="+mn-lt"/>
                          <a:ea typeface="+mn-ea"/>
                          <a:cs typeface="+mn-ea"/>
                          <a:sym typeface="+mn-lt"/>
                        </a:rPr>
                        <a:t> </a:t>
                      </a:r>
                      <a:r>
                        <a:rPr lang="en-US" sz="2400" b="0" dirty="0" err="1">
                          <a:effectLst/>
                          <a:latin typeface="+mn-lt"/>
                          <a:ea typeface="+mn-ea"/>
                          <a:cs typeface="+mn-ea"/>
                          <a:sym typeface="+mn-lt"/>
                        </a:rPr>
                        <a:t>chính</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708">
                <a:tc>
                  <a:txBody>
                    <a:bodyPr/>
                    <a:lstStyle/>
                    <a:p>
                      <a:pPr algn="ctr">
                        <a:lnSpc>
                          <a:spcPct val="100000"/>
                        </a:lnSpc>
                        <a:spcAft>
                          <a:spcPts val="0"/>
                        </a:spcAft>
                      </a:pPr>
                      <a:r>
                        <a:rPr lang="en-US" sz="2400" b="0" dirty="0" err="1">
                          <a:effectLst/>
                          <a:latin typeface="+mn-lt"/>
                          <a:ea typeface="+mn-ea"/>
                          <a:cs typeface="+mn-ea"/>
                          <a:sym typeface="+mn-lt"/>
                        </a:rPr>
                        <a:t>Mức</a:t>
                      </a:r>
                      <a:r>
                        <a:rPr lang="en-US" sz="2400" b="0" dirty="0">
                          <a:effectLst/>
                          <a:latin typeface="+mn-lt"/>
                          <a:ea typeface="+mn-ea"/>
                          <a:cs typeface="+mn-ea"/>
                          <a:sym typeface="+mn-lt"/>
                        </a:rPr>
                        <a:t> </a:t>
                      </a:r>
                      <a:r>
                        <a:rPr lang="en-US" sz="2400" b="0" dirty="0" err="1">
                          <a:effectLst/>
                          <a:latin typeface="+mn-lt"/>
                          <a:ea typeface="+mn-ea"/>
                          <a:cs typeface="+mn-ea"/>
                          <a:sym typeface="+mn-lt"/>
                        </a:rPr>
                        <a:t>độ</a:t>
                      </a:r>
                      <a:r>
                        <a:rPr lang="en-US" sz="2400" b="0" dirty="0">
                          <a:effectLst/>
                          <a:latin typeface="+mn-lt"/>
                          <a:ea typeface="+mn-ea"/>
                          <a:cs typeface="+mn-ea"/>
                          <a:sym typeface="+mn-lt"/>
                        </a:rPr>
                        <a:t> </a:t>
                      </a:r>
                      <a:r>
                        <a:rPr lang="en-US" sz="2400" b="0" dirty="0" err="1">
                          <a:effectLst/>
                          <a:latin typeface="+mn-lt"/>
                          <a:ea typeface="+mn-ea"/>
                          <a:cs typeface="+mn-ea"/>
                          <a:sym typeface="+mn-lt"/>
                        </a:rPr>
                        <a:t>dễ</a:t>
                      </a:r>
                      <a:r>
                        <a:rPr lang="en-US" sz="2400" b="0" dirty="0">
                          <a:effectLst/>
                          <a:latin typeface="+mn-lt"/>
                          <a:ea typeface="+mn-ea"/>
                          <a:cs typeface="+mn-ea"/>
                          <a:sym typeface="+mn-lt"/>
                        </a:rPr>
                        <a:t> </a:t>
                      </a:r>
                      <a:r>
                        <a:rPr lang="en-US" sz="2400" b="0" dirty="0" err="1">
                          <a:effectLst/>
                          <a:latin typeface="+mn-lt"/>
                          <a:ea typeface="+mn-ea"/>
                          <a:cs typeface="+mn-ea"/>
                          <a:sym typeface="+mn-lt"/>
                        </a:rPr>
                        <a:t>sử</a:t>
                      </a:r>
                      <a:r>
                        <a:rPr lang="en-US" sz="2400" b="0" dirty="0">
                          <a:effectLst/>
                          <a:latin typeface="+mn-lt"/>
                          <a:ea typeface="+mn-ea"/>
                          <a:cs typeface="+mn-ea"/>
                          <a:sym typeface="+mn-lt"/>
                        </a:rPr>
                        <a:t> </a:t>
                      </a:r>
                      <a:r>
                        <a:rPr lang="en-US" sz="2400" b="0" dirty="0" err="1">
                          <a:effectLst/>
                          <a:latin typeface="+mn-lt"/>
                          <a:ea typeface="+mn-ea"/>
                          <a:cs typeface="+mn-ea"/>
                          <a:sym typeface="+mn-lt"/>
                        </a:rPr>
                        <a:t>dụng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708">
                <a:tc>
                  <a:txBody>
                    <a:bodyPr/>
                    <a:lstStyle/>
                    <a:p>
                      <a:pPr algn="ctr">
                        <a:lnSpc>
                          <a:spcPct val="100000"/>
                        </a:lnSpc>
                        <a:spcAft>
                          <a:spcPts val="0"/>
                        </a:spcAft>
                      </a:pPr>
                      <a:r>
                        <a:rPr lang="en-US" sz="2400" b="0" dirty="0" err="1">
                          <a:effectLst/>
                          <a:latin typeface="+mn-lt"/>
                          <a:ea typeface="+mn-ea"/>
                          <a:cs typeface="+mn-ea"/>
                          <a:sym typeface="+mn-lt"/>
                        </a:rPr>
                        <a:t>Thời</a:t>
                      </a:r>
                      <a:r>
                        <a:rPr lang="en-US" sz="2400" b="0" dirty="0">
                          <a:effectLst/>
                          <a:latin typeface="+mn-lt"/>
                          <a:ea typeface="+mn-ea"/>
                          <a:cs typeface="+mn-ea"/>
                          <a:sym typeface="+mn-lt"/>
                        </a:rPr>
                        <a:t> </a:t>
                      </a:r>
                      <a:r>
                        <a:rPr lang="en-US" sz="2400" b="0" dirty="0" err="1">
                          <a:effectLst/>
                          <a:latin typeface="+mn-lt"/>
                          <a:ea typeface="+mn-ea"/>
                          <a:cs typeface="+mn-ea"/>
                          <a:sym typeface="+mn-lt"/>
                        </a:rPr>
                        <a:t>gian</a:t>
                      </a:r>
                      <a:r>
                        <a:rPr lang="en-US" sz="2400" b="0" dirty="0">
                          <a:effectLst/>
                          <a:latin typeface="+mn-lt"/>
                          <a:ea typeface="+mn-ea"/>
                          <a:cs typeface="+mn-ea"/>
                          <a:sym typeface="+mn-lt"/>
                        </a:rPr>
                        <a:t> </a:t>
                      </a:r>
                      <a:r>
                        <a:rPr lang="en-US" sz="2400" b="0" dirty="0" err="1">
                          <a:effectLst/>
                          <a:latin typeface="+mn-lt"/>
                          <a:ea typeface="+mn-ea"/>
                          <a:cs typeface="+mn-ea"/>
                          <a:sym typeface="+mn-lt"/>
                        </a:rPr>
                        <a:t>sử</a:t>
                      </a:r>
                      <a:r>
                        <a:rPr lang="en-US" sz="2400" b="0" dirty="0">
                          <a:effectLst/>
                          <a:latin typeface="+mn-lt"/>
                          <a:ea typeface="+mn-ea"/>
                          <a:cs typeface="+mn-ea"/>
                          <a:sym typeface="+mn-lt"/>
                        </a:rPr>
                        <a:t> </a:t>
                      </a:r>
                      <a:r>
                        <a:rPr lang="en-US" sz="2400" b="0" dirty="0" err="1">
                          <a:effectLst/>
                          <a:latin typeface="+mn-lt"/>
                          <a:ea typeface="+mn-ea"/>
                          <a:cs typeface="+mn-ea"/>
                          <a:sym typeface="+mn-lt"/>
                        </a:rPr>
                        <a:t>dụng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Lâu dài</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8708">
                <a:tc>
                  <a:txBody>
                    <a:bodyPr/>
                    <a:lstStyle/>
                    <a:p>
                      <a:pPr algn="ctr">
                        <a:lnSpc>
                          <a:spcPct val="100000"/>
                        </a:lnSpc>
                        <a:spcAft>
                          <a:spcPts val="0"/>
                        </a:spcAft>
                      </a:pPr>
                      <a:r>
                        <a:rPr lang="en-US" sz="2400" b="0" dirty="0" err="1">
                          <a:effectLst/>
                          <a:latin typeface="+mn-lt"/>
                          <a:ea typeface="+mn-ea"/>
                          <a:cs typeface="+mn-ea"/>
                          <a:sym typeface="+mn-lt"/>
                        </a:rPr>
                        <a:t>Mức</a:t>
                      </a:r>
                      <a:r>
                        <a:rPr lang="en-US" sz="2400" b="0" dirty="0">
                          <a:effectLst/>
                          <a:latin typeface="+mn-lt"/>
                          <a:ea typeface="+mn-ea"/>
                          <a:cs typeface="+mn-ea"/>
                          <a:sym typeface="+mn-lt"/>
                        </a:rPr>
                        <a:t> </a:t>
                      </a:r>
                      <a:r>
                        <a:rPr lang="en-US" sz="2400" b="0" dirty="0" err="1">
                          <a:effectLst/>
                          <a:latin typeface="+mn-lt"/>
                          <a:ea typeface="+mn-ea"/>
                          <a:cs typeface="+mn-ea"/>
                          <a:sym typeface="+mn-lt"/>
                        </a:rPr>
                        <a:t>độ</a:t>
                      </a:r>
                      <a:r>
                        <a:rPr lang="en-US" sz="2400" b="0" dirty="0">
                          <a:effectLst/>
                          <a:latin typeface="+mn-lt"/>
                          <a:ea typeface="+mn-ea"/>
                          <a:cs typeface="+mn-ea"/>
                          <a:sym typeface="+mn-lt"/>
                        </a:rPr>
                        <a:t> </a:t>
                      </a:r>
                      <a:r>
                        <a:rPr lang="en-US" sz="2400" b="0" dirty="0" err="1">
                          <a:effectLst/>
                          <a:latin typeface="+mn-lt"/>
                          <a:ea typeface="+mn-ea"/>
                          <a:cs typeface="+mn-ea"/>
                          <a:sym typeface="+mn-lt"/>
                        </a:rPr>
                        <a:t>thoáng</a:t>
                      </a:r>
                      <a:r>
                        <a:rPr lang="en-US" sz="2400" b="0" dirty="0">
                          <a:effectLst/>
                          <a:latin typeface="+mn-lt"/>
                          <a:ea typeface="+mn-ea"/>
                          <a:cs typeface="+mn-ea"/>
                          <a:sym typeface="+mn-lt"/>
                        </a:rPr>
                        <a:t> </a:t>
                      </a:r>
                      <a:r>
                        <a:rPr lang="en-US" sz="2400" b="0" dirty="0" err="1">
                          <a:effectLst/>
                          <a:latin typeface="+mn-lt"/>
                          <a:ea typeface="+mn-ea"/>
                          <a:cs typeface="+mn-ea"/>
                          <a:sym typeface="+mn-lt"/>
                        </a:rPr>
                        <a:t>khí</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708">
                <a:tc>
                  <a:txBody>
                    <a:bodyPr/>
                    <a:lstStyle/>
                    <a:p>
                      <a:pPr algn="ctr">
                        <a:lnSpc>
                          <a:spcPct val="100000"/>
                        </a:lnSpc>
                        <a:spcAft>
                          <a:spcPts val="0"/>
                        </a:spcAft>
                      </a:pPr>
                      <a:r>
                        <a:rPr lang="vi-VN" sz="2400" b="0" dirty="0">
                          <a:effectLst/>
                          <a:latin typeface="+mn-lt"/>
                          <a:ea typeface="+mn-ea"/>
                          <a:cs typeface="+mn-ea"/>
                          <a:sym typeface="+mn-lt"/>
                        </a:rPr>
                        <a:t>Khả năng giữ nước</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58708">
                <a:tc>
                  <a:txBody>
                    <a:bodyPr/>
                    <a:lstStyle/>
                    <a:p>
                      <a:pPr algn="ctr">
                        <a:lnSpc>
                          <a:spcPct val="100000"/>
                        </a:lnSpc>
                        <a:spcAft>
                          <a:spcPts val="0"/>
                        </a:spcAft>
                      </a:pPr>
                      <a:r>
                        <a:rPr lang="en-US" sz="2400" b="0" dirty="0" err="1">
                          <a:effectLst/>
                          <a:latin typeface="+mn-lt"/>
                          <a:ea typeface="+mn-ea"/>
                          <a:cs typeface="+mn-ea"/>
                          <a:sym typeface="+mn-lt"/>
                        </a:rPr>
                        <a:t>Khả</a:t>
                      </a:r>
                      <a:r>
                        <a:rPr lang="en-US" sz="2400" b="0" dirty="0">
                          <a:effectLst/>
                          <a:latin typeface="+mn-lt"/>
                          <a:ea typeface="+mn-ea"/>
                          <a:cs typeface="+mn-ea"/>
                          <a:sym typeface="+mn-lt"/>
                        </a:rPr>
                        <a:t> </a:t>
                      </a:r>
                      <a:r>
                        <a:rPr lang="en-US" sz="2400" b="0" dirty="0" err="1">
                          <a:effectLst/>
                          <a:latin typeface="+mn-lt"/>
                          <a:ea typeface="+mn-ea"/>
                          <a:cs typeface="+mn-ea"/>
                          <a:sym typeface="+mn-lt"/>
                        </a:rPr>
                        <a:t>năng</a:t>
                      </a:r>
                      <a:r>
                        <a:rPr lang="en-US" sz="2400" b="0" dirty="0">
                          <a:effectLst/>
                          <a:latin typeface="+mn-lt"/>
                          <a:ea typeface="+mn-ea"/>
                          <a:cs typeface="+mn-ea"/>
                          <a:sym typeface="+mn-lt"/>
                        </a:rPr>
                        <a:t> </a:t>
                      </a:r>
                      <a:r>
                        <a:rPr lang="en-US" sz="2400" b="0" dirty="0" err="1">
                          <a:effectLst/>
                          <a:latin typeface="+mn-lt"/>
                          <a:ea typeface="+mn-ea"/>
                          <a:cs typeface="+mn-ea"/>
                          <a:sym typeface="+mn-lt"/>
                        </a:rPr>
                        <a:t>khử</a:t>
                      </a:r>
                      <a:r>
                        <a:rPr lang="en-US" sz="2400" b="0" dirty="0">
                          <a:effectLst/>
                          <a:latin typeface="+mn-lt"/>
                          <a:ea typeface="+mn-ea"/>
                          <a:cs typeface="+mn-ea"/>
                          <a:sym typeface="+mn-lt"/>
                        </a:rPr>
                        <a:t> </a:t>
                      </a:r>
                      <a:r>
                        <a:rPr lang="en-US" sz="2400" b="0" dirty="0" err="1">
                          <a:effectLst/>
                          <a:latin typeface="+mn-lt"/>
                          <a:ea typeface="+mn-ea"/>
                          <a:cs typeface="+mn-ea"/>
                          <a:sym typeface="+mn-lt"/>
                        </a:rPr>
                        <a:t>trùng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err="1">
                          <a:effectLst/>
                          <a:latin typeface="+mn-lt"/>
                          <a:ea typeface="+mn-ea"/>
                          <a:cs typeface="+mn-ea"/>
                          <a:sym typeface="+mn-lt"/>
                        </a:rPr>
                        <a:t>Dễ</a:t>
                      </a:r>
                      <a:endParaRPr lang="en-US" sz="240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58708">
                <a:tc>
                  <a:txBody>
                    <a:bodyPr/>
                    <a:lstStyle/>
                    <a:p>
                      <a:pPr algn="ctr">
                        <a:lnSpc>
                          <a:spcPct val="100000"/>
                        </a:lnSpc>
                        <a:spcAft>
                          <a:spcPts val="0"/>
                        </a:spcAft>
                      </a:pPr>
                      <a:r>
                        <a:rPr lang="en-US" sz="2400" b="0" dirty="0" err="1">
                          <a:effectLst/>
                          <a:latin typeface="+mn-lt"/>
                          <a:ea typeface="+mn-ea"/>
                          <a:cs typeface="+mn-ea"/>
                          <a:sym typeface="+mn-lt"/>
                        </a:rPr>
                        <a:t>Giá</a:t>
                      </a:r>
                      <a:r>
                        <a:rPr lang="en-US" sz="2400" b="0" dirty="0">
                          <a:effectLst/>
                          <a:latin typeface="+mn-lt"/>
                          <a:ea typeface="+mn-ea"/>
                          <a:cs typeface="+mn-ea"/>
                          <a:sym typeface="+mn-lt"/>
                        </a:rPr>
                        <a:t> </a:t>
                      </a:r>
                      <a:r>
                        <a:rPr lang="en-US" sz="2400" b="0" dirty="0" err="1">
                          <a:effectLst/>
                          <a:latin typeface="+mn-lt"/>
                          <a:ea typeface="+mn-ea"/>
                          <a:cs typeface="+mn-ea"/>
                          <a:sym typeface="+mn-lt"/>
                        </a:rPr>
                        <a:t>thành</a:t>
                      </a:r>
                      <a:r>
                        <a:rPr lang="en-US" sz="2400" b="0" dirty="0">
                          <a:effectLst/>
                          <a:latin typeface="+mn-lt"/>
                          <a:ea typeface="+mn-ea"/>
                          <a:cs typeface="+mn-ea"/>
                          <a:sym typeface="+mn-lt"/>
                        </a:rPr>
                        <a:t> </a:t>
                      </a:r>
                      <a:r>
                        <a:rPr lang="en-US" sz="2400" b="0" dirty="0" err="1">
                          <a:effectLst/>
                          <a:latin typeface="+mn-lt"/>
                          <a:ea typeface="+mn-ea"/>
                          <a:cs typeface="+mn-ea"/>
                          <a:sym typeface="+mn-lt"/>
                        </a:rPr>
                        <a:t>sản</a:t>
                      </a:r>
                      <a:r>
                        <a:rPr lang="en-US" sz="2400" b="0" dirty="0">
                          <a:effectLst/>
                          <a:latin typeface="+mn-lt"/>
                          <a:ea typeface="+mn-ea"/>
                          <a:cs typeface="+mn-ea"/>
                          <a:sym typeface="+mn-lt"/>
                        </a:rPr>
                        <a:t> </a:t>
                      </a:r>
                      <a:r>
                        <a:rPr lang="en-US" sz="2400" b="0" dirty="0" err="1">
                          <a:effectLst/>
                          <a:latin typeface="+mn-lt"/>
                          <a:ea typeface="+mn-ea"/>
                          <a:cs typeface="+mn-ea"/>
                          <a:sym typeface="+mn-lt"/>
                        </a:rPr>
                        <a:t>phẩm</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a:effectLst/>
                          <a:latin typeface="+mn-lt"/>
                          <a:ea typeface="+mn-ea"/>
                          <a:cs typeface="+mn-ea"/>
                          <a:sym typeface="+mn-lt"/>
                        </a:rPr>
                        <a:t>?</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99299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5C88A2A-93EE-F199-2CCF-36DE5DD273E4}"/>
              </a:ext>
            </a:extLst>
          </p:cNvPr>
          <p:cNvGraphicFramePr>
            <a:graphicFrameLocks noGrp="1"/>
          </p:cNvGraphicFramePr>
          <p:nvPr>
            <p:extLst>
              <p:ext uri="{D42A27DB-BD31-4B8C-83A1-F6EECF244321}">
                <p14:modId xmlns:p14="http://schemas.microsoft.com/office/powerpoint/2010/main" val="527412224"/>
              </p:ext>
            </p:extLst>
          </p:nvPr>
        </p:nvGraphicFramePr>
        <p:xfrm>
          <a:off x="381000" y="1752600"/>
          <a:ext cx="11237605" cy="4655008"/>
        </p:xfrm>
        <a:graphic>
          <a:graphicData uri="http://schemas.openxmlformats.org/drawingml/2006/table">
            <a:tbl>
              <a:tblPr>
                <a:tableStyleId>{5C22544A-7EE6-4342-B048-85BDC9FD1C3A}</a:tableStyleId>
              </a:tblPr>
              <a:tblGrid>
                <a:gridCol w="3143495">
                  <a:extLst>
                    <a:ext uri="{9D8B030D-6E8A-4147-A177-3AD203B41FA5}">
                      <a16:colId xmlns:a16="http://schemas.microsoft.com/office/drawing/2014/main" val="20000"/>
                    </a:ext>
                  </a:extLst>
                </a:gridCol>
                <a:gridCol w="2494411">
                  <a:extLst>
                    <a:ext uri="{9D8B030D-6E8A-4147-A177-3AD203B41FA5}">
                      <a16:colId xmlns:a16="http://schemas.microsoft.com/office/drawing/2014/main" val="20001"/>
                    </a:ext>
                  </a:extLst>
                </a:gridCol>
                <a:gridCol w="2748943">
                  <a:extLst>
                    <a:ext uri="{9D8B030D-6E8A-4147-A177-3AD203B41FA5}">
                      <a16:colId xmlns:a16="http://schemas.microsoft.com/office/drawing/2014/main" val="20002"/>
                    </a:ext>
                  </a:extLst>
                </a:gridCol>
                <a:gridCol w="2850756">
                  <a:extLst>
                    <a:ext uri="{9D8B030D-6E8A-4147-A177-3AD203B41FA5}">
                      <a16:colId xmlns:a16="http://schemas.microsoft.com/office/drawing/2014/main" val="20003"/>
                    </a:ext>
                  </a:extLst>
                </a:gridCol>
              </a:tblGrid>
              <a:tr h="504399">
                <a:tc>
                  <a:txBody>
                    <a:bodyPr/>
                    <a:lstStyle/>
                    <a:p>
                      <a:pPr indent="228600" algn="ctr">
                        <a:lnSpc>
                          <a:spcPct val="100000"/>
                        </a:lnSpc>
                        <a:spcAft>
                          <a:spcPts val="0"/>
                        </a:spcAft>
                      </a:pPr>
                      <a:r>
                        <a:rPr lang="en-US" sz="2400" b="1" dirty="0" err="1">
                          <a:effectLst/>
                          <a:latin typeface="+mn-lt"/>
                          <a:ea typeface="+mn-ea"/>
                          <a:cs typeface="+mn-ea"/>
                          <a:sym typeface="+mn-lt"/>
                        </a:rPr>
                        <a:t>Chỉ</a:t>
                      </a:r>
                      <a:r>
                        <a:rPr lang="en-US" sz="2400" b="1" dirty="0">
                          <a:effectLst/>
                          <a:latin typeface="+mn-lt"/>
                          <a:ea typeface="+mn-ea"/>
                          <a:cs typeface="+mn-ea"/>
                          <a:sym typeface="+mn-lt"/>
                        </a:rPr>
                        <a:t> </a:t>
                      </a:r>
                      <a:r>
                        <a:rPr lang="en-US" sz="2400" b="1" dirty="0" err="1">
                          <a:effectLst/>
                          <a:latin typeface="+mn-lt"/>
                          <a:ea typeface="+mn-ea"/>
                          <a:cs typeface="+mn-ea"/>
                          <a:sym typeface="+mn-lt"/>
                        </a:rPr>
                        <a:t>tiêu</a:t>
                      </a:r>
                      <a:r>
                        <a:rPr lang="en-US" sz="2400" b="1" dirty="0">
                          <a:effectLst/>
                          <a:latin typeface="+mn-lt"/>
                          <a:ea typeface="+mn-ea"/>
                          <a:cs typeface="+mn-ea"/>
                          <a:sym typeface="+mn-lt"/>
                        </a:rPr>
                        <a:t> so </a:t>
                      </a:r>
                      <a:r>
                        <a:rPr lang="en-US"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b="1" dirty="0">
                          <a:effectLst/>
                          <a:latin typeface="+mn-lt"/>
                          <a:ea typeface="+mn-ea"/>
                          <a:cs typeface="+mn-ea"/>
                          <a:sym typeface="+mn-lt"/>
                        </a:rPr>
                        <a:t>Giá thể xơ dừa</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b="1" dirty="0" err="1">
                          <a:effectLst/>
                          <a:latin typeface="+mn-lt"/>
                          <a:ea typeface="+mn-ea"/>
                          <a:cs typeface="+mn-ea"/>
                          <a:sym typeface="+mn-lt"/>
                        </a:rPr>
                        <a:t>Sỏi</a:t>
                      </a:r>
                      <a:r>
                        <a:rPr lang="en-US" sz="2400" b="1" dirty="0">
                          <a:effectLst/>
                          <a:latin typeface="+mn-lt"/>
                          <a:ea typeface="+mn-ea"/>
                          <a:cs typeface="+mn-ea"/>
                          <a:sym typeface="+mn-lt"/>
                        </a:rPr>
                        <a:t> </a:t>
                      </a:r>
                      <a:r>
                        <a:rPr lang="en-US" sz="2400" b="1" dirty="0" err="1">
                          <a:effectLst/>
                          <a:latin typeface="+mn-lt"/>
                          <a:ea typeface="+mn-ea"/>
                          <a:cs typeface="+mn-ea"/>
                          <a:sym typeface="+mn-lt"/>
                        </a:rPr>
                        <a:t>nhẹ</a:t>
                      </a:r>
                      <a:r>
                        <a:rPr lang="en-US" sz="2400" b="1" dirty="0">
                          <a:effectLst/>
                          <a:latin typeface="+mn-lt"/>
                          <a:ea typeface="+mn-ea"/>
                          <a:cs typeface="+mn-ea"/>
                          <a:sym typeface="+mn-lt"/>
                        </a:rPr>
                        <a:t> </a:t>
                      </a:r>
                      <a:r>
                        <a:rPr lang="en-US" sz="2400" b="1" dirty="0" err="1">
                          <a:effectLst/>
                          <a:latin typeface="+mn-lt"/>
                          <a:ea typeface="+mn-ea"/>
                          <a:cs typeface="+mn-ea"/>
                          <a:sym typeface="+mn-lt"/>
                        </a:rPr>
                        <a:t>Keramzit</a:t>
                      </a:r>
                      <a:endParaRPr lang="en-US" sz="2400" b="1"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indent="228600" algn="ctr">
                        <a:lnSpc>
                          <a:spcPct val="100000"/>
                        </a:lnSpc>
                        <a:spcAft>
                          <a:spcPts val="0"/>
                        </a:spcAft>
                      </a:pPr>
                      <a:r>
                        <a:rPr lang="en-US" sz="2400" b="1" dirty="0" err="1">
                          <a:effectLst/>
                          <a:latin typeface="+mn-lt"/>
                          <a:ea typeface="+mn-ea"/>
                          <a:cs typeface="+mn-ea"/>
                          <a:sym typeface="+mn-lt"/>
                        </a:rPr>
                        <a:t>Đất</a:t>
                      </a:r>
                      <a:r>
                        <a:rPr lang="en-US" sz="2400" b="1" dirty="0">
                          <a:effectLst/>
                          <a:latin typeface="+mn-lt"/>
                          <a:ea typeface="+mn-ea"/>
                          <a:cs typeface="+mn-ea"/>
                          <a:sym typeface="+mn-lt"/>
                        </a:rPr>
                        <a:t> </a:t>
                      </a:r>
                      <a:r>
                        <a:rPr lang="en-US" sz="2400" b="1" dirty="0" err="1">
                          <a:effectLst/>
                          <a:latin typeface="+mn-lt"/>
                          <a:ea typeface="+mn-ea"/>
                          <a:cs typeface="+mn-ea"/>
                          <a:sym typeface="+mn-lt"/>
                        </a:rPr>
                        <a:t>trồng</a:t>
                      </a:r>
                      <a:r>
                        <a:rPr lang="en-US" sz="2400" b="1" dirty="0">
                          <a:effectLst/>
                          <a:latin typeface="+mn-lt"/>
                          <a:ea typeface="+mn-ea"/>
                          <a:cs typeface="+mn-ea"/>
                          <a:sym typeface="+mn-lt"/>
                        </a:rPr>
                        <a:t> </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33287">
                <a:tc>
                  <a:txBody>
                    <a:bodyPr/>
                    <a:lstStyle/>
                    <a:p>
                      <a:pPr algn="ctr">
                        <a:lnSpc>
                          <a:spcPct val="100000"/>
                        </a:lnSpc>
                        <a:spcAft>
                          <a:spcPts val="0"/>
                        </a:spcAft>
                      </a:pPr>
                      <a:r>
                        <a:rPr lang="en-US" sz="2400" b="0" dirty="0" err="1">
                          <a:effectLst/>
                          <a:latin typeface="+mn-lt"/>
                          <a:ea typeface="+mn-ea"/>
                          <a:cs typeface="+mn-ea"/>
                          <a:sym typeface="+mn-lt"/>
                        </a:rPr>
                        <a:t>Thành</a:t>
                      </a:r>
                      <a:r>
                        <a:rPr lang="en-US" sz="2400" b="0" dirty="0">
                          <a:effectLst/>
                          <a:latin typeface="+mn-lt"/>
                          <a:ea typeface="+mn-ea"/>
                          <a:cs typeface="+mn-ea"/>
                          <a:sym typeface="+mn-lt"/>
                        </a:rPr>
                        <a:t> </a:t>
                      </a:r>
                      <a:r>
                        <a:rPr lang="en-US" sz="2400" b="0" dirty="0" err="1">
                          <a:effectLst/>
                          <a:latin typeface="+mn-lt"/>
                          <a:ea typeface="+mn-ea"/>
                          <a:cs typeface="+mn-ea"/>
                          <a:sym typeface="+mn-lt"/>
                        </a:rPr>
                        <a:t>phần</a:t>
                      </a:r>
                      <a:r>
                        <a:rPr lang="en-US" sz="2400" b="0" dirty="0">
                          <a:effectLst/>
                          <a:latin typeface="+mn-lt"/>
                          <a:ea typeface="+mn-ea"/>
                          <a:cs typeface="+mn-ea"/>
                          <a:sym typeface="+mn-lt"/>
                        </a:rPr>
                        <a:t> </a:t>
                      </a:r>
                      <a:r>
                        <a:rPr lang="en-US" sz="2400" b="0" dirty="0" err="1">
                          <a:effectLst/>
                          <a:latin typeface="+mn-lt"/>
                          <a:ea typeface="+mn-ea"/>
                          <a:cs typeface="+mn-ea"/>
                          <a:sym typeface="+mn-lt"/>
                        </a:rPr>
                        <a:t>chính</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Xơ dừa</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Sỏi nung</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Cát, limon và sét</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3287">
                <a:tc>
                  <a:txBody>
                    <a:bodyPr/>
                    <a:lstStyle/>
                    <a:p>
                      <a:pPr algn="ctr">
                        <a:lnSpc>
                          <a:spcPct val="100000"/>
                        </a:lnSpc>
                        <a:spcAft>
                          <a:spcPts val="0"/>
                        </a:spcAft>
                      </a:pPr>
                      <a:r>
                        <a:rPr lang="en-US" sz="2400" b="0" dirty="0" err="1">
                          <a:effectLst/>
                          <a:latin typeface="+mn-lt"/>
                          <a:ea typeface="+mn-ea"/>
                          <a:cs typeface="+mn-ea"/>
                          <a:sym typeface="+mn-lt"/>
                        </a:rPr>
                        <a:t>Mức</a:t>
                      </a:r>
                      <a:r>
                        <a:rPr lang="en-US" sz="2400" b="0" dirty="0">
                          <a:effectLst/>
                          <a:latin typeface="+mn-lt"/>
                          <a:ea typeface="+mn-ea"/>
                          <a:cs typeface="+mn-ea"/>
                          <a:sym typeface="+mn-lt"/>
                        </a:rPr>
                        <a:t> </a:t>
                      </a:r>
                      <a:r>
                        <a:rPr lang="en-US" sz="2400" b="0" dirty="0" err="1">
                          <a:effectLst/>
                          <a:latin typeface="+mn-lt"/>
                          <a:ea typeface="+mn-ea"/>
                          <a:cs typeface="+mn-ea"/>
                          <a:sym typeface="+mn-lt"/>
                        </a:rPr>
                        <a:t>độ</a:t>
                      </a:r>
                      <a:r>
                        <a:rPr lang="en-US" sz="2400" b="0" dirty="0">
                          <a:effectLst/>
                          <a:latin typeface="+mn-lt"/>
                          <a:ea typeface="+mn-ea"/>
                          <a:cs typeface="+mn-ea"/>
                          <a:sym typeface="+mn-lt"/>
                        </a:rPr>
                        <a:t> </a:t>
                      </a:r>
                      <a:r>
                        <a:rPr lang="en-US" sz="2400" b="0" dirty="0" err="1">
                          <a:effectLst/>
                          <a:latin typeface="+mn-lt"/>
                          <a:ea typeface="+mn-ea"/>
                          <a:cs typeface="+mn-ea"/>
                          <a:sym typeface="+mn-lt"/>
                        </a:rPr>
                        <a:t>dễ</a:t>
                      </a:r>
                      <a:r>
                        <a:rPr lang="en-US" sz="2400" b="0" dirty="0">
                          <a:effectLst/>
                          <a:latin typeface="+mn-lt"/>
                          <a:ea typeface="+mn-ea"/>
                          <a:cs typeface="+mn-ea"/>
                          <a:sym typeface="+mn-lt"/>
                        </a:rPr>
                        <a:t> </a:t>
                      </a:r>
                      <a:r>
                        <a:rPr lang="en-US" sz="2400" b="0" dirty="0" err="1">
                          <a:effectLst/>
                          <a:latin typeface="+mn-lt"/>
                          <a:ea typeface="+mn-ea"/>
                          <a:cs typeface="+mn-ea"/>
                          <a:sym typeface="+mn-lt"/>
                        </a:rPr>
                        <a:t>sử</a:t>
                      </a:r>
                      <a:r>
                        <a:rPr lang="en-US" sz="2400" b="0" dirty="0">
                          <a:effectLst/>
                          <a:latin typeface="+mn-lt"/>
                          <a:ea typeface="+mn-ea"/>
                          <a:cs typeface="+mn-ea"/>
                          <a:sym typeface="+mn-lt"/>
                        </a:rPr>
                        <a:t> </a:t>
                      </a:r>
                      <a:r>
                        <a:rPr lang="en-US" sz="2400" b="0" dirty="0" err="1">
                          <a:effectLst/>
                          <a:latin typeface="+mn-lt"/>
                          <a:ea typeface="+mn-ea"/>
                          <a:cs typeface="+mn-ea"/>
                          <a:sym typeface="+mn-lt"/>
                        </a:rPr>
                        <a:t>dụng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Dễ sử dụng</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Dễ sử dụng</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a:effectLst/>
                          <a:latin typeface="+mn-lt"/>
                          <a:ea typeface="+mn-ea"/>
                          <a:cs typeface="+mn-ea"/>
                          <a:sym typeface="+mn-lt"/>
                        </a:rPr>
                        <a:t>Khó sử dụng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3287">
                <a:tc>
                  <a:txBody>
                    <a:bodyPr/>
                    <a:lstStyle/>
                    <a:p>
                      <a:pPr algn="ctr">
                        <a:lnSpc>
                          <a:spcPct val="100000"/>
                        </a:lnSpc>
                        <a:spcAft>
                          <a:spcPts val="0"/>
                        </a:spcAft>
                      </a:pPr>
                      <a:r>
                        <a:rPr lang="en-US" sz="2400" b="0" dirty="0" err="1">
                          <a:effectLst/>
                          <a:latin typeface="+mn-lt"/>
                          <a:ea typeface="+mn-ea"/>
                          <a:cs typeface="+mn-ea"/>
                          <a:sym typeface="+mn-lt"/>
                        </a:rPr>
                        <a:t>Thời</a:t>
                      </a:r>
                      <a:r>
                        <a:rPr lang="en-US" sz="2400" b="0" dirty="0">
                          <a:effectLst/>
                          <a:latin typeface="+mn-lt"/>
                          <a:ea typeface="+mn-ea"/>
                          <a:cs typeface="+mn-ea"/>
                          <a:sym typeface="+mn-lt"/>
                        </a:rPr>
                        <a:t> </a:t>
                      </a:r>
                      <a:r>
                        <a:rPr lang="en-US" sz="2400" b="0" dirty="0" err="1">
                          <a:effectLst/>
                          <a:latin typeface="+mn-lt"/>
                          <a:ea typeface="+mn-ea"/>
                          <a:cs typeface="+mn-ea"/>
                          <a:sym typeface="+mn-lt"/>
                        </a:rPr>
                        <a:t>gian</a:t>
                      </a:r>
                      <a:r>
                        <a:rPr lang="en-US" sz="2400" b="0" dirty="0">
                          <a:effectLst/>
                          <a:latin typeface="+mn-lt"/>
                          <a:ea typeface="+mn-ea"/>
                          <a:cs typeface="+mn-ea"/>
                          <a:sym typeface="+mn-lt"/>
                        </a:rPr>
                        <a:t> </a:t>
                      </a:r>
                      <a:r>
                        <a:rPr lang="en-US" sz="2400" b="0" dirty="0" err="1">
                          <a:effectLst/>
                          <a:latin typeface="+mn-lt"/>
                          <a:ea typeface="+mn-ea"/>
                          <a:cs typeface="+mn-ea"/>
                          <a:sym typeface="+mn-lt"/>
                        </a:rPr>
                        <a:t>sử</a:t>
                      </a:r>
                      <a:r>
                        <a:rPr lang="en-US" sz="2400" b="0" dirty="0">
                          <a:effectLst/>
                          <a:latin typeface="+mn-lt"/>
                          <a:ea typeface="+mn-ea"/>
                          <a:cs typeface="+mn-ea"/>
                          <a:sym typeface="+mn-lt"/>
                        </a:rPr>
                        <a:t> </a:t>
                      </a:r>
                      <a:r>
                        <a:rPr lang="en-US" sz="2400" b="0" dirty="0" err="1">
                          <a:effectLst/>
                          <a:latin typeface="+mn-lt"/>
                          <a:ea typeface="+mn-ea"/>
                          <a:cs typeface="+mn-ea"/>
                          <a:sym typeface="+mn-lt"/>
                        </a:rPr>
                        <a:t>dụng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Ngắn hơn đất</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a:effectLst/>
                          <a:latin typeface="+mn-lt"/>
                          <a:ea typeface="+mn-ea"/>
                          <a:cs typeface="+mn-ea"/>
                          <a:sym typeface="+mn-lt"/>
                        </a:rPr>
                        <a:t>Ngắn hơn đất</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a:effectLst/>
                          <a:latin typeface="+mn-lt"/>
                          <a:ea typeface="+mn-ea"/>
                          <a:cs typeface="+mn-ea"/>
                          <a:sym typeface="+mn-lt"/>
                        </a:rPr>
                        <a:t>Lâu dài</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23245">
                <a:tc>
                  <a:txBody>
                    <a:bodyPr/>
                    <a:lstStyle/>
                    <a:p>
                      <a:pPr algn="ctr">
                        <a:lnSpc>
                          <a:spcPct val="100000"/>
                        </a:lnSpc>
                        <a:spcAft>
                          <a:spcPts val="0"/>
                        </a:spcAft>
                      </a:pPr>
                      <a:r>
                        <a:rPr lang="en-US" sz="2400" b="0" dirty="0" err="1">
                          <a:effectLst/>
                          <a:latin typeface="+mn-lt"/>
                          <a:ea typeface="+mn-ea"/>
                          <a:cs typeface="+mn-ea"/>
                          <a:sym typeface="+mn-lt"/>
                        </a:rPr>
                        <a:t>Mức</a:t>
                      </a:r>
                      <a:r>
                        <a:rPr lang="en-US" sz="2400" b="0" dirty="0">
                          <a:effectLst/>
                          <a:latin typeface="+mn-lt"/>
                          <a:ea typeface="+mn-ea"/>
                          <a:cs typeface="+mn-ea"/>
                          <a:sym typeface="+mn-lt"/>
                        </a:rPr>
                        <a:t> </a:t>
                      </a:r>
                      <a:r>
                        <a:rPr lang="en-US" sz="2400" b="0" dirty="0" err="1">
                          <a:effectLst/>
                          <a:latin typeface="+mn-lt"/>
                          <a:ea typeface="+mn-ea"/>
                          <a:cs typeface="+mn-ea"/>
                          <a:sym typeface="+mn-lt"/>
                        </a:rPr>
                        <a:t>độ</a:t>
                      </a:r>
                      <a:r>
                        <a:rPr lang="en-US" sz="2400" b="0" dirty="0">
                          <a:effectLst/>
                          <a:latin typeface="+mn-lt"/>
                          <a:ea typeface="+mn-ea"/>
                          <a:cs typeface="+mn-ea"/>
                          <a:sym typeface="+mn-lt"/>
                        </a:rPr>
                        <a:t> </a:t>
                      </a:r>
                      <a:r>
                        <a:rPr lang="en-US" sz="2400" b="0" dirty="0" err="1">
                          <a:effectLst/>
                          <a:latin typeface="+mn-lt"/>
                          <a:ea typeface="+mn-ea"/>
                          <a:cs typeface="+mn-ea"/>
                          <a:sym typeface="+mn-lt"/>
                        </a:rPr>
                        <a:t>thoáng</a:t>
                      </a:r>
                      <a:r>
                        <a:rPr lang="en-US" sz="2400" b="0" dirty="0">
                          <a:effectLst/>
                          <a:latin typeface="+mn-lt"/>
                          <a:ea typeface="+mn-ea"/>
                          <a:cs typeface="+mn-ea"/>
                          <a:sym typeface="+mn-lt"/>
                        </a:rPr>
                        <a:t> </a:t>
                      </a:r>
                      <a:r>
                        <a:rPr lang="en-US" sz="2400" b="0" dirty="0" err="1">
                          <a:effectLst/>
                          <a:latin typeface="+mn-lt"/>
                          <a:ea typeface="+mn-ea"/>
                          <a:cs typeface="+mn-ea"/>
                          <a:sym typeface="+mn-lt"/>
                        </a:rPr>
                        <a:t>khí</a:t>
                      </a:r>
                      <a:endParaRPr lang="en-US" sz="2400" b="0" dirty="0">
                        <a:effectLst/>
                        <a:latin typeface="+mn-lt"/>
                        <a:ea typeface="+mn-ea"/>
                        <a:cs typeface="+mn-ea"/>
                        <a:sym typeface="+mn-lt"/>
                      </a:endParaRP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err="1">
                          <a:effectLst/>
                          <a:latin typeface="+mn-lt"/>
                          <a:ea typeface="+mn-ea"/>
                          <a:cs typeface="+mn-ea"/>
                          <a:sym typeface="+mn-lt"/>
                        </a:rPr>
                        <a:t>Thoáng</a:t>
                      </a:r>
                      <a:r>
                        <a:rPr lang="en-US" sz="2400" dirty="0">
                          <a:effectLst/>
                          <a:latin typeface="+mn-lt"/>
                          <a:ea typeface="+mn-ea"/>
                          <a:cs typeface="+mn-ea"/>
                          <a:sym typeface="+mn-lt"/>
                        </a:rPr>
                        <a:t> </a:t>
                      </a:r>
                      <a:r>
                        <a:rPr lang="en-US" sz="2400" dirty="0" err="1">
                          <a:effectLst/>
                          <a:latin typeface="+mn-lt"/>
                          <a:ea typeface="+mn-ea"/>
                          <a:cs typeface="+mn-ea"/>
                          <a:sym typeface="+mn-lt"/>
                        </a:rPr>
                        <a:t>khí</a:t>
                      </a:r>
                      <a:endParaRPr lang="en-US" sz="2400" dirty="0">
                        <a:effectLst/>
                        <a:latin typeface="+mn-lt"/>
                        <a:ea typeface="+mn-ea"/>
                        <a:cs typeface="+mn-ea"/>
                        <a:sym typeface="+mn-lt"/>
                      </a:endParaRP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en-US" sz="2400" dirty="0" err="1">
                          <a:effectLst/>
                          <a:latin typeface="+mn-lt"/>
                          <a:ea typeface="+mn-ea"/>
                          <a:cs typeface="+mn-ea"/>
                          <a:sym typeface="+mn-lt"/>
                        </a:rPr>
                        <a:t>Thoáng</a:t>
                      </a:r>
                      <a:r>
                        <a:rPr lang="en-US" sz="2400" dirty="0">
                          <a:effectLst/>
                          <a:latin typeface="+mn-lt"/>
                          <a:ea typeface="+mn-ea"/>
                          <a:cs typeface="+mn-ea"/>
                          <a:sym typeface="+mn-lt"/>
                        </a:rPr>
                        <a:t> </a:t>
                      </a:r>
                      <a:r>
                        <a:rPr lang="en-US" sz="2400" dirty="0" err="1">
                          <a:effectLst/>
                          <a:latin typeface="+mn-lt"/>
                          <a:ea typeface="+mn-ea"/>
                          <a:cs typeface="+mn-ea"/>
                          <a:sym typeface="+mn-lt"/>
                        </a:rPr>
                        <a:t>khí</a:t>
                      </a:r>
                      <a:endParaRPr lang="en-US" sz="2400" dirty="0">
                        <a:effectLst/>
                        <a:latin typeface="+mn-lt"/>
                        <a:ea typeface="+mn-ea"/>
                        <a:cs typeface="+mn-ea"/>
                        <a:sym typeface="+mn-lt"/>
                      </a:endParaRP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a:effectLst/>
                          <a:latin typeface="+mn-lt"/>
                          <a:ea typeface="+mn-ea"/>
                          <a:cs typeface="+mn-ea"/>
                          <a:sym typeface="+mn-lt"/>
                        </a:rPr>
                        <a:t>Mức độ thoáng khí thấp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2543">
                <a:tc>
                  <a:txBody>
                    <a:bodyPr/>
                    <a:lstStyle/>
                    <a:p>
                      <a:pPr algn="ctr">
                        <a:lnSpc>
                          <a:spcPct val="100000"/>
                        </a:lnSpc>
                        <a:spcAft>
                          <a:spcPts val="0"/>
                        </a:spcAft>
                      </a:pPr>
                      <a:r>
                        <a:rPr lang="vi-VN" sz="2400" b="0" dirty="0">
                          <a:effectLst/>
                          <a:latin typeface="+mn-lt"/>
                          <a:ea typeface="+mn-ea"/>
                          <a:cs typeface="+mn-ea"/>
                          <a:sym typeface="+mn-lt"/>
                        </a:rPr>
                        <a:t>Khả năng giữ nước</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a:effectLst/>
                          <a:latin typeface="+mn-lt"/>
                          <a:ea typeface="+mn-ea"/>
                          <a:cs typeface="+mn-ea"/>
                          <a:sym typeface="+mn-lt"/>
                        </a:rPr>
                        <a:t>Tốt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Tốt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Kém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12876">
                <a:tc>
                  <a:txBody>
                    <a:bodyPr/>
                    <a:lstStyle/>
                    <a:p>
                      <a:pPr algn="ctr">
                        <a:lnSpc>
                          <a:spcPct val="100000"/>
                        </a:lnSpc>
                        <a:spcAft>
                          <a:spcPts val="0"/>
                        </a:spcAft>
                      </a:pPr>
                      <a:r>
                        <a:rPr lang="en-US" sz="2400" b="0" dirty="0" err="1">
                          <a:effectLst/>
                          <a:latin typeface="+mn-lt"/>
                          <a:ea typeface="+mn-ea"/>
                          <a:cs typeface="+mn-ea"/>
                          <a:sym typeface="+mn-lt"/>
                        </a:rPr>
                        <a:t>Khả</a:t>
                      </a:r>
                      <a:r>
                        <a:rPr lang="en-US" sz="2400" b="0" dirty="0">
                          <a:effectLst/>
                          <a:latin typeface="+mn-lt"/>
                          <a:ea typeface="+mn-ea"/>
                          <a:cs typeface="+mn-ea"/>
                          <a:sym typeface="+mn-lt"/>
                        </a:rPr>
                        <a:t> </a:t>
                      </a:r>
                      <a:r>
                        <a:rPr lang="en-US" sz="2400" b="0" dirty="0" err="1">
                          <a:effectLst/>
                          <a:latin typeface="+mn-lt"/>
                          <a:ea typeface="+mn-ea"/>
                          <a:cs typeface="+mn-ea"/>
                          <a:sym typeface="+mn-lt"/>
                        </a:rPr>
                        <a:t>năng</a:t>
                      </a:r>
                      <a:r>
                        <a:rPr lang="en-US" sz="2400" b="0" dirty="0">
                          <a:effectLst/>
                          <a:latin typeface="+mn-lt"/>
                          <a:ea typeface="+mn-ea"/>
                          <a:cs typeface="+mn-ea"/>
                          <a:sym typeface="+mn-lt"/>
                        </a:rPr>
                        <a:t> </a:t>
                      </a:r>
                      <a:r>
                        <a:rPr lang="en-US" sz="2400" b="0" dirty="0" err="1">
                          <a:effectLst/>
                          <a:latin typeface="+mn-lt"/>
                          <a:ea typeface="+mn-ea"/>
                          <a:cs typeface="+mn-ea"/>
                          <a:sym typeface="+mn-lt"/>
                        </a:rPr>
                        <a:t>khử</a:t>
                      </a:r>
                      <a:r>
                        <a:rPr lang="en-US" sz="2400" b="0" dirty="0">
                          <a:effectLst/>
                          <a:latin typeface="+mn-lt"/>
                          <a:ea typeface="+mn-ea"/>
                          <a:cs typeface="+mn-ea"/>
                          <a:sym typeface="+mn-lt"/>
                        </a:rPr>
                        <a:t> </a:t>
                      </a:r>
                      <a:r>
                        <a:rPr lang="en-US" sz="2400" b="0" dirty="0" err="1">
                          <a:effectLst/>
                          <a:latin typeface="+mn-lt"/>
                          <a:ea typeface="+mn-ea"/>
                          <a:cs typeface="+mn-ea"/>
                          <a:sym typeface="+mn-lt"/>
                        </a:rPr>
                        <a:t>trùng</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Dễ thực hiện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Dễ thực hiện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Khó thực hiện hơn</a:t>
                      </a:r>
                    </a:p>
                  </a:txBody>
                  <a:tcPr marL="45720" marR="45720"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712876">
                <a:tc>
                  <a:txBody>
                    <a:bodyPr/>
                    <a:lstStyle/>
                    <a:p>
                      <a:pPr algn="ctr">
                        <a:lnSpc>
                          <a:spcPct val="100000"/>
                        </a:lnSpc>
                        <a:spcAft>
                          <a:spcPts val="0"/>
                        </a:spcAft>
                      </a:pPr>
                      <a:r>
                        <a:rPr lang="en-US" sz="2400" b="0" dirty="0" err="1">
                          <a:effectLst/>
                          <a:latin typeface="+mn-lt"/>
                          <a:ea typeface="+mn-ea"/>
                          <a:cs typeface="+mn-ea"/>
                          <a:sym typeface="+mn-lt"/>
                        </a:rPr>
                        <a:t>Giá</a:t>
                      </a:r>
                      <a:r>
                        <a:rPr lang="en-US" sz="2400" b="0" dirty="0">
                          <a:effectLst/>
                          <a:latin typeface="+mn-lt"/>
                          <a:ea typeface="+mn-ea"/>
                          <a:cs typeface="+mn-ea"/>
                          <a:sym typeface="+mn-lt"/>
                        </a:rPr>
                        <a:t> </a:t>
                      </a:r>
                      <a:r>
                        <a:rPr lang="en-US" sz="2400" b="0" dirty="0" err="1">
                          <a:effectLst/>
                          <a:latin typeface="+mn-lt"/>
                          <a:ea typeface="+mn-ea"/>
                          <a:cs typeface="+mn-ea"/>
                          <a:sym typeface="+mn-lt"/>
                        </a:rPr>
                        <a:t>thành</a:t>
                      </a:r>
                      <a:r>
                        <a:rPr lang="en-US" sz="2400" b="0" dirty="0">
                          <a:effectLst/>
                          <a:latin typeface="+mn-lt"/>
                          <a:ea typeface="+mn-ea"/>
                          <a:cs typeface="+mn-ea"/>
                          <a:sym typeface="+mn-lt"/>
                        </a:rPr>
                        <a:t> </a:t>
                      </a:r>
                      <a:r>
                        <a:rPr lang="en-US" sz="2400" b="0" dirty="0" err="1">
                          <a:effectLst/>
                          <a:latin typeface="+mn-lt"/>
                          <a:ea typeface="+mn-ea"/>
                          <a:cs typeface="+mn-ea"/>
                          <a:sym typeface="+mn-lt"/>
                        </a:rPr>
                        <a:t>sản</a:t>
                      </a:r>
                      <a:r>
                        <a:rPr lang="en-US" sz="2400" b="0" dirty="0">
                          <a:effectLst/>
                          <a:latin typeface="+mn-lt"/>
                          <a:ea typeface="+mn-ea"/>
                          <a:cs typeface="+mn-ea"/>
                          <a:sym typeface="+mn-lt"/>
                        </a:rPr>
                        <a:t> </a:t>
                      </a:r>
                      <a:r>
                        <a:rPr lang="en-US" sz="2400" b="0" dirty="0" err="1">
                          <a:effectLst/>
                          <a:latin typeface="+mn-lt"/>
                          <a:ea typeface="+mn-ea"/>
                          <a:cs typeface="+mn-ea"/>
                          <a:sym typeface="+mn-lt"/>
                        </a:rPr>
                        <a:t>phẩm</a:t>
                      </a:r>
                      <a:endParaRPr lang="en-US" sz="2400" b="0" dirty="0">
                        <a:effectLst/>
                        <a:latin typeface="+mn-lt"/>
                        <a:ea typeface="+mn-ea"/>
                        <a:cs typeface="+mn-ea"/>
                        <a:sym typeface="+mn-lt"/>
                      </a:endParaRP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Đắt hơn</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a:effectLst/>
                          <a:latin typeface="+mn-lt"/>
                          <a:ea typeface="+mn-ea"/>
                          <a:cs typeface="+mn-ea"/>
                          <a:sym typeface="+mn-lt"/>
                        </a:rPr>
                        <a:t>Đắt hơn</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vi-VN" sz="2400" dirty="0">
                          <a:effectLst/>
                          <a:latin typeface="+mn-lt"/>
                          <a:ea typeface="+mn-ea"/>
                          <a:cs typeface="+mn-ea"/>
                          <a:sym typeface="+mn-lt"/>
                        </a:rPr>
                        <a:t>Rẻ hơn</a:t>
                      </a:r>
                    </a:p>
                  </a:txBody>
                  <a:tcPr marL="45720" marR="4572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9536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E3CE71-9FA7-31F5-F2FA-3EDF0C799A6B}"/>
              </a:ext>
            </a:extLst>
          </p:cNvPr>
          <p:cNvSpPr/>
          <p:nvPr/>
        </p:nvSpPr>
        <p:spPr>
          <a:xfrm>
            <a:off x="3609068" y="1057571"/>
            <a:ext cx="5188056" cy="66040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23">
              <a:buClr>
                <a:srgbClr val="000000"/>
              </a:buClr>
              <a:defRPr/>
            </a:pPr>
            <a:r>
              <a:rPr lang="en-US" sz="3200" b="1" kern="0" dirty="0" err="1">
                <a:solidFill>
                  <a:srgbClr val="FFFFFF"/>
                </a:solidFill>
                <a:sym typeface="Arial"/>
              </a:rPr>
              <a:t>Hướng</a:t>
            </a:r>
            <a:r>
              <a:rPr lang="en-US" sz="3200" b="1" kern="0" dirty="0">
                <a:solidFill>
                  <a:srgbClr val="FFFFFF"/>
                </a:solidFill>
                <a:sym typeface="Arial"/>
              </a:rPr>
              <a:t> </a:t>
            </a:r>
            <a:r>
              <a:rPr lang="en-US" sz="3200" b="1" kern="0" dirty="0" err="1">
                <a:solidFill>
                  <a:srgbClr val="FFFFFF"/>
                </a:solidFill>
                <a:sym typeface="Arial"/>
              </a:rPr>
              <a:t>dẫn</a:t>
            </a:r>
            <a:r>
              <a:rPr lang="en-US" sz="3200" b="1" kern="0" dirty="0">
                <a:solidFill>
                  <a:srgbClr val="FFFFFF"/>
                </a:solidFill>
                <a:sym typeface="Arial"/>
              </a:rPr>
              <a:t> </a:t>
            </a:r>
            <a:r>
              <a:rPr lang="en-US" sz="3200" b="1" kern="0" dirty="0" err="1">
                <a:solidFill>
                  <a:srgbClr val="FFFFFF"/>
                </a:solidFill>
                <a:sym typeface="Arial"/>
              </a:rPr>
              <a:t>về</a:t>
            </a:r>
            <a:r>
              <a:rPr lang="en-US" sz="3200" b="1" kern="0" dirty="0">
                <a:solidFill>
                  <a:srgbClr val="FFFFFF"/>
                </a:solidFill>
                <a:sym typeface="Arial"/>
              </a:rPr>
              <a:t> </a:t>
            </a:r>
            <a:r>
              <a:rPr lang="en-US" sz="3200" b="1" kern="0" dirty="0" err="1">
                <a:solidFill>
                  <a:srgbClr val="FFFFFF"/>
                </a:solidFill>
                <a:sym typeface="Arial"/>
              </a:rPr>
              <a:t>nhà</a:t>
            </a:r>
            <a:endParaRPr lang="en-US" sz="3200" b="1" kern="0" dirty="0">
              <a:solidFill>
                <a:srgbClr val="FFFFFF"/>
              </a:solidFill>
              <a:sym typeface="Arial"/>
            </a:endParaRPr>
          </a:p>
        </p:txBody>
      </p:sp>
      <p:pic>
        <p:nvPicPr>
          <p:cNvPr id="4" name="Picture 5">
            <a:extLst>
              <a:ext uri="{FF2B5EF4-FFF2-40B4-BE49-F238E27FC236}">
                <a16:creationId xmlns:a16="http://schemas.microsoft.com/office/drawing/2014/main" id="{E552CF18-32A5-2EA4-D797-E1CBDF6FCCA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10000" y="2514600"/>
            <a:ext cx="999023" cy="957246"/>
          </a:xfrm>
          <a:prstGeom prst="rect">
            <a:avLst/>
          </a:prstGeom>
        </p:spPr>
      </p:pic>
      <p:pic>
        <p:nvPicPr>
          <p:cNvPr id="5" name="Picture 6">
            <a:extLst>
              <a:ext uri="{FF2B5EF4-FFF2-40B4-BE49-F238E27FC236}">
                <a16:creationId xmlns:a16="http://schemas.microsoft.com/office/drawing/2014/main" id="{6258F6E6-CF71-C856-7596-77FCA464CC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413939" y="2514600"/>
            <a:ext cx="999023" cy="957246"/>
          </a:xfrm>
          <a:prstGeom prst="rect">
            <a:avLst/>
          </a:prstGeom>
        </p:spPr>
      </p:pic>
      <p:sp>
        <p:nvSpPr>
          <p:cNvPr id="7" name="Rectangle 6">
            <a:extLst>
              <a:ext uri="{FF2B5EF4-FFF2-40B4-BE49-F238E27FC236}">
                <a16:creationId xmlns:a16="http://schemas.microsoft.com/office/drawing/2014/main" id="{1C283B29-C8B2-C8DB-4D5B-19CDB6CDAFA8}"/>
              </a:ext>
            </a:extLst>
          </p:cNvPr>
          <p:cNvSpPr/>
          <p:nvPr/>
        </p:nvSpPr>
        <p:spPr>
          <a:xfrm>
            <a:off x="2410352" y="3817758"/>
            <a:ext cx="3505200" cy="1236557"/>
          </a:xfrm>
          <a:prstGeom prst="rect">
            <a:avLst/>
          </a:prstGeom>
        </p:spPr>
        <p:txBody>
          <a:bodyPr wrap="square">
            <a:spAutoFit/>
          </a:bodyPr>
          <a:lstStyle/>
          <a:p>
            <a:pPr algn="ctr">
              <a:lnSpc>
                <a:spcPct val="150000"/>
              </a:lnSpc>
            </a:pPr>
            <a:r>
              <a:rPr lang="en-US" sz="2667" dirty="0" err="1">
                <a:solidFill>
                  <a:srgbClr val="000000"/>
                </a:solidFill>
                <a:cs typeface="+mn-ea"/>
                <a:sym typeface="+mn-lt"/>
              </a:rPr>
              <a:t>Ôn</a:t>
            </a:r>
            <a:r>
              <a:rPr lang="en-US" sz="2667" dirty="0">
                <a:solidFill>
                  <a:srgbClr val="000000"/>
                </a:solidFill>
                <a:cs typeface="+mn-ea"/>
                <a:sym typeface="+mn-lt"/>
              </a:rPr>
              <a:t> </a:t>
            </a:r>
            <a:r>
              <a:rPr lang="en-US" sz="2667" dirty="0" err="1">
                <a:solidFill>
                  <a:srgbClr val="000000"/>
                </a:solidFill>
                <a:cs typeface="+mn-ea"/>
                <a:sym typeface="+mn-lt"/>
              </a:rPr>
              <a:t>tập</a:t>
            </a:r>
            <a:r>
              <a:rPr lang="en-US" sz="2667" dirty="0">
                <a:solidFill>
                  <a:srgbClr val="000000"/>
                </a:solidFill>
                <a:cs typeface="+mn-ea"/>
                <a:sym typeface="+mn-lt"/>
              </a:rPr>
              <a:t> </a:t>
            </a:r>
            <a:r>
              <a:rPr lang="en-US" sz="2667" dirty="0" err="1">
                <a:solidFill>
                  <a:srgbClr val="000000"/>
                </a:solidFill>
                <a:cs typeface="+mn-ea"/>
                <a:sym typeface="+mn-lt"/>
              </a:rPr>
              <a:t>lại</a:t>
            </a:r>
            <a:r>
              <a:rPr lang="en-US" sz="2667" dirty="0">
                <a:solidFill>
                  <a:srgbClr val="000000"/>
                </a:solidFill>
                <a:cs typeface="+mn-ea"/>
                <a:sym typeface="+mn-lt"/>
              </a:rPr>
              <a:t> </a:t>
            </a:r>
            <a:r>
              <a:rPr lang="en-US" sz="2667" dirty="0" err="1">
                <a:solidFill>
                  <a:srgbClr val="000000"/>
                </a:solidFill>
                <a:cs typeface="+mn-ea"/>
                <a:sym typeface="+mn-lt"/>
              </a:rPr>
              <a:t>kiến</a:t>
            </a:r>
            <a:r>
              <a:rPr lang="en-US" sz="2667" dirty="0">
                <a:solidFill>
                  <a:srgbClr val="000000"/>
                </a:solidFill>
                <a:cs typeface="+mn-ea"/>
                <a:sym typeface="+mn-lt"/>
              </a:rPr>
              <a:t> </a:t>
            </a:r>
            <a:r>
              <a:rPr lang="en-US" sz="2667" dirty="0" err="1">
                <a:solidFill>
                  <a:srgbClr val="000000"/>
                </a:solidFill>
                <a:cs typeface="+mn-ea"/>
                <a:sym typeface="+mn-lt"/>
              </a:rPr>
              <a:t>thức</a:t>
            </a:r>
            <a:r>
              <a:rPr lang="en-US" sz="2667" dirty="0">
                <a:solidFill>
                  <a:srgbClr val="000000"/>
                </a:solidFill>
                <a:cs typeface="+mn-ea"/>
                <a:sym typeface="+mn-lt"/>
              </a:rPr>
              <a:t> </a:t>
            </a:r>
            <a:r>
              <a:rPr lang="en-US" sz="2667" dirty="0" err="1">
                <a:solidFill>
                  <a:srgbClr val="000000"/>
                </a:solidFill>
                <a:cs typeface="+mn-ea"/>
                <a:sym typeface="+mn-lt"/>
              </a:rPr>
              <a:t>đã</a:t>
            </a:r>
            <a:r>
              <a:rPr lang="en-US" sz="2667" dirty="0">
                <a:solidFill>
                  <a:srgbClr val="000000"/>
                </a:solidFill>
                <a:cs typeface="+mn-ea"/>
                <a:sym typeface="+mn-lt"/>
              </a:rPr>
              <a:t> </a:t>
            </a:r>
            <a:r>
              <a:rPr lang="en-US" sz="2667" dirty="0" err="1">
                <a:solidFill>
                  <a:srgbClr val="000000"/>
                </a:solidFill>
                <a:cs typeface="+mn-ea"/>
                <a:sym typeface="+mn-lt"/>
              </a:rPr>
              <a:t>học</a:t>
            </a:r>
            <a:r>
              <a:rPr lang="en-US" sz="2667" dirty="0">
                <a:solidFill>
                  <a:srgbClr val="000000"/>
                </a:solidFill>
                <a:cs typeface="+mn-ea"/>
                <a:sym typeface="+mn-lt"/>
              </a:rPr>
              <a:t> ở </a:t>
            </a:r>
            <a:r>
              <a:rPr lang="en-US" sz="2667" dirty="0" err="1">
                <a:solidFill>
                  <a:srgbClr val="000000"/>
                </a:solidFill>
                <a:cs typeface="+mn-ea"/>
                <a:sym typeface="+mn-lt"/>
              </a:rPr>
              <a:t>chủ</a:t>
            </a:r>
            <a:r>
              <a:rPr lang="en-US" sz="2667" dirty="0">
                <a:solidFill>
                  <a:srgbClr val="000000"/>
                </a:solidFill>
                <a:cs typeface="+mn-ea"/>
                <a:sym typeface="+mn-lt"/>
              </a:rPr>
              <a:t> </a:t>
            </a:r>
            <a:r>
              <a:rPr lang="en-US" sz="2667" dirty="0" err="1">
                <a:solidFill>
                  <a:srgbClr val="000000"/>
                </a:solidFill>
                <a:cs typeface="+mn-ea"/>
                <a:sym typeface="+mn-lt"/>
              </a:rPr>
              <a:t>đề</a:t>
            </a:r>
            <a:r>
              <a:rPr lang="en-US" sz="2667" dirty="0">
                <a:solidFill>
                  <a:srgbClr val="000000"/>
                </a:solidFill>
                <a:cs typeface="+mn-ea"/>
                <a:sym typeface="+mn-lt"/>
              </a:rPr>
              <a:t> 2</a:t>
            </a:r>
          </a:p>
        </p:txBody>
      </p:sp>
      <p:sp>
        <p:nvSpPr>
          <p:cNvPr id="8" name="Rectangle 7">
            <a:extLst>
              <a:ext uri="{FF2B5EF4-FFF2-40B4-BE49-F238E27FC236}">
                <a16:creationId xmlns:a16="http://schemas.microsoft.com/office/drawing/2014/main" id="{4034832A-CD7D-8FCB-4518-F51C2C2A1765}"/>
              </a:ext>
            </a:extLst>
          </p:cNvPr>
          <p:cNvSpPr/>
          <p:nvPr/>
        </p:nvSpPr>
        <p:spPr>
          <a:xfrm>
            <a:off x="6248400" y="3868843"/>
            <a:ext cx="3048000" cy="1236557"/>
          </a:xfrm>
          <a:prstGeom prst="rect">
            <a:avLst/>
          </a:prstGeom>
        </p:spPr>
        <p:txBody>
          <a:bodyPr wrap="square">
            <a:spAutoFit/>
          </a:bodyPr>
          <a:lstStyle/>
          <a:p>
            <a:pPr algn="ctr">
              <a:lnSpc>
                <a:spcPct val="150000"/>
              </a:lnSpc>
              <a:spcAft>
                <a:spcPts val="667"/>
              </a:spcAft>
            </a:pPr>
            <a:r>
              <a:rPr lang="vi-VN" sz="2667" dirty="0">
                <a:solidFill>
                  <a:srgbClr val="000000"/>
                </a:solidFill>
                <a:cs typeface="+mn-ea"/>
                <a:sym typeface="+mn-lt"/>
              </a:rPr>
              <a:t>Xem trước nội </a:t>
            </a:r>
            <a:r>
              <a:rPr lang="vi-VN" sz="2667">
                <a:solidFill>
                  <a:srgbClr val="000000"/>
                </a:solidFill>
                <a:cs typeface="+mn-ea"/>
                <a:sym typeface="+mn-lt"/>
              </a:rPr>
              <a:t>dung </a:t>
            </a:r>
            <a:r>
              <a:rPr lang="en-US" sz="2667">
                <a:solidFill>
                  <a:srgbClr val="000000"/>
                </a:solidFill>
                <a:cs typeface="+mn-ea"/>
                <a:sym typeface="+mn-lt"/>
              </a:rPr>
              <a:t>B</a:t>
            </a:r>
            <a:r>
              <a:rPr lang="vi-VN" sz="2667">
                <a:solidFill>
                  <a:srgbClr val="000000"/>
                </a:solidFill>
                <a:cs typeface="+mn-ea"/>
                <a:sym typeface="+mn-lt"/>
              </a:rPr>
              <a:t>ài </a:t>
            </a:r>
            <a:r>
              <a:rPr lang="vi-VN" sz="2667" dirty="0">
                <a:solidFill>
                  <a:srgbClr val="000000"/>
                </a:solidFill>
                <a:cs typeface="+mn-ea"/>
                <a:sym typeface="+mn-lt"/>
              </a:rPr>
              <a:t>7</a:t>
            </a:r>
          </a:p>
        </p:txBody>
      </p:sp>
    </p:spTree>
    <p:extLst>
      <p:ext uri="{BB962C8B-B14F-4D97-AF65-F5344CB8AC3E}">
        <p14:creationId xmlns:p14="http://schemas.microsoft.com/office/powerpoint/2010/main" val="306035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48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221F26-4C65-6E54-9EA8-B247D58C6EF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81309-AF59-B228-A1F3-249130566D47}"/>
              </a:ext>
            </a:extLst>
          </p:cNvPr>
          <p:cNvSpPr/>
          <p:nvPr/>
        </p:nvSpPr>
        <p:spPr>
          <a:xfrm>
            <a:off x="4775420" y="3585180"/>
            <a:ext cx="2944536" cy="2958471"/>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523">
              <a:defRPr/>
            </a:pPr>
            <a:endParaRPr lang="en-US" sz="4574">
              <a:solidFill>
                <a:prstClr val="white"/>
              </a:solidFill>
              <a:latin typeface="Calibri" panose="020F0502020204030204"/>
              <a:sym typeface="Arial"/>
            </a:endParaRPr>
          </a:p>
        </p:txBody>
      </p:sp>
      <p:sp>
        <p:nvSpPr>
          <p:cNvPr id="5" name="TextBox 4">
            <a:extLst>
              <a:ext uri="{FF2B5EF4-FFF2-40B4-BE49-F238E27FC236}">
                <a16:creationId xmlns:a16="http://schemas.microsoft.com/office/drawing/2014/main" id="{781C7BE5-57D1-1C32-BC75-BD0CE4C79EC9}"/>
              </a:ext>
            </a:extLst>
          </p:cNvPr>
          <p:cNvSpPr txBox="1"/>
          <p:nvPr/>
        </p:nvSpPr>
        <p:spPr>
          <a:xfrm>
            <a:off x="462107" y="912741"/>
            <a:ext cx="11367083" cy="950709"/>
          </a:xfrm>
          <a:prstGeom prst="rect">
            <a:avLst/>
          </a:prstGeom>
          <a:noFill/>
        </p:spPr>
        <p:txBody>
          <a:bodyPr wrap="square" rtlCol="0">
            <a:spAutoFit/>
          </a:bodyPr>
          <a:lstStyle/>
          <a:p>
            <a:pPr algn="ctr" defTabSz="914523">
              <a:lnSpc>
                <a:spcPct val="150000"/>
              </a:lnSpc>
              <a:defRPr/>
            </a:pPr>
            <a:r>
              <a:rPr lang="en-US" sz="2001" b="1">
                <a:solidFill>
                  <a:srgbClr val="ED7D31">
                    <a:lumMod val="50000"/>
                  </a:srgbClr>
                </a:solidFill>
                <a:latin typeface="UTM Avo" panose="02040603050506020204" pitchFamily="18" charset="0"/>
                <a:cs typeface="Arial"/>
                <a:sym typeface="Arial"/>
              </a:rPr>
              <a:t>Like fanpage Hoc10 - Học 1 biết 10 để nhận thêm nhiều tài liệu giảng dạy</a:t>
            </a:r>
          </a:p>
          <a:p>
            <a:pPr algn="ctr" defTabSz="914523">
              <a:lnSpc>
                <a:spcPct val="150000"/>
              </a:lnSpc>
              <a:defRPr/>
            </a:pPr>
            <a:r>
              <a:rPr lang="en-US" sz="2001">
                <a:solidFill>
                  <a:srgbClr val="ED7D31">
                    <a:lumMod val="50000"/>
                  </a:srgbClr>
                </a:solidFill>
                <a:latin typeface="UTM Avo" panose="02040603050506020204" pitchFamily="18" charset="0"/>
                <a:cs typeface="Arial"/>
                <a:sym typeface="Arial"/>
              </a:rPr>
              <a:t>theo đường link:  </a:t>
            </a:r>
          </a:p>
        </p:txBody>
      </p:sp>
      <p:sp>
        <p:nvSpPr>
          <p:cNvPr id="6" name="Rectangle: Rounded Corners 5">
            <a:extLst>
              <a:ext uri="{FF2B5EF4-FFF2-40B4-BE49-F238E27FC236}">
                <a16:creationId xmlns:a16="http://schemas.microsoft.com/office/drawing/2014/main" id="{D3A2233B-78B4-144D-C27E-A68F791BDCBB}"/>
              </a:ext>
            </a:extLst>
          </p:cNvPr>
          <p:cNvSpPr/>
          <p:nvPr/>
        </p:nvSpPr>
        <p:spPr>
          <a:xfrm>
            <a:off x="2441910" y="2000036"/>
            <a:ext cx="7407477" cy="461666"/>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523">
              <a:defRPr/>
            </a:pPr>
            <a:endParaRPr lang="en-US" sz="4574">
              <a:solidFill>
                <a:prstClr val="white"/>
              </a:solidFill>
              <a:latin typeface="Calibri" panose="020F0502020204030204"/>
              <a:sym typeface="Arial"/>
            </a:endParaRPr>
          </a:p>
        </p:txBody>
      </p:sp>
      <p:sp>
        <p:nvSpPr>
          <p:cNvPr id="7" name="TextBox 6">
            <a:hlinkClick r:id="rId3"/>
            <a:extLst>
              <a:ext uri="{FF2B5EF4-FFF2-40B4-BE49-F238E27FC236}">
                <a16:creationId xmlns:a16="http://schemas.microsoft.com/office/drawing/2014/main" id="{AF78D4DB-D18C-35F0-A640-447F807F89F9}"/>
              </a:ext>
            </a:extLst>
          </p:cNvPr>
          <p:cNvSpPr txBox="1"/>
          <p:nvPr/>
        </p:nvSpPr>
        <p:spPr>
          <a:xfrm>
            <a:off x="2644618" y="2000036"/>
            <a:ext cx="7122253" cy="461665"/>
          </a:xfrm>
          <a:prstGeom prst="rect">
            <a:avLst/>
          </a:prstGeom>
          <a:noFill/>
        </p:spPr>
        <p:txBody>
          <a:bodyPr wrap="square" rtlCol="0">
            <a:spAutoFit/>
          </a:bodyPr>
          <a:lstStyle/>
          <a:p>
            <a:pPr algn="ctr" defTabSz="914523">
              <a:defRPr/>
            </a:pPr>
            <a:r>
              <a:rPr lang="en-US" sz="2400" b="1" u="sng">
                <a:solidFill>
                  <a:srgbClr val="843C0C"/>
                </a:solidFill>
                <a:latin typeface="UTM Avo" panose="02040603050506020204" pitchFamily="18" charset="0"/>
                <a:cs typeface="Arial"/>
                <a:sym typeface="Arial"/>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9B552111-83E9-E2C4-E08B-DC4EB19CF71B}"/>
              </a:ext>
            </a:extLst>
          </p:cNvPr>
          <p:cNvSpPr txBox="1"/>
          <p:nvPr/>
        </p:nvSpPr>
        <p:spPr>
          <a:xfrm>
            <a:off x="4011327" y="2381351"/>
            <a:ext cx="4321722" cy="488852"/>
          </a:xfrm>
          <a:prstGeom prst="rect">
            <a:avLst/>
          </a:prstGeom>
          <a:noFill/>
        </p:spPr>
        <p:txBody>
          <a:bodyPr wrap="square" rtlCol="0">
            <a:spAutoFit/>
          </a:bodyPr>
          <a:lstStyle/>
          <a:p>
            <a:pPr algn="ctr" defTabSz="914523">
              <a:lnSpc>
                <a:spcPct val="150000"/>
              </a:lnSpc>
              <a:defRPr/>
            </a:pPr>
            <a:r>
              <a:rPr lang="en-US" sz="2001">
                <a:solidFill>
                  <a:srgbClr val="ED7D31">
                    <a:lumMod val="50000"/>
                  </a:srgbClr>
                </a:solidFill>
                <a:latin typeface="UTM Avo" panose="02040603050506020204" pitchFamily="18" charset="0"/>
                <a:cs typeface="Arial"/>
                <a:sym typeface="Arial"/>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9AFDDDAE-520E-A070-C1CF-66C0F56BAC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7" y="2851980"/>
            <a:ext cx="1053310"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1A6B98-10D5-49D7-521E-A99FE7C844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50"/>
            <a:ext cx="2684531" cy="2684531"/>
          </a:xfrm>
          <a:prstGeom prst="roundRect">
            <a:avLst>
              <a:gd name="adj" fmla="val 12957"/>
            </a:avLst>
          </a:prstGeom>
        </p:spPr>
      </p:pic>
    </p:spTree>
    <p:extLst>
      <p:ext uri="{BB962C8B-B14F-4D97-AF65-F5344CB8AC3E}">
        <p14:creationId xmlns:p14="http://schemas.microsoft.com/office/powerpoint/2010/main" val="360719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sdjdxp4">
      <a:majorFont>
        <a:latin typeface="UTM Avo"/>
        <a:ea typeface="UTM Avo"/>
        <a:cs typeface=""/>
      </a:majorFont>
      <a:minorFont>
        <a:latin typeface="UTM Avo"/>
        <a:ea typeface="UTM Avo"/>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316</TotalTime>
  <Words>1235</Words>
  <Application>Microsoft Office PowerPoint</Application>
  <PresentationFormat>Widescreen</PresentationFormat>
  <Paragraphs>176</Paragraphs>
  <Slides>23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Cambria Math</vt:lpstr>
      <vt:lpstr>Arial</vt:lpstr>
      <vt:lpstr>Calibri</vt:lpstr>
      <vt:lpstr>UTM Avo</vt:lpstr>
      <vt:lpstr>Wingdings</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Thuynt</cp:lastModifiedBy>
  <cp:revision>28</cp:revision>
  <dcterms:created xsi:type="dcterms:W3CDTF">2024-03-01T08:13:14Z</dcterms:created>
  <dcterms:modified xsi:type="dcterms:W3CDTF">2024-04-05T03:31:18Z</dcterms:modified>
  <cp:category>9Slide.vn</cp:category>
</cp:coreProperties>
</file>