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22"/>
  </p:notesMasterIdLst>
  <p:sldIdLst>
    <p:sldId id="257" r:id="rId3"/>
    <p:sldId id="258" r:id="rId4"/>
    <p:sldId id="259" r:id="rId5"/>
    <p:sldId id="260" r:id="rId6"/>
    <p:sldId id="261" r:id="rId7"/>
    <p:sldId id="362" r:id="rId8"/>
    <p:sldId id="396" r:id="rId9"/>
    <p:sldId id="397" r:id="rId10"/>
    <p:sldId id="398" r:id="rId11"/>
    <p:sldId id="262" r:id="rId12"/>
    <p:sldId id="391" r:id="rId13"/>
    <p:sldId id="399" r:id="rId14"/>
    <p:sldId id="400" r:id="rId15"/>
    <p:sldId id="401" r:id="rId16"/>
    <p:sldId id="288" r:id="rId17"/>
    <p:sldId id="402" r:id="rId18"/>
    <p:sldId id="270" r:id="rId19"/>
    <p:sldId id="271" r:id="rId20"/>
    <p:sldId id="272" r:id="rId21"/>
  </p:sldIdLst>
  <p:sldSz cx="12192000" cy="6858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8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9" autoAdjust="0"/>
    <p:restoredTop sz="93842" autoAdjust="0"/>
  </p:normalViewPr>
  <p:slideViewPr>
    <p:cSldViewPr>
      <p:cViewPr varScale="1">
        <p:scale>
          <a:sx n="105" d="100"/>
          <a:sy n="105" d="100"/>
        </p:scale>
        <p:origin x="144" y="192"/>
      </p:cViewPr>
      <p:guideLst>
        <p:guide orient="horz" pos="21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3519-AC2C-4278-80AD-D57B3F96003E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312CE-2F7D-4E34-B64E-8551FE27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509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016" algn="l" defTabSz="9142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87601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60" indent="0" algn="ctr">
              <a:buNone/>
              <a:defRPr sz="2001"/>
            </a:lvl2pPr>
            <a:lvl3pPr marL="914523" indent="0" algn="ctr">
              <a:buNone/>
              <a:defRPr sz="1801"/>
            </a:lvl3pPr>
            <a:lvl4pPr marL="1371783" indent="0" algn="ctr">
              <a:buNone/>
              <a:defRPr sz="1600"/>
            </a:lvl4pPr>
            <a:lvl5pPr marL="1829044" indent="0" algn="ctr">
              <a:buNone/>
              <a:defRPr sz="1600"/>
            </a:lvl5pPr>
            <a:lvl6pPr marL="2286307" indent="0" algn="ctr">
              <a:buNone/>
              <a:defRPr sz="1600"/>
            </a:lvl6pPr>
            <a:lvl7pPr marL="2743567" indent="0" algn="ctr">
              <a:buNone/>
              <a:defRPr sz="1600"/>
            </a:lvl7pPr>
            <a:lvl8pPr marL="3200830" indent="0" algn="ctr">
              <a:buNone/>
              <a:defRPr sz="1600"/>
            </a:lvl8pPr>
            <a:lvl9pPr marL="365809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1" cy="2852736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1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6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5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6"/>
            <a:ext cx="10515601" cy="1325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8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8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60" indent="0">
              <a:buNone/>
              <a:defRPr sz="2001" b="1"/>
            </a:lvl2pPr>
            <a:lvl3pPr marL="914523" indent="0">
              <a:buNone/>
              <a:defRPr sz="1801" b="1"/>
            </a:lvl3pPr>
            <a:lvl4pPr marL="1371783" indent="0">
              <a:buNone/>
              <a:defRPr sz="1600" b="1"/>
            </a:lvl4pPr>
            <a:lvl5pPr marL="1829044" indent="0">
              <a:buNone/>
              <a:defRPr sz="1600" b="1"/>
            </a:lvl5pPr>
            <a:lvl6pPr marL="2286307" indent="0">
              <a:buNone/>
              <a:defRPr sz="1600" b="1"/>
            </a:lvl6pPr>
            <a:lvl7pPr marL="2743567" indent="0">
              <a:buNone/>
              <a:defRPr sz="1600" b="1"/>
            </a:lvl7pPr>
            <a:lvl8pPr marL="3200830" indent="0">
              <a:buNone/>
              <a:defRPr sz="1600" b="1"/>
            </a:lvl8pPr>
            <a:lvl9pPr marL="365809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7" cy="3684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6"/>
            <a:ext cx="6172201" cy="4873624"/>
          </a:xfrm>
        </p:spPr>
        <p:txBody>
          <a:bodyPr/>
          <a:lstStyle>
            <a:lvl1pPr marL="0" indent="0">
              <a:buNone/>
              <a:defRPr sz="3200"/>
            </a:lvl1pPr>
            <a:lvl2pPr marL="457260" indent="0">
              <a:buNone/>
              <a:defRPr sz="2801"/>
            </a:lvl2pPr>
            <a:lvl3pPr marL="914523" indent="0">
              <a:buNone/>
              <a:defRPr sz="2400"/>
            </a:lvl3pPr>
            <a:lvl4pPr marL="1371783" indent="0">
              <a:buNone/>
              <a:defRPr sz="2001"/>
            </a:lvl4pPr>
            <a:lvl5pPr marL="1829044" indent="0">
              <a:buNone/>
              <a:defRPr sz="2001"/>
            </a:lvl5pPr>
            <a:lvl6pPr marL="2286307" indent="0">
              <a:buNone/>
              <a:defRPr sz="2001"/>
            </a:lvl6pPr>
            <a:lvl7pPr marL="2743567" indent="0">
              <a:buNone/>
              <a:defRPr sz="2001"/>
            </a:lvl7pPr>
            <a:lvl8pPr marL="3200830" indent="0">
              <a:buNone/>
              <a:defRPr sz="2001"/>
            </a:lvl8pPr>
            <a:lvl9pPr marL="3658090" indent="0">
              <a:buNone/>
              <a:defRPr sz="200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60" indent="0">
              <a:buNone/>
              <a:defRPr sz="1399"/>
            </a:lvl2pPr>
            <a:lvl3pPr marL="914523" indent="0">
              <a:buNone/>
              <a:defRPr sz="1201"/>
            </a:lvl3pPr>
            <a:lvl4pPr marL="1371783" indent="0">
              <a:buNone/>
              <a:defRPr sz="1001"/>
            </a:lvl4pPr>
            <a:lvl5pPr marL="1829044" indent="0">
              <a:buNone/>
              <a:defRPr sz="1001"/>
            </a:lvl5pPr>
            <a:lvl6pPr marL="2286307" indent="0">
              <a:buNone/>
              <a:defRPr sz="1001"/>
            </a:lvl6pPr>
            <a:lvl7pPr marL="2743567" indent="0">
              <a:buNone/>
              <a:defRPr sz="1001"/>
            </a:lvl7pPr>
            <a:lvl8pPr marL="3200830" indent="0">
              <a:buNone/>
              <a:defRPr sz="1001"/>
            </a:lvl8pPr>
            <a:lvl9pPr marL="3658090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899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1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7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6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8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9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5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9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9BEA6D8-C1A2-4AE0-B91F-1F70F9B6FFFD}"/>
              </a:ext>
            </a:extLst>
          </p:cNvPr>
          <p:cNvSpPr txBox="1"/>
          <p:nvPr userDrawn="1"/>
        </p:nvSpPr>
        <p:spPr>
          <a:xfrm>
            <a:off x="0" y="-637728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1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49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523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31" indent="-228631" algn="l" defTabSz="9145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9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52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41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67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935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19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458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721" indent="-228631" algn="l" defTabSz="9145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6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52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783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044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30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567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83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090" algn="l" defTabSz="9145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3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4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4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4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EB9E4868-601A-4B8C-9988-4431DB46D001}"/>
              </a:ext>
            </a:extLst>
          </p:cNvPr>
          <p:cNvSpPr txBox="1">
            <a:spLocks/>
          </p:cNvSpPr>
          <p:nvPr/>
        </p:nvSpPr>
        <p:spPr>
          <a:xfrm>
            <a:off x="1219200" y="1828800"/>
            <a:ext cx="9525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Ôn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tập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Google Shape;54;p1">
            <a:extLst>
              <a:ext uri="{FF2B5EF4-FFF2-40B4-BE49-F238E27FC236}">
                <a16:creationId xmlns:a16="http://schemas.microsoft.com/office/drawing/2014/main" id="{73A1FEA6-0832-48BC-BC4C-76D107D6FF4E}"/>
              </a:ext>
            </a:extLst>
          </p:cNvPr>
          <p:cNvSpPr txBox="1">
            <a:spLocks/>
          </p:cNvSpPr>
          <p:nvPr/>
        </p:nvSpPr>
        <p:spPr>
          <a:xfrm>
            <a:off x="1447800" y="3200400"/>
            <a:ext cx="92202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699" rIns="91426" bIns="4569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500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Chủ</a:t>
            </a:r>
            <a:r>
              <a:rPr lang="en-US" sz="6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đề</a:t>
            </a:r>
            <a:r>
              <a:rPr lang="en-US" sz="6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3: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Phân</a:t>
            </a:r>
            <a:r>
              <a:rPr lang="en-US" sz="6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bón</a:t>
            </a:r>
            <a:endParaRPr lang="en-US" sz="60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AF43489D-B9AA-6C52-99CB-D2D7197BC1BC}"/>
              </a:ext>
            </a:extLst>
          </p:cNvPr>
          <p:cNvSpPr txBox="1"/>
          <p:nvPr/>
        </p:nvSpPr>
        <p:spPr>
          <a:xfrm>
            <a:off x="8536215" y="4347"/>
            <a:ext cx="354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Công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nghệ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10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923F9A4-F27E-1D45-17C5-8CC7F2ED2713}"/>
              </a:ext>
            </a:extLst>
          </p:cNvPr>
          <p:cNvSpPr txBox="1"/>
          <p:nvPr/>
        </p:nvSpPr>
        <p:spPr>
          <a:xfrm>
            <a:off x="8686800" y="650678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Công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nghệ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trồng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trọt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258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03E8FC-9AD6-95AA-8F9A-C8FF7333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0480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383CE9-1E8C-5727-31B7-FD2D70209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24676" y="1612930"/>
            <a:ext cx="4065987" cy="4914930"/>
          </a:xfrm>
          <a:prstGeom prst="rect">
            <a:avLst/>
          </a:prstGeom>
        </p:spPr>
      </p:pic>
      <p:sp>
        <p:nvSpPr>
          <p:cNvPr id="8" name="Bong bóng Lời nói: Hình chữ nhật với Góc Tròn 8">
            <a:extLst>
              <a:ext uri="{FF2B5EF4-FFF2-40B4-BE49-F238E27FC236}">
                <a16:creationId xmlns:a16="http://schemas.microsoft.com/office/drawing/2014/main" id="{B48C75E9-9337-6043-6C78-D30995D391F3}"/>
              </a:ext>
            </a:extLst>
          </p:cNvPr>
          <p:cNvSpPr/>
          <p:nvPr/>
        </p:nvSpPr>
        <p:spPr>
          <a:xfrm>
            <a:off x="1143000" y="1905000"/>
            <a:ext cx="4775200" cy="1762731"/>
          </a:xfrm>
          <a:prstGeom prst="wedgeRoundRectCallout">
            <a:avLst>
              <a:gd name="adj1" fmla="val 60457"/>
              <a:gd name="adj2" fmla="val 1864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cs typeface="+mn-ea"/>
                <a:sym typeface="+mn-lt"/>
              </a:rPr>
              <a:t>Em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hãy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kể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tên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các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loại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phân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bón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mà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em</a:t>
            </a:r>
            <a:r>
              <a:rPr lang="en-US" sz="2400" dirty="0">
                <a:cs typeface="+mn-ea"/>
                <a:sym typeface="+mn-lt"/>
              </a:rPr>
              <a:t> </a:t>
            </a:r>
            <a:r>
              <a:rPr lang="en-US" sz="2400" dirty="0" err="1">
                <a:cs typeface="+mn-ea"/>
                <a:sym typeface="+mn-lt"/>
              </a:rPr>
              <a:t>biết</a:t>
            </a:r>
            <a:r>
              <a:rPr lang="en-US" sz="2400" dirty="0">
                <a:cs typeface="+mn-ea"/>
                <a:sym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46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7D97A03E-8F48-D539-FD08-1A06C46E5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048000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8">
            <a:extLst>
              <a:ext uri="{FF2B5EF4-FFF2-40B4-BE49-F238E27FC236}">
                <a16:creationId xmlns:a16="http://schemas.microsoft.com/office/drawing/2014/main" id="{5CCEEF7A-8018-FD66-4AFD-6E92177A676C}"/>
              </a:ext>
            </a:extLst>
          </p:cNvPr>
          <p:cNvSpPr txBox="1"/>
          <p:nvPr/>
        </p:nvSpPr>
        <p:spPr>
          <a:xfrm>
            <a:off x="609600" y="2057400"/>
            <a:ext cx="113538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Quan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sát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sơ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đồ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SGK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điền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vào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các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nội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dung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còn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thiếu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theo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nhóm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:</a:t>
            </a:r>
            <a:endParaRPr lang="en-US" sz="2400" dirty="0">
              <a:cs typeface="+mn-ea"/>
              <a:sym typeface="+mn-lt"/>
            </a:endParaRPr>
          </a:p>
        </p:txBody>
      </p:sp>
      <p:sp>
        <p:nvSpPr>
          <p:cNvPr id="3" name="Hộp Văn bản 9">
            <a:extLst>
              <a:ext uri="{FF2B5EF4-FFF2-40B4-BE49-F238E27FC236}">
                <a16:creationId xmlns:a16="http://schemas.microsoft.com/office/drawing/2014/main" id="{23B4B729-B216-2B2B-5F98-6FBD685AEB79}"/>
              </a:ext>
            </a:extLst>
          </p:cNvPr>
          <p:cNvSpPr txBox="1"/>
          <p:nvPr/>
        </p:nvSpPr>
        <p:spPr>
          <a:xfrm>
            <a:off x="-609600" y="1524000"/>
            <a:ext cx="6842739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cs typeface="+mn-ea"/>
                <a:sym typeface="+mn-lt"/>
              </a:rPr>
              <a:t>HỆ THỐNG HOÁ KIẾN THỨC</a:t>
            </a:r>
          </a:p>
        </p:txBody>
      </p:sp>
      <p:sp>
        <p:nvSpPr>
          <p:cNvPr id="4" name="Hộp Văn bản 10">
            <a:extLst>
              <a:ext uri="{FF2B5EF4-FFF2-40B4-BE49-F238E27FC236}">
                <a16:creationId xmlns:a16="http://schemas.microsoft.com/office/drawing/2014/main" id="{B1D05F16-C0B1-4F1B-E896-F5F8479F299C}"/>
              </a:ext>
            </a:extLst>
          </p:cNvPr>
          <p:cNvSpPr txBox="1"/>
          <p:nvPr/>
        </p:nvSpPr>
        <p:spPr>
          <a:xfrm>
            <a:off x="3810000" y="3276600"/>
            <a:ext cx="78486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Nhóm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1, 2: 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Một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số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loại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bón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thường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dùng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trồng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trọt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 err="1">
                <a:solidFill>
                  <a:srgbClr val="000000"/>
                </a:solidFill>
                <a:cs typeface="+mn-ea"/>
                <a:sym typeface="+mn-lt"/>
              </a:rPr>
              <a:t>Nhóm</a:t>
            </a:r>
            <a:r>
              <a:rPr lang="fr-FR" sz="2400" b="1" dirty="0">
                <a:solidFill>
                  <a:srgbClr val="000000"/>
                </a:solidFill>
                <a:cs typeface="+mn-ea"/>
                <a:sym typeface="+mn-lt"/>
              </a:rPr>
              <a:t> 3, 4: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Ứng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công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nghệ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hiện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đại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trong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sản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xuất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phân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+mn-ea"/>
                <a:sym typeface="+mn-lt"/>
              </a:rPr>
              <a:t>bón</a:t>
            </a:r>
            <a:r>
              <a:rPr lang="fr-FR" sz="240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25" name="Picture 7">
            <a:extLst>
              <a:ext uri="{FF2B5EF4-FFF2-40B4-BE49-F238E27FC236}">
                <a16:creationId xmlns:a16="http://schemas.microsoft.com/office/drawing/2014/main" id="{BAAC7458-41FA-89D5-210D-FE853F10A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0600" y="2860727"/>
            <a:ext cx="2582224" cy="366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4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ình chữ nhật: Góc Tròn 9">
            <a:extLst>
              <a:ext uri="{FF2B5EF4-FFF2-40B4-BE49-F238E27FC236}">
                <a16:creationId xmlns:a16="http://schemas.microsoft.com/office/drawing/2014/main" id="{CBA2EA94-EFA4-E308-C3D7-B3BC7C6D818D}"/>
              </a:ext>
            </a:extLst>
          </p:cNvPr>
          <p:cNvSpPr/>
          <p:nvPr/>
        </p:nvSpPr>
        <p:spPr>
          <a:xfrm>
            <a:off x="9426245" y="2438400"/>
            <a:ext cx="2562555" cy="3484914"/>
          </a:xfrm>
          <a:prstGeom prst="roundRect">
            <a:avLst/>
          </a:prstGeom>
          <a:solidFill>
            <a:srgbClr val="FFF99D"/>
          </a:solidFill>
          <a:ln>
            <a:solidFill>
              <a:srgbClr val="FFF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ysClr val="windowText" lastClr="000000"/>
                </a:solidFill>
                <a:cs typeface="+mn-ea"/>
                <a:sym typeface="+mn-lt"/>
              </a:rPr>
              <a:t>MỘT SỐ LOẠI PHÂN BÓN THƯỜNG DÙNG TRONG TRỒNG TRỌT</a:t>
            </a:r>
          </a:p>
        </p:txBody>
      </p:sp>
      <p:sp>
        <p:nvSpPr>
          <p:cNvPr id="10" name="Hình Bầu dục 10">
            <a:extLst>
              <a:ext uri="{FF2B5EF4-FFF2-40B4-BE49-F238E27FC236}">
                <a16:creationId xmlns:a16="http://schemas.microsoft.com/office/drawing/2014/main" id="{FB31D879-7F09-BBBF-62E2-7129FAB2977E}"/>
              </a:ext>
            </a:extLst>
          </p:cNvPr>
          <p:cNvSpPr/>
          <p:nvPr/>
        </p:nvSpPr>
        <p:spPr>
          <a:xfrm>
            <a:off x="6090920" y="2084443"/>
            <a:ext cx="2195037" cy="20117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Khái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niệm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Hình Bầu dục 11">
            <a:extLst>
              <a:ext uri="{FF2B5EF4-FFF2-40B4-BE49-F238E27FC236}">
                <a16:creationId xmlns:a16="http://schemas.microsoft.com/office/drawing/2014/main" id="{52B1D033-655A-5AC4-BFB2-E27EF46B5A77}"/>
              </a:ext>
            </a:extLst>
          </p:cNvPr>
          <p:cNvSpPr/>
          <p:nvPr/>
        </p:nvSpPr>
        <p:spPr>
          <a:xfrm>
            <a:off x="6096000" y="4267200"/>
            <a:ext cx="2195037" cy="20117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Bảo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quản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Hình chữ nhật: Góc Tròn 12">
            <a:extLst>
              <a:ext uri="{FF2B5EF4-FFF2-40B4-BE49-F238E27FC236}">
                <a16:creationId xmlns:a16="http://schemas.microsoft.com/office/drawing/2014/main" id="{15F8AA60-924B-95E6-C2E4-7755D09F624E}"/>
              </a:ext>
            </a:extLst>
          </p:cNvPr>
          <p:cNvSpPr/>
          <p:nvPr/>
        </p:nvSpPr>
        <p:spPr>
          <a:xfrm>
            <a:off x="381000" y="1700206"/>
            <a:ext cx="4750345" cy="768473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Định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nghĩa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Hình chữ nhật: Góc Tròn 13">
            <a:extLst>
              <a:ext uri="{FF2B5EF4-FFF2-40B4-BE49-F238E27FC236}">
                <a16:creationId xmlns:a16="http://schemas.microsoft.com/office/drawing/2014/main" id="{0AE92EF4-46EB-4586-30C2-716889437CE5}"/>
              </a:ext>
            </a:extLst>
          </p:cNvPr>
          <p:cNvSpPr/>
          <p:nvPr/>
        </p:nvSpPr>
        <p:spPr>
          <a:xfrm>
            <a:off x="286736" y="2614606"/>
            <a:ext cx="4861954" cy="2209800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Sản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phẩm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chức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năng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cung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cấp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chất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dinh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dưỡng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hoặc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có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tác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cải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tạo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đất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để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tăng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năng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suất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chất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lượng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cho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cây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trồng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4" name="Đường kết nối: Mũi tên Gấp khúc 14">
            <a:extLst>
              <a:ext uri="{FF2B5EF4-FFF2-40B4-BE49-F238E27FC236}">
                <a16:creationId xmlns:a16="http://schemas.microsoft.com/office/drawing/2014/main" id="{F966021F-6FCD-F679-45A1-1962C7301F51}"/>
              </a:ext>
            </a:extLst>
          </p:cNvPr>
          <p:cNvCxnSpPr>
            <a:cxnSpLocks/>
            <a:stCxn id="10" idx="2"/>
            <a:endCxn id="12" idx="3"/>
          </p:cNvCxnSpPr>
          <p:nvPr/>
        </p:nvCxnSpPr>
        <p:spPr>
          <a:xfrm rot="10800000">
            <a:off x="5131346" y="2084444"/>
            <a:ext cx="959575" cy="1005857"/>
          </a:xfrm>
          <a:prstGeom prst="bentConnector3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Đường kết nối: Mũi tên Gấp khúc 15">
            <a:extLst>
              <a:ext uri="{FF2B5EF4-FFF2-40B4-BE49-F238E27FC236}">
                <a16:creationId xmlns:a16="http://schemas.microsoft.com/office/drawing/2014/main" id="{4F5473FC-C026-08E7-27B0-242612CC8DD1}"/>
              </a:ext>
            </a:extLst>
          </p:cNvPr>
          <p:cNvCxnSpPr>
            <a:cxnSpLocks/>
            <a:stCxn id="10" idx="2"/>
            <a:endCxn id="13" idx="3"/>
          </p:cNvCxnSpPr>
          <p:nvPr/>
        </p:nvCxnSpPr>
        <p:spPr>
          <a:xfrm rot="10800000" flipV="1">
            <a:off x="5148690" y="3090300"/>
            <a:ext cx="942230" cy="629206"/>
          </a:xfrm>
          <a:prstGeom prst="bentConnector3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Đường kết nối: Mũi tên Gấp khúc 16">
            <a:extLst>
              <a:ext uri="{FF2B5EF4-FFF2-40B4-BE49-F238E27FC236}">
                <a16:creationId xmlns:a16="http://schemas.microsoft.com/office/drawing/2014/main" id="{1E39C6F9-5E80-8BDD-9E25-C4265D9B8589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rot="10800000">
            <a:off x="8285957" y="3090301"/>
            <a:ext cx="1140288" cy="1090557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Đường kết nối: Mũi tên Gấp khúc 17">
            <a:extLst>
              <a:ext uri="{FF2B5EF4-FFF2-40B4-BE49-F238E27FC236}">
                <a16:creationId xmlns:a16="http://schemas.microsoft.com/office/drawing/2014/main" id="{4D2DF365-39C2-91E8-41AE-6120867DC204}"/>
              </a:ext>
            </a:extLst>
          </p:cNvPr>
          <p:cNvCxnSpPr>
            <a:cxnSpLocks/>
            <a:stCxn id="8" idx="1"/>
            <a:endCxn id="11" idx="6"/>
          </p:cNvCxnSpPr>
          <p:nvPr/>
        </p:nvCxnSpPr>
        <p:spPr>
          <a:xfrm rot="10800000" flipV="1">
            <a:off x="8291037" y="4180857"/>
            <a:ext cx="1135208" cy="10922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Hình chữ nhật: Góc Tròn 26">
            <a:extLst>
              <a:ext uri="{FF2B5EF4-FFF2-40B4-BE49-F238E27FC236}">
                <a16:creationId xmlns:a16="http://schemas.microsoft.com/office/drawing/2014/main" id="{CDB1C9D7-603E-0902-AF96-D44FFD497D38}"/>
              </a:ext>
            </a:extLst>
          </p:cNvPr>
          <p:cNvSpPr/>
          <p:nvPr/>
        </p:nvSpPr>
        <p:spPr>
          <a:xfrm>
            <a:off x="358691" y="4959081"/>
            <a:ext cx="4814129" cy="1465525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Để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phân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nơi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cao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ráo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thoáng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mát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,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không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đặt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trực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tiếp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trên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nền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đất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hoặc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nền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xi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măng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9" name="Đường kết nối: Mũi tên Gấp khúc 27">
            <a:extLst>
              <a:ext uri="{FF2B5EF4-FFF2-40B4-BE49-F238E27FC236}">
                <a16:creationId xmlns:a16="http://schemas.microsoft.com/office/drawing/2014/main" id="{2D0F9BC3-E292-2DE4-4C6A-957E69767329}"/>
              </a:ext>
            </a:extLst>
          </p:cNvPr>
          <p:cNvCxnSpPr>
            <a:cxnSpLocks/>
            <a:stCxn id="11" idx="2"/>
            <a:endCxn id="18" idx="3"/>
          </p:cNvCxnSpPr>
          <p:nvPr/>
        </p:nvCxnSpPr>
        <p:spPr>
          <a:xfrm rot="10800000" flipV="1">
            <a:off x="5172820" y="5273056"/>
            <a:ext cx="923180" cy="418787"/>
          </a:xfrm>
          <a:prstGeom prst="bentConnector3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03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: Góc Tròn 9">
            <a:extLst>
              <a:ext uri="{FF2B5EF4-FFF2-40B4-BE49-F238E27FC236}">
                <a16:creationId xmlns:a16="http://schemas.microsoft.com/office/drawing/2014/main" id="{BB58BABE-1699-D79B-AF7F-FE336E942179}"/>
              </a:ext>
            </a:extLst>
          </p:cNvPr>
          <p:cNvSpPr/>
          <p:nvPr/>
        </p:nvSpPr>
        <p:spPr>
          <a:xfrm>
            <a:off x="607419" y="2027560"/>
            <a:ext cx="2732060" cy="3484914"/>
          </a:xfrm>
          <a:prstGeom prst="roundRect">
            <a:avLst/>
          </a:prstGeom>
          <a:solidFill>
            <a:srgbClr val="FFF99D"/>
          </a:solidFill>
          <a:ln>
            <a:solidFill>
              <a:srgbClr val="FFF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cs typeface="+mn-ea"/>
                <a:sym typeface="+mn-lt"/>
              </a:rPr>
              <a:t>MỘT SỐ LOẠI PHÂN BÓN THƯỜNG DÙNG TRONG TRỒNG TRỌT</a:t>
            </a:r>
          </a:p>
        </p:txBody>
      </p:sp>
      <p:sp>
        <p:nvSpPr>
          <p:cNvPr id="5" name="Hình Bầu dục 10">
            <a:extLst>
              <a:ext uri="{FF2B5EF4-FFF2-40B4-BE49-F238E27FC236}">
                <a16:creationId xmlns:a16="http://schemas.microsoft.com/office/drawing/2014/main" id="{988F83EC-2ED1-14A2-776A-6C245CBEBCCD}"/>
              </a:ext>
            </a:extLst>
          </p:cNvPr>
          <p:cNvSpPr/>
          <p:nvPr/>
        </p:nvSpPr>
        <p:spPr>
          <a:xfrm>
            <a:off x="4025279" y="1483343"/>
            <a:ext cx="2042637" cy="14783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Vai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trò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Hình Bầu dục 11">
            <a:extLst>
              <a:ext uri="{FF2B5EF4-FFF2-40B4-BE49-F238E27FC236}">
                <a16:creationId xmlns:a16="http://schemas.microsoft.com/office/drawing/2014/main" id="{186450B5-5650-8F70-2906-4CE20CD716DE}"/>
              </a:ext>
            </a:extLst>
          </p:cNvPr>
          <p:cNvSpPr/>
          <p:nvPr/>
        </p:nvSpPr>
        <p:spPr>
          <a:xfrm>
            <a:off x="4002230" y="3381948"/>
            <a:ext cx="2195037" cy="30048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Đặc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điểm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biện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pháp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sử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dụng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" name="Đường kết nối: Mũi tên Gấp khúc 12">
            <a:extLst>
              <a:ext uri="{FF2B5EF4-FFF2-40B4-BE49-F238E27FC236}">
                <a16:creationId xmlns:a16="http://schemas.microsoft.com/office/drawing/2014/main" id="{91491859-F1E8-153C-1EF8-748555E9B7D6}"/>
              </a:ext>
            </a:extLst>
          </p:cNvPr>
          <p:cNvCxnSpPr>
            <a:cxnSpLocks/>
            <a:stCxn id="4" idx="3"/>
            <a:endCxn id="5" idx="2"/>
          </p:cNvCxnSpPr>
          <p:nvPr/>
        </p:nvCxnSpPr>
        <p:spPr>
          <a:xfrm flipV="1">
            <a:off x="3339479" y="2222500"/>
            <a:ext cx="685800" cy="1547517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Đường kết nối: Mũi tên Gấp khúc 13">
            <a:extLst>
              <a:ext uri="{FF2B5EF4-FFF2-40B4-BE49-F238E27FC236}">
                <a16:creationId xmlns:a16="http://schemas.microsoft.com/office/drawing/2014/main" id="{ED8D3926-96F7-82C9-B8EB-ECCE96AC9C36}"/>
              </a:ext>
            </a:extLst>
          </p:cNvPr>
          <p:cNvCxnSpPr>
            <a:cxnSpLocks/>
            <a:stCxn id="4" idx="3"/>
            <a:endCxn id="6" idx="2"/>
          </p:cNvCxnSpPr>
          <p:nvPr/>
        </p:nvCxnSpPr>
        <p:spPr>
          <a:xfrm>
            <a:off x="3339479" y="3770017"/>
            <a:ext cx="662751" cy="111436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Hình chữ nhật: Góc Tròn 14">
            <a:extLst>
              <a:ext uri="{FF2B5EF4-FFF2-40B4-BE49-F238E27FC236}">
                <a16:creationId xmlns:a16="http://schemas.microsoft.com/office/drawing/2014/main" id="{FD88BB93-C0D6-40ED-41F1-B15B0EA6B77D}"/>
              </a:ext>
            </a:extLst>
          </p:cNvPr>
          <p:cNvSpPr/>
          <p:nvPr/>
        </p:nvSpPr>
        <p:spPr>
          <a:xfrm>
            <a:off x="6781800" y="2209800"/>
            <a:ext cx="4269119" cy="784423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Giống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cây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trồng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1" name="Đường kết nối: Mũi tên Gấp khúc 15">
            <a:extLst>
              <a:ext uri="{FF2B5EF4-FFF2-40B4-BE49-F238E27FC236}">
                <a16:creationId xmlns:a16="http://schemas.microsoft.com/office/drawing/2014/main" id="{63ADCEF7-C2C3-096F-6343-4FDD5D437773}"/>
              </a:ext>
            </a:extLst>
          </p:cNvPr>
          <p:cNvCxnSpPr>
            <a:cxnSpLocks/>
            <a:stCxn id="5" idx="6"/>
            <a:endCxn id="20" idx="1"/>
          </p:cNvCxnSpPr>
          <p:nvPr/>
        </p:nvCxnSpPr>
        <p:spPr>
          <a:xfrm>
            <a:off x="6067916" y="2222500"/>
            <a:ext cx="713884" cy="379512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Hình chữ nhật: Góc Tròn 19">
            <a:extLst>
              <a:ext uri="{FF2B5EF4-FFF2-40B4-BE49-F238E27FC236}">
                <a16:creationId xmlns:a16="http://schemas.microsoft.com/office/drawing/2014/main" id="{9252DA52-ECD3-EBD5-7B83-3F3A1F1219E5}"/>
              </a:ext>
            </a:extLst>
          </p:cNvPr>
          <p:cNvSpPr/>
          <p:nvPr/>
        </p:nvSpPr>
        <p:spPr>
          <a:xfrm>
            <a:off x="6791960" y="3283013"/>
            <a:ext cx="4269119" cy="784423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Phân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hoá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học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4" name="Đường kết nối: Mũi tên Gấp khúc 20">
            <a:extLst>
              <a:ext uri="{FF2B5EF4-FFF2-40B4-BE49-F238E27FC236}">
                <a16:creationId xmlns:a16="http://schemas.microsoft.com/office/drawing/2014/main" id="{8A444849-7978-EA47-2FB1-8697FA73CF8A}"/>
              </a:ext>
            </a:extLst>
          </p:cNvPr>
          <p:cNvCxnSpPr>
            <a:cxnSpLocks/>
            <a:stCxn id="6" idx="6"/>
            <a:endCxn id="23" idx="1"/>
          </p:cNvCxnSpPr>
          <p:nvPr/>
        </p:nvCxnSpPr>
        <p:spPr>
          <a:xfrm flipV="1">
            <a:off x="6197267" y="3675225"/>
            <a:ext cx="594693" cy="1209161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Hình chữ nhật: Góc Tròn 26">
            <a:extLst>
              <a:ext uri="{FF2B5EF4-FFF2-40B4-BE49-F238E27FC236}">
                <a16:creationId xmlns:a16="http://schemas.microsoft.com/office/drawing/2014/main" id="{C14576D8-3073-2EAC-0051-C8218B325CF3}"/>
              </a:ext>
            </a:extLst>
          </p:cNvPr>
          <p:cNvSpPr/>
          <p:nvPr/>
        </p:nvSpPr>
        <p:spPr>
          <a:xfrm>
            <a:off x="6791960" y="4492174"/>
            <a:ext cx="4269119" cy="784423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Phân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hữu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cơ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6" name="Đường kết nối: Mũi tên Gấp khúc 27">
            <a:extLst>
              <a:ext uri="{FF2B5EF4-FFF2-40B4-BE49-F238E27FC236}">
                <a16:creationId xmlns:a16="http://schemas.microsoft.com/office/drawing/2014/main" id="{8C55BB7E-B79F-FE35-4710-24C0B4869CEF}"/>
              </a:ext>
            </a:extLst>
          </p:cNvPr>
          <p:cNvCxnSpPr>
            <a:cxnSpLocks/>
            <a:stCxn id="6" idx="6"/>
            <a:endCxn id="25" idx="1"/>
          </p:cNvCxnSpPr>
          <p:nvPr/>
        </p:nvCxnSpPr>
        <p:spPr>
          <a:xfrm>
            <a:off x="6197267" y="4884386"/>
            <a:ext cx="594693" cy="127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Hình chữ nhật: Góc Tròn 47">
            <a:extLst>
              <a:ext uri="{FF2B5EF4-FFF2-40B4-BE49-F238E27FC236}">
                <a16:creationId xmlns:a16="http://schemas.microsoft.com/office/drawing/2014/main" id="{E1DDD93F-C6AB-C07A-E8B6-46FB9C0DF2A0}"/>
              </a:ext>
            </a:extLst>
          </p:cNvPr>
          <p:cNvSpPr/>
          <p:nvPr/>
        </p:nvSpPr>
        <p:spPr>
          <a:xfrm>
            <a:off x="6791960" y="5624787"/>
            <a:ext cx="4269119" cy="696381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Phân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vi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sinh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8" name="Đường kết nối: Mũi tên Gấp khúc 48">
            <a:extLst>
              <a:ext uri="{FF2B5EF4-FFF2-40B4-BE49-F238E27FC236}">
                <a16:creationId xmlns:a16="http://schemas.microsoft.com/office/drawing/2014/main" id="{DC974441-72F1-1D56-4696-81D760235FC3}"/>
              </a:ext>
            </a:extLst>
          </p:cNvPr>
          <p:cNvCxnSpPr>
            <a:cxnSpLocks/>
            <a:stCxn id="6" idx="6"/>
            <a:endCxn id="27" idx="1"/>
          </p:cNvCxnSpPr>
          <p:nvPr/>
        </p:nvCxnSpPr>
        <p:spPr>
          <a:xfrm>
            <a:off x="6197267" y="4884386"/>
            <a:ext cx="594693" cy="1088592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95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0" grpId="0" animBg="1"/>
      <p:bldP spid="23" grpId="0" animBg="1"/>
      <p:bldP spid="25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22">
            <a:extLst>
              <a:ext uri="{FF2B5EF4-FFF2-40B4-BE49-F238E27FC236}">
                <a16:creationId xmlns:a16="http://schemas.microsoft.com/office/drawing/2014/main" id="{4E520565-851A-6B7F-0C46-8C727942FBDE}"/>
              </a:ext>
            </a:extLst>
          </p:cNvPr>
          <p:cNvSpPr/>
          <p:nvPr/>
        </p:nvSpPr>
        <p:spPr>
          <a:xfrm>
            <a:off x="8061147" y="1703440"/>
            <a:ext cx="3505199" cy="3251200"/>
          </a:xfrm>
          <a:prstGeom prst="roundRect">
            <a:avLst/>
          </a:prstGeom>
          <a:solidFill>
            <a:srgbClr val="FFF99D"/>
          </a:solidFill>
          <a:ln>
            <a:solidFill>
              <a:srgbClr val="FFF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ysClr val="windowText" lastClr="000000"/>
                </a:solidFill>
                <a:cs typeface="+mn-ea"/>
                <a:sym typeface="+mn-lt"/>
              </a:rPr>
              <a:t>ỨNG DỤNG CÔNG NGHỆ HIỆN ĐẠI TRONG SẢN XUẤT PHÂN BÓN</a:t>
            </a:r>
          </a:p>
        </p:txBody>
      </p:sp>
      <p:sp>
        <p:nvSpPr>
          <p:cNvPr id="3" name="Hình Bầu dục 23">
            <a:extLst>
              <a:ext uri="{FF2B5EF4-FFF2-40B4-BE49-F238E27FC236}">
                <a16:creationId xmlns:a16="http://schemas.microsoft.com/office/drawing/2014/main" id="{CBF16B38-C482-8C44-17B4-645FA816BB7E}"/>
              </a:ext>
            </a:extLst>
          </p:cNvPr>
          <p:cNvSpPr/>
          <p:nvPr/>
        </p:nvSpPr>
        <p:spPr>
          <a:xfrm>
            <a:off x="4555947" y="2013312"/>
            <a:ext cx="2889249" cy="263145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nghệ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xuất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phân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tan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chậm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kiểm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soát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Hình chữ nhật: Góc Tròn 24">
            <a:extLst>
              <a:ext uri="{FF2B5EF4-FFF2-40B4-BE49-F238E27FC236}">
                <a16:creationId xmlns:a16="http://schemas.microsoft.com/office/drawing/2014/main" id="{4A72D698-600E-E841-49AA-98BA00D703DC}"/>
              </a:ext>
            </a:extLst>
          </p:cNvPr>
          <p:cNvSpPr/>
          <p:nvPr/>
        </p:nvSpPr>
        <p:spPr>
          <a:xfrm>
            <a:off x="609600" y="2057400"/>
            <a:ext cx="3336746" cy="600090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Nguyên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lí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xuất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Hình chữ nhật: Góc Tròn 25">
            <a:extLst>
              <a:ext uri="{FF2B5EF4-FFF2-40B4-BE49-F238E27FC236}">
                <a16:creationId xmlns:a16="http://schemas.microsoft.com/office/drawing/2014/main" id="{D81B5626-8CD0-E0F6-39EC-3F7738B25A0C}"/>
              </a:ext>
            </a:extLst>
          </p:cNvPr>
          <p:cNvSpPr/>
          <p:nvPr/>
        </p:nvSpPr>
        <p:spPr>
          <a:xfrm>
            <a:off x="603250" y="3042316"/>
            <a:ext cx="3336746" cy="600090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Ưu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Hình chữ nhật: Góc Tròn 26">
            <a:extLst>
              <a:ext uri="{FF2B5EF4-FFF2-40B4-BE49-F238E27FC236}">
                <a16:creationId xmlns:a16="http://schemas.microsoft.com/office/drawing/2014/main" id="{232BDC89-7AAB-1EF5-7744-85C1F3903C2B}"/>
              </a:ext>
            </a:extLst>
          </p:cNvPr>
          <p:cNvSpPr/>
          <p:nvPr/>
        </p:nvSpPr>
        <p:spPr>
          <a:xfrm>
            <a:off x="609600" y="3990595"/>
            <a:ext cx="3336746" cy="600090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Nhược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2" name="Đường kết nối: Mũi tên Gấp khúc 27">
            <a:extLst>
              <a:ext uri="{FF2B5EF4-FFF2-40B4-BE49-F238E27FC236}">
                <a16:creationId xmlns:a16="http://schemas.microsoft.com/office/drawing/2014/main" id="{AC96ED39-2E69-674C-48DA-BBE98F63C5B3}"/>
              </a:ext>
            </a:extLst>
          </p:cNvPr>
          <p:cNvCxnSpPr>
            <a:cxnSpLocks/>
            <a:stCxn id="3" idx="2"/>
            <a:endCxn id="8" idx="3"/>
          </p:cNvCxnSpPr>
          <p:nvPr/>
        </p:nvCxnSpPr>
        <p:spPr>
          <a:xfrm rot="10800000">
            <a:off x="3946347" y="2357445"/>
            <a:ext cx="609601" cy="971596"/>
          </a:xfrm>
          <a:prstGeom prst="bentConnector3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Đường kết nối: Mũi tên Gấp khúc 28">
            <a:extLst>
              <a:ext uri="{FF2B5EF4-FFF2-40B4-BE49-F238E27FC236}">
                <a16:creationId xmlns:a16="http://schemas.microsoft.com/office/drawing/2014/main" id="{B1A6A5F2-E98E-4311-CBC0-CBFC306E7472}"/>
              </a:ext>
            </a:extLst>
          </p:cNvPr>
          <p:cNvCxnSpPr>
            <a:cxnSpLocks/>
            <a:stCxn id="3" idx="2"/>
            <a:endCxn id="10" idx="3"/>
          </p:cNvCxnSpPr>
          <p:nvPr/>
        </p:nvCxnSpPr>
        <p:spPr>
          <a:xfrm rot="10800000" flipV="1">
            <a:off x="3939997" y="3329041"/>
            <a:ext cx="615951" cy="13320"/>
          </a:xfrm>
          <a:prstGeom prst="bentConnector3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Đường kết nối: Mũi tên Gấp khúc 29">
            <a:extLst>
              <a:ext uri="{FF2B5EF4-FFF2-40B4-BE49-F238E27FC236}">
                <a16:creationId xmlns:a16="http://schemas.microsoft.com/office/drawing/2014/main" id="{24430C99-3C44-7A5A-A4F8-7BA409AAE8D9}"/>
              </a:ext>
            </a:extLst>
          </p:cNvPr>
          <p:cNvCxnSpPr>
            <a:cxnSpLocks/>
            <a:stCxn id="3" idx="2"/>
            <a:endCxn id="11" idx="3"/>
          </p:cNvCxnSpPr>
          <p:nvPr/>
        </p:nvCxnSpPr>
        <p:spPr>
          <a:xfrm rot="10800000" flipV="1">
            <a:off x="3946347" y="3329040"/>
            <a:ext cx="609601" cy="961599"/>
          </a:xfrm>
          <a:prstGeom prst="bentConnector3">
            <a:avLst>
              <a:gd name="adj1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Đường kết nối: Mũi tên Gấp khúc 30">
            <a:extLst>
              <a:ext uri="{FF2B5EF4-FFF2-40B4-BE49-F238E27FC236}">
                <a16:creationId xmlns:a16="http://schemas.microsoft.com/office/drawing/2014/main" id="{2396DA27-5D9C-367B-D31F-A2921380A160}"/>
              </a:ext>
            </a:extLst>
          </p:cNvPr>
          <p:cNvCxnSpPr>
            <a:cxnSpLocks/>
            <a:stCxn id="2" idx="1"/>
            <a:endCxn id="3" idx="6"/>
          </p:cNvCxnSpPr>
          <p:nvPr/>
        </p:nvCxnSpPr>
        <p:spPr>
          <a:xfrm rot="10800000" flipV="1">
            <a:off x="7445197" y="3329039"/>
            <a:ext cx="615951" cy="1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55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ình chữ nhật: Góc Tròn 20">
            <a:extLst>
              <a:ext uri="{FF2B5EF4-FFF2-40B4-BE49-F238E27FC236}">
                <a16:creationId xmlns:a16="http://schemas.microsoft.com/office/drawing/2014/main" id="{F5B7BC64-E49A-3CB4-D186-6715C22B38C9}"/>
              </a:ext>
            </a:extLst>
          </p:cNvPr>
          <p:cNvSpPr/>
          <p:nvPr/>
        </p:nvSpPr>
        <p:spPr>
          <a:xfrm>
            <a:off x="533400" y="2054268"/>
            <a:ext cx="3124200" cy="3103827"/>
          </a:xfrm>
          <a:prstGeom prst="roundRect">
            <a:avLst/>
          </a:prstGeom>
          <a:solidFill>
            <a:srgbClr val="FFF99D"/>
          </a:solidFill>
          <a:ln>
            <a:solidFill>
              <a:srgbClr val="FFF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ysClr val="windowText" lastClr="000000"/>
                </a:solidFill>
                <a:cs typeface="+mn-ea"/>
                <a:sym typeface="+mn-lt"/>
              </a:rPr>
              <a:t>ỨNG DỤNG CÔNG NGHỆ HIỆN ĐẠI TRONG SẢN XUẤT PHÂN BÓN</a:t>
            </a:r>
          </a:p>
        </p:txBody>
      </p:sp>
      <p:sp>
        <p:nvSpPr>
          <p:cNvPr id="7" name="Hình Bầu dục 21">
            <a:extLst>
              <a:ext uri="{FF2B5EF4-FFF2-40B4-BE49-F238E27FC236}">
                <a16:creationId xmlns:a16="http://schemas.microsoft.com/office/drawing/2014/main" id="{FFFC31E6-4BCF-6452-58BD-152CF08C98E5}"/>
              </a:ext>
            </a:extLst>
          </p:cNvPr>
          <p:cNvSpPr/>
          <p:nvPr/>
        </p:nvSpPr>
        <p:spPr>
          <a:xfrm>
            <a:off x="4212159" y="1533515"/>
            <a:ext cx="2324387" cy="201171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nghệ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vi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sinh</a:t>
            </a:r>
            <a:endParaRPr lang="en-US" sz="2400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Hình Bầu dục 22">
            <a:extLst>
              <a:ext uri="{FF2B5EF4-FFF2-40B4-BE49-F238E27FC236}">
                <a16:creationId xmlns:a16="http://schemas.microsoft.com/office/drawing/2014/main" id="{D32DAD21-DC02-2DAA-9D04-C317655B8F9C}"/>
              </a:ext>
            </a:extLst>
          </p:cNvPr>
          <p:cNvSpPr/>
          <p:nvPr/>
        </p:nvSpPr>
        <p:spPr>
          <a:xfrm>
            <a:off x="4212159" y="4264060"/>
            <a:ext cx="2324387" cy="211134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nghệ</a:t>
            </a:r>
            <a:r>
              <a:rPr lang="en-US" sz="24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 nano</a:t>
            </a:r>
          </a:p>
        </p:txBody>
      </p:sp>
      <p:cxnSp>
        <p:nvCxnSpPr>
          <p:cNvPr id="16" name="Đường kết nối: Mũi tên Gấp khúc 23">
            <a:extLst>
              <a:ext uri="{FF2B5EF4-FFF2-40B4-BE49-F238E27FC236}">
                <a16:creationId xmlns:a16="http://schemas.microsoft.com/office/drawing/2014/main" id="{C8EC246B-A128-2CE2-ACD7-9A3B40D37758}"/>
              </a:ext>
            </a:extLst>
          </p:cNvPr>
          <p:cNvCxnSpPr>
            <a:cxnSpLocks/>
            <a:stCxn id="6" idx="3"/>
            <a:endCxn id="7" idx="2"/>
          </p:cNvCxnSpPr>
          <p:nvPr/>
        </p:nvCxnSpPr>
        <p:spPr>
          <a:xfrm flipV="1">
            <a:off x="3657600" y="2539372"/>
            <a:ext cx="554559" cy="106681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Đường kết nối: Mũi tên Gấp khúc 24">
            <a:extLst>
              <a:ext uri="{FF2B5EF4-FFF2-40B4-BE49-F238E27FC236}">
                <a16:creationId xmlns:a16="http://schemas.microsoft.com/office/drawing/2014/main" id="{77C6FB63-8475-4BB1-7019-F1ADF5D1BD51}"/>
              </a:ext>
            </a:extLst>
          </p:cNvPr>
          <p:cNvCxnSpPr>
            <a:cxnSpLocks/>
            <a:stCxn id="6" idx="3"/>
            <a:endCxn id="9" idx="2"/>
          </p:cNvCxnSpPr>
          <p:nvPr/>
        </p:nvCxnSpPr>
        <p:spPr>
          <a:xfrm>
            <a:off x="3657600" y="3606182"/>
            <a:ext cx="554559" cy="171354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Hình chữ nhật: Góc Tròn 25">
            <a:extLst>
              <a:ext uri="{FF2B5EF4-FFF2-40B4-BE49-F238E27FC236}">
                <a16:creationId xmlns:a16="http://schemas.microsoft.com/office/drawing/2014/main" id="{76F016E1-E154-040A-D1FE-0C318B5EF323}"/>
              </a:ext>
            </a:extLst>
          </p:cNvPr>
          <p:cNvSpPr/>
          <p:nvPr/>
        </p:nvSpPr>
        <p:spPr>
          <a:xfrm>
            <a:off x="7382656" y="1295400"/>
            <a:ext cx="3911600" cy="721781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Nguyên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lí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xuất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Hình chữ nhật: Góc Tròn 26">
            <a:extLst>
              <a:ext uri="{FF2B5EF4-FFF2-40B4-BE49-F238E27FC236}">
                <a16:creationId xmlns:a16="http://schemas.microsoft.com/office/drawing/2014/main" id="{23721531-EB4D-BAD2-2FD3-3E72361B73BE}"/>
              </a:ext>
            </a:extLst>
          </p:cNvPr>
          <p:cNvSpPr/>
          <p:nvPr/>
        </p:nvSpPr>
        <p:spPr>
          <a:xfrm>
            <a:off x="7382656" y="2129948"/>
            <a:ext cx="3911600" cy="827759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Ưu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Hình chữ nhật: Góc Tròn 27">
            <a:extLst>
              <a:ext uri="{FF2B5EF4-FFF2-40B4-BE49-F238E27FC236}">
                <a16:creationId xmlns:a16="http://schemas.microsoft.com/office/drawing/2014/main" id="{F3C372B0-9454-05B8-A6B9-057711685425}"/>
              </a:ext>
            </a:extLst>
          </p:cNvPr>
          <p:cNvSpPr/>
          <p:nvPr/>
        </p:nvSpPr>
        <p:spPr>
          <a:xfrm>
            <a:off x="7382656" y="3048000"/>
            <a:ext cx="3911600" cy="698568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Nhược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Hình chữ nhật: Góc Tròn 28">
            <a:extLst>
              <a:ext uri="{FF2B5EF4-FFF2-40B4-BE49-F238E27FC236}">
                <a16:creationId xmlns:a16="http://schemas.microsoft.com/office/drawing/2014/main" id="{CD7B366B-4FF6-DA28-1D9B-DF93E0DF8CA7}"/>
              </a:ext>
            </a:extLst>
          </p:cNvPr>
          <p:cNvSpPr/>
          <p:nvPr/>
        </p:nvSpPr>
        <p:spPr>
          <a:xfrm>
            <a:off x="7382656" y="3962400"/>
            <a:ext cx="3911600" cy="801513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Nguyên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lí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sản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xuất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Hình chữ nhật: Góc Tròn 29">
            <a:extLst>
              <a:ext uri="{FF2B5EF4-FFF2-40B4-BE49-F238E27FC236}">
                <a16:creationId xmlns:a16="http://schemas.microsoft.com/office/drawing/2014/main" id="{BCE1E1DA-7BFA-D2F2-3834-B6A9297806F7}"/>
              </a:ext>
            </a:extLst>
          </p:cNvPr>
          <p:cNvSpPr/>
          <p:nvPr/>
        </p:nvSpPr>
        <p:spPr>
          <a:xfrm>
            <a:off x="7366000" y="4902200"/>
            <a:ext cx="3911600" cy="721781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Ưu</a:t>
            </a:r>
            <a:r>
              <a:rPr lang="en-US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Hình chữ nhật: Góc Tròn 30">
            <a:extLst>
              <a:ext uri="{FF2B5EF4-FFF2-40B4-BE49-F238E27FC236}">
                <a16:creationId xmlns:a16="http://schemas.microsoft.com/office/drawing/2014/main" id="{7073FC6B-8EDC-DB10-F020-377511E67645}"/>
              </a:ext>
            </a:extLst>
          </p:cNvPr>
          <p:cNvSpPr/>
          <p:nvPr/>
        </p:nvSpPr>
        <p:spPr>
          <a:xfrm>
            <a:off x="7382656" y="5791200"/>
            <a:ext cx="3911600" cy="750041"/>
          </a:xfrm>
          <a:prstGeom prst="roundRect">
            <a:avLst/>
          </a:prstGeom>
          <a:solidFill>
            <a:srgbClr val="F1DFB9"/>
          </a:solidFill>
          <a:ln>
            <a:solidFill>
              <a:srgbClr val="F1DF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Nhược</a:t>
            </a:r>
            <a:r>
              <a:rPr lang="fr-FR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chemeClr val="tx1"/>
                </a:solidFill>
                <a:cs typeface="+mn-ea"/>
                <a:sym typeface="+mn-lt"/>
              </a:rPr>
              <a:t>điểm</a:t>
            </a:r>
            <a:endParaRPr 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4" name="Đường kết nối: Mũi tên Gấp khúc 31">
            <a:extLst>
              <a:ext uri="{FF2B5EF4-FFF2-40B4-BE49-F238E27FC236}">
                <a16:creationId xmlns:a16="http://schemas.microsoft.com/office/drawing/2014/main" id="{EEDCE2E7-459C-AA69-099E-F77D7D05D37A}"/>
              </a:ext>
            </a:extLst>
          </p:cNvPr>
          <p:cNvCxnSpPr>
            <a:cxnSpLocks/>
            <a:stCxn id="7" idx="6"/>
            <a:endCxn id="18" idx="1"/>
          </p:cNvCxnSpPr>
          <p:nvPr/>
        </p:nvCxnSpPr>
        <p:spPr>
          <a:xfrm flipV="1">
            <a:off x="6536546" y="1656291"/>
            <a:ext cx="846110" cy="883081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Đường kết nối: Mũi tên Gấp khúc 32">
            <a:extLst>
              <a:ext uri="{FF2B5EF4-FFF2-40B4-BE49-F238E27FC236}">
                <a16:creationId xmlns:a16="http://schemas.microsoft.com/office/drawing/2014/main" id="{BB8DFEB3-7092-073A-6189-6BFA3A4AFD97}"/>
              </a:ext>
            </a:extLst>
          </p:cNvPr>
          <p:cNvCxnSpPr>
            <a:cxnSpLocks/>
            <a:stCxn id="7" idx="6"/>
            <a:endCxn id="19" idx="1"/>
          </p:cNvCxnSpPr>
          <p:nvPr/>
        </p:nvCxnSpPr>
        <p:spPr>
          <a:xfrm>
            <a:off x="6536546" y="2539372"/>
            <a:ext cx="846110" cy="4456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Đường kết nối: Mũi tên Gấp khúc 33">
            <a:extLst>
              <a:ext uri="{FF2B5EF4-FFF2-40B4-BE49-F238E27FC236}">
                <a16:creationId xmlns:a16="http://schemas.microsoft.com/office/drawing/2014/main" id="{DD57E015-1398-A84F-2F7A-7BAD34C4E973}"/>
              </a:ext>
            </a:extLst>
          </p:cNvPr>
          <p:cNvCxnSpPr>
            <a:cxnSpLocks/>
            <a:stCxn id="7" idx="6"/>
            <a:endCxn id="20" idx="1"/>
          </p:cNvCxnSpPr>
          <p:nvPr/>
        </p:nvCxnSpPr>
        <p:spPr>
          <a:xfrm>
            <a:off x="6536546" y="2539372"/>
            <a:ext cx="846110" cy="857912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Đường kết nối: Mũi tên Gấp khúc 34">
            <a:extLst>
              <a:ext uri="{FF2B5EF4-FFF2-40B4-BE49-F238E27FC236}">
                <a16:creationId xmlns:a16="http://schemas.microsoft.com/office/drawing/2014/main" id="{E166AABB-9C7E-4832-2258-5AA8182E6A61}"/>
              </a:ext>
            </a:extLst>
          </p:cNvPr>
          <p:cNvCxnSpPr>
            <a:cxnSpLocks/>
            <a:stCxn id="9" idx="6"/>
            <a:endCxn id="21" idx="1"/>
          </p:cNvCxnSpPr>
          <p:nvPr/>
        </p:nvCxnSpPr>
        <p:spPr>
          <a:xfrm flipV="1">
            <a:off x="6536546" y="4363157"/>
            <a:ext cx="846110" cy="956573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Đường kết nối: Mũi tên Gấp khúc 35">
            <a:extLst>
              <a:ext uri="{FF2B5EF4-FFF2-40B4-BE49-F238E27FC236}">
                <a16:creationId xmlns:a16="http://schemas.microsoft.com/office/drawing/2014/main" id="{2E41C33A-8477-80E6-7BA6-531CAE2E419B}"/>
              </a:ext>
            </a:extLst>
          </p:cNvPr>
          <p:cNvCxnSpPr>
            <a:cxnSpLocks/>
            <a:stCxn id="9" idx="6"/>
            <a:endCxn id="22" idx="1"/>
          </p:cNvCxnSpPr>
          <p:nvPr/>
        </p:nvCxnSpPr>
        <p:spPr>
          <a:xfrm flipV="1">
            <a:off x="6536545" y="5263091"/>
            <a:ext cx="829455" cy="56639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Đường kết nối: Mũi tên Gấp khúc 36">
            <a:extLst>
              <a:ext uri="{FF2B5EF4-FFF2-40B4-BE49-F238E27FC236}">
                <a16:creationId xmlns:a16="http://schemas.microsoft.com/office/drawing/2014/main" id="{2D5F2FEF-C3BD-F24E-6284-E2B52AE8A1A2}"/>
              </a:ext>
            </a:extLst>
          </p:cNvPr>
          <p:cNvCxnSpPr>
            <a:cxnSpLocks/>
            <a:stCxn id="9" idx="6"/>
            <a:endCxn id="23" idx="1"/>
          </p:cNvCxnSpPr>
          <p:nvPr/>
        </p:nvCxnSpPr>
        <p:spPr>
          <a:xfrm>
            <a:off x="6536546" y="5319730"/>
            <a:ext cx="846110" cy="846491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46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4C676C8-A800-3ABF-B832-9A3495A2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5"/>
            <a:ext cx="3189836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E360C-B3BD-E17B-F780-33C8757F79A1}"/>
              </a:ext>
            </a:extLst>
          </p:cNvPr>
          <p:cNvSpPr/>
          <p:nvPr/>
        </p:nvSpPr>
        <p:spPr>
          <a:xfrm>
            <a:off x="685800" y="1752600"/>
            <a:ext cx="44958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400"/>
              </a:spcBef>
            </a:pPr>
            <a:r>
              <a:rPr lang="fr-FR" sz="2400" b="1" dirty="0">
                <a:cs typeface="+mn-ea"/>
                <a:sym typeface="+mn-lt"/>
              </a:rPr>
              <a:t>Câu 1.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là </a:t>
            </a:r>
            <a:r>
              <a:rPr lang="fr-FR" sz="2400" dirty="0" err="1">
                <a:cs typeface="+mn-ea"/>
                <a:sym typeface="+mn-lt"/>
              </a:rPr>
              <a:t>gì</a:t>
            </a:r>
            <a:r>
              <a:rPr lang="fr-FR" sz="2400" dirty="0">
                <a:cs typeface="+mn-ea"/>
                <a:sym typeface="+mn-lt"/>
              </a:rPr>
              <a:t>?</a:t>
            </a:r>
            <a:endParaRPr lang="en-US" sz="2400" dirty="0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B5CC54-5E31-7D8A-ED82-D7B99F8D6F3A}"/>
              </a:ext>
            </a:extLst>
          </p:cNvPr>
          <p:cNvSpPr txBox="1"/>
          <p:nvPr/>
        </p:nvSpPr>
        <p:spPr>
          <a:xfrm flipH="1">
            <a:off x="152400" y="2286000"/>
            <a:ext cx="2359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Đáp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án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73835-60B3-EBE4-B071-435529AD08EB}"/>
              </a:ext>
            </a:extLst>
          </p:cNvPr>
          <p:cNvSpPr/>
          <p:nvPr/>
        </p:nvSpPr>
        <p:spPr>
          <a:xfrm>
            <a:off x="609600" y="2743200"/>
            <a:ext cx="6629400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là </a:t>
            </a:r>
            <a:r>
              <a:rPr lang="fr-FR" sz="2400" dirty="0" err="1">
                <a:cs typeface="+mn-ea"/>
                <a:sym typeface="+mn-lt"/>
              </a:rPr>
              <a:t>sản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phẩm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chức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năng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cung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cấp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chất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dinh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dưỡng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hoặc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cải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tạo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để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tăng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năng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suất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chất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lượng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cho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cây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trồng</a:t>
            </a:r>
            <a:r>
              <a:rPr lang="fr-FR" sz="2400" dirty="0"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3" name="Picture 2" descr="Tỷ Lệ Tốt Của Phân Bón Hợp Chất Npk 17-17-17 - Buy Tỷ Lệ Tốt Của Npk Hợp  Chất Phân Bón 17-17-17,Npk Phân Bón 15-15-15,Npk 15.15.15 Product on  Alibaba.com">
            <a:extLst>
              <a:ext uri="{FF2B5EF4-FFF2-40B4-BE49-F238E27FC236}">
                <a16:creationId xmlns:a16="http://schemas.microsoft.com/office/drawing/2014/main" id="{B9421536-5DC7-C287-6AB7-A3D7E8CBC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014615"/>
            <a:ext cx="4059816" cy="40598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32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E360C-B3BD-E17B-F780-33C8757F79A1}"/>
              </a:ext>
            </a:extLst>
          </p:cNvPr>
          <p:cNvSpPr/>
          <p:nvPr/>
        </p:nvSpPr>
        <p:spPr>
          <a:xfrm>
            <a:off x="457200" y="1676400"/>
            <a:ext cx="289560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fr-FR" sz="2400" b="1" dirty="0">
                <a:cs typeface="+mn-ea"/>
                <a:sym typeface="+mn-lt"/>
              </a:rPr>
              <a:t>Câu 2. </a:t>
            </a:r>
            <a:r>
              <a:rPr lang="fr-FR" sz="2400" dirty="0" err="1">
                <a:cs typeface="+mn-ea"/>
                <a:sym typeface="+mn-lt"/>
              </a:rPr>
              <a:t>Hãy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nhóm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theo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mẫu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Bảng</a:t>
            </a:r>
            <a:r>
              <a:rPr lang="fr-FR" sz="2400" dirty="0">
                <a:cs typeface="+mn-ea"/>
                <a:sym typeface="+mn-lt"/>
              </a:rPr>
              <a:t> 1.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4" name="Hình ảnh 17" descr="Ảnh có chứa bàn&#10;&#10;Mô tả được tạo tự động">
            <a:extLst>
              <a:ext uri="{FF2B5EF4-FFF2-40B4-BE49-F238E27FC236}">
                <a16:creationId xmlns:a16="http://schemas.microsoft.com/office/drawing/2014/main" id="{89D65C19-0945-115F-7613-A035080689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8" t="10872" r="6092" b="4325"/>
          <a:stretch/>
        </p:blipFill>
        <p:spPr>
          <a:xfrm>
            <a:off x="3505200" y="1676400"/>
            <a:ext cx="8193173" cy="46241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Hình chữ nhật: Góc Tròn 18">
                <a:extLst>
                  <a:ext uri="{FF2B5EF4-FFF2-40B4-BE49-F238E27FC236}">
                    <a16:creationId xmlns:a16="http://schemas.microsoft.com/office/drawing/2014/main" id="{7D3C9A93-8DB1-8070-0918-B05F03B48AE0}"/>
                  </a:ext>
                </a:extLst>
              </p:cNvPr>
              <p:cNvSpPr/>
              <p:nvPr/>
            </p:nvSpPr>
            <p:spPr>
              <a:xfrm>
                <a:off x="8448131" y="3046161"/>
                <a:ext cx="508000" cy="43564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7" name="Hình chữ nhật: Góc Tròn 18">
                <a:extLst>
                  <a:ext uri="{FF2B5EF4-FFF2-40B4-BE49-F238E27FC236}">
                    <a16:creationId xmlns:a16="http://schemas.microsoft.com/office/drawing/2014/main" id="{7D3C9A93-8DB1-8070-0918-B05F03B48A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131" y="3046161"/>
                <a:ext cx="508000" cy="43564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Hình chữ nhật: Góc Tròn 19">
            <a:extLst>
              <a:ext uri="{FF2B5EF4-FFF2-40B4-BE49-F238E27FC236}">
                <a16:creationId xmlns:a16="http://schemas.microsoft.com/office/drawing/2014/main" id="{2F96E74E-223D-1F81-6CB8-65D01ADA7870}"/>
              </a:ext>
            </a:extLst>
          </p:cNvPr>
          <p:cNvSpPr/>
          <p:nvPr/>
        </p:nvSpPr>
        <p:spPr>
          <a:xfrm>
            <a:off x="6327901" y="3046160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9" name="Hình chữ nhật: Góc Tròn 20">
            <a:extLst>
              <a:ext uri="{FF2B5EF4-FFF2-40B4-BE49-F238E27FC236}">
                <a16:creationId xmlns:a16="http://schemas.microsoft.com/office/drawing/2014/main" id="{A5645EFF-AEB2-BBD5-DC26-FDB657ED2C5B}"/>
              </a:ext>
            </a:extLst>
          </p:cNvPr>
          <p:cNvSpPr/>
          <p:nvPr/>
        </p:nvSpPr>
        <p:spPr>
          <a:xfrm>
            <a:off x="10568360" y="3046160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10" name="Hình chữ nhật: Góc Tròn 21">
            <a:extLst>
              <a:ext uri="{FF2B5EF4-FFF2-40B4-BE49-F238E27FC236}">
                <a16:creationId xmlns:a16="http://schemas.microsoft.com/office/drawing/2014/main" id="{F16936E6-A4A5-BAD6-4C87-DE7696B15655}"/>
              </a:ext>
            </a:extLst>
          </p:cNvPr>
          <p:cNvSpPr/>
          <p:nvPr/>
        </p:nvSpPr>
        <p:spPr>
          <a:xfrm>
            <a:off x="6327901" y="3726029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ình chữ nhật: Góc Tròn 22">
                <a:extLst>
                  <a:ext uri="{FF2B5EF4-FFF2-40B4-BE49-F238E27FC236}">
                    <a16:creationId xmlns:a16="http://schemas.microsoft.com/office/drawing/2014/main" id="{80AAA30F-6808-AC56-2288-A6277037E542}"/>
                  </a:ext>
                </a:extLst>
              </p:cNvPr>
              <p:cNvSpPr/>
              <p:nvPr/>
            </p:nvSpPr>
            <p:spPr>
              <a:xfrm>
                <a:off x="8448131" y="3726029"/>
                <a:ext cx="508000" cy="43564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11" name="Hình chữ nhật: Góc Tròn 22">
                <a:extLst>
                  <a:ext uri="{FF2B5EF4-FFF2-40B4-BE49-F238E27FC236}">
                    <a16:creationId xmlns:a16="http://schemas.microsoft.com/office/drawing/2014/main" id="{80AAA30F-6808-AC56-2288-A6277037E5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131" y="3726029"/>
                <a:ext cx="508000" cy="43564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Hình chữ nhật: Góc Tròn 23">
            <a:extLst>
              <a:ext uri="{FF2B5EF4-FFF2-40B4-BE49-F238E27FC236}">
                <a16:creationId xmlns:a16="http://schemas.microsoft.com/office/drawing/2014/main" id="{1E4CD202-E332-6E40-7228-AF4835354426}"/>
              </a:ext>
            </a:extLst>
          </p:cNvPr>
          <p:cNvSpPr/>
          <p:nvPr/>
        </p:nvSpPr>
        <p:spPr>
          <a:xfrm>
            <a:off x="10564967" y="3726029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ình chữ nhật: Góc Tròn 24">
                <a:extLst>
                  <a:ext uri="{FF2B5EF4-FFF2-40B4-BE49-F238E27FC236}">
                    <a16:creationId xmlns:a16="http://schemas.microsoft.com/office/drawing/2014/main" id="{6671168E-0C20-6DD3-345C-57DAB124FE26}"/>
                  </a:ext>
                </a:extLst>
              </p:cNvPr>
              <p:cNvSpPr/>
              <p:nvPr/>
            </p:nvSpPr>
            <p:spPr>
              <a:xfrm>
                <a:off x="8448131" y="4333439"/>
                <a:ext cx="508000" cy="43564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13" name="Hình chữ nhật: Góc Tròn 24">
                <a:extLst>
                  <a:ext uri="{FF2B5EF4-FFF2-40B4-BE49-F238E27FC236}">
                    <a16:creationId xmlns:a16="http://schemas.microsoft.com/office/drawing/2014/main" id="{6671168E-0C20-6DD3-345C-57DAB124FE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131" y="4333439"/>
                <a:ext cx="508000" cy="43564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Hình chữ nhật: Góc Tròn 25">
            <a:extLst>
              <a:ext uri="{FF2B5EF4-FFF2-40B4-BE49-F238E27FC236}">
                <a16:creationId xmlns:a16="http://schemas.microsoft.com/office/drawing/2014/main" id="{092F88BC-20CA-63CE-08B1-66848BA95C12}"/>
              </a:ext>
            </a:extLst>
          </p:cNvPr>
          <p:cNvSpPr/>
          <p:nvPr/>
        </p:nvSpPr>
        <p:spPr>
          <a:xfrm>
            <a:off x="6327901" y="4331487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15" name="Hình chữ nhật: Góc Tròn 26">
            <a:extLst>
              <a:ext uri="{FF2B5EF4-FFF2-40B4-BE49-F238E27FC236}">
                <a16:creationId xmlns:a16="http://schemas.microsoft.com/office/drawing/2014/main" id="{E70780EE-7777-20CE-F62D-4374741D89B0}"/>
              </a:ext>
            </a:extLst>
          </p:cNvPr>
          <p:cNvSpPr/>
          <p:nvPr/>
        </p:nvSpPr>
        <p:spPr>
          <a:xfrm>
            <a:off x="10415557" y="4331486"/>
            <a:ext cx="508000" cy="4356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16" name="Hình chữ nhật: Góc Tròn 27">
            <a:extLst>
              <a:ext uri="{FF2B5EF4-FFF2-40B4-BE49-F238E27FC236}">
                <a16:creationId xmlns:a16="http://schemas.microsoft.com/office/drawing/2014/main" id="{9C94BCE4-3C6C-8170-8823-DCFEB2BBF3C1}"/>
              </a:ext>
            </a:extLst>
          </p:cNvPr>
          <p:cNvSpPr/>
          <p:nvPr/>
        </p:nvSpPr>
        <p:spPr>
          <a:xfrm>
            <a:off x="8448131" y="4968218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ình chữ nhật: Góc Tròn 28">
                <a:extLst>
                  <a:ext uri="{FF2B5EF4-FFF2-40B4-BE49-F238E27FC236}">
                    <a16:creationId xmlns:a16="http://schemas.microsoft.com/office/drawing/2014/main" id="{B609EDE1-D642-B894-4976-2D7184120922}"/>
                  </a:ext>
                </a:extLst>
              </p:cNvPr>
              <p:cNvSpPr/>
              <p:nvPr/>
            </p:nvSpPr>
            <p:spPr>
              <a:xfrm>
                <a:off x="6444538" y="4966266"/>
                <a:ext cx="508000" cy="3487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17" name="Hình chữ nhật: Góc Tròn 28">
                <a:extLst>
                  <a:ext uri="{FF2B5EF4-FFF2-40B4-BE49-F238E27FC236}">
                    <a16:creationId xmlns:a16="http://schemas.microsoft.com/office/drawing/2014/main" id="{B609EDE1-D642-B894-4976-2D7184120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538" y="4966266"/>
                <a:ext cx="508000" cy="34879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Hình chữ nhật: Góc Tròn 29">
            <a:extLst>
              <a:ext uri="{FF2B5EF4-FFF2-40B4-BE49-F238E27FC236}">
                <a16:creationId xmlns:a16="http://schemas.microsoft.com/office/drawing/2014/main" id="{A3744A33-3ACE-9F6A-53E6-57DA8ACACD84}"/>
              </a:ext>
            </a:extLst>
          </p:cNvPr>
          <p:cNvSpPr/>
          <p:nvPr/>
        </p:nvSpPr>
        <p:spPr>
          <a:xfrm>
            <a:off x="10415557" y="4928691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19" name="Hình chữ nhật: Góc Tròn 30">
            <a:extLst>
              <a:ext uri="{FF2B5EF4-FFF2-40B4-BE49-F238E27FC236}">
                <a16:creationId xmlns:a16="http://schemas.microsoft.com/office/drawing/2014/main" id="{59EC2164-6EB3-0684-CAD4-F585B9192450}"/>
              </a:ext>
            </a:extLst>
          </p:cNvPr>
          <p:cNvSpPr/>
          <p:nvPr/>
        </p:nvSpPr>
        <p:spPr>
          <a:xfrm>
            <a:off x="6444538" y="5393897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20" name="Hình chữ nhật: Góc Tròn 31">
            <a:extLst>
              <a:ext uri="{FF2B5EF4-FFF2-40B4-BE49-F238E27FC236}">
                <a16:creationId xmlns:a16="http://schemas.microsoft.com/office/drawing/2014/main" id="{0676122C-997E-7797-11BF-1230139FB76B}"/>
              </a:ext>
            </a:extLst>
          </p:cNvPr>
          <p:cNvSpPr/>
          <p:nvPr/>
        </p:nvSpPr>
        <p:spPr>
          <a:xfrm>
            <a:off x="8411964" y="5393897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ình chữ nhật: Góc Tròn 32">
                <a:extLst>
                  <a:ext uri="{FF2B5EF4-FFF2-40B4-BE49-F238E27FC236}">
                    <a16:creationId xmlns:a16="http://schemas.microsoft.com/office/drawing/2014/main" id="{6E60EFD8-2BD5-A9BA-AF3A-DA18890615DA}"/>
                  </a:ext>
                </a:extLst>
              </p:cNvPr>
              <p:cNvSpPr/>
              <p:nvPr/>
            </p:nvSpPr>
            <p:spPr>
              <a:xfrm>
                <a:off x="10415557" y="5393897"/>
                <a:ext cx="508000" cy="3487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21" name="Hình chữ nhật: Góc Tròn 32">
                <a:extLst>
                  <a:ext uri="{FF2B5EF4-FFF2-40B4-BE49-F238E27FC236}">
                    <a16:creationId xmlns:a16="http://schemas.microsoft.com/office/drawing/2014/main" id="{6E60EFD8-2BD5-A9BA-AF3A-DA1889061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5557" y="5393897"/>
                <a:ext cx="508000" cy="34879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ình chữ nhật: Góc Tròn 33">
                <a:extLst>
                  <a:ext uri="{FF2B5EF4-FFF2-40B4-BE49-F238E27FC236}">
                    <a16:creationId xmlns:a16="http://schemas.microsoft.com/office/drawing/2014/main" id="{287EA077-231C-37B0-857B-0421BC5C8ED4}"/>
                  </a:ext>
                </a:extLst>
              </p:cNvPr>
              <p:cNvSpPr/>
              <p:nvPr/>
            </p:nvSpPr>
            <p:spPr>
              <a:xfrm>
                <a:off x="6444952" y="5835978"/>
                <a:ext cx="508000" cy="3487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33" b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×</m:t>
                      </m:r>
                    </m:oMath>
                  </m:oMathPara>
                </a14:m>
                <a:endParaRPr lang="en-US" sz="2133" b="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22" name="Hình chữ nhật: Góc Tròn 33">
                <a:extLst>
                  <a:ext uri="{FF2B5EF4-FFF2-40B4-BE49-F238E27FC236}">
                    <a16:creationId xmlns:a16="http://schemas.microsoft.com/office/drawing/2014/main" id="{287EA077-231C-37B0-857B-0421BC5C8E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952" y="5835978"/>
                <a:ext cx="508000" cy="34879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Hình chữ nhật: Góc Tròn 34">
            <a:extLst>
              <a:ext uri="{FF2B5EF4-FFF2-40B4-BE49-F238E27FC236}">
                <a16:creationId xmlns:a16="http://schemas.microsoft.com/office/drawing/2014/main" id="{F6BB1021-D2BB-F8FC-B41E-DF38FB6DF460}"/>
              </a:ext>
            </a:extLst>
          </p:cNvPr>
          <p:cNvSpPr/>
          <p:nvPr/>
        </p:nvSpPr>
        <p:spPr>
          <a:xfrm>
            <a:off x="8448131" y="5819577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  <p:sp>
        <p:nvSpPr>
          <p:cNvPr id="24" name="Hình chữ nhật: Góc Tròn 35">
            <a:extLst>
              <a:ext uri="{FF2B5EF4-FFF2-40B4-BE49-F238E27FC236}">
                <a16:creationId xmlns:a16="http://schemas.microsoft.com/office/drawing/2014/main" id="{FB6FE5C2-910A-93BC-0E97-ED71B65BC901}"/>
              </a:ext>
            </a:extLst>
          </p:cNvPr>
          <p:cNvSpPr/>
          <p:nvPr/>
        </p:nvSpPr>
        <p:spPr>
          <a:xfrm>
            <a:off x="10412163" y="5838176"/>
            <a:ext cx="508000" cy="3487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39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E360C-B3BD-E17B-F780-33C8757F79A1}"/>
              </a:ext>
            </a:extLst>
          </p:cNvPr>
          <p:cNvSpPr/>
          <p:nvPr/>
        </p:nvSpPr>
        <p:spPr>
          <a:xfrm>
            <a:off x="457200" y="1676400"/>
            <a:ext cx="5105400" cy="22298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fr-FR" sz="2400" b="1" dirty="0">
                <a:cs typeface="+mn-ea"/>
                <a:sym typeface="+mn-lt"/>
              </a:rPr>
              <a:t>Câu 3. </a:t>
            </a:r>
            <a:r>
              <a:rPr lang="fr-FR" sz="2400" dirty="0" err="1">
                <a:cs typeface="+mn-ea"/>
                <a:sym typeface="+mn-lt"/>
              </a:rPr>
              <a:t>Vì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sao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tuân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thủ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nguyên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tắc</a:t>
            </a:r>
            <a:r>
              <a:rPr lang="fr-FR" sz="2400" dirty="0">
                <a:cs typeface="+mn-ea"/>
                <a:sym typeface="+mn-lt"/>
              </a:rPr>
              <a:t> 4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’’Đúng 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liều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lúc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cách</a:t>
            </a:r>
            <a:r>
              <a:rPr lang="fr-FR" sz="2400" dirty="0">
                <a:cs typeface="+mn-ea"/>
                <a:sym typeface="+mn-lt"/>
              </a:rPr>
              <a:t>’’?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3" name="Picture 2" descr="Bón phân cho cây cảnh cần lưu ý gì?">
            <a:extLst>
              <a:ext uri="{FF2B5EF4-FFF2-40B4-BE49-F238E27FC236}">
                <a16:creationId xmlns:a16="http://schemas.microsoft.com/office/drawing/2014/main" id="{0B39FD3C-5AA7-394E-B35F-5AC29A29A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52600"/>
            <a:ext cx="5631417" cy="375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21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B5CC54-5E31-7D8A-ED82-D7B99F8D6F3A}"/>
              </a:ext>
            </a:extLst>
          </p:cNvPr>
          <p:cNvSpPr txBox="1"/>
          <p:nvPr/>
        </p:nvSpPr>
        <p:spPr>
          <a:xfrm flipH="1">
            <a:off x="609600" y="1524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Trả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lời</a:t>
            </a:r>
            <a:endParaRPr lang="en-US" sz="2400" b="1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73835-60B3-EBE4-B071-435529AD08EB}"/>
              </a:ext>
            </a:extLst>
          </p:cNvPr>
          <p:cNvSpPr/>
          <p:nvPr/>
        </p:nvSpPr>
        <p:spPr>
          <a:xfrm>
            <a:off x="609600" y="1905000"/>
            <a:ext cx="10896600" cy="4676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4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cs typeface="+mn-ea"/>
                <a:sym typeface="+mn-lt"/>
              </a:rPr>
              <a:t>Vì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mỗi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cây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trồng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nhau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liều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lượng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nhau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thời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điểm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lượng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và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cũng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nhau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mỗi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cách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nhau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mỗi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thời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kì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sinh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trưởng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phát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triển</a:t>
            </a:r>
            <a:r>
              <a:rPr lang="fr-FR" sz="2400" dirty="0">
                <a:cs typeface="+mn-ea"/>
                <a:sym typeface="+mn-lt"/>
              </a:rPr>
              <a:t> của </a:t>
            </a:r>
            <a:r>
              <a:rPr lang="fr-FR" sz="2400" dirty="0" err="1">
                <a:cs typeface="+mn-ea"/>
                <a:sym typeface="+mn-lt"/>
              </a:rPr>
              <a:t>cây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trồng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cách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bọn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khác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nhau</a:t>
            </a:r>
            <a:r>
              <a:rPr lang="fr-FR" sz="2400" dirty="0">
                <a:cs typeface="+mn-ea"/>
                <a:sym typeface="+mn-lt"/>
              </a:rPr>
              <a:t> (qua </a:t>
            </a:r>
            <a:r>
              <a:rPr lang="fr-FR" sz="2400" dirty="0" err="1">
                <a:cs typeface="+mn-ea"/>
                <a:sym typeface="+mn-lt"/>
              </a:rPr>
              <a:t>lá</a:t>
            </a:r>
            <a:r>
              <a:rPr lang="fr-FR" sz="2400" dirty="0">
                <a:cs typeface="+mn-ea"/>
                <a:sym typeface="+mn-lt"/>
              </a:rPr>
              <a:t>, qua </a:t>
            </a:r>
            <a:r>
              <a:rPr lang="fr-FR" sz="2400" dirty="0" err="1">
                <a:cs typeface="+mn-ea"/>
                <a:sym typeface="+mn-lt"/>
              </a:rPr>
              <a:t>rễ</a:t>
            </a:r>
            <a:r>
              <a:rPr lang="fr-FR" sz="2400" dirty="0">
                <a:cs typeface="+mn-ea"/>
                <a:sym typeface="+mn-lt"/>
              </a:rPr>
              <a:t>,…). </a:t>
            </a:r>
          </a:p>
          <a:p>
            <a:pPr marL="304815" indent="-304815" algn="just">
              <a:lnSpc>
                <a:spcPct val="14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cs typeface="+mn-ea"/>
                <a:sym typeface="+mn-lt"/>
              </a:rPr>
              <a:t>Nếu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không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áp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nguyên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tắc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này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thể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dẫn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đến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hệ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quả</a:t>
            </a:r>
            <a:r>
              <a:rPr lang="fr-FR" sz="2400" dirty="0">
                <a:cs typeface="+mn-ea"/>
                <a:sym typeface="+mn-lt"/>
              </a:rPr>
              <a:t>: </a:t>
            </a:r>
            <a:r>
              <a:rPr lang="fr-FR" sz="2400" dirty="0" err="1">
                <a:cs typeface="+mn-ea"/>
                <a:sym typeface="+mn-lt"/>
              </a:rPr>
              <a:t>lãng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phí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cây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không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sinh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trưởng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phát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triển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tốt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năng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suất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thấp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quá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nhiều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gây</a:t>
            </a:r>
            <a:r>
              <a:rPr lang="fr-FR" sz="2400" dirty="0">
                <a:cs typeface="+mn-ea"/>
                <a:sym typeface="+mn-lt"/>
              </a:rPr>
              <a:t> ô </a:t>
            </a:r>
            <a:r>
              <a:rPr lang="fr-FR" sz="2400" dirty="0" err="1">
                <a:cs typeface="+mn-ea"/>
                <a:sym typeface="+mn-lt"/>
              </a:rPr>
              <a:t>nhiễm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môi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trường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nông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sản</a:t>
            </a:r>
            <a:r>
              <a:rPr lang="fr-FR" sz="2400" dirty="0">
                <a:cs typeface="+mn-ea"/>
                <a:sym typeface="+mn-lt"/>
              </a:rPr>
              <a:t>… </a:t>
            </a:r>
          </a:p>
          <a:p>
            <a:pPr marL="304815" indent="-304815" algn="just">
              <a:lnSpc>
                <a:spcPct val="140000"/>
              </a:lnSpc>
              <a:buFont typeface="Symbol" panose="05050102010706020507" pitchFamily="18" charset="2"/>
              <a:buChar char="-"/>
            </a:pPr>
            <a:r>
              <a:rPr lang="fr-FR" sz="2400" dirty="0">
                <a:cs typeface="+mn-ea"/>
                <a:sym typeface="+mn-lt"/>
              </a:rPr>
              <a:t>Do </a:t>
            </a:r>
            <a:r>
              <a:rPr lang="fr-FR" sz="2400" dirty="0" err="1">
                <a:cs typeface="+mn-ea"/>
                <a:sym typeface="+mn-lt"/>
              </a:rPr>
              <a:t>vậy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áp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nguyên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tắc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này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người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sản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xuất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vừa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tiết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kiệm</a:t>
            </a:r>
            <a:r>
              <a:rPr lang="fr-FR" sz="2400" dirty="0">
                <a:cs typeface="+mn-ea"/>
                <a:sym typeface="+mn-lt"/>
              </a:rPr>
              <a:t> chi </a:t>
            </a:r>
            <a:r>
              <a:rPr lang="fr-FR" sz="2400" dirty="0" err="1">
                <a:cs typeface="+mn-ea"/>
                <a:sym typeface="+mn-lt"/>
              </a:rPr>
              <a:t>phí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đem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hiệu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quả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cao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cho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cây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trồng</a:t>
            </a:r>
            <a:r>
              <a:rPr lang="fr-FR" sz="2400" dirty="0"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158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E360C-B3BD-E17B-F780-33C8757F79A1}"/>
              </a:ext>
            </a:extLst>
          </p:cNvPr>
          <p:cNvSpPr/>
          <p:nvPr/>
        </p:nvSpPr>
        <p:spPr>
          <a:xfrm>
            <a:off x="685800" y="1676400"/>
            <a:ext cx="4953000" cy="27838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cs typeface="+mn-ea"/>
                <a:sym typeface="+mn-lt"/>
              </a:rPr>
              <a:t>Câu 4. </a:t>
            </a:r>
            <a:r>
              <a:rPr lang="fr-FR" sz="2400" dirty="0">
                <a:cs typeface="+mn-ea"/>
                <a:sym typeface="+mn-lt"/>
              </a:rPr>
              <a:t>Theo </a:t>
            </a:r>
            <a:r>
              <a:rPr lang="fr-FR" sz="2400" dirty="0" err="1">
                <a:cs typeface="+mn-ea"/>
                <a:sym typeface="+mn-lt"/>
              </a:rPr>
              <a:t>em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sử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rộng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rãi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nano </a:t>
            </a:r>
            <a:r>
              <a:rPr lang="fr-FR" sz="2400" dirty="0" err="1">
                <a:cs typeface="+mn-ea"/>
                <a:sym typeface="+mn-lt"/>
              </a:rPr>
              <a:t>và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tan </a:t>
            </a:r>
            <a:r>
              <a:rPr lang="fr-FR" sz="2400" dirty="0" err="1">
                <a:cs typeface="+mn-ea"/>
                <a:sym typeface="+mn-lt"/>
              </a:rPr>
              <a:t>chậm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có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kiểm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soát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trong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trồng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trọt</a:t>
            </a:r>
            <a:r>
              <a:rPr lang="fr-FR" sz="2400" dirty="0">
                <a:cs typeface="+mn-ea"/>
                <a:sym typeface="+mn-lt"/>
              </a:rPr>
              <a:t> ở </a:t>
            </a:r>
            <a:r>
              <a:rPr lang="fr-FR" sz="2400" dirty="0" err="1">
                <a:cs typeface="+mn-ea"/>
                <a:sym typeface="+mn-lt"/>
              </a:rPr>
              <a:t>địa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phương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em</a:t>
            </a:r>
            <a:r>
              <a:rPr lang="fr-FR" sz="2400" dirty="0">
                <a:cs typeface="+mn-ea"/>
                <a:sym typeface="+mn-lt"/>
              </a:rPr>
              <a:t>? </a:t>
            </a:r>
            <a:r>
              <a:rPr lang="fr-FR" sz="2400" dirty="0" err="1">
                <a:cs typeface="+mn-ea"/>
                <a:sym typeface="+mn-lt"/>
              </a:rPr>
              <a:t>Vì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sao</a:t>
            </a:r>
            <a:r>
              <a:rPr lang="fr-FR" sz="2400" dirty="0">
                <a:cs typeface="+mn-ea"/>
                <a:sym typeface="+mn-lt"/>
              </a:rPr>
              <a:t>?</a:t>
            </a:r>
            <a:endParaRPr lang="en-US" sz="2400" dirty="0">
              <a:cs typeface="+mn-ea"/>
              <a:sym typeface="+mn-lt"/>
            </a:endParaRPr>
          </a:p>
        </p:txBody>
      </p:sp>
      <p:pic>
        <p:nvPicPr>
          <p:cNvPr id="5" name="Picture 2" descr="Phân bón Nano là gì? Tác dụng trong nông nghiệp ra sao? - Agri.vn">
            <a:extLst>
              <a:ext uri="{FF2B5EF4-FFF2-40B4-BE49-F238E27FC236}">
                <a16:creationId xmlns:a16="http://schemas.microsoft.com/office/drawing/2014/main" id="{39F341E9-D859-7AFB-D571-7C0E546EA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87" y="1694995"/>
            <a:ext cx="1929932" cy="301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ộ Đôi Phân Tan Chậm Có Kiểm Soát Rynan Chuyên Dùng Cho Cây Kiểng – Nông  Nghiệp Phố">
            <a:extLst>
              <a:ext uri="{FF2B5EF4-FFF2-40B4-BE49-F238E27FC236}">
                <a16:creationId xmlns:a16="http://schemas.microsoft.com/office/drawing/2014/main" id="{7E089133-7262-D274-7775-654521712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 t="18000" r="6800" b="8400"/>
          <a:stretch/>
        </p:blipFill>
        <p:spPr bwMode="auto">
          <a:xfrm>
            <a:off x="8229600" y="1676400"/>
            <a:ext cx="3600557" cy="301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33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B5CC54-5E31-7D8A-ED82-D7B99F8D6F3A}"/>
              </a:ext>
            </a:extLst>
          </p:cNvPr>
          <p:cNvSpPr txBox="1"/>
          <p:nvPr/>
        </p:nvSpPr>
        <p:spPr>
          <a:xfrm flipH="1">
            <a:off x="609600" y="1600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Trả</a:t>
            </a:r>
            <a:r>
              <a:rPr lang="en-US" sz="2400" b="1" dirty="0">
                <a:solidFill>
                  <a:schemeClr val="dk1"/>
                </a:solidFill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cs typeface="+mn-ea"/>
                <a:sym typeface="+mn-lt"/>
              </a:rPr>
              <a:t>lời</a:t>
            </a:r>
            <a:endParaRPr lang="en-US" sz="2400" b="1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73835-60B3-EBE4-B071-435529AD08EB}"/>
              </a:ext>
            </a:extLst>
          </p:cNvPr>
          <p:cNvSpPr/>
          <p:nvPr/>
        </p:nvSpPr>
        <p:spPr>
          <a:xfrm>
            <a:off x="609600" y="1934370"/>
            <a:ext cx="10896600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 err="1">
                <a:cs typeface="+mn-ea"/>
                <a:sym typeface="+mn-lt"/>
              </a:rPr>
              <a:t>Nên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sử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2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này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vì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những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ưu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điểm</a:t>
            </a:r>
            <a:r>
              <a:rPr lang="fr-FR" sz="2400" dirty="0">
                <a:cs typeface="+mn-ea"/>
                <a:sym typeface="+mn-lt"/>
              </a:rPr>
              <a:t> của </a:t>
            </a:r>
            <a:r>
              <a:rPr lang="fr-FR" sz="2400" dirty="0" err="1">
                <a:cs typeface="+mn-ea"/>
                <a:sym typeface="+mn-lt"/>
              </a:rPr>
              <a:t>nó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tuy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nhiên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lưu</a:t>
            </a:r>
            <a:r>
              <a:rPr lang="fr-FR" sz="2400" dirty="0">
                <a:cs typeface="+mn-ea"/>
                <a:sym typeface="+mn-lt"/>
              </a:rPr>
              <a:t> ý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liều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đúng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thời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điểm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và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cách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để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tránh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lãng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phí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tồn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dư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kim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nặng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trong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sản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phẩm</a:t>
            </a:r>
            <a:r>
              <a:rPr lang="fr-FR" sz="2400" dirty="0">
                <a:cs typeface="+mn-ea"/>
                <a:sym typeface="+mn-lt"/>
              </a:rPr>
              <a:t> (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quá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nhiều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nano </a:t>
            </a:r>
            <a:r>
              <a:rPr lang="fr-FR" sz="2400" dirty="0" err="1">
                <a:cs typeface="+mn-ea"/>
                <a:sym typeface="+mn-lt"/>
              </a:rPr>
              <a:t>kim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nặng</a:t>
            </a:r>
            <a:r>
              <a:rPr lang="fr-FR" sz="2400" dirty="0">
                <a:cs typeface="+mn-ea"/>
                <a:sym typeface="+mn-lt"/>
              </a:rPr>
              <a:t>: Cu, Zn…). </a:t>
            </a:r>
          </a:p>
          <a:p>
            <a:pPr marL="381019" indent="-381019" algn="just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fr-FR" sz="2400" dirty="0">
                <a:cs typeface="+mn-ea"/>
                <a:sym typeface="+mn-lt"/>
              </a:rPr>
              <a:t>Do </a:t>
            </a:r>
            <a:r>
              <a:rPr lang="fr-FR" sz="2400" dirty="0" err="1">
                <a:cs typeface="+mn-ea"/>
                <a:sym typeface="+mn-lt"/>
              </a:rPr>
              <a:t>vậy</a:t>
            </a:r>
            <a:r>
              <a:rPr lang="fr-FR" sz="2400" dirty="0">
                <a:cs typeface="+mn-ea"/>
                <a:sym typeface="+mn-lt"/>
              </a:rPr>
              <a:t>, </a:t>
            </a:r>
            <a:r>
              <a:rPr lang="fr-FR" sz="2400" dirty="0" err="1">
                <a:cs typeface="+mn-ea"/>
                <a:sym typeface="+mn-lt"/>
              </a:rPr>
              <a:t>cần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khuyến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cáo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người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sản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xuất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tìm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hiểu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và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tính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toán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kĩ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lưỡng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trước</a:t>
            </a:r>
            <a:r>
              <a:rPr lang="fr-FR" sz="2400" dirty="0">
                <a:cs typeface="+mn-ea"/>
                <a:sym typeface="+mn-lt"/>
              </a:rPr>
              <a:t> khi </a:t>
            </a:r>
            <a:r>
              <a:rPr lang="fr-FR" sz="2400" dirty="0" err="1">
                <a:cs typeface="+mn-ea"/>
                <a:sym typeface="+mn-lt"/>
              </a:rPr>
              <a:t>sử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dụng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hai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loại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phân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bón</a:t>
            </a:r>
            <a:r>
              <a:rPr lang="fr-FR" sz="2400" dirty="0">
                <a:cs typeface="+mn-ea"/>
                <a:sym typeface="+mn-lt"/>
              </a:rPr>
              <a:t> </a:t>
            </a:r>
            <a:r>
              <a:rPr lang="fr-FR" sz="2400" dirty="0" err="1">
                <a:cs typeface="+mn-ea"/>
                <a:sym typeface="+mn-lt"/>
              </a:rPr>
              <a:t>này</a:t>
            </a:r>
            <a:r>
              <a:rPr lang="fr-FR" sz="2400" dirty="0">
                <a:cs typeface="+mn-ea"/>
                <a:sym typeface="+mn-lt"/>
              </a:rPr>
              <a:t>.</a:t>
            </a:r>
            <a:endParaRPr 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94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E3CE71-9FA7-31F5-F2FA-3EDF0C799A6B}"/>
              </a:ext>
            </a:extLst>
          </p:cNvPr>
          <p:cNvSpPr/>
          <p:nvPr/>
        </p:nvSpPr>
        <p:spPr>
          <a:xfrm>
            <a:off x="3609068" y="1057571"/>
            <a:ext cx="5188056" cy="6604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buClr>
                <a:srgbClr val="000000"/>
              </a:buClr>
              <a:defRPr/>
            </a:pP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Hướng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dẫn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về</a:t>
            </a:r>
            <a:r>
              <a:rPr lang="en-US" sz="3200" b="1" kern="0" dirty="0">
                <a:solidFill>
                  <a:srgbClr val="FFFFFF"/>
                </a:solidFill>
                <a:sym typeface="Arial"/>
              </a:rPr>
              <a:t> </a:t>
            </a:r>
            <a:r>
              <a:rPr lang="en-US" sz="3200" b="1" kern="0" dirty="0" err="1">
                <a:solidFill>
                  <a:srgbClr val="FFFFFF"/>
                </a:solidFill>
                <a:sym typeface="Arial"/>
              </a:rPr>
              <a:t>nhà</a:t>
            </a:r>
            <a:endParaRPr lang="en-US" sz="3200" b="1" kern="0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552CF18-32A5-2EA4-D797-E1CBDF6FCC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10000" y="2514600"/>
            <a:ext cx="999023" cy="957246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258F6E6-CF71-C856-7596-77FCA464CC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13939" y="2514600"/>
            <a:ext cx="999023" cy="9572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283B29-C8B2-C8DB-4D5B-19CDB6CDAFA8}"/>
              </a:ext>
            </a:extLst>
          </p:cNvPr>
          <p:cNvSpPr/>
          <p:nvPr/>
        </p:nvSpPr>
        <p:spPr>
          <a:xfrm>
            <a:off x="2410352" y="3817758"/>
            <a:ext cx="3505200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Hoàn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thành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bài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tập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còn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en-US" sz="2667" dirty="0" err="1">
                <a:solidFill>
                  <a:srgbClr val="000000"/>
                </a:solidFill>
                <a:cs typeface="+mn-ea"/>
                <a:sym typeface="+mn-lt"/>
              </a:rPr>
              <a:t>lại</a:t>
            </a:r>
            <a:r>
              <a:rPr lang="en-US" sz="2667" dirty="0">
                <a:solidFill>
                  <a:srgbClr val="000000"/>
                </a:solidFill>
                <a:cs typeface="+mn-ea"/>
                <a:sym typeface="+mn-lt"/>
              </a:rPr>
              <a:t>: 4, 5 SGK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4832A-CD7D-8FCB-4518-F51C2C2A1765}"/>
              </a:ext>
            </a:extLst>
          </p:cNvPr>
          <p:cNvSpPr/>
          <p:nvPr/>
        </p:nvSpPr>
        <p:spPr>
          <a:xfrm>
            <a:off x="6324600" y="3810000"/>
            <a:ext cx="3048000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solidFill>
                  <a:srgbClr val="000000"/>
                </a:solidFill>
                <a:cs typeface="+mn-ea"/>
                <a:sym typeface="+mn-lt"/>
              </a:rPr>
              <a:t>Xem trước</a:t>
            </a:r>
          </a:p>
          <a:p>
            <a:pPr algn="ctr">
              <a:lnSpc>
                <a:spcPct val="150000"/>
              </a:lnSpc>
            </a:pPr>
            <a:r>
              <a:rPr lang="vi-VN" sz="2667" dirty="0">
                <a:solidFill>
                  <a:srgbClr val="000000"/>
                </a:solidFill>
                <a:cs typeface="+mn-ea"/>
                <a:sym typeface="+mn-lt"/>
              </a:rPr>
              <a:t> nội </a:t>
            </a:r>
            <a:r>
              <a:rPr lang="vi-VN" sz="2667">
                <a:solidFill>
                  <a:srgbClr val="000000"/>
                </a:solidFill>
                <a:cs typeface="+mn-ea"/>
                <a:sym typeface="+mn-lt"/>
              </a:rPr>
              <a:t>dung </a:t>
            </a:r>
            <a:r>
              <a:rPr lang="en-US" sz="2667">
                <a:solidFill>
                  <a:srgbClr val="000000"/>
                </a:solidFill>
                <a:cs typeface="+mn-ea"/>
                <a:sym typeface="+mn-lt"/>
              </a:rPr>
              <a:t>B</a:t>
            </a:r>
            <a:r>
              <a:rPr lang="vi-VN" sz="2667">
                <a:solidFill>
                  <a:srgbClr val="000000"/>
                </a:solidFill>
                <a:cs typeface="+mn-ea"/>
                <a:sym typeface="+mn-lt"/>
              </a:rPr>
              <a:t>ài 9</a:t>
            </a:r>
            <a:endParaRPr lang="vi-VN" sz="2667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35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48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21F26-4C65-6E54-9EA8-B247D58C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B81309-AF59-B228-A1F3-249130566D47}"/>
              </a:ext>
            </a:extLst>
          </p:cNvPr>
          <p:cNvSpPr/>
          <p:nvPr/>
        </p:nvSpPr>
        <p:spPr>
          <a:xfrm>
            <a:off x="4775420" y="3585180"/>
            <a:ext cx="2944536" cy="295847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C7BE5-57D1-1C32-BC75-BD0CE4C79EC9}"/>
              </a:ext>
            </a:extLst>
          </p:cNvPr>
          <p:cNvSpPr txBox="1"/>
          <p:nvPr/>
        </p:nvSpPr>
        <p:spPr>
          <a:xfrm>
            <a:off x="462107" y="912741"/>
            <a:ext cx="11367083" cy="950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 b="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2233B-78B4-144D-C27E-A68F791BDCBB}"/>
              </a:ext>
            </a:extLst>
          </p:cNvPr>
          <p:cNvSpPr/>
          <p:nvPr/>
        </p:nvSpPr>
        <p:spPr>
          <a:xfrm>
            <a:off x="2441910" y="2000036"/>
            <a:ext cx="7407477" cy="4616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523">
              <a:defRPr/>
            </a:pPr>
            <a:endParaRPr lang="en-US" sz="4574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AF78D4DB-D18C-35F0-A640-447F807F89F9}"/>
              </a:ext>
            </a:extLst>
          </p:cNvPr>
          <p:cNvSpPr txBox="1"/>
          <p:nvPr/>
        </p:nvSpPr>
        <p:spPr>
          <a:xfrm>
            <a:off x="2644618" y="2000036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defRPr/>
            </a:pPr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52111-83E9-E2C4-E08B-DC4EB19CF71B}"/>
              </a:ext>
            </a:extLst>
          </p:cNvPr>
          <p:cNvSpPr txBox="1"/>
          <p:nvPr/>
        </p:nvSpPr>
        <p:spPr>
          <a:xfrm>
            <a:off x="4011327" y="2381351"/>
            <a:ext cx="4321722" cy="488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523">
              <a:lnSpc>
                <a:spcPct val="150000"/>
              </a:lnSpc>
              <a:defRPr/>
            </a:pPr>
            <a:r>
              <a:rPr lang="en-US" sz="2001">
                <a:solidFill>
                  <a:srgbClr val="ED7D31">
                    <a:lumMod val="5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FDDDAE-520E-A070-C1CF-66C0F56B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7" y="2851980"/>
            <a:ext cx="1053310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A6B98-10D5-49D7-521E-A99FE7C84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50"/>
            <a:ext cx="2684531" cy="2684531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360719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djdxp4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323</TotalTime>
  <Words>632</Words>
  <Application>Microsoft Office PowerPoint</Application>
  <PresentationFormat>Widescreen</PresentationFormat>
  <Paragraphs>63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Cambria Math</vt:lpstr>
      <vt:lpstr>Symbol</vt:lpstr>
      <vt:lpstr>Arial</vt:lpstr>
      <vt:lpstr>Calibri</vt:lpstr>
      <vt:lpstr>UTM Avo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Thuynt</cp:lastModifiedBy>
  <cp:revision>28</cp:revision>
  <dcterms:created xsi:type="dcterms:W3CDTF">2024-03-01T08:13:14Z</dcterms:created>
  <dcterms:modified xsi:type="dcterms:W3CDTF">2024-04-05T03:28:41Z</dcterms:modified>
  <cp:category>9Slide.vn</cp:category>
</cp:coreProperties>
</file>