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</p:sldMasterIdLst>
  <p:notesMasterIdLst>
    <p:notesMasterId r:id="rId31"/>
  </p:notesMasterIdLst>
  <p:sldIdLst>
    <p:sldId id="257" r:id="rId4"/>
    <p:sldId id="258" r:id="rId5"/>
    <p:sldId id="259" r:id="rId6"/>
    <p:sldId id="260" r:id="rId7"/>
    <p:sldId id="261" r:id="rId8"/>
    <p:sldId id="362" r:id="rId9"/>
    <p:sldId id="387" r:id="rId10"/>
    <p:sldId id="388" r:id="rId11"/>
    <p:sldId id="389" r:id="rId12"/>
    <p:sldId id="390" r:id="rId13"/>
    <p:sldId id="391" r:id="rId14"/>
    <p:sldId id="392" r:id="rId15"/>
    <p:sldId id="393" r:id="rId16"/>
    <p:sldId id="394" r:id="rId17"/>
    <p:sldId id="395" r:id="rId18"/>
    <p:sldId id="365" r:id="rId19"/>
    <p:sldId id="396" r:id="rId20"/>
    <p:sldId id="262" r:id="rId21"/>
    <p:sldId id="288" r:id="rId22"/>
    <p:sldId id="397" r:id="rId23"/>
    <p:sldId id="264" r:id="rId24"/>
    <p:sldId id="289" r:id="rId25"/>
    <p:sldId id="268" r:id="rId26"/>
    <p:sldId id="269" r:id="rId27"/>
    <p:sldId id="270" r:id="rId28"/>
    <p:sldId id="271" r:id="rId29"/>
    <p:sldId id="272" r:id="rId30"/>
  </p:sldIdLst>
  <p:sldSz cx="12192000" cy="6858000"/>
  <p:notesSz cx="6858000" cy="9144000"/>
  <p:embeddedFontLst>
    <p:embeddedFont>
      <p:font typeface="UTM Avo" panose="02040603050506020204" pitchFamily="18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1pPr>
    <a:lvl2pPr marL="457128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2pPr>
    <a:lvl3pPr marL="914253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3pPr>
    <a:lvl4pPr marL="1371381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4pPr>
    <a:lvl5pPr marL="1828509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5pPr>
    <a:lvl6pPr marL="2285635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6pPr>
    <a:lvl7pPr marL="2742763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7pPr>
    <a:lvl8pPr marL="3199888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8pPr>
    <a:lvl9pPr marL="3657016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9" autoAdjust="0"/>
    <p:restoredTop sz="93842" autoAdjust="0"/>
  </p:normalViewPr>
  <p:slideViewPr>
    <p:cSldViewPr>
      <p:cViewPr varScale="1">
        <p:scale>
          <a:sx n="105" d="100"/>
          <a:sy n="105" d="100"/>
        </p:scale>
        <p:origin x="144" y="192"/>
      </p:cViewPr>
      <p:guideLst>
        <p:guide orient="horz" pos="211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B3519-AC2C-4278-80AD-D57B3F96003E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312CE-2F7D-4E34-B64E-8551FE27A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41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128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253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381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509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635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763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9888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7016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387601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60" indent="0" algn="ctr">
              <a:buNone/>
              <a:defRPr sz="2001"/>
            </a:lvl2pPr>
            <a:lvl3pPr marL="914523" indent="0" algn="ctr">
              <a:buNone/>
              <a:defRPr sz="1801"/>
            </a:lvl3pPr>
            <a:lvl4pPr marL="1371783" indent="0" algn="ctr">
              <a:buNone/>
              <a:defRPr sz="1600"/>
            </a:lvl4pPr>
            <a:lvl5pPr marL="1829044" indent="0" algn="ctr">
              <a:buNone/>
              <a:defRPr sz="1600"/>
            </a:lvl5pPr>
            <a:lvl6pPr marL="2286307" indent="0" algn="ctr">
              <a:buNone/>
              <a:defRPr sz="1600"/>
            </a:lvl6pPr>
            <a:lvl7pPr marL="2743567" indent="0" algn="ctr">
              <a:buNone/>
              <a:defRPr sz="1600"/>
            </a:lvl7pPr>
            <a:lvl8pPr marL="3200830" indent="0" algn="ctr">
              <a:buNone/>
              <a:defRPr sz="1600"/>
            </a:lvl8pPr>
            <a:lvl9pPr marL="365809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1"/>
            <a:ext cx="10515601" cy="2852736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1" cy="15001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60" indent="0">
              <a:buNone/>
              <a:defRPr sz="2001">
                <a:solidFill>
                  <a:schemeClr val="tx1">
                    <a:tint val="75000"/>
                  </a:schemeClr>
                </a:solidFill>
              </a:defRPr>
            </a:lvl2pPr>
            <a:lvl3pPr marL="9145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5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0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5126"/>
            <a:ext cx="10515601" cy="13255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4"/>
            <a:ext cx="5157788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60" indent="0">
              <a:buNone/>
              <a:defRPr sz="2001" b="1"/>
            </a:lvl2pPr>
            <a:lvl3pPr marL="914523" indent="0">
              <a:buNone/>
              <a:defRPr sz="1801" b="1"/>
            </a:lvl3pPr>
            <a:lvl4pPr marL="1371783" indent="0">
              <a:buNone/>
              <a:defRPr sz="1600" b="1"/>
            </a:lvl4pPr>
            <a:lvl5pPr marL="1829044" indent="0">
              <a:buNone/>
              <a:defRPr sz="1600" b="1"/>
            </a:lvl5pPr>
            <a:lvl6pPr marL="2286307" indent="0">
              <a:buNone/>
              <a:defRPr sz="1600" b="1"/>
            </a:lvl6pPr>
            <a:lvl7pPr marL="2743567" indent="0">
              <a:buNone/>
              <a:defRPr sz="1600" b="1"/>
            </a:lvl7pPr>
            <a:lvl8pPr marL="3200830" indent="0">
              <a:buNone/>
              <a:defRPr sz="1600" b="1"/>
            </a:lvl8pPr>
            <a:lvl9pPr marL="365809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8" cy="3684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7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60" indent="0">
              <a:buNone/>
              <a:defRPr sz="2001" b="1"/>
            </a:lvl2pPr>
            <a:lvl3pPr marL="914523" indent="0">
              <a:buNone/>
              <a:defRPr sz="1801" b="1"/>
            </a:lvl3pPr>
            <a:lvl4pPr marL="1371783" indent="0">
              <a:buNone/>
              <a:defRPr sz="1600" b="1"/>
            </a:lvl4pPr>
            <a:lvl5pPr marL="1829044" indent="0">
              <a:buNone/>
              <a:defRPr sz="1600" b="1"/>
            </a:lvl5pPr>
            <a:lvl6pPr marL="2286307" indent="0">
              <a:buNone/>
              <a:defRPr sz="1600" b="1"/>
            </a:lvl6pPr>
            <a:lvl7pPr marL="2743567" indent="0">
              <a:buNone/>
              <a:defRPr sz="1600" b="1"/>
            </a:lvl7pPr>
            <a:lvl8pPr marL="3200830" indent="0">
              <a:buNone/>
              <a:defRPr sz="1600" b="1"/>
            </a:lvl8pPr>
            <a:lvl9pPr marL="365809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7" cy="3684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987426"/>
            <a:ext cx="6172201" cy="4873624"/>
          </a:xfr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400"/>
            </a:lvl3pPr>
            <a:lvl4pPr>
              <a:defRPr sz="2001"/>
            </a:lvl4pPr>
            <a:lvl5pPr>
              <a:defRPr sz="2001"/>
            </a:lvl5pPr>
            <a:lvl6pPr>
              <a:defRPr sz="2001"/>
            </a:lvl6pPr>
            <a:lvl7pPr>
              <a:defRPr sz="2001"/>
            </a:lvl7pPr>
            <a:lvl8pPr>
              <a:defRPr sz="2001"/>
            </a:lvl8pPr>
            <a:lvl9pPr>
              <a:defRPr sz="20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60" indent="0">
              <a:buNone/>
              <a:defRPr sz="1399"/>
            </a:lvl2pPr>
            <a:lvl3pPr marL="914523" indent="0">
              <a:buNone/>
              <a:defRPr sz="1201"/>
            </a:lvl3pPr>
            <a:lvl4pPr marL="1371783" indent="0">
              <a:buNone/>
              <a:defRPr sz="1001"/>
            </a:lvl4pPr>
            <a:lvl5pPr marL="1829044" indent="0">
              <a:buNone/>
              <a:defRPr sz="1001"/>
            </a:lvl5pPr>
            <a:lvl6pPr marL="2286307" indent="0">
              <a:buNone/>
              <a:defRPr sz="1001"/>
            </a:lvl6pPr>
            <a:lvl7pPr marL="2743567" indent="0">
              <a:buNone/>
              <a:defRPr sz="1001"/>
            </a:lvl7pPr>
            <a:lvl8pPr marL="3200830" indent="0">
              <a:buNone/>
              <a:defRPr sz="1001"/>
            </a:lvl8pPr>
            <a:lvl9pPr marL="3658090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987426"/>
            <a:ext cx="6172201" cy="4873624"/>
          </a:xfrm>
        </p:spPr>
        <p:txBody>
          <a:bodyPr/>
          <a:lstStyle>
            <a:lvl1pPr marL="0" indent="0">
              <a:buNone/>
              <a:defRPr sz="3200"/>
            </a:lvl1pPr>
            <a:lvl2pPr marL="457260" indent="0">
              <a:buNone/>
              <a:defRPr sz="2801"/>
            </a:lvl2pPr>
            <a:lvl3pPr marL="914523" indent="0">
              <a:buNone/>
              <a:defRPr sz="2400"/>
            </a:lvl3pPr>
            <a:lvl4pPr marL="1371783" indent="0">
              <a:buNone/>
              <a:defRPr sz="2001"/>
            </a:lvl4pPr>
            <a:lvl5pPr marL="1829044" indent="0">
              <a:buNone/>
              <a:defRPr sz="2001"/>
            </a:lvl5pPr>
            <a:lvl6pPr marL="2286307" indent="0">
              <a:buNone/>
              <a:defRPr sz="2001"/>
            </a:lvl6pPr>
            <a:lvl7pPr marL="2743567" indent="0">
              <a:buNone/>
              <a:defRPr sz="2001"/>
            </a:lvl7pPr>
            <a:lvl8pPr marL="3200830" indent="0">
              <a:buNone/>
              <a:defRPr sz="2001"/>
            </a:lvl8pPr>
            <a:lvl9pPr marL="3658090" indent="0">
              <a:buNone/>
              <a:defRPr sz="2001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60" indent="0">
              <a:buNone/>
              <a:defRPr sz="1399"/>
            </a:lvl2pPr>
            <a:lvl3pPr marL="914523" indent="0">
              <a:buNone/>
              <a:defRPr sz="1201"/>
            </a:lvl3pPr>
            <a:lvl4pPr marL="1371783" indent="0">
              <a:buNone/>
              <a:defRPr sz="1001"/>
            </a:lvl4pPr>
            <a:lvl5pPr marL="1829044" indent="0">
              <a:buNone/>
              <a:defRPr sz="1001"/>
            </a:lvl5pPr>
            <a:lvl6pPr marL="2286307" indent="0">
              <a:buNone/>
              <a:defRPr sz="1001"/>
            </a:lvl6pPr>
            <a:lvl7pPr marL="2743567" indent="0">
              <a:buNone/>
              <a:defRPr sz="1001"/>
            </a:lvl7pPr>
            <a:lvl8pPr marL="3200830" indent="0">
              <a:buNone/>
              <a:defRPr sz="1001"/>
            </a:lvl8pPr>
            <a:lvl9pPr marL="3658090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3" y="365125"/>
            <a:ext cx="2628899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1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4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1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0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5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0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41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0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0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78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8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7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9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3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9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6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48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9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5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9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A9BEA6D8-C1A2-4AE0-B91F-1F70F9B6FFFD}"/>
              </a:ext>
            </a:extLst>
          </p:cNvPr>
          <p:cNvSpPr txBox="1"/>
          <p:nvPr userDrawn="1"/>
        </p:nvSpPr>
        <p:spPr>
          <a:xfrm>
            <a:off x="0" y="-637728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1" cy="1325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1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49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2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523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31" indent="-228631" algn="l" defTabSz="9145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1pPr>
      <a:lvl2pPr marL="685892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52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415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675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935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2198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458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721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60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523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783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9044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307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567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830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8090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32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3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5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58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luyen-tap/5260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61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61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microsoft.com/office/2007/relationships/hdphoto" Target="../media/hdphoto1.wdp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AF43489D-B9AA-6C52-99CB-D2D7197BC1BC}"/>
              </a:ext>
            </a:extLst>
          </p:cNvPr>
          <p:cNvSpPr txBox="1"/>
          <p:nvPr/>
        </p:nvSpPr>
        <p:spPr>
          <a:xfrm>
            <a:off x="8536215" y="4347"/>
            <a:ext cx="3541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Công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nghệ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10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D923F9A4-F27E-1D45-17C5-8CC7F2ED2713}"/>
              </a:ext>
            </a:extLst>
          </p:cNvPr>
          <p:cNvSpPr txBox="1"/>
          <p:nvPr/>
        </p:nvSpPr>
        <p:spPr>
          <a:xfrm>
            <a:off x="8686800" y="650678"/>
            <a:ext cx="339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Công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nghệ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trồng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trọt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12C26524-D4C3-52CF-9BAB-8FC75810F1C8}"/>
              </a:ext>
            </a:extLst>
          </p:cNvPr>
          <p:cNvSpPr txBox="1">
            <a:spLocks/>
          </p:cNvSpPr>
          <p:nvPr/>
        </p:nvSpPr>
        <p:spPr>
          <a:xfrm>
            <a:off x="1143000" y="1143000"/>
            <a:ext cx="952500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699" rIns="91426" bIns="4569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4: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Công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nghệ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giống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cây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trồng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71F3468A-B113-F0A9-B2EE-D93D89D3C565}"/>
              </a:ext>
            </a:extLst>
          </p:cNvPr>
          <p:cNvSpPr txBox="1">
            <a:spLocks/>
          </p:cNvSpPr>
          <p:nvPr/>
        </p:nvSpPr>
        <p:spPr>
          <a:xfrm>
            <a:off x="990600" y="3647440"/>
            <a:ext cx="9906000" cy="244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699" rIns="91426" bIns="4569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500">
              <a:lnSpc>
                <a:spcPct val="150000"/>
              </a:lnSpc>
              <a:defRPr/>
            </a:pPr>
            <a:r>
              <a:rPr lang="vi-VN" sz="54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Bài 11. Phương pháp nhân giống cây trồng</a:t>
            </a:r>
            <a:endParaRPr lang="en-US" sz="5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58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03E8FC-9AD6-95AA-8F9A-C8FF7333B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048000"/>
            <a:ext cx="3189836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8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98C5D9-3740-FA26-4BC7-D902BC21A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620000" y="2286000"/>
            <a:ext cx="3123556" cy="3354495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FD548C04-C4A2-13B1-A524-8FF3A8A1C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1245610">
            <a:off x="1197456" y="1558887"/>
            <a:ext cx="6827521" cy="4372544"/>
          </a:xfrm>
          <a:prstGeom prst="rect">
            <a:avLst/>
          </a:prstGeom>
        </p:spPr>
      </p:pic>
      <p:sp>
        <p:nvSpPr>
          <p:cNvPr id="10" name="Hộp Văn bản 11">
            <a:extLst>
              <a:ext uri="{FF2B5EF4-FFF2-40B4-BE49-F238E27FC236}">
                <a16:creationId xmlns:a16="http://schemas.microsoft.com/office/drawing/2014/main" id="{3CD421CA-6089-6A55-2AA1-EBCFF0FAF081}"/>
              </a:ext>
            </a:extLst>
          </p:cNvPr>
          <p:cNvSpPr txBox="1"/>
          <p:nvPr/>
        </p:nvSpPr>
        <p:spPr>
          <a:xfrm>
            <a:off x="2133600" y="2286000"/>
            <a:ext cx="3810000" cy="3083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Kể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tên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các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loài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có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ở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trường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em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cho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biết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làm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thế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nào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để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được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các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loại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đó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?</a:t>
            </a:r>
            <a:endParaRPr lang="en-US" sz="2667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461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B3E756A-4299-8E45-149F-1BA3EBB4CA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048000"/>
            <a:ext cx="3189836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6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EF5063-6197-4AEC-90D4-FAC6808FAB19}"/>
              </a:ext>
            </a:extLst>
          </p:cNvPr>
          <p:cNvSpPr txBox="1"/>
          <p:nvPr/>
        </p:nvSpPr>
        <p:spPr>
          <a:xfrm>
            <a:off x="609600" y="1447800"/>
            <a:ext cx="94488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cs typeface="+mn-ea"/>
                <a:sym typeface="+mn-lt"/>
              </a:rPr>
              <a:t>1. Phương pháp nhân giống hữu tính</a:t>
            </a:r>
          </a:p>
        </p:txBody>
      </p:sp>
      <p:sp>
        <p:nvSpPr>
          <p:cNvPr id="2" name="Hộp Văn bản 19">
            <a:extLst>
              <a:ext uri="{FF2B5EF4-FFF2-40B4-BE49-F238E27FC236}">
                <a16:creationId xmlns:a16="http://schemas.microsoft.com/office/drawing/2014/main" id="{49F26EC8-2315-8196-B6A1-A535FE3D3778}"/>
              </a:ext>
            </a:extLst>
          </p:cNvPr>
          <p:cNvSpPr txBox="1"/>
          <p:nvPr/>
        </p:nvSpPr>
        <p:spPr>
          <a:xfrm>
            <a:off x="609600" y="1981200"/>
            <a:ext cx="7086600" cy="3594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algn="just">
              <a:lnSpc>
                <a:spcPct val="150000"/>
              </a:lnSpc>
              <a:spcBef>
                <a:spcPts val="400"/>
              </a:spcBef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Quy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trình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bằng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hạt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ở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trồng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+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Chọn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hạt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gốc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+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Gieo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trồng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sóc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+"/>
            </a:pP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Thu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hoạch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hạt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+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Chọn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lọc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làm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sạch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phơi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khô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hạt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+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Bảo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quản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3" name="Hình ảnh 18">
            <a:extLst>
              <a:ext uri="{FF2B5EF4-FFF2-40B4-BE49-F238E27FC236}">
                <a16:creationId xmlns:a16="http://schemas.microsoft.com/office/drawing/2014/main" id="{45478318-5D7A-3DE6-E675-48FCB8F1A1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70" t="21685" r="3271" b="19023"/>
          <a:stretch/>
        </p:blipFill>
        <p:spPr>
          <a:xfrm>
            <a:off x="6858000" y="2667000"/>
            <a:ext cx="4267201" cy="3694933"/>
          </a:xfrm>
          <a:prstGeom prst="roundRect">
            <a:avLst>
              <a:gd name="adj" fmla="val 25689"/>
            </a:avLst>
          </a:prstGeom>
        </p:spPr>
      </p:pic>
    </p:spTree>
    <p:extLst>
      <p:ext uri="{BB962C8B-B14F-4D97-AF65-F5344CB8AC3E}">
        <p14:creationId xmlns:p14="http://schemas.microsoft.com/office/powerpoint/2010/main" val="97224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0">
            <a:extLst>
              <a:ext uri="{FF2B5EF4-FFF2-40B4-BE49-F238E27FC236}">
                <a16:creationId xmlns:a16="http://schemas.microsoft.com/office/drawing/2014/main" id="{AB95435D-33BC-8133-9F9C-7385253EBD18}"/>
              </a:ext>
            </a:extLst>
          </p:cNvPr>
          <p:cNvSpPr txBox="1"/>
          <p:nvPr/>
        </p:nvSpPr>
        <p:spPr>
          <a:xfrm>
            <a:off x="609600" y="1447800"/>
            <a:ext cx="6934200" cy="4548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algn="just">
              <a:lnSpc>
                <a:spcPct val="150000"/>
              </a:lnSpc>
              <a:spcBef>
                <a:spcPts val="400"/>
              </a:spcBef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Ưu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nhược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của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hữu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tính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+"/>
            </a:pP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Ưu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dễ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thực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hiện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chi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phí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thấp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có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tuổi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thọ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cao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tính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thích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nghi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cao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dễ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dàng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bảo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quản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vận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chuyển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hạt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50000"/>
              </a:lnSpc>
              <a:spcBef>
                <a:spcPts val="400"/>
              </a:spcBef>
              <a:buFont typeface="Arial" panose="020B0604020202020204" pitchFamily="34" charset="0"/>
              <a:buChar char="+"/>
            </a:pP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Nhược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dễ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li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tính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lâu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ra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hoa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đậu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quả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Phạm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vi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dụng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Tất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cả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các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có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hạt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ngắn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ngày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làm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gốc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5" name="Picture 2" descr="Gợi ý các loại rau dễ trồng trong thùng xốp tại nhà">
            <a:extLst>
              <a:ext uri="{FF2B5EF4-FFF2-40B4-BE49-F238E27FC236}">
                <a16:creationId xmlns:a16="http://schemas.microsoft.com/office/drawing/2014/main" id="{C087F3DC-609D-DF41-C0EF-2C76D040A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676400"/>
            <a:ext cx="3963504" cy="297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03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EF5063-6197-4AEC-90D4-FAC6808FAB19}"/>
              </a:ext>
            </a:extLst>
          </p:cNvPr>
          <p:cNvSpPr txBox="1"/>
          <p:nvPr/>
        </p:nvSpPr>
        <p:spPr>
          <a:xfrm>
            <a:off x="609600" y="1447800"/>
            <a:ext cx="94488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cs typeface="+mn-ea"/>
                <a:sym typeface="+mn-lt"/>
              </a:rPr>
              <a:t>2. Phương pháp nhân giống vô tính</a:t>
            </a:r>
          </a:p>
        </p:txBody>
      </p:sp>
      <p:sp>
        <p:nvSpPr>
          <p:cNvPr id="2" name="Hộp Văn bản 19">
            <a:extLst>
              <a:ext uri="{FF2B5EF4-FFF2-40B4-BE49-F238E27FC236}">
                <a16:creationId xmlns:a16="http://schemas.microsoft.com/office/drawing/2014/main" id="{49F26EC8-2315-8196-B6A1-A535FE3D3778}"/>
              </a:ext>
            </a:extLst>
          </p:cNvPr>
          <p:cNvSpPr txBox="1"/>
          <p:nvPr/>
        </p:nvSpPr>
        <p:spPr>
          <a:xfrm>
            <a:off x="609600" y="1981200"/>
            <a:ext cx="7086600" cy="222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304815" indent="-304815" algn="just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vô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tính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là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phương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tạo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mới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từ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cơ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quan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sinh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dưỡng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của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mẹ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Có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nhiều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phương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vô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tính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giâm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chiết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>
                <a:solidFill>
                  <a:srgbClr val="000000"/>
                </a:solidFill>
                <a:cs typeface="+mn-ea"/>
                <a:sym typeface="+mn-lt"/>
              </a:rPr>
              <a:t>, nuôi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cấy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mô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4" name="Picture 2" descr="Cây thơm Tây,cây dứa (thơm, khóm)- cây giống | Tiki">
            <a:extLst>
              <a:ext uri="{FF2B5EF4-FFF2-40B4-BE49-F238E27FC236}">
                <a16:creationId xmlns:a16="http://schemas.microsoft.com/office/drawing/2014/main" id="{C7545450-7A73-366D-9258-B39E5611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600200"/>
            <a:ext cx="3124200" cy="3124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352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EF5063-6197-4AEC-90D4-FAC6808FAB19}"/>
              </a:ext>
            </a:extLst>
          </p:cNvPr>
          <p:cNvSpPr txBox="1"/>
          <p:nvPr/>
        </p:nvSpPr>
        <p:spPr>
          <a:xfrm>
            <a:off x="609600" y="1524000"/>
            <a:ext cx="2514600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cs typeface="+mn-ea"/>
                <a:sym typeface="+mn-lt"/>
              </a:rPr>
              <a:t>*Phương pháp giâm cành</a:t>
            </a:r>
            <a:r>
              <a:rPr lang="en-US" sz="2400" b="1" dirty="0">
                <a:solidFill>
                  <a:srgbClr val="000000"/>
                </a:solidFill>
                <a:cs typeface="+mn-ea"/>
                <a:sym typeface="+mn-lt"/>
              </a:rPr>
              <a:t>:</a:t>
            </a:r>
            <a:endParaRPr lang="vi-VN" sz="2400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3" name="Hình ảnh 24" descr="Ảnh có chứa văn bản&#10;&#10;Mô tả được tạo tự động">
            <a:extLst>
              <a:ext uri="{FF2B5EF4-FFF2-40B4-BE49-F238E27FC236}">
                <a16:creationId xmlns:a16="http://schemas.microsoft.com/office/drawing/2014/main" id="{93EC49F1-F03D-7B46-AF66-81F9FD3092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" t="22893" r="2604" b="42771"/>
          <a:stretch/>
        </p:blipFill>
        <p:spPr>
          <a:xfrm>
            <a:off x="3733800" y="1676400"/>
            <a:ext cx="7637152" cy="1769584"/>
          </a:xfrm>
          <a:prstGeom prst="rect">
            <a:avLst/>
          </a:prstGeom>
        </p:spPr>
      </p:pic>
      <p:sp>
        <p:nvSpPr>
          <p:cNvPr id="5" name="Hộp Văn bản 27">
            <a:extLst>
              <a:ext uri="{FF2B5EF4-FFF2-40B4-BE49-F238E27FC236}">
                <a16:creationId xmlns:a16="http://schemas.microsoft.com/office/drawing/2014/main" id="{960E74E6-565E-6716-FEED-965CF56CDA1E}"/>
              </a:ext>
            </a:extLst>
          </p:cNvPr>
          <p:cNvSpPr txBox="1"/>
          <p:nvPr/>
        </p:nvSpPr>
        <p:spPr>
          <a:xfrm>
            <a:off x="609601" y="3657600"/>
            <a:ext cx="10744200" cy="2740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algn="just">
              <a:lnSpc>
                <a:spcPct val="130000"/>
              </a:lnSpc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Sử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dụng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đoạn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hoặc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các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bộ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phận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khác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(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rễ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lá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chổi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,..)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từ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mẹ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đặt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trong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chất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nền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(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đất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giá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thể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dung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dịch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)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để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tạo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mới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30000"/>
              </a:lnSpc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Ưu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hệ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số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cao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dễ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thực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hiện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30000"/>
              </a:lnSpc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Nhược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bộ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rễ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phát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triển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kém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dễ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lan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bệnh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hại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…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30000"/>
              </a:lnSpc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Phạm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vi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dụng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lâu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dễ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ra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rễ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không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có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hạt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227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EF5063-6197-4AEC-90D4-FAC6808FAB19}"/>
              </a:ext>
            </a:extLst>
          </p:cNvPr>
          <p:cNvSpPr txBox="1"/>
          <p:nvPr/>
        </p:nvSpPr>
        <p:spPr>
          <a:xfrm>
            <a:off x="609600" y="1447800"/>
            <a:ext cx="94488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cs typeface="+mn-ea"/>
                <a:sym typeface="+mn-lt"/>
              </a:rPr>
              <a:t>*Phương pháp chiết cành</a:t>
            </a:r>
            <a:r>
              <a:rPr lang="en-US" sz="2400" b="1" dirty="0">
                <a:solidFill>
                  <a:srgbClr val="000000"/>
                </a:solidFill>
                <a:cs typeface="+mn-ea"/>
                <a:sym typeface="+mn-lt"/>
              </a:rPr>
              <a:t>:</a:t>
            </a:r>
            <a:endParaRPr lang="vi-VN" sz="2400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" name="Hộp Văn bản 27">
            <a:extLst>
              <a:ext uri="{FF2B5EF4-FFF2-40B4-BE49-F238E27FC236}">
                <a16:creationId xmlns:a16="http://schemas.microsoft.com/office/drawing/2014/main" id="{960E74E6-565E-6716-FEED-965CF56CDA1E}"/>
              </a:ext>
            </a:extLst>
          </p:cNvPr>
          <p:cNvSpPr txBox="1"/>
          <p:nvPr/>
        </p:nvSpPr>
        <p:spPr>
          <a:xfrm>
            <a:off x="609600" y="1981200"/>
            <a:ext cx="10962593" cy="2260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algn="just">
              <a:lnSpc>
                <a:spcPct val="130000"/>
              </a:lnSpc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Chiết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Tạo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mới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từ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vẫn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còn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trên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mẹ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30000"/>
              </a:lnSpc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Ưu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sinh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trưởng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nhanh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30000"/>
              </a:lnSpc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Nhược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hệ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số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thấp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30000"/>
              </a:lnSpc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Phạm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vi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dụng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lâu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không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có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hạt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2" name="Hình ảnh 16">
            <a:extLst>
              <a:ext uri="{FF2B5EF4-FFF2-40B4-BE49-F238E27FC236}">
                <a16:creationId xmlns:a16="http://schemas.microsoft.com/office/drawing/2014/main" id="{EFFD1A19-4727-0C55-92DC-FC6AFC7C4B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" t="17273" r="4338" b="37255"/>
          <a:stretch/>
        </p:blipFill>
        <p:spPr>
          <a:xfrm>
            <a:off x="2133600" y="4343400"/>
            <a:ext cx="7696200" cy="221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7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0191B51C-E739-CE85-9771-3932DFE0B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519532">
            <a:off x="5552874" y="874358"/>
            <a:ext cx="4090958" cy="5815660"/>
          </a:xfrm>
          <a:prstGeom prst="rect">
            <a:avLst/>
          </a:prstGeom>
        </p:spPr>
      </p:pic>
      <p:sp>
        <p:nvSpPr>
          <p:cNvPr id="4" name="Hộp Văn bản 12">
            <a:extLst>
              <a:ext uri="{FF2B5EF4-FFF2-40B4-BE49-F238E27FC236}">
                <a16:creationId xmlns:a16="http://schemas.microsoft.com/office/drawing/2014/main" id="{BBD45A97-0108-6841-846A-8D6DC7E3B124}"/>
              </a:ext>
            </a:extLst>
          </p:cNvPr>
          <p:cNvSpPr txBox="1"/>
          <p:nvPr/>
        </p:nvSpPr>
        <p:spPr>
          <a:xfrm>
            <a:off x="5943600" y="2895600"/>
            <a:ext cx="3581401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Em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hãy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biết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sự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khác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nhau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giữa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chiết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giâm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?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C773D39A-F748-89FE-D3F0-24B15FE564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981200" y="1828800"/>
            <a:ext cx="2418692" cy="473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9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EF5063-6197-4AEC-90D4-FAC6808FAB19}"/>
              </a:ext>
            </a:extLst>
          </p:cNvPr>
          <p:cNvSpPr txBox="1"/>
          <p:nvPr/>
        </p:nvSpPr>
        <p:spPr>
          <a:xfrm>
            <a:off x="609600" y="1447800"/>
            <a:ext cx="94488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cs typeface="+mn-ea"/>
                <a:sym typeface="+mn-lt"/>
              </a:rPr>
              <a:t>Sự khác nhau giữa chiết cành và giâm cành:</a:t>
            </a:r>
          </a:p>
        </p:txBody>
      </p:sp>
      <p:graphicFrame>
        <p:nvGraphicFramePr>
          <p:cNvPr id="4" name="Bảng 22">
            <a:extLst>
              <a:ext uri="{FF2B5EF4-FFF2-40B4-BE49-F238E27FC236}">
                <a16:creationId xmlns:a16="http://schemas.microsoft.com/office/drawing/2014/main" id="{D3C82625-6417-FB51-CFBB-3A2AA9363C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101329"/>
              </p:ext>
            </p:extLst>
          </p:nvPr>
        </p:nvGraphicFramePr>
        <p:xfrm>
          <a:off x="685800" y="2209800"/>
          <a:ext cx="10515600" cy="3810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40975401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06420534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624718795"/>
                    </a:ext>
                  </a:extLst>
                </a:gridCol>
              </a:tblGrid>
              <a:tr h="567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Chỉ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tiêu</a:t>
                      </a:r>
                      <a:endParaRPr lang="en-US" sz="2400" b="1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Giâm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cành</a:t>
                      </a:r>
                      <a:endParaRPr lang="en-US" sz="2400" b="1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Chiết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cành</a:t>
                      </a:r>
                      <a:endParaRPr lang="en-US" sz="2400" b="1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244555"/>
                  </a:ext>
                </a:extLst>
              </a:tr>
              <a:tr h="1215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Vị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trí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hình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thành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giống</a:t>
                      </a:r>
                      <a:endParaRPr lang="en-US" sz="2400" b="1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/>
                </a:tc>
                <a:extLst>
                  <a:ext uri="{0D108BD9-81ED-4DB2-BD59-A6C34878D82A}">
                    <a16:rowId xmlns:a16="http://schemas.microsoft.com/office/drawing/2014/main" val="2549350432"/>
                  </a:ext>
                </a:extLst>
              </a:tr>
              <a:tr h="6839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Hệ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số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nhân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giống</a:t>
                      </a:r>
                      <a:endParaRPr lang="en-US" sz="2400" b="1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/>
                </a:tc>
                <a:extLst>
                  <a:ext uri="{0D108BD9-81ED-4DB2-BD59-A6C34878D82A}">
                    <a16:rowId xmlns:a16="http://schemas.microsoft.com/office/drawing/2014/main" val="2339882383"/>
                  </a:ext>
                </a:extLst>
              </a:tr>
              <a:tr h="6839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Sức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sinh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trưởng</a:t>
                      </a:r>
                      <a:endParaRPr lang="en-US" sz="2400" b="1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/>
                </a:tc>
                <a:extLst>
                  <a:ext uri="{0D108BD9-81ED-4DB2-BD59-A6C34878D82A}">
                    <a16:rowId xmlns:a16="http://schemas.microsoft.com/office/drawing/2014/main" val="476050517"/>
                  </a:ext>
                </a:extLst>
              </a:tr>
              <a:tr h="6586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Đối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tượng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cây</a:t>
                      </a:r>
                      <a:r>
                        <a:rPr lang="fr-FR" sz="2400" b="1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fr-FR" sz="2400" b="1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trồng</a:t>
                      </a:r>
                      <a:endParaRPr lang="en-US" sz="2400" b="1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20" marR="45720" marT="0" marB="0"/>
                </a:tc>
                <a:extLst>
                  <a:ext uri="{0D108BD9-81ED-4DB2-BD59-A6C34878D82A}">
                    <a16:rowId xmlns:a16="http://schemas.microsoft.com/office/drawing/2014/main" val="3999563558"/>
                  </a:ext>
                </a:extLst>
              </a:tr>
            </a:tbl>
          </a:graphicData>
        </a:graphic>
      </p:graphicFrame>
      <p:sp>
        <p:nvSpPr>
          <p:cNvPr id="6" name="Hộp Văn bản 24">
            <a:extLst>
              <a:ext uri="{FF2B5EF4-FFF2-40B4-BE49-F238E27FC236}">
                <a16:creationId xmlns:a16="http://schemas.microsoft.com/office/drawing/2014/main" id="{D02AE986-96A0-2A7A-CE17-7CF55AED6320}"/>
              </a:ext>
            </a:extLst>
          </p:cNvPr>
          <p:cNvSpPr txBox="1"/>
          <p:nvPr/>
        </p:nvSpPr>
        <p:spPr>
          <a:xfrm>
            <a:off x="4495800" y="2768639"/>
            <a:ext cx="2936272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Bef>
                <a:spcPts val="400"/>
              </a:spcBef>
              <a:defRPr/>
            </a:pP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Khi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đã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tách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rời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mẹ</a:t>
            </a:r>
            <a:endParaRPr lang="en-US" sz="2400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sp>
        <p:nvSpPr>
          <p:cNvPr id="8" name="Hộp Văn bản 26">
            <a:extLst>
              <a:ext uri="{FF2B5EF4-FFF2-40B4-BE49-F238E27FC236}">
                <a16:creationId xmlns:a16="http://schemas.microsoft.com/office/drawing/2014/main" id="{125D043D-9905-BC2A-7B1B-C6C18B47CA02}"/>
              </a:ext>
            </a:extLst>
          </p:cNvPr>
          <p:cNvSpPr txBox="1"/>
          <p:nvPr/>
        </p:nvSpPr>
        <p:spPr>
          <a:xfrm>
            <a:off x="7772400" y="2764354"/>
            <a:ext cx="337507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Bef>
                <a:spcPts val="400"/>
              </a:spcBef>
              <a:defRPr/>
            </a:pP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Khi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vẫn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dính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trên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mẹ</a:t>
            </a:r>
            <a:endParaRPr lang="en-US" sz="2400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sp>
        <p:nvSpPr>
          <p:cNvPr id="9" name="Hộp Văn bản 28">
            <a:extLst>
              <a:ext uri="{FF2B5EF4-FFF2-40B4-BE49-F238E27FC236}">
                <a16:creationId xmlns:a16="http://schemas.microsoft.com/office/drawing/2014/main" id="{380B4DB2-0C03-B430-B550-2F13215A4AFC}"/>
              </a:ext>
            </a:extLst>
          </p:cNvPr>
          <p:cNvSpPr txBox="1"/>
          <p:nvPr/>
        </p:nvSpPr>
        <p:spPr>
          <a:xfrm>
            <a:off x="5181600" y="4038600"/>
            <a:ext cx="152400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Bef>
                <a:spcPts val="400"/>
              </a:spcBef>
              <a:defRPr/>
            </a:pP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Cao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hơn</a:t>
            </a:r>
            <a:endParaRPr lang="en-US" sz="2400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sp>
        <p:nvSpPr>
          <p:cNvPr id="10" name="Hộp Văn bản 30">
            <a:extLst>
              <a:ext uri="{FF2B5EF4-FFF2-40B4-BE49-F238E27FC236}">
                <a16:creationId xmlns:a16="http://schemas.microsoft.com/office/drawing/2014/main" id="{F7AB633D-B51F-F402-1FA5-E4CDC7C54D27}"/>
              </a:ext>
            </a:extLst>
          </p:cNvPr>
          <p:cNvSpPr txBox="1"/>
          <p:nvPr/>
        </p:nvSpPr>
        <p:spPr>
          <a:xfrm>
            <a:off x="8458200" y="3962400"/>
            <a:ext cx="208601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Bef>
                <a:spcPts val="400"/>
              </a:spcBef>
              <a:defRPr/>
            </a:pP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Thấp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hơn</a:t>
            </a:r>
            <a:endParaRPr lang="en-US" sz="2400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sp>
        <p:nvSpPr>
          <p:cNvPr id="11" name="Hộp Văn bản 32">
            <a:extLst>
              <a:ext uri="{FF2B5EF4-FFF2-40B4-BE49-F238E27FC236}">
                <a16:creationId xmlns:a16="http://schemas.microsoft.com/office/drawing/2014/main" id="{D5339E5B-60EB-0BD6-CDDA-B758909598E9}"/>
              </a:ext>
            </a:extLst>
          </p:cNvPr>
          <p:cNvSpPr txBox="1"/>
          <p:nvPr/>
        </p:nvSpPr>
        <p:spPr>
          <a:xfrm>
            <a:off x="4876800" y="4686399"/>
            <a:ext cx="2225643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Bef>
                <a:spcPts val="400"/>
              </a:spcBef>
              <a:defRPr/>
            </a:pP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Chậm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hơn</a:t>
            </a:r>
            <a:endParaRPr lang="en-US" sz="2400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sp>
        <p:nvSpPr>
          <p:cNvPr id="12" name="Hộp Văn bản 34">
            <a:extLst>
              <a:ext uri="{FF2B5EF4-FFF2-40B4-BE49-F238E27FC236}">
                <a16:creationId xmlns:a16="http://schemas.microsoft.com/office/drawing/2014/main" id="{8ADD0EC3-86AA-2E21-65E5-3B5F83483936}"/>
              </a:ext>
            </a:extLst>
          </p:cNvPr>
          <p:cNvSpPr txBox="1"/>
          <p:nvPr/>
        </p:nvSpPr>
        <p:spPr>
          <a:xfrm>
            <a:off x="8534400" y="4648200"/>
            <a:ext cx="1889125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Bef>
                <a:spcPts val="400"/>
              </a:spcBef>
              <a:defRPr/>
            </a:pP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Nhanh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hơn</a:t>
            </a:r>
            <a:endParaRPr lang="en-US" sz="2400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sp>
        <p:nvSpPr>
          <p:cNvPr id="13" name="Hộp Văn bản 36">
            <a:extLst>
              <a:ext uri="{FF2B5EF4-FFF2-40B4-BE49-F238E27FC236}">
                <a16:creationId xmlns:a16="http://schemas.microsoft.com/office/drawing/2014/main" id="{E84C7B96-072A-503D-68EE-9D42291A493B}"/>
              </a:ext>
            </a:extLst>
          </p:cNvPr>
          <p:cNvSpPr txBox="1"/>
          <p:nvPr/>
        </p:nvSpPr>
        <p:spPr>
          <a:xfrm>
            <a:off x="5232972" y="5299257"/>
            <a:ext cx="147320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Bef>
                <a:spcPts val="400"/>
              </a:spcBef>
              <a:defRPr/>
            </a:pP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Hẹp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hơn</a:t>
            </a:r>
            <a:endParaRPr lang="en-US" sz="2400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sp>
        <p:nvSpPr>
          <p:cNvPr id="14" name="Hộp Văn bản 38">
            <a:extLst>
              <a:ext uri="{FF2B5EF4-FFF2-40B4-BE49-F238E27FC236}">
                <a16:creationId xmlns:a16="http://schemas.microsoft.com/office/drawing/2014/main" id="{C85A18CC-8DD7-C65B-D659-51D58078D8F2}"/>
              </a:ext>
            </a:extLst>
          </p:cNvPr>
          <p:cNvSpPr txBox="1"/>
          <p:nvPr/>
        </p:nvSpPr>
        <p:spPr>
          <a:xfrm>
            <a:off x="8763000" y="5334000"/>
            <a:ext cx="1620324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Bef>
                <a:spcPts val="400"/>
              </a:spcBef>
              <a:defRPr/>
            </a:pP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Rộng</a:t>
            </a:r>
            <a:r>
              <a:rPr lang="fr-FR" sz="2400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dk1"/>
                </a:solidFill>
                <a:cs typeface="+mn-ea"/>
                <a:sym typeface="+mn-lt"/>
              </a:rPr>
              <a:t>hơn</a:t>
            </a:r>
            <a:endParaRPr lang="en-US" sz="2400" dirty="0">
              <a:solidFill>
                <a:schemeClr val="dk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278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EF5063-6197-4AEC-90D4-FAC6808FAB19}"/>
              </a:ext>
            </a:extLst>
          </p:cNvPr>
          <p:cNvSpPr txBox="1"/>
          <p:nvPr/>
        </p:nvSpPr>
        <p:spPr>
          <a:xfrm>
            <a:off x="609600" y="1447800"/>
            <a:ext cx="94488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cs typeface="+mn-ea"/>
                <a:sym typeface="+mn-lt"/>
              </a:rPr>
              <a:t>*Phương pháp ghép</a:t>
            </a:r>
            <a:r>
              <a:rPr lang="en-US" sz="2400" b="1" dirty="0">
                <a:solidFill>
                  <a:srgbClr val="000000"/>
                </a:solidFill>
                <a:cs typeface="+mn-ea"/>
                <a:sym typeface="+mn-lt"/>
              </a:rPr>
              <a:t>:</a:t>
            </a:r>
            <a:endParaRPr lang="vi-VN" sz="2400" b="1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2" name="Hình ảnh 18" descr="Ảnh có chứa văn bản&#10;&#10;Mô tả được tạo tự động">
            <a:extLst>
              <a:ext uri="{FF2B5EF4-FFF2-40B4-BE49-F238E27FC236}">
                <a16:creationId xmlns:a16="http://schemas.microsoft.com/office/drawing/2014/main" id="{9A3FF028-A15B-7F4D-D399-82C05CA229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5" t="41305" r="29067"/>
          <a:stretch/>
        </p:blipFill>
        <p:spPr>
          <a:xfrm>
            <a:off x="8153400" y="2133600"/>
            <a:ext cx="3581400" cy="3208202"/>
          </a:xfrm>
          <a:prstGeom prst="rect">
            <a:avLst/>
          </a:prstGeom>
        </p:spPr>
      </p:pic>
      <p:sp>
        <p:nvSpPr>
          <p:cNvPr id="3" name="Hộp Văn bản 13">
            <a:extLst>
              <a:ext uri="{FF2B5EF4-FFF2-40B4-BE49-F238E27FC236}">
                <a16:creationId xmlns:a16="http://schemas.microsoft.com/office/drawing/2014/main" id="{42223081-2FF2-18EE-0440-99257B1AD36C}"/>
              </a:ext>
            </a:extLst>
          </p:cNvPr>
          <p:cNvSpPr txBox="1"/>
          <p:nvPr/>
        </p:nvSpPr>
        <p:spPr>
          <a:xfrm>
            <a:off x="533400" y="1981200"/>
            <a:ext cx="7467600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algn="just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là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phương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tạo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mới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bằng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cách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gắn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đoạn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mắt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chồi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của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mẹ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lên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khác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nhằm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phát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huy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ưu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của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mẹ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gốc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Ưu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rễ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khỏe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dễ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thích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nghi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sinh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trưởng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tốt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Nhược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đòi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hỏi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kĩ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thuật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cao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Phạm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vi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dụng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hầu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hết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các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loại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748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5">
            <a:extLst>
              <a:ext uri="{FF2B5EF4-FFF2-40B4-BE49-F238E27FC236}">
                <a16:creationId xmlns:a16="http://schemas.microsoft.com/office/drawing/2014/main" id="{DD1724C5-1041-9F4D-A68F-51D0BEA8AA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7" t="4151" r="7062" b="-4151"/>
          <a:stretch/>
        </p:blipFill>
        <p:spPr>
          <a:xfrm>
            <a:off x="6477000" y="1600200"/>
            <a:ext cx="4850682" cy="4712739"/>
          </a:xfrm>
          <a:prstGeom prst="rect">
            <a:avLst/>
          </a:prstGeom>
        </p:spPr>
      </p:pic>
      <p:sp>
        <p:nvSpPr>
          <p:cNvPr id="5" name="Hộp Văn bản 10">
            <a:extLst>
              <a:ext uri="{FF2B5EF4-FFF2-40B4-BE49-F238E27FC236}">
                <a16:creationId xmlns:a16="http://schemas.microsoft.com/office/drawing/2014/main" id="{EDFA9942-6842-D9BE-EBA9-DCC21194B64E}"/>
              </a:ext>
            </a:extLst>
          </p:cNvPr>
          <p:cNvSpPr txBox="1"/>
          <p:nvPr/>
        </p:nvSpPr>
        <p:spPr>
          <a:xfrm>
            <a:off x="609600" y="1600200"/>
            <a:ext cx="5486400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Trình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bày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các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bước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thực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hiện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phương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mắt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đoạn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trong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hình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11.5?</a:t>
            </a:r>
            <a:endParaRPr lang="en-US" sz="24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511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10">
            <a:extLst>
              <a:ext uri="{FF2B5EF4-FFF2-40B4-BE49-F238E27FC236}">
                <a16:creationId xmlns:a16="http://schemas.microsoft.com/office/drawing/2014/main" id="{EDFA9942-6842-D9BE-EBA9-DCC21194B64E}"/>
              </a:ext>
            </a:extLst>
          </p:cNvPr>
          <p:cNvSpPr txBox="1"/>
          <p:nvPr/>
        </p:nvSpPr>
        <p:spPr>
          <a:xfrm>
            <a:off x="609600" y="1600200"/>
            <a:ext cx="6172200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A.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mắt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:</a:t>
            </a:r>
            <a:endParaRPr lang="en-US" sz="2400" b="1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(1)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Chọn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vị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trí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tạo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miệng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 </a:t>
            </a:r>
            <a:endParaRPr lang="en-US" sz="24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(2)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Cắt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mắt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(3)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mắt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(4)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Quấn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nilon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cố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định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vết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(5)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tra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sau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khi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2" name="Hình ảnh 3">
            <a:extLst>
              <a:ext uri="{FF2B5EF4-FFF2-40B4-BE49-F238E27FC236}">
                <a16:creationId xmlns:a16="http://schemas.microsoft.com/office/drawing/2014/main" id="{30B8400F-EFA6-EAB9-666F-8863D3BD82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96" t="6675" r="21705" b="55276"/>
          <a:stretch/>
        </p:blipFill>
        <p:spPr>
          <a:xfrm>
            <a:off x="6858000" y="1752600"/>
            <a:ext cx="4534719" cy="299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2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10">
            <a:extLst>
              <a:ext uri="{FF2B5EF4-FFF2-40B4-BE49-F238E27FC236}">
                <a16:creationId xmlns:a16="http://schemas.microsoft.com/office/drawing/2014/main" id="{EDFA9942-6842-D9BE-EBA9-DCC21194B64E}"/>
              </a:ext>
            </a:extLst>
          </p:cNvPr>
          <p:cNvSpPr txBox="1"/>
          <p:nvPr/>
        </p:nvSpPr>
        <p:spPr>
          <a:xfrm>
            <a:off x="609600" y="1600200"/>
            <a:ext cx="5791200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B.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đoạn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:</a:t>
            </a:r>
            <a:endParaRPr lang="en-US" sz="2400" b="1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(1)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Chọn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cắt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(2)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Chọn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vị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trí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cắt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gốc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(3)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đoạn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(4)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Buộc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kín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mắt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bằng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nylon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tra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sau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khi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3" name="Hình ảnh 3">
            <a:extLst>
              <a:ext uri="{FF2B5EF4-FFF2-40B4-BE49-F238E27FC236}">
                <a16:creationId xmlns:a16="http://schemas.microsoft.com/office/drawing/2014/main" id="{A4AF5AEF-D52F-22E3-C8C4-555E8EA6EA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12" t="42638" r="21632" b="11617"/>
          <a:stretch/>
        </p:blipFill>
        <p:spPr>
          <a:xfrm>
            <a:off x="6934200" y="1676400"/>
            <a:ext cx="4539617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4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2">
            <a:extLst>
              <a:ext uri="{FF2B5EF4-FFF2-40B4-BE49-F238E27FC236}">
                <a16:creationId xmlns:a16="http://schemas.microsoft.com/office/drawing/2014/main" id="{04087D3B-C485-29F0-76EA-903EC0B5367F}"/>
              </a:ext>
            </a:extLst>
          </p:cNvPr>
          <p:cNvSpPr txBox="1"/>
          <p:nvPr/>
        </p:nvSpPr>
        <p:spPr>
          <a:xfrm>
            <a:off x="685800" y="1600200"/>
            <a:ext cx="10896600" cy="11218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bằng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phương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có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ưu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gì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hơn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với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giâm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chiết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?</a:t>
            </a:r>
            <a:endParaRPr lang="en-US" sz="2400" dirty="0">
              <a:cs typeface="+mn-ea"/>
              <a:sym typeface="+mn-lt"/>
            </a:endParaRPr>
          </a:p>
        </p:txBody>
      </p:sp>
      <p:sp>
        <p:nvSpPr>
          <p:cNvPr id="3" name="Hộp Văn bản 10">
            <a:extLst>
              <a:ext uri="{FF2B5EF4-FFF2-40B4-BE49-F238E27FC236}">
                <a16:creationId xmlns:a16="http://schemas.microsoft.com/office/drawing/2014/main" id="{F0A32A2E-E1D9-2A0D-D079-89DCB245B45D}"/>
              </a:ext>
            </a:extLst>
          </p:cNvPr>
          <p:cNvSpPr txBox="1"/>
          <p:nvPr/>
        </p:nvSpPr>
        <p:spPr>
          <a:xfrm>
            <a:off x="609600" y="28194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dk1"/>
                </a:solidFill>
                <a:cs typeface="+mn-ea"/>
                <a:sym typeface="+mn-lt"/>
              </a:rPr>
              <a:t>Trả</a:t>
            </a:r>
            <a:r>
              <a:rPr lang="en-US" sz="2400" b="1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cs typeface="+mn-ea"/>
                <a:sym typeface="+mn-lt"/>
              </a:rPr>
              <a:t>lời</a:t>
            </a:r>
            <a:endParaRPr lang="en-US" sz="2400" b="1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sp>
        <p:nvSpPr>
          <p:cNvPr id="6" name="Hộp Văn bản 13">
            <a:extLst>
              <a:ext uri="{FF2B5EF4-FFF2-40B4-BE49-F238E27FC236}">
                <a16:creationId xmlns:a16="http://schemas.microsoft.com/office/drawing/2014/main" id="{77079FF5-4DE6-6BD0-E063-2889C3F4A430}"/>
              </a:ext>
            </a:extLst>
          </p:cNvPr>
          <p:cNvSpPr txBox="1"/>
          <p:nvPr/>
        </p:nvSpPr>
        <p:spPr>
          <a:xfrm>
            <a:off x="533400" y="3321591"/>
            <a:ext cx="7620000" cy="1631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Hệ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số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cao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hơn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667" dirty="0">
              <a:cs typeface="+mn-ea"/>
              <a:sym typeface="+mn-lt"/>
            </a:endParaRPr>
          </a:p>
          <a:p>
            <a:pPr marL="457200" indent="-457200" algn="just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Sức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sinh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trưởng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của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bộ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rễ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mạnh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667" dirty="0">
              <a:cs typeface="+mn-ea"/>
              <a:sym typeface="+mn-lt"/>
            </a:endParaRPr>
          </a:p>
          <a:p>
            <a:pPr marL="457200" indent="-457200" algn="just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Đối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tượng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trồng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rộng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667" dirty="0" err="1">
                <a:solidFill>
                  <a:srgbClr val="000000"/>
                </a:solidFill>
                <a:cs typeface="+mn-ea"/>
                <a:sym typeface="+mn-lt"/>
              </a:rPr>
              <a:t>hơn</a:t>
            </a:r>
            <a:r>
              <a:rPr lang="fr-FR" sz="2667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667" dirty="0">
              <a:cs typeface="+mn-ea"/>
              <a:sym typeface="+mn-lt"/>
            </a:endParaRPr>
          </a:p>
        </p:txBody>
      </p:sp>
      <p:pic>
        <p:nvPicPr>
          <p:cNvPr id="7" name="Picture 2" descr="3 kỹ thuật ghép cây cảnh cơ bản, đơn giản và phổ biến nhất - Chậu trồng cây  - cây cảnh văn phòng">
            <a:extLst>
              <a:ext uri="{FF2B5EF4-FFF2-40B4-BE49-F238E27FC236}">
                <a16:creationId xmlns:a16="http://schemas.microsoft.com/office/drawing/2014/main" id="{7559A5C7-F300-323A-F50F-C4D30516D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048000"/>
            <a:ext cx="404812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68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10">
            <a:extLst>
              <a:ext uri="{FF2B5EF4-FFF2-40B4-BE49-F238E27FC236}">
                <a16:creationId xmlns:a16="http://schemas.microsoft.com/office/drawing/2014/main" id="{EDFA9942-6842-D9BE-EBA9-DCC21194B64E}"/>
              </a:ext>
            </a:extLst>
          </p:cNvPr>
          <p:cNvSpPr txBox="1"/>
          <p:nvPr/>
        </p:nvSpPr>
        <p:spPr>
          <a:xfrm>
            <a:off x="381000" y="1600200"/>
            <a:ext cx="3733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*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Ứng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dụng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công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nghệ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sinh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học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trong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trồng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:</a:t>
            </a:r>
          </a:p>
        </p:txBody>
      </p:sp>
      <p:pic>
        <p:nvPicPr>
          <p:cNvPr id="2" name="Hình ảnh 5">
            <a:extLst>
              <a:ext uri="{FF2B5EF4-FFF2-40B4-BE49-F238E27FC236}">
                <a16:creationId xmlns:a16="http://schemas.microsoft.com/office/drawing/2014/main" id="{4E7B53AE-2050-EBE2-2E17-943A887F49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" t="32629" r="2235" b="6218"/>
          <a:stretch/>
        </p:blipFill>
        <p:spPr>
          <a:xfrm>
            <a:off x="4267200" y="1524000"/>
            <a:ext cx="7620000" cy="1763033"/>
          </a:xfrm>
          <a:prstGeom prst="rect">
            <a:avLst/>
          </a:prstGeom>
        </p:spPr>
      </p:pic>
      <p:sp>
        <p:nvSpPr>
          <p:cNvPr id="4" name="Hộp Văn bản 12">
            <a:extLst>
              <a:ext uri="{FF2B5EF4-FFF2-40B4-BE49-F238E27FC236}">
                <a16:creationId xmlns:a16="http://schemas.microsoft.com/office/drawing/2014/main" id="{55015822-C918-515C-AB07-5FF2033DBCA9}"/>
              </a:ext>
            </a:extLst>
          </p:cNvPr>
          <p:cNvSpPr txBox="1"/>
          <p:nvPr/>
        </p:nvSpPr>
        <p:spPr>
          <a:xfrm>
            <a:off x="304800" y="3429000"/>
            <a:ext cx="11146787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algn="just"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Công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nghệ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nuối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cấy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mô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tế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bào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có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thể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nhanh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với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số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lượng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lớn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Ưu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tạo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ra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sạch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bệnh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nhanh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với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số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lượng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lớn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Nhược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điểm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đòi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hỏi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kĩ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thuật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cao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chi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phí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đầu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tư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lớn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thời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gian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dài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04815" indent="-304815" algn="just">
              <a:spcBef>
                <a:spcPts val="400"/>
              </a:spcBef>
              <a:spcAft>
                <a:spcPts val="400"/>
              </a:spcAft>
              <a:buFont typeface="Symbol" panose="05050102010706020507" pitchFamily="18" charset="2"/>
              <a:buChar char="-"/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Phạm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vi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dụng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cần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tạo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sạch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bệnh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khả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năng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bằng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phương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khác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kém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hiệu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quả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như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chuối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khoai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dâu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phong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lan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...</a:t>
            </a:r>
            <a:endParaRPr lang="en-US" sz="24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852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4C676C8-A800-3ABF-B832-9A3495A27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15455"/>
            <a:ext cx="3189836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2">
            <a:extLst>
              <a:ext uri="{FF2B5EF4-FFF2-40B4-BE49-F238E27FC236}">
                <a16:creationId xmlns:a16="http://schemas.microsoft.com/office/drawing/2014/main" id="{29FF1838-B82B-69A9-FA8F-EFDE27B74A5C}"/>
              </a:ext>
            </a:extLst>
          </p:cNvPr>
          <p:cNvSpPr txBox="1"/>
          <p:nvPr/>
        </p:nvSpPr>
        <p:spPr>
          <a:xfrm>
            <a:off x="685800" y="1600200"/>
            <a:ext cx="10896600" cy="11218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Câu 1.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Hãy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kể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tên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những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loài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được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bằng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phương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ở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địa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phương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em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  <p:sp>
        <p:nvSpPr>
          <p:cNvPr id="3" name="Hộp Văn bản 10">
            <a:extLst>
              <a:ext uri="{FF2B5EF4-FFF2-40B4-BE49-F238E27FC236}">
                <a16:creationId xmlns:a16="http://schemas.microsoft.com/office/drawing/2014/main" id="{3D18F146-48A9-CA21-70B3-3B8613E3CA8F}"/>
              </a:ext>
            </a:extLst>
          </p:cNvPr>
          <p:cNvSpPr txBox="1"/>
          <p:nvPr/>
        </p:nvSpPr>
        <p:spPr>
          <a:xfrm>
            <a:off x="609600" y="28194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dk1"/>
                </a:solidFill>
                <a:cs typeface="+mn-ea"/>
                <a:sym typeface="+mn-lt"/>
              </a:rPr>
              <a:t>Trả</a:t>
            </a:r>
            <a:r>
              <a:rPr lang="en-US" sz="2400" b="1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cs typeface="+mn-ea"/>
                <a:sym typeface="+mn-lt"/>
              </a:rPr>
              <a:t>lời</a:t>
            </a:r>
            <a:endParaRPr lang="en-US" sz="2400" b="1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pic>
        <p:nvPicPr>
          <p:cNvPr id="11" name="Picture 4" descr="NHÃN QUẾ - LỘC THÀNH AN">
            <a:extLst>
              <a:ext uri="{FF2B5EF4-FFF2-40B4-BE49-F238E27FC236}">
                <a16:creationId xmlns:a16="http://schemas.microsoft.com/office/drawing/2014/main" id="{DB66C753-291B-9052-F635-E80BF6D787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" t="10994" b="6621"/>
          <a:stretch/>
        </p:blipFill>
        <p:spPr bwMode="auto">
          <a:xfrm>
            <a:off x="4648200" y="3581400"/>
            <a:ext cx="2751436" cy="239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Hộp Văn bản 14">
            <a:extLst>
              <a:ext uri="{FF2B5EF4-FFF2-40B4-BE49-F238E27FC236}">
                <a16:creationId xmlns:a16="http://schemas.microsoft.com/office/drawing/2014/main" id="{9D18F749-27F0-1FF1-8BC2-D0710FD8AB95}"/>
              </a:ext>
            </a:extLst>
          </p:cNvPr>
          <p:cNvSpPr txBox="1"/>
          <p:nvPr/>
        </p:nvSpPr>
        <p:spPr>
          <a:xfrm>
            <a:off x="609600" y="3200400"/>
            <a:ext cx="3708400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Những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loài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được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bằng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phương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ở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địa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phương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em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vải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nhãn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bưởi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cam,...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13" name="Picture 2" descr="Tại sao ăn trái vải nhiều dễ nóng trong người? - VnExpress Sức khỏe">
            <a:extLst>
              <a:ext uri="{FF2B5EF4-FFF2-40B4-BE49-F238E27FC236}">
                <a16:creationId xmlns:a16="http://schemas.microsoft.com/office/drawing/2014/main" id="{63F32AAF-86CA-192E-CC9A-E3882AE51E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7" t="6547" r="4146" b="10725"/>
          <a:stretch/>
        </p:blipFill>
        <p:spPr bwMode="auto">
          <a:xfrm>
            <a:off x="8839200" y="2895600"/>
            <a:ext cx="2873829" cy="148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Giống cây cam vàng mỹ">
            <a:extLst>
              <a:ext uri="{FF2B5EF4-FFF2-40B4-BE49-F238E27FC236}">
                <a16:creationId xmlns:a16="http://schemas.microsoft.com/office/drawing/2014/main" id="{A4DF3001-CF26-E5DA-2765-8C5006C3B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7" t="7812" r="5469" b="10937"/>
          <a:stretch/>
        </p:blipFill>
        <p:spPr bwMode="auto">
          <a:xfrm>
            <a:off x="7543800" y="4495800"/>
            <a:ext cx="2412325" cy="218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33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2">
            <a:extLst>
              <a:ext uri="{FF2B5EF4-FFF2-40B4-BE49-F238E27FC236}">
                <a16:creationId xmlns:a16="http://schemas.microsoft.com/office/drawing/2014/main" id="{29FF1838-B82B-69A9-FA8F-EFDE27B74A5C}"/>
              </a:ext>
            </a:extLst>
          </p:cNvPr>
          <p:cNvSpPr txBox="1"/>
          <p:nvPr/>
        </p:nvSpPr>
        <p:spPr>
          <a:xfrm>
            <a:off x="685800" y="1600200"/>
            <a:ext cx="10896600" cy="14727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Câu 2.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Hãy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lựa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chọn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phương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thích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hợp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mỗi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loại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sau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bưởi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hoa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hồng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chua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hoa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phong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lan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Giải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thích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vì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sao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lựa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chọn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phương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pháp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đó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?</a:t>
            </a:r>
            <a:endParaRPr lang="en-US" sz="2400" dirty="0">
              <a:cs typeface="+mn-ea"/>
              <a:sym typeface="+mn-lt"/>
            </a:endParaRPr>
          </a:p>
        </p:txBody>
      </p:sp>
      <p:sp>
        <p:nvSpPr>
          <p:cNvPr id="3" name="Hộp Văn bản 10">
            <a:extLst>
              <a:ext uri="{FF2B5EF4-FFF2-40B4-BE49-F238E27FC236}">
                <a16:creationId xmlns:a16="http://schemas.microsoft.com/office/drawing/2014/main" id="{3D18F146-48A9-CA21-70B3-3B8613E3CA8F}"/>
              </a:ext>
            </a:extLst>
          </p:cNvPr>
          <p:cNvSpPr txBox="1"/>
          <p:nvPr/>
        </p:nvSpPr>
        <p:spPr>
          <a:xfrm>
            <a:off x="609600" y="31242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dk1"/>
                </a:solidFill>
                <a:cs typeface="+mn-ea"/>
                <a:sym typeface="+mn-lt"/>
              </a:rPr>
              <a:t>Trả</a:t>
            </a:r>
            <a:r>
              <a:rPr lang="en-US" sz="2400" b="1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cs typeface="+mn-ea"/>
                <a:sym typeface="+mn-lt"/>
              </a:rPr>
              <a:t>lời</a:t>
            </a:r>
            <a:endParaRPr lang="en-US" sz="2400" b="1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sp>
        <p:nvSpPr>
          <p:cNvPr id="12" name="Hộp Văn bản 14">
            <a:extLst>
              <a:ext uri="{FF2B5EF4-FFF2-40B4-BE49-F238E27FC236}">
                <a16:creationId xmlns:a16="http://schemas.microsoft.com/office/drawing/2014/main" id="{9D18F749-27F0-1FF1-8BC2-D0710FD8AB95}"/>
              </a:ext>
            </a:extLst>
          </p:cNvPr>
          <p:cNvSpPr txBox="1"/>
          <p:nvPr/>
        </p:nvSpPr>
        <p:spPr>
          <a:xfrm>
            <a:off x="609600" y="3581400"/>
            <a:ext cx="6553200" cy="2586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30000"/>
              </a:lnSpc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Bưởi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chiết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vì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có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tỷ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lệ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sống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cao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thời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gian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bói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quả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chỉ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từ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2–3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năm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;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yếu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tố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di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truyền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đạt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trên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90%.</a:t>
            </a:r>
          </a:p>
          <a:p>
            <a:pPr marL="342900" indent="-342900" algn="just">
              <a:lnSpc>
                <a:spcPct val="130000"/>
              </a:lnSpc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Hoa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hồng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vì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cực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khỏe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hội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tụ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tất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cả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những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ưu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thế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mạnh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nhất</a:t>
            </a:r>
            <a:r>
              <a:rPr lang="en-US" sz="2400" dirty="0">
                <a:cs typeface="+mn-ea"/>
                <a:sym typeface="+mn-lt"/>
              </a:rPr>
              <a:t>.</a:t>
            </a:r>
            <a:endParaRPr lang="en-US" sz="2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pic>
        <p:nvPicPr>
          <p:cNvPr id="4" name="Picture 2" descr="Bưởi da xanh chiết cành – Giống cây ăn quả">
            <a:extLst>
              <a:ext uri="{FF2B5EF4-FFF2-40B4-BE49-F238E27FC236}">
                <a16:creationId xmlns:a16="http://schemas.microsoft.com/office/drawing/2014/main" id="{6E970011-31B7-90D1-C64C-87562042B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276601"/>
            <a:ext cx="2057400" cy="147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ây hoa hồng - Cách trồng và chăm sóc hoa hồng tại nhà">
            <a:extLst>
              <a:ext uri="{FF2B5EF4-FFF2-40B4-BE49-F238E27FC236}">
                <a16:creationId xmlns:a16="http://schemas.microsoft.com/office/drawing/2014/main" id="{19C28412-7325-7B74-34D6-A922C009A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0" y="4724400"/>
            <a:ext cx="2057400" cy="131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36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0492848-9EC6-A3A4-1D6C-ABBFB8DC7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2971800"/>
            <a:ext cx="3189836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0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E6596647-E5B8-D4A1-6D0D-76CC7C61E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519532">
            <a:off x="5277106" y="694801"/>
            <a:ext cx="4668260" cy="6636346"/>
          </a:xfrm>
          <a:prstGeom prst="rect">
            <a:avLst/>
          </a:prstGeom>
        </p:spPr>
      </p:pic>
      <p:sp>
        <p:nvSpPr>
          <p:cNvPr id="8" name="Hộp Văn bản 12">
            <a:extLst>
              <a:ext uri="{FF2B5EF4-FFF2-40B4-BE49-F238E27FC236}">
                <a16:creationId xmlns:a16="http://schemas.microsoft.com/office/drawing/2014/main" id="{C223C25A-CC4D-E82C-0675-FDE49A0DAF8E}"/>
              </a:ext>
            </a:extLst>
          </p:cNvPr>
          <p:cNvSpPr txBox="1"/>
          <p:nvPr/>
        </p:nvSpPr>
        <p:spPr>
          <a:xfrm>
            <a:off x="5638800" y="2514600"/>
            <a:ext cx="4443893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Nghiên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cứu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các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bước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qui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trình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thực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đoạn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sgk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tr.61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cũng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như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kiến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thức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được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qua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bài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học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tiến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ghép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đoạn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cành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85ACDA-EAB9-6EC6-7B3D-C6DC0E110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981200" y="1828800"/>
            <a:ext cx="2418692" cy="473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53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39F4A7F6-1435-0D80-8EF5-1FCFCBA517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2971800"/>
            <a:ext cx="3189836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28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ộp Văn bản 4">
            <a:extLst>
              <a:ext uri="{FF2B5EF4-FFF2-40B4-BE49-F238E27FC236}">
                <a16:creationId xmlns:a16="http://schemas.microsoft.com/office/drawing/2014/main" id="{496BAE3C-C3C7-0F98-EBBD-A811309D9A0F}"/>
              </a:ext>
            </a:extLst>
          </p:cNvPr>
          <p:cNvSpPr txBox="1"/>
          <p:nvPr/>
        </p:nvSpPr>
        <p:spPr>
          <a:xfrm>
            <a:off x="457200" y="1524000"/>
            <a:ext cx="11277600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/>
              <a:t>Nhân giống hữu tính áp dụng rộng rãi cho nhiều loại cây trồng.</a:t>
            </a:r>
            <a:endParaRPr lang="en-US" sz="2400" dirty="0"/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/>
              <a:t>Có 3 phương pháp nhân giống vô tính chính gồm: giâm cành, chiết cành và ghép.</a:t>
            </a:r>
            <a:endParaRPr lang="en-US" sz="2400" dirty="0"/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/>
              <a:t>Ứng dụng công nghệ sinh học trong nhân giống cây trồng giúp nhân nhanh những loại cây trồng sạch bệnh và có hiệu quả kinh tế.</a:t>
            </a:r>
            <a:endParaRPr lang="en-US" sz="24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787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4E3CE71-9FA7-31F5-F2FA-3EDF0C799A6B}"/>
              </a:ext>
            </a:extLst>
          </p:cNvPr>
          <p:cNvSpPr/>
          <p:nvPr/>
        </p:nvSpPr>
        <p:spPr>
          <a:xfrm>
            <a:off x="3609068" y="1057571"/>
            <a:ext cx="5188056" cy="6604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23">
              <a:buClr>
                <a:srgbClr val="000000"/>
              </a:buClr>
              <a:defRPr/>
            </a:pPr>
            <a:r>
              <a:rPr lang="en-US" sz="3200" b="1" kern="0" dirty="0" err="1">
                <a:solidFill>
                  <a:srgbClr val="FFFFFF"/>
                </a:solidFill>
                <a:sym typeface="Arial"/>
              </a:rPr>
              <a:t>Hướng</a:t>
            </a:r>
            <a:r>
              <a:rPr lang="en-US" sz="3200" b="1" kern="0" dirty="0">
                <a:solidFill>
                  <a:srgbClr val="FFFFFF"/>
                </a:solidFill>
                <a:sym typeface="Arial"/>
              </a:rPr>
              <a:t> </a:t>
            </a:r>
            <a:r>
              <a:rPr lang="en-US" sz="3200" b="1" kern="0" dirty="0" err="1">
                <a:solidFill>
                  <a:srgbClr val="FFFFFF"/>
                </a:solidFill>
                <a:sym typeface="Arial"/>
              </a:rPr>
              <a:t>dẫn</a:t>
            </a:r>
            <a:r>
              <a:rPr lang="en-US" sz="3200" b="1" kern="0" dirty="0">
                <a:solidFill>
                  <a:srgbClr val="FFFFFF"/>
                </a:solidFill>
                <a:sym typeface="Arial"/>
              </a:rPr>
              <a:t> </a:t>
            </a:r>
            <a:r>
              <a:rPr lang="en-US" sz="3200" b="1" kern="0" dirty="0" err="1">
                <a:solidFill>
                  <a:srgbClr val="FFFFFF"/>
                </a:solidFill>
                <a:sym typeface="Arial"/>
              </a:rPr>
              <a:t>về</a:t>
            </a:r>
            <a:r>
              <a:rPr lang="en-US" sz="3200" b="1" kern="0" dirty="0">
                <a:solidFill>
                  <a:srgbClr val="FFFFFF"/>
                </a:solidFill>
                <a:sym typeface="Arial"/>
              </a:rPr>
              <a:t> </a:t>
            </a:r>
            <a:r>
              <a:rPr lang="en-US" sz="3200" b="1" kern="0" dirty="0" err="1">
                <a:solidFill>
                  <a:srgbClr val="FFFFFF"/>
                </a:solidFill>
                <a:sym typeface="Arial"/>
              </a:rPr>
              <a:t>nhà</a:t>
            </a:r>
            <a:endParaRPr lang="en-US" sz="3200" b="1" kern="0" dirty="0">
              <a:solidFill>
                <a:srgbClr val="FFFFFF"/>
              </a:solidFill>
              <a:sym typeface="Arial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E552CF18-32A5-2EA4-D797-E1CBDF6FCC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57400" y="2362200"/>
            <a:ext cx="999023" cy="957246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6258F6E6-CF71-C856-7596-77FCA464CC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562600" y="2362200"/>
            <a:ext cx="999023" cy="957246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80E84D62-9F2B-96C9-DBFC-72A1C8B5FD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144000" y="2362200"/>
            <a:ext cx="999023" cy="95724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283B29-C8B2-C8DB-4D5B-19CDB6CDAFA8}"/>
              </a:ext>
            </a:extLst>
          </p:cNvPr>
          <p:cNvSpPr/>
          <p:nvPr/>
        </p:nvSpPr>
        <p:spPr>
          <a:xfrm>
            <a:off x="1066800" y="3665358"/>
            <a:ext cx="2999848" cy="185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solidFill>
                  <a:srgbClr val="000000"/>
                </a:solidFill>
                <a:cs typeface="+mn-ea"/>
                <a:sym typeface="+mn-lt"/>
              </a:rPr>
              <a:t>Củng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667" dirty="0" err="1">
                <a:solidFill>
                  <a:srgbClr val="000000"/>
                </a:solidFill>
                <a:cs typeface="+mn-ea"/>
                <a:sym typeface="+mn-lt"/>
              </a:rPr>
              <a:t>cố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667" dirty="0" err="1">
                <a:solidFill>
                  <a:srgbClr val="000000"/>
                </a:solidFill>
                <a:cs typeface="+mn-ea"/>
                <a:sym typeface="+mn-lt"/>
              </a:rPr>
              <a:t>lại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667" dirty="0" err="1">
                <a:solidFill>
                  <a:srgbClr val="000000"/>
                </a:solidFill>
                <a:cs typeface="+mn-ea"/>
                <a:sym typeface="+mn-lt"/>
              </a:rPr>
              <a:t>kiến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667" dirty="0" err="1">
                <a:solidFill>
                  <a:srgbClr val="000000"/>
                </a:solidFill>
                <a:cs typeface="+mn-ea"/>
                <a:sym typeface="+mn-lt"/>
              </a:rPr>
              <a:t>thức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667" dirty="0" err="1">
                <a:solidFill>
                  <a:srgbClr val="000000"/>
                </a:solidFill>
                <a:cs typeface="+mn-ea"/>
                <a:sym typeface="+mn-lt"/>
              </a:rPr>
              <a:t>đã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667" dirty="0" err="1">
                <a:solidFill>
                  <a:srgbClr val="000000"/>
                </a:solidFill>
                <a:cs typeface="+mn-ea"/>
                <a:sym typeface="+mn-lt"/>
              </a:rPr>
              <a:t>học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667">
                <a:solidFill>
                  <a:srgbClr val="000000"/>
                </a:solidFill>
                <a:cs typeface="+mn-ea"/>
                <a:sym typeface="+mn-lt"/>
              </a:rPr>
              <a:t>ở Bài 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11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4832A-CD7D-8FCB-4518-F51C2C2A1765}"/>
              </a:ext>
            </a:extLst>
          </p:cNvPr>
          <p:cNvSpPr/>
          <p:nvPr/>
        </p:nvSpPr>
        <p:spPr>
          <a:xfrm>
            <a:off x="4549461" y="3665358"/>
            <a:ext cx="2971800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vi-VN" sz="2667" dirty="0">
                <a:solidFill>
                  <a:srgbClr val="000000"/>
                </a:solidFill>
                <a:cs typeface="+mn-ea"/>
                <a:sym typeface="+mn-lt"/>
              </a:rPr>
              <a:t>Hoàn thành bài tập được giao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C1CA8D-D33C-F4EE-547A-22F794601B84}"/>
              </a:ext>
            </a:extLst>
          </p:cNvPr>
          <p:cNvSpPr/>
          <p:nvPr/>
        </p:nvSpPr>
        <p:spPr>
          <a:xfrm>
            <a:off x="7971662" y="3665358"/>
            <a:ext cx="3382137" cy="185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67" dirty="0">
                <a:solidFill>
                  <a:srgbClr val="000000"/>
                </a:solidFill>
                <a:cs typeface="+mn-ea"/>
                <a:sym typeface="+mn-lt"/>
              </a:rPr>
              <a:t>Ghi nhớ và hệ thống lại kiến </a:t>
            </a:r>
            <a:r>
              <a:rPr lang="vi-VN" sz="2667">
                <a:solidFill>
                  <a:srgbClr val="000000"/>
                </a:solidFill>
                <a:cs typeface="+mn-ea"/>
                <a:sym typeface="+mn-lt"/>
              </a:rPr>
              <a:t>thức </a:t>
            </a:r>
            <a:r>
              <a:rPr lang="en-US" sz="2667">
                <a:solidFill>
                  <a:srgbClr val="000000"/>
                </a:solidFill>
                <a:cs typeface="+mn-ea"/>
                <a:sym typeface="+mn-lt"/>
              </a:rPr>
              <a:t>C</a:t>
            </a:r>
            <a:r>
              <a:rPr lang="vi-VN" sz="2667">
                <a:solidFill>
                  <a:srgbClr val="000000"/>
                </a:solidFill>
                <a:cs typeface="+mn-ea"/>
                <a:sym typeface="+mn-lt"/>
              </a:rPr>
              <a:t>hủ </a:t>
            </a:r>
            <a:r>
              <a:rPr lang="vi-VN" sz="2667" dirty="0">
                <a:solidFill>
                  <a:srgbClr val="000000"/>
                </a:solidFill>
                <a:cs typeface="+mn-ea"/>
                <a:sym typeface="+mn-lt"/>
              </a:rPr>
              <a:t>đề 4</a:t>
            </a:r>
          </a:p>
        </p:txBody>
      </p:sp>
    </p:spTree>
    <p:extLst>
      <p:ext uri="{BB962C8B-B14F-4D97-AF65-F5344CB8AC3E}">
        <p14:creationId xmlns:p14="http://schemas.microsoft.com/office/powerpoint/2010/main" val="306035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448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221F26-4C65-6E54-9EA8-B247D58C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6B81309-AF59-B228-A1F3-249130566D47}"/>
              </a:ext>
            </a:extLst>
          </p:cNvPr>
          <p:cNvSpPr/>
          <p:nvPr/>
        </p:nvSpPr>
        <p:spPr>
          <a:xfrm>
            <a:off x="4775420" y="3585180"/>
            <a:ext cx="2944536" cy="295847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23">
              <a:defRPr/>
            </a:pPr>
            <a:endParaRPr lang="en-US" sz="4574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C7BE5-57D1-1C32-BC75-BD0CE4C79EC9}"/>
              </a:ext>
            </a:extLst>
          </p:cNvPr>
          <p:cNvSpPr txBox="1"/>
          <p:nvPr/>
        </p:nvSpPr>
        <p:spPr>
          <a:xfrm>
            <a:off x="462107" y="912741"/>
            <a:ext cx="11367083" cy="950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523">
              <a:lnSpc>
                <a:spcPct val="150000"/>
              </a:lnSpc>
              <a:defRPr/>
            </a:pPr>
            <a:r>
              <a:rPr lang="en-US" sz="2001" b="1">
                <a:solidFill>
                  <a:srgbClr val="ED7D31">
                    <a:lumMod val="5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algn="ctr" defTabSz="914523">
              <a:lnSpc>
                <a:spcPct val="150000"/>
              </a:lnSpc>
              <a:defRPr/>
            </a:pPr>
            <a:r>
              <a:rPr lang="en-US" sz="2001">
                <a:solidFill>
                  <a:srgbClr val="ED7D31">
                    <a:lumMod val="5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3A2233B-78B4-144D-C27E-A68F791BDCBB}"/>
              </a:ext>
            </a:extLst>
          </p:cNvPr>
          <p:cNvSpPr/>
          <p:nvPr/>
        </p:nvSpPr>
        <p:spPr>
          <a:xfrm>
            <a:off x="2441910" y="2000036"/>
            <a:ext cx="7407477" cy="4616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23">
              <a:defRPr/>
            </a:pPr>
            <a:endParaRPr lang="en-US" sz="4574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AF78D4DB-D18C-35F0-A640-447F807F89F9}"/>
              </a:ext>
            </a:extLst>
          </p:cNvPr>
          <p:cNvSpPr txBox="1"/>
          <p:nvPr/>
        </p:nvSpPr>
        <p:spPr>
          <a:xfrm>
            <a:off x="2644618" y="2000036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523">
              <a:defRPr/>
            </a:pPr>
            <a:r>
              <a:rPr lang="en-US" sz="2400" b="1" u="sng">
                <a:solidFill>
                  <a:srgbClr val="843C0C"/>
                </a:solidFill>
                <a:latin typeface="UTM Avo" panose="02040603050506020204" pitchFamily="18" charset="0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lang="en-US" sz="2400" b="1" u="sng">
              <a:solidFill>
                <a:srgbClr val="843C0C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52111-83E9-E2C4-E08B-DC4EB19CF71B}"/>
              </a:ext>
            </a:extLst>
          </p:cNvPr>
          <p:cNvSpPr txBox="1"/>
          <p:nvPr/>
        </p:nvSpPr>
        <p:spPr>
          <a:xfrm>
            <a:off x="4011327" y="2381351"/>
            <a:ext cx="4321722" cy="488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523">
              <a:lnSpc>
                <a:spcPct val="150000"/>
              </a:lnSpc>
              <a:defRPr/>
            </a:pPr>
            <a:r>
              <a:rPr lang="en-US" sz="2001">
                <a:solidFill>
                  <a:srgbClr val="ED7D31">
                    <a:lumMod val="5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9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AFDDDAE-520E-A070-C1CF-66C0F56BA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7" y="2851980"/>
            <a:ext cx="1053310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1A6B98-10D5-49D7-521E-A99FE7C844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50"/>
            <a:ext cx="2684531" cy="2684531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360719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m44zgfc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sdjdxp4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289</TotalTime>
  <Words>1060</Words>
  <Application>Microsoft Office PowerPoint</Application>
  <PresentationFormat>Widescreen</PresentationFormat>
  <Paragraphs>93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Symbol</vt:lpstr>
      <vt:lpstr>Arial</vt:lpstr>
      <vt:lpstr>Calibri</vt:lpstr>
      <vt:lpstr>UTM Avo</vt:lpstr>
      <vt:lpstr>Theme1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Thuynt</cp:lastModifiedBy>
  <cp:revision>28</cp:revision>
  <dcterms:created xsi:type="dcterms:W3CDTF">2024-03-01T08:13:14Z</dcterms:created>
  <dcterms:modified xsi:type="dcterms:W3CDTF">2024-04-05T03:32:16Z</dcterms:modified>
  <cp:category>9Slide.vn</cp:category>
</cp:coreProperties>
</file>