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3"/>
  </p:notesMasterIdLst>
  <p:sldIdLst>
    <p:sldId id="256" r:id="rId2"/>
    <p:sldId id="344" r:id="rId3"/>
    <p:sldId id="281" r:id="rId4"/>
    <p:sldId id="348" r:id="rId5"/>
    <p:sldId id="284" r:id="rId6"/>
    <p:sldId id="375" r:id="rId7"/>
    <p:sldId id="385" r:id="rId8"/>
    <p:sldId id="374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46" r:id="rId19"/>
    <p:sldId id="347" r:id="rId20"/>
    <p:sldId id="365" r:id="rId21"/>
    <p:sldId id="366" r:id="rId22"/>
    <p:sldId id="367" r:id="rId23"/>
    <p:sldId id="368" r:id="rId24"/>
    <p:sldId id="386" r:id="rId25"/>
    <p:sldId id="369" r:id="rId26"/>
    <p:sldId id="370" r:id="rId27"/>
    <p:sldId id="371" r:id="rId28"/>
    <p:sldId id="287" r:id="rId29"/>
    <p:sldId id="372" r:id="rId30"/>
    <p:sldId id="275" r:id="rId31"/>
    <p:sldId id="276" r:id="rId32"/>
  </p:sldIdLst>
  <p:sldSz cx="12192000" cy="6858000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/>
    <p:restoredTop sz="94601"/>
  </p:normalViewPr>
  <p:slideViewPr>
    <p:cSldViewPr snapToGrid="0">
      <p:cViewPr varScale="1">
        <p:scale>
          <a:sx n="104" d="100"/>
          <a:sy n="104" d="100"/>
        </p:scale>
        <p:origin x="7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vat-li-10/1/157/4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vat-li-10/1/157/41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vat-li-10/1/157/41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vat-li-10/1/157/41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sv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svg"/><Relationship Id="rId4" Type="http://schemas.openxmlformats.org/officeDocument/2006/relationships/image" Target="../media/image66.svg"/><Relationship Id="rId9" Type="http://schemas.openxmlformats.org/officeDocument/2006/relationships/image" Target="../media/image71.png"/><Relationship Id="rId14" Type="http://schemas.openxmlformats.org/officeDocument/2006/relationships/image" Target="../media/image7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8A6BF5-EB31-0C17-0EB6-0A52B2BDD46D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Vật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2500C5-7B05-8BA3-4845-A9FE67CFDFFE}"/>
              </a:ext>
            </a:extLst>
          </p:cNvPr>
          <p:cNvSpPr txBox="1">
            <a:spLocks/>
          </p:cNvSpPr>
          <p:nvPr/>
        </p:nvSpPr>
        <p:spPr>
          <a:xfrm>
            <a:off x="173228" y="1212864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Mô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tả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chuyển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0734AF5-0784-0304-5F79-ED8A47E6C91B}"/>
              </a:ext>
            </a:extLst>
          </p:cNvPr>
          <p:cNvSpPr txBox="1">
            <a:spLocks/>
          </p:cNvSpPr>
          <p:nvPr/>
        </p:nvSpPr>
        <p:spPr>
          <a:xfrm>
            <a:off x="432052" y="3429000"/>
            <a:ext cx="1132789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chủ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đề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E272810-4A6E-6DA2-5045-79786EE04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118879-1BCC-1027-A527-8EB095EAE57B}"/>
              </a:ext>
            </a:extLst>
          </p:cNvPr>
          <p:cNvSpPr txBox="1"/>
          <p:nvPr/>
        </p:nvSpPr>
        <p:spPr>
          <a:xfrm>
            <a:off x="1991889" y="1703826"/>
            <a:ext cx="820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+mn-lt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cầu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sau</a:t>
            </a:r>
            <a:endParaRPr lang="en-US" sz="24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DC4816E-33E5-E2AA-61BA-893FE73A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21765" y="2625698"/>
            <a:ext cx="1163465" cy="79406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E97AD55-28D0-6E56-013A-06E8F92074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26807" y="2352883"/>
            <a:ext cx="844215" cy="992133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A7E496E-2ABA-04CA-08B2-53A89154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00058" y="2617703"/>
            <a:ext cx="1278736" cy="872737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4730BE6E-A8B9-84D1-214F-BD3DF51655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18768" y="2352883"/>
            <a:ext cx="586252" cy="10171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9E1ED5A-9B6A-ADCE-87B7-45C16AA26B34}"/>
              </a:ext>
            </a:extLst>
          </p:cNvPr>
          <p:cNvSpPr/>
          <p:nvPr/>
        </p:nvSpPr>
        <p:spPr>
          <a:xfrm>
            <a:off x="600794" y="3586898"/>
            <a:ext cx="4205406" cy="27838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504"/>
              </a:spcAft>
            </a:pP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ea typeface="Calibri" panose="020F0502020204030204" pitchFamily="34" charset="0"/>
                <a:cs typeface="Arial" panose="020B0604020202020204" pitchFamily="34" charset="0"/>
              </a:rPr>
              <a:t>kĩ thuật khăn trải bàn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hệ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vi-VN" sz="2400" dirty="0">
                <a:ea typeface="Calibri" panose="020F0502020204030204" pitchFamily="34" charset="0"/>
                <a:cs typeface="Arial" panose="020B0604020202020204" pitchFamily="34" charset="0"/>
              </a:rPr>
              <a:t>và tổng hợp ý kiến vào giấy A1 thành sơ đồ tư duy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703046-1381-33C9-9862-D175E5F8D5B5}"/>
              </a:ext>
            </a:extLst>
          </p:cNvPr>
          <p:cNvSpPr/>
          <p:nvPr/>
        </p:nvSpPr>
        <p:spPr>
          <a:xfrm>
            <a:off x="5324489" y="3602865"/>
            <a:ext cx="6229874" cy="27519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Tốc</a:t>
            </a:r>
            <a:r>
              <a:rPr lang="en-US" sz="2200" dirty="0"/>
              <a:t> </a:t>
            </a:r>
            <a:r>
              <a:rPr lang="en-US" sz="2200" dirty="0" err="1"/>
              <a:t>độ</a:t>
            </a:r>
            <a:r>
              <a:rPr lang="en-US" sz="2200" dirty="0"/>
              <a:t>, </a:t>
            </a:r>
            <a:r>
              <a:rPr lang="en-US" sz="2200" dirty="0" err="1"/>
              <a:t>độ</a:t>
            </a:r>
            <a:r>
              <a:rPr lang="en-US" sz="2200" dirty="0"/>
              <a:t> </a:t>
            </a:r>
            <a:r>
              <a:rPr lang="en-US" sz="2200" dirty="0" err="1"/>
              <a:t>dịch</a:t>
            </a:r>
            <a:r>
              <a:rPr lang="en-US" sz="2200" dirty="0"/>
              <a:t> </a:t>
            </a:r>
            <a:r>
              <a:rPr lang="en-US" sz="2200" dirty="0" err="1"/>
              <a:t>chuyển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vận</a:t>
            </a:r>
            <a:r>
              <a:rPr lang="en-US" sz="2200" dirty="0"/>
              <a:t> </a:t>
            </a:r>
            <a:r>
              <a:rPr lang="en-US" sz="2200" dirty="0" err="1"/>
              <a:t>tốc</a:t>
            </a:r>
            <a:r>
              <a:rPr lang="en-US" sz="2200" dirty="0"/>
              <a:t>.</a:t>
            </a:r>
          </a:p>
          <a:p>
            <a:pPr marL="359988" indent="-359988" algn="just">
              <a:lnSpc>
                <a:spcPct val="150000"/>
              </a:lnSpc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Đồ</a:t>
            </a:r>
            <a:r>
              <a:rPr lang="en-US" sz="2200" dirty="0"/>
              <a:t> </a:t>
            </a:r>
            <a:r>
              <a:rPr lang="en-US" sz="2200" dirty="0" err="1"/>
              <a:t>thị</a:t>
            </a:r>
            <a:r>
              <a:rPr lang="en-US" sz="2200" dirty="0"/>
              <a:t> </a:t>
            </a:r>
            <a:r>
              <a:rPr lang="en-US" sz="2200" dirty="0" err="1"/>
              <a:t>độ</a:t>
            </a:r>
            <a:r>
              <a:rPr lang="en-US" sz="2200" dirty="0"/>
              <a:t> </a:t>
            </a:r>
            <a:r>
              <a:rPr lang="en-US" sz="2200" dirty="0" err="1"/>
              <a:t>dịch</a:t>
            </a:r>
            <a:r>
              <a:rPr lang="en-US" sz="2200" dirty="0"/>
              <a:t> </a:t>
            </a:r>
            <a:r>
              <a:rPr lang="en-US" sz="2200" dirty="0" err="1"/>
              <a:t>chuyển</a:t>
            </a:r>
            <a:r>
              <a:rPr lang="en-US" sz="2200" dirty="0"/>
              <a:t> - </a:t>
            </a:r>
            <a:r>
              <a:rPr lang="en-US" sz="2200" dirty="0" err="1"/>
              <a:t>thời</a:t>
            </a:r>
            <a:r>
              <a:rPr lang="en-US" sz="2200" dirty="0"/>
              <a:t> </a:t>
            </a:r>
            <a:r>
              <a:rPr lang="en-US" sz="2200" dirty="0" err="1"/>
              <a:t>gian</a:t>
            </a:r>
            <a:r>
              <a:rPr lang="en-US" sz="2200" dirty="0"/>
              <a:t>. </a:t>
            </a:r>
            <a:r>
              <a:rPr lang="en-US" sz="2200" dirty="0" err="1"/>
              <a:t>Độ</a:t>
            </a:r>
            <a:r>
              <a:rPr lang="en-US" sz="2200" dirty="0"/>
              <a:t> </a:t>
            </a:r>
            <a:r>
              <a:rPr lang="en-US" sz="2200" dirty="0" err="1"/>
              <a:t>dịch</a:t>
            </a:r>
            <a:r>
              <a:rPr lang="en-US" sz="2200" dirty="0"/>
              <a:t> </a:t>
            </a:r>
            <a:r>
              <a:rPr lang="en-US" sz="2200" dirty="0" err="1"/>
              <a:t>chuyển</a:t>
            </a:r>
            <a:r>
              <a:rPr lang="en-US" sz="2200" dirty="0"/>
              <a:t> </a:t>
            </a:r>
            <a:r>
              <a:rPr lang="en-US" sz="2200" dirty="0" err="1"/>
              <a:t>tổng</a:t>
            </a:r>
            <a:r>
              <a:rPr lang="en-US" sz="2200" dirty="0"/>
              <a:t> </a:t>
            </a:r>
            <a:r>
              <a:rPr lang="en-US" sz="2200" dirty="0" err="1"/>
              <a:t>hợp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vận</a:t>
            </a:r>
            <a:r>
              <a:rPr lang="en-US" sz="2200" dirty="0"/>
              <a:t> </a:t>
            </a:r>
            <a:r>
              <a:rPr lang="en-US" sz="2200" dirty="0" err="1"/>
              <a:t>tốc</a:t>
            </a:r>
            <a:r>
              <a:rPr lang="en-US" sz="2200" dirty="0"/>
              <a:t> </a:t>
            </a:r>
            <a:r>
              <a:rPr lang="en-US" sz="2200" dirty="0" err="1"/>
              <a:t>tổng</a:t>
            </a:r>
            <a:r>
              <a:rPr lang="en-US" sz="2200" dirty="0"/>
              <a:t> </a:t>
            </a:r>
            <a:r>
              <a:rPr lang="en-US" sz="2200" dirty="0" err="1"/>
              <a:t>hợp</a:t>
            </a:r>
            <a:r>
              <a:rPr lang="en-US" sz="2200" dirty="0"/>
              <a:t>.</a:t>
            </a:r>
          </a:p>
          <a:p>
            <a:pPr marL="359988" indent="-359988" algn="just">
              <a:lnSpc>
                <a:spcPct val="150000"/>
              </a:lnSpc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Gia </a:t>
            </a:r>
            <a:r>
              <a:rPr lang="en-US" sz="2200" dirty="0" err="1"/>
              <a:t>tốc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đồ</a:t>
            </a:r>
            <a:r>
              <a:rPr lang="en-US" sz="2200" dirty="0"/>
              <a:t> </a:t>
            </a:r>
            <a:r>
              <a:rPr lang="en-US" sz="2200" dirty="0" err="1"/>
              <a:t>thị</a:t>
            </a:r>
            <a:r>
              <a:rPr lang="en-US" sz="2200" dirty="0"/>
              <a:t> </a:t>
            </a:r>
            <a:r>
              <a:rPr lang="en-US" sz="2200" dirty="0" err="1"/>
              <a:t>vận</a:t>
            </a:r>
            <a:r>
              <a:rPr lang="en-US" sz="2200" dirty="0"/>
              <a:t> </a:t>
            </a:r>
            <a:r>
              <a:rPr lang="en-US" sz="2200" dirty="0" err="1"/>
              <a:t>tốc</a:t>
            </a:r>
            <a:r>
              <a:rPr lang="en-US" sz="2200" dirty="0"/>
              <a:t> - </a:t>
            </a:r>
            <a:r>
              <a:rPr lang="en-US" sz="2200" dirty="0" err="1"/>
              <a:t>thời</a:t>
            </a:r>
            <a:r>
              <a:rPr lang="en-US" sz="2200" dirty="0"/>
              <a:t> </a:t>
            </a:r>
            <a:r>
              <a:rPr lang="en-US" sz="2200" dirty="0" err="1"/>
              <a:t>gian</a:t>
            </a:r>
            <a:r>
              <a:rPr lang="en-US" sz="2200" dirty="0"/>
              <a:t>.</a:t>
            </a:r>
          </a:p>
          <a:p>
            <a:pPr marL="359988" indent="-359988" algn="just">
              <a:lnSpc>
                <a:spcPct val="150000"/>
              </a:lnSpc>
              <a:spcAft>
                <a:spcPts val="504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Chuyển</a:t>
            </a:r>
            <a:r>
              <a:rPr lang="en-US" sz="2200" dirty="0"/>
              <a:t> </a:t>
            </a:r>
            <a:r>
              <a:rPr lang="en-US" sz="2200" dirty="0" err="1"/>
              <a:t>động</a:t>
            </a:r>
            <a:r>
              <a:rPr lang="en-US" sz="2200" dirty="0"/>
              <a:t> </a:t>
            </a:r>
            <a:r>
              <a:rPr lang="en-US" sz="2200" dirty="0" err="1"/>
              <a:t>thẳng</a:t>
            </a:r>
            <a:r>
              <a:rPr lang="en-US" sz="2200" dirty="0"/>
              <a:t> </a:t>
            </a:r>
            <a:r>
              <a:rPr lang="en-US" sz="2200" dirty="0" err="1"/>
              <a:t>biến</a:t>
            </a:r>
            <a:r>
              <a:rPr lang="en-US" sz="2200" dirty="0"/>
              <a:t> </a:t>
            </a:r>
            <a:r>
              <a:rPr lang="en-US" sz="2200" dirty="0" err="1"/>
              <a:t>đổi</a:t>
            </a:r>
            <a:r>
              <a:rPr lang="en-US" sz="2200" dirty="0"/>
              <a:t> </a:t>
            </a:r>
            <a:r>
              <a:rPr lang="en-US" sz="2200" dirty="0" err="1"/>
              <a:t>đều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uiExpand="1" build="p" animBg="1"/>
      <p:bldP spid="11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F5F770E8-000D-245F-CFBA-3567A11D4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8">
            <a:extLst>
              <a:ext uri="{FF2B5EF4-FFF2-40B4-BE49-F238E27FC236}">
                <a16:creationId xmlns:a16="http://schemas.microsoft.com/office/drawing/2014/main" id="{983C1B02-B274-D985-59D3-85150D617F7B}"/>
              </a:ext>
            </a:extLst>
          </p:cNvPr>
          <p:cNvSpPr txBox="1"/>
          <p:nvPr/>
        </p:nvSpPr>
        <p:spPr>
          <a:xfrm>
            <a:off x="893669" y="1742656"/>
            <a:ext cx="1040466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150 000 000 km.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lâu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ánh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ánh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3,0.10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 m/s.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A59CB-D935-EC23-29AB-686E69BEB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34112" y="5263161"/>
            <a:ext cx="1590291" cy="122054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3D0F055-AACC-33CF-7D21-FBD9D3EB54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96582" y="4610867"/>
            <a:ext cx="2247133" cy="22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2788C0A6-5607-5087-D657-081C6B920C6B}"/>
              </a:ext>
            </a:extLst>
          </p:cNvPr>
          <p:cNvSpPr txBox="1"/>
          <p:nvPr/>
        </p:nvSpPr>
        <p:spPr>
          <a:xfrm>
            <a:off x="4875085" y="1419583"/>
            <a:ext cx="2441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F1C9321-702D-D4F3-1DA6-DA2C67993173}"/>
                  </a:ext>
                </a:extLst>
              </p:cNvPr>
              <p:cNvSpPr txBox="1"/>
              <p:nvPr/>
            </p:nvSpPr>
            <p:spPr>
              <a:xfrm>
                <a:off x="2567427" y="2325283"/>
                <a:ext cx="7035327" cy="2484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150 000 000 km = 150 000 000 000 m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ánh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sáng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Trời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Trái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v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150 000 000 000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3.10</m:t>
                              </m:r>
                            </m:e>
                            <m:sup>
                              <m:eqArr>
                                <m:eqArrPr>
                                  <m:ctrlPr>
                                    <a:rPr lang="en-US" sz="2400" i="1" baseline="30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eqArrPr>
                                <m:e/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 i="0" baseline="30000">
                                      <a:solidFill>
                                        <a:srgbClr val="000000"/>
                                      </a:solidFill>
                                      <a:latin typeface="+mn-lt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eqAr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500 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F1C9321-702D-D4F3-1DA6-DA2C67993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427" y="2325283"/>
                <a:ext cx="7035327" cy="2484526"/>
              </a:xfrm>
              <a:prstGeom prst="rect">
                <a:avLst/>
              </a:prstGeom>
              <a:blipFill>
                <a:blip r:embed="rId3"/>
                <a:stretch>
                  <a:fillRect l="-1300" r="-1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CD6E8820-FE01-1C36-B9F4-9B2C4F8BE4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69337" y="5082719"/>
            <a:ext cx="2090209" cy="1604235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75028358-9964-1030-44C1-9A940521E0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845963" y="4439821"/>
            <a:ext cx="2247133" cy="22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2788C0A6-5607-5087-D657-081C6B920C6B}"/>
              </a:ext>
            </a:extLst>
          </p:cNvPr>
          <p:cNvSpPr txBox="1"/>
          <p:nvPr/>
        </p:nvSpPr>
        <p:spPr>
          <a:xfrm>
            <a:off x="4875085" y="1419583"/>
            <a:ext cx="2441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F1C9321-702D-D4F3-1DA6-DA2C67993173}"/>
                  </a:ext>
                </a:extLst>
              </p:cNvPr>
              <p:cNvSpPr txBox="1"/>
              <p:nvPr/>
            </p:nvSpPr>
            <p:spPr>
              <a:xfrm>
                <a:off x="1805119" y="1941867"/>
                <a:ext cx="8581762" cy="4044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Trái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quay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quanh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Trời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chu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kì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365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ngày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năm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thường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xét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năm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nhuận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).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 = 365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ngày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= 365 . 24 . 60 . 60 = 31 536 000 (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giây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quỹ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đạo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π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1,5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9,425.10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quay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quanh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Trời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Trái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r>
                  <a:rPr lang="en-US" sz="2400" dirty="0"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	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tb</m:t>
                        </m:r>
                      </m:sub>
                    </m:sSub>
                    <m:r>
                      <m:rPr>
                        <m:nor/>
                      </m:rPr>
                      <a:rPr lang="vi-VN" sz="24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4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29,9 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km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sz="2400" dirty="0"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F1C9321-702D-D4F3-1DA6-DA2C67993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119" y="1941867"/>
                <a:ext cx="8581762" cy="4044569"/>
              </a:xfrm>
              <a:prstGeom prst="rect">
                <a:avLst/>
              </a:prstGeom>
              <a:blipFill>
                <a:blip r:embed="rId3"/>
                <a:stretch>
                  <a:fillRect l="-1065" r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C73B6B74-58BA-D558-325E-161EDBB203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41992" y="5253765"/>
            <a:ext cx="2090209" cy="1604235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6EC23CB-26FC-A558-F594-A7D4CFB2C9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076872" y="4761269"/>
            <a:ext cx="2247133" cy="22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4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9">
            <a:extLst>
              <a:ext uri="{FF2B5EF4-FFF2-40B4-BE49-F238E27FC236}">
                <a16:creationId xmlns:a16="http://schemas.microsoft.com/office/drawing/2014/main" id="{6C7C1AF5-C21F-EE42-F50D-827BB2FD8600}"/>
              </a:ext>
            </a:extLst>
          </p:cNvPr>
          <p:cNvSpPr txBox="1"/>
          <p:nvPr/>
        </p:nvSpPr>
        <p:spPr>
          <a:xfrm>
            <a:off x="804200" y="1790067"/>
            <a:ext cx="10583599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thuyền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2,0 m/s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phía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Sau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2,2 km,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phía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15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phút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60 km/h.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thuyền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dịch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m/s.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3F0EDFFE-011E-E493-5514-C442689518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92112" y="3531554"/>
            <a:ext cx="2911132" cy="285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2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ộp Văn bản 7">
            <a:extLst>
              <a:ext uri="{FF2B5EF4-FFF2-40B4-BE49-F238E27FC236}">
                <a16:creationId xmlns:a16="http://schemas.microsoft.com/office/drawing/2014/main" id="{33285686-9F1D-474A-3A5D-78C1D0E203E7}"/>
              </a:ext>
            </a:extLst>
          </p:cNvPr>
          <p:cNvSpPr txBox="1"/>
          <p:nvPr/>
        </p:nvSpPr>
        <p:spPr>
          <a:xfrm>
            <a:off x="5120503" y="1399452"/>
            <a:ext cx="215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ộp Văn bản 11">
                <a:extLst>
                  <a:ext uri="{FF2B5EF4-FFF2-40B4-BE49-F238E27FC236}">
                    <a16:creationId xmlns:a16="http://schemas.microsoft.com/office/drawing/2014/main" id="{B4A6B705-031A-9564-A584-DB1A087B03D0}"/>
                  </a:ext>
                </a:extLst>
              </p:cNvPr>
              <p:cNvSpPr txBox="1"/>
              <p:nvPr/>
            </p:nvSpPr>
            <p:spPr>
              <a:xfrm>
                <a:off x="2482287" y="1885831"/>
                <a:ext cx="7434059" cy="47790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đơn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vị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60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km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vi-VN" sz="21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1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1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15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phút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900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giây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2,2 km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1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200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này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về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phía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Bắc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1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1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a:rPr lang="vi-VN" sz="21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1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1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1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1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1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vi-VN" sz="21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1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1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.900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15</m:t>
                      </m:r>
                      <m:r>
                        <m:rPr>
                          <m:nor/>
                        </m:rPr>
                        <a:rPr lang="en-US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000(</m:t>
                      </m:r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1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Tổng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đã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10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100" i="0" baseline="-2500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10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100" i="0" baseline="-2500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200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15</m:t>
                      </m:r>
                      <m:r>
                        <m:rPr>
                          <m:nor/>
                        </m:rPr>
                        <a:rPr lang="en-US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000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17</m:t>
                      </m:r>
                      <m:r>
                        <m:rPr>
                          <m:nor/>
                        </m:rPr>
                        <a:rPr lang="en-US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200</m:t>
                      </m:r>
                      <m:d>
                        <m:d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100" i="0" smtClean="0">
                              <a:solidFill>
                                <a:srgbClr val="000000"/>
                              </a:solidFill>
                              <a:latin typeface="+mn-lt"/>
                              <a:ea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10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17,2 </m:t>
                      </m:r>
                      <m:r>
                        <m:rPr>
                          <m:nor/>
                        </m:rPr>
                        <a:rPr lang="en-US" sz="21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km</m:t>
                      </m:r>
                    </m:oMath>
                  </m:oMathPara>
                </a14:m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Hộp Văn bản 11">
                <a:extLst>
                  <a:ext uri="{FF2B5EF4-FFF2-40B4-BE49-F238E27FC236}">
                    <a16:creationId xmlns:a16="http://schemas.microsoft.com/office/drawing/2014/main" id="{B4A6B705-031A-9564-A584-DB1A087B0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287" y="1885831"/>
                <a:ext cx="7434059" cy="4779001"/>
              </a:xfrm>
              <a:prstGeom prst="rect">
                <a:avLst/>
              </a:prstGeom>
              <a:blipFill>
                <a:blip r:embed="rId3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>
            <a:extLst>
              <a:ext uri="{FF2B5EF4-FFF2-40B4-BE49-F238E27FC236}">
                <a16:creationId xmlns:a16="http://schemas.microsoft.com/office/drawing/2014/main" id="{2B07D82F-F126-E427-F68F-6C3D532DE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86551" y="2135761"/>
            <a:ext cx="3646324" cy="144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0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 descr="Một người đi bằng thuyền với tốc độ 2,0 m/s về phía đông">
            <a:extLst>
              <a:ext uri="{FF2B5EF4-FFF2-40B4-BE49-F238E27FC236}">
                <a16:creationId xmlns:a16="http://schemas.microsoft.com/office/drawing/2014/main" id="{B9521AF1-11A1-5E67-45D5-4B83B3B4233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815588" y="1316583"/>
            <a:ext cx="1785737" cy="3147249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70882244-AE50-0A10-D3FA-701FBCB6B7A7}"/>
                  </a:ext>
                </a:extLst>
              </p:cNvPr>
              <p:cNvSpPr txBox="1"/>
              <p:nvPr/>
            </p:nvSpPr>
            <p:spPr>
              <a:xfrm>
                <a:off x="672588" y="1847138"/>
                <a:ext cx="7297521" cy="4447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vẽ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xác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dịch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huyền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16" i="0">
                          <a:latin typeface="+mn-lt"/>
                          <a:ea typeface="Calibri" panose="020F0502020204030204" pitchFamily="34" charset="0"/>
                        </a:rPr>
                        <m:t>Δ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016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sz="2016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16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m:rPr>
                                  <m:nor/>
                                </m:rPr>
                                <a:rPr lang="en-US" sz="2016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vi-VN" sz="2016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016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2016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en-US" sz="2016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16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m:rPr>
                                  <m:nor/>
                                </m:rPr>
                                <a:rPr lang="en-US" sz="2016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vi-VN" sz="2016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vi-VN" sz="2016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vi-VN" sz="2016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16" b="0" i="0" smtClean="0">
                                  <a:solidFill>
                                    <a:srgbClr val="00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2,2</m:t>
                              </m:r>
                            </m:e>
                            <m:sup>
                              <m:r>
                                <a:rPr lang="en-US" sz="2016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16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16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16" b="0" i="0" smtClean="0">
                                  <a:solidFill>
                                    <a:srgbClr val="00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e>
                            <m:sup>
                              <m:r>
                                <a:rPr lang="en-US" sz="2016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15,2.10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016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km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này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s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1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16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016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a:rPr lang="vi-VN" sz="2016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16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016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16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16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016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16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016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100(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Tổng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di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trên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16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16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16" i="0" baseline="-2500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16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16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16" i="0" baseline="-2500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16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016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016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16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016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16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016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100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900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016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000( 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016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70882244-AE50-0A10-D3FA-701FBCB6B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88" y="1847138"/>
                <a:ext cx="7297521" cy="4447628"/>
              </a:xfrm>
              <a:prstGeom prst="rect">
                <a:avLst/>
              </a:prstGeom>
              <a:blipFill>
                <a:blip r:embed="rId4"/>
                <a:stretch>
                  <a:fillRect l="-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E7769815-38E8-B4E1-0DDA-195DAD0D4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39696" y="4807019"/>
            <a:ext cx="2809568" cy="169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0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42DD1A0F-2875-F754-EBBB-0156777E966C}"/>
                  </a:ext>
                </a:extLst>
              </p:cNvPr>
              <p:cNvSpPr txBox="1"/>
              <p:nvPr/>
            </p:nvSpPr>
            <p:spPr>
              <a:xfrm>
                <a:off x="2448851" y="2026013"/>
                <a:ext cx="7294298" cy="3447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75981">
                  <a:lnSpc>
                    <a:spcPct val="150000"/>
                  </a:lnSpc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d)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trung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bình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trên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cả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 defTabSz="575981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4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4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4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4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17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000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8,6(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defTabSz="575981">
                  <a:lnSpc>
                    <a:spcPct val="150000"/>
                  </a:lnSpc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e)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trung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bình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 defTabSz="575981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Δd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Δt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160,5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000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7,58(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42DD1A0F-2875-F754-EBBB-0156777E9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851" y="2026013"/>
                <a:ext cx="7294298" cy="3447610"/>
              </a:xfrm>
              <a:prstGeom prst="rect">
                <a:avLst/>
              </a:prstGeom>
              <a:blipFill>
                <a:blip r:embed="rId3"/>
                <a:stretch>
                  <a:fillRect l="-1338" r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4">
            <a:extLst>
              <a:ext uri="{FF2B5EF4-FFF2-40B4-BE49-F238E27FC236}">
                <a16:creationId xmlns:a16="http://schemas.microsoft.com/office/drawing/2014/main" id="{D8E124C7-D490-F26F-DD2F-2BF5C8B66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2489" y="4471250"/>
            <a:ext cx="2276362" cy="238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29D40874-5CD2-59F9-2EEE-177C1AD6D65E}"/>
                  </a:ext>
                </a:extLst>
              </p:cNvPr>
              <p:cNvSpPr txBox="1"/>
              <p:nvPr/>
            </p:nvSpPr>
            <p:spPr>
              <a:xfrm>
                <a:off x="740428" y="1797903"/>
                <a:ext cx="10711143" cy="4540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100" b="1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Bài</a:t>
                </a:r>
                <a:r>
                  <a:rPr lang="en-US" sz="2100" b="1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3. 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Hai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đạp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con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đang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3,0 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qua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chỗ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đang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ngồi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trên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đạp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đứng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yên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Cũng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bắt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A.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tăng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0,0 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a:rPr lang="en-US" sz="21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5,0 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 Sau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tục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Vẽ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đồ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thị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dịch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–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A,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0,0 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12,0 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Khi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nào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kịp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A.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bao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nhiêu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mét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khoảng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1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)?</a:t>
                </a:r>
                <a:endParaRPr lang="en-US" sz="21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29D40874-5CD2-59F9-2EEE-177C1AD6D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28" y="1797903"/>
                <a:ext cx="10711143" cy="4540345"/>
              </a:xfrm>
              <a:prstGeom prst="rect">
                <a:avLst/>
              </a:prstGeom>
              <a:blipFill>
                <a:blip r:embed="rId3"/>
                <a:stretch>
                  <a:fillRect l="-683" r="-626" b="-1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46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946A1107-54B2-073D-BF9D-C5B006711141}"/>
              </a:ext>
            </a:extLst>
          </p:cNvPr>
          <p:cNvSpPr txBox="1"/>
          <p:nvPr/>
        </p:nvSpPr>
        <p:spPr>
          <a:xfrm>
            <a:off x="4988474" y="1383407"/>
            <a:ext cx="2255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6E7511F-7685-E9B3-575E-2C70799A8DD4}"/>
                  </a:ext>
                </a:extLst>
              </p:cNvPr>
              <p:cNvSpPr txBox="1"/>
              <p:nvPr/>
            </p:nvSpPr>
            <p:spPr>
              <a:xfrm>
                <a:off x="547492" y="1837122"/>
                <a:ext cx="11097015" cy="49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Vì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dịch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công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thức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3.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</m:oMath>
                </a14:m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ta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6E7511F-7685-E9B3-575E-2C70799A8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92" y="1837122"/>
                <a:ext cx="11097015" cy="497444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Bảng 12">
            <a:extLst>
              <a:ext uri="{FF2B5EF4-FFF2-40B4-BE49-F238E27FC236}">
                <a16:creationId xmlns:a16="http://schemas.microsoft.com/office/drawing/2014/main" id="{1EBA6708-91D5-4BAE-9F35-80DC8D6BF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07778"/>
              </p:ext>
            </p:extLst>
          </p:nvPr>
        </p:nvGraphicFramePr>
        <p:xfrm>
          <a:off x="1572790" y="2584888"/>
          <a:ext cx="9046417" cy="1036243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712556">
                  <a:extLst>
                    <a:ext uri="{9D8B030D-6E8A-4147-A177-3AD203B41FA5}">
                      <a16:colId xmlns:a16="http://schemas.microsoft.com/office/drawing/2014/main" val="3313820203"/>
                    </a:ext>
                  </a:extLst>
                </a:gridCol>
                <a:gridCol w="692763">
                  <a:extLst>
                    <a:ext uri="{9D8B030D-6E8A-4147-A177-3AD203B41FA5}">
                      <a16:colId xmlns:a16="http://schemas.microsoft.com/office/drawing/2014/main" val="2563772802"/>
                    </a:ext>
                  </a:extLst>
                </a:gridCol>
                <a:gridCol w="692763">
                  <a:extLst>
                    <a:ext uri="{9D8B030D-6E8A-4147-A177-3AD203B41FA5}">
                      <a16:colId xmlns:a16="http://schemas.microsoft.com/office/drawing/2014/main" val="3141252096"/>
                    </a:ext>
                  </a:extLst>
                </a:gridCol>
                <a:gridCol w="692763">
                  <a:extLst>
                    <a:ext uri="{9D8B030D-6E8A-4147-A177-3AD203B41FA5}">
                      <a16:colId xmlns:a16="http://schemas.microsoft.com/office/drawing/2014/main" val="2879727257"/>
                    </a:ext>
                  </a:extLst>
                </a:gridCol>
                <a:gridCol w="693662">
                  <a:extLst>
                    <a:ext uri="{9D8B030D-6E8A-4147-A177-3AD203B41FA5}">
                      <a16:colId xmlns:a16="http://schemas.microsoft.com/office/drawing/2014/main" val="4195878627"/>
                    </a:ext>
                  </a:extLst>
                </a:gridCol>
                <a:gridCol w="694563">
                  <a:extLst>
                    <a:ext uri="{9D8B030D-6E8A-4147-A177-3AD203B41FA5}">
                      <a16:colId xmlns:a16="http://schemas.microsoft.com/office/drawing/2014/main" val="1957550687"/>
                    </a:ext>
                  </a:extLst>
                </a:gridCol>
                <a:gridCol w="694563">
                  <a:extLst>
                    <a:ext uri="{9D8B030D-6E8A-4147-A177-3AD203B41FA5}">
                      <a16:colId xmlns:a16="http://schemas.microsoft.com/office/drawing/2014/main" val="3691398327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1264291898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855800904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2811948593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4228842792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995776545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val="908017177"/>
                    </a:ext>
                  </a:extLst>
                </a:gridCol>
              </a:tblGrid>
              <a:tr h="403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t(s)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extLst>
                  <a:ext uri="{0D108BD9-81ED-4DB2-BD59-A6C34878D82A}">
                    <a16:rowId xmlns:a16="http://schemas.microsoft.com/office/drawing/2014/main" val="1260065096"/>
                  </a:ext>
                </a:extLst>
              </a:tr>
              <a:tr h="632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d(m)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18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21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24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27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Arial" panose="020B0604020202020204" pitchFamily="34" charset="0"/>
                        </a:rPr>
                        <a:t>30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33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/>
                </a:tc>
                <a:extLst>
                  <a:ext uri="{0D108BD9-81ED-4DB2-BD59-A6C34878D82A}">
                    <a16:rowId xmlns:a16="http://schemas.microsoft.com/office/drawing/2014/main" val="2052279439"/>
                  </a:ext>
                </a:extLst>
              </a:tr>
            </a:tbl>
          </a:graphicData>
        </a:graphic>
      </p:graphicFrame>
      <p:sp>
        <p:nvSpPr>
          <p:cNvPr id="5" name="Hộp Văn bản 15">
            <a:extLst>
              <a:ext uri="{FF2B5EF4-FFF2-40B4-BE49-F238E27FC236}">
                <a16:creationId xmlns:a16="http://schemas.microsoft.com/office/drawing/2014/main" id="{E08ED5CA-93EF-AF2E-881E-632E62A9898C}"/>
              </a:ext>
            </a:extLst>
          </p:cNvPr>
          <p:cNvSpPr txBox="1"/>
          <p:nvPr/>
        </p:nvSpPr>
        <p:spPr>
          <a:xfrm>
            <a:off x="1743577" y="4412567"/>
            <a:ext cx="4198588" cy="142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dịch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A,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 = 0 s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 = 12 s.</a:t>
            </a:r>
            <a:endParaRPr lang="en-US" sz="2016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image6.png" descr="Hai người đi xe đạp theo một con đường thẳng. Tại thời điểm t = 0, người A đang đi với tốc độ không đổi là 3,0 m/s">
            <a:extLst>
              <a:ext uri="{FF2B5EF4-FFF2-40B4-BE49-F238E27FC236}">
                <a16:creationId xmlns:a16="http://schemas.microsoft.com/office/drawing/2014/main" id="{68043DC7-F7A8-80B7-3F37-E6DA90F726E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752323" y="3871453"/>
            <a:ext cx="3696100" cy="281331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96739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FC0F3F62-5820-5259-1EA9-14EE67102324}"/>
                  </a:ext>
                </a:extLst>
              </p:cNvPr>
              <p:cNvSpPr txBox="1"/>
              <p:nvPr/>
            </p:nvSpPr>
            <p:spPr>
              <a:xfrm>
                <a:off x="1149829" y="1692638"/>
                <a:ext cx="9892341" cy="2818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1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0 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5 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s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10 m.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1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0 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5 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thì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016" i="0" baseline="-2500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2016" i="0" baseline="-2500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.5 = 3.5 = 15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 = 5 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v</a:t>
                </a:r>
                <a:r>
                  <a:rPr lang="en-US" sz="2016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4 m/s,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vẫn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3 m/s.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diễn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vị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trí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qua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sơ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đồ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như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FC0F3F62-5820-5259-1EA9-14EE67102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829" y="1692638"/>
                <a:ext cx="9892341" cy="2818336"/>
              </a:xfrm>
              <a:prstGeom prst="rect">
                <a:avLst/>
              </a:prstGeom>
              <a:blipFill>
                <a:blip r:embed="rId3"/>
                <a:stretch>
                  <a:fillRect l="-678" r="-678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5.png" descr="Hai người đi xe đạp theo một con đường thẳng. Tại thời điểm t = 0, người A đang đi với tốc độ không đổi là 3,0 m/s">
            <a:extLst>
              <a:ext uri="{FF2B5EF4-FFF2-40B4-BE49-F238E27FC236}">
                <a16:creationId xmlns:a16="http://schemas.microsoft.com/office/drawing/2014/main" id="{A5D70C23-4338-98D4-B843-84D42B71017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3503829" y="4562096"/>
            <a:ext cx="5184340" cy="2222460"/>
          </a:xfrm>
          <a:prstGeom prst="rect">
            <a:avLst/>
          </a:prstGeom>
          <a:ln/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BACFD67-4A76-AC8C-0144-B7ECE8060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9891939" y="4377291"/>
            <a:ext cx="2300462" cy="259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2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C5167747-30BC-DE42-AA92-E0CE0EDEAF42}"/>
                  </a:ext>
                </a:extLst>
              </p:cNvPr>
              <p:cNvSpPr txBox="1"/>
              <p:nvPr/>
            </p:nvSpPr>
            <p:spPr>
              <a:xfrm>
                <a:off x="1229653" y="1760178"/>
                <a:ext cx="5871158" cy="2986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sử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kịp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vào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lúc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t(s)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vị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trí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C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như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sơ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đồ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16" i="0" baseline="-25000" dirty="0" err="1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– </m:t>
                    </m:r>
                    <m:r>
                      <m:rPr>
                        <m:nor/>
                      </m:rPr>
                      <a:rPr lang="en-US" sz="2016" i="0" dirty="0" err="1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16" i="0" baseline="-25000" dirty="0" err="1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4.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–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3.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⇒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m:rPr>
                        <m:nor/>
                      </m:rPr>
                      <a:rPr lang="en-US" sz="2016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16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kể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lúc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xuất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phát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tới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kịp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mất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016" i="0" baseline="-25000" dirty="0" err="1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 5 + 5 = 10</m:t>
                      </m:r>
                      <m:r>
                        <m:rPr>
                          <m:nor/>
                        </m:rPr>
                        <a:rPr lang="en-US" sz="2016" b="0" i="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C5167747-30BC-DE42-AA92-E0CE0EDEA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653" y="1760178"/>
                <a:ext cx="5871158" cy="2986843"/>
              </a:xfrm>
              <a:prstGeom prst="rect">
                <a:avLst/>
              </a:prstGeom>
              <a:blipFill>
                <a:blip r:embed="rId3"/>
                <a:stretch>
                  <a:fillRect l="-1142" r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2.png" descr="Hai người đi xe đạp theo một con đường thẳng. Tại thời điểm t = 0, người A đang đi với tốc độ không đổi là 3,0 m/s">
            <a:extLst>
              <a:ext uri="{FF2B5EF4-FFF2-40B4-BE49-F238E27FC236}">
                <a16:creationId xmlns:a16="http://schemas.microsoft.com/office/drawing/2014/main" id="{918D1CC6-D74B-738C-C1DB-1754FD9D2F4A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492347" y="1922174"/>
            <a:ext cx="3339090" cy="2638272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13">
                <a:extLst>
                  <a:ext uri="{FF2B5EF4-FFF2-40B4-BE49-F238E27FC236}">
                    <a16:creationId xmlns:a16="http://schemas.microsoft.com/office/drawing/2014/main" id="{1F7D4429-0581-E44E-F3FA-41DE3C36A61B}"/>
                  </a:ext>
                </a:extLst>
              </p:cNvPr>
              <p:cNvSpPr txBox="1"/>
              <p:nvPr/>
            </p:nvSpPr>
            <p:spPr>
              <a:xfrm>
                <a:off x="1229653" y="4762828"/>
                <a:ext cx="9387253" cy="14882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c) 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khoảng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5(s) (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người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A)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4m/s </a:t>
                </a:r>
                <a:r>
                  <a:rPr lang="en-US" sz="2016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16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378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016" i="0" baseline="-25000" dirty="0" err="1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016" b="0" i="0" baseline="-250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2016" i="0" baseline="-2500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.5</m:t>
                      </m:r>
                      <m:r>
                        <m:rPr>
                          <m:nor/>
                        </m:rPr>
                        <a:rPr lang="vi-VN" sz="2016" b="0" i="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 4.5</m:t>
                      </m:r>
                      <m:r>
                        <m:rPr>
                          <m:nor/>
                        </m:rPr>
                        <a:rPr lang="vi-VN" sz="2016" b="0" i="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16" b="0" i="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20 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016" i="0" dirty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US" sz="2016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Hộp Văn bản 13">
                <a:extLst>
                  <a:ext uri="{FF2B5EF4-FFF2-40B4-BE49-F238E27FC236}">
                    <a16:creationId xmlns:a16="http://schemas.microsoft.com/office/drawing/2014/main" id="{1F7D4429-0581-E44E-F3FA-41DE3C36A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653" y="4762828"/>
                <a:ext cx="9387253" cy="1488293"/>
              </a:xfrm>
              <a:prstGeom prst="rect">
                <a:avLst/>
              </a:prstGeom>
              <a:blipFill>
                <a:blip r:embed="rId5"/>
                <a:stretch>
                  <a:fillRect l="-675" r="-540" b="-3361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8">
            <a:extLst>
              <a:ext uri="{FF2B5EF4-FFF2-40B4-BE49-F238E27FC236}">
                <a16:creationId xmlns:a16="http://schemas.microsoft.com/office/drawing/2014/main" id="{ED395567-C170-2986-7FEC-FB7413A3E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14726" y="5213773"/>
            <a:ext cx="2295242" cy="164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7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9">
            <a:extLst>
              <a:ext uri="{FF2B5EF4-FFF2-40B4-BE49-F238E27FC236}">
                <a16:creationId xmlns:a16="http://schemas.microsoft.com/office/drawing/2014/main" id="{39FD313D-4DDE-AFA1-892C-7A9D7519ABEE}"/>
              </a:ext>
            </a:extLst>
          </p:cNvPr>
          <p:cNvSpPr txBox="1"/>
          <p:nvPr/>
        </p:nvSpPr>
        <p:spPr>
          <a:xfrm>
            <a:off x="4770010" y="1311898"/>
            <a:ext cx="6721773" cy="5375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016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016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6.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thả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chạm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nảy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thả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chạm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B.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rời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khỏi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D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đạt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cực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E.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bỏ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cản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16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dốc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AB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giống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dốc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thẳng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DE?</a:t>
            </a:r>
            <a:endParaRPr lang="en-US" sz="2016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tam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ABC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016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tam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ABC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tam </a:t>
            </a:r>
            <a:r>
              <a:rPr lang="en-US" sz="2016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016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CDE.</a:t>
            </a:r>
            <a:endParaRPr lang="en-US" sz="2016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Hình ảnh 10">
            <a:extLst>
              <a:ext uri="{FF2B5EF4-FFF2-40B4-BE49-F238E27FC236}">
                <a16:creationId xmlns:a16="http://schemas.microsoft.com/office/drawing/2014/main" id="{C45800CA-CAF9-C036-BCA3-3249E987A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53" y="2912545"/>
            <a:ext cx="3754059" cy="278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5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B3BDD83A-C601-EA70-CA89-494EB7F49EE6}"/>
              </a:ext>
            </a:extLst>
          </p:cNvPr>
          <p:cNvSpPr txBox="1"/>
          <p:nvPr/>
        </p:nvSpPr>
        <p:spPr>
          <a:xfrm>
            <a:off x="4773670" y="1685509"/>
            <a:ext cx="2644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Hộp Văn bản 10">
            <a:extLst>
              <a:ext uri="{FF2B5EF4-FFF2-40B4-BE49-F238E27FC236}">
                <a16:creationId xmlns:a16="http://schemas.microsoft.com/office/drawing/2014/main" id="{9408C478-0CD0-7CDE-8F87-7456626D8EE2}"/>
              </a:ext>
            </a:extLst>
          </p:cNvPr>
          <p:cNvSpPr txBox="1"/>
          <p:nvPr/>
        </p:nvSpPr>
        <p:spPr>
          <a:xfrm>
            <a:off x="297982" y="2427820"/>
            <a:ext cx="7449705" cy="2332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ban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so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nảy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ban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Hình ảnh 10">
            <a:extLst>
              <a:ext uri="{FF2B5EF4-FFF2-40B4-BE49-F238E27FC236}">
                <a16:creationId xmlns:a16="http://schemas.microsoft.com/office/drawing/2014/main" id="{3C2D51FB-8E0C-FB8E-8A58-39E8CE98B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462" y="2289036"/>
            <a:ext cx="3754059" cy="278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0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05817B2-A3B6-5C52-46CA-6B124FFB9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9">
            <a:extLst>
              <a:ext uri="{FF2B5EF4-FFF2-40B4-BE49-F238E27FC236}">
                <a16:creationId xmlns:a16="http://schemas.microsoft.com/office/drawing/2014/main" id="{E708F697-7649-F0CA-A3D0-85BA95631D51}"/>
              </a:ext>
            </a:extLst>
          </p:cNvPr>
          <p:cNvSpPr txBox="1"/>
          <p:nvPr/>
        </p:nvSpPr>
        <p:spPr>
          <a:xfrm>
            <a:off x="930735" y="1727414"/>
            <a:ext cx="1033053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rằng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36 km/h,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4,0 m/s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đạt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72 km/h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hết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thiểu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222D068-DED5-8505-1818-9B55F7E85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4869285"/>
            <a:ext cx="12192000" cy="2590799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00A111C4-16F2-31FC-E66D-3E4AF90AF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409873" y="4970199"/>
            <a:ext cx="2384550" cy="109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2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E8913AB9-42DC-1659-16DF-1821F9700AB6}"/>
              </a:ext>
            </a:extLst>
          </p:cNvPr>
          <p:cNvSpPr txBox="1"/>
          <p:nvPr/>
        </p:nvSpPr>
        <p:spPr>
          <a:xfrm>
            <a:off x="7151567" y="1704640"/>
            <a:ext cx="2309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1D7FA58-5FA0-D2E6-CFE9-22B591F7A9C2}"/>
                  </a:ext>
                </a:extLst>
              </p:cNvPr>
              <p:cNvSpPr txBox="1"/>
              <p:nvPr/>
            </p:nvSpPr>
            <p:spPr>
              <a:xfrm>
                <a:off x="4741574" y="2344849"/>
                <a:ext cx="7129151" cy="2905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ban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v</a:t>
                </a:r>
                <a:r>
                  <a:rPr lang="en-US" sz="2400" baseline="-25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0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 = 36 km/h = 10 m/s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nhập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v = 72 km/h = 20 m/s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thiểu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nhập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v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2400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nor/>
                                </m:rPr>
                                <a:rPr lang="vi-VN" sz="2400" b="0" i="0" smtClean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4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m:rPr>
                                  <m:nor/>
                                </m:rPr>
                                <a:rPr lang="en-US" sz="2400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2400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2400" i="0" baseline="30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2.4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37,5 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Hộp Văn bản 10">
                <a:extLst>
                  <a:ext uri="{FF2B5EF4-FFF2-40B4-BE49-F238E27FC236}">
                    <a16:creationId xmlns:a16="http://schemas.microsoft.com/office/drawing/2014/main" id="{81D7FA58-5FA0-D2E6-CFE9-22B591F7A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574" y="2344849"/>
                <a:ext cx="7129151" cy="2905026"/>
              </a:xfrm>
              <a:prstGeom prst="rect">
                <a:avLst/>
              </a:prstGeom>
              <a:blipFill>
                <a:blip r:embed="rId3"/>
                <a:stretch>
                  <a:fillRect l="-1423" r="-178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8">
            <a:extLst>
              <a:ext uri="{FF2B5EF4-FFF2-40B4-BE49-F238E27FC236}">
                <a16:creationId xmlns:a16="http://schemas.microsoft.com/office/drawing/2014/main" id="{58B8D20F-9DC6-7CA1-019C-04F726250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22924" y="2166305"/>
            <a:ext cx="6445249" cy="5011181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8EA49B7D-6BA5-4BAE-E5E4-42E1F34777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1171103" flipH="1">
            <a:off x="1170424" y="2953265"/>
            <a:ext cx="1718231" cy="95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9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9">
            <a:extLst>
              <a:ext uri="{FF2B5EF4-FFF2-40B4-BE49-F238E27FC236}">
                <a16:creationId xmlns:a16="http://schemas.microsoft.com/office/drawing/2014/main" id="{D41B3BFB-5F69-552B-435A-345A41091C1A}"/>
              </a:ext>
            </a:extLst>
          </p:cNvPr>
          <p:cNvSpPr txBox="1"/>
          <p:nvPr/>
        </p:nvSpPr>
        <p:spPr>
          <a:xfrm>
            <a:off x="1064911" y="1621398"/>
            <a:ext cx="10062178" cy="405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100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1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5. 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Hai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thẳng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chiều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Xe A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72 km/h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vượt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 = 0.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đuổi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kịp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A,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45 km/h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tức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10 s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đạt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90 km/h.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10 s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tiên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lúc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 = 0.</a:t>
            </a:r>
            <a:endParaRPr lang="en-US" sz="2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Gia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10 s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tiên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đuổi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kịp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A.</a:t>
            </a:r>
            <a:endParaRPr lang="en-US" sz="2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d)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tô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lúc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 = 0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xe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1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D4F3C7C-EA4C-BB9D-177F-AF0739AB4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851" y="5708261"/>
            <a:ext cx="2080120" cy="114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6">
            <a:extLst>
              <a:ext uri="{FF2B5EF4-FFF2-40B4-BE49-F238E27FC236}">
                <a16:creationId xmlns:a16="http://schemas.microsoft.com/office/drawing/2014/main" id="{0A581F79-8C0D-FC1C-3C2F-33B3BD951439}"/>
              </a:ext>
            </a:extLst>
          </p:cNvPr>
          <p:cNvSpPr txBox="1"/>
          <p:nvPr/>
        </p:nvSpPr>
        <p:spPr>
          <a:xfrm>
            <a:off x="5117245" y="1261053"/>
            <a:ext cx="1975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9">
                <a:extLst>
                  <a:ext uri="{FF2B5EF4-FFF2-40B4-BE49-F238E27FC236}">
                    <a16:creationId xmlns:a16="http://schemas.microsoft.com/office/drawing/2014/main" id="{DCC26B7F-1221-9767-E7F4-F8F37994DC96}"/>
                  </a:ext>
                </a:extLst>
              </p:cNvPr>
              <p:cNvSpPr txBox="1"/>
              <p:nvPr/>
            </p:nvSpPr>
            <p:spPr>
              <a:xfrm>
                <a:off x="1807602" y="1722718"/>
                <a:ext cx="8594818" cy="5024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đơn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vị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72 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km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; 45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km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12,5 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; 90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km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25 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10 s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tiên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kể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lúc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 = 0:</a:t>
                </a:r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00" i="0" baseline="-25000" dirty="0" err="1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vA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20.10 = 200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ban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en-US" sz="2000" i="0" baseline="-2500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en-US" sz="2000" i="0" baseline="-2500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12,5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tăng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en-US" sz="2000" i="0" baseline="-2500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000" i="0" baseline="-2500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25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</m:oMath>
                </a14:m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10 s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tiên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vi-VN" sz="20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0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US" sz="20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000" i="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0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US" sz="2000" i="0" baseline="-25000">
                                  <a:solidFill>
                                    <a:srgbClr val="000000"/>
                                  </a:solidFill>
                                  <a:latin typeface="+mn-lt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m:rPr>
                          <m:nor/>
                        </m:rPr>
                        <a:rPr lang="vi-VN" sz="20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vi-VN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25</m:t>
                          </m:r>
                          <m:r>
                            <m:rPr>
                              <m:nor/>
                            </m:rPr>
                            <a:rPr lang="vi-VN" sz="20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0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12,5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0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1,25 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0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trong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10 s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tiên</a:t>
                </a:r>
                <a:r>
                  <a:rPr lang="en-US" sz="20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vi-VN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000" b="0" smtClean="0">
                                <a:solidFill>
                                  <a:srgbClr val="00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0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sub>
                          <m:sup>
                            <m:r>
                              <a:rPr lang="en-US" sz="20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lang="en-US" sz="2000">
                                <a:latin typeface="+mj-lt"/>
                                <a:ea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sub>
                          <m:sup>
                            <m:r>
                              <a:rPr lang="en-US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m:rPr>
                            <m:nor/>
                          </m:rPr>
                          <a:rPr lang="en-US" sz="2000" b="0" i="0" smtClean="0">
                            <a:solidFill>
                              <a:srgbClr val="00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solidFill>
                              <a:srgbClr val="00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m:rPr>
                        <m:nor/>
                      </m:rPr>
                      <a:rPr lang="vi-VN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000" i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25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000" i="0" baseline="3000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vi-VN" sz="2000" b="0" i="0" smtClean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000" b="0" i="0" smtClean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i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12,5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000" i="0" baseline="3000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0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2.1,25</m:t>
                        </m:r>
                      </m:den>
                    </m:f>
                    <m:r>
                      <m:rPr>
                        <m:nor/>
                      </m:rPr>
                      <a:rPr lang="vi-VN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187,5 </m:t>
                    </m:r>
                    <m:r>
                      <m:rPr>
                        <m:nor/>
                      </m:rPr>
                      <a:rPr lang="en-US" sz="20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000" dirty="0"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Hộp Văn bản 9">
                <a:extLst>
                  <a:ext uri="{FF2B5EF4-FFF2-40B4-BE49-F238E27FC236}">
                    <a16:creationId xmlns:a16="http://schemas.microsoft.com/office/drawing/2014/main" id="{DCC26B7F-1221-9767-E7F4-F8F37994D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602" y="1722718"/>
                <a:ext cx="8594818" cy="5024965"/>
              </a:xfrm>
              <a:prstGeom prst="rect">
                <a:avLst/>
              </a:prstGeom>
              <a:blipFill>
                <a:blip r:embed="rId3"/>
                <a:stretch>
                  <a:fillRect l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8">
            <a:extLst>
              <a:ext uri="{FF2B5EF4-FFF2-40B4-BE49-F238E27FC236}">
                <a16:creationId xmlns:a16="http://schemas.microsoft.com/office/drawing/2014/main" id="{45BB7427-E758-03C2-85D6-A26F24D29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9104173" y="5336731"/>
            <a:ext cx="2887768" cy="139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5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0CEB9171-D71C-23C3-4990-5B77B3B66DB7}"/>
                  </a:ext>
                </a:extLst>
              </p:cNvPr>
              <p:cNvSpPr txBox="1"/>
              <p:nvPr/>
            </p:nvSpPr>
            <p:spPr>
              <a:xfrm>
                <a:off x="875545" y="1992343"/>
                <a:ext cx="10440910" cy="36101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Gọi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cần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thiết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kịp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t.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lúc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vượt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b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</a:b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di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2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⋅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di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2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 b="0" i="0" baseline="-2500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200" b="0" i="0" smtClean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2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⋅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i="0" baseline="-25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12,5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.1,25.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0CEB9171-D71C-23C3-4990-5B77B3B66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45" y="1992343"/>
                <a:ext cx="10440910" cy="3610155"/>
              </a:xfrm>
              <a:prstGeom prst="rect">
                <a:avLst/>
              </a:prstGeom>
              <a:blipFill>
                <a:blip r:embed="rId3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952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0CEB9171-D71C-23C3-4990-5B77B3B66DB7}"/>
                  </a:ext>
                </a:extLst>
              </p:cNvPr>
              <p:cNvSpPr txBox="1"/>
              <p:nvPr/>
            </p:nvSpPr>
            <p:spPr>
              <a:xfrm>
                <a:off x="920850" y="2010816"/>
                <a:ext cx="10350300" cy="4271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Do 2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di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cùng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đổi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hướng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nên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t = 0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thì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di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2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 smtClean="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 b="0" i="0" baseline="-2500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⇔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12,5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⋅1,25.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 i="0" baseline="30000">
                              <a:solidFill>
                                <a:srgbClr val="000000"/>
                              </a:solidFill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12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cần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thiết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12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giây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lúc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vượt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để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đuổi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kịp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A.</a:t>
                </a:r>
                <a:endParaRPr lang="en-US" sz="2200" dirty="0"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A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B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r>
                  <a:rPr lang="en-US" sz="2200" dirty="0">
                    <a:latin typeface="+mn-lt"/>
                    <a:ea typeface="Cambria Math" panose="02040503050406030204" pitchFamily="18" charset="0"/>
                    <a:cs typeface="Cambria Math" panose="02040503050406030204" pitchFamily="18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vi-VN" sz="2200" b="0" i="0" smtClean="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 baseline="-250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20.12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b="0" i="0" smtClean="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240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0CEB9171-D71C-23C3-4990-5B77B3B66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50" y="2010816"/>
                <a:ext cx="10350300" cy="4271875"/>
              </a:xfrm>
              <a:prstGeom prst="rect">
                <a:avLst/>
              </a:prstGeom>
              <a:blipFill>
                <a:blip r:embed="rId3"/>
                <a:stretch>
                  <a:fillRect l="-766" r="-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16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9">
            <a:extLst>
              <a:ext uri="{FF2B5EF4-FFF2-40B4-BE49-F238E27FC236}">
                <a16:creationId xmlns:a16="http://schemas.microsoft.com/office/drawing/2014/main" id="{D84BA8CE-2EA8-DD12-F5A3-3DD8FA9DFC11}"/>
              </a:ext>
            </a:extLst>
          </p:cNvPr>
          <p:cNvSpPr txBox="1"/>
          <p:nvPr/>
        </p:nvSpPr>
        <p:spPr>
          <a:xfrm>
            <a:off x="728512" y="1812416"/>
            <a:ext cx="10734975" cy="349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b="1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7.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1,20 m. Sau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bật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0,80 m.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0,16 s.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Lấy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 = 9,81 m/s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sức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cản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bật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750B477E-5C86-0B08-483A-608A5CC72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32706" y="5421454"/>
            <a:ext cx="1370319" cy="137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3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79798D39-BE11-0A71-E829-68EC600E4B16}"/>
                  </a:ext>
                </a:extLst>
              </p:cNvPr>
              <p:cNvSpPr txBox="1"/>
              <p:nvPr/>
            </p:nvSpPr>
            <p:spPr>
              <a:xfrm>
                <a:off x="981739" y="2137709"/>
                <a:ext cx="10228520" cy="39511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Công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thức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quãng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đường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rơi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tự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do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vận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g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 baseline="3000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200" dirty="0">
                  <a:solidFill>
                    <a:srgbClr val="000000"/>
                  </a:solidFill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Chọn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trục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tọa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Ox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phương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đứng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dương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hướng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xuống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Thời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rơi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cao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1,2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vừa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chạm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+mn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g</m:t>
                            </m:r>
                          </m:den>
                        </m:f>
                      </m:e>
                    </m:rad>
                  </m:oMath>
                </a14:m>
                <a:endParaRPr lang="en-US" sz="2200" dirty="0">
                  <a:solidFill>
                    <a:srgbClr val="000000"/>
                  </a:solidFill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ngay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trước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chạm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200" i="0">
                            <a:latin typeface="+mj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200" i="0">
                            <a:latin typeface="+mj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tb</m:t>
                        </m:r>
                      </m:sub>
                    </m:sSub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gt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g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200" i="0">
                                <a:latin typeface="+mj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sz="2200" i="0">
                                <a:latin typeface="+mj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200" i="0">
                                <a:latin typeface="+mj-lt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g</m:t>
                            </m:r>
                          </m:den>
                        </m:f>
                      </m:e>
                    </m:rad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200" i="0">
                            <a:latin typeface="+mj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+mj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gs</m:t>
                        </m:r>
                      </m:e>
                    </m:rad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200" i="0">
                            <a:latin typeface="+mj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2.9,8.1,2</m:t>
                        </m:r>
                      </m:e>
                    </m:rad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≈</m:t>
                    </m:r>
                    <m:r>
                      <m:rPr>
                        <m:nor/>
                      </m:rPr>
                      <a:rPr lang="en-US" sz="2200" b="0" i="0" smtClean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4,85</m:t>
                    </m:r>
                    <m:r>
                      <m:rPr>
                        <m:nor/>
                      </m:rPr>
                      <a:rPr lang="en-US" sz="2200" i="0">
                        <a:latin typeface="+mj-lt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m/s</a:t>
                </a:r>
              </a:p>
            </p:txBody>
          </p:sp>
        </mc:Choice>
        <mc:Fallback xmlns="">
          <p:sp>
            <p:nvSpPr>
              <p:cNvPr id="2" name="Hộp Văn bản 9">
                <a:extLst>
                  <a:ext uri="{FF2B5EF4-FFF2-40B4-BE49-F238E27FC236}">
                    <a16:creationId xmlns:a16="http://schemas.microsoft.com/office/drawing/2014/main" id="{79798D39-BE11-0A71-E829-68EC600E4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39" y="2137709"/>
                <a:ext cx="10228520" cy="3951146"/>
              </a:xfrm>
              <a:prstGeom prst="rect">
                <a:avLst/>
              </a:prstGeom>
              <a:blipFill>
                <a:blip r:embed="rId3"/>
                <a:stretch>
                  <a:fillRect l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ộp Văn bản 10">
            <a:extLst>
              <a:ext uri="{FF2B5EF4-FFF2-40B4-BE49-F238E27FC236}">
                <a16:creationId xmlns:a16="http://schemas.microsoft.com/office/drawing/2014/main" id="{DD5B4FB7-3ABE-0D54-9B3F-AED1CDD0414D}"/>
              </a:ext>
            </a:extLst>
          </p:cNvPr>
          <p:cNvSpPr txBox="1"/>
          <p:nvPr/>
        </p:nvSpPr>
        <p:spPr>
          <a:xfrm>
            <a:off x="5051463" y="1445135"/>
            <a:ext cx="2089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dẫn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7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6BA03D16-9692-D9EA-72DE-AC43CE6B8EA1}"/>
                  </a:ext>
                </a:extLst>
              </p:cNvPr>
              <p:cNvSpPr txBox="1"/>
              <p:nvPr/>
            </p:nvSpPr>
            <p:spPr>
              <a:xfrm>
                <a:off x="994072" y="2113146"/>
                <a:ext cx="10203855" cy="2945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quả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ngay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khi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bắt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bật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lên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tb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US" sz="2200">
                              <a:latin typeface="+mn-lt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2.9,81.0,8</m:t>
                          </m:r>
                        </m:e>
                      </m:rad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Times New Roman" panose="02020603050405020304" pitchFamily="18" charset="0"/>
                        </a:rPr>
                        <m:t> = 3,96 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200">
                          <a:latin typeface="+mn-lt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lớn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55,1</m:t>
                    </m:r>
                    <m:r>
                      <m:rPr>
                        <m:nor/>
                      </m:rPr>
                      <a:rPr lang="vi-VN" sz="2200" b="0" i="0" smtClean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 baseline="3000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gia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tốc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đứng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ngược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chuyển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động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hướng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lên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trên</a:t>
                </a:r>
                <a:r>
                  <a:rPr lang="en-US" sz="2200" dirty="0">
                    <a:solidFill>
                      <a:srgbClr val="000000"/>
                    </a:solidFill>
                    <a:latin typeface="+mn-lt"/>
                    <a:ea typeface="Times New Roman" panose="02020603050405020304" pitchFamily="18" charset="0"/>
                    <a:cs typeface="Arial" panose="020B0604020202020204" pitchFamily="34" charset="0"/>
                  </a:rPr>
                  <a:t>).</a:t>
                </a:r>
                <a:endParaRPr lang="en-US" sz="22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6BA03D16-9692-D9EA-72DE-AC43CE6B8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72" y="2113146"/>
                <a:ext cx="10203855" cy="2945743"/>
              </a:xfrm>
              <a:prstGeom prst="rect">
                <a:avLst/>
              </a:prstGeom>
              <a:blipFill>
                <a:blip r:embed="rId3"/>
                <a:stretch>
                  <a:fillRect l="-777" r="-777" b="-3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5">
            <a:extLst>
              <a:ext uri="{FF2B5EF4-FFF2-40B4-BE49-F238E27FC236}">
                <a16:creationId xmlns:a16="http://schemas.microsoft.com/office/drawing/2014/main" id="{8596D922-0359-7592-C944-AC56E3826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632706" y="5421454"/>
            <a:ext cx="1370319" cy="137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6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5F043BE-A57D-A819-6114-B8E038D57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3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3E64D0EB-D377-486B-2061-C2B0724B8A73}"/>
              </a:ext>
            </a:extLst>
          </p:cNvPr>
          <p:cNvSpPr/>
          <p:nvPr/>
        </p:nvSpPr>
        <p:spPr>
          <a:xfrm>
            <a:off x="834555" y="2412649"/>
            <a:ext cx="3365492" cy="3125701"/>
          </a:xfrm>
          <a:custGeom>
            <a:avLst/>
            <a:gdLst/>
            <a:ahLst/>
            <a:cxnLst/>
            <a:rect l="l" t="t" r="r" b="b"/>
            <a:pathLst>
              <a:path w="5085255" h="4722931">
                <a:moveTo>
                  <a:pt x="0" y="0"/>
                </a:moveTo>
                <a:lnTo>
                  <a:pt x="5085255" y="0"/>
                </a:lnTo>
                <a:lnTo>
                  <a:pt x="5085255" y="4722930"/>
                </a:lnTo>
                <a:lnTo>
                  <a:pt x="0" y="4722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26701C7-B603-A4E7-B5F7-D05BF0017ABA}"/>
              </a:ext>
            </a:extLst>
          </p:cNvPr>
          <p:cNvSpPr/>
          <p:nvPr/>
        </p:nvSpPr>
        <p:spPr>
          <a:xfrm>
            <a:off x="4417366" y="2412649"/>
            <a:ext cx="3365491" cy="3125701"/>
          </a:xfrm>
          <a:custGeom>
            <a:avLst/>
            <a:gdLst/>
            <a:ahLst/>
            <a:cxnLst/>
            <a:rect l="l" t="t" r="r" b="b"/>
            <a:pathLst>
              <a:path w="5085255" h="4722931">
                <a:moveTo>
                  <a:pt x="0" y="0"/>
                </a:moveTo>
                <a:lnTo>
                  <a:pt x="5085255" y="0"/>
                </a:lnTo>
                <a:lnTo>
                  <a:pt x="5085255" y="4722930"/>
                </a:lnTo>
                <a:lnTo>
                  <a:pt x="0" y="4722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60B056B-53EC-22DE-9645-74FCB2A79602}"/>
              </a:ext>
            </a:extLst>
          </p:cNvPr>
          <p:cNvSpPr/>
          <p:nvPr/>
        </p:nvSpPr>
        <p:spPr>
          <a:xfrm>
            <a:off x="7991954" y="2417798"/>
            <a:ext cx="3365492" cy="3125701"/>
          </a:xfrm>
          <a:custGeom>
            <a:avLst/>
            <a:gdLst/>
            <a:ahLst/>
            <a:cxnLst/>
            <a:rect l="l" t="t" r="r" b="b"/>
            <a:pathLst>
              <a:path w="5085255" h="4722931">
                <a:moveTo>
                  <a:pt x="0" y="0"/>
                </a:moveTo>
                <a:lnTo>
                  <a:pt x="5085255" y="0"/>
                </a:lnTo>
                <a:lnTo>
                  <a:pt x="5085255" y="4722930"/>
                </a:lnTo>
                <a:lnTo>
                  <a:pt x="0" y="47229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7AC49A0-B690-3428-8C5D-DB0FFF094163}"/>
              </a:ext>
            </a:extLst>
          </p:cNvPr>
          <p:cNvSpPr/>
          <p:nvPr/>
        </p:nvSpPr>
        <p:spPr>
          <a:xfrm>
            <a:off x="1715032" y="2186608"/>
            <a:ext cx="1530666" cy="793396"/>
          </a:xfrm>
          <a:custGeom>
            <a:avLst/>
            <a:gdLst/>
            <a:ahLst/>
            <a:cxnLst/>
            <a:rect l="l" t="t" r="r" b="b"/>
            <a:pathLst>
              <a:path w="2312835" h="1198820">
                <a:moveTo>
                  <a:pt x="0" y="0"/>
                </a:moveTo>
                <a:lnTo>
                  <a:pt x="2312835" y="0"/>
                </a:lnTo>
                <a:lnTo>
                  <a:pt x="2312835" y="1198820"/>
                </a:lnTo>
                <a:lnTo>
                  <a:pt x="0" y="11988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r>
              <a:rPr lang="en-VN" sz="2800" b="1" dirty="0">
                <a:latin typeface="UTM Avo" panose="02040603050506020204" pitchFamily="18"/>
              </a:rPr>
              <a:t>1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6253D1E-FF31-07F6-D130-A368EC55F6E1}"/>
              </a:ext>
            </a:extLst>
          </p:cNvPr>
          <p:cNvSpPr/>
          <p:nvPr/>
        </p:nvSpPr>
        <p:spPr>
          <a:xfrm>
            <a:off x="5229489" y="2145739"/>
            <a:ext cx="1696342" cy="879270"/>
          </a:xfrm>
          <a:custGeom>
            <a:avLst/>
            <a:gdLst/>
            <a:ahLst/>
            <a:cxnLst/>
            <a:rect l="l" t="t" r="r" b="b"/>
            <a:pathLst>
              <a:path w="2563172" h="1328577">
                <a:moveTo>
                  <a:pt x="0" y="0"/>
                </a:moveTo>
                <a:lnTo>
                  <a:pt x="2563172" y="0"/>
                </a:lnTo>
                <a:lnTo>
                  <a:pt x="2563172" y="1328577"/>
                </a:lnTo>
                <a:lnTo>
                  <a:pt x="0" y="13285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r>
              <a:rPr lang="en-VN" sz="2800" b="1" dirty="0">
                <a:latin typeface="UTM Avo" panose="02040603050506020204" pitchFamily="18"/>
              </a:rPr>
              <a:t>2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1E5FB98-06CE-03BA-042D-8481DE0B7331}"/>
              </a:ext>
            </a:extLst>
          </p:cNvPr>
          <p:cNvSpPr/>
          <p:nvPr/>
        </p:nvSpPr>
        <p:spPr>
          <a:xfrm>
            <a:off x="8788148" y="2191757"/>
            <a:ext cx="1530666" cy="793396"/>
          </a:xfrm>
          <a:custGeom>
            <a:avLst/>
            <a:gdLst/>
            <a:ahLst/>
            <a:cxnLst/>
            <a:rect l="l" t="t" r="r" b="b"/>
            <a:pathLst>
              <a:path w="2312835" h="1198820">
                <a:moveTo>
                  <a:pt x="0" y="0"/>
                </a:moveTo>
                <a:lnTo>
                  <a:pt x="2312835" y="0"/>
                </a:lnTo>
                <a:lnTo>
                  <a:pt x="2312835" y="1198820"/>
                </a:lnTo>
                <a:lnTo>
                  <a:pt x="0" y="119882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r>
              <a:rPr lang="en-VN" sz="2800" b="1" dirty="0">
                <a:latin typeface="+mn-lt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F581C-D817-2945-FE28-50873A28F7E5}"/>
              </a:ext>
            </a:extLst>
          </p:cNvPr>
          <p:cNvSpPr txBox="1"/>
          <p:nvPr/>
        </p:nvSpPr>
        <p:spPr>
          <a:xfrm>
            <a:off x="1204279" y="3547265"/>
            <a:ext cx="250631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Ôn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kiến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thức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học</a:t>
            </a:r>
            <a:endParaRPr lang="en-US" sz="24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98C728-AA70-610F-0D65-1598FFF639DF}"/>
              </a:ext>
            </a:extLst>
          </p:cNvPr>
          <p:cNvSpPr txBox="1"/>
          <p:nvPr/>
        </p:nvSpPr>
        <p:spPr>
          <a:xfrm>
            <a:off x="4663729" y="3554566"/>
            <a:ext cx="286454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+mj-lt"/>
              </a:rPr>
              <a:t>Hoàn </a:t>
            </a:r>
            <a:r>
              <a:rPr lang="en-US" sz="2400" dirty="0" err="1">
                <a:latin typeface="+mj-lt"/>
              </a:rPr>
              <a:t>thành</a:t>
            </a:r>
            <a:r>
              <a:rPr lang="en-US" sz="2400" dirty="0">
                <a:latin typeface="+mj-lt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bài</a:t>
            </a:r>
            <a:r>
              <a:rPr lang="en-US" sz="2400" dirty="0">
                <a:latin typeface="+mj-lt"/>
              </a:rPr>
              <a:t> tập trong SBT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BFFE3B-9597-8B4B-64A0-9B3CD2EA2A26}"/>
              </a:ext>
            </a:extLst>
          </p:cNvPr>
          <p:cNvSpPr txBox="1"/>
          <p:nvPr/>
        </p:nvSpPr>
        <p:spPr>
          <a:xfrm>
            <a:off x="8370844" y="3035623"/>
            <a:ext cx="261687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008"/>
              </a:spcAft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Chuẩn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bị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bài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mới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"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Bài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1.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Lực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và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gia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Noto Sans Symbols"/>
              </a:rPr>
              <a:t>tốc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Noto Sans Symbols"/>
              </a:rPr>
              <a:t>”.</a:t>
            </a:r>
            <a:endParaRPr lang="en-US" sz="2000" dirty="0">
              <a:latin typeface="+mn-lt"/>
              <a:ea typeface="Noto Sans Symbols"/>
              <a:cs typeface="Noto Sans Symbols"/>
            </a:endParaRPr>
          </a:p>
        </p:txBody>
      </p:sp>
    </p:spTree>
    <p:extLst>
      <p:ext uri="{BB962C8B-B14F-4D97-AF65-F5344CB8AC3E}">
        <p14:creationId xmlns:p14="http://schemas.microsoft.com/office/powerpoint/2010/main" val="130064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theo đường link:  </a:t>
            </a:r>
            <a:endParaRPr>
              <a:latin typeface="+mn-lt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1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+mn-lt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sz="2400" b="1" i="0" u="sng" strike="noStrike" cap="none">
              <a:solidFill>
                <a:srgbClr val="843C0C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+mn-lt"/>
            </a:endParaRPr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2193</Words>
  <Application>Microsoft Office PowerPoint</Application>
  <PresentationFormat>Widescreen</PresentationFormat>
  <Paragraphs>155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Cambria Math</vt:lpstr>
      <vt:lpstr>UTM Avo</vt:lpstr>
      <vt:lpstr>Calibri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Huy Nguyễn</cp:lastModifiedBy>
  <cp:revision>81</cp:revision>
  <dcterms:created xsi:type="dcterms:W3CDTF">2023-10-19T01:39:18Z</dcterms:created>
  <dcterms:modified xsi:type="dcterms:W3CDTF">2024-04-23T02:33:36Z</dcterms:modified>
</cp:coreProperties>
</file>