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</p:sldMasterIdLst>
  <p:notesMasterIdLst>
    <p:notesMasterId r:id="rId38"/>
  </p:notesMasterIdLst>
  <p:sldIdLst>
    <p:sldId id="256" r:id="rId3"/>
    <p:sldId id="257" r:id="rId4"/>
    <p:sldId id="274" r:id="rId5"/>
    <p:sldId id="265" r:id="rId6"/>
    <p:sldId id="275" r:id="rId7"/>
    <p:sldId id="276" r:id="rId8"/>
    <p:sldId id="277" r:id="rId9"/>
    <p:sldId id="279" r:id="rId10"/>
    <p:sldId id="278" r:id="rId11"/>
    <p:sldId id="280" r:id="rId12"/>
    <p:sldId id="281" r:id="rId13"/>
    <p:sldId id="282" r:id="rId14"/>
    <p:sldId id="283" r:id="rId15"/>
    <p:sldId id="261" r:id="rId16"/>
    <p:sldId id="284" r:id="rId17"/>
    <p:sldId id="285" r:id="rId18"/>
    <p:sldId id="286" r:id="rId19"/>
    <p:sldId id="287" r:id="rId20"/>
    <p:sldId id="288" r:id="rId21"/>
    <p:sldId id="289" r:id="rId22"/>
    <p:sldId id="290" r:id="rId23"/>
    <p:sldId id="291" r:id="rId24"/>
    <p:sldId id="292" r:id="rId25"/>
    <p:sldId id="293" r:id="rId26"/>
    <p:sldId id="294" r:id="rId27"/>
    <p:sldId id="295" r:id="rId28"/>
    <p:sldId id="296" r:id="rId29"/>
    <p:sldId id="297" r:id="rId30"/>
    <p:sldId id="298" r:id="rId31"/>
    <p:sldId id="299" r:id="rId32"/>
    <p:sldId id="300" r:id="rId33"/>
    <p:sldId id="301" r:id="rId34"/>
    <p:sldId id="264" r:id="rId35"/>
    <p:sldId id="272" r:id="rId36"/>
    <p:sldId id="273" r:id="rId3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9" roundtripDataSignature="AMtx7mhM037W3Dt2a15EqzjLmLiY1T6nm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632" y="136"/>
      </p:cViewPr>
      <p:guideLst>
        <p:guide orient="horz" pos="211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customschemas.google.com/relationships/presentationmetadata" Target="metadata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8" name="Google Shape;2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2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2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2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2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25/04/2024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848522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25/04/2024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885356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25/04/2024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015251"/>
      </p:ext>
    </p:extLst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25/04/2024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444891"/>
      </p:ext>
    </p:extLst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25/04/2024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356578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25/04/2024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216159"/>
      </p:ext>
    </p:extLst>
  </p:cSld>
  <p:clrMapOvr>
    <a:masterClrMapping/>
  </p:clrMapOvr>
  <p:transition spd="slow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25/04/2024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040876"/>
      </p:ext>
    </p:extLst>
  </p:cSld>
  <p:clrMapOvr>
    <a:masterClrMapping/>
  </p:clrMapOvr>
  <p:transition spd="slow">
    <p:push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25/04/2024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001764"/>
      </p:ext>
    </p:extLst>
  </p:cSld>
  <p:clrMapOvr>
    <a:masterClrMapping/>
  </p:clrMapOvr>
  <p:transition spd="slow">
    <p:push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25/04/2024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579832"/>
      </p:ext>
    </p:extLst>
  </p:cSld>
  <p:clrMapOvr>
    <a:masterClrMapping/>
  </p:clrMapOvr>
  <p:transition spd="slow">
    <p:push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25/04/2024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312153"/>
      </p:ext>
    </p:extLst>
  </p:cSld>
  <p:clrMapOvr>
    <a:masterClrMapping/>
  </p:clrMapOvr>
  <p:transition spd="slow">
    <p:push dir="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25/04/2024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996379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25/04/2024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61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cong-nghe-10-cong-nghe-trong-trot/1/162/106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cong-nghe-10-cong-nghe-trong-trot/1/162/106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hyperlink" Target="https://hoc10.vn/doc-sach/cong-nghe-10-cong-nghe-trong-trot/1/162/107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6.sv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1.png"/><Relationship Id="rId4" Type="http://schemas.openxmlformats.org/officeDocument/2006/relationships/image" Target="../media/image24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3.png"/><Relationship Id="rId4" Type="http://schemas.openxmlformats.org/officeDocument/2006/relationships/image" Target="../media/image33.sv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hyperlink" Target="https://www.facebook.com/hoc10fb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8536215" y="4347"/>
            <a:ext cx="354148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Công nghệ 10</a:t>
            </a:r>
            <a:endParaRPr>
              <a:latin typeface="UTM Avo" panose="02040603050506020204" pitchFamily="18" charset="0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-114300" y="1097768"/>
            <a:ext cx="12192000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Chủ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đề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6:</a:t>
            </a: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Kĩ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thuật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trồng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trọt</a:t>
            </a:r>
            <a:endParaRPr sz="5200" b="1" i="0" u="none" strike="noStrike" cap="none" dirty="0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1635578" y="3554036"/>
            <a:ext cx="8920843" cy="1358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8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Ôn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tập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chủ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800" b="1" i="0" u="none" strike="noStrike" cap="none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đề</a:t>
            </a:r>
            <a:r>
              <a:rPr lang="en-US" sz="4800" b="1" i="0" u="none" strike="noStrike" cap="none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6</a:t>
            </a:r>
            <a:endParaRPr sz="4800" b="1" i="0" u="none" strike="noStrike" cap="none" dirty="0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8686800" y="650678"/>
            <a:ext cx="33909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Công nghệ trồng trọt</a:t>
            </a:r>
            <a:endParaRPr>
              <a:latin typeface="UTM Avo" panose="020406030505060202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2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01083" y="3015453"/>
            <a:ext cx="3189835" cy="17647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61151" flipH="1" flipV="1">
            <a:off x="2065684" y="2206750"/>
            <a:ext cx="8454318" cy="3489092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-189752">
            <a:off x="1491770" y="1875327"/>
            <a:ext cx="3435089" cy="930597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2989484" y="3008819"/>
            <a:ext cx="6800859" cy="1583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Trong chủ đề 6, em đã được tìm hiểu những nội dung gì ? Hãy liệt kê lại những nội dung em đã được học.</a:t>
            </a:r>
            <a:endParaRPr lang="en-US" sz="2400" kern="1200" dirty="0">
              <a:solidFill>
                <a:prstClr val="black">
                  <a:lumMod val="100000"/>
                </a:prstClr>
              </a:solidFill>
              <a:latin typeface="+mj-lt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977406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10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01083" y="3015453"/>
            <a:ext cx="3189835" cy="17647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r="38697" b="16165"/>
          <a:stretch>
            <a:fillRect/>
          </a:stretch>
        </p:blipFill>
        <p:spPr>
          <a:xfrm>
            <a:off x="10502011" y="1589502"/>
            <a:ext cx="907923" cy="1255323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66732" r="3539" b="78058"/>
          <a:stretch>
            <a:fillRect/>
          </a:stretch>
        </p:blipFill>
        <p:spPr>
          <a:xfrm>
            <a:off x="9668074" y="902163"/>
            <a:ext cx="694693" cy="51839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1A8D4E4-42CA-95B8-1A88-96C821E85D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334" y="3530546"/>
            <a:ext cx="4100981" cy="3551129"/>
          </a:xfrm>
          <a:prstGeom prst="rect">
            <a:avLst/>
          </a:prstGeom>
        </p:spPr>
      </p:pic>
      <p:sp>
        <p:nvSpPr>
          <p:cNvPr id="13" name="Cloud Callout 11">
            <a:extLst>
              <a:ext uri="{FF2B5EF4-FFF2-40B4-BE49-F238E27FC236}">
                <a16:creationId xmlns:a16="http://schemas.microsoft.com/office/drawing/2014/main" id="{5EAAA5AF-73FC-4D58-B9D5-467B0BE81E90}"/>
              </a:ext>
            </a:extLst>
          </p:cNvPr>
          <p:cNvSpPr/>
          <p:nvPr/>
        </p:nvSpPr>
        <p:spPr>
          <a:xfrm>
            <a:off x="4158811" y="1132113"/>
            <a:ext cx="5311760" cy="2820475"/>
          </a:xfrm>
          <a:prstGeom prst="cloudCallout">
            <a:avLst>
              <a:gd name="adj1" fmla="val -48827"/>
              <a:gd name="adj2" fmla="val 47220"/>
            </a:avLst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Hoàn thành sơ đồ theo mẫu dưới đây</a:t>
            </a:r>
            <a:r>
              <a:rPr lang="en-US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8E27F05-7B20-4E62-8E74-8C7B3399C8C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49" t="35001" r="42916" b="34443"/>
          <a:stretch/>
        </p:blipFill>
        <p:spPr>
          <a:xfrm>
            <a:off x="1561077" y="3230398"/>
            <a:ext cx="2909323" cy="3749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134487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2D671F46-62C4-5939-911E-609CAD2D1E04}"/>
              </a:ext>
            </a:extLst>
          </p:cNvPr>
          <p:cNvGrpSpPr/>
          <p:nvPr/>
        </p:nvGrpSpPr>
        <p:grpSpPr>
          <a:xfrm>
            <a:off x="531091" y="1578366"/>
            <a:ext cx="7412333" cy="2908967"/>
            <a:chOff x="-1398606" y="2885536"/>
            <a:chExt cx="11118500" cy="4363450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D2D12CD6-8D1B-9C3F-6DC4-0D7280028810}"/>
                </a:ext>
              </a:extLst>
            </p:cNvPr>
            <p:cNvSpPr/>
            <p:nvPr/>
          </p:nvSpPr>
          <p:spPr>
            <a:xfrm>
              <a:off x="-1398606" y="2885536"/>
              <a:ext cx="3505200" cy="958905"/>
            </a:xfrm>
            <a:prstGeom prst="roundRect">
              <a:avLst>
                <a:gd name="adj" fmla="val 8001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lnSpc>
                  <a:spcPct val="150000"/>
                </a:lnSpc>
                <a:buClrTx/>
                <a:defRPr/>
              </a:pPr>
              <a:r>
                <a:rPr lang="en-US" sz="2133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Làm</a:t>
              </a:r>
              <a:r>
                <a:rPr lang="en-US" sz="2133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133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đất</a:t>
              </a:r>
              <a:endPara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F343EFF6-F8AF-3E3E-4E5E-2B81C2C7B32C}"/>
                </a:ext>
              </a:extLst>
            </p:cNvPr>
            <p:cNvSpPr/>
            <p:nvPr/>
          </p:nvSpPr>
          <p:spPr>
            <a:xfrm>
              <a:off x="5222955" y="5601338"/>
              <a:ext cx="4496939" cy="1647648"/>
            </a:xfrm>
            <a:prstGeom prst="roundRect">
              <a:avLst>
                <a:gd name="adj" fmla="val 8001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lnSpc>
                  <a:spcPct val="150000"/>
                </a:lnSpc>
                <a:buClrTx/>
                <a:defRPr/>
              </a:pPr>
              <a:r>
                <a:rPr lang="en-US" sz="2400" b="1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QUY TRÌNH TRỒNG TRỌT</a:t>
              </a:r>
            </a:p>
          </p:txBody>
        </p:sp>
      </p:grp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7263E0A6-8E32-4345-BFD7-5FD1B829DAB0}"/>
              </a:ext>
            </a:extLst>
          </p:cNvPr>
          <p:cNvSpPr/>
          <p:nvPr/>
        </p:nvSpPr>
        <p:spPr>
          <a:xfrm>
            <a:off x="508001" y="2272634"/>
            <a:ext cx="2336800" cy="639270"/>
          </a:xfrm>
          <a:prstGeom prst="roundRect">
            <a:avLst>
              <a:gd name="adj" fmla="val 800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?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FFF59B53-58D7-48DF-A5F3-6C0254AD97AA}"/>
              </a:ext>
            </a:extLst>
          </p:cNvPr>
          <p:cNvSpPr/>
          <p:nvPr/>
        </p:nvSpPr>
        <p:spPr>
          <a:xfrm>
            <a:off x="3659303" y="1821452"/>
            <a:ext cx="2061231" cy="1098432"/>
          </a:xfrm>
          <a:prstGeom prst="roundRect">
            <a:avLst>
              <a:gd name="adj" fmla="val 80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</a:pP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ước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1: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Làm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đất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,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bón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lót</a:t>
            </a:r>
            <a:endParaRPr lang="en-US" sz="2133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ED57FDB1-80BB-4862-A124-BA2989434A7C}"/>
              </a:ext>
            </a:extLst>
          </p:cNvPr>
          <p:cNvSpPr/>
          <p:nvPr/>
        </p:nvSpPr>
        <p:spPr>
          <a:xfrm>
            <a:off x="6511946" y="1821452"/>
            <a:ext cx="2550817" cy="1098432"/>
          </a:xfrm>
          <a:prstGeom prst="roundRect">
            <a:avLst>
              <a:gd name="adj" fmla="val 80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</a:pP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</a:t>
            </a:r>
            <a:r>
              <a:rPr lang="vi-VN" sz="2133" b="1" kern="1200" dirty="0">
                <a:solidFill>
                  <a:prstClr val="black"/>
                </a:solidFill>
                <a:cs typeface="+mn-ea"/>
                <a:sym typeface="+mn-lt"/>
              </a:rPr>
              <a:t>ư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ớc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2: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Gieo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hat,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trồng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cây</a:t>
            </a:r>
            <a:endParaRPr lang="en-US" sz="2133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A8F0D77-C653-44E9-B09C-8A173CB8FFC2}"/>
              </a:ext>
            </a:extLst>
          </p:cNvPr>
          <p:cNvSpPr/>
          <p:nvPr/>
        </p:nvSpPr>
        <p:spPr>
          <a:xfrm>
            <a:off x="9347199" y="1678391"/>
            <a:ext cx="2336800" cy="639270"/>
          </a:xfrm>
          <a:prstGeom prst="roundRect">
            <a:avLst>
              <a:gd name="adj" fmla="val 800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Gie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o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hạt</a:t>
            </a:r>
            <a:endParaRPr lang="en-US" sz="2133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A8198F8E-D871-40A5-BA9F-B1987B1FFFF2}"/>
              </a:ext>
            </a:extLst>
          </p:cNvPr>
          <p:cNvSpPr/>
          <p:nvPr/>
        </p:nvSpPr>
        <p:spPr>
          <a:xfrm>
            <a:off x="9347199" y="2592269"/>
            <a:ext cx="2336800" cy="639270"/>
          </a:xfrm>
          <a:prstGeom prst="roundRect">
            <a:avLst>
              <a:gd name="adj" fmla="val 800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?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114687D0-5556-441D-993A-A353DA7832F4}"/>
              </a:ext>
            </a:extLst>
          </p:cNvPr>
          <p:cNvSpPr/>
          <p:nvPr/>
        </p:nvSpPr>
        <p:spPr>
          <a:xfrm>
            <a:off x="3463552" y="5004475"/>
            <a:ext cx="2061231" cy="1098432"/>
          </a:xfrm>
          <a:prstGeom prst="roundRect">
            <a:avLst>
              <a:gd name="adj" fmla="val 80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</a:pP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</a:t>
            </a:r>
            <a:r>
              <a:rPr lang="vi-VN" sz="2133" b="1" kern="1200" dirty="0">
                <a:solidFill>
                  <a:prstClr val="black"/>
                </a:solidFill>
                <a:cs typeface="+mn-ea"/>
                <a:sym typeface="+mn-lt"/>
              </a:rPr>
              <a:t>ư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ớc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3: </a:t>
            </a:r>
          </a:p>
          <a:p>
            <a:pPr algn="ctr" defTabSz="609630">
              <a:lnSpc>
                <a:spcPct val="150000"/>
              </a:lnSpc>
              <a:buClrTx/>
            </a:pP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Chăm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sóc</a:t>
            </a:r>
            <a:endParaRPr lang="en-US" sz="2133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7B2CABED-B388-4CB8-8EF1-901835B22A4F}"/>
              </a:ext>
            </a:extLst>
          </p:cNvPr>
          <p:cNvSpPr/>
          <p:nvPr/>
        </p:nvSpPr>
        <p:spPr>
          <a:xfrm>
            <a:off x="6667219" y="5004475"/>
            <a:ext cx="2061231" cy="1098432"/>
          </a:xfrm>
          <a:prstGeom prst="roundRect">
            <a:avLst>
              <a:gd name="adj" fmla="val 80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</a:pP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</a:t>
            </a:r>
            <a:r>
              <a:rPr lang="vi-VN" sz="2133" b="1" kern="1200" dirty="0">
                <a:solidFill>
                  <a:prstClr val="black"/>
                </a:solidFill>
                <a:cs typeface="+mn-ea"/>
                <a:sym typeface="+mn-lt"/>
              </a:rPr>
              <a:t>ư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ớc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4:</a:t>
            </a:r>
          </a:p>
          <a:p>
            <a:pPr algn="ctr" defTabSz="609630">
              <a:lnSpc>
                <a:spcPct val="150000"/>
              </a:lnSpc>
              <a:buClrTx/>
            </a:pP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Thu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hoạch</a:t>
            </a:r>
            <a:endParaRPr lang="en-US" sz="2133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A721D438-AD2A-4C30-A71D-DFF84205075B}"/>
              </a:ext>
            </a:extLst>
          </p:cNvPr>
          <p:cNvSpPr/>
          <p:nvPr/>
        </p:nvSpPr>
        <p:spPr>
          <a:xfrm>
            <a:off x="531091" y="3132275"/>
            <a:ext cx="2336800" cy="639270"/>
          </a:xfrm>
          <a:prstGeom prst="roundRect">
            <a:avLst>
              <a:gd name="adj" fmla="val 800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</a:t>
            </a:r>
            <a:r>
              <a:rPr lang="vi-VN" sz="2133" kern="1200" dirty="0">
                <a:solidFill>
                  <a:prstClr val="black"/>
                </a:solidFill>
                <a:cs typeface="+mn-ea"/>
                <a:sym typeface="+mn-lt"/>
              </a:rPr>
              <a:t>ư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ới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n</a:t>
            </a:r>
            <a:r>
              <a:rPr lang="vi-VN" sz="2133" kern="1200" dirty="0">
                <a:solidFill>
                  <a:prstClr val="black"/>
                </a:solidFill>
                <a:cs typeface="+mn-ea"/>
                <a:sym typeface="+mn-lt"/>
              </a:rPr>
              <a:t>ư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ớc</a:t>
            </a:r>
            <a:endParaRPr lang="en-US" sz="2133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2BBA951E-FAB0-4C1B-9E77-51482941D161}"/>
              </a:ext>
            </a:extLst>
          </p:cNvPr>
          <p:cNvSpPr/>
          <p:nvPr/>
        </p:nvSpPr>
        <p:spPr>
          <a:xfrm>
            <a:off x="519137" y="3848062"/>
            <a:ext cx="2336800" cy="639270"/>
          </a:xfrm>
          <a:prstGeom prst="roundRect">
            <a:avLst>
              <a:gd name="adj" fmla="val 800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?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32108E61-E8B7-48E7-A3AE-4543226A634B}"/>
              </a:ext>
            </a:extLst>
          </p:cNvPr>
          <p:cNvSpPr/>
          <p:nvPr/>
        </p:nvSpPr>
        <p:spPr>
          <a:xfrm>
            <a:off x="519137" y="4563848"/>
            <a:ext cx="2336800" cy="639270"/>
          </a:xfrm>
          <a:prstGeom prst="roundRect">
            <a:avLst>
              <a:gd name="adj" fmla="val 800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?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6C209C27-1A49-4EEB-BBFD-7BAE3ED13DB6}"/>
              </a:ext>
            </a:extLst>
          </p:cNvPr>
          <p:cNvSpPr/>
          <p:nvPr/>
        </p:nvSpPr>
        <p:spPr>
          <a:xfrm>
            <a:off x="519137" y="5347855"/>
            <a:ext cx="2336800" cy="639270"/>
          </a:xfrm>
          <a:prstGeom prst="roundRect">
            <a:avLst>
              <a:gd name="adj" fmla="val 800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?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37471A8-35F4-402A-980C-570B191835F8}"/>
              </a:ext>
            </a:extLst>
          </p:cNvPr>
          <p:cNvSpPr/>
          <p:nvPr/>
        </p:nvSpPr>
        <p:spPr>
          <a:xfrm>
            <a:off x="9414956" y="5280405"/>
            <a:ext cx="2336800" cy="639270"/>
          </a:xfrm>
          <a:prstGeom prst="roundRect">
            <a:avLst>
              <a:gd name="adj" fmla="val 800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?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FED07368-2A5C-4150-95F5-B7B169B8D424}"/>
              </a:ext>
            </a:extLst>
          </p:cNvPr>
          <p:cNvCxnSpPr>
            <a:cxnSpLocks/>
            <a:stCxn id="7" idx="0"/>
            <a:endCxn id="18" idx="2"/>
          </p:cNvCxnSpPr>
          <p:nvPr/>
        </p:nvCxnSpPr>
        <p:spPr>
          <a:xfrm flipH="1" flipV="1">
            <a:off x="4689919" y="2919884"/>
            <a:ext cx="1754526" cy="46901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CCD5AF7F-9DDB-41B3-B5C0-7F63EF77DDCB}"/>
              </a:ext>
            </a:extLst>
          </p:cNvPr>
          <p:cNvCxnSpPr>
            <a:cxnSpLocks/>
            <a:stCxn id="7" idx="0"/>
            <a:endCxn id="19" idx="2"/>
          </p:cNvCxnSpPr>
          <p:nvPr/>
        </p:nvCxnSpPr>
        <p:spPr>
          <a:xfrm flipV="1">
            <a:off x="6444445" y="2919884"/>
            <a:ext cx="1342910" cy="46901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2FC239A-3491-41D5-9FC3-9A75ABC12066}"/>
              </a:ext>
            </a:extLst>
          </p:cNvPr>
          <p:cNvCxnSpPr>
            <a:cxnSpLocks/>
            <a:stCxn id="18" idx="1"/>
            <a:endCxn id="8" idx="3"/>
          </p:cNvCxnSpPr>
          <p:nvPr/>
        </p:nvCxnSpPr>
        <p:spPr>
          <a:xfrm flipH="1" flipV="1">
            <a:off x="2867891" y="1898001"/>
            <a:ext cx="791412" cy="47266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0C24C1D2-70FD-4C7A-864E-5558CA70EDF8}"/>
              </a:ext>
            </a:extLst>
          </p:cNvPr>
          <p:cNvCxnSpPr>
            <a:cxnSpLocks/>
            <a:stCxn id="18" idx="1"/>
            <a:endCxn id="17" idx="3"/>
          </p:cNvCxnSpPr>
          <p:nvPr/>
        </p:nvCxnSpPr>
        <p:spPr>
          <a:xfrm flipH="1">
            <a:off x="2844801" y="2370668"/>
            <a:ext cx="814502" cy="22160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A73DCE01-1F7C-4014-BD15-E4D26E4C6470}"/>
              </a:ext>
            </a:extLst>
          </p:cNvPr>
          <p:cNvCxnSpPr>
            <a:cxnSpLocks/>
            <a:stCxn id="19" idx="3"/>
            <a:endCxn id="21" idx="1"/>
          </p:cNvCxnSpPr>
          <p:nvPr/>
        </p:nvCxnSpPr>
        <p:spPr>
          <a:xfrm flipV="1">
            <a:off x="9062763" y="1998026"/>
            <a:ext cx="284436" cy="37264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4FCC913D-AF00-4AB0-BEFD-51DBFB7D16BF}"/>
              </a:ext>
            </a:extLst>
          </p:cNvPr>
          <p:cNvCxnSpPr>
            <a:cxnSpLocks/>
            <a:stCxn id="19" idx="3"/>
            <a:endCxn id="22" idx="1"/>
          </p:cNvCxnSpPr>
          <p:nvPr/>
        </p:nvCxnSpPr>
        <p:spPr>
          <a:xfrm>
            <a:off x="9062763" y="2370668"/>
            <a:ext cx="284436" cy="54123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D0CBD22D-BB3F-49E5-903B-6A690964C9C1}"/>
              </a:ext>
            </a:extLst>
          </p:cNvPr>
          <p:cNvCxnSpPr>
            <a:cxnSpLocks/>
            <a:stCxn id="7" idx="2"/>
            <a:endCxn id="23" idx="0"/>
          </p:cNvCxnSpPr>
          <p:nvPr/>
        </p:nvCxnSpPr>
        <p:spPr>
          <a:xfrm flipH="1">
            <a:off x="4494168" y="4487332"/>
            <a:ext cx="1950277" cy="51714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18BB2F49-72CB-4F05-AED5-23BCEDD2B7C5}"/>
              </a:ext>
            </a:extLst>
          </p:cNvPr>
          <p:cNvCxnSpPr>
            <a:cxnSpLocks/>
            <a:stCxn id="7" idx="2"/>
            <a:endCxn id="24" idx="0"/>
          </p:cNvCxnSpPr>
          <p:nvPr/>
        </p:nvCxnSpPr>
        <p:spPr>
          <a:xfrm>
            <a:off x="6444445" y="4487332"/>
            <a:ext cx="1253390" cy="51714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99216DCE-B0BD-4F57-83CE-5D645383C59F}"/>
              </a:ext>
            </a:extLst>
          </p:cNvPr>
          <p:cNvCxnSpPr>
            <a:stCxn id="24" idx="3"/>
            <a:endCxn id="30" idx="1"/>
          </p:cNvCxnSpPr>
          <p:nvPr/>
        </p:nvCxnSpPr>
        <p:spPr>
          <a:xfrm>
            <a:off x="8728450" y="5553691"/>
            <a:ext cx="686506" cy="4634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A708DC90-0EE3-4353-879A-3B8A5651454E}"/>
              </a:ext>
            </a:extLst>
          </p:cNvPr>
          <p:cNvSpPr/>
          <p:nvPr/>
        </p:nvSpPr>
        <p:spPr>
          <a:xfrm>
            <a:off x="519137" y="6140158"/>
            <a:ext cx="2336800" cy="639270"/>
          </a:xfrm>
          <a:prstGeom prst="roundRect">
            <a:avLst>
              <a:gd name="adj" fmla="val 800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?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E2F5E71-2878-4AFB-994C-E1D52BFC7DA6}"/>
              </a:ext>
            </a:extLst>
          </p:cNvPr>
          <p:cNvCxnSpPr>
            <a:cxnSpLocks/>
            <a:stCxn id="23" idx="1"/>
            <a:endCxn id="26" idx="3"/>
          </p:cNvCxnSpPr>
          <p:nvPr/>
        </p:nvCxnSpPr>
        <p:spPr>
          <a:xfrm flipH="1" flipV="1">
            <a:off x="2867891" y="3451910"/>
            <a:ext cx="595661" cy="210178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CEA6BAE-E8D6-43E1-9CA0-E394FE4DB4BF}"/>
              </a:ext>
            </a:extLst>
          </p:cNvPr>
          <p:cNvCxnSpPr>
            <a:stCxn id="23" idx="1"/>
            <a:endCxn id="27" idx="3"/>
          </p:cNvCxnSpPr>
          <p:nvPr/>
        </p:nvCxnSpPr>
        <p:spPr>
          <a:xfrm flipH="1" flipV="1">
            <a:off x="2855937" y="4167697"/>
            <a:ext cx="607615" cy="138599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EFBDBB2-1715-4B27-AF73-B4A567FF4045}"/>
              </a:ext>
            </a:extLst>
          </p:cNvPr>
          <p:cNvCxnSpPr>
            <a:stCxn id="23" idx="1"/>
            <a:endCxn id="28" idx="3"/>
          </p:cNvCxnSpPr>
          <p:nvPr/>
        </p:nvCxnSpPr>
        <p:spPr>
          <a:xfrm flipH="1" flipV="1">
            <a:off x="2855937" y="4883483"/>
            <a:ext cx="607615" cy="67020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1CE25FE-B1C4-49E4-953F-DBBE5417DDB7}"/>
              </a:ext>
            </a:extLst>
          </p:cNvPr>
          <p:cNvCxnSpPr>
            <a:stCxn id="23" idx="1"/>
            <a:endCxn id="29" idx="3"/>
          </p:cNvCxnSpPr>
          <p:nvPr/>
        </p:nvCxnSpPr>
        <p:spPr>
          <a:xfrm flipH="1">
            <a:off x="2855937" y="5553691"/>
            <a:ext cx="607615" cy="11379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1B32594-81D0-452E-890F-CEF0AB2788A0}"/>
              </a:ext>
            </a:extLst>
          </p:cNvPr>
          <p:cNvCxnSpPr>
            <a:stCxn id="23" idx="1"/>
            <a:endCxn id="31" idx="3"/>
          </p:cNvCxnSpPr>
          <p:nvPr/>
        </p:nvCxnSpPr>
        <p:spPr>
          <a:xfrm flipH="1">
            <a:off x="2855937" y="5553691"/>
            <a:ext cx="607615" cy="90610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2D671F46-62C4-5939-911E-609CAD2D1E04}"/>
              </a:ext>
            </a:extLst>
          </p:cNvPr>
          <p:cNvGrpSpPr/>
          <p:nvPr/>
        </p:nvGrpSpPr>
        <p:grpSpPr>
          <a:xfrm>
            <a:off x="595389" y="1774740"/>
            <a:ext cx="7423754" cy="2926301"/>
            <a:chOff x="-1367472" y="1987964"/>
            <a:chExt cx="11135631" cy="4389453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D2D12CD6-8D1B-9C3F-6DC4-0D7280028810}"/>
                </a:ext>
              </a:extLst>
            </p:cNvPr>
            <p:cNvSpPr/>
            <p:nvPr/>
          </p:nvSpPr>
          <p:spPr>
            <a:xfrm>
              <a:off x="-1367472" y="1987964"/>
              <a:ext cx="3505200" cy="1772198"/>
            </a:xfrm>
            <a:prstGeom prst="roundRect">
              <a:avLst>
                <a:gd name="adj" fmla="val 8001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lnSpc>
                  <a:spcPct val="150000"/>
                </a:lnSpc>
                <a:buClrTx/>
                <a:defRPr/>
              </a:pPr>
              <a:r>
                <a:rPr lang="en-US" sz="2133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Máy</a:t>
              </a:r>
              <a:r>
                <a:rPr lang="en-US" sz="2133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133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làm</a:t>
              </a:r>
              <a:r>
                <a:rPr lang="en-US" sz="2133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133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đất</a:t>
              </a:r>
              <a:r>
                <a:rPr lang="en-US" sz="2133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,</a:t>
              </a:r>
            </a:p>
            <a:p>
              <a:pPr algn="ctr" defTabSz="609630">
                <a:lnSpc>
                  <a:spcPct val="150000"/>
                </a:lnSpc>
                <a:buClrTx/>
                <a:defRPr/>
              </a:pPr>
              <a:r>
                <a:rPr lang="en-US" sz="2133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133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lên</a:t>
              </a:r>
              <a:r>
                <a:rPr lang="en-US" sz="2133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133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luống</a:t>
              </a:r>
              <a:endPara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F343EFF6-F8AF-3E3E-4E5E-2B81C2C7B32C}"/>
                </a:ext>
              </a:extLst>
            </p:cNvPr>
            <p:cNvSpPr/>
            <p:nvPr/>
          </p:nvSpPr>
          <p:spPr>
            <a:xfrm>
              <a:off x="4205560" y="4729769"/>
              <a:ext cx="5562599" cy="1647648"/>
            </a:xfrm>
            <a:prstGeom prst="roundRect">
              <a:avLst>
                <a:gd name="adj" fmla="val 8001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lnSpc>
                  <a:spcPct val="150000"/>
                </a:lnSpc>
                <a:buClrTx/>
                <a:defRPr/>
              </a:pPr>
              <a:r>
                <a:rPr lang="en-US" sz="2400" b="1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ỨNG DỤNG GIỚI HÓA TRONG TRỒNG TRỌT</a:t>
              </a:r>
            </a:p>
          </p:txBody>
        </p:sp>
      </p:grp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FFF59B53-58D7-48DF-A5F3-6C0254AD97AA}"/>
              </a:ext>
            </a:extLst>
          </p:cNvPr>
          <p:cNvSpPr/>
          <p:nvPr/>
        </p:nvSpPr>
        <p:spPr>
          <a:xfrm>
            <a:off x="3548743" y="1817914"/>
            <a:ext cx="2061231" cy="1098432"/>
          </a:xfrm>
          <a:prstGeom prst="roundRect">
            <a:avLst>
              <a:gd name="adj" fmla="val 80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</a:t>
            </a:r>
            <a:r>
              <a:rPr lang="vi-VN" sz="2133" b="1" kern="1200" dirty="0">
                <a:solidFill>
                  <a:prstClr val="black"/>
                </a:solidFill>
                <a:cs typeface="+mn-ea"/>
                <a:sym typeface="+mn-lt"/>
              </a:rPr>
              <a:t>ơ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giới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hóa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làm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đất</a:t>
            </a:r>
            <a:endParaRPr lang="en-US" sz="2133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ED57FDB1-80BB-4862-A124-BA2989434A7C}"/>
              </a:ext>
            </a:extLst>
          </p:cNvPr>
          <p:cNvSpPr/>
          <p:nvPr/>
        </p:nvSpPr>
        <p:spPr>
          <a:xfrm>
            <a:off x="6759959" y="1817914"/>
            <a:ext cx="2061231" cy="1098432"/>
          </a:xfrm>
          <a:prstGeom prst="roundRect">
            <a:avLst>
              <a:gd name="adj" fmla="val 80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</a:t>
            </a:r>
            <a:r>
              <a:rPr lang="vi-VN" sz="2133" b="1" kern="1200" dirty="0">
                <a:solidFill>
                  <a:prstClr val="black"/>
                </a:solidFill>
                <a:cs typeface="+mn-ea"/>
                <a:sym typeface="+mn-lt"/>
              </a:rPr>
              <a:t>ơ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giới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hóa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gieo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trồng</a:t>
            </a:r>
            <a:endParaRPr lang="en-US" sz="2133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A8F0D77-C653-44E9-B09C-8A173CB8FFC2}"/>
              </a:ext>
            </a:extLst>
          </p:cNvPr>
          <p:cNvSpPr/>
          <p:nvPr/>
        </p:nvSpPr>
        <p:spPr>
          <a:xfrm>
            <a:off x="9458499" y="1776395"/>
            <a:ext cx="2336800" cy="1181470"/>
          </a:xfrm>
          <a:prstGeom prst="roundRect">
            <a:avLst>
              <a:gd name="adj" fmla="val 800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Máy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gieo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hạt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, </a:t>
            </a:r>
          </a:p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cấy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,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trồng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cây</a:t>
            </a:r>
            <a:endParaRPr lang="en-US" sz="2133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114687D0-5556-441D-993A-A353DA7832F4}"/>
              </a:ext>
            </a:extLst>
          </p:cNvPr>
          <p:cNvSpPr/>
          <p:nvPr/>
        </p:nvSpPr>
        <p:spPr>
          <a:xfrm>
            <a:off x="3548743" y="5387305"/>
            <a:ext cx="2061231" cy="1098432"/>
          </a:xfrm>
          <a:prstGeom prst="roundRect">
            <a:avLst>
              <a:gd name="adj" fmla="val 80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</a:t>
            </a:r>
            <a:r>
              <a:rPr lang="vi-VN" sz="2133" b="1" kern="1200" dirty="0">
                <a:solidFill>
                  <a:prstClr val="black"/>
                </a:solidFill>
                <a:cs typeface="+mn-ea"/>
                <a:sym typeface="+mn-lt"/>
              </a:rPr>
              <a:t>ơ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giới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hóa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chăm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sóc</a:t>
            </a:r>
            <a:endParaRPr lang="en-US" sz="2133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7B2CABED-B388-4CB8-8EF1-901835B22A4F}"/>
              </a:ext>
            </a:extLst>
          </p:cNvPr>
          <p:cNvSpPr/>
          <p:nvPr/>
        </p:nvSpPr>
        <p:spPr>
          <a:xfrm>
            <a:off x="6759959" y="5363813"/>
            <a:ext cx="2061231" cy="1098432"/>
          </a:xfrm>
          <a:prstGeom prst="roundRect">
            <a:avLst>
              <a:gd name="adj" fmla="val 80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</a:t>
            </a:r>
            <a:r>
              <a:rPr lang="vi-VN" sz="2133" b="1" kern="1200" dirty="0">
                <a:solidFill>
                  <a:prstClr val="black"/>
                </a:solidFill>
                <a:cs typeface="+mn-ea"/>
                <a:sym typeface="+mn-lt"/>
              </a:rPr>
              <a:t>ơ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giới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hóa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thu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hoạch</a:t>
            </a:r>
            <a:endParaRPr lang="en-US" sz="2133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A721D438-AD2A-4C30-A71D-DFF84205075B}"/>
              </a:ext>
            </a:extLst>
          </p:cNvPr>
          <p:cNvSpPr/>
          <p:nvPr/>
        </p:nvSpPr>
        <p:spPr>
          <a:xfrm>
            <a:off x="147453" y="4505098"/>
            <a:ext cx="2563091" cy="2156380"/>
          </a:xfrm>
          <a:prstGeom prst="roundRect">
            <a:avLst>
              <a:gd name="adj" fmla="val 800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Máy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làm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cỏ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,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bón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phân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, x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ới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vun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,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phun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thuốc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,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cắt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tỉa</a:t>
            </a:r>
            <a:endParaRPr lang="en-US" sz="2133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37471A8-35F4-402A-980C-570B191835F8}"/>
              </a:ext>
            </a:extLst>
          </p:cNvPr>
          <p:cNvSpPr/>
          <p:nvPr/>
        </p:nvSpPr>
        <p:spPr>
          <a:xfrm>
            <a:off x="9458499" y="5387305"/>
            <a:ext cx="2336800" cy="1074940"/>
          </a:xfrm>
          <a:prstGeom prst="roundRect">
            <a:avLst>
              <a:gd name="adj" fmla="val 800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Các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loại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máy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</a:p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thu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hoạch</a:t>
            </a:r>
            <a:endParaRPr lang="en-US" sz="2133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FED07368-2A5C-4150-95F5-B7B169B8D424}"/>
              </a:ext>
            </a:extLst>
          </p:cNvPr>
          <p:cNvCxnSpPr>
            <a:cxnSpLocks/>
            <a:endCxn id="18" idx="2"/>
          </p:cNvCxnSpPr>
          <p:nvPr/>
        </p:nvCxnSpPr>
        <p:spPr>
          <a:xfrm flipH="1" flipV="1">
            <a:off x="4579359" y="2916347"/>
            <a:ext cx="1030615" cy="68626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CCD5AF7F-9DDB-41B3-B5C0-7F63EF77DDCB}"/>
              </a:ext>
            </a:extLst>
          </p:cNvPr>
          <p:cNvCxnSpPr>
            <a:endCxn id="19" idx="2"/>
          </p:cNvCxnSpPr>
          <p:nvPr/>
        </p:nvCxnSpPr>
        <p:spPr>
          <a:xfrm flipV="1">
            <a:off x="7257144" y="2916347"/>
            <a:ext cx="533431" cy="68626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2FC239A-3491-41D5-9FC3-9A75ABC12066}"/>
              </a:ext>
            </a:extLst>
          </p:cNvPr>
          <p:cNvCxnSpPr>
            <a:cxnSpLocks/>
            <a:stCxn id="18" idx="1"/>
            <a:endCxn id="8" idx="3"/>
          </p:cNvCxnSpPr>
          <p:nvPr/>
        </p:nvCxnSpPr>
        <p:spPr>
          <a:xfrm flipH="1" flipV="1">
            <a:off x="2932189" y="2365473"/>
            <a:ext cx="616554" cy="165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A73DCE01-1F7C-4014-BD15-E4D26E4C6470}"/>
              </a:ext>
            </a:extLst>
          </p:cNvPr>
          <p:cNvCxnSpPr>
            <a:cxnSpLocks/>
            <a:stCxn id="19" idx="3"/>
            <a:endCxn id="21" idx="1"/>
          </p:cNvCxnSpPr>
          <p:nvPr/>
        </p:nvCxnSpPr>
        <p:spPr>
          <a:xfrm>
            <a:off x="8821190" y="2367130"/>
            <a:ext cx="63730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D0CBD22D-BB3F-49E5-903B-6A690964C9C1}"/>
              </a:ext>
            </a:extLst>
          </p:cNvPr>
          <p:cNvCxnSpPr>
            <a:endCxn id="23" idx="0"/>
          </p:cNvCxnSpPr>
          <p:nvPr/>
        </p:nvCxnSpPr>
        <p:spPr>
          <a:xfrm flipH="1">
            <a:off x="4579359" y="4701042"/>
            <a:ext cx="1030615" cy="68626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18BB2F49-72CB-4F05-AED5-23BCEDD2B7C5}"/>
              </a:ext>
            </a:extLst>
          </p:cNvPr>
          <p:cNvCxnSpPr>
            <a:endCxn id="24" idx="0"/>
          </p:cNvCxnSpPr>
          <p:nvPr/>
        </p:nvCxnSpPr>
        <p:spPr>
          <a:xfrm>
            <a:off x="7104744" y="4701041"/>
            <a:ext cx="685831" cy="66277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99216DCE-B0BD-4F57-83CE-5D645383C59F}"/>
              </a:ext>
            </a:extLst>
          </p:cNvPr>
          <p:cNvCxnSpPr>
            <a:cxnSpLocks/>
            <a:stCxn id="24" idx="3"/>
            <a:endCxn id="30" idx="1"/>
          </p:cNvCxnSpPr>
          <p:nvPr/>
        </p:nvCxnSpPr>
        <p:spPr>
          <a:xfrm>
            <a:off x="8821190" y="5913030"/>
            <a:ext cx="637309" cy="1174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1333F04-FEAE-47E9-81EA-415665C49A38}"/>
              </a:ext>
            </a:extLst>
          </p:cNvPr>
          <p:cNvCxnSpPr>
            <a:stCxn id="23" idx="1"/>
          </p:cNvCxnSpPr>
          <p:nvPr/>
        </p:nvCxnSpPr>
        <p:spPr>
          <a:xfrm flipH="1">
            <a:off x="2722820" y="5936521"/>
            <a:ext cx="825923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3496994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2D671F46-62C4-5939-911E-609CAD2D1E04}"/>
              </a:ext>
            </a:extLst>
          </p:cNvPr>
          <p:cNvGrpSpPr/>
          <p:nvPr/>
        </p:nvGrpSpPr>
        <p:grpSpPr>
          <a:xfrm>
            <a:off x="378691" y="2463966"/>
            <a:ext cx="7901709" cy="1636194"/>
            <a:chOff x="-1398605" y="895320"/>
            <a:chExt cx="11852563" cy="2454291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D2D12CD6-8D1B-9C3F-6DC4-0D7280028810}"/>
                </a:ext>
              </a:extLst>
            </p:cNvPr>
            <p:cNvSpPr/>
            <p:nvPr/>
          </p:nvSpPr>
          <p:spPr>
            <a:xfrm>
              <a:off x="-1398605" y="1485621"/>
              <a:ext cx="3505200" cy="1594292"/>
            </a:xfrm>
            <a:prstGeom prst="roundRect">
              <a:avLst>
                <a:gd name="adj" fmla="val 8001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lnSpc>
                  <a:spcPct val="150000"/>
                </a:lnSpc>
                <a:buClrTx/>
                <a:defRPr/>
              </a:pPr>
              <a:r>
                <a:rPr lang="en-US" sz="2133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Công</a:t>
              </a:r>
              <a:r>
                <a:rPr lang="en-US" sz="2133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133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nghệ</a:t>
              </a:r>
              <a:r>
                <a:rPr lang="en-US" sz="2133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 robot</a:t>
              </a:r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F343EFF6-F8AF-3E3E-4E5E-2B81C2C7B32C}"/>
                </a:ext>
              </a:extLst>
            </p:cNvPr>
            <p:cNvSpPr/>
            <p:nvPr/>
          </p:nvSpPr>
          <p:spPr>
            <a:xfrm>
              <a:off x="3900758" y="895320"/>
              <a:ext cx="6553200" cy="2454291"/>
            </a:xfrm>
            <a:prstGeom prst="roundRect">
              <a:avLst>
                <a:gd name="adj" fmla="val 8001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lnSpc>
                  <a:spcPct val="150000"/>
                </a:lnSpc>
                <a:buClrTx/>
                <a:defRPr/>
              </a:pPr>
              <a:r>
                <a:rPr lang="en-US" sz="2400" b="1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ỨNG DỤNG CÔNG NGHỆ CAO TRONG THU HOẠCH, BẢO QUẢN, CHẾ BIẾN</a:t>
              </a:r>
            </a:p>
          </p:txBody>
        </p:sp>
      </p:grp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FFF59B53-58D7-48DF-A5F3-6C0254AD97AA}"/>
              </a:ext>
            </a:extLst>
          </p:cNvPr>
          <p:cNvSpPr/>
          <p:nvPr/>
        </p:nvSpPr>
        <p:spPr>
          <a:xfrm>
            <a:off x="3324460" y="4747053"/>
            <a:ext cx="2546613" cy="1098432"/>
          </a:xfrm>
          <a:prstGeom prst="roundRect">
            <a:avLst>
              <a:gd name="adj" fmla="val 80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Ứng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dụng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trong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thu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hoạch</a:t>
            </a:r>
            <a:endParaRPr lang="en-US" sz="2133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ED57FDB1-80BB-4862-A124-BA2989434A7C}"/>
              </a:ext>
            </a:extLst>
          </p:cNvPr>
          <p:cNvSpPr/>
          <p:nvPr/>
        </p:nvSpPr>
        <p:spPr>
          <a:xfrm>
            <a:off x="6068290" y="4753152"/>
            <a:ext cx="2442866" cy="1098432"/>
          </a:xfrm>
          <a:prstGeom prst="roundRect">
            <a:avLst>
              <a:gd name="adj" fmla="val 80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Ứng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dụng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trong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bảo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quản</a:t>
            </a:r>
            <a:endParaRPr lang="en-US" sz="2133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A8F0D77-C653-44E9-B09C-8A173CB8FFC2}"/>
              </a:ext>
            </a:extLst>
          </p:cNvPr>
          <p:cNvSpPr/>
          <p:nvPr/>
        </p:nvSpPr>
        <p:spPr>
          <a:xfrm>
            <a:off x="9308738" y="3219817"/>
            <a:ext cx="2336800" cy="1052172"/>
          </a:xfrm>
          <a:prstGeom prst="roundRect">
            <a:avLst>
              <a:gd name="adj" fmla="val 800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Công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nghệ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bảo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quản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lạnh</a:t>
            </a:r>
            <a:endParaRPr lang="en-US" sz="2133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7B2CABED-B388-4CB8-8EF1-901835B22A4F}"/>
              </a:ext>
            </a:extLst>
          </p:cNvPr>
          <p:cNvSpPr/>
          <p:nvPr/>
        </p:nvSpPr>
        <p:spPr>
          <a:xfrm>
            <a:off x="5989782" y="813117"/>
            <a:ext cx="2290618" cy="1098432"/>
          </a:xfrm>
          <a:prstGeom prst="roundRect">
            <a:avLst>
              <a:gd name="adj" fmla="val 80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Ứng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dụng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trong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chế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biến</a:t>
            </a:r>
            <a:endParaRPr lang="en-US" sz="2133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37471A8-35F4-402A-980C-570B191835F8}"/>
              </a:ext>
            </a:extLst>
          </p:cNvPr>
          <p:cNvSpPr/>
          <p:nvPr/>
        </p:nvSpPr>
        <p:spPr>
          <a:xfrm>
            <a:off x="9319491" y="952868"/>
            <a:ext cx="2336800" cy="1074940"/>
          </a:xfrm>
          <a:prstGeom prst="roundRect">
            <a:avLst>
              <a:gd name="adj" fmla="val 800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ông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nghệ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sấy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thăng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hoa</a:t>
            </a:r>
            <a:endParaRPr lang="en-US" sz="2133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2FC239A-3491-41D5-9FC3-9A75ABC12066}"/>
              </a:ext>
            </a:extLst>
          </p:cNvPr>
          <p:cNvCxnSpPr>
            <a:cxnSpLocks/>
            <a:stCxn id="18" idx="1"/>
            <a:endCxn id="8" idx="3"/>
          </p:cNvCxnSpPr>
          <p:nvPr/>
        </p:nvCxnSpPr>
        <p:spPr>
          <a:xfrm flipH="1" flipV="1">
            <a:off x="2715491" y="3388931"/>
            <a:ext cx="608969" cy="190733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A73DCE01-1F7C-4014-BD15-E4D26E4C6470}"/>
              </a:ext>
            </a:extLst>
          </p:cNvPr>
          <p:cNvCxnSpPr>
            <a:cxnSpLocks/>
            <a:stCxn id="19" idx="3"/>
            <a:endCxn id="21" idx="1"/>
          </p:cNvCxnSpPr>
          <p:nvPr/>
        </p:nvCxnSpPr>
        <p:spPr>
          <a:xfrm flipV="1">
            <a:off x="8511156" y="3745903"/>
            <a:ext cx="797582" cy="155646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99216DCE-B0BD-4F57-83CE-5D645383C59F}"/>
              </a:ext>
            </a:extLst>
          </p:cNvPr>
          <p:cNvCxnSpPr>
            <a:cxnSpLocks/>
            <a:stCxn id="24" idx="3"/>
            <a:endCxn id="30" idx="1"/>
          </p:cNvCxnSpPr>
          <p:nvPr/>
        </p:nvCxnSpPr>
        <p:spPr>
          <a:xfrm>
            <a:off x="8280400" y="1362333"/>
            <a:ext cx="1039091" cy="12800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733FEA92-A191-4506-9A37-517ED8F6AA9C}"/>
              </a:ext>
            </a:extLst>
          </p:cNvPr>
          <p:cNvSpPr/>
          <p:nvPr/>
        </p:nvSpPr>
        <p:spPr>
          <a:xfrm>
            <a:off x="378692" y="4206487"/>
            <a:ext cx="2374844" cy="964210"/>
          </a:xfrm>
          <a:prstGeom prst="roundRect">
            <a:avLst>
              <a:gd name="adj" fmla="val 800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Công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nghệ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</a:p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cảm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biến</a:t>
            </a:r>
            <a:endParaRPr lang="en-US" sz="2133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DA2A4B0D-0D33-43A8-A03B-D9FD3EA92A0F}"/>
              </a:ext>
            </a:extLst>
          </p:cNvPr>
          <p:cNvSpPr/>
          <p:nvPr/>
        </p:nvSpPr>
        <p:spPr>
          <a:xfrm>
            <a:off x="378691" y="5298325"/>
            <a:ext cx="2336800" cy="597335"/>
          </a:xfrm>
          <a:prstGeom prst="roundRect">
            <a:avLst>
              <a:gd name="adj" fmla="val 800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?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96EBB79B-CF12-42D5-BE8C-703874E60B37}"/>
              </a:ext>
            </a:extLst>
          </p:cNvPr>
          <p:cNvSpPr/>
          <p:nvPr/>
        </p:nvSpPr>
        <p:spPr>
          <a:xfrm>
            <a:off x="378691" y="6091470"/>
            <a:ext cx="2336800" cy="597335"/>
          </a:xfrm>
          <a:prstGeom prst="roundRect">
            <a:avLst>
              <a:gd name="adj" fmla="val 800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?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736508C6-EF7C-4D5D-85DE-1B75746D80D7}"/>
              </a:ext>
            </a:extLst>
          </p:cNvPr>
          <p:cNvSpPr/>
          <p:nvPr/>
        </p:nvSpPr>
        <p:spPr>
          <a:xfrm>
            <a:off x="9308738" y="4470255"/>
            <a:ext cx="2336800" cy="597335"/>
          </a:xfrm>
          <a:prstGeom prst="roundRect">
            <a:avLst>
              <a:gd name="adj" fmla="val 800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?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90737EE7-6F7E-4A7C-9E47-FB5A74D3B3F0}"/>
              </a:ext>
            </a:extLst>
          </p:cNvPr>
          <p:cNvSpPr/>
          <p:nvPr/>
        </p:nvSpPr>
        <p:spPr>
          <a:xfrm>
            <a:off x="9308738" y="5298325"/>
            <a:ext cx="2336800" cy="597335"/>
          </a:xfrm>
          <a:prstGeom prst="roundRect">
            <a:avLst>
              <a:gd name="adj" fmla="val 800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?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98C6D7A-2DB2-48AA-B49D-03E176FC7B4B}"/>
              </a:ext>
            </a:extLst>
          </p:cNvPr>
          <p:cNvSpPr/>
          <p:nvPr/>
        </p:nvSpPr>
        <p:spPr>
          <a:xfrm>
            <a:off x="9308738" y="2442110"/>
            <a:ext cx="2336800" cy="597335"/>
          </a:xfrm>
          <a:prstGeom prst="roundRect">
            <a:avLst>
              <a:gd name="adj" fmla="val 800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?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9A4047D-3839-45FB-B2BF-AA4693842A0A}"/>
              </a:ext>
            </a:extLst>
          </p:cNvPr>
          <p:cNvCxnSpPr>
            <a:stCxn id="24" idx="3"/>
            <a:endCxn id="20" idx="1"/>
          </p:cNvCxnSpPr>
          <p:nvPr/>
        </p:nvCxnSpPr>
        <p:spPr>
          <a:xfrm>
            <a:off x="8280400" y="1362333"/>
            <a:ext cx="1028338" cy="137844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588ABE9-1B44-4386-A00B-68E80A3AA1E4}"/>
              </a:ext>
            </a:extLst>
          </p:cNvPr>
          <p:cNvCxnSpPr>
            <a:cxnSpLocks/>
            <a:stCxn id="18" idx="1"/>
            <a:endCxn id="39" idx="3"/>
          </p:cNvCxnSpPr>
          <p:nvPr/>
        </p:nvCxnSpPr>
        <p:spPr>
          <a:xfrm flipH="1" flipV="1">
            <a:off x="2753536" y="4688592"/>
            <a:ext cx="570924" cy="60767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2FD4DD7-CCC0-43F7-981D-381F503590A2}"/>
              </a:ext>
            </a:extLst>
          </p:cNvPr>
          <p:cNvCxnSpPr>
            <a:cxnSpLocks/>
            <a:stCxn id="18" idx="1"/>
            <a:endCxn id="40" idx="3"/>
          </p:cNvCxnSpPr>
          <p:nvPr/>
        </p:nvCxnSpPr>
        <p:spPr>
          <a:xfrm flipH="1">
            <a:off x="2715491" y="5296269"/>
            <a:ext cx="608969" cy="30072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6982F5D-1CF8-4E89-B46E-05F1C48D17BF}"/>
              </a:ext>
            </a:extLst>
          </p:cNvPr>
          <p:cNvCxnSpPr>
            <a:cxnSpLocks/>
            <a:stCxn id="18" idx="1"/>
            <a:endCxn id="41" idx="3"/>
          </p:cNvCxnSpPr>
          <p:nvPr/>
        </p:nvCxnSpPr>
        <p:spPr>
          <a:xfrm flipH="1">
            <a:off x="2715491" y="5296269"/>
            <a:ext cx="608969" cy="109386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81988FF-B659-4253-BC67-AD37AB88C835}"/>
              </a:ext>
            </a:extLst>
          </p:cNvPr>
          <p:cNvCxnSpPr>
            <a:cxnSpLocks/>
            <a:stCxn id="18" idx="0"/>
            <a:endCxn id="7" idx="2"/>
          </p:cNvCxnSpPr>
          <p:nvPr/>
        </p:nvCxnSpPr>
        <p:spPr>
          <a:xfrm flipV="1">
            <a:off x="4597767" y="4100160"/>
            <a:ext cx="1498233" cy="64689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10096C5-F772-4814-9167-A8BE358D1F8C}"/>
              </a:ext>
            </a:extLst>
          </p:cNvPr>
          <p:cNvCxnSpPr>
            <a:cxnSpLocks/>
            <a:endCxn id="7" idx="2"/>
          </p:cNvCxnSpPr>
          <p:nvPr/>
        </p:nvCxnSpPr>
        <p:spPr>
          <a:xfrm flipH="1" flipV="1">
            <a:off x="6096000" y="4100160"/>
            <a:ext cx="1273307" cy="66876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DF3637E-4925-43B8-A560-D6395ACC1EB3}"/>
              </a:ext>
            </a:extLst>
          </p:cNvPr>
          <p:cNvCxnSpPr>
            <a:cxnSpLocks/>
            <a:stCxn id="19" idx="3"/>
            <a:endCxn id="43" idx="1"/>
          </p:cNvCxnSpPr>
          <p:nvPr/>
        </p:nvCxnSpPr>
        <p:spPr>
          <a:xfrm flipV="1">
            <a:off x="8511156" y="4768923"/>
            <a:ext cx="797582" cy="53344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BF1F0B0-24CC-4843-B5E7-5D9CAE9F6064}"/>
              </a:ext>
            </a:extLst>
          </p:cNvPr>
          <p:cNvCxnSpPr>
            <a:cxnSpLocks/>
            <a:stCxn id="19" idx="3"/>
            <a:endCxn id="44" idx="1"/>
          </p:cNvCxnSpPr>
          <p:nvPr/>
        </p:nvCxnSpPr>
        <p:spPr>
          <a:xfrm>
            <a:off x="8511156" y="5302368"/>
            <a:ext cx="797582" cy="29462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5594493-6032-44F5-A6C9-69DB6C47E57D}"/>
              </a:ext>
            </a:extLst>
          </p:cNvPr>
          <p:cNvCxnSpPr>
            <a:cxnSpLocks/>
            <a:stCxn id="24" idx="2"/>
          </p:cNvCxnSpPr>
          <p:nvPr/>
        </p:nvCxnSpPr>
        <p:spPr>
          <a:xfrm flipH="1">
            <a:off x="6096000" y="1911549"/>
            <a:ext cx="1039091" cy="56139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DE00F637-9410-47C4-BD6D-CCAC597DB4FE}"/>
              </a:ext>
            </a:extLst>
          </p:cNvPr>
          <p:cNvSpPr/>
          <p:nvPr/>
        </p:nvSpPr>
        <p:spPr>
          <a:xfrm>
            <a:off x="9308738" y="6080529"/>
            <a:ext cx="2336800" cy="597335"/>
          </a:xfrm>
          <a:prstGeom prst="roundRect">
            <a:avLst>
              <a:gd name="adj" fmla="val 800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?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4035491-3558-41A3-AB95-C0E8B49FE1C7}"/>
              </a:ext>
            </a:extLst>
          </p:cNvPr>
          <p:cNvCxnSpPr>
            <a:cxnSpLocks/>
            <a:stCxn id="19" idx="3"/>
            <a:endCxn id="31" idx="1"/>
          </p:cNvCxnSpPr>
          <p:nvPr/>
        </p:nvCxnSpPr>
        <p:spPr>
          <a:xfrm>
            <a:off x="8511156" y="5302368"/>
            <a:ext cx="797582" cy="107682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0830208"/>
      </p:ext>
    </p:extLst>
  </p:cSld>
  <p:clrMapOvr>
    <a:masterClrMapping/>
  </p:clrMapOvr>
  <p:transition spd="slow">
    <p:randomBar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2D671F46-62C4-5939-911E-609CAD2D1E04}"/>
              </a:ext>
            </a:extLst>
          </p:cNvPr>
          <p:cNvGrpSpPr/>
          <p:nvPr/>
        </p:nvGrpSpPr>
        <p:grpSpPr>
          <a:xfrm>
            <a:off x="2540001" y="1038415"/>
            <a:ext cx="8954290" cy="3785791"/>
            <a:chOff x="3672159" y="2413902"/>
            <a:chExt cx="13431436" cy="5678688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D2D12CD6-8D1B-9C3F-6DC4-0D7280028810}"/>
                </a:ext>
              </a:extLst>
            </p:cNvPr>
            <p:cNvSpPr/>
            <p:nvPr/>
          </p:nvSpPr>
          <p:spPr>
            <a:xfrm>
              <a:off x="11385679" y="2413902"/>
              <a:ext cx="5717916" cy="3505201"/>
            </a:xfrm>
            <a:prstGeom prst="roundRect">
              <a:avLst>
                <a:gd name="adj" fmla="val 8001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lnSpc>
                  <a:spcPct val="150000"/>
                </a:lnSpc>
                <a:buClrTx/>
                <a:defRPr/>
              </a:pPr>
              <a:r>
                <a:rPr lang="en-US" sz="2000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Địa</a:t>
              </a:r>
              <a:r>
                <a:rPr lang="en-US" sz="2000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điểm,thời</a:t>
              </a:r>
              <a:r>
                <a:rPr lang="en-US" sz="2000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gian</a:t>
              </a:r>
              <a:r>
                <a:rPr lang="en-US" sz="2000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,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giống</a:t>
              </a:r>
              <a:r>
                <a:rPr lang="en-US" sz="2000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,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vật</a:t>
              </a:r>
              <a:r>
                <a:rPr lang="en-US" sz="2000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 t</a:t>
              </a:r>
              <a:r>
                <a:rPr lang="vi-VN" sz="2000" kern="1200" dirty="0">
                  <a:solidFill>
                    <a:prstClr val="black"/>
                  </a:solidFill>
                  <a:cs typeface="+mn-ea"/>
                  <a:sym typeface="+mn-lt"/>
                </a:rPr>
                <a:t>ư</a:t>
              </a:r>
              <a:r>
                <a:rPr lang="en-US" sz="2000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,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thiết</a:t>
              </a:r>
              <a:r>
                <a:rPr lang="en-US" sz="2000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bị</a:t>
              </a:r>
              <a:r>
                <a:rPr lang="en-US" sz="2000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,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dụng</a:t>
              </a:r>
              <a:r>
                <a:rPr lang="en-US" sz="2000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cụ</a:t>
              </a:r>
              <a:r>
                <a:rPr lang="en-US" sz="2000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,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công</a:t>
              </a:r>
              <a:r>
                <a:rPr lang="en-US" sz="2000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,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quy</a:t>
              </a:r>
              <a:r>
                <a:rPr lang="en-US" sz="2000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trình</a:t>
              </a:r>
              <a:r>
                <a:rPr lang="en-US" sz="2000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,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kinh</a:t>
              </a:r>
              <a:r>
                <a:rPr lang="en-US" sz="2000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phí</a:t>
              </a:r>
              <a:r>
                <a:rPr lang="en-US" sz="2000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,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tiêu</a:t>
              </a:r>
              <a:r>
                <a:rPr lang="en-US" sz="2000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000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thụ</a:t>
              </a:r>
              <a:endParaRPr lang="en-US" sz="20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F343EFF6-F8AF-3E3E-4E5E-2B81C2C7B32C}"/>
                </a:ext>
              </a:extLst>
            </p:cNvPr>
            <p:cNvSpPr/>
            <p:nvPr/>
          </p:nvSpPr>
          <p:spPr>
            <a:xfrm>
              <a:off x="3672159" y="5638297"/>
              <a:ext cx="6553199" cy="2454293"/>
            </a:xfrm>
            <a:prstGeom prst="roundRect">
              <a:avLst>
                <a:gd name="adj" fmla="val 8001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lnSpc>
                  <a:spcPct val="150000"/>
                </a:lnSpc>
                <a:buClrTx/>
                <a:defRPr/>
              </a:pPr>
              <a:r>
                <a:rPr lang="en-US" sz="2400" b="1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LẬP KẾ HOẠCH VÀ TÍNH TOÁN CHI PHÍ TRỒNG TRỌT</a:t>
              </a:r>
            </a:p>
          </p:txBody>
        </p:sp>
      </p:grp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FFF59B53-58D7-48DF-A5F3-6C0254AD97AA}"/>
              </a:ext>
            </a:extLst>
          </p:cNvPr>
          <p:cNvSpPr/>
          <p:nvPr/>
        </p:nvSpPr>
        <p:spPr>
          <a:xfrm>
            <a:off x="3553691" y="1700308"/>
            <a:ext cx="2336800" cy="1098432"/>
          </a:xfrm>
          <a:prstGeom prst="roundRect">
            <a:avLst>
              <a:gd name="adj" fmla="val 80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Lập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kế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hoạch</a:t>
            </a:r>
            <a:endParaRPr lang="en-US" sz="2133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7B2CABED-B388-4CB8-8EF1-901835B22A4F}"/>
              </a:ext>
            </a:extLst>
          </p:cNvPr>
          <p:cNvSpPr/>
          <p:nvPr/>
        </p:nvSpPr>
        <p:spPr>
          <a:xfrm>
            <a:off x="3579091" y="5464545"/>
            <a:ext cx="2290618" cy="1098432"/>
          </a:xfrm>
          <a:prstGeom prst="roundRect">
            <a:avLst>
              <a:gd name="adj" fmla="val 80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Tính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toán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</a:p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chi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phí</a:t>
            </a:r>
            <a:endParaRPr lang="en-US" sz="2133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37471A8-35F4-402A-980C-570B191835F8}"/>
              </a:ext>
            </a:extLst>
          </p:cNvPr>
          <p:cNvSpPr/>
          <p:nvPr/>
        </p:nvSpPr>
        <p:spPr>
          <a:xfrm>
            <a:off x="8191138" y="3594496"/>
            <a:ext cx="2794362" cy="1426077"/>
          </a:xfrm>
          <a:prstGeom prst="roundRect">
            <a:avLst>
              <a:gd name="adj" fmla="val 800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Chi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phí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nguyên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vật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liệu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,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dụng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cụ</a:t>
            </a:r>
            <a:endParaRPr lang="en-US" sz="2133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99216DCE-B0BD-4F57-83CE-5D645383C59F}"/>
              </a:ext>
            </a:extLst>
          </p:cNvPr>
          <p:cNvCxnSpPr>
            <a:cxnSpLocks/>
            <a:stCxn id="24" idx="3"/>
            <a:endCxn id="30" idx="1"/>
          </p:cNvCxnSpPr>
          <p:nvPr/>
        </p:nvCxnSpPr>
        <p:spPr>
          <a:xfrm flipV="1">
            <a:off x="5869709" y="4307535"/>
            <a:ext cx="2321429" cy="170622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98C6D7A-2DB2-48AA-B49D-03E176FC7B4B}"/>
              </a:ext>
            </a:extLst>
          </p:cNvPr>
          <p:cNvSpPr/>
          <p:nvPr/>
        </p:nvSpPr>
        <p:spPr>
          <a:xfrm>
            <a:off x="8191138" y="6087738"/>
            <a:ext cx="2895962" cy="597335"/>
          </a:xfrm>
          <a:prstGeom prst="roundRect">
            <a:avLst>
              <a:gd name="adj" fmla="val 800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?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9A4047D-3839-45FB-B2BF-AA4693842A0A}"/>
              </a:ext>
            </a:extLst>
          </p:cNvPr>
          <p:cNvCxnSpPr>
            <a:cxnSpLocks/>
            <a:stCxn id="24" idx="3"/>
          </p:cNvCxnSpPr>
          <p:nvPr/>
        </p:nvCxnSpPr>
        <p:spPr>
          <a:xfrm>
            <a:off x="5869709" y="6013761"/>
            <a:ext cx="2321429" cy="36238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81988FF-B659-4253-BC67-AD37AB88C835}"/>
              </a:ext>
            </a:extLst>
          </p:cNvPr>
          <p:cNvCxnSpPr>
            <a:cxnSpLocks/>
            <a:stCxn id="7" idx="0"/>
            <a:endCxn id="18" idx="2"/>
          </p:cNvCxnSpPr>
          <p:nvPr/>
        </p:nvCxnSpPr>
        <p:spPr>
          <a:xfrm flipH="1" flipV="1">
            <a:off x="4722091" y="2798740"/>
            <a:ext cx="2310" cy="38927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00D95A8B-8B69-46D0-B3BB-39C331F41AB3}"/>
              </a:ext>
            </a:extLst>
          </p:cNvPr>
          <p:cNvSpPr/>
          <p:nvPr/>
        </p:nvSpPr>
        <p:spPr>
          <a:xfrm>
            <a:off x="8191138" y="5239854"/>
            <a:ext cx="2794362" cy="597335"/>
          </a:xfrm>
          <a:prstGeom prst="roundRect">
            <a:avLst>
              <a:gd name="adj" fmla="val 800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?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D774C96F-96EF-48AB-94AA-C80B7002F05D}"/>
              </a:ext>
            </a:extLst>
          </p:cNvPr>
          <p:cNvCxnSpPr>
            <a:cxnSpLocks/>
            <a:stCxn id="7" idx="2"/>
            <a:endCxn id="24" idx="0"/>
          </p:cNvCxnSpPr>
          <p:nvPr/>
        </p:nvCxnSpPr>
        <p:spPr>
          <a:xfrm flipH="1">
            <a:off x="4724400" y="4824206"/>
            <a:ext cx="1" cy="64033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763729E3-3764-4159-882A-C94880E6AD9C}"/>
              </a:ext>
            </a:extLst>
          </p:cNvPr>
          <p:cNvCxnSpPr>
            <a:cxnSpLocks/>
            <a:stCxn id="24" idx="3"/>
            <a:endCxn id="45" idx="1"/>
          </p:cNvCxnSpPr>
          <p:nvPr/>
        </p:nvCxnSpPr>
        <p:spPr>
          <a:xfrm flipV="1">
            <a:off x="5869709" y="5538522"/>
            <a:ext cx="2321429" cy="47523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4DC07D58-8180-4C59-A93C-6243F4BE9286}"/>
              </a:ext>
            </a:extLst>
          </p:cNvPr>
          <p:cNvCxnSpPr>
            <a:cxnSpLocks/>
            <a:stCxn id="18" idx="3"/>
            <a:endCxn id="8" idx="1"/>
          </p:cNvCxnSpPr>
          <p:nvPr/>
        </p:nvCxnSpPr>
        <p:spPr>
          <a:xfrm flipV="1">
            <a:off x="5890491" y="2206815"/>
            <a:ext cx="1791856" cy="4270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7948403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2D671F46-62C4-5939-911E-609CAD2D1E04}"/>
              </a:ext>
            </a:extLst>
          </p:cNvPr>
          <p:cNvGrpSpPr/>
          <p:nvPr/>
        </p:nvGrpSpPr>
        <p:grpSpPr>
          <a:xfrm>
            <a:off x="531090" y="1519451"/>
            <a:ext cx="7408736" cy="2980108"/>
            <a:chOff x="-1398607" y="2797165"/>
            <a:chExt cx="11113104" cy="4470162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D2D12CD6-8D1B-9C3F-6DC4-0D7280028810}"/>
                </a:ext>
              </a:extLst>
            </p:cNvPr>
            <p:cNvSpPr/>
            <p:nvPr/>
          </p:nvSpPr>
          <p:spPr>
            <a:xfrm>
              <a:off x="-1398607" y="2797165"/>
              <a:ext cx="3505200" cy="958905"/>
            </a:xfrm>
            <a:prstGeom prst="roundRect">
              <a:avLst>
                <a:gd name="adj" fmla="val 8001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lnSpc>
                  <a:spcPct val="150000"/>
                </a:lnSpc>
                <a:buClrTx/>
                <a:defRPr/>
              </a:pPr>
              <a:r>
                <a:rPr lang="en-US" sz="2133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Làm</a:t>
              </a:r>
              <a:r>
                <a:rPr lang="en-US" sz="2133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133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đất</a:t>
              </a:r>
              <a:endPara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F343EFF6-F8AF-3E3E-4E5E-2B81C2C7B32C}"/>
                </a:ext>
              </a:extLst>
            </p:cNvPr>
            <p:cNvSpPr/>
            <p:nvPr/>
          </p:nvSpPr>
          <p:spPr>
            <a:xfrm>
              <a:off x="5217558" y="5619679"/>
              <a:ext cx="4496939" cy="1647648"/>
            </a:xfrm>
            <a:prstGeom prst="roundRect">
              <a:avLst>
                <a:gd name="adj" fmla="val 8001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lnSpc>
                  <a:spcPct val="150000"/>
                </a:lnSpc>
                <a:buClrTx/>
                <a:defRPr/>
              </a:pPr>
              <a:r>
                <a:rPr lang="en-US" sz="2400" b="1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QUY TRÌNH TRỒNG TRỌT</a:t>
              </a:r>
            </a:p>
          </p:txBody>
        </p:sp>
      </p:grp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7263E0A6-8E32-4345-BFD7-5FD1B829DAB0}"/>
              </a:ext>
            </a:extLst>
          </p:cNvPr>
          <p:cNvSpPr/>
          <p:nvPr/>
        </p:nvSpPr>
        <p:spPr>
          <a:xfrm>
            <a:off x="531091" y="2205604"/>
            <a:ext cx="2336800" cy="639270"/>
          </a:xfrm>
          <a:prstGeom prst="roundRect">
            <a:avLst>
              <a:gd name="adj" fmla="val 800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Bón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lót</a:t>
            </a:r>
            <a:endParaRPr lang="en-US" sz="2133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FFF59B53-58D7-48DF-A5F3-6C0254AD97AA}"/>
              </a:ext>
            </a:extLst>
          </p:cNvPr>
          <p:cNvSpPr/>
          <p:nvPr/>
        </p:nvSpPr>
        <p:spPr>
          <a:xfrm>
            <a:off x="3659938" y="1733293"/>
            <a:ext cx="2061231" cy="1098432"/>
          </a:xfrm>
          <a:prstGeom prst="roundRect">
            <a:avLst>
              <a:gd name="adj" fmla="val 80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ước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1: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Làm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đất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,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bón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lót</a:t>
            </a:r>
            <a:endParaRPr lang="en-US" sz="2133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ED57FDB1-80BB-4862-A124-BA2989434A7C}"/>
              </a:ext>
            </a:extLst>
          </p:cNvPr>
          <p:cNvSpPr/>
          <p:nvPr/>
        </p:nvSpPr>
        <p:spPr>
          <a:xfrm>
            <a:off x="6513218" y="1753479"/>
            <a:ext cx="2336800" cy="1098432"/>
          </a:xfrm>
          <a:prstGeom prst="roundRect">
            <a:avLst>
              <a:gd name="adj" fmla="val 80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</a:t>
            </a:r>
            <a:r>
              <a:rPr lang="vi-VN" sz="2133" b="1" kern="1200" dirty="0">
                <a:solidFill>
                  <a:prstClr val="black"/>
                </a:solidFill>
                <a:cs typeface="+mn-ea"/>
                <a:sym typeface="+mn-lt"/>
              </a:rPr>
              <a:t>ư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ớc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2: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Gieo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hat,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trồng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cây</a:t>
            </a:r>
            <a:endParaRPr lang="en-US" sz="2133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A8F0D77-C653-44E9-B09C-8A173CB8FFC2}"/>
              </a:ext>
            </a:extLst>
          </p:cNvPr>
          <p:cNvSpPr/>
          <p:nvPr/>
        </p:nvSpPr>
        <p:spPr>
          <a:xfrm>
            <a:off x="9324109" y="1466930"/>
            <a:ext cx="2336800" cy="639270"/>
          </a:xfrm>
          <a:prstGeom prst="roundRect">
            <a:avLst>
              <a:gd name="adj" fmla="val 800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Gie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o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hạt</a:t>
            </a:r>
            <a:endParaRPr lang="en-US" sz="2133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A8198F8E-D871-40A5-BA9F-B1987B1FFFF2}"/>
              </a:ext>
            </a:extLst>
          </p:cNvPr>
          <p:cNvSpPr/>
          <p:nvPr/>
        </p:nvSpPr>
        <p:spPr>
          <a:xfrm>
            <a:off x="9324109" y="2622330"/>
            <a:ext cx="2336800" cy="639270"/>
          </a:xfrm>
          <a:prstGeom prst="roundRect">
            <a:avLst>
              <a:gd name="adj" fmla="val 800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Trồng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cây</a:t>
            </a:r>
            <a:endParaRPr lang="en-US" sz="2133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114687D0-5556-441D-993A-A353DA7832F4}"/>
              </a:ext>
            </a:extLst>
          </p:cNvPr>
          <p:cNvSpPr/>
          <p:nvPr/>
        </p:nvSpPr>
        <p:spPr>
          <a:xfrm>
            <a:off x="4336530" y="5079086"/>
            <a:ext cx="2061231" cy="1098432"/>
          </a:xfrm>
          <a:prstGeom prst="roundRect">
            <a:avLst>
              <a:gd name="adj" fmla="val 80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</a:t>
            </a:r>
            <a:r>
              <a:rPr lang="vi-VN" sz="2133" b="1" kern="1200" dirty="0">
                <a:solidFill>
                  <a:prstClr val="black"/>
                </a:solidFill>
                <a:cs typeface="+mn-ea"/>
                <a:sym typeface="+mn-lt"/>
              </a:rPr>
              <a:t>ư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ớc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3: </a:t>
            </a:r>
          </a:p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Chăm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sóc</a:t>
            </a:r>
            <a:endParaRPr lang="en-US" sz="2133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7B2CABED-B388-4CB8-8EF1-901835B22A4F}"/>
              </a:ext>
            </a:extLst>
          </p:cNvPr>
          <p:cNvSpPr/>
          <p:nvPr/>
        </p:nvSpPr>
        <p:spPr>
          <a:xfrm>
            <a:off x="6628084" y="5056859"/>
            <a:ext cx="2061231" cy="1098432"/>
          </a:xfrm>
          <a:prstGeom prst="roundRect">
            <a:avLst>
              <a:gd name="adj" fmla="val 80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</a:t>
            </a:r>
            <a:r>
              <a:rPr lang="vi-VN" sz="2133" b="1" kern="1200" dirty="0">
                <a:solidFill>
                  <a:prstClr val="black"/>
                </a:solidFill>
                <a:cs typeface="+mn-ea"/>
                <a:sym typeface="+mn-lt"/>
              </a:rPr>
              <a:t>ư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ớc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4:</a:t>
            </a:r>
          </a:p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Thu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hoạch</a:t>
            </a:r>
            <a:endParaRPr lang="en-US" sz="2133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A721D438-AD2A-4C30-A71D-DFF84205075B}"/>
              </a:ext>
            </a:extLst>
          </p:cNvPr>
          <p:cNvSpPr/>
          <p:nvPr/>
        </p:nvSpPr>
        <p:spPr>
          <a:xfrm>
            <a:off x="531090" y="2942832"/>
            <a:ext cx="2542339" cy="639270"/>
          </a:xfrm>
          <a:prstGeom prst="roundRect">
            <a:avLst>
              <a:gd name="adj" fmla="val 800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</a:t>
            </a:r>
            <a:r>
              <a:rPr lang="vi-VN" sz="2133" kern="1200" dirty="0">
                <a:solidFill>
                  <a:prstClr val="black"/>
                </a:solidFill>
                <a:cs typeface="+mn-ea"/>
                <a:sym typeface="+mn-lt"/>
              </a:rPr>
              <a:t>ư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ới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n</a:t>
            </a:r>
            <a:r>
              <a:rPr lang="vi-VN" sz="2133" kern="1200" dirty="0">
                <a:solidFill>
                  <a:prstClr val="black"/>
                </a:solidFill>
                <a:cs typeface="+mn-ea"/>
                <a:sym typeface="+mn-lt"/>
              </a:rPr>
              <a:t>ư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ớc</a:t>
            </a:r>
            <a:endParaRPr lang="en-US" sz="2133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2BBA951E-FAB0-4C1B-9E77-51482941D161}"/>
              </a:ext>
            </a:extLst>
          </p:cNvPr>
          <p:cNvSpPr/>
          <p:nvPr/>
        </p:nvSpPr>
        <p:spPr>
          <a:xfrm>
            <a:off x="531091" y="3683928"/>
            <a:ext cx="2542340" cy="639270"/>
          </a:xfrm>
          <a:prstGeom prst="roundRect">
            <a:avLst>
              <a:gd name="adj" fmla="val 800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Bón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thúc</a:t>
            </a:r>
            <a:endParaRPr lang="en-US" sz="2133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32108E61-E8B7-48E7-A3AE-4543226A634B}"/>
              </a:ext>
            </a:extLst>
          </p:cNvPr>
          <p:cNvSpPr/>
          <p:nvPr/>
        </p:nvSpPr>
        <p:spPr>
          <a:xfrm>
            <a:off x="531090" y="4372405"/>
            <a:ext cx="2542341" cy="949047"/>
          </a:xfrm>
          <a:prstGeom prst="roundRect">
            <a:avLst>
              <a:gd name="adj" fmla="val 800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Xới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xáo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,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làm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cỏ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,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vun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gốc</a:t>
            </a:r>
            <a:endParaRPr lang="en-US" sz="2133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6C209C27-1A49-4EEB-BBFD-7BAE3ED13DB6}"/>
              </a:ext>
            </a:extLst>
          </p:cNvPr>
          <p:cNvSpPr/>
          <p:nvPr/>
        </p:nvSpPr>
        <p:spPr>
          <a:xfrm>
            <a:off x="531091" y="5427141"/>
            <a:ext cx="2542338" cy="639270"/>
          </a:xfrm>
          <a:prstGeom prst="roundRect">
            <a:avLst>
              <a:gd name="adj" fmla="val 800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Làm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giàn</a:t>
            </a:r>
            <a:endParaRPr lang="en-US" sz="2133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37471A8-35F4-402A-980C-570B191835F8}"/>
              </a:ext>
            </a:extLst>
          </p:cNvPr>
          <p:cNvSpPr/>
          <p:nvPr/>
        </p:nvSpPr>
        <p:spPr>
          <a:xfrm>
            <a:off x="9324109" y="5258544"/>
            <a:ext cx="2336800" cy="639270"/>
          </a:xfrm>
          <a:prstGeom prst="roundRect">
            <a:avLst>
              <a:gd name="adj" fmla="val 800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Thu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hoạch</a:t>
            </a:r>
            <a:endParaRPr lang="en-US" sz="2133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FED07368-2A5C-4150-95F5-B7B169B8D424}"/>
              </a:ext>
            </a:extLst>
          </p:cNvPr>
          <p:cNvCxnSpPr>
            <a:cxnSpLocks/>
            <a:stCxn id="7" idx="0"/>
            <a:endCxn id="18" idx="2"/>
          </p:cNvCxnSpPr>
          <p:nvPr/>
        </p:nvCxnSpPr>
        <p:spPr>
          <a:xfrm flipH="1" flipV="1">
            <a:off x="4690554" y="2831725"/>
            <a:ext cx="1750293" cy="56940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CCD5AF7F-9DDB-41B3-B5C0-7F63EF77DDCB}"/>
              </a:ext>
            </a:extLst>
          </p:cNvPr>
          <p:cNvCxnSpPr>
            <a:cxnSpLocks/>
            <a:stCxn id="7" idx="0"/>
            <a:endCxn id="19" idx="2"/>
          </p:cNvCxnSpPr>
          <p:nvPr/>
        </p:nvCxnSpPr>
        <p:spPr>
          <a:xfrm flipV="1">
            <a:off x="6440847" y="2851911"/>
            <a:ext cx="1240771" cy="54921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2FC239A-3491-41D5-9FC3-9A75ABC12066}"/>
              </a:ext>
            </a:extLst>
          </p:cNvPr>
          <p:cNvCxnSpPr>
            <a:cxnSpLocks/>
            <a:stCxn id="18" idx="1"/>
            <a:endCxn id="8" idx="3"/>
          </p:cNvCxnSpPr>
          <p:nvPr/>
        </p:nvCxnSpPr>
        <p:spPr>
          <a:xfrm flipH="1" flipV="1">
            <a:off x="2867890" y="1839086"/>
            <a:ext cx="792048" cy="44342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0C24C1D2-70FD-4C7A-864E-5558CA70EDF8}"/>
              </a:ext>
            </a:extLst>
          </p:cNvPr>
          <p:cNvCxnSpPr>
            <a:cxnSpLocks/>
            <a:stCxn id="18" idx="1"/>
            <a:endCxn id="17" idx="3"/>
          </p:cNvCxnSpPr>
          <p:nvPr/>
        </p:nvCxnSpPr>
        <p:spPr>
          <a:xfrm flipH="1">
            <a:off x="2867891" y="2282509"/>
            <a:ext cx="792047" cy="24273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A73DCE01-1F7C-4014-BD15-E4D26E4C6470}"/>
              </a:ext>
            </a:extLst>
          </p:cNvPr>
          <p:cNvCxnSpPr>
            <a:cxnSpLocks/>
            <a:stCxn id="19" idx="3"/>
            <a:endCxn id="21" idx="1"/>
          </p:cNvCxnSpPr>
          <p:nvPr/>
        </p:nvCxnSpPr>
        <p:spPr>
          <a:xfrm flipV="1">
            <a:off x="8850018" y="1786565"/>
            <a:ext cx="474091" cy="51613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4FCC913D-AF00-4AB0-BEFD-51DBFB7D16BF}"/>
              </a:ext>
            </a:extLst>
          </p:cNvPr>
          <p:cNvCxnSpPr>
            <a:cxnSpLocks/>
            <a:stCxn id="19" idx="3"/>
            <a:endCxn id="22" idx="1"/>
          </p:cNvCxnSpPr>
          <p:nvPr/>
        </p:nvCxnSpPr>
        <p:spPr>
          <a:xfrm>
            <a:off x="8850018" y="2302695"/>
            <a:ext cx="474091" cy="63927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D0CBD22D-BB3F-49E5-903B-6A690964C9C1}"/>
              </a:ext>
            </a:extLst>
          </p:cNvPr>
          <p:cNvCxnSpPr>
            <a:cxnSpLocks/>
            <a:stCxn id="7" idx="2"/>
            <a:endCxn id="23" idx="0"/>
          </p:cNvCxnSpPr>
          <p:nvPr/>
        </p:nvCxnSpPr>
        <p:spPr>
          <a:xfrm flipH="1">
            <a:off x="5367146" y="4499559"/>
            <a:ext cx="1073701" cy="57952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18BB2F49-72CB-4F05-AED5-23BCEDD2B7C5}"/>
              </a:ext>
            </a:extLst>
          </p:cNvPr>
          <p:cNvCxnSpPr>
            <a:cxnSpLocks/>
            <a:stCxn id="7" idx="2"/>
            <a:endCxn id="24" idx="0"/>
          </p:cNvCxnSpPr>
          <p:nvPr/>
        </p:nvCxnSpPr>
        <p:spPr>
          <a:xfrm>
            <a:off x="6440847" y="4499559"/>
            <a:ext cx="1217853" cy="5573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99216DCE-B0BD-4F57-83CE-5D645383C59F}"/>
              </a:ext>
            </a:extLst>
          </p:cNvPr>
          <p:cNvCxnSpPr>
            <a:stCxn id="24" idx="3"/>
            <a:endCxn id="30" idx="1"/>
          </p:cNvCxnSpPr>
          <p:nvPr/>
        </p:nvCxnSpPr>
        <p:spPr>
          <a:xfrm flipV="1">
            <a:off x="8689315" y="5578179"/>
            <a:ext cx="634794" cy="2789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2DF7DD8-B072-4A4B-A29A-5FC6B0316F59}"/>
              </a:ext>
            </a:extLst>
          </p:cNvPr>
          <p:cNvCxnSpPr>
            <a:cxnSpLocks/>
            <a:stCxn id="23" idx="1"/>
            <a:endCxn id="26" idx="3"/>
          </p:cNvCxnSpPr>
          <p:nvPr/>
        </p:nvCxnSpPr>
        <p:spPr>
          <a:xfrm flipH="1" flipV="1">
            <a:off x="3073429" y="3262467"/>
            <a:ext cx="1263101" cy="236583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C85166A-A5E4-40AB-8948-F4766C8E187C}"/>
              </a:ext>
            </a:extLst>
          </p:cNvPr>
          <p:cNvCxnSpPr>
            <a:cxnSpLocks/>
            <a:stCxn id="23" idx="1"/>
            <a:endCxn id="27" idx="3"/>
          </p:cNvCxnSpPr>
          <p:nvPr/>
        </p:nvCxnSpPr>
        <p:spPr>
          <a:xfrm flipH="1" flipV="1">
            <a:off x="3073431" y="4003563"/>
            <a:ext cx="1263099" cy="162473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1837D44-D1FA-4D9C-B75F-7F2CF8C534AF}"/>
              </a:ext>
            </a:extLst>
          </p:cNvPr>
          <p:cNvCxnSpPr>
            <a:cxnSpLocks/>
            <a:stCxn id="23" idx="1"/>
            <a:endCxn id="28" idx="3"/>
          </p:cNvCxnSpPr>
          <p:nvPr/>
        </p:nvCxnSpPr>
        <p:spPr>
          <a:xfrm flipH="1" flipV="1">
            <a:off x="3073431" y="4846929"/>
            <a:ext cx="1263099" cy="78137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E7E2ED0-DB9A-44E4-BDC8-831321CB42A3}"/>
              </a:ext>
            </a:extLst>
          </p:cNvPr>
          <p:cNvCxnSpPr>
            <a:cxnSpLocks/>
            <a:stCxn id="23" idx="1"/>
            <a:endCxn id="29" idx="3"/>
          </p:cNvCxnSpPr>
          <p:nvPr/>
        </p:nvCxnSpPr>
        <p:spPr>
          <a:xfrm flipH="1">
            <a:off x="3073429" y="5628302"/>
            <a:ext cx="1263101" cy="11847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F1F00695-A47A-4342-9836-4B1B75464A54}"/>
              </a:ext>
            </a:extLst>
          </p:cNvPr>
          <p:cNvSpPr/>
          <p:nvPr/>
        </p:nvSpPr>
        <p:spPr>
          <a:xfrm>
            <a:off x="531091" y="6177518"/>
            <a:ext cx="2542338" cy="639270"/>
          </a:xfrm>
          <a:prstGeom prst="roundRect">
            <a:avLst>
              <a:gd name="adj" fmla="val 800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Cắt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tỉa</a:t>
            </a:r>
            <a:endParaRPr lang="en-US" sz="2133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3435E229-64DB-4072-B1A7-135990DD97CB}"/>
              </a:ext>
            </a:extLst>
          </p:cNvPr>
          <p:cNvCxnSpPr>
            <a:cxnSpLocks/>
            <a:stCxn id="23" idx="1"/>
            <a:endCxn id="44" idx="3"/>
          </p:cNvCxnSpPr>
          <p:nvPr/>
        </p:nvCxnSpPr>
        <p:spPr>
          <a:xfrm flipH="1">
            <a:off x="3073429" y="5628302"/>
            <a:ext cx="1263101" cy="86885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5087640"/>
      </p:ext>
    </p:extLst>
  </p:cSld>
  <p:clrMapOvr>
    <a:masterClrMapping/>
  </p:clrMapOvr>
  <p:transition spd="slow">
    <p:randomBar dir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2D671F46-62C4-5939-911E-609CAD2D1E04}"/>
              </a:ext>
            </a:extLst>
          </p:cNvPr>
          <p:cNvGrpSpPr/>
          <p:nvPr/>
        </p:nvGrpSpPr>
        <p:grpSpPr>
          <a:xfrm>
            <a:off x="394503" y="1627996"/>
            <a:ext cx="7460292" cy="2931531"/>
            <a:chOff x="-1422280" y="1980119"/>
            <a:chExt cx="11190439" cy="4397298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D2D12CD6-8D1B-9C3F-6DC4-0D7280028810}"/>
                </a:ext>
              </a:extLst>
            </p:cNvPr>
            <p:cNvSpPr/>
            <p:nvPr/>
          </p:nvSpPr>
          <p:spPr>
            <a:xfrm>
              <a:off x="-1422280" y="1980119"/>
              <a:ext cx="3505200" cy="1792859"/>
            </a:xfrm>
            <a:prstGeom prst="roundRect">
              <a:avLst>
                <a:gd name="adj" fmla="val 8001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lnSpc>
                  <a:spcPct val="150000"/>
                </a:lnSpc>
                <a:buClrTx/>
                <a:defRPr/>
              </a:pPr>
              <a:r>
                <a:rPr lang="en-US" sz="2133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Máy</a:t>
              </a:r>
              <a:r>
                <a:rPr lang="en-US" sz="2133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133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làm</a:t>
              </a:r>
              <a:r>
                <a:rPr lang="en-US" sz="2133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133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đất</a:t>
              </a:r>
              <a:r>
                <a:rPr lang="en-US" sz="2133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,</a:t>
              </a:r>
            </a:p>
            <a:p>
              <a:pPr algn="ctr" defTabSz="609630">
                <a:lnSpc>
                  <a:spcPct val="150000"/>
                </a:lnSpc>
                <a:buClrTx/>
                <a:defRPr/>
              </a:pPr>
              <a:r>
                <a:rPr lang="en-US" sz="2133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133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lên</a:t>
              </a:r>
              <a:r>
                <a:rPr lang="en-US" sz="2133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133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luống</a:t>
              </a:r>
              <a:endPara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F343EFF6-F8AF-3E3E-4E5E-2B81C2C7B32C}"/>
                </a:ext>
              </a:extLst>
            </p:cNvPr>
            <p:cNvSpPr/>
            <p:nvPr/>
          </p:nvSpPr>
          <p:spPr>
            <a:xfrm>
              <a:off x="4205560" y="4729769"/>
              <a:ext cx="5562599" cy="1647648"/>
            </a:xfrm>
            <a:prstGeom prst="roundRect">
              <a:avLst>
                <a:gd name="adj" fmla="val 8001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lnSpc>
                  <a:spcPct val="150000"/>
                </a:lnSpc>
                <a:buClrTx/>
                <a:defRPr/>
              </a:pPr>
              <a:r>
                <a:rPr lang="en-US" sz="2400" b="1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ỨNG DỤNG GIỚI HÓA TRONG TRỒNG TRỌT</a:t>
              </a:r>
            </a:p>
          </p:txBody>
        </p:sp>
      </p:grp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FFF59B53-58D7-48DF-A5F3-6C0254AD97AA}"/>
              </a:ext>
            </a:extLst>
          </p:cNvPr>
          <p:cNvSpPr/>
          <p:nvPr/>
        </p:nvSpPr>
        <p:spPr>
          <a:xfrm>
            <a:off x="3384395" y="1676400"/>
            <a:ext cx="2061231" cy="1098432"/>
          </a:xfrm>
          <a:prstGeom prst="roundRect">
            <a:avLst>
              <a:gd name="adj" fmla="val 80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</a:t>
            </a:r>
            <a:r>
              <a:rPr lang="vi-VN" sz="2133" b="1" kern="1200" dirty="0">
                <a:solidFill>
                  <a:prstClr val="black"/>
                </a:solidFill>
                <a:cs typeface="+mn-ea"/>
                <a:sym typeface="+mn-lt"/>
              </a:rPr>
              <a:t>ơ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giới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hóa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làm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đất</a:t>
            </a:r>
            <a:endParaRPr lang="en-US" sz="2133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ED57FDB1-80BB-4862-A124-BA2989434A7C}"/>
              </a:ext>
            </a:extLst>
          </p:cNvPr>
          <p:cNvSpPr/>
          <p:nvPr/>
        </p:nvSpPr>
        <p:spPr>
          <a:xfrm>
            <a:off x="6595611" y="1676400"/>
            <a:ext cx="2061231" cy="1098432"/>
          </a:xfrm>
          <a:prstGeom prst="roundRect">
            <a:avLst>
              <a:gd name="adj" fmla="val 80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</a:t>
            </a:r>
            <a:r>
              <a:rPr lang="vi-VN" sz="2133" b="1" kern="1200" dirty="0">
                <a:solidFill>
                  <a:prstClr val="black"/>
                </a:solidFill>
                <a:cs typeface="+mn-ea"/>
                <a:sym typeface="+mn-lt"/>
              </a:rPr>
              <a:t>ơ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giới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hóa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gieo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trồng</a:t>
            </a:r>
            <a:endParaRPr lang="en-US" sz="2133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A8F0D77-C653-44E9-B09C-8A173CB8FFC2}"/>
              </a:ext>
            </a:extLst>
          </p:cNvPr>
          <p:cNvSpPr/>
          <p:nvPr/>
        </p:nvSpPr>
        <p:spPr>
          <a:xfrm>
            <a:off x="9460697" y="1627996"/>
            <a:ext cx="2336800" cy="1195239"/>
          </a:xfrm>
          <a:prstGeom prst="roundRect">
            <a:avLst>
              <a:gd name="adj" fmla="val 800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Máy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gieo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hạt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, </a:t>
            </a:r>
          </a:p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cấy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,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trồng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cây</a:t>
            </a:r>
            <a:endParaRPr lang="en-US" sz="2133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114687D0-5556-441D-993A-A353DA7832F4}"/>
              </a:ext>
            </a:extLst>
          </p:cNvPr>
          <p:cNvSpPr/>
          <p:nvPr/>
        </p:nvSpPr>
        <p:spPr>
          <a:xfrm>
            <a:off x="3384395" y="5245791"/>
            <a:ext cx="2061231" cy="1098432"/>
          </a:xfrm>
          <a:prstGeom prst="roundRect">
            <a:avLst>
              <a:gd name="adj" fmla="val 80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</a:t>
            </a:r>
            <a:r>
              <a:rPr lang="vi-VN" sz="2133" b="1" kern="1200" dirty="0">
                <a:solidFill>
                  <a:prstClr val="black"/>
                </a:solidFill>
                <a:cs typeface="+mn-ea"/>
                <a:sym typeface="+mn-lt"/>
              </a:rPr>
              <a:t>ơ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giới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hóa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chăm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sóc</a:t>
            </a:r>
            <a:endParaRPr lang="en-US" sz="2133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7B2CABED-B388-4CB8-8EF1-901835B22A4F}"/>
              </a:ext>
            </a:extLst>
          </p:cNvPr>
          <p:cNvSpPr/>
          <p:nvPr/>
        </p:nvSpPr>
        <p:spPr>
          <a:xfrm>
            <a:off x="6595611" y="5222299"/>
            <a:ext cx="2061231" cy="1098432"/>
          </a:xfrm>
          <a:prstGeom prst="roundRect">
            <a:avLst>
              <a:gd name="adj" fmla="val 80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</a:t>
            </a:r>
            <a:r>
              <a:rPr lang="vi-VN" sz="2133" b="1" kern="1200" dirty="0">
                <a:solidFill>
                  <a:prstClr val="black"/>
                </a:solidFill>
                <a:cs typeface="+mn-ea"/>
                <a:sym typeface="+mn-lt"/>
              </a:rPr>
              <a:t>ơ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giới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hóa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thu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hoạch</a:t>
            </a:r>
            <a:endParaRPr lang="en-US" sz="2133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A721D438-AD2A-4C30-A71D-DFF84205075B}"/>
              </a:ext>
            </a:extLst>
          </p:cNvPr>
          <p:cNvSpPr/>
          <p:nvPr/>
        </p:nvSpPr>
        <p:spPr>
          <a:xfrm>
            <a:off x="410286" y="4170624"/>
            <a:ext cx="2152805" cy="2307385"/>
          </a:xfrm>
          <a:prstGeom prst="roundRect">
            <a:avLst>
              <a:gd name="adj" fmla="val 800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Máy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làm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cỏ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,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bón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phân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, x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ới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vun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,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phun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thuốc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,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cắt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tỉa</a:t>
            </a:r>
            <a:endParaRPr lang="en-US" sz="2133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37471A8-35F4-402A-980C-570B191835F8}"/>
              </a:ext>
            </a:extLst>
          </p:cNvPr>
          <p:cNvSpPr/>
          <p:nvPr/>
        </p:nvSpPr>
        <p:spPr>
          <a:xfrm>
            <a:off x="9294151" y="5245791"/>
            <a:ext cx="2336800" cy="1074940"/>
          </a:xfrm>
          <a:prstGeom prst="roundRect">
            <a:avLst>
              <a:gd name="adj" fmla="val 800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Các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loại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máy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</a:p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thu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hoạch</a:t>
            </a:r>
            <a:endParaRPr lang="en-US" sz="2133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FED07368-2A5C-4150-95F5-B7B169B8D424}"/>
              </a:ext>
            </a:extLst>
          </p:cNvPr>
          <p:cNvCxnSpPr>
            <a:cxnSpLocks/>
            <a:endCxn id="18" idx="2"/>
          </p:cNvCxnSpPr>
          <p:nvPr/>
        </p:nvCxnSpPr>
        <p:spPr>
          <a:xfrm flipH="1" flipV="1">
            <a:off x="4415011" y="2774833"/>
            <a:ext cx="1030615" cy="68626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CCD5AF7F-9DDB-41B3-B5C0-7F63EF77DDCB}"/>
              </a:ext>
            </a:extLst>
          </p:cNvPr>
          <p:cNvCxnSpPr>
            <a:endCxn id="19" idx="2"/>
          </p:cNvCxnSpPr>
          <p:nvPr/>
        </p:nvCxnSpPr>
        <p:spPr>
          <a:xfrm flipV="1">
            <a:off x="7092796" y="2774833"/>
            <a:ext cx="533431" cy="68626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2FC239A-3491-41D5-9FC3-9A75ABC12066}"/>
              </a:ext>
            </a:extLst>
          </p:cNvPr>
          <p:cNvCxnSpPr>
            <a:cxnSpLocks/>
            <a:stCxn id="18" idx="1"/>
            <a:endCxn id="8" idx="3"/>
          </p:cNvCxnSpPr>
          <p:nvPr/>
        </p:nvCxnSpPr>
        <p:spPr>
          <a:xfrm flipH="1">
            <a:off x="2731303" y="2225616"/>
            <a:ext cx="65309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A73DCE01-1F7C-4014-BD15-E4D26E4C6470}"/>
              </a:ext>
            </a:extLst>
          </p:cNvPr>
          <p:cNvCxnSpPr>
            <a:cxnSpLocks/>
            <a:stCxn id="19" idx="3"/>
            <a:endCxn id="21" idx="1"/>
          </p:cNvCxnSpPr>
          <p:nvPr/>
        </p:nvCxnSpPr>
        <p:spPr>
          <a:xfrm>
            <a:off x="8656842" y="2225616"/>
            <a:ext cx="80385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D0CBD22D-BB3F-49E5-903B-6A690964C9C1}"/>
              </a:ext>
            </a:extLst>
          </p:cNvPr>
          <p:cNvCxnSpPr>
            <a:endCxn id="23" idx="0"/>
          </p:cNvCxnSpPr>
          <p:nvPr/>
        </p:nvCxnSpPr>
        <p:spPr>
          <a:xfrm flipH="1">
            <a:off x="4415011" y="4559528"/>
            <a:ext cx="1030615" cy="68626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18BB2F49-72CB-4F05-AED5-23BCEDD2B7C5}"/>
              </a:ext>
            </a:extLst>
          </p:cNvPr>
          <p:cNvCxnSpPr>
            <a:endCxn id="24" idx="0"/>
          </p:cNvCxnSpPr>
          <p:nvPr/>
        </p:nvCxnSpPr>
        <p:spPr>
          <a:xfrm>
            <a:off x="6940396" y="4559527"/>
            <a:ext cx="685831" cy="66277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99216DCE-B0BD-4F57-83CE-5D645383C59F}"/>
              </a:ext>
            </a:extLst>
          </p:cNvPr>
          <p:cNvCxnSpPr>
            <a:cxnSpLocks/>
            <a:stCxn id="24" idx="3"/>
            <a:endCxn id="30" idx="1"/>
          </p:cNvCxnSpPr>
          <p:nvPr/>
        </p:nvCxnSpPr>
        <p:spPr>
          <a:xfrm>
            <a:off x="8656842" y="5771516"/>
            <a:ext cx="637309" cy="1174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1333F04-FEAE-47E9-81EA-415665C49A38}"/>
              </a:ext>
            </a:extLst>
          </p:cNvPr>
          <p:cNvCxnSpPr>
            <a:stCxn id="23" idx="1"/>
          </p:cNvCxnSpPr>
          <p:nvPr/>
        </p:nvCxnSpPr>
        <p:spPr>
          <a:xfrm flipH="1">
            <a:off x="2558472" y="5795007"/>
            <a:ext cx="825923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3943444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2D671F46-62C4-5939-911E-609CAD2D1E04}"/>
              </a:ext>
            </a:extLst>
          </p:cNvPr>
          <p:cNvGrpSpPr/>
          <p:nvPr/>
        </p:nvGrpSpPr>
        <p:grpSpPr>
          <a:xfrm>
            <a:off x="371738" y="1707703"/>
            <a:ext cx="7389757" cy="3418769"/>
            <a:chOff x="-1637634" y="3585581"/>
            <a:chExt cx="11084636" cy="5128154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D2D12CD6-8D1B-9C3F-6DC4-0D7280028810}"/>
                </a:ext>
              </a:extLst>
            </p:cNvPr>
            <p:cNvSpPr/>
            <p:nvPr/>
          </p:nvSpPr>
          <p:spPr>
            <a:xfrm>
              <a:off x="-1637634" y="3585581"/>
              <a:ext cx="3778737" cy="896003"/>
            </a:xfrm>
            <a:prstGeom prst="roundRect">
              <a:avLst>
                <a:gd name="adj" fmla="val 80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lnSpc>
                  <a:spcPct val="150000"/>
                </a:lnSpc>
                <a:buClrTx/>
                <a:defRPr/>
              </a:pPr>
              <a:r>
                <a:rPr lang="en-US" sz="2133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Công</a:t>
              </a:r>
              <a:r>
                <a:rPr lang="en-US" sz="2133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133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nghệ</a:t>
              </a:r>
              <a:r>
                <a:rPr lang="en-US" sz="2133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 robot</a:t>
              </a:r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F343EFF6-F8AF-3E3E-4E5E-2B81C2C7B32C}"/>
                </a:ext>
              </a:extLst>
            </p:cNvPr>
            <p:cNvSpPr/>
            <p:nvPr/>
          </p:nvSpPr>
          <p:spPr>
            <a:xfrm>
              <a:off x="2893802" y="6259444"/>
              <a:ext cx="6553200" cy="2454291"/>
            </a:xfrm>
            <a:prstGeom prst="roundRect">
              <a:avLst>
                <a:gd name="adj" fmla="val 8001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lnSpc>
                  <a:spcPct val="150000"/>
                </a:lnSpc>
                <a:buClrTx/>
                <a:defRPr/>
              </a:pPr>
              <a:r>
                <a:rPr lang="en-US" sz="2400" b="1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ỨNG DỤNG CÔNG NGHỆ CAO TRONG THU HOẠCH, BẢO QUẢN, CHẾ BIẾN</a:t>
              </a:r>
            </a:p>
          </p:txBody>
        </p:sp>
      </p:grp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FFF59B53-58D7-48DF-A5F3-6C0254AD97AA}"/>
              </a:ext>
            </a:extLst>
          </p:cNvPr>
          <p:cNvSpPr/>
          <p:nvPr/>
        </p:nvSpPr>
        <p:spPr>
          <a:xfrm>
            <a:off x="3362204" y="1833517"/>
            <a:ext cx="2418126" cy="1098432"/>
          </a:xfrm>
          <a:prstGeom prst="roundRect">
            <a:avLst>
              <a:gd name="adj" fmla="val 80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Ứng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dụng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trong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thu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hoạch</a:t>
            </a:r>
            <a:endParaRPr lang="en-US" sz="2133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ED57FDB1-80BB-4862-A124-BA2989434A7C}"/>
              </a:ext>
            </a:extLst>
          </p:cNvPr>
          <p:cNvSpPr/>
          <p:nvPr/>
        </p:nvSpPr>
        <p:spPr>
          <a:xfrm>
            <a:off x="6096000" y="1867285"/>
            <a:ext cx="2681647" cy="1098432"/>
          </a:xfrm>
          <a:prstGeom prst="roundRect">
            <a:avLst>
              <a:gd name="adj" fmla="val 80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Ứng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dụng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trong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bảo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quản</a:t>
            </a:r>
            <a:endParaRPr lang="en-US" sz="2133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A8F0D77-C653-44E9-B09C-8A173CB8FFC2}"/>
              </a:ext>
            </a:extLst>
          </p:cNvPr>
          <p:cNvSpPr/>
          <p:nvPr/>
        </p:nvSpPr>
        <p:spPr>
          <a:xfrm>
            <a:off x="9537338" y="726994"/>
            <a:ext cx="2336800" cy="1051861"/>
          </a:xfrm>
          <a:prstGeom prst="roundRect">
            <a:avLst>
              <a:gd name="adj" fmla="val 800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0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Công</a:t>
            </a:r>
            <a:r>
              <a:rPr lang="en-US" sz="20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nghệ</a:t>
            </a:r>
            <a:r>
              <a:rPr lang="en-US" sz="20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bảo</a:t>
            </a:r>
            <a:r>
              <a:rPr lang="en-US" sz="20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quản</a:t>
            </a:r>
            <a:r>
              <a:rPr lang="en-US" sz="20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lạnh</a:t>
            </a:r>
            <a:endParaRPr lang="en-US" sz="2000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7B2CABED-B388-4CB8-8EF1-901835B22A4F}"/>
              </a:ext>
            </a:extLst>
          </p:cNvPr>
          <p:cNvSpPr/>
          <p:nvPr/>
        </p:nvSpPr>
        <p:spPr>
          <a:xfrm>
            <a:off x="3320685" y="5567950"/>
            <a:ext cx="2310607" cy="1098432"/>
          </a:xfrm>
          <a:prstGeom prst="roundRect">
            <a:avLst>
              <a:gd name="adj" fmla="val 80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Ứng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dụng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trong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chế</a:t>
            </a:r>
            <a:r>
              <a:rPr lang="en-US" sz="2133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biến</a:t>
            </a:r>
            <a:endParaRPr lang="en-US" sz="2133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37471A8-35F4-402A-980C-570B191835F8}"/>
              </a:ext>
            </a:extLst>
          </p:cNvPr>
          <p:cNvSpPr/>
          <p:nvPr/>
        </p:nvSpPr>
        <p:spPr>
          <a:xfrm>
            <a:off x="6023650" y="5655731"/>
            <a:ext cx="2336800" cy="892941"/>
          </a:xfrm>
          <a:prstGeom prst="roundRect">
            <a:avLst>
              <a:gd name="adj" fmla="val 800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ông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nghệ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sấy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thăng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hoa</a:t>
            </a:r>
            <a:endParaRPr lang="en-US" sz="2133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2FC239A-3491-41D5-9FC3-9A75ABC12066}"/>
              </a:ext>
            </a:extLst>
          </p:cNvPr>
          <p:cNvCxnSpPr>
            <a:cxnSpLocks/>
            <a:stCxn id="18" idx="1"/>
            <a:endCxn id="8" idx="3"/>
          </p:cNvCxnSpPr>
          <p:nvPr/>
        </p:nvCxnSpPr>
        <p:spPr>
          <a:xfrm flipH="1" flipV="1">
            <a:off x="2890896" y="2006371"/>
            <a:ext cx="471308" cy="37636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A73DCE01-1F7C-4014-BD15-E4D26E4C6470}"/>
              </a:ext>
            </a:extLst>
          </p:cNvPr>
          <p:cNvCxnSpPr>
            <a:cxnSpLocks/>
            <a:stCxn id="19" idx="3"/>
            <a:endCxn id="21" idx="1"/>
          </p:cNvCxnSpPr>
          <p:nvPr/>
        </p:nvCxnSpPr>
        <p:spPr>
          <a:xfrm flipV="1">
            <a:off x="8777647" y="1252925"/>
            <a:ext cx="759691" cy="116357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99216DCE-B0BD-4F57-83CE-5D645383C59F}"/>
              </a:ext>
            </a:extLst>
          </p:cNvPr>
          <p:cNvCxnSpPr>
            <a:cxnSpLocks/>
            <a:stCxn id="24" idx="3"/>
            <a:endCxn id="30" idx="1"/>
          </p:cNvCxnSpPr>
          <p:nvPr/>
        </p:nvCxnSpPr>
        <p:spPr>
          <a:xfrm flipV="1">
            <a:off x="5631292" y="6102202"/>
            <a:ext cx="392358" cy="1496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733FEA92-A191-4506-9A37-517ED8F6AA9C}"/>
              </a:ext>
            </a:extLst>
          </p:cNvPr>
          <p:cNvSpPr/>
          <p:nvPr/>
        </p:nvSpPr>
        <p:spPr>
          <a:xfrm>
            <a:off x="330985" y="2495394"/>
            <a:ext cx="2519158" cy="964210"/>
          </a:xfrm>
          <a:prstGeom prst="roundRect">
            <a:avLst>
              <a:gd name="adj" fmla="val 800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Công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nghệ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</a:p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cảm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biến</a:t>
            </a:r>
            <a:endParaRPr lang="en-US" sz="2133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DA2A4B0D-0D33-43A8-A03B-D9FD3EA92A0F}"/>
              </a:ext>
            </a:extLst>
          </p:cNvPr>
          <p:cNvSpPr/>
          <p:nvPr/>
        </p:nvSpPr>
        <p:spPr>
          <a:xfrm>
            <a:off x="351361" y="3696505"/>
            <a:ext cx="2498781" cy="597335"/>
          </a:xfrm>
          <a:prstGeom prst="roundRect">
            <a:avLst>
              <a:gd name="adj" fmla="val 800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Tự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động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hóa</a:t>
            </a:r>
            <a:endParaRPr lang="en-US" sz="2133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96EBB79B-CF12-42D5-BE8C-703874E60B37}"/>
              </a:ext>
            </a:extLst>
          </p:cNvPr>
          <p:cNvSpPr/>
          <p:nvPr/>
        </p:nvSpPr>
        <p:spPr>
          <a:xfrm>
            <a:off x="394061" y="4544083"/>
            <a:ext cx="2496833" cy="597335"/>
          </a:xfrm>
          <a:prstGeom prst="roundRect">
            <a:avLst>
              <a:gd name="adj" fmla="val 800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Trí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tuệ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nhân</a:t>
            </a:r>
            <a:r>
              <a:rPr lang="en-US" sz="21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tạo</a:t>
            </a:r>
            <a:endParaRPr lang="en-US" sz="2133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736508C6-EF7C-4D5D-85DE-1B75746D80D7}"/>
              </a:ext>
            </a:extLst>
          </p:cNvPr>
          <p:cNvSpPr/>
          <p:nvPr/>
        </p:nvSpPr>
        <p:spPr>
          <a:xfrm>
            <a:off x="9194844" y="1934205"/>
            <a:ext cx="2785529" cy="1353468"/>
          </a:xfrm>
          <a:prstGeom prst="roundRect">
            <a:avLst>
              <a:gd name="adj" fmla="val 800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0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Công</a:t>
            </a:r>
            <a:r>
              <a:rPr lang="en-US" sz="20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nghệ</a:t>
            </a:r>
            <a:r>
              <a:rPr lang="en-US" sz="20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lạnh</a:t>
            </a:r>
            <a:r>
              <a:rPr lang="en-US" sz="20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đông</a:t>
            </a:r>
            <a:r>
              <a:rPr lang="en-US" sz="20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làm</a:t>
            </a:r>
            <a:r>
              <a:rPr lang="en-US" sz="20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sống</a:t>
            </a:r>
            <a:endParaRPr lang="en-US" sz="2000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0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tế</a:t>
            </a:r>
            <a:r>
              <a:rPr lang="en-US" sz="20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bào</a:t>
            </a:r>
            <a:endParaRPr lang="en-US" sz="2000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90737EE7-6F7E-4A7C-9E47-FB5A74D3B3F0}"/>
              </a:ext>
            </a:extLst>
          </p:cNvPr>
          <p:cNvSpPr/>
          <p:nvPr/>
        </p:nvSpPr>
        <p:spPr>
          <a:xfrm>
            <a:off x="9024551" y="3443023"/>
            <a:ext cx="2966423" cy="1353468"/>
          </a:xfrm>
          <a:prstGeom prst="roundRect">
            <a:avLst>
              <a:gd name="adj" fmla="val 800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0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Công</a:t>
            </a:r>
            <a:r>
              <a:rPr lang="en-US" sz="20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nghệ</a:t>
            </a:r>
            <a:r>
              <a:rPr lang="en-US" sz="20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bảo</a:t>
            </a:r>
            <a:r>
              <a:rPr lang="en-US" sz="20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quản</a:t>
            </a:r>
            <a:r>
              <a:rPr lang="en-US" sz="20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trong</a:t>
            </a:r>
            <a:r>
              <a:rPr lang="en-US" sz="20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điều</a:t>
            </a:r>
            <a:r>
              <a:rPr lang="en-US" sz="20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kiện</a:t>
            </a:r>
            <a:r>
              <a:rPr lang="en-US" sz="20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khí</a:t>
            </a:r>
            <a:r>
              <a:rPr lang="en-US" sz="20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quyển</a:t>
            </a:r>
            <a:r>
              <a:rPr lang="en-US" sz="20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biến</a:t>
            </a:r>
            <a:r>
              <a:rPr lang="en-US" sz="20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đổi</a:t>
            </a:r>
            <a:endParaRPr lang="en-US" sz="2000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98C6D7A-2DB2-48AA-B49D-03E176FC7B4B}"/>
              </a:ext>
            </a:extLst>
          </p:cNvPr>
          <p:cNvSpPr/>
          <p:nvPr/>
        </p:nvSpPr>
        <p:spPr>
          <a:xfrm>
            <a:off x="441204" y="5655731"/>
            <a:ext cx="2336800" cy="892941"/>
          </a:xfrm>
          <a:prstGeom prst="roundRect">
            <a:avLst>
              <a:gd name="adj" fmla="val 800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vi-VN" sz="2133" kern="1200" dirty="0">
                <a:solidFill>
                  <a:prstClr val="black"/>
                </a:solidFill>
                <a:cs typeface="+mn-ea"/>
                <a:sym typeface="+mn-lt"/>
              </a:rPr>
              <a:t>Công nghệ chế biến nước quả</a:t>
            </a:r>
            <a:endParaRPr lang="en-US" sz="2133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9A4047D-3839-45FB-B2BF-AA4693842A0A}"/>
              </a:ext>
            </a:extLst>
          </p:cNvPr>
          <p:cNvCxnSpPr>
            <a:cxnSpLocks/>
            <a:stCxn id="24" idx="1"/>
            <a:endCxn id="20" idx="3"/>
          </p:cNvCxnSpPr>
          <p:nvPr/>
        </p:nvCxnSpPr>
        <p:spPr>
          <a:xfrm flipH="1" flipV="1">
            <a:off x="2778004" y="6102202"/>
            <a:ext cx="542681" cy="1496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588ABE9-1B44-4386-A00B-68E80A3AA1E4}"/>
              </a:ext>
            </a:extLst>
          </p:cNvPr>
          <p:cNvCxnSpPr>
            <a:cxnSpLocks/>
            <a:stCxn id="18" idx="1"/>
            <a:endCxn id="39" idx="3"/>
          </p:cNvCxnSpPr>
          <p:nvPr/>
        </p:nvCxnSpPr>
        <p:spPr>
          <a:xfrm flipH="1">
            <a:off x="2850143" y="2382733"/>
            <a:ext cx="512061" cy="59476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2FD4DD7-CCC0-43F7-981D-381F503590A2}"/>
              </a:ext>
            </a:extLst>
          </p:cNvPr>
          <p:cNvCxnSpPr>
            <a:cxnSpLocks/>
            <a:stCxn id="18" idx="1"/>
            <a:endCxn id="40" idx="3"/>
          </p:cNvCxnSpPr>
          <p:nvPr/>
        </p:nvCxnSpPr>
        <p:spPr>
          <a:xfrm flipH="1">
            <a:off x="2850142" y="2382733"/>
            <a:ext cx="512062" cy="161244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6982F5D-1CF8-4E89-B46E-05F1C48D17BF}"/>
              </a:ext>
            </a:extLst>
          </p:cNvPr>
          <p:cNvCxnSpPr>
            <a:cxnSpLocks/>
            <a:stCxn id="18" idx="1"/>
            <a:endCxn id="41" idx="3"/>
          </p:cNvCxnSpPr>
          <p:nvPr/>
        </p:nvCxnSpPr>
        <p:spPr>
          <a:xfrm flipH="1">
            <a:off x="2890894" y="2382733"/>
            <a:ext cx="471310" cy="246001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81988FF-B659-4253-BC67-AD37AB88C835}"/>
              </a:ext>
            </a:extLst>
          </p:cNvPr>
          <p:cNvCxnSpPr>
            <a:cxnSpLocks/>
            <a:stCxn id="7" idx="0"/>
            <a:endCxn id="18" idx="2"/>
          </p:cNvCxnSpPr>
          <p:nvPr/>
        </p:nvCxnSpPr>
        <p:spPr>
          <a:xfrm flipH="1" flipV="1">
            <a:off x="4571267" y="2931949"/>
            <a:ext cx="1005828" cy="55832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10096C5-F772-4814-9167-A8BE358D1F8C}"/>
              </a:ext>
            </a:extLst>
          </p:cNvPr>
          <p:cNvCxnSpPr>
            <a:cxnSpLocks/>
            <a:stCxn id="7" idx="0"/>
            <a:endCxn id="19" idx="2"/>
          </p:cNvCxnSpPr>
          <p:nvPr/>
        </p:nvCxnSpPr>
        <p:spPr>
          <a:xfrm flipV="1">
            <a:off x="5577095" y="2965717"/>
            <a:ext cx="1859729" cy="52456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DF3637E-4925-43B8-A560-D6395ACC1EB3}"/>
              </a:ext>
            </a:extLst>
          </p:cNvPr>
          <p:cNvCxnSpPr>
            <a:cxnSpLocks/>
            <a:stCxn id="19" idx="3"/>
            <a:endCxn id="43" idx="1"/>
          </p:cNvCxnSpPr>
          <p:nvPr/>
        </p:nvCxnSpPr>
        <p:spPr>
          <a:xfrm>
            <a:off x="8777647" y="2416501"/>
            <a:ext cx="417197" cy="19443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BF1F0B0-24CC-4843-B5E7-5D9CAE9F6064}"/>
              </a:ext>
            </a:extLst>
          </p:cNvPr>
          <p:cNvCxnSpPr>
            <a:cxnSpLocks/>
            <a:stCxn id="19" idx="3"/>
            <a:endCxn id="44" idx="1"/>
          </p:cNvCxnSpPr>
          <p:nvPr/>
        </p:nvCxnSpPr>
        <p:spPr>
          <a:xfrm>
            <a:off x="8777647" y="2416501"/>
            <a:ext cx="246904" cy="170325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50986494-1DFC-4C0A-A561-E73C606881AB}"/>
              </a:ext>
            </a:extLst>
          </p:cNvPr>
          <p:cNvCxnSpPr>
            <a:cxnSpLocks/>
            <a:endCxn id="24" idx="0"/>
          </p:cNvCxnSpPr>
          <p:nvPr/>
        </p:nvCxnSpPr>
        <p:spPr>
          <a:xfrm>
            <a:off x="4475989" y="5126472"/>
            <a:ext cx="0" cy="44147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7A358C16-7117-4B7C-A734-C1249A0DEE52}"/>
              </a:ext>
            </a:extLst>
          </p:cNvPr>
          <p:cNvSpPr/>
          <p:nvPr/>
        </p:nvSpPr>
        <p:spPr>
          <a:xfrm>
            <a:off x="8844789" y="4935216"/>
            <a:ext cx="3146185" cy="1805579"/>
          </a:xfrm>
          <a:prstGeom prst="roundRect">
            <a:avLst>
              <a:gd name="adj" fmla="val 800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vi-VN" sz="2000" kern="1200" dirty="0">
                <a:solidFill>
                  <a:prstClr val="black"/>
                </a:solidFill>
                <a:cs typeface="+mn-ea"/>
                <a:sym typeface="+mn-lt"/>
              </a:rPr>
              <a:t>Công nghệ bảo quản trong điều kiện khí quyển được kiểm soát</a:t>
            </a:r>
            <a:endParaRPr lang="en-US" sz="2000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4D700EF7-8160-46B6-9207-B7F8D31F643E}"/>
              </a:ext>
            </a:extLst>
          </p:cNvPr>
          <p:cNvCxnSpPr>
            <a:cxnSpLocks/>
            <a:stCxn id="19" idx="3"/>
            <a:endCxn id="66" idx="1"/>
          </p:cNvCxnSpPr>
          <p:nvPr/>
        </p:nvCxnSpPr>
        <p:spPr>
          <a:xfrm>
            <a:off x="8777647" y="2416501"/>
            <a:ext cx="67142" cy="342150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7213681"/>
      </p:ext>
    </p:extLst>
  </p:cSld>
  <p:clrMapOvr>
    <a:masterClrMapping/>
  </p:clrMapOvr>
  <p:transition spd="slow">
    <p:randomBar dir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2D671F46-62C4-5939-911E-609CAD2D1E04}"/>
              </a:ext>
            </a:extLst>
          </p:cNvPr>
          <p:cNvGrpSpPr/>
          <p:nvPr/>
        </p:nvGrpSpPr>
        <p:grpSpPr>
          <a:xfrm>
            <a:off x="235956" y="1847922"/>
            <a:ext cx="7422143" cy="4451929"/>
            <a:chOff x="-1898457" y="4291210"/>
            <a:chExt cx="11133214" cy="6677895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D2D12CD6-8D1B-9C3F-6DC4-0D7280028810}"/>
                </a:ext>
              </a:extLst>
            </p:cNvPr>
            <p:cNvSpPr/>
            <p:nvPr/>
          </p:nvSpPr>
          <p:spPr>
            <a:xfrm>
              <a:off x="-1898457" y="7463904"/>
              <a:ext cx="5723016" cy="3505201"/>
            </a:xfrm>
            <a:prstGeom prst="roundRect">
              <a:avLst>
                <a:gd name="adj" fmla="val 8001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lnSpc>
                  <a:spcPct val="150000"/>
                </a:lnSpc>
                <a:buClrTx/>
                <a:defRPr/>
              </a:pPr>
              <a:r>
                <a:rPr lang="en-US" sz="2400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Địa</a:t>
              </a:r>
              <a:r>
                <a:rPr lang="en-US" sz="2400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điểm,thời</a:t>
              </a:r>
              <a:r>
                <a:rPr lang="en-US" sz="2400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gian</a:t>
              </a:r>
              <a:r>
                <a:rPr lang="en-US" sz="2400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,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giống</a:t>
              </a:r>
              <a:r>
                <a:rPr lang="en-US" sz="2400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,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vật</a:t>
              </a:r>
              <a:r>
                <a:rPr lang="en-US" sz="2400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 t</a:t>
              </a:r>
              <a:r>
                <a:rPr lang="vi-VN" sz="2400" kern="1200" dirty="0">
                  <a:solidFill>
                    <a:prstClr val="black"/>
                  </a:solidFill>
                  <a:cs typeface="+mn-ea"/>
                  <a:sym typeface="+mn-lt"/>
                </a:rPr>
                <a:t>ư</a:t>
              </a:r>
              <a:r>
                <a:rPr lang="en-US" sz="2400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,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thiết</a:t>
              </a:r>
              <a:r>
                <a:rPr lang="en-US" sz="2400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bị</a:t>
              </a:r>
              <a:r>
                <a:rPr lang="en-US" sz="2400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,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dụng</a:t>
              </a:r>
              <a:r>
                <a:rPr lang="en-US" sz="2400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cụ</a:t>
              </a:r>
              <a:r>
                <a:rPr lang="en-US" sz="2400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,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công</a:t>
              </a:r>
              <a:r>
                <a:rPr lang="en-US" sz="2400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,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quy</a:t>
              </a:r>
              <a:r>
                <a:rPr lang="en-US" sz="2400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trình</a:t>
              </a:r>
              <a:r>
                <a:rPr lang="en-US" sz="2400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,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kinh</a:t>
              </a:r>
              <a:r>
                <a:rPr lang="en-US" sz="2400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phí</a:t>
              </a:r>
              <a:r>
                <a:rPr lang="en-US" sz="2400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,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tiêu</a:t>
              </a:r>
              <a:r>
                <a:rPr lang="en-US" sz="2400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thụ</a:t>
              </a:r>
              <a:endPara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F343EFF6-F8AF-3E3E-4E5E-2B81C2C7B32C}"/>
                </a:ext>
              </a:extLst>
            </p:cNvPr>
            <p:cNvSpPr/>
            <p:nvPr/>
          </p:nvSpPr>
          <p:spPr>
            <a:xfrm>
              <a:off x="3824559" y="4291210"/>
              <a:ext cx="5410198" cy="2454292"/>
            </a:xfrm>
            <a:prstGeom prst="roundRect">
              <a:avLst>
                <a:gd name="adj" fmla="val 8001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lnSpc>
                  <a:spcPct val="150000"/>
                </a:lnSpc>
                <a:buClrTx/>
                <a:defRPr/>
              </a:pPr>
              <a:r>
                <a:rPr lang="en-US" sz="2400" b="1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LẬP KẾ HOẠCH VÀ TÍNH TOÁN CHI PHÍ TRỒNG TRỌT</a:t>
              </a:r>
            </a:p>
          </p:txBody>
        </p:sp>
      </p:grp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FFF59B53-58D7-48DF-A5F3-6C0254AD97AA}"/>
              </a:ext>
            </a:extLst>
          </p:cNvPr>
          <p:cNvSpPr/>
          <p:nvPr/>
        </p:nvSpPr>
        <p:spPr>
          <a:xfrm>
            <a:off x="975228" y="2116803"/>
            <a:ext cx="2336800" cy="1098432"/>
          </a:xfrm>
          <a:prstGeom prst="roundRect">
            <a:avLst>
              <a:gd name="adj" fmla="val 80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400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Lập</a:t>
            </a:r>
            <a:r>
              <a:rPr lang="en-US" sz="2400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kế</a:t>
            </a:r>
            <a:r>
              <a:rPr lang="en-US" sz="2400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hoạch</a:t>
            </a:r>
            <a:endParaRPr lang="en-US" sz="2400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7B2CABED-B388-4CB8-8EF1-901835B22A4F}"/>
              </a:ext>
            </a:extLst>
          </p:cNvPr>
          <p:cNvSpPr/>
          <p:nvPr/>
        </p:nvSpPr>
        <p:spPr>
          <a:xfrm>
            <a:off x="4709390" y="3998095"/>
            <a:ext cx="2290618" cy="1098432"/>
          </a:xfrm>
          <a:prstGeom prst="roundRect">
            <a:avLst>
              <a:gd name="adj" fmla="val 800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400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Tính</a:t>
            </a:r>
            <a:r>
              <a:rPr lang="en-US" sz="2400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toán</a:t>
            </a:r>
            <a:r>
              <a:rPr lang="en-US" sz="2400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</a:p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400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chi </a:t>
            </a:r>
            <a:r>
              <a:rPr lang="en-US" sz="2400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phí</a:t>
            </a:r>
            <a:endParaRPr lang="en-US" sz="2400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37471A8-35F4-402A-980C-570B191835F8}"/>
              </a:ext>
            </a:extLst>
          </p:cNvPr>
          <p:cNvSpPr/>
          <p:nvPr/>
        </p:nvSpPr>
        <p:spPr>
          <a:xfrm>
            <a:off x="8397371" y="2178860"/>
            <a:ext cx="3096129" cy="1636194"/>
          </a:xfrm>
          <a:prstGeom prst="roundRect">
            <a:avLst>
              <a:gd name="adj" fmla="val 800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Chi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phí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nguyên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vật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liệu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,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dụng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cụ</a:t>
            </a:r>
            <a:endParaRPr lang="en-US" sz="2400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99216DCE-B0BD-4F57-83CE-5D645383C59F}"/>
              </a:ext>
            </a:extLst>
          </p:cNvPr>
          <p:cNvCxnSpPr>
            <a:cxnSpLocks/>
            <a:stCxn id="24" idx="3"/>
            <a:endCxn id="30" idx="1"/>
          </p:cNvCxnSpPr>
          <p:nvPr/>
        </p:nvCxnSpPr>
        <p:spPr>
          <a:xfrm flipV="1">
            <a:off x="7000008" y="2996957"/>
            <a:ext cx="1397363" cy="155035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98C6D7A-2DB2-48AA-B49D-03E176FC7B4B}"/>
              </a:ext>
            </a:extLst>
          </p:cNvPr>
          <p:cNvSpPr/>
          <p:nvPr/>
        </p:nvSpPr>
        <p:spPr>
          <a:xfrm>
            <a:off x="8420100" y="5274276"/>
            <a:ext cx="3073400" cy="1025575"/>
          </a:xfrm>
          <a:prstGeom prst="roundRect">
            <a:avLst>
              <a:gd name="adj" fmla="val 800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Chi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phí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khác</a:t>
            </a:r>
            <a:endParaRPr lang="en-US" sz="2400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9A4047D-3839-45FB-B2BF-AA4693842A0A}"/>
              </a:ext>
            </a:extLst>
          </p:cNvPr>
          <p:cNvCxnSpPr>
            <a:cxnSpLocks/>
            <a:stCxn id="24" idx="3"/>
            <a:endCxn id="20" idx="1"/>
          </p:cNvCxnSpPr>
          <p:nvPr/>
        </p:nvCxnSpPr>
        <p:spPr>
          <a:xfrm>
            <a:off x="7000008" y="4547311"/>
            <a:ext cx="1420092" cy="123975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81988FF-B659-4253-BC67-AD37AB88C835}"/>
              </a:ext>
            </a:extLst>
          </p:cNvPr>
          <p:cNvCxnSpPr>
            <a:cxnSpLocks/>
            <a:stCxn id="7" idx="1"/>
            <a:endCxn id="18" idx="3"/>
          </p:cNvCxnSpPr>
          <p:nvPr/>
        </p:nvCxnSpPr>
        <p:spPr>
          <a:xfrm flipH="1">
            <a:off x="3312028" y="2666019"/>
            <a:ext cx="73927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00D95A8B-8B69-46D0-B3BB-39C331F41AB3}"/>
              </a:ext>
            </a:extLst>
          </p:cNvPr>
          <p:cNvSpPr/>
          <p:nvPr/>
        </p:nvSpPr>
        <p:spPr>
          <a:xfrm>
            <a:off x="8420100" y="4220588"/>
            <a:ext cx="3073400" cy="861159"/>
          </a:xfrm>
          <a:prstGeom prst="roundRect">
            <a:avLst>
              <a:gd name="adj" fmla="val 800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Công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lao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động</a:t>
            </a:r>
            <a:endParaRPr lang="en-US" sz="2400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D774C96F-96EF-48AB-94AA-C80B7002F05D}"/>
              </a:ext>
            </a:extLst>
          </p:cNvPr>
          <p:cNvCxnSpPr>
            <a:cxnSpLocks/>
            <a:stCxn id="7" idx="2"/>
            <a:endCxn id="24" idx="0"/>
          </p:cNvCxnSpPr>
          <p:nvPr/>
        </p:nvCxnSpPr>
        <p:spPr>
          <a:xfrm flipH="1">
            <a:off x="5854699" y="3484116"/>
            <a:ext cx="1" cy="51397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763729E3-3764-4159-882A-C94880E6AD9C}"/>
              </a:ext>
            </a:extLst>
          </p:cNvPr>
          <p:cNvCxnSpPr>
            <a:cxnSpLocks/>
            <a:stCxn id="24" idx="3"/>
            <a:endCxn id="45" idx="1"/>
          </p:cNvCxnSpPr>
          <p:nvPr/>
        </p:nvCxnSpPr>
        <p:spPr>
          <a:xfrm>
            <a:off x="7000008" y="4547311"/>
            <a:ext cx="1420092" cy="10385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4DC07D58-8180-4C59-A93C-6243F4BE9286}"/>
              </a:ext>
            </a:extLst>
          </p:cNvPr>
          <p:cNvCxnSpPr>
            <a:cxnSpLocks/>
            <a:stCxn id="18" idx="2"/>
            <a:endCxn id="8" idx="0"/>
          </p:cNvCxnSpPr>
          <p:nvPr/>
        </p:nvCxnSpPr>
        <p:spPr>
          <a:xfrm>
            <a:off x="2143628" y="3215235"/>
            <a:ext cx="0" cy="74781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4121273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6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67775" y="2781125"/>
            <a:ext cx="3935550" cy="2209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4E8161D5-5F1F-4423-A85C-FFA3DCC9B0C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0" t="17560" r="6250" b="14941"/>
          <a:stretch/>
        </p:blipFill>
        <p:spPr>
          <a:xfrm>
            <a:off x="4216400" y="4539541"/>
            <a:ext cx="3352800" cy="2438400"/>
          </a:xfrm>
          <a:prstGeom prst="rect">
            <a:avLst/>
          </a:prstGeom>
        </p:spPr>
      </p:pic>
      <p:sp>
        <p:nvSpPr>
          <p:cNvPr id="16" name="Rounded Rectangular Callout 13">
            <a:extLst>
              <a:ext uri="{FF2B5EF4-FFF2-40B4-BE49-F238E27FC236}">
                <a16:creationId xmlns:a16="http://schemas.microsoft.com/office/drawing/2014/main" id="{F6BA59BB-79B4-46AE-B163-FD8E4BA63833}"/>
              </a:ext>
            </a:extLst>
          </p:cNvPr>
          <p:cNvSpPr/>
          <p:nvPr/>
        </p:nvSpPr>
        <p:spPr>
          <a:xfrm>
            <a:off x="1569482" y="1600200"/>
            <a:ext cx="9683193" cy="2793999"/>
          </a:xfrm>
          <a:prstGeom prst="wedgeRoundRectCallout">
            <a:avLst>
              <a:gd name="adj1" fmla="val -58818"/>
              <a:gd name="adj2" fmla="val 48902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2">
                <a:lumMod val="50000"/>
              </a:schemeClr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95325" indent="-495325" algn="just" defTabSz="609630">
              <a:lnSpc>
                <a:spcPct val="150000"/>
              </a:lnSpc>
              <a:buClrTx/>
              <a:buFont typeface="+mj-lt"/>
              <a:buAutoNum type="arabicPeriod"/>
            </a:pP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Trình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bày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kĩ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thuật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trồng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và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chăm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sóc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một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loại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cây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trồng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phổ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biến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.</a:t>
            </a:r>
          </a:p>
          <a:p>
            <a:pPr marL="495325" indent="-495325" algn="just" defTabSz="609630">
              <a:lnSpc>
                <a:spcPct val="150000"/>
              </a:lnSpc>
              <a:buClrTx/>
              <a:buFont typeface="+mj-lt"/>
              <a:buAutoNum type="arabicPeriod"/>
            </a:pP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Kể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tên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các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loại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máy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sử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dụng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trong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trồng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trọt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.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Khi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sử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dụng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các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loại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máy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này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,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cần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chú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 ý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các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thông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số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kĩ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thuật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gì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UTM Avo"/>
                <a:cs typeface="+mn-ea"/>
                <a:sym typeface="+mn-lt"/>
              </a:rPr>
              <a:t>?</a:t>
            </a:r>
            <a:endParaRPr lang="vi-VN" sz="2400" kern="1200" dirty="0">
              <a:solidFill>
                <a:prstClr val="black">
                  <a:lumMod val="100000"/>
                </a:prst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51366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ular Callout 13">
            <a:extLst>
              <a:ext uri="{FF2B5EF4-FFF2-40B4-BE49-F238E27FC236}">
                <a16:creationId xmlns:a16="http://schemas.microsoft.com/office/drawing/2014/main" id="{F6BA59BB-79B4-46AE-B163-FD8E4BA63833}"/>
              </a:ext>
            </a:extLst>
          </p:cNvPr>
          <p:cNvSpPr/>
          <p:nvPr/>
        </p:nvSpPr>
        <p:spPr>
          <a:xfrm>
            <a:off x="274910" y="1303866"/>
            <a:ext cx="11917090" cy="5554134"/>
          </a:xfrm>
          <a:prstGeom prst="wedgeRoundRectCallout">
            <a:avLst>
              <a:gd name="adj1" fmla="val -58818"/>
              <a:gd name="adj2" fmla="val 48902"/>
              <a:gd name="adj3" fmla="val 16667"/>
            </a:avLst>
          </a:prstGeom>
          <a:noFill/>
          <a:ln w="38100">
            <a:noFill/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95325" indent="-495325" algn="just" defTabSz="609630">
              <a:lnSpc>
                <a:spcPct val="150000"/>
              </a:lnSpc>
              <a:buClrTx/>
              <a:buFont typeface="+mj-lt"/>
              <a:buAutoNum type="arabicPeriod"/>
            </a:pPr>
            <a:r>
              <a:rPr lang="en-US" sz="2133" kern="1200" dirty="0" err="1">
                <a:solidFill>
                  <a:prstClr val="black"/>
                </a:solidFill>
                <a:latin typeface="+mj-lt"/>
                <a:cs typeface="+mn-ea"/>
                <a:sym typeface="+mn-lt"/>
              </a:rPr>
              <a:t>Kĩ</a:t>
            </a:r>
            <a:r>
              <a:rPr lang="en-US" sz="2133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+mj-lt"/>
                <a:cs typeface="+mn-ea"/>
                <a:sym typeface="+mn-lt"/>
              </a:rPr>
              <a:t>thuật</a:t>
            </a:r>
            <a:r>
              <a:rPr lang="en-US" sz="2133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+mj-lt"/>
                <a:cs typeface="+mn-ea"/>
                <a:sym typeface="+mn-lt"/>
              </a:rPr>
              <a:t>trồng</a:t>
            </a:r>
            <a:r>
              <a:rPr lang="en-US" sz="2133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+mj-lt"/>
                <a:cs typeface="+mn-ea"/>
                <a:sym typeface="+mn-lt"/>
              </a:rPr>
              <a:t>và</a:t>
            </a:r>
            <a:r>
              <a:rPr lang="en-US" sz="2133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+mj-lt"/>
                <a:cs typeface="+mn-ea"/>
                <a:sym typeface="+mn-lt"/>
              </a:rPr>
              <a:t>chăm</a:t>
            </a:r>
            <a:r>
              <a:rPr lang="en-US" sz="2133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+mj-lt"/>
                <a:cs typeface="+mn-ea"/>
                <a:sym typeface="+mn-lt"/>
              </a:rPr>
              <a:t>sóc</a:t>
            </a:r>
            <a:r>
              <a:rPr lang="en-US" sz="2133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+mj-lt"/>
                <a:cs typeface="+mn-ea"/>
                <a:sym typeface="+mn-lt"/>
              </a:rPr>
              <a:t>một</a:t>
            </a:r>
            <a:r>
              <a:rPr lang="en-US" sz="2133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+mj-lt"/>
                <a:cs typeface="+mn-ea"/>
                <a:sym typeface="+mn-lt"/>
              </a:rPr>
              <a:t>loại</a:t>
            </a:r>
            <a:r>
              <a:rPr lang="en-US" sz="2133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+mj-lt"/>
                <a:cs typeface="+mn-ea"/>
                <a:sym typeface="+mn-lt"/>
              </a:rPr>
              <a:t>cây</a:t>
            </a:r>
            <a:r>
              <a:rPr lang="en-US" sz="2133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+mj-lt"/>
                <a:cs typeface="+mn-ea"/>
                <a:sym typeface="+mn-lt"/>
              </a:rPr>
              <a:t>ngô</a:t>
            </a:r>
            <a:r>
              <a:rPr lang="en-US" sz="2133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+mj-lt"/>
                <a:cs typeface="+mn-ea"/>
                <a:sym typeface="+mn-lt"/>
              </a:rPr>
              <a:t>vụ</a:t>
            </a:r>
            <a:r>
              <a:rPr lang="en-US" sz="2133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+mj-lt"/>
                <a:cs typeface="+mn-ea"/>
                <a:sym typeface="+mn-lt"/>
              </a:rPr>
              <a:t>đông</a:t>
            </a:r>
            <a:r>
              <a:rPr lang="en-US" sz="2133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:</a:t>
            </a:r>
          </a:p>
          <a:p>
            <a:pPr algn="just" defTabSz="609630">
              <a:lnSpc>
                <a:spcPct val="150000"/>
              </a:lnSpc>
              <a:buClrTx/>
            </a:pPr>
            <a:r>
              <a:rPr lang="en-US" sz="2133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-   </a:t>
            </a:r>
            <a:r>
              <a:rPr lang="vi-VN" sz="2133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Chuẩn bị giống</a:t>
            </a:r>
          </a:p>
          <a:p>
            <a:pPr marL="304815" indent="-304815" algn="just" defTabSz="609630">
              <a:lnSpc>
                <a:spcPct val="150000"/>
              </a:lnSpc>
              <a:buClrTx/>
              <a:buFontTx/>
              <a:buChar char="-"/>
            </a:pPr>
            <a:r>
              <a:rPr lang="vi-VN" sz="2133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Làm đất:</a:t>
            </a:r>
            <a:r>
              <a:rPr lang="en-US" sz="2133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+mj-lt"/>
                <a:cs typeface="+mn-ea"/>
                <a:sym typeface="+mn-lt"/>
              </a:rPr>
              <a:t>Cày</a:t>
            </a:r>
            <a:r>
              <a:rPr lang="en-US" sz="2133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, </a:t>
            </a:r>
            <a:r>
              <a:rPr lang="en-US" sz="2133" kern="1200" dirty="0" err="1">
                <a:solidFill>
                  <a:prstClr val="black"/>
                </a:solidFill>
                <a:latin typeface="+mj-lt"/>
                <a:cs typeface="+mn-ea"/>
                <a:sym typeface="+mn-lt"/>
              </a:rPr>
              <a:t>bừa</a:t>
            </a:r>
            <a:r>
              <a:rPr lang="en-US" sz="2133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+mj-lt"/>
                <a:cs typeface="+mn-ea"/>
                <a:sym typeface="+mn-lt"/>
              </a:rPr>
              <a:t>đất</a:t>
            </a:r>
            <a:r>
              <a:rPr lang="en-US" sz="2133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, </a:t>
            </a:r>
            <a:r>
              <a:rPr lang="en-US" sz="2133" kern="1200" dirty="0" err="1">
                <a:solidFill>
                  <a:prstClr val="black"/>
                </a:solidFill>
                <a:latin typeface="+mj-lt"/>
                <a:cs typeface="+mn-ea"/>
                <a:sym typeface="+mn-lt"/>
              </a:rPr>
              <a:t>lên</a:t>
            </a:r>
            <a:r>
              <a:rPr lang="en-US" sz="2133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+mj-lt"/>
                <a:cs typeface="+mn-ea"/>
                <a:sym typeface="+mn-lt"/>
              </a:rPr>
              <a:t>luống</a:t>
            </a:r>
            <a:endParaRPr lang="en-US" sz="2133" kern="1200" dirty="0">
              <a:solidFill>
                <a:prstClr val="black"/>
              </a:solidFill>
              <a:latin typeface="+mj-lt"/>
              <a:cs typeface="+mn-ea"/>
              <a:sym typeface="+mn-lt"/>
            </a:endParaRPr>
          </a:p>
          <a:p>
            <a:pPr marL="304815" indent="-304815" algn="just" defTabSz="609630">
              <a:lnSpc>
                <a:spcPct val="150000"/>
              </a:lnSpc>
              <a:buClrTx/>
              <a:buFontTx/>
              <a:buChar char="-"/>
            </a:pPr>
            <a:r>
              <a:rPr lang="vi-VN" sz="2133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Làm bầu ngô</a:t>
            </a:r>
            <a:endParaRPr lang="en-US" sz="2133" kern="1200" dirty="0">
              <a:solidFill>
                <a:prstClr val="black"/>
              </a:solidFill>
              <a:latin typeface="+mj-lt"/>
              <a:cs typeface="+mn-ea"/>
              <a:sym typeface="+mn-lt"/>
            </a:endParaRPr>
          </a:p>
          <a:p>
            <a:pPr marL="304815" indent="-304815" algn="just" defTabSz="609630">
              <a:lnSpc>
                <a:spcPct val="150000"/>
              </a:lnSpc>
              <a:buClrTx/>
              <a:buFontTx/>
              <a:buChar char="-"/>
            </a:pPr>
            <a:r>
              <a:rPr lang="vi-VN" sz="2133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Kỹ thuật trồng:</a:t>
            </a:r>
            <a:endParaRPr lang="en-US" sz="2133" kern="1200" dirty="0">
              <a:solidFill>
                <a:prstClr val="black"/>
              </a:solidFill>
              <a:latin typeface="+mj-lt"/>
              <a:cs typeface="+mn-ea"/>
              <a:sym typeface="+mn-lt"/>
            </a:endParaRPr>
          </a:p>
          <a:p>
            <a:pPr algn="just" defTabSz="609630">
              <a:lnSpc>
                <a:spcPct val="150000"/>
              </a:lnSpc>
              <a:buClrTx/>
            </a:pPr>
            <a:r>
              <a:rPr lang="en-US" sz="2133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+ M</a:t>
            </a:r>
            <a:r>
              <a:rPr lang="vi-VN" sz="2133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ật độ 57.000 - 61.000 cây/ha, khoảng cách hàng 65cm, cây 25-30cm.</a:t>
            </a:r>
            <a:endParaRPr lang="en-US" sz="2133" kern="1200" dirty="0">
              <a:solidFill>
                <a:prstClr val="black"/>
              </a:solidFill>
              <a:latin typeface="+mj-lt"/>
              <a:cs typeface="+mn-ea"/>
              <a:sym typeface="+mn-lt"/>
            </a:endParaRPr>
          </a:p>
          <a:p>
            <a:pPr algn="just" defTabSz="609630">
              <a:lnSpc>
                <a:spcPct val="150000"/>
              </a:lnSpc>
              <a:buClrTx/>
            </a:pPr>
            <a:r>
              <a:rPr lang="vi-VN" sz="2133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+ Đối với gieo hạt trực tiếp: Tra hạt theo hốc trên rạch cách nhau 7-12 cm, mỗi hốc 1-2 hạt. </a:t>
            </a:r>
          </a:p>
          <a:p>
            <a:pPr algn="just" defTabSz="609630">
              <a:lnSpc>
                <a:spcPct val="150000"/>
              </a:lnSpc>
              <a:buClrTx/>
            </a:pPr>
            <a:r>
              <a:rPr lang="vi-VN" sz="2133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+ Đặt bầu: độ ẩm 85-90%. Trước khi đặt bầu </a:t>
            </a:r>
            <a:r>
              <a:rPr lang="en-US" sz="2133" kern="1200" dirty="0" err="1">
                <a:solidFill>
                  <a:prstClr val="black"/>
                </a:solidFill>
                <a:latin typeface="+mj-lt"/>
                <a:cs typeface="+mn-ea"/>
                <a:sym typeface="+mn-lt"/>
              </a:rPr>
              <a:t>cần</a:t>
            </a:r>
            <a:r>
              <a:rPr lang="en-US" sz="2133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+mj-lt"/>
                <a:cs typeface="+mn-ea"/>
                <a:sym typeface="+mn-lt"/>
              </a:rPr>
              <a:t>bón</a:t>
            </a:r>
            <a:r>
              <a:rPr lang="en-US" sz="2133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+mj-lt"/>
                <a:cs typeface="+mn-ea"/>
                <a:sym typeface="+mn-lt"/>
              </a:rPr>
              <a:t>lót</a:t>
            </a:r>
            <a:r>
              <a:rPr lang="en-US" sz="2133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.</a:t>
            </a:r>
            <a:endParaRPr lang="vi-VN" sz="2133" kern="1200" dirty="0">
              <a:solidFill>
                <a:prstClr val="black"/>
              </a:solidFill>
              <a:latin typeface="+mj-lt"/>
              <a:cs typeface="+mn-ea"/>
              <a:sym typeface="+mn-lt"/>
            </a:endParaRPr>
          </a:p>
          <a:p>
            <a:pPr marL="304815" indent="-304815" algn="just" defTabSz="609630">
              <a:lnSpc>
                <a:spcPct val="150000"/>
              </a:lnSpc>
              <a:buClrTx/>
              <a:buFontTx/>
              <a:buChar char="-"/>
            </a:pPr>
            <a:r>
              <a:rPr lang="vi-VN" sz="2133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Bón phân kết hợp chăm sóc</a:t>
            </a:r>
          </a:p>
          <a:p>
            <a:pPr marL="304815" indent="-304815" algn="just" defTabSz="609630">
              <a:lnSpc>
                <a:spcPct val="150000"/>
              </a:lnSpc>
              <a:buClrTx/>
              <a:buFontTx/>
              <a:buChar char="-"/>
            </a:pPr>
            <a:r>
              <a:rPr lang="en-US" sz="2133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Thu </a:t>
            </a:r>
            <a:r>
              <a:rPr lang="en-US" sz="2133" kern="1200" dirty="0" err="1">
                <a:solidFill>
                  <a:prstClr val="black"/>
                </a:solidFill>
                <a:latin typeface="+mj-lt"/>
                <a:cs typeface="+mn-ea"/>
                <a:sym typeface="+mn-lt"/>
              </a:rPr>
              <a:t>hoạch</a:t>
            </a:r>
            <a:r>
              <a:rPr lang="en-US" sz="2133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+mj-lt"/>
                <a:cs typeface="+mn-ea"/>
                <a:sym typeface="+mn-lt"/>
              </a:rPr>
              <a:t>và</a:t>
            </a:r>
            <a:r>
              <a:rPr lang="en-US" sz="2133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+mj-lt"/>
                <a:cs typeface="+mn-ea"/>
                <a:sym typeface="+mn-lt"/>
              </a:rPr>
              <a:t>bảo</a:t>
            </a:r>
            <a:r>
              <a:rPr lang="en-US" sz="2133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133" kern="1200" dirty="0" err="1">
                <a:solidFill>
                  <a:prstClr val="black"/>
                </a:solidFill>
                <a:latin typeface="+mj-lt"/>
                <a:cs typeface="+mn-ea"/>
                <a:sym typeface="+mn-lt"/>
              </a:rPr>
              <a:t>quản</a:t>
            </a:r>
            <a:endParaRPr lang="en-US" sz="2133" kern="1200" dirty="0">
              <a:solidFill>
                <a:prstClr val="black"/>
              </a:solidFill>
              <a:latin typeface="+mj-lt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3507966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uiExpand="1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3">
            <a:extLst>
              <a:ext uri="{FF2B5EF4-FFF2-40B4-BE49-F238E27FC236}">
                <a16:creationId xmlns:a16="http://schemas.microsoft.com/office/drawing/2014/main" id="{9818EC30-5EB2-4241-9CAA-4F5E13FBEE63}"/>
              </a:ext>
            </a:extLst>
          </p:cNvPr>
          <p:cNvSpPr/>
          <p:nvPr/>
        </p:nvSpPr>
        <p:spPr>
          <a:xfrm>
            <a:off x="535266" y="1613066"/>
            <a:ext cx="11121467" cy="512857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3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609630">
              <a:lnSpc>
                <a:spcPct val="150000"/>
              </a:lnSpc>
              <a:buClrTx/>
            </a:pP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2.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Các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loại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máy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sử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dụng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trong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trồng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trọt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:</a:t>
            </a:r>
          </a:p>
          <a:p>
            <a:pPr algn="just" defTabSz="609630">
              <a:lnSpc>
                <a:spcPct val="150000"/>
              </a:lnSpc>
              <a:buClrTx/>
            </a:pP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+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Máy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làm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đất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,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lên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luống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: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máy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cày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,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máy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bừa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,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máy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lên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luống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,..</a:t>
            </a:r>
          </a:p>
          <a:p>
            <a:pPr algn="just" defTabSz="609630">
              <a:lnSpc>
                <a:spcPct val="150000"/>
              </a:lnSpc>
              <a:buClrTx/>
            </a:pP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+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Máy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gieo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hạt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: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máy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gieo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hạt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công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suất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lớn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,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máy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gieo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hạt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khay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bầu</a:t>
            </a:r>
            <a:endParaRPr lang="en-US" sz="2400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  <a:p>
            <a:pPr algn="just" defTabSz="609630">
              <a:lnSpc>
                <a:spcPct val="150000"/>
              </a:lnSpc>
              <a:buClrTx/>
            </a:pP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+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Máy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trồng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cây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: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máy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trồng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tỏi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,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trồng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khoai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tây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,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máy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cấy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,..</a:t>
            </a:r>
          </a:p>
          <a:p>
            <a:pPr algn="just" defTabSz="609630">
              <a:lnSpc>
                <a:spcPct val="150000"/>
              </a:lnSpc>
              <a:buClrTx/>
            </a:pP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+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Máy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chăm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sóc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cây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: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máy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xới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,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vun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;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máy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làm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cỏ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;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máy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bón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phân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thúc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;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máy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phun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thuốc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trừ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sâu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,..</a:t>
            </a:r>
          </a:p>
          <a:p>
            <a:pPr algn="just" defTabSz="609630">
              <a:lnSpc>
                <a:spcPct val="150000"/>
              </a:lnSpc>
              <a:buClrTx/>
            </a:pP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+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Máy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thu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hoạch</a:t>
            </a:r>
            <a:endParaRPr lang="en-US" sz="2400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  <a:p>
            <a:pPr algn="just" defTabSz="609630">
              <a:lnSpc>
                <a:spcPct val="150000"/>
              </a:lnSpc>
              <a:buClrTx/>
            </a:pP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-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Khi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sử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dụng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các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loại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máy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này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,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cần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chú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ý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thông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số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công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suất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sao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cho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phù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hợp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với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diện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tích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sử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dụng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647603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51F64A3A-4E6C-4969-B241-258D0F6E26E7}"/>
              </a:ext>
            </a:extLst>
          </p:cNvPr>
          <p:cNvSpPr txBox="1"/>
          <p:nvPr/>
        </p:nvSpPr>
        <p:spPr>
          <a:xfrm>
            <a:off x="762973" y="1486525"/>
            <a:ext cx="10857527" cy="4445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09630">
              <a:lnSpc>
                <a:spcPct val="150000"/>
              </a:lnSpc>
              <a:buClrTx/>
            </a:pPr>
            <a:r>
              <a:rPr lang="en-US" sz="2400" b="1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Câu</a:t>
            </a:r>
            <a:r>
              <a:rPr lang="en-US" sz="2400" b="1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3. </a:t>
            </a:r>
            <a:r>
              <a:rPr lang="en-US" sz="2400" b="1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Các</a:t>
            </a:r>
            <a:r>
              <a:rPr lang="en-US" sz="2400" b="1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b="1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lĩnh</a:t>
            </a:r>
            <a:r>
              <a:rPr lang="en-US" sz="2400" b="1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b="1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vực</a:t>
            </a:r>
            <a:r>
              <a:rPr lang="en-US" sz="2400" b="1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b="1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công</a:t>
            </a:r>
            <a:r>
              <a:rPr lang="en-US" sz="2400" b="1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b="1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nghệ</a:t>
            </a:r>
            <a:r>
              <a:rPr lang="en-US" sz="2400" b="1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b="1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cao</a:t>
            </a:r>
            <a:r>
              <a:rPr lang="en-US" sz="2400" b="1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b="1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nào</a:t>
            </a:r>
            <a:r>
              <a:rPr lang="en-US" sz="2400" b="1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d</a:t>
            </a:r>
            <a:r>
              <a:rPr lang="vi-VN" sz="2400" b="1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ư</a:t>
            </a:r>
            <a:r>
              <a:rPr lang="en-US" sz="2400" b="1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ới</a:t>
            </a:r>
            <a:r>
              <a:rPr lang="en-US" sz="2400" b="1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b="1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đây</a:t>
            </a:r>
            <a:r>
              <a:rPr lang="en-US" sz="2400" b="1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b="1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có</a:t>
            </a:r>
            <a:r>
              <a:rPr lang="en-US" sz="2400" b="1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b="1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thể</a:t>
            </a:r>
            <a:r>
              <a:rPr lang="en-US" sz="2400" b="1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đ</a:t>
            </a:r>
            <a:r>
              <a:rPr lang="vi-VN" sz="2400" b="1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ư</a:t>
            </a:r>
            <a:r>
              <a:rPr lang="en-US" sz="2400" b="1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ợc</a:t>
            </a:r>
            <a:r>
              <a:rPr lang="en-US" sz="2400" b="1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b="1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ứng</a:t>
            </a:r>
            <a:r>
              <a:rPr lang="en-US" sz="2400" b="1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b="1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dụng</a:t>
            </a:r>
            <a:r>
              <a:rPr lang="en-US" sz="2400" b="1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b="1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trong</a:t>
            </a:r>
            <a:r>
              <a:rPr lang="en-US" sz="2400" b="1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b="1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thu</a:t>
            </a:r>
            <a:r>
              <a:rPr lang="en-US" sz="2400" b="1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b="1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hoạch</a:t>
            </a:r>
            <a:r>
              <a:rPr lang="en-US" sz="2400" b="1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b="1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và</a:t>
            </a:r>
            <a:r>
              <a:rPr lang="en-US" sz="2400" b="1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b="1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xử</a:t>
            </a:r>
            <a:r>
              <a:rPr lang="en-US" sz="2400" b="1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b="1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lí</a:t>
            </a:r>
            <a:r>
              <a:rPr lang="en-US" sz="2400" b="1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b="1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sau</a:t>
            </a:r>
            <a:r>
              <a:rPr lang="en-US" sz="2400" b="1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b="1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thu</a:t>
            </a:r>
            <a:r>
              <a:rPr lang="en-US" sz="2400" b="1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b="1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hoạch</a:t>
            </a:r>
            <a:r>
              <a:rPr lang="en-US" sz="2400" b="1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b="1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nhằm</a:t>
            </a:r>
            <a:r>
              <a:rPr lang="en-US" sz="2400" b="1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b="1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rút</a:t>
            </a:r>
            <a:r>
              <a:rPr lang="en-US" sz="2400" b="1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b="1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ngắn</a:t>
            </a:r>
            <a:r>
              <a:rPr lang="en-US" sz="2400" b="1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b="1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thời</a:t>
            </a:r>
            <a:r>
              <a:rPr lang="en-US" sz="2400" b="1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b="1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gian</a:t>
            </a:r>
            <a:r>
              <a:rPr lang="en-US" sz="2400" b="1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, </a:t>
            </a:r>
            <a:r>
              <a:rPr lang="en-US" sz="2400" b="1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tăng</a:t>
            </a:r>
            <a:r>
              <a:rPr lang="en-US" sz="2400" b="1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b="1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độ</a:t>
            </a:r>
            <a:r>
              <a:rPr lang="en-US" sz="2400" b="1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b="1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chính</a:t>
            </a:r>
            <a:r>
              <a:rPr lang="en-US" sz="2400" b="1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b="1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xác</a:t>
            </a:r>
            <a:r>
              <a:rPr lang="en-US" sz="2400" b="1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b="1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của</a:t>
            </a:r>
            <a:r>
              <a:rPr lang="en-US" sz="2400" b="1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b="1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các</a:t>
            </a:r>
            <a:r>
              <a:rPr lang="en-US" sz="2400" b="1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b="1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khâu</a:t>
            </a:r>
            <a:r>
              <a:rPr lang="en-US" sz="2400" b="1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b="1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kĩ</a:t>
            </a:r>
            <a:r>
              <a:rPr lang="en-US" sz="2400" b="1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b="1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thuật</a:t>
            </a:r>
            <a:r>
              <a:rPr lang="en-US" sz="2400" b="1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b="1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và</a:t>
            </a:r>
            <a:r>
              <a:rPr lang="en-US" sz="2400" b="1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b="1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tiết</a:t>
            </a:r>
            <a:r>
              <a:rPr lang="en-US" sz="2400" b="1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b="1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kiệm</a:t>
            </a:r>
            <a:r>
              <a:rPr lang="en-US" sz="2400" b="1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b="1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công</a:t>
            </a:r>
            <a:r>
              <a:rPr lang="en-US" sz="2400" b="1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b="1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sức</a:t>
            </a:r>
            <a:r>
              <a:rPr lang="en-US" sz="2400" b="1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b="1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cho</a:t>
            </a:r>
            <a:r>
              <a:rPr lang="en-US" sz="2400" b="1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ng</a:t>
            </a:r>
            <a:r>
              <a:rPr lang="vi-VN" sz="2400" b="1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ư</a:t>
            </a:r>
            <a:r>
              <a:rPr lang="en-US" sz="2400" b="1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ời</a:t>
            </a:r>
            <a:r>
              <a:rPr lang="en-US" sz="2400" b="1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lao </a:t>
            </a:r>
            <a:r>
              <a:rPr lang="en-US" sz="2400" b="1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động</a:t>
            </a:r>
            <a:r>
              <a:rPr lang="en-US" sz="2400" b="1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?</a:t>
            </a:r>
          </a:p>
          <a:p>
            <a:pPr marL="342917" indent="-342917" algn="just" defTabSz="609630">
              <a:lnSpc>
                <a:spcPct val="150000"/>
              </a:lnSpc>
              <a:buClrTx/>
              <a:buFontTx/>
              <a:buAutoNum type="alphaUcPeriod"/>
            </a:pP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Công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nghệ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tự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động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hóa</a:t>
            </a:r>
            <a:endParaRPr lang="en-US" sz="2400" kern="1200" dirty="0">
              <a:solidFill>
                <a:prstClr val="black">
                  <a:lumMod val="100000"/>
                </a:prstClr>
              </a:solidFill>
              <a:latin typeface="+mj-lt"/>
              <a:cs typeface="+mn-ea"/>
              <a:sym typeface="+mn-lt"/>
            </a:endParaRPr>
          </a:p>
          <a:p>
            <a:pPr marL="342917" indent="-342917" algn="just" defTabSz="609630">
              <a:lnSpc>
                <a:spcPct val="150000"/>
              </a:lnSpc>
              <a:buClrTx/>
              <a:buFontTx/>
              <a:buAutoNum type="alphaUcPeriod"/>
            </a:pP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Công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nghệ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sinh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học</a:t>
            </a:r>
            <a:endParaRPr lang="en-US" sz="2400" kern="1200" dirty="0">
              <a:solidFill>
                <a:prstClr val="black">
                  <a:lumMod val="100000"/>
                </a:prstClr>
              </a:solidFill>
              <a:latin typeface="+mj-lt"/>
              <a:cs typeface="+mn-ea"/>
              <a:sym typeface="+mn-lt"/>
            </a:endParaRPr>
          </a:p>
          <a:p>
            <a:pPr marL="342917" indent="-342917" algn="just" defTabSz="609630">
              <a:lnSpc>
                <a:spcPct val="150000"/>
              </a:lnSpc>
              <a:buClrTx/>
              <a:buFontTx/>
              <a:buAutoNum type="alphaUcPeriod"/>
            </a:pP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Công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nghệ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c</a:t>
            </a:r>
            <a:r>
              <a:rPr lang="vi-VN" sz="2400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ơ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giới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hóa</a:t>
            </a:r>
            <a:endParaRPr lang="en-US" sz="2400" kern="1200" dirty="0">
              <a:solidFill>
                <a:prstClr val="black">
                  <a:lumMod val="100000"/>
                </a:prstClr>
              </a:solidFill>
              <a:latin typeface="+mj-lt"/>
              <a:cs typeface="+mn-ea"/>
              <a:sym typeface="+mn-lt"/>
            </a:endParaRPr>
          </a:p>
          <a:p>
            <a:pPr marL="342917" indent="-342917" algn="just" defTabSz="609630">
              <a:lnSpc>
                <a:spcPct val="150000"/>
              </a:lnSpc>
              <a:buClrTx/>
              <a:buFontTx/>
              <a:buAutoNum type="alphaUcPeriod"/>
            </a:pP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Công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nghệ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nhà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mái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che</a:t>
            </a:r>
            <a:endParaRPr lang="en-US" sz="2400" kern="1200" dirty="0">
              <a:solidFill>
                <a:prstClr val="black">
                  <a:lumMod val="100000"/>
                </a:prstClr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B8AB63F-0ED1-6164-5D02-78F70BD70616}"/>
              </a:ext>
            </a:extLst>
          </p:cNvPr>
          <p:cNvSpPr txBox="1"/>
          <p:nvPr/>
        </p:nvSpPr>
        <p:spPr>
          <a:xfrm>
            <a:off x="5702300" y="3671341"/>
            <a:ext cx="6096000" cy="278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  <a:buClrTx/>
            </a:pP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E.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Công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nghệ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cảm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biến</a:t>
            </a:r>
            <a:endParaRPr lang="en-US" sz="2400" kern="1200" dirty="0">
              <a:solidFill>
                <a:prstClr val="black">
                  <a:lumMod val="100000"/>
                </a:prstClr>
              </a:solidFill>
              <a:latin typeface="+mj-lt"/>
              <a:cs typeface="+mn-ea"/>
              <a:sym typeface="+mn-lt"/>
            </a:endParaRPr>
          </a:p>
          <a:p>
            <a:pPr algn="just" defTabSz="609630">
              <a:lnSpc>
                <a:spcPct val="150000"/>
              </a:lnSpc>
              <a:buClrTx/>
            </a:pP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G.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Công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nghệ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trí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tuệ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nhân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tạo</a:t>
            </a:r>
            <a:endParaRPr lang="en-US" sz="2400" kern="1200" dirty="0">
              <a:solidFill>
                <a:prstClr val="black">
                  <a:lumMod val="100000"/>
                </a:prstClr>
              </a:solidFill>
              <a:latin typeface="+mj-lt"/>
              <a:cs typeface="+mn-ea"/>
              <a:sym typeface="+mn-lt"/>
            </a:endParaRPr>
          </a:p>
          <a:p>
            <a:pPr algn="just" defTabSz="609630">
              <a:lnSpc>
                <a:spcPct val="150000"/>
              </a:lnSpc>
              <a:buClrTx/>
            </a:pP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H.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Công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nghệ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máy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bay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không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ng</a:t>
            </a:r>
            <a:r>
              <a:rPr lang="vi-VN" sz="2400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ư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ời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lái</a:t>
            </a:r>
            <a:endParaRPr lang="en-US" sz="2400" kern="1200" dirty="0">
              <a:solidFill>
                <a:prstClr val="black">
                  <a:lumMod val="100000"/>
                </a:prstClr>
              </a:solidFill>
              <a:latin typeface="+mj-lt"/>
              <a:cs typeface="+mn-ea"/>
              <a:sym typeface="+mn-lt"/>
            </a:endParaRPr>
          </a:p>
          <a:p>
            <a:pPr marL="381019" indent="-381019" algn="just" defTabSz="609630">
              <a:lnSpc>
                <a:spcPct val="150000"/>
              </a:lnSpc>
              <a:buClrTx/>
              <a:buFontTx/>
              <a:buAutoNum type="romanUcPeriod"/>
            </a:pP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Công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nghệ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t</a:t>
            </a:r>
            <a:r>
              <a:rPr lang="vi-VN" sz="2400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ư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ới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tiêu</a:t>
            </a:r>
            <a:endParaRPr lang="en-US" sz="2400" kern="1200" dirty="0">
              <a:solidFill>
                <a:prstClr val="black">
                  <a:lumMod val="100000"/>
                </a:prstClr>
              </a:solidFill>
              <a:latin typeface="+mj-lt"/>
              <a:cs typeface="+mn-ea"/>
              <a:sym typeface="+mn-lt"/>
            </a:endParaRPr>
          </a:p>
          <a:p>
            <a:pPr algn="just" defTabSz="609630">
              <a:lnSpc>
                <a:spcPct val="150000"/>
              </a:lnSpc>
              <a:buClrTx/>
            </a:pP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K.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Công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nghệ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thông</a:t>
            </a:r>
            <a:r>
              <a:rPr lang="en-US" sz="2400" kern="1200" dirty="0">
                <a:solidFill>
                  <a:prstClr val="black">
                    <a:lumMod val="100000"/>
                  </a:prstClr>
                </a:solidFill>
                <a:latin typeface="+mj-lt"/>
                <a:cs typeface="+mn-ea"/>
                <a:sym typeface="+mn-lt"/>
              </a:rPr>
              <a:t> tin</a:t>
            </a:r>
          </a:p>
        </p:txBody>
      </p:sp>
    </p:spTree>
    <p:extLst>
      <p:ext uri="{BB962C8B-B14F-4D97-AF65-F5344CB8AC3E}">
        <p14:creationId xmlns:p14="http://schemas.microsoft.com/office/powerpoint/2010/main" val="36303689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51F64A3A-4E6C-4969-B241-258D0F6E26E7}"/>
              </a:ext>
            </a:extLst>
          </p:cNvPr>
          <p:cNvSpPr txBox="1"/>
          <p:nvPr/>
        </p:nvSpPr>
        <p:spPr>
          <a:xfrm>
            <a:off x="1333618" y="1760081"/>
            <a:ext cx="8883491" cy="3337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09630">
              <a:lnSpc>
                <a:spcPct val="150000"/>
              </a:lnSpc>
              <a:buClrTx/>
            </a:pPr>
            <a:r>
              <a:rPr lang="en-US" sz="2400" b="1" kern="1200" dirty="0" err="1">
                <a:solidFill>
                  <a:prstClr val="black"/>
                </a:solidFill>
                <a:latin typeface="+mj-lt"/>
                <a:cs typeface="+mn-ea"/>
                <a:sym typeface="+mn-lt"/>
              </a:rPr>
              <a:t>Câu</a:t>
            </a:r>
            <a:r>
              <a:rPr lang="en-US" sz="2400" b="1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 3. </a:t>
            </a:r>
            <a:r>
              <a:rPr lang="vi-VN" sz="2400" b="1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Các lĩnh vực công nghệ cao được ứng dụng trong thu hoạch và xử l</a:t>
            </a:r>
            <a:r>
              <a:rPr lang="en-US" sz="2400" b="1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í</a:t>
            </a:r>
            <a:r>
              <a:rPr lang="vi-VN" sz="2400" b="1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 sau thu hoạch</a:t>
            </a:r>
            <a:r>
              <a:rPr lang="en-US" sz="2400" b="1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:</a:t>
            </a:r>
          </a:p>
          <a:p>
            <a:pPr algn="just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A. Công nghệ tự </a:t>
            </a:r>
            <a:r>
              <a:rPr lang="vi-VN" sz="2400" kern="120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động ho</a:t>
            </a:r>
            <a:r>
              <a:rPr lang="en-US" sz="2400" kern="120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á</a:t>
            </a:r>
            <a:endParaRPr lang="vi-VN" sz="2400" kern="1200" dirty="0">
              <a:solidFill>
                <a:prstClr val="black"/>
              </a:solidFill>
              <a:latin typeface="+mj-lt"/>
              <a:cs typeface="+mn-ea"/>
              <a:sym typeface="+mn-lt"/>
            </a:endParaRPr>
          </a:p>
          <a:p>
            <a:pPr algn="just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C. Công nghệ cơ </a:t>
            </a:r>
            <a:r>
              <a:rPr lang="vi-VN" sz="2400" kern="120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giới ho</a:t>
            </a:r>
            <a:r>
              <a:rPr lang="en-US" sz="2400" kern="120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á</a:t>
            </a:r>
            <a:endParaRPr lang="vi-VN" sz="2400" kern="1200" dirty="0">
              <a:solidFill>
                <a:prstClr val="black"/>
              </a:solidFill>
              <a:latin typeface="+mj-lt"/>
              <a:cs typeface="+mn-ea"/>
              <a:sym typeface="+mn-lt"/>
            </a:endParaRPr>
          </a:p>
          <a:p>
            <a:pPr algn="just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E. Công nghệ cảm biến</a:t>
            </a:r>
          </a:p>
          <a:p>
            <a:pPr algn="just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G. Công nghệ trí tuệ nhân tạo</a:t>
            </a:r>
          </a:p>
        </p:txBody>
      </p:sp>
    </p:spTree>
    <p:extLst>
      <p:ext uri="{BB962C8B-B14F-4D97-AF65-F5344CB8AC3E}">
        <p14:creationId xmlns:p14="http://schemas.microsoft.com/office/powerpoint/2010/main" val="17096608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4ECFB96A-BD6E-4184-AC63-7ACAE1B81B50}"/>
              </a:ext>
            </a:extLst>
          </p:cNvPr>
          <p:cNvSpPr txBox="1"/>
          <p:nvPr/>
        </p:nvSpPr>
        <p:spPr>
          <a:xfrm>
            <a:off x="1361220" y="1506779"/>
            <a:ext cx="9469559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09630">
              <a:lnSpc>
                <a:spcPct val="150000"/>
              </a:lnSpc>
              <a:buClrTx/>
            </a:pPr>
            <a:r>
              <a:rPr lang="en-US" sz="2400" b="1" kern="1200" dirty="0" err="1">
                <a:solidFill>
                  <a:prstClr val="black"/>
                </a:solidFill>
                <a:latin typeface="+mj-lt"/>
                <a:cs typeface="+mn-ea"/>
                <a:sym typeface="+mn-lt"/>
              </a:rPr>
              <a:t>Câu</a:t>
            </a:r>
            <a:r>
              <a:rPr lang="en-US" sz="2400" b="1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 4.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cs typeface="+mn-ea"/>
                <a:sym typeface="+mn-lt"/>
              </a:rPr>
              <a:t>Đáp</a:t>
            </a:r>
            <a:r>
              <a:rPr lang="en-US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cs typeface="+mn-ea"/>
                <a:sym typeface="+mn-lt"/>
              </a:rPr>
              <a:t>án</a:t>
            </a:r>
            <a:r>
              <a:rPr lang="en-US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cs typeface="+mn-ea"/>
                <a:sym typeface="+mn-lt"/>
              </a:rPr>
              <a:t>nào</a:t>
            </a:r>
            <a:r>
              <a:rPr lang="en-US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cs typeface="+mn-ea"/>
                <a:sym typeface="+mn-lt"/>
              </a:rPr>
              <a:t>dưới</a:t>
            </a:r>
            <a:r>
              <a:rPr lang="en-US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cs typeface="+mn-ea"/>
                <a:sym typeface="+mn-lt"/>
              </a:rPr>
              <a:t>đây</a:t>
            </a:r>
            <a:r>
              <a:rPr lang="en-US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+mj-lt"/>
                <a:cs typeface="+mn-ea"/>
                <a:sym typeface="+mn-lt"/>
              </a:rPr>
              <a:t>đúng</a:t>
            </a:r>
            <a:r>
              <a:rPr lang="en-US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cs typeface="+mn-ea"/>
                <a:sym typeface="+mn-lt"/>
              </a:rPr>
              <a:t>với</a:t>
            </a:r>
            <a:r>
              <a:rPr lang="en-US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cs typeface="+mn-ea"/>
                <a:sym typeface="+mn-lt"/>
              </a:rPr>
              <a:t>sự</a:t>
            </a:r>
            <a:r>
              <a:rPr lang="en-US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cs typeface="+mn-ea"/>
                <a:sym typeface="+mn-lt"/>
              </a:rPr>
              <a:t>thay</a:t>
            </a:r>
            <a:r>
              <a:rPr lang="en-US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cs typeface="+mn-ea"/>
                <a:sym typeface="+mn-lt"/>
              </a:rPr>
              <a:t>đổi</a:t>
            </a:r>
            <a:r>
              <a:rPr lang="en-US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cs typeface="+mn-ea"/>
                <a:sym typeface="+mn-lt"/>
              </a:rPr>
              <a:t>thành</a:t>
            </a:r>
            <a:r>
              <a:rPr lang="en-US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cs typeface="+mn-ea"/>
                <a:sym typeface="+mn-lt"/>
              </a:rPr>
              <a:t>phần</a:t>
            </a:r>
            <a:r>
              <a:rPr lang="en-US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cs typeface="+mn-ea"/>
                <a:sym typeface="+mn-lt"/>
              </a:rPr>
              <a:t>không</a:t>
            </a:r>
            <a:r>
              <a:rPr lang="en-US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cs typeface="+mn-ea"/>
                <a:sym typeface="+mn-lt"/>
              </a:rPr>
              <a:t>khí</a:t>
            </a:r>
            <a:r>
              <a:rPr lang="en-US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cs typeface="+mn-ea"/>
                <a:sym typeface="+mn-lt"/>
              </a:rPr>
              <a:t>trong</a:t>
            </a:r>
            <a:r>
              <a:rPr lang="en-US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cs typeface="+mn-ea"/>
                <a:sym typeface="+mn-lt"/>
              </a:rPr>
              <a:t>kho</a:t>
            </a:r>
            <a:r>
              <a:rPr lang="en-US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cs typeface="+mn-ea"/>
                <a:sym typeface="+mn-lt"/>
              </a:rPr>
              <a:t>bảo</a:t>
            </a:r>
            <a:r>
              <a:rPr lang="en-US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cs typeface="+mn-ea"/>
                <a:sym typeface="+mn-lt"/>
              </a:rPr>
              <a:t>quản</a:t>
            </a:r>
            <a:r>
              <a:rPr lang="en-US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cs typeface="+mn-ea"/>
                <a:sym typeface="+mn-lt"/>
              </a:rPr>
              <a:t>bằng</a:t>
            </a:r>
            <a:r>
              <a:rPr lang="en-US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cs typeface="+mn-ea"/>
                <a:sym typeface="+mn-lt"/>
              </a:rPr>
              <a:t>cộng</a:t>
            </a:r>
            <a:r>
              <a:rPr lang="en-US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+mj-lt"/>
                <a:cs typeface="+mn-ea"/>
                <a:sym typeface="+mn-lt"/>
              </a:rPr>
              <a:t>nghệ</a:t>
            </a:r>
            <a:r>
              <a:rPr lang="en-US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 CA?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ounded Rectangle 16">
                <a:extLst>
                  <a:ext uri="{FF2B5EF4-FFF2-40B4-BE49-F238E27FC236}">
                    <a16:creationId xmlns:a16="http://schemas.microsoft.com/office/drawing/2014/main" id="{9CCA82D0-D66D-4DFD-A957-A93BDE2BE1C5}"/>
                  </a:ext>
                </a:extLst>
              </p:cNvPr>
              <p:cNvSpPr/>
              <p:nvPr/>
            </p:nvSpPr>
            <p:spPr>
              <a:xfrm>
                <a:off x="1206499" y="3124200"/>
                <a:ext cx="4260650" cy="1543481"/>
              </a:xfrm>
              <a:prstGeom prst="round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5715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630">
                  <a:lnSpc>
                    <a:spcPct val="150000"/>
                  </a:lnSpc>
                  <a:buClrTx/>
                </a:pPr>
                <a:r>
                  <a:rPr lang="en-US" sz="2400" kern="1200" dirty="0">
                    <a:solidFill>
                      <a:prstClr val="black"/>
                    </a:solidFill>
                    <a:latin typeface="+mj-lt"/>
                    <a:cs typeface="+mn-ea"/>
                    <a:sym typeface="+mn-lt"/>
                  </a:rPr>
                  <a:t>A. </a:t>
                </a:r>
                <a:r>
                  <a:rPr lang="en-US" sz="2400" kern="1200" dirty="0" err="1">
                    <a:solidFill>
                      <a:prstClr val="black"/>
                    </a:solidFill>
                    <a:latin typeface="+mj-lt"/>
                    <a:cs typeface="+mn-ea"/>
                    <a:sym typeface="+mn-lt"/>
                  </a:rPr>
                  <a:t>Tăng</a:t>
                </a:r>
                <a:r>
                  <a:rPr lang="en-US" sz="2400" kern="1200" dirty="0">
                    <a:solidFill>
                      <a:prstClr val="black"/>
                    </a:solidFill>
                    <a:latin typeface="+mj-lt"/>
                    <a:cs typeface="+mn-ea"/>
                    <a:sym typeface="+mn-lt"/>
                  </a:rPr>
                  <a:t> </a:t>
                </a:r>
                <a:r>
                  <a:rPr lang="en-US" sz="2400" kern="1200" dirty="0" err="1">
                    <a:solidFill>
                      <a:prstClr val="black"/>
                    </a:solidFill>
                    <a:latin typeface="+mj-lt"/>
                    <a:cs typeface="+mn-ea"/>
                    <a:sym typeface="+mn-lt"/>
                  </a:rPr>
                  <a:t>nồng</a:t>
                </a:r>
                <a:r>
                  <a:rPr lang="en-US" sz="2400" kern="1200" dirty="0">
                    <a:solidFill>
                      <a:prstClr val="black"/>
                    </a:solidFill>
                    <a:latin typeface="+mj-lt"/>
                    <a:cs typeface="+mn-ea"/>
                    <a:sym typeface="+mn-lt"/>
                  </a:rPr>
                  <a:t> </a:t>
                </a:r>
                <a:r>
                  <a:rPr lang="en-US" sz="2400" kern="1200" dirty="0" err="1">
                    <a:solidFill>
                      <a:prstClr val="black"/>
                    </a:solidFill>
                    <a:latin typeface="+mj-lt"/>
                    <a:cs typeface="+mn-ea"/>
                    <a:sym typeface="+mn-lt"/>
                  </a:rPr>
                  <a:t>độ</a:t>
                </a:r>
                <a:r>
                  <a:rPr lang="en-US" sz="2400" kern="1200" dirty="0">
                    <a:solidFill>
                      <a:prstClr val="black"/>
                    </a:solidFill>
                    <a:latin typeface="+mj-lt"/>
                    <a:cs typeface="+mn-ea"/>
                    <a:sym typeface="+mn-lt"/>
                  </a:rPr>
                  <a:t> </a:t>
                </a:r>
                <a:r>
                  <a:rPr lang="en-US" sz="2400" kern="1200" dirty="0" err="1">
                    <a:solidFill>
                      <a:prstClr val="black"/>
                    </a:solidFill>
                    <a:latin typeface="+mj-lt"/>
                    <a:cs typeface="+mn-ea"/>
                    <a:sym typeface="+mn-lt"/>
                  </a:rPr>
                  <a:t>khí</a:t>
                </a:r>
                <a:r>
                  <a:rPr lang="en-US" sz="2400" kern="1200" dirty="0">
                    <a:solidFill>
                      <a:prstClr val="black"/>
                    </a:solidFill>
                    <a:latin typeface="+mj-lt"/>
                    <a:cs typeface="+mn-ea"/>
                    <a:sym typeface="+mn-lt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 kern="1200">
                        <a:solidFill>
                          <a:prstClr val="black"/>
                        </a:solidFill>
                        <a:latin typeface="+mj-lt"/>
                        <a:cs typeface="+mn-ea"/>
                        <a:sym typeface="+mn-lt"/>
                      </a:rPr>
                      <m:t>C</m:t>
                    </m:r>
                    <m:sSub>
                      <m:sSubPr>
                        <m:ctrlPr>
                          <a:rPr lang="en-US" sz="2400" i="1" kern="1200">
                            <a:solidFill>
                              <a:prstClr val="black"/>
                            </a:solidFill>
                            <a:latin typeface="+mj-lt"/>
                            <a:cs typeface="+mn-ea"/>
                            <a:sym typeface="+mn-lt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i="0" kern="1200">
                            <a:solidFill>
                              <a:prstClr val="black"/>
                            </a:solidFill>
                            <a:latin typeface="+mj-lt"/>
                            <a:cs typeface="+mn-ea"/>
                            <a:sym typeface="+mn-lt"/>
                          </a:rPr>
                          <m:t>O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400" i="0" kern="1200">
                            <a:solidFill>
                              <a:prstClr val="black"/>
                            </a:solidFill>
                            <a:latin typeface="+mj-lt"/>
                            <a:cs typeface="+mn-ea"/>
                            <a:sym typeface="+mn-lt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kern="1200" dirty="0">
                    <a:solidFill>
                      <a:prstClr val="black"/>
                    </a:solidFill>
                    <a:latin typeface="+mj-lt"/>
                    <a:cs typeface="+mn-ea"/>
                    <a:sym typeface="+mn-lt"/>
                  </a:rPr>
                  <a:t>, </a:t>
                </a:r>
                <a:r>
                  <a:rPr lang="en-US" sz="2400" kern="1200" dirty="0" err="1">
                    <a:solidFill>
                      <a:prstClr val="black"/>
                    </a:solidFill>
                    <a:latin typeface="+mj-lt"/>
                    <a:cs typeface="+mn-ea"/>
                    <a:sym typeface="+mn-lt"/>
                  </a:rPr>
                  <a:t>giảm</a:t>
                </a:r>
                <a:r>
                  <a:rPr lang="en-US" sz="2400" kern="1200" dirty="0">
                    <a:solidFill>
                      <a:prstClr val="black"/>
                    </a:solidFill>
                    <a:latin typeface="+mj-lt"/>
                    <a:cs typeface="+mn-ea"/>
                    <a:sym typeface="+mn-lt"/>
                  </a:rPr>
                  <a:t> </a:t>
                </a:r>
                <a:r>
                  <a:rPr lang="en-US" sz="2400" kern="1200" dirty="0" err="1">
                    <a:solidFill>
                      <a:prstClr val="black"/>
                    </a:solidFill>
                    <a:latin typeface="+mj-lt"/>
                    <a:cs typeface="+mn-ea"/>
                    <a:sym typeface="+mn-lt"/>
                  </a:rPr>
                  <a:t>nống</a:t>
                </a:r>
                <a:r>
                  <a:rPr lang="en-US" sz="2400" kern="1200" dirty="0">
                    <a:solidFill>
                      <a:prstClr val="black"/>
                    </a:solidFill>
                    <a:latin typeface="+mj-lt"/>
                    <a:cs typeface="+mn-ea"/>
                    <a:sym typeface="+mn-lt"/>
                  </a:rPr>
                  <a:t> </a:t>
                </a:r>
                <a:r>
                  <a:rPr lang="en-US" sz="2400" kern="1200" dirty="0" err="1">
                    <a:solidFill>
                      <a:prstClr val="black"/>
                    </a:solidFill>
                    <a:latin typeface="+mj-lt"/>
                    <a:cs typeface="+mn-ea"/>
                    <a:sym typeface="+mn-lt"/>
                  </a:rPr>
                  <a:t>độ</a:t>
                </a:r>
                <a:r>
                  <a:rPr lang="en-US" sz="2400" kern="1200" dirty="0">
                    <a:solidFill>
                      <a:prstClr val="black"/>
                    </a:solidFill>
                    <a:latin typeface="+mj-lt"/>
                    <a:cs typeface="+mn-ea"/>
                    <a:sym typeface="+mn-lt"/>
                  </a:rPr>
                  <a:t> </a:t>
                </a:r>
                <a:r>
                  <a:rPr lang="en-US" sz="2400" kern="1200" dirty="0" err="1">
                    <a:solidFill>
                      <a:prstClr val="black"/>
                    </a:solidFill>
                    <a:latin typeface="+mj-lt"/>
                    <a:cs typeface="+mn-ea"/>
                    <a:sym typeface="+mn-lt"/>
                  </a:rPr>
                  <a:t>khí</a:t>
                </a:r>
                <a:r>
                  <a:rPr lang="en-US" sz="2400" kern="1200" dirty="0">
                    <a:solidFill>
                      <a:prstClr val="black"/>
                    </a:solidFill>
                    <a:latin typeface="+mj-lt"/>
                    <a:cs typeface="+mn-ea"/>
                    <a:sym typeface="+mn-lt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kern="1200">
                            <a:solidFill>
                              <a:prstClr val="black"/>
                            </a:solidFill>
                            <a:latin typeface="+mj-lt"/>
                            <a:cs typeface="+mn-ea"/>
                            <a:sym typeface="+mn-lt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i="0" kern="1200">
                            <a:solidFill>
                              <a:prstClr val="black"/>
                            </a:solidFill>
                            <a:latin typeface="+mj-lt"/>
                            <a:cs typeface="+mn-ea"/>
                            <a:sym typeface="+mn-lt"/>
                          </a:rPr>
                          <m:t>O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400" i="0" kern="1200">
                            <a:solidFill>
                              <a:prstClr val="black"/>
                            </a:solidFill>
                            <a:latin typeface="+mj-lt"/>
                            <a:cs typeface="+mn-ea"/>
                            <a:sym typeface="+mn-lt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kern="1200" dirty="0">
                    <a:solidFill>
                      <a:prstClr val="black"/>
                    </a:solidFill>
                    <a:latin typeface="+mj-lt"/>
                    <a:cs typeface="+mn-ea"/>
                    <a:sym typeface="+mn-lt"/>
                  </a:rPr>
                  <a:t> </a:t>
                </a:r>
              </a:p>
            </p:txBody>
          </p:sp>
        </mc:Choice>
        <mc:Fallback>
          <p:sp>
            <p:nvSpPr>
              <p:cNvPr id="16" name="Rounded Rectangle 16">
                <a:extLst>
                  <a:ext uri="{FF2B5EF4-FFF2-40B4-BE49-F238E27FC236}">
                    <a16:creationId xmlns:a16="http://schemas.microsoft.com/office/drawing/2014/main" id="{9CCA82D0-D66D-4DFD-A957-A93BDE2BE1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6499" y="3124200"/>
                <a:ext cx="4260650" cy="1543481"/>
              </a:xfrm>
              <a:prstGeom prst="roundRect">
                <a:avLst/>
              </a:prstGeom>
              <a:blipFill>
                <a:blip r:embed="rId3"/>
                <a:stretch>
                  <a:fillRect r="-424"/>
                </a:stretch>
              </a:blipFill>
              <a:ln w="57150">
                <a:solidFill>
                  <a:schemeClr val="accent3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ounded Rectangle 17">
                <a:extLst>
                  <a:ext uri="{FF2B5EF4-FFF2-40B4-BE49-F238E27FC236}">
                    <a16:creationId xmlns:a16="http://schemas.microsoft.com/office/drawing/2014/main" id="{75352514-B8AD-4962-AB5E-3321DAFDB1E9}"/>
                  </a:ext>
                </a:extLst>
              </p:cNvPr>
              <p:cNvSpPr/>
              <p:nvPr/>
            </p:nvSpPr>
            <p:spPr>
              <a:xfrm>
                <a:off x="1206499" y="5212816"/>
                <a:ext cx="4089401" cy="1077977"/>
              </a:xfrm>
              <a:prstGeom prst="round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5715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630">
                  <a:lnSpc>
                    <a:spcPct val="150000"/>
                  </a:lnSpc>
                  <a:buClrTx/>
                </a:pPr>
                <a:r>
                  <a:rPr lang="en-US" sz="2400" kern="1200" dirty="0">
                    <a:solidFill>
                      <a:prstClr val="black"/>
                    </a:solidFill>
                    <a:latin typeface="+mj-lt"/>
                    <a:cs typeface="+mn-ea"/>
                    <a:sym typeface="+mn-lt"/>
                  </a:rPr>
                  <a:t>C. </a:t>
                </a:r>
                <a:r>
                  <a:rPr lang="en-US" sz="2400" kern="1200" dirty="0" err="1">
                    <a:solidFill>
                      <a:prstClr val="black"/>
                    </a:solidFill>
                    <a:latin typeface="+mj-lt"/>
                    <a:cs typeface="+mn-ea"/>
                    <a:sym typeface="+mn-lt"/>
                  </a:rPr>
                  <a:t>Tăng</a:t>
                </a:r>
                <a:r>
                  <a:rPr lang="en-US" sz="2400" kern="1200" dirty="0">
                    <a:solidFill>
                      <a:prstClr val="black"/>
                    </a:solidFill>
                    <a:latin typeface="+mj-lt"/>
                    <a:cs typeface="+mn-ea"/>
                    <a:sym typeface="+mn-lt"/>
                  </a:rPr>
                  <a:t> </a:t>
                </a:r>
                <a:r>
                  <a:rPr lang="en-US" sz="2400" kern="1200" dirty="0" err="1">
                    <a:solidFill>
                      <a:prstClr val="black"/>
                    </a:solidFill>
                    <a:latin typeface="+mj-lt"/>
                    <a:cs typeface="+mn-ea"/>
                    <a:sym typeface="+mn-lt"/>
                  </a:rPr>
                  <a:t>nồng</a:t>
                </a:r>
                <a:r>
                  <a:rPr lang="en-US" sz="2400" kern="1200" dirty="0">
                    <a:solidFill>
                      <a:prstClr val="black"/>
                    </a:solidFill>
                    <a:latin typeface="+mj-lt"/>
                    <a:cs typeface="+mn-ea"/>
                    <a:sym typeface="+mn-lt"/>
                  </a:rPr>
                  <a:t> </a:t>
                </a:r>
                <a:r>
                  <a:rPr lang="en-US" sz="2400" kern="1200" dirty="0" err="1">
                    <a:solidFill>
                      <a:prstClr val="black"/>
                    </a:solidFill>
                    <a:latin typeface="+mj-lt"/>
                    <a:cs typeface="+mn-ea"/>
                    <a:sym typeface="+mn-lt"/>
                  </a:rPr>
                  <a:t>độ</a:t>
                </a:r>
                <a:r>
                  <a:rPr lang="en-US" sz="2400" kern="1200" dirty="0">
                    <a:solidFill>
                      <a:prstClr val="black"/>
                    </a:solidFill>
                    <a:latin typeface="+mj-lt"/>
                    <a:cs typeface="+mn-ea"/>
                    <a:sym typeface="+mn-lt"/>
                  </a:rPr>
                  <a:t> </a:t>
                </a:r>
                <a:r>
                  <a:rPr lang="en-US" sz="2400" kern="1200" dirty="0" err="1">
                    <a:solidFill>
                      <a:prstClr val="black"/>
                    </a:solidFill>
                    <a:latin typeface="+mj-lt"/>
                    <a:cs typeface="+mn-ea"/>
                    <a:sym typeface="+mn-lt"/>
                  </a:rPr>
                  <a:t>khí</a:t>
                </a:r>
                <a:r>
                  <a:rPr lang="en-US" sz="2400" kern="1200" dirty="0">
                    <a:solidFill>
                      <a:prstClr val="black"/>
                    </a:solidFill>
                    <a:latin typeface="+mj-lt"/>
                    <a:cs typeface="+mn-ea"/>
                    <a:sym typeface="+mn-lt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 kern="1200">
                        <a:solidFill>
                          <a:prstClr val="black"/>
                        </a:solidFill>
                        <a:latin typeface="+mj-lt"/>
                        <a:cs typeface="+mn-ea"/>
                        <a:sym typeface="+mn-lt"/>
                      </a:rPr>
                      <m:t>C</m:t>
                    </m:r>
                    <m:sSub>
                      <m:sSubPr>
                        <m:ctrlPr>
                          <a:rPr lang="en-US" sz="2400" i="1" kern="1200">
                            <a:solidFill>
                              <a:prstClr val="black"/>
                            </a:solidFill>
                            <a:latin typeface="+mj-lt"/>
                            <a:cs typeface="+mn-ea"/>
                            <a:sym typeface="+mn-lt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i="0" kern="1200">
                            <a:solidFill>
                              <a:prstClr val="black"/>
                            </a:solidFill>
                            <a:latin typeface="+mj-lt"/>
                            <a:cs typeface="+mn-ea"/>
                            <a:sym typeface="+mn-lt"/>
                          </a:rPr>
                          <m:t>O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400" i="0" kern="1200">
                            <a:solidFill>
                              <a:prstClr val="black"/>
                            </a:solidFill>
                            <a:latin typeface="+mj-lt"/>
                            <a:cs typeface="+mn-ea"/>
                            <a:sym typeface="+mn-lt"/>
                          </a:rPr>
                          <m:t>2</m:t>
                        </m:r>
                      </m:sub>
                    </m:sSub>
                  </m:oMath>
                </a14:m>
                <a:endParaRPr lang="en-US" sz="2400" kern="1200" dirty="0">
                  <a:solidFill>
                    <a:prstClr val="black"/>
                  </a:solidFill>
                  <a:latin typeface="+mj-lt"/>
                  <a:cs typeface="+mn-ea"/>
                  <a:sym typeface="+mn-lt"/>
                </a:endParaRPr>
              </a:p>
            </p:txBody>
          </p:sp>
        </mc:Choice>
        <mc:Fallback>
          <p:sp>
            <p:nvSpPr>
              <p:cNvPr id="17" name="Rounded Rectangle 17">
                <a:extLst>
                  <a:ext uri="{FF2B5EF4-FFF2-40B4-BE49-F238E27FC236}">
                    <a16:creationId xmlns:a16="http://schemas.microsoft.com/office/drawing/2014/main" id="{75352514-B8AD-4962-AB5E-3321DAFDB1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6499" y="5212816"/>
                <a:ext cx="4089401" cy="1077977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 w="57150">
                <a:solidFill>
                  <a:schemeClr val="accent3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Rounded Rectangle 18">
                <a:extLst>
                  <a:ext uri="{FF2B5EF4-FFF2-40B4-BE49-F238E27FC236}">
                    <a16:creationId xmlns:a16="http://schemas.microsoft.com/office/drawing/2014/main" id="{C7BD5DC9-2114-4E2D-B6F7-ACFEF1E12587}"/>
                  </a:ext>
                </a:extLst>
              </p:cNvPr>
              <p:cNvSpPr/>
              <p:nvPr/>
            </p:nvSpPr>
            <p:spPr>
              <a:xfrm>
                <a:off x="6096000" y="3124200"/>
                <a:ext cx="4457700" cy="1543481"/>
              </a:xfrm>
              <a:prstGeom prst="round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5715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630">
                  <a:lnSpc>
                    <a:spcPct val="150000"/>
                  </a:lnSpc>
                  <a:buClrTx/>
                </a:pPr>
                <a:r>
                  <a:rPr lang="en-US" sz="2400" kern="1200" dirty="0">
                    <a:solidFill>
                      <a:prstClr val="black"/>
                    </a:solidFill>
                    <a:cs typeface="+mn-ea"/>
                    <a:sym typeface="+mn-lt"/>
                  </a:rPr>
                  <a:t>B. </a:t>
                </a:r>
                <a:r>
                  <a:rPr lang="en-US" sz="2400" kern="1200" dirty="0" err="1">
                    <a:solidFill>
                      <a:prstClr val="black"/>
                    </a:solidFill>
                    <a:cs typeface="+mn-ea"/>
                    <a:sym typeface="+mn-lt"/>
                  </a:rPr>
                  <a:t>Tăng</a:t>
                </a:r>
                <a:r>
                  <a:rPr lang="en-US" sz="2400" kern="1200" dirty="0">
                    <a:solidFill>
                      <a:prstClr val="black"/>
                    </a:solidFill>
                    <a:cs typeface="+mn-ea"/>
                    <a:sym typeface="+mn-lt"/>
                  </a:rPr>
                  <a:t> </a:t>
                </a:r>
                <a:r>
                  <a:rPr lang="en-US" sz="2400" kern="1200" dirty="0" err="1">
                    <a:solidFill>
                      <a:prstClr val="black"/>
                    </a:solidFill>
                    <a:cs typeface="+mn-ea"/>
                    <a:sym typeface="+mn-lt"/>
                  </a:rPr>
                  <a:t>nồng</a:t>
                </a:r>
                <a:r>
                  <a:rPr lang="en-US" sz="2400" kern="1200" dirty="0">
                    <a:solidFill>
                      <a:prstClr val="black"/>
                    </a:solidFill>
                    <a:cs typeface="+mn-ea"/>
                    <a:sym typeface="+mn-lt"/>
                  </a:rPr>
                  <a:t> </a:t>
                </a:r>
                <a:r>
                  <a:rPr lang="en-US" sz="2400" kern="1200" dirty="0" err="1">
                    <a:solidFill>
                      <a:prstClr val="black"/>
                    </a:solidFill>
                    <a:cs typeface="+mn-ea"/>
                    <a:sym typeface="+mn-lt"/>
                  </a:rPr>
                  <a:t>độ</a:t>
                </a:r>
                <a:r>
                  <a:rPr lang="en-US" sz="2400" kern="1200" dirty="0">
                    <a:solidFill>
                      <a:prstClr val="black"/>
                    </a:solidFill>
                    <a:cs typeface="+mn-ea"/>
                    <a:sym typeface="+mn-lt"/>
                  </a:rPr>
                  <a:t> </a:t>
                </a:r>
                <a:r>
                  <a:rPr lang="en-US" sz="2400" kern="1200" dirty="0" err="1">
                    <a:solidFill>
                      <a:prstClr val="black"/>
                    </a:solidFill>
                    <a:cs typeface="+mn-ea"/>
                    <a:sym typeface="+mn-lt"/>
                  </a:rPr>
                  <a:t>khí</a:t>
                </a:r>
                <a14:m>
                  <m:oMath xmlns:m="http://schemas.openxmlformats.org/officeDocument/2006/math">
                    <m:r>
                      <a:rPr lang="en-US" sz="2400" kern="120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+mn-ea"/>
                        <a:sym typeface="+mn-lt"/>
                      </a:rPr>
                      <m:t> </m:t>
                    </m:r>
                    <m:r>
                      <m:rPr>
                        <m:nor/>
                      </m:rPr>
                      <a:rPr lang="en-US" sz="2400" kern="1200">
                        <a:solidFill>
                          <a:prstClr val="black"/>
                        </a:solidFill>
                        <a:cs typeface="+mn-ea"/>
                        <a:sym typeface="+mn-lt"/>
                      </a:rPr>
                      <m:t>C</m:t>
                    </m:r>
                    <m:sSub>
                      <m:sSubPr>
                        <m:ctrlPr>
                          <a:rPr lang="en-US" sz="2400" i="1" kern="12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kern="1200">
                            <a:solidFill>
                              <a:prstClr val="black"/>
                            </a:solidFill>
                            <a:cs typeface="+mn-ea"/>
                            <a:sym typeface="+mn-lt"/>
                          </a:rPr>
                          <m:t>O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400" kern="1200">
                            <a:solidFill>
                              <a:prstClr val="black"/>
                            </a:solidFill>
                            <a:cs typeface="+mn-ea"/>
                            <a:sym typeface="+mn-lt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kern="1200" dirty="0" err="1">
                    <a:solidFill>
                      <a:prstClr val="black"/>
                    </a:solidFill>
                    <a:cs typeface="+mn-ea"/>
                    <a:sym typeface="+mn-lt"/>
                  </a:rPr>
                  <a:t>và</a:t>
                </a:r>
                <a:r>
                  <a:rPr lang="en-US" sz="2400" kern="1200" dirty="0">
                    <a:solidFill>
                      <a:prstClr val="black"/>
                    </a:solidFill>
                    <a:cs typeface="+mn-ea"/>
                    <a:sym typeface="+mn-lt"/>
                  </a:rPr>
                  <a:t> </a:t>
                </a:r>
                <a:r>
                  <a:rPr lang="en-US" sz="2400" kern="1200" dirty="0" err="1">
                    <a:solidFill>
                      <a:prstClr val="black"/>
                    </a:solidFill>
                    <a:cs typeface="+mn-ea"/>
                    <a:sym typeface="+mn-lt"/>
                  </a:rPr>
                  <a:t>khí</a:t>
                </a:r>
                <a:r>
                  <a:rPr lang="en-US" sz="2400" kern="1200" dirty="0">
                    <a:solidFill>
                      <a:prstClr val="black"/>
                    </a:solidFill>
                    <a:cs typeface="+mn-ea"/>
                    <a:sym typeface="+mn-lt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kern="12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kern="1200">
                            <a:solidFill>
                              <a:prstClr val="black"/>
                            </a:solidFill>
                            <a:cs typeface="+mn-ea"/>
                            <a:sym typeface="+mn-lt"/>
                          </a:rPr>
                          <m:t>N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400" kern="1200">
                            <a:solidFill>
                              <a:prstClr val="black"/>
                            </a:solidFill>
                            <a:cs typeface="+mn-ea"/>
                            <a:sym typeface="+mn-lt"/>
                          </a:rPr>
                          <m:t>2</m:t>
                        </m:r>
                      </m:sub>
                    </m:sSub>
                    <m:r>
                      <a:rPr lang="en-US" sz="2400" i="1" kern="120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+mn-ea"/>
                        <a:sym typeface="+mn-lt"/>
                      </a:rPr>
                      <m:t> </m:t>
                    </m:r>
                  </m:oMath>
                </a14:m>
                <a:r>
                  <a:rPr lang="en-US" sz="2400" kern="1200" dirty="0" err="1">
                    <a:solidFill>
                      <a:prstClr val="black"/>
                    </a:solidFill>
                    <a:cs typeface="+mn-ea"/>
                    <a:sym typeface="+mn-lt"/>
                  </a:rPr>
                  <a:t>giảm</a:t>
                </a:r>
                <a:r>
                  <a:rPr lang="en-US" sz="2400" kern="1200" dirty="0">
                    <a:solidFill>
                      <a:prstClr val="black"/>
                    </a:solidFill>
                    <a:cs typeface="+mn-ea"/>
                    <a:sym typeface="+mn-lt"/>
                  </a:rPr>
                  <a:t> </a:t>
                </a:r>
                <a:r>
                  <a:rPr lang="en-US" sz="2400" kern="1200" dirty="0" err="1">
                    <a:solidFill>
                      <a:prstClr val="black"/>
                    </a:solidFill>
                    <a:cs typeface="+mn-ea"/>
                    <a:sym typeface="+mn-lt"/>
                  </a:rPr>
                  <a:t>nồng</a:t>
                </a:r>
                <a:r>
                  <a:rPr lang="en-US" sz="2400" kern="1200" dirty="0">
                    <a:solidFill>
                      <a:prstClr val="black"/>
                    </a:solidFill>
                    <a:cs typeface="+mn-ea"/>
                    <a:sym typeface="+mn-lt"/>
                  </a:rPr>
                  <a:t> </a:t>
                </a:r>
                <a:r>
                  <a:rPr lang="en-US" sz="2400" kern="1200" dirty="0" err="1">
                    <a:solidFill>
                      <a:prstClr val="black"/>
                    </a:solidFill>
                    <a:cs typeface="+mn-ea"/>
                    <a:sym typeface="+mn-lt"/>
                  </a:rPr>
                  <a:t>độ</a:t>
                </a:r>
                <a:r>
                  <a:rPr lang="en-US" sz="2400" kern="1200" dirty="0">
                    <a:solidFill>
                      <a:prstClr val="black"/>
                    </a:solidFill>
                    <a:cs typeface="+mn-ea"/>
                    <a:sym typeface="+mn-lt"/>
                  </a:rPr>
                  <a:t> </a:t>
                </a:r>
                <a:r>
                  <a:rPr lang="en-US" sz="2400" kern="1200" dirty="0" err="1">
                    <a:solidFill>
                      <a:prstClr val="black"/>
                    </a:solidFill>
                    <a:cs typeface="+mn-ea"/>
                    <a:sym typeface="+mn-lt"/>
                  </a:rPr>
                  <a:t>khí</a:t>
                </a:r>
                <a:r>
                  <a:rPr lang="en-US" sz="2400" kern="1200" dirty="0">
                    <a:solidFill>
                      <a:prstClr val="black"/>
                    </a:solidFill>
                    <a:cs typeface="+mn-ea"/>
                    <a:sym typeface="+mn-lt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kern="12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kern="1200">
                            <a:solidFill>
                              <a:prstClr val="black"/>
                            </a:solidFill>
                            <a:cs typeface="+mn-ea"/>
                            <a:sym typeface="+mn-lt"/>
                          </a:rPr>
                          <m:t>O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400" kern="1200">
                            <a:solidFill>
                              <a:prstClr val="black"/>
                            </a:solidFill>
                            <a:cs typeface="+mn-ea"/>
                            <a:sym typeface="+mn-lt"/>
                          </a:rPr>
                          <m:t>2</m:t>
                        </m:r>
                      </m:sub>
                    </m:sSub>
                  </m:oMath>
                </a14:m>
                <a:endParaRPr lang="en-US" sz="2400" kern="1200" dirty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mc:Choice>
        <mc:Fallback>
          <p:sp>
            <p:nvSpPr>
              <p:cNvPr id="18" name="Rounded Rectangle 18">
                <a:extLst>
                  <a:ext uri="{FF2B5EF4-FFF2-40B4-BE49-F238E27FC236}">
                    <a16:creationId xmlns:a16="http://schemas.microsoft.com/office/drawing/2014/main" id="{C7BD5DC9-2114-4E2D-B6F7-ACFEF1E125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3124200"/>
                <a:ext cx="4457700" cy="1543481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 w="57150">
                <a:solidFill>
                  <a:schemeClr val="accent3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ounded Rectangle 19">
            <a:extLst>
              <a:ext uri="{FF2B5EF4-FFF2-40B4-BE49-F238E27FC236}">
                <a16:creationId xmlns:a16="http://schemas.microsoft.com/office/drawing/2014/main" id="{9442EBF9-2459-425B-9E5A-F0617D3D834C}"/>
              </a:ext>
            </a:extLst>
          </p:cNvPr>
          <p:cNvSpPr/>
          <p:nvPr/>
        </p:nvSpPr>
        <p:spPr>
          <a:xfrm>
            <a:off x="6096000" y="5208604"/>
            <a:ext cx="4457700" cy="107797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</a:pPr>
            <a:r>
              <a:rPr lang="pt-BR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D. Thành phần không khí không thay đổi</a:t>
            </a:r>
            <a:endParaRPr lang="en-US" sz="2400" kern="1200" dirty="0">
              <a:solidFill>
                <a:prstClr val="black"/>
              </a:solidFill>
              <a:latin typeface="+mj-lt"/>
              <a:cs typeface="+mn-ea"/>
              <a:sym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Rounded Rectangle 20">
                <a:extLst>
                  <a:ext uri="{FF2B5EF4-FFF2-40B4-BE49-F238E27FC236}">
                    <a16:creationId xmlns:a16="http://schemas.microsoft.com/office/drawing/2014/main" id="{E6E16339-ED78-42A2-9C6B-DD8C78078D02}"/>
                  </a:ext>
                </a:extLst>
              </p:cNvPr>
              <p:cNvSpPr/>
              <p:nvPr/>
            </p:nvSpPr>
            <p:spPr>
              <a:xfrm>
                <a:off x="6096000" y="3124199"/>
                <a:ext cx="4457700" cy="1543481"/>
              </a:xfrm>
              <a:prstGeom prst="roundRect">
                <a:avLst/>
              </a:prstGeom>
              <a:solidFill>
                <a:srgbClr val="00B050"/>
              </a:solidFill>
              <a:ln w="5715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09630">
                  <a:lnSpc>
                    <a:spcPct val="150000"/>
                  </a:lnSpc>
                  <a:buClrTx/>
                </a:pPr>
                <a:r>
                  <a:rPr lang="en-US" sz="2400" kern="1200" dirty="0">
                    <a:solidFill>
                      <a:prstClr val="black"/>
                    </a:solidFill>
                    <a:latin typeface="+mj-lt"/>
                    <a:cs typeface="+mn-ea"/>
                    <a:sym typeface="+mn-lt"/>
                  </a:rPr>
                  <a:t>B. </a:t>
                </a:r>
                <a:r>
                  <a:rPr lang="en-US" sz="2400" kern="1200" dirty="0" err="1">
                    <a:solidFill>
                      <a:prstClr val="black"/>
                    </a:solidFill>
                    <a:latin typeface="+mj-lt"/>
                    <a:cs typeface="+mn-ea"/>
                    <a:sym typeface="+mn-lt"/>
                  </a:rPr>
                  <a:t>Tăng</a:t>
                </a:r>
                <a:r>
                  <a:rPr lang="en-US" sz="2400" kern="1200" dirty="0">
                    <a:solidFill>
                      <a:prstClr val="black"/>
                    </a:solidFill>
                    <a:latin typeface="+mj-lt"/>
                    <a:cs typeface="+mn-ea"/>
                    <a:sym typeface="+mn-lt"/>
                  </a:rPr>
                  <a:t> </a:t>
                </a:r>
                <a:r>
                  <a:rPr lang="en-US" sz="2400" kern="1200" dirty="0" err="1">
                    <a:solidFill>
                      <a:prstClr val="black"/>
                    </a:solidFill>
                    <a:latin typeface="+mj-lt"/>
                    <a:cs typeface="+mn-ea"/>
                    <a:sym typeface="+mn-lt"/>
                  </a:rPr>
                  <a:t>nồng</a:t>
                </a:r>
                <a:r>
                  <a:rPr lang="en-US" sz="2400" kern="1200" dirty="0">
                    <a:solidFill>
                      <a:prstClr val="black"/>
                    </a:solidFill>
                    <a:latin typeface="+mj-lt"/>
                    <a:cs typeface="+mn-ea"/>
                    <a:sym typeface="+mn-lt"/>
                  </a:rPr>
                  <a:t> </a:t>
                </a:r>
                <a:r>
                  <a:rPr lang="en-US" sz="2400" kern="1200" dirty="0" err="1">
                    <a:solidFill>
                      <a:prstClr val="black"/>
                    </a:solidFill>
                    <a:latin typeface="+mj-lt"/>
                    <a:cs typeface="+mn-ea"/>
                    <a:sym typeface="+mn-lt"/>
                  </a:rPr>
                  <a:t>độ</a:t>
                </a:r>
                <a:r>
                  <a:rPr lang="en-US" sz="2400" kern="1200" dirty="0">
                    <a:solidFill>
                      <a:prstClr val="black"/>
                    </a:solidFill>
                    <a:latin typeface="+mj-lt"/>
                    <a:cs typeface="+mn-ea"/>
                    <a:sym typeface="+mn-lt"/>
                  </a:rPr>
                  <a:t> </a:t>
                </a:r>
                <a:r>
                  <a:rPr lang="en-US" sz="2400" kern="1200" dirty="0" err="1">
                    <a:solidFill>
                      <a:prstClr val="black"/>
                    </a:solidFill>
                    <a:latin typeface="+mj-lt"/>
                    <a:cs typeface="+mn-ea"/>
                    <a:sym typeface="+mn-lt"/>
                  </a:rPr>
                  <a:t>khí</a:t>
                </a:r>
                <a14:m>
                  <m:oMath xmlns:m="http://schemas.openxmlformats.org/officeDocument/2006/math">
                    <m:r>
                      <a:rPr lang="en-US" sz="2400" b="0" i="0" kern="120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+mn-ea"/>
                        <a:sym typeface="+mn-lt"/>
                      </a:rPr>
                      <m:t> </m:t>
                    </m:r>
                    <m:r>
                      <m:rPr>
                        <m:nor/>
                      </m:rPr>
                      <a:rPr lang="en-US" sz="2400" kern="1200">
                        <a:solidFill>
                          <a:prstClr val="black"/>
                        </a:solidFill>
                        <a:cs typeface="+mn-ea"/>
                        <a:sym typeface="+mn-lt"/>
                      </a:rPr>
                      <m:t>C</m:t>
                    </m:r>
                    <m:sSub>
                      <m:sSubPr>
                        <m:ctrlPr>
                          <a:rPr lang="en-US" sz="2400" i="1" kern="12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kern="1200">
                            <a:solidFill>
                              <a:prstClr val="black"/>
                            </a:solidFill>
                            <a:cs typeface="+mn-ea"/>
                            <a:sym typeface="+mn-lt"/>
                          </a:rPr>
                          <m:t>O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400" kern="1200">
                            <a:solidFill>
                              <a:prstClr val="black"/>
                            </a:solidFill>
                            <a:cs typeface="+mn-ea"/>
                            <a:sym typeface="+mn-lt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kern="1200" dirty="0" err="1">
                    <a:solidFill>
                      <a:prstClr val="black"/>
                    </a:solidFill>
                    <a:latin typeface="+mj-lt"/>
                    <a:cs typeface="+mn-ea"/>
                    <a:sym typeface="+mn-lt"/>
                  </a:rPr>
                  <a:t>và</a:t>
                </a:r>
                <a:r>
                  <a:rPr lang="en-US" sz="2400" kern="1200" dirty="0">
                    <a:solidFill>
                      <a:prstClr val="black"/>
                    </a:solidFill>
                    <a:latin typeface="+mj-lt"/>
                    <a:cs typeface="+mn-ea"/>
                    <a:sym typeface="+mn-lt"/>
                  </a:rPr>
                  <a:t> </a:t>
                </a:r>
                <a:r>
                  <a:rPr lang="en-US" sz="2400" kern="1200" dirty="0" err="1">
                    <a:solidFill>
                      <a:prstClr val="black"/>
                    </a:solidFill>
                    <a:latin typeface="+mj-lt"/>
                    <a:cs typeface="+mn-ea"/>
                    <a:sym typeface="+mn-lt"/>
                  </a:rPr>
                  <a:t>khí</a:t>
                </a:r>
                <a:r>
                  <a:rPr lang="en-US" sz="2400" kern="1200" dirty="0">
                    <a:solidFill>
                      <a:prstClr val="black"/>
                    </a:solidFill>
                    <a:latin typeface="+mj-lt"/>
                    <a:cs typeface="+mn-ea"/>
                    <a:sym typeface="+mn-lt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kern="12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b="0" i="0" kern="1200" smtClean="0">
                            <a:solidFill>
                              <a:prstClr val="black"/>
                            </a:solidFill>
                            <a:cs typeface="+mn-ea"/>
                            <a:sym typeface="+mn-lt"/>
                          </a:rPr>
                          <m:t>N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400" kern="1200">
                            <a:solidFill>
                              <a:prstClr val="black"/>
                            </a:solidFill>
                            <a:cs typeface="+mn-ea"/>
                            <a:sym typeface="+mn-lt"/>
                          </a:rPr>
                          <m:t>2</m:t>
                        </m:r>
                      </m:sub>
                    </m:sSub>
                    <m:r>
                      <a:rPr lang="en-US" sz="2400" i="1" kern="120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+mn-ea"/>
                        <a:sym typeface="+mn-lt"/>
                      </a:rPr>
                      <m:t> </m:t>
                    </m:r>
                  </m:oMath>
                </a14:m>
                <a:r>
                  <a:rPr lang="en-US" sz="2400" kern="1200" dirty="0" err="1">
                    <a:solidFill>
                      <a:prstClr val="black"/>
                    </a:solidFill>
                    <a:latin typeface="+mj-lt"/>
                    <a:cs typeface="+mn-ea"/>
                    <a:sym typeface="+mn-lt"/>
                  </a:rPr>
                  <a:t>giảm</a:t>
                </a:r>
                <a:r>
                  <a:rPr lang="en-US" sz="2400" kern="1200" dirty="0">
                    <a:solidFill>
                      <a:prstClr val="black"/>
                    </a:solidFill>
                    <a:latin typeface="+mj-lt"/>
                    <a:cs typeface="+mn-ea"/>
                    <a:sym typeface="+mn-lt"/>
                  </a:rPr>
                  <a:t> </a:t>
                </a:r>
                <a:r>
                  <a:rPr lang="en-US" sz="2400" kern="1200" dirty="0" err="1">
                    <a:solidFill>
                      <a:prstClr val="black"/>
                    </a:solidFill>
                    <a:latin typeface="+mj-lt"/>
                    <a:cs typeface="+mn-ea"/>
                    <a:sym typeface="+mn-lt"/>
                  </a:rPr>
                  <a:t>nồng</a:t>
                </a:r>
                <a:r>
                  <a:rPr lang="en-US" sz="2400" kern="1200" dirty="0">
                    <a:solidFill>
                      <a:prstClr val="black"/>
                    </a:solidFill>
                    <a:latin typeface="+mj-lt"/>
                    <a:cs typeface="+mn-ea"/>
                    <a:sym typeface="+mn-lt"/>
                  </a:rPr>
                  <a:t> </a:t>
                </a:r>
                <a:r>
                  <a:rPr lang="en-US" sz="2400" kern="1200" dirty="0" err="1">
                    <a:solidFill>
                      <a:prstClr val="black"/>
                    </a:solidFill>
                    <a:latin typeface="+mj-lt"/>
                    <a:cs typeface="+mn-ea"/>
                    <a:sym typeface="+mn-lt"/>
                  </a:rPr>
                  <a:t>độ</a:t>
                </a:r>
                <a:r>
                  <a:rPr lang="en-US" sz="2400" kern="1200" dirty="0">
                    <a:solidFill>
                      <a:prstClr val="black"/>
                    </a:solidFill>
                    <a:latin typeface="+mj-lt"/>
                    <a:cs typeface="+mn-ea"/>
                    <a:sym typeface="+mn-lt"/>
                  </a:rPr>
                  <a:t> </a:t>
                </a:r>
                <a:r>
                  <a:rPr lang="en-US" sz="2400" kern="1200" dirty="0" err="1">
                    <a:solidFill>
                      <a:prstClr val="black"/>
                    </a:solidFill>
                    <a:latin typeface="+mj-lt"/>
                    <a:cs typeface="+mn-ea"/>
                    <a:sym typeface="+mn-lt"/>
                  </a:rPr>
                  <a:t>khí</a:t>
                </a:r>
                <a:r>
                  <a:rPr lang="en-US" sz="2400" kern="1200" dirty="0">
                    <a:solidFill>
                      <a:prstClr val="black"/>
                    </a:solidFill>
                    <a:latin typeface="+mj-lt"/>
                    <a:cs typeface="+mn-ea"/>
                    <a:sym typeface="+mn-lt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kern="12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+mn-ea"/>
                            <a:sym typeface="+mn-lt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kern="1200">
                            <a:solidFill>
                              <a:prstClr val="black"/>
                            </a:solidFill>
                            <a:cs typeface="+mn-ea"/>
                            <a:sym typeface="+mn-lt"/>
                          </a:rPr>
                          <m:t>O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400" kern="1200">
                            <a:solidFill>
                              <a:prstClr val="black"/>
                            </a:solidFill>
                            <a:cs typeface="+mn-ea"/>
                            <a:sym typeface="+mn-lt"/>
                          </a:rPr>
                          <m:t>2</m:t>
                        </m:r>
                      </m:sub>
                    </m:sSub>
                  </m:oMath>
                </a14:m>
                <a:endParaRPr lang="en-US" sz="2400" kern="1200" dirty="0">
                  <a:solidFill>
                    <a:prstClr val="black"/>
                  </a:solidFill>
                  <a:latin typeface="+mj-lt"/>
                  <a:cs typeface="+mn-ea"/>
                  <a:sym typeface="+mn-lt"/>
                </a:endParaRPr>
              </a:p>
            </p:txBody>
          </p:sp>
        </mc:Choice>
        <mc:Fallback>
          <p:sp>
            <p:nvSpPr>
              <p:cNvPr id="20" name="Rounded Rectangle 20">
                <a:extLst>
                  <a:ext uri="{FF2B5EF4-FFF2-40B4-BE49-F238E27FC236}">
                    <a16:creationId xmlns:a16="http://schemas.microsoft.com/office/drawing/2014/main" id="{E6E16339-ED78-42A2-9C6B-DD8C78078D0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3124199"/>
                <a:ext cx="4457700" cy="1543481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 w="57150">
                <a:solidFill>
                  <a:schemeClr val="accent3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5705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2">
            <a:extLst>
              <a:ext uri="{FF2B5EF4-FFF2-40B4-BE49-F238E27FC236}">
                <a16:creationId xmlns:a16="http://schemas.microsoft.com/office/drawing/2014/main" id="{A922FEB2-E885-F7CA-6C49-2E842C772C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53611" y="5467735"/>
            <a:ext cx="1240116" cy="125379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C4AB0A8-2FAA-4F0A-8FDA-83621522725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669" y="3033025"/>
            <a:ext cx="3964675" cy="3964675"/>
          </a:xfrm>
          <a:prstGeom prst="rect">
            <a:avLst/>
          </a:prstGeom>
        </p:spPr>
      </p:pic>
      <p:sp>
        <p:nvSpPr>
          <p:cNvPr id="14" name="Cloud Callout 12">
            <a:extLst>
              <a:ext uri="{FF2B5EF4-FFF2-40B4-BE49-F238E27FC236}">
                <a16:creationId xmlns:a16="http://schemas.microsoft.com/office/drawing/2014/main" id="{D511A737-24ED-4BCC-98CD-290245A8FD8A}"/>
              </a:ext>
            </a:extLst>
          </p:cNvPr>
          <p:cNvSpPr/>
          <p:nvPr/>
        </p:nvSpPr>
        <p:spPr>
          <a:xfrm>
            <a:off x="4337369" y="1128025"/>
            <a:ext cx="7435531" cy="3810000"/>
          </a:xfrm>
          <a:prstGeom prst="cloudCallout">
            <a:avLst>
              <a:gd name="adj1" fmla="val -48827"/>
              <a:gd name="adj2" fmla="val 47220"/>
            </a:avLst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609630">
              <a:lnSpc>
                <a:spcPct val="150000"/>
              </a:lnSpc>
              <a:buClrTx/>
            </a:pPr>
            <a:r>
              <a:rPr lang="en-US" sz="2400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Câu</a:t>
            </a:r>
            <a:r>
              <a:rPr lang="en-US" sz="2400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5: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Nên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áp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dụng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công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nghệ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bảo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quản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nào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để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bảo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quản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sản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phẩm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trồng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trọt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ở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địa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phương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em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?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Vì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sao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?</a:t>
            </a:r>
            <a:endParaRPr lang="fr-FR" sz="2400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588918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66732" r="3539" b="78058"/>
          <a:stretch>
            <a:fillRect/>
          </a:stretch>
        </p:blipFill>
        <p:spPr>
          <a:xfrm>
            <a:off x="10820142" y="5300057"/>
            <a:ext cx="694693" cy="518396"/>
          </a:xfrm>
          <a:prstGeom prst="rect">
            <a:avLst/>
          </a:prstGeom>
        </p:spPr>
      </p:pic>
      <p:pic>
        <p:nvPicPr>
          <p:cNvPr id="10" name="Picture 12">
            <a:extLst>
              <a:ext uri="{FF2B5EF4-FFF2-40B4-BE49-F238E27FC236}">
                <a16:creationId xmlns:a16="http://schemas.microsoft.com/office/drawing/2014/main" id="{A922FEB2-E885-F7CA-6C49-2E842C772C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453611" y="5467735"/>
            <a:ext cx="1240116" cy="1253793"/>
          </a:xfrm>
          <a:prstGeom prst="rect">
            <a:avLst/>
          </a:prstGeom>
        </p:spPr>
      </p:pic>
      <p:sp>
        <p:nvSpPr>
          <p:cNvPr id="8" name="Cloud Callout 12">
            <a:extLst>
              <a:ext uri="{FF2B5EF4-FFF2-40B4-BE49-F238E27FC236}">
                <a16:creationId xmlns:a16="http://schemas.microsoft.com/office/drawing/2014/main" id="{F4A50F27-966B-4D2A-811D-B404A1322A3C}"/>
              </a:ext>
            </a:extLst>
          </p:cNvPr>
          <p:cNvSpPr/>
          <p:nvPr/>
        </p:nvSpPr>
        <p:spPr>
          <a:xfrm>
            <a:off x="4004687" y="1039547"/>
            <a:ext cx="7162801" cy="3302000"/>
          </a:xfrm>
          <a:prstGeom prst="cloudCallout">
            <a:avLst>
              <a:gd name="adj1" fmla="val -48827"/>
              <a:gd name="adj2" fmla="val 47220"/>
            </a:avLst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609630">
              <a:lnSpc>
                <a:spcPct val="150000"/>
              </a:lnSpc>
              <a:buClrTx/>
            </a:pPr>
            <a:r>
              <a:rPr lang="en-US" sz="2400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Câu</a:t>
            </a:r>
            <a:r>
              <a:rPr lang="en-US" sz="2400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6: 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So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với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công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nghệ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sấy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thông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thường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,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công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nghệ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sấy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thăng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hoa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có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ưu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điểm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gì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?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61145D9-652E-4C60-A74A-2AC249D144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165" y="3259855"/>
            <a:ext cx="3775604" cy="3775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022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/>
          <p:cNvSpPr txBox="1"/>
          <p:nvPr/>
        </p:nvSpPr>
        <p:spPr>
          <a:xfrm>
            <a:off x="1117600" y="1739900"/>
            <a:ext cx="9956800" cy="37995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ct val="150000"/>
              </a:lnSpc>
              <a:buClrTx/>
            </a:pPr>
            <a:r>
              <a:rPr lang="vi-VN" sz="2400" b="1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Câu 6</a:t>
            </a:r>
            <a:r>
              <a:rPr lang="en-US" sz="2400" b="1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:</a:t>
            </a:r>
            <a:r>
              <a:rPr lang="vi-VN" sz="2400" b="1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 </a:t>
            </a:r>
            <a:r>
              <a:rPr lang="vi-VN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So với công nghệ sấy thông thường, công nghệ sấy thăng hoa có ưu điểm:</a:t>
            </a:r>
          </a:p>
          <a:p>
            <a:pPr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- Sản phẩm sau sấy giữ được hàm lượng dinh dưỡng cao.</a:t>
            </a:r>
          </a:p>
          <a:p>
            <a:pPr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- Giữ được hình dạng, màu sắc, mùi vị như sản phẩm tươi.</a:t>
            </a:r>
          </a:p>
          <a:p>
            <a:pPr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- Sản phẩm sau sấy, độ hồi phục cao, gần như nguyên vẹn so với trước khi sấy.</a:t>
            </a:r>
          </a:p>
          <a:p>
            <a:pPr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- Thời hạn sử dụng lâu mà không cần dùng chất bảo quản.</a:t>
            </a:r>
          </a:p>
        </p:txBody>
      </p:sp>
    </p:spTree>
    <p:extLst>
      <p:ext uri="{BB962C8B-B14F-4D97-AF65-F5344CB8AC3E}">
        <p14:creationId xmlns:p14="http://schemas.microsoft.com/office/powerpoint/2010/main" val="36108802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06D973-D153-4A1A-9330-B283B4C85673}"/>
              </a:ext>
            </a:extLst>
          </p:cNvPr>
          <p:cNvSpPr txBox="1"/>
          <p:nvPr/>
        </p:nvSpPr>
        <p:spPr>
          <a:xfrm>
            <a:off x="1963848" y="2134035"/>
            <a:ext cx="3568359" cy="574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>
              <a:lnSpc>
                <a:spcPct val="150000"/>
              </a:lnSpc>
              <a:buClrTx/>
            </a:pPr>
            <a:r>
              <a:rPr lang="en-US" sz="2400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Hình</a:t>
            </a:r>
            <a:r>
              <a:rPr lang="en-US" sz="2400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ảnh</a:t>
            </a:r>
            <a:r>
              <a:rPr lang="en-US" sz="2400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tham</a:t>
            </a:r>
            <a:r>
              <a:rPr lang="en-US" sz="2400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khảo</a:t>
            </a:r>
            <a:endParaRPr lang="en-US" sz="2400" b="1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C7E3FA-FC25-4EAE-B62F-1747A70320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920" y="3665649"/>
            <a:ext cx="4122217" cy="29539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F8AB6E7-B5BF-48C5-BA8C-E7D7AA6D5D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3346" y="1016871"/>
            <a:ext cx="3919561" cy="28087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11269CC-AC99-4270-95AC-4D09460B2D5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63" r="16960" b="13121"/>
          <a:stretch/>
        </p:blipFill>
        <p:spPr>
          <a:xfrm>
            <a:off x="6993346" y="4181188"/>
            <a:ext cx="3919561" cy="2438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3607901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2">
            <a:extLst>
              <a:ext uri="{FF2B5EF4-FFF2-40B4-BE49-F238E27FC236}">
                <a16:creationId xmlns:a16="http://schemas.microsoft.com/office/drawing/2014/main" id="{A922FEB2-E885-F7CA-6C49-2E842C772C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53611" y="5467735"/>
            <a:ext cx="1240116" cy="125379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684DE0A-870E-4B71-9245-F06EA47C6D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21" y="3259706"/>
            <a:ext cx="3870747" cy="3870747"/>
          </a:xfrm>
          <a:prstGeom prst="rect">
            <a:avLst/>
          </a:prstGeom>
        </p:spPr>
      </p:pic>
      <p:sp>
        <p:nvSpPr>
          <p:cNvPr id="14" name="Cloud Callout 11">
            <a:extLst>
              <a:ext uri="{FF2B5EF4-FFF2-40B4-BE49-F238E27FC236}">
                <a16:creationId xmlns:a16="http://schemas.microsoft.com/office/drawing/2014/main" id="{7E4293F6-8254-458D-B3DB-C0CDB47283EE}"/>
              </a:ext>
            </a:extLst>
          </p:cNvPr>
          <p:cNvSpPr/>
          <p:nvPr/>
        </p:nvSpPr>
        <p:spPr>
          <a:xfrm>
            <a:off x="3674334" y="1083694"/>
            <a:ext cx="8315745" cy="4284212"/>
          </a:xfrm>
          <a:prstGeom prst="cloudCallout">
            <a:avLst>
              <a:gd name="adj1" fmla="val -48827"/>
              <a:gd name="adj2" fmla="val 47220"/>
            </a:avLst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609630">
              <a:lnSpc>
                <a:spcPct val="150000"/>
              </a:lnSpc>
              <a:buClrTx/>
            </a:pPr>
            <a:r>
              <a:rPr lang="en-US" sz="2400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Câu</a:t>
            </a:r>
            <a:r>
              <a:rPr lang="en-US" sz="2400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7: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Vẽ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sơ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đồ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quy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trình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chế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biến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nước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quả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và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cho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biết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công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nghệ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enzyme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được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áp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dụng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ở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công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đoạn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nào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và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có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tác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dụng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gì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43862437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4002051">
            <a:off x="8646221" y="4906441"/>
            <a:ext cx="1270366" cy="136199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1A8D4E4-42CA-95B8-1A88-96C821E85D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2325" y="4466496"/>
            <a:ext cx="2743134" cy="237534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10F5D75-F0D2-4C83-9644-D79211CC1D7D}"/>
              </a:ext>
            </a:extLst>
          </p:cNvPr>
          <p:cNvSpPr/>
          <p:nvPr/>
        </p:nvSpPr>
        <p:spPr>
          <a:xfrm>
            <a:off x="611690" y="1577534"/>
            <a:ext cx="4900110" cy="121751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</a:pP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Thu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hoạch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quả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và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vận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chuyển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đến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nhà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mát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chế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biến</a:t>
            </a:r>
            <a:endParaRPr lang="en-US" sz="2400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59D4A90-BD21-48EB-87AF-4166F15D3B5C}"/>
              </a:ext>
            </a:extLst>
          </p:cNvPr>
          <p:cNvSpPr/>
          <p:nvPr/>
        </p:nvSpPr>
        <p:spPr>
          <a:xfrm>
            <a:off x="6394220" y="1665629"/>
            <a:ext cx="2323135" cy="103699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</a:pP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Rửa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,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gọt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vỏ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,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cắt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nhỏ</a:t>
            </a:r>
            <a:endParaRPr lang="en-US" sz="2400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935A1BB-0D9A-4924-A528-35EB79BCED9C}"/>
              </a:ext>
            </a:extLst>
          </p:cNvPr>
          <p:cNvCxnSpPr>
            <a:cxnSpLocks/>
            <a:stCxn id="5" idx="3"/>
            <a:endCxn id="13" idx="1"/>
          </p:cNvCxnSpPr>
          <p:nvPr/>
        </p:nvCxnSpPr>
        <p:spPr>
          <a:xfrm flipV="1">
            <a:off x="5511800" y="2184125"/>
            <a:ext cx="882420" cy="216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6A7E4371-BDB7-4975-A54A-25AA8466C8BD}"/>
              </a:ext>
            </a:extLst>
          </p:cNvPr>
          <p:cNvSpPr/>
          <p:nvPr/>
        </p:nvSpPr>
        <p:spPr>
          <a:xfrm>
            <a:off x="9051051" y="1647673"/>
            <a:ext cx="2323135" cy="107290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</a:pP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Loại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bỏ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phụ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phẩm</a:t>
            </a:r>
            <a:endParaRPr lang="en-US" sz="2400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FFB25C3-3D87-45DA-95B5-D4D503DF74BC}"/>
              </a:ext>
            </a:extLst>
          </p:cNvPr>
          <p:cNvSpPr/>
          <p:nvPr/>
        </p:nvSpPr>
        <p:spPr>
          <a:xfrm>
            <a:off x="6348216" y="3049359"/>
            <a:ext cx="2415141" cy="91970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</a:pP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Nghiền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và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ép</a:t>
            </a:r>
            <a:endParaRPr lang="en-US" sz="2400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0AE0270-B07D-4AA0-B614-10EADB704E72}"/>
              </a:ext>
            </a:extLst>
          </p:cNvPr>
          <p:cNvSpPr/>
          <p:nvPr/>
        </p:nvSpPr>
        <p:spPr>
          <a:xfrm>
            <a:off x="3396475" y="3036309"/>
            <a:ext cx="2224201" cy="94048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</a:pP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Thanh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trùng</a:t>
            </a:r>
            <a:endParaRPr lang="en-US" sz="2400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6F5339-3BF3-4C90-8808-BEC361009595}"/>
              </a:ext>
            </a:extLst>
          </p:cNvPr>
          <p:cNvSpPr/>
          <p:nvPr/>
        </p:nvSpPr>
        <p:spPr>
          <a:xfrm>
            <a:off x="587460" y="3031810"/>
            <a:ext cx="2323135" cy="94048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</a:pP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Cô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đặc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mùi</a:t>
            </a:r>
            <a:endParaRPr lang="en-US" sz="2400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FF39B7F-A4B3-427D-9BFA-F6625E489D31}"/>
              </a:ext>
            </a:extLst>
          </p:cNvPr>
          <p:cNvSpPr/>
          <p:nvPr/>
        </p:nvSpPr>
        <p:spPr>
          <a:xfrm>
            <a:off x="9780249" y="3230082"/>
            <a:ext cx="1593937" cy="59977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</a:pP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Bã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ép</a:t>
            </a:r>
            <a:endParaRPr lang="en-US" sz="2400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9B9DA39-B200-4953-96D7-98147E03BF70}"/>
              </a:ext>
            </a:extLst>
          </p:cNvPr>
          <p:cNvSpPr/>
          <p:nvPr/>
        </p:nvSpPr>
        <p:spPr>
          <a:xfrm>
            <a:off x="587460" y="4514309"/>
            <a:ext cx="2323135" cy="59977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</a:pP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Xử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lí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enzym</a:t>
            </a:r>
            <a:endParaRPr lang="en-US" sz="2400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A2DE1E3-37D5-45C0-948D-D59617E504A2}"/>
              </a:ext>
            </a:extLst>
          </p:cNvPr>
          <p:cNvSpPr/>
          <p:nvPr/>
        </p:nvSpPr>
        <p:spPr>
          <a:xfrm>
            <a:off x="587460" y="5454794"/>
            <a:ext cx="2323135" cy="124066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</a:pP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Lọc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tinh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và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cô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đặc</a:t>
            </a:r>
            <a:endParaRPr lang="en-US" sz="2400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3F6F163-6B89-4100-81CE-0AC4FCB6B57E}"/>
              </a:ext>
            </a:extLst>
          </p:cNvPr>
          <p:cNvSpPr/>
          <p:nvPr/>
        </p:nvSpPr>
        <p:spPr>
          <a:xfrm>
            <a:off x="4881536" y="5454794"/>
            <a:ext cx="3045390" cy="124066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</a:pP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</a:t>
            </a: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ư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ớc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quả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trong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và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cô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đặc</a:t>
            </a:r>
            <a:endParaRPr lang="en-US" sz="2400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B3C4087-38DE-4534-81AF-C1D2EEF0CE59}"/>
              </a:ext>
            </a:extLst>
          </p:cNvPr>
          <p:cNvCxnSpPr>
            <a:cxnSpLocks/>
            <a:stCxn id="13" idx="3"/>
            <a:endCxn id="16" idx="1"/>
          </p:cNvCxnSpPr>
          <p:nvPr/>
        </p:nvCxnSpPr>
        <p:spPr>
          <a:xfrm>
            <a:off x="8717355" y="2184125"/>
            <a:ext cx="33369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8B41650-36D0-4BB6-A8DF-FBF9F9C05DC9}"/>
              </a:ext>
            </a:extLst>
          </p:cNvPr>
          <p:cNvCxnSpPr>
            <a:cxnSpLocks/>
            <a:stCxn id="13" idx="2"/>
            <a:endCxn id="17" idx="0"/>
          </p:cNvCxnSpPr>
          <p:nvPr/>
        </p:nvCxnSpPr>
        <p:spPr>
          <a:xfrm flipH="1">
            <a:off x="7555787" y="2702621"/>
            <a:ext cx="1" cy="34673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203D685-4183-434B-9D41-F0E78B84D863}"/>
              </a:ext>
            </a:extLst>
          </p:cNvPr>
          <p:cNvCxnSpPr>
            <a:cxnSpLocks/>
            <a:stCxn id="17" idx="3"/>
            <a:endCxn id="20" idx="1"/>
          </p:cNvCxnSpPr>
          <p:nvPr/>
        </p:nvCxnSpPr>
        <p:spPr>
          <a:xfrm>
            <a:off x="8763357" y="3509211"/>
            <a:ext cx="1016892" cy="2075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8D8C6959-48D4-4AA1-83A1-AF2CAEB40F8A}"/>
              </a:ext>
            </a:extLst>
          </p:cNvPr>
          <p:cNvCxnSpPr>
            <a:cxnSpLocks/>
            <a:stCxn id="17" idx="1"/>
            <a:endCxn id="18" idx="3"/>
          </p:cNvCxnSpPr>
          <p:nvPr/>
        </p:nvCxnSpPr>
        <p:spPr>
          <a:xfrm flipH="1" flipV="1">
            <a:off x="5620676" y="3506552"/>
            <a:ext cx="727540" cy="265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BF762EBC-A9CB-421B-91D2-2494122DAE5E}"/>
              </a:ext>
            </a:extLst>
          </p:cNvPr>
          <p:cNvCxnSpPr>
            <a:cxnSpLocks/>
            <a:stCxn id="18" idx="1"/>
            <a:endCxn id="19" idx="3"/>
          </p:cNvCxnSpPr>
          <p:nvPr/>
        </p:nvCxnSpPr>
        <p:spPr>
          <a:xfrm flipH="1" flipV="1">
            <a:off x="2910595" y="3502053"/>
            <a:ext cx="485880" cy="449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612A7D6B-C744-4244-828B-8E1F36290D11}"/>
              </a:ext>
            </a:extLst>
          </p:cNvPr>
          <p:cNvCxnSpPr>
            <a:cxnSpLocks/>
            <a:stCxn id="19" idx="2"/>
            <a:endCxn id="21" idx="0"/>
          </p:cNvCxnSpPr>
          <p:nvPr/>
        </p:nvCxnSpPr>
        <p:spPr>
          <a:xfrm>
            <a:off x="1749028" y="3972295"/>
            <a:ext cx="0" cy="54201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14A1FD16-4398-497E-A0E8-2D8B98A35FC1}"/>
              </a:ext>
            </a:extLst>
          </p:cNvPr>
          <p:cNvCxnSpPr>
            <a:cxnSpLocks/>
            <a:stCxn id="21" idx="2"/>
            <a:endCxn id="22" idx="0"/>
          </p:cNvCxnSpPr>
          <p:nvPr/>
        </p:nvCxnSpPr>
        <p:spPr>
          <a:xfrm>
            <a:off x="1749028" y="5114085"/>
            <a:ext cx="0" cy="34070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BFE1086D-F1B9-41AE-BE8B-B12AA231C9CE}"/>
              </a:ext>
            </a:extLst>
          </p:cNvPr>
          <p:cNvCxnSpPr>
            <a:cxnSpLocks/>
            <a:stCxn id="22" idx="3"/>
            <a:endCxn id="23" idx="1"/>
          </p:cNvCxnSpPr>
          <p:nvPr/>
        </p:nvCxnSpPr>
        <p:spPr>
          <a:xfrm>
            <a:off x="2910595" y="6075127"/>
            <a:ext cx="197094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11362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1"/>
          <p:cNvSpPr txBox="1"/>
          <p:nvPr/>
        </p:nvSpPr>
        <p:spPr>
          <a:xfrm>
            <a:off x="1063183" y="1719889"/>
            <a:ext cx="7878487" cy="2691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Công nghệ ezyme được áp dụng ở công đoạn cô đặc mùi, trước khi lọc tinh và cô đặc có tác dụng:</a:t>
            </a:r>
          </a:p>
          <a:p>
            <a:pPr algn="just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- Giảm bớt độ nhớt của nước trái cây</a:t>
            </a:r>
          </a:p>
          <a:p>
            <a:pPr algn="just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- Rút ngắn quá trình sản xuất</a:t>
            </a:r>
          </a:p>
          <a:p>
            <a:pPr algn="just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- Cải thiện chất lượng nước quả.</a:t>
            </a:r>
          </a:p>
        </p:txBody>
      </p:sp>
    </p:spTree>
    <p:extLst>
      <p:ext uri="{BB962C8B-B14F-4D97-AF65-F5344CB8AC3E}">
        <p14:creationId xmlns:p14="http://schemas.microsoft.com/office/powerpoint/2010/main" val="719336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9"/>
          <p:cNvSpPr txBox="1"/>
          <p:nvPr/>
        </p:nvSpPr>
        <p:spPr>
          <a:xfrm rot="28369">
            <a:off x="654754" y="1444129"/>
            <a:ext cx="10993343" cy="10295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ct val="150000"/>
              </a:lnSpc>
              <a:buClrTx/>
              <a:defRPr/>
            </a:pPr>
            <a:r>
              <a:rPr lang="en-US" sz="2400" b="1" kern="120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Câu 8: </a:t>
            </a:r>
            <a:r>
              <a:rPr lang="en-US" sz="2400" kern="120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Giả sử gia đình em có một khu đất 1 000 m</a:t>
            </a:r>
            <a:r>
              <a:rPr lang="en-US" sz="2400" kern="1200" baseline="3000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2</a:t>
            </a:r>
            <a:r>
              <a:rPr lang="en-US" sz="2400" kern="120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để trồng cây. Em hãy lập kế hoạch và tính toán chi phí để trồng trọt trên khu đất đó.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F64A3A-4E6C-4969-B241-258D0F6E26E7}"/>
              </a:ext>
            </a:extLst>
          </p:cNvPr>
          <p:cNvSpPr txBox="1"/>
          <p:nvPr/>
        </p:nvSpPr>
        <p:spPr>
          <a:xfrm>
            <a:off x="675666" y="2762838"/>
            <a:ext cx="10840667" cy="3337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Lập kế hoạch và tính toán theo các mục:</a:t>
            </a:r>
          </a:p>
          <a:p>
            <a:pPr algn="just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- Địa điểm và diện tích gieo trồng; sơ đồ khu vực trồng</a:t>
            </a:r>
          </a:p>
          <a:p>
            <a:pPr algn="just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- Thời gian gieo, trồng và dự kiến thu hoạch.</a:t>
            </a:r>
          </a:p>
          <a:p>
            <a:pPr marL="304815" indent="-304815" algn="just" defTabSz="609630">
              <a:lnSpc>
                <a:spcPct val="150000"/>
              </a:lnSpc>
              <a:buClrTx/>
              <a:buFontTx/>
              <a:buChar char="-"/>
            </a:pPr>
            <a:r>
              <a:rPr lang="vi-VN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Giống và vật tư trồng trọt.</a:t>
            </a:r>
            <a:endParaRPr lang="en-US" sz="2400" kern="1200" dirty="0">
              <a:solidFill>
                <a:prstClr val="black"/>
              </a:solidFill>
              <a:latin typeface="+mj-lt"/>
              <a:cs typeface="+mn-ea"/>
              <a:sym typeface="+mn-lt"/>
            </a:endParaRPr>
          </a:p>
          <a:p>
            <a:pPr marL="304815" indent="-304815" algn="just" defTabSz="609630">
              <a:lnSpc>
                <a:spcPct val="150000"/>
              </a:lnSpc>
              <a:buClrTx/>
              <a:buFontTx/>
              <a:buChar char="-"/>
            </a:pPr>
            <a:r>
              <a:rPr lang="vi-VN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Thiết bị và dụng cụ trồng trọt</a:t>
            </a:r>
            <a:endParaRPr lang="en-US" sz="2400" kern="1200" dirty="0">
              <a:solidFill>
                <a:prstClr val="black"/>
              </a:solidFill>
              <a:latin typeface="+mj-lt"/>
              <a:cs typeface="+mn-ea"/>
              <a:sym typeface="+mn-lt"/>
            </a:endParaRPr>
          </a:p>
          <a:p>
            <a:pPr marL="304815" indent="-304815" algn="just" defTabSz="609630">
              <a:lnSpc>
                <a:spcPct val="150000"/>
              </a:lnSpc>
              <a:buClrTx/>
              <a:buFontTx/>
              <a:buChar char="-"/>
            </a:pPr>
            <a:r>
              <a:rPr lang="vi-VN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Số lượng </a:t>
            </a:r>
            <a:r>
              <a:rPr lang="vi-VN" sz="2400" kern="120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nhân công</a:t>
            </a:r>
            <a:endParaRPr lang="vi-VN" sz="2400" kern="1200" dirty="0">
              <a:solidFill>
                <a:prstClr val="black"/>
              </a:solidFill>
              <a:latin typeface="+mj-lt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807805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9"/>
          <p:cNvSpPr txBox="1"/>
          <p:nvPr/>
        </p:nvSpPr>
        <p:spPr>
          <a:xfrm rot="28369">
            <a:off x="192673" y="1562053"/>
            <a:ext cx="2766200" cy="5474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5041"/>
              </a:lnSpc>
              <a:buClrTx/>
              <a:defRPr/>
            </a:pPr>
            <a:r>
              <a:rPr lang="en-US" sz="2400" b="1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Câu</a:t>
            </a:r>
            <a:r>
              <a:rPr lang="en-US" sz="2400" b="1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8: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906AEF-2E63-6D2B-04BC-42AFCDF58DDC}"/>
              </a:ext>
            </a:extLst>
          </p:cNvPr>
          <p:cNvSpPr txBox="1"/>
          <p:nvPr/>
        </p:nvSpPr>
        <p:spPr>
          <a:xfrm>
            <a:off x="891567" y="2318338"/>
            <a:ext cx="10474934" cy="3891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Lập kế hoạch và tính toán theo các mục:</a:t>
            </a:r>
          </a:p>
          <a:p>
            <a:pPr marL="304815" indent="-304815" algn="just" defTabSz="609630">
              <a:lnSpc>
                <a:spcPct val="150000"/>
              </a:lnSpc>
              <a:buClrTx/>
              <a:buFontTx/>
              <a:buChar char="-"/>
            </a:pPr>
            <a:r>
              <a:rPr lang="vi-VN" sz="2400" kern="120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Quy </a:t>
            </a:r>
            <a:r>
              <a:rPr lang="vi-VN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trình kĩ thuật trồng trọt</a:t>
            </a:r>
          </a:p>
          <a:p>
            <a:pPr marL="304815" indent="-304815" algn="just" defTabSz="609630">
              <a:lnSpc>
                <a:spcPct val="150000"/>
              </a:lnSpc>
              <a:buClrTx/>
              <a:buFontTx/>
              <a:buChar char="-"/>
            </a:pPr>
            <a:r>
              <a:rPr lang="vi-VN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Kinh phí đầu tư</a:t>
            </a:r>
          </a:p>
          <a:p>
            <a:pPr marL="304815" indent="-304815" algn="just" defTabSz="609630">
              <a:lnSpc>
                <a:spcPct val="150000"/>
              </a:lnSpc>
              <a:buClrTx/>
              <a:buFontTx/>
              <a:buChar char="-"/>
            </a:pPr>
            <a:r>
              <a:rPr lang="vi-VN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Kế hoạch tiêu thụ sản phẩm</a:t>
            </a:r>
          </a:p>
          <a:p>
            <a:pPr marL="304815" indent="-304815" algn="just" defTabSz="609630">
              <a:lnSpc>
                <a:spcPct val="150000"/>
              </a:lnSpc>
              <a:buClrTx/>
              <a:buFontTx/>
              <a:buChar char="-"/>
            </a:pPr>
            <a:r>
              <a:rPr lang="vi-VN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Tổng chi phí trồng trọt = chi phí nguyên vật liệu, dụng cụ + công lao động + chi phí khác.</a:t>
            </a:r>
          </a:p>
          <a:p>
            <a:pPr marL="304815" indent="-304815" algn="just" defTabSz="609630">
              <a:lnSpc>
                <a:spcPct val="150000"/>
              </a:lnSpc>
              <a:buClrTx/>
              <a:buFontTx/>
              <a:buChar char="-"/>
            </a:pPr>
            <a:endParaRPr lang="vi-VN" sz="2400" kern="1200" dirty="0">
              <a:solidFill>
                <a:prstClr val="black"/>
              </a:solidFill>
              <a:latin typeface="+mj-lt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514556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6EF52436-17F1-46F0-919A-75E41C8D66EB}"/>
              </a:ext>
            </a:extLst>
          </p:cNvPr>
          <p:cNvSpPr txBox="1"/>
          <p:nvPr/>
        </p:nvSpPr>
        <p:spPr>
          <a:xfrm>
            <a:off x="2015158" y="1694189"/>
            <a:ext cx="8161684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09630">
              <a:lnSpc>
                <a:spcPct val="150000"/>
              </a:lnSpc>
              <a:buClrTx/>
            </a:pPr>
            <a:r>
              <a:rPr lang="en-US" sz="2400" b="1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Câu 1: </a:t>
            </a:r>
            <a:r>
              <a:rPr lang="vi-VN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Quy trình chế biến dưa chuột bao tử dầm giấm gồm mấy bước?</a:t>
            </a:r>
            <a:endParaRPr lang="en-US" sz="2400" kern="1200" dirty="0">
              <a:solidFill>
                <a:prstClr val="black"/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23" name="Rounded Rectangle 16">
            <a:extLst>
              <a:ext uri="{FF2B5EF4-FFF2-40B4-BE49-F238E27FC236}">
                <a16:creationId xmlns:a16="http://schemas.microsoft.com/office/drawing/2014/main" id="{EC15948D-EC70-46F3-B211-4D24F51B5648}"/>
              </a:ext>
            </a:extLst>
          </p:cNvPr>
          <p:cNvSpPr/>
          <p:nvPr/>
        </p:nvSpPr>
        <p:spPr>
          <a:xfrm>
            <a:off x="2020445" y="3202902"/>
            <a:ext cx="3398285" cy="107797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</a:pPr>
            <a:r>
              <a:rPr lang="nl-NL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A. 1</a:t>
            </a:r>
            <a:endParaRPr lang="en-US" sz="2400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24" name="Rounded Rectangle 17">
            <a:extLst>
              <a:ext uri="{FF2B5EF4-FFF2-40B4-BE49-F238E27FC236}">
                <a16:creationId xmlns:a16="http://schemas.microsoft.com/office/drawing/2014/main" id="{1177B35F-2E5F-48D7-83EE-291B45B9A9D5}"/>
              </a:ext>
            </a:extLst>
          </p:cNvPr>
          <p:cNvSpPr/>
          <p:nvPr/>
        </p:nvSpPr>
        <p:spPr>
          <a:xfrm>
            <a:off x="2015158" y="4648214"/>
            <a:ext cx="3398285" cy="107797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</a:pPr>
            <a:r>
              <a:rPr lang="nl-NL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C. 3 </a:t>
            </a:r>
            <a:endParaRPr lang="en-US" sz="2400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25" name="Rounded Rectangle 18">
            <a:extLst>
              <a:ext uri="{FF2B5EF4-FFF2-40B4-BE49-F238E27FC236}">
                <a16:creationId xmlns:a16="http://schemas.microsoft.com/office/drawing/2014/main" id="{01A248A2-F50A-45C0-9C4C-87E49C70C8AD}"/>
              </a:ext>
            </a:extLst>
          </p:cNvPr>
          <p:cNvSpPr/>
          <p:nvPr/>
        </p:nvSpPr>
        <p:spPr>
          <a:xfrm>
            <a:off x="6536330" y="3202902"/>
            <a:ext cx="3398285" cy="107797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 B. 2</a:t>
            </a:r>
            <a:endParaRPr lang="en-US" sz="2400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26" name="Rounded Rectangle 19">
            <a:extLst>
              <a:ext uri="{FF2B5EF4-FFF2-40B4-BE49-F238E27FC236}">
                <a16:creationId xmlns:a16="http://schemas.microsoft.com/office/drawing/2014/main" id="{F7803A50-CD02-4CAD-A7E0-342B192EA534}"/>
              </a:ext>
            </a:extLst>
          </p:cNvPr>
          <p:cNvSpPr/>
          <p:nvPr/>
        </p:nvSpPr>
        <p:spPr>
          <a:xfrm>
            <a:off x="6536330" y="4648214"/>
            <a:ext cx="3398285" cy="107797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</a:pPr>
            <a:r>
              <a:rPr lang="pt-BR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D. 4</a:t>
            </a:r>
            <a:endParaRPr lang="en-US" sz="2400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27" name="Rounded Rectangle 20">
            <a:extLst>
              <a:ext uri="{FF2B5EF4-FFF2-40B4-BE49-F238E27FC236}">
                <a16:creationId xmlns:a16="http://schemas.microsoft.com/office/drawing/2014/main" id="{6B6F033E-49E7-4CE2-B80A-27C27C4B5B6E}"/>
              </a:ext>
            </a:extLst>
          </p:cNvPr>
          <p:cNvSpPr/>
          <p:nvPr/>
        </p:nvSpPr>
        <p:spPr>
          <a:xfrm>
            <a:off x="6536330" y="4655046"/>
            <a:ext cx="3398285" cy="1077977"/>
          </a:xfrm>
          <a:prstGeom prst="roundRect">
            <a:avLst/>
          </a:prstGeom>
          <a:solidFill>
            <a:srgbClr val="00B050"/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D. 4</a:t>
            </a:r>
            <a:endParaRPr lang="en-US" sz="2400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1464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6EF52436-17F1-46F0-919A-75E41C8D66EB}"/>
              </a:ext>
            </a:extLst>
          </p:cNvPr>
          <p:cNvSpPr txBox="1"/>
          <p:nvPr/>
        </p:nvSpPr>
        <p:spPr>
          <a:xfrm>
            <a:off x="1300714" y="1811341"/>
            <a:ext cx="9113285" cy="65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09630">
              <a:lnSpc>
                <a:spcPct val="150000"/>
              </a:lnSpc>
              <a:buClrTx/>
              <a:defRPr/>
            </a:pPr>
            <a:r>
              <a:rPr lang="en-US" sz="2800" b="1" kern="1200" dirty="0" err="1">
                <a:solidFill>
                  <a:prstClr val="black"/>
                </a:solidFill>
                <a:latin typeface="+mj-lt"/>
                <a:cs typeface="+mn-ea"/>
                <a:sym typeface="+mn-lt"/>
              </a:rPr>
              <a:t>Câu</a:t>
            </a:r>
            <a:r>
              <a:rPr lang="en-US" sz="2800" b="1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 2: </a:t>
            </a:r>
            <a:r>
              <a:rPr lang="vi-VN" sz="28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Bước đầu tiên của quy trình trồng cam là:</a:t>
            </a:r>
            <a:endParaRPr lang="en-US" sz="2800" kern="1200" dirty="0">
              <a:solidFill>
                <a:prstClr val="black"/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23" name="Rounded Rectangle 16">
            <a:extLst>
              <a:ext uri="{FF2B5EF4-FFF2-40B4-BE49-F238E27FC236}">
                <a16:creationId xmlns:a16="http://schemas.microsoft.com/office/drawing/2014/main" id="{EC15948D-EC70-46F3-B211-4D24F51B5648}"/>
              </a:ext>
            </a:extLst>
          </p:cNvPr>
          <p:cNvSpPr/>
          <p:nvPr/>
        </p:nvSpPr>
        <p:spPr>
          <a:xfrm>
            <a:off x="1618215" y="3074923"/>
            <a:ext cx="3398285" cy="107797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nl-NL" sz="2333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A. Đào hố trồng</a:t>
            </a:r>
            <a:endParaRPr lang="en-US" sz="2333" kern="1200" dirty="0">
              <a:solidFill>
                <a:prstClr val="black"/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24" name="Rounded Rectangle 17">
            <a:extLst>
              <a:ext uri="{FF2B5EF4-FFF2-40B4-BE49-F238E27FC236}">
                <a16:creationId xmlns:a16="http://schemas.microsoft.com/office/drawing/2014/main" id="{1177B35F-2E5F-48D7-83EE-291B45B9A9D5}"/>
              </a:ext>
            </a:extLst>
          </p:cNvPr>
          <p:cNvSpPr/>
          <p:nvPr/>
        </p:nvSpPr>
        <p:spPr>
          <a:xfrm>
            <a:off x="1612928" y="4520234"/>
            <a:ext cx="3398285" cy="107797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nl-NL" sz="2333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C. Trồng cây</a:t>
            </a:r>
            <a:endParaRPr lang="en-US" sz="2333" kern="1200" dirty="0">
              <a:solidFill>
                <a:prstClr val="black"/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25" name="Rounded Rectangle 18">
            <a:extLst>
              <a:ext uri="{FF2B5EF4-FFF2-40B4-BE49-F238E27FC236}">
                <a16:creationId xmlns:a16="http://schemas.microsoft.com/office/drawing/2014/main" id="{01A248A2-F50A-45C0-9C4C-87E49C70C8AD}"/>
              </a:ext>
            </a:extLst>
          </p:cNvPr>
          <p:cNvSpPr/>
          <p:nvPr/>
        </p:nvSpPr>
        <p:spPr>
          <a:xfrm>
            <a:off x="6095999" y="3074923"/>
            <a:ext cx="3398285" cy="107797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vi-VN" sz="2333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B. Bón phân lót</a:t>
            </a:r>
            <a:endParaRPr lang="en-US" sz="2333" kern="1200" dirty="0">
              <a:solidFill>
                <a:prstClr val="black"/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26" name="Rounded Rectangle 19">
            <a:extLst>
              <a:ext uri="{FF2B5EF4-FFF2-40B4-BE49-F238E27FC236}">
                <a16:creationId xmlns:a16="http://schemas.microsoft.com/office/drawing/2014/main" id="{F7803A50-CD02-4CAD-A7E0-342B192EA534}"/>
              </a:ext>
            </a:extLst>
          </p:cNvPr>
          <p:cNvSpPr/>
          <p:nvPr/>
        </p:nvSpPr>
        <p:spPr>
          <a:xfrm>
            <a:off x="6096000" y="4520234"/>
            <a:ext cx="3398285" cy="107797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vi-VN" sz="2333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D. Tưới nước</a:t>
            </a:r>
            <a:endParaRPr lang="en-US" sz="2333" kern="1200" dirty="0">
              <a:solidFill>
                <a:prstClr val="black"/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27" name="Rounded Rectangle 20">
            <a:extLst>
              <a:ext uri="{FF2B5EF4-FFF2-40B4-BE49-F238E27FC236}">
                <a16:creationId xmlns:a16="http://schemas.microsoft.com/office/drawing/2014/main" id="{6B6F033E-49E7-4CE2-B80A-27C27C4B5B6E}"/>
              </a:ext>
            </a:extLst>
          </p:cNvPr>
          <p:cNvSpPr/>
          <p:nvPr/>
        </p:nvSpPr>
        <p:spPr>
          <a:xfrm>
            <a:off x="1612928" y="3080960"/>
            <a:ext cx="3398285" cy="1077977"/>
          </a:xfrm>
          <a:prstGeom prst="roundRect">
            <a:avLst/>
          </a:prstGeom>
          <a:solidFill>
            <a:srgbClr val="00B050"/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nl-NL" sz="2333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A. Đào hố trồng</a:t>
            </a:r>
            <a:endParaRPr lang="en-US" sz="2333" kern="1200" dirty="0">
              <a:solidFill>
                <a:prstClr val="black"/>
              </a:solidFill>
              <a:latin typeface="+mj-lt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4948346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6EF52436-17F1-46F0-919A-75E41C8D66EB}"/>
              </a:ext>
            </a:extLst>
          </p:cNvPr>
          <p:cNvSpPr txBox="1"/>
          <p:nvPr/>
        </p:nvSpPr>
        <p:spPr>
          <a:xfrm>
            <a:off x="2116758" y="1931674"/>
            <a:ext cx="8161684" cy="656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09630">
              <a:lnSpc>
                <a:spcPct val="150000"/>
              </a:lnSpc>
              <a:buClrTx/>
            </a:pPr>
            <a:r>
              <a:rPr lang="en-US" sz="2800" b="1" kern="1200" dirty="0" err="1">
                <a:solidFill>
                  <a:prstClr val="black"/>
                </a:solidFill>
                <a:latin typeface="+mj-lt"/>
                <a:cs typeface="+mn-ea"/>
                <a:sym typeface="+mn-lt"/>
              </a:rPr>
              <a:t>Câu</a:t>
            </a:r>
            <a:r>
              <a:rPr lang="en-US" sz="2800" b="1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 3: </a:t>
            </a:r>
            <a:r>
              <a:rPr lang="vi-VN" sz="28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Có mấy kiểu giàn trồng cây?</a:t>
            </a:r>
            <a:endParaRPr lang="en-US" sz="2800" kern="1200" dirty="0">
              <a:solidFill>
                <a:prstClr val="black"/>
              </a:solidFill>
              <a:latin typeface="+mj-lt"/>
              <a:cs typeface="+mn-ea"/>
              <a:sym typeface="+mn-lt"/>
            </a:endParaRPr>
          </a:p>
        </p:txBody>
      </p:sp>
      <p:sp>
        <p:nvSpPr>
          <p:cNvPr id="23" name="Rounded Rectangle 16">
            <a:extLst>
              <a:ext uri="{FF2B5EF4-FFF2-40B4-BE49-F238E27FC236}">
                <a16:creationId xmlns:a16="http://schemas.microsoft.com/office/drawing/2014/main" id="{EC15948D-EC70-46F3-B211-4D24F51B5648}"/>
              </a:ext>
            </a:extLst>
          </p:cNvPr>
          <p:cNvSpPr/>
          <p:nvPr/>
        </p:nvSpPr>
        <p:spPr>
          <a:xfrm>
            <a:off x="1580115" y="3100323"/>
            <a:ext cx="3398285" cy="107797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</a:pPr>
            <a:r>
              <a:rPr lang="nl-NL" sz="23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A. 1 </a:t>
            </a:r>
            <a:endParaRPr lang="en-US" sz="2333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24" name="Rounded Rectangle 17">
            <a:extLst>
              <a:ext uri="{FF2B5EF4-FFF2-40B4-BE49-F238E27FC236}">
                <a16:creationId xmlns:a16="http://schemas.microsoft.com/office/drawing/2014/main" id="{1177B35F-2E5F-48D7-83EE-291B45B9A9D5}"/>
              </a:ext>
            </a:extLst>
          </p:cNvPr>
          <p:cNvSpPr/>
          <p:nvPr/>
        </p:nvSpPr>
        <p:spPr>
          <a:xfrm>
            <a:off x="1574828" y="4545634"/>
            <a:ext cx="3398285" cy="107797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</a:pPr>
            <a:r>
              <a:rPr lang="nl-NL" sz="23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C. 3 </a:t>
            </a:r>
            <a:endParaRPr lang="en-US" sz="2333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25" name="Rounded Rectangle 18">
            <a:extLst>
              <a:ext uri="{FF2B5EF4-FFF2-40B4-BE49-F238E27FC236}">
                <a16:creationId xmlns:a16="http://schemas.microsoft.com/office/drawing/2014/main" id="{01A248A2-F50A-45C0-9C4C-87E49C70C8AD}"/>
              </a:ext>
            </a:extLst>
          </p:cNvPr>
          <p:cNvSpPr/>
          <p:nvPr/>
        </p:nvSpPr>
        <p:spPr>
          <a:xfrm>
            <a:off x="6096000" y="3100323"/>
            <a:ext cx="3398285" cy="107797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</a:pPr>
            <a:r>
              <a:rPr lang="vi-VN" sz="2333" kern="1200" dirty="0">
                <a:solidFill>
                  <a:prstClr val="black"/>
                </a:solidFill>
                <a:cs typeface="+mn-ea"/>
                <a:sym typeface="+mn-lt"/>
              </a:rPr>
              <a:t> B. 2</a:t>
            </a:r>
            <a:endParaRPr lang="en-US" sz="2333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26" name="Rounded Rectangle 19">
            <a:extLst>
              <a:ext uri="{FF2B5EF4-FFF2-40B4-BE49-F238E27FC236}">
                <a16:creationId xmlns:a16="http://schemas.microsoft.com/office/drawing/2014/main" id="{F7803A50-CD02-4CAD-A7E0-342B192EA534}"/>
              </a:ext>
            </a:extLst>
          </p:cNvPr>
          <p:cNvSpPr/>
          <p:nvPr/>
        </p:nvSpPr>
        <p:spPr>
          <a:xfrm>
            <a:off x="6096000" y="4545634"/>
            <a:ext cx="3398285" cy="107797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</a:pPr>
            <a:r>
              <a:rPr lang="vi-VN" sz="2333" kern="1200" dirty="0">
                <a:solidFill>
                  <a:prstClr val="black"/>
                </a:solidFill>
                <a:cs typeface="+mn-ea"/>
                <a:sym typeface="+mn-lt"/>
              </a:rPr>
              <a:t> D. 4</a:t>
            </a:r>
            <a:endParaRPr lang="en-US" sz="2333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27" name="Rounded Rectangle 20">
            <a:extLst>
              <a:ext uri="{FF2B5EF4-FFF2-40B4-BE49-F238E27FC236}">
                <a16:creationId xmlns:a16="http://schemas.microsoft.com/office/drawing/2014/main" id="{6B6F033E-49E7-4CE2-B80A-27C27C4B5B6E}"/>
              </a:ext>
            </a:extLst>
          </p:cNvPr>
          <p:cNvSpPr/>
          <p:nvPr/>
        </p:nvSpPr>
        <p:spPr>
          <a:xfrm>
            <a:off x="6096000" y="4545633"/>
            <a:ext cx="3398285" cy="1077977"/>
          </a:xfrm>
          <a:prstGeom prst="roundRect">
            <a:avLst/>
          </a:prstGeom>
          <a:solidFill>
            <a:srgbClr val="00B050"/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</a:pPr>
            <a:r>
              <a:rPr lang="nl-NL" sz="2333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D. 4</a:t>
            </a:r>
            <a:endParaRPr lang="en-US" sz="2333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6873113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/>
          <p:nvPr/>
        </p:nvSpPr>
        <p:spPr>
          <a:xfrm>
            <a:off x="2870200" y="1418757"/>
            <a:ext cx="5410200" cy="736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ct val="150000"/>
              </a:lnSpc>
              <a:buClrTx/>
            </a:pPr>
            <a:r>
              <a:rPr lang="en-US" sz="3667" b="1" kern="1200" dirty="0">
                <a:solidFill>
                  <a:srgbClr val="FF0000"/>
                </a:solidFill>
                <a:latin typeface="UTM Avo"/>
                <a:cs typeface="+mn-ea"/>
                <a:sym typeface="+mn-lt"/>
              </a:rPr>
              <a:t>HƯỚNG DẪN VỀ NHÀ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465771" y="2460476"/>
            <a:ext cx="7260458" cy="15835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81019" indent="-381019" defTabSz="609630"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Ôn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tập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nội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dung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của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bài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học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ngày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hôm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nay.</a:t>
            </a:r>
          </a:p>
          <a:p>
            <a:pPr marL="381019" indent="-381019" defTabSz="609630"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Trả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lời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các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câu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hỏi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ôn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tập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.</a:t>
            </a:r>
          </a:p>
          <a:p>
            <a:pPr marL="381019" indent="-381019" defTabSz="609630"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Đọc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trước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,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chuẩn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bị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kern="1200" err="1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cho</a:t>
            </a:r>
            <a:r>
              <a:rPr lang="en-US" sz="2400" kern="120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 </a:t>
            </a:r>
            <a:r>
              <a:rPr lang="en-US" sz="2400" b="1" kern="1200">
                <a:solidFill>
                  <a:prstClr val="black"/>
                </a:solidFill>
                <a:latin typeface="UTM Avo"/>
                <a:cs typeface="+mn-ea"/>
                <a:sym typeface="+mn-lt"/>
              </a:rPr>
              <a:t>Bài 20.</a:t>
            </a:r>
            <a:endParaRPr lang="en-US" sz="2400" b="1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8"/>
          <p:cNvSpPr/>
          <p:nvPr/>
        </p:nvSpPr>
        <p:spPr>
          <a:xfrm>
            <a:off x="4775418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8"/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833C0B"/>
                </a:solidFill>
                <a:latin typeface="Arial"/>
                <a:ea typeface="Arial"/>
                <a:cs typeface="Arial"/>
                <a:sym typeface="Arial"/>
              </a:rPr>
              <a:t>Like fanpage Hoc10 - Học 1 biết 10 để nhận thêm nhiều tài liệu giảng dạy</a:t>
            </a:r>
            <a:endParaRPr/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Arial"/>
                <a:ea typeface="Arial"/>
                <a:cs typeface="Arial"/>
                <a:sym typeface="Arial"/>
              </a:rPr>
              <a:t>theo đường link:  </a:t>
            </a:r>
            <a:endParaRPr/>
          </a:p>
        </p:txBody>
      </p:sp>
      <p:sp>
        <p:nvSpPr>
          <p:cNvPr id="171" name="Google Shape;171;p18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8">
            <a:hlinkClick r:id="rId4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43C0C"/>
              </a:buClr>
              <a:buSzPts val="2400"/>
              <a:buFont typeface="Arial"/>
              <a:buNone/>
            </a:pPr>
            <a:r>
              <a:rPr lang="en-US" sz="2400" b="1" i="0" u="sng" strike="noStrike" cap="none">
                <a:solidFill>
                  <a:srgbClr val="843C0C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Học 1 biết 10</a:t>
            </a:r>
            <a:endParaRPr sz="2400" b="1" i="0" u="sng" strike="noStrike" cap="none">
              <a:solidFill>
                <a:srgbClr val="843C0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18"/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Arial"/>
                <a:ea typeface="Arial"/>
                <a:cs typeface="Arial"/>
                <a:sym typeface="Arial"/>
              </a:rPr>
              <a:t>Hoặc truy cập qua QR code</a:t>
            </a:r>
            <a:endParaRPr/>
          </a:p>
        </p:txBody>
      </p:sp>
      <p:pic>
        <p:nvPicPr>
          <p:cNvPr id="174" name="Google Shape;174;p18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5679086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wtel312">
      <a:majorFont>
        <a:latin typeface="UTM Avo"/>
        <a:ea typeface="UTM Avo"/>
        <a:cs typeface=""/>
      </a:majorFont>
      <a:minorFont>
        <a:latin typeface="UTM Avo"/>
        <a:ea typeface="UTM Avo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1652</Words>
  <Application>Microsoft Office PowerPoint</Application>
  <PresentationFormat>Widescreen</PresentationFormat>
  <Paragraphs>214</Paragraphs>
  <Slides>35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42" baseType="lpstr">
      <vt:lpstr>Arial</vt:lpstr>
      <vt:lpstr>Calibri</vt:lpstr>
      <vt:lpstr>Cambria Math</vt:lpstr>
      <vt:lpstr>UTM Avo</vt:lpstr>
      <vt:lpstr>Wingdings</vt:lpstr>
      <vt:lpstr>Theme1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Thuynt</dc:creator>
  <cp:lastModifiedBy>Nguyễn Thùy</cp:lastModifiedBy>
  <cp:revision>2</cp:revision>
  <dcterms:created xsi:type="dcterms:W3CDTF">2024-03-01T08:13:14Z</dcterms:created>
  <dcterms:modified xsi:type="dcterms:W3CDTF">2024-04-25T10:42:57Z</dcterms:modified>
</cp:coreProperties>
</file>