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0"/>
  </p:notesMasterIdLst>
  <p:sldIdLst>
    <p:sldId id="256" r:id="rId2"/>
    <p:sldId id="344" r:id="rId3"/>
    <p:sldId id="281" r:id="rId4"/>
    <p:sldId id="348" r:id="rId5"/>
    <p:sldId id="369" r:id="rId6"/>
    <p:sldId id="370" r:id="rId7"/>
    <p:sldId id="373" r:id="rId8"/>
    <p:sldId id="349" r:id="rId9"/>
    <p:sldId id="371" r:id="rId10"/>
    <p:sldId id="374" r:id="rId11"/>
    <p:sldId id="346" r:id="rId12"/>
    <p:sldId id="347" r:id="rId13"/>
    <p:sldId id="376" r:id="rId14"/>
    <p:sldId id="386" r:id="rId15"/>
    <p:sldId id="377" r:id="rId16"/>
    <p:sldId id="378" r:id="rId17"/>
    <p:sldId id="379" r:id="rId18"/>
    <p:sldId id="380" r:id="rId19"/>
    <p:sldId id="381" r:id="rId20"/>
    <p:sldId id="382" r:id="rId21"/>
    <p:sldId id="387" r:id="rId22"/>
    <p:sldId id="383" r:id="rId23"/>
    <p:sldId id="384" r:id="rId24"/>
    <p:sldId id="385" r:id="rId25"/>
    <p:sldId id="287" r:id="rId26"/>
    <p:sldId id="368" r:id="rId27"/>
    <p:sldId id="275" r:id="rId28"/>
    <p:sldId id="276" r:id="rId29"/>
  </p:sldIdLst>
  <p:sldSz cx="12192000" cy="6858000"/>
  <p:notesSz cx="6858000" cy="9144000"/>
  <p:embeddedFontLst>
    <p:embeddedFont>
      <p:font typeface="Cambria Math" panose="02040503050406030204" pitchFamily="18" charset="0"/>
      <p:regular r:id="rId31"/>
    </p:embeddedFon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74"/>
    <p:restoredTop sz="94532"/>
  </p:normalViewPr>
  <p:slideViewPr>
    <p:cSldViewPr snapToGrid="0">
      <p:cViewPr varScale="1">
        <p:scale>
          <a:sx n="104" d="100"/>
          <a:sy n="104"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dirty="0"/>
              <a:t> </a:t>
            </a:r>
            <a:r>
              <a:rPr lang="en-US" dirty="0" err="1"/>
              <a:t>dẫn</a:t>
            </a:r>
            <a:r>
              <a:rPr lang="en-US" dirty="0"/>
              <a:t>: GV click </a:t>
            </a:r>
            <a:r>
              <a:rPr lang="en-US" dirty="0" err="1"/>
              <a:t>vào</a:t>
            </a:r>
            <a:r>
              <a:rPr lang="en-US" dirty="0"/>
              <a:t> </a:t>
            </a:r>
            <a:r>
              <a:rPr lang="en-US" b="1" dirty="0" err="1"/>
              <a:t>Ô</a:t>
            </a:r>
            <a:r>
              <a:rPr lang="en-US" b="1" dirty="0"/>
              <a:t> SỐ </a:t>
            </a:r>
            <a:r>
              <a:rPr lang="en-US" dirty="0" err="1"/>
              <a:t>tương</a:t>
            </a:r>
            <a:r>
              <a:rPr lang="en-US" dirty="0"/>
              <a:t> </a:t>
            </a:r>
            <a:r>
              <a:rPr lang="en-US" dirty="0" err="1"/>
              <a:t>ứng</a:t>
            </a:r>
            <a:r>
              <a:rPr lang="en-US" dirty="0"/>
              <a:t> </a:t>
            </a:r>
            <a:r>
              <a:rPr lang="en-US" dirty="0" err="1"/>
              <a:t>với</a:t>
            </a:r>
            <a:r>
              <a:rPr lang="en-US" dirty="0"/>
              <a:t> </a:t>
            </a:r>
            <a:r>
              <a:rPr lang="en-US" dirty="0" err="1"/>
              <a:t>chậu</a:t>
            </a:r>
            <a:r>
              <a:rPr lang="en-US" dirty="0"/>
              <a:t> </a:t>
            </a:r>
            <a:r>
              <a:rPr lang="en-US" dirty="0" err="1"/>
              <a:t>hoa</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r>
              <a:rPr lang="en-US" dirty="0"/>
              <a:t> (</a:t>
            </a:r>
            <a:r>
              <a:rPr lang="en-US" b="1" dirty="0"/>
              <a:t>KHÔNG</a:t>
            </a:r>
            <a:r>
              <a:rPr lang="en-US" dirty="0"/>
              <a:t> click </a:t>
            </a:r>
            <a:r>
              <a:rPr lang="en-US" dirty="0" err="1"/>
              <a:t>vào</a:t>
            </a:r>
            <a:r>
              <a:rPr lang="en-US" dirty="0"/>
              <a:t> </a:t>
            </a:r>
            <a:r>
              <a:rPr lang="en-US" dirty="0" err="1"/>
              <a:t>hình</a:t>
            </a:r>
            <a:r>
              <a:rPr lang="en-US" dirty="0"/>
              <a:t> </a:t>
            </a:r>
            <a:r>
              <a:rPr lang="en-US" dirty="0" err="1"/>
              <a:t>chậu</a:t>
            </a:r>
            <a:r>
              <a:rPr lang="en-US" dirty="0"/>
              <a:t> </a:t>
            </a:r>
            <a:r>
              <a:rPr lang="en-US" dirty="0" err="1"/>
              <a:t>hoa</a:t>
            </a:r>
            <a:r>
              <a:rPr lang="en-US" dirty="0"/>
              <a:t>)</a:t>
            </a:r>
          </a:p>
          <a:p>
            <a:r>
              <a:rPr lang="en-US" dirty="0"/>
              <a:t>Click </a:t>
            </a:r>
            <a:r>
              <a:rPr lang="en-US" dirty="0" err="1"/>
              <a:t>vào</a:t>
            </a:r>
            <a:r>
              <a:rPr lang="en-US" dirty="0"/>
              <a:t> </a:t>
            </a:r>
            <a:r>
              <a:rPr lang="en-US" b="1" dirty="0"/>
              <a:t>TIẾP TỤC BÀI HỌC </a:t>
            </a:r>
            <a:r>
              <a:rPr lang="en-US" dirty="0" err="1"/>
              <a:t>để</a:t>
            </a:r>
            <a:r>
              <a:rPr lang="en-US" dirty="0"/>
              <a:t> </a:t>
            </a:r>
            <a:r>
              <a:rPr lang="en-US" dirty="0" err="1"/>
              <a:t>tới</a:t>
            </a:r>
            <a:r>
              <a:rPr lang="en-US" dirty="0"/>
              <a:t> slides </a:t>
            </a:r>
            <a:r>
              <a:rPr lang="en-US" dirty="0" err="1"/>
              <a:t>bài</a:t>
            </a:r>
            <a:r>
              <a:rPr lang="en-US" dirty="0"/>
              <a:t> </a:t>
            </a:r>
            <a:r>
              <a:rPr lang="en-US" dirty="0" err="1"/>
              <a:t>học</a:t>
            </a:r>
            <a:r>
              <a:rPr lang="en-US" dirty="0"/>
              <a:t> </a:t>
            </a:r>
            <a:r>
              <a:rPr lang="en-US" dirty="0" err="1"/>
              <a:t>tiếp</a:t>
            </a:r>
            <a:r>
              <a:rPr lang="en-US" dirty="0"/>
              <a:t> </a:t>
            </a:r>
            <a:r>
              <a:rPr lang="en-US" dirty="0" err="1"/>
              <a:t>theo</a:t>
            </a:r>
            <a:endParaRPr lang="en-US" dirty="0"/>
          </a:p>
          <a:p>
            <a:endParaRPr lang="en-VN" dirty="0"/>
          </a:p>
        </p:txBody>
      </p:sp>
    </p:spTree>
    <p:extLst>
      <p:ext uri="{BB962C8B-B14F-4D97-AF65-F5344CB8AC3E}">
        <p14:creationId xmlns:p14="http://schemas.microsoft.com/office/powerpoint/2010/main" val="2661490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Hướng dẫn: GV click vào ô A/B/C/D để chọn đáp án</a:t>
            </a:r>
          </a:p>
          <a:p>
            <a:pPr lvl="1"/>
            <a:r>
              <a:rPr lang="en-VN" dirty="0"/>
              <a:t>Đúng: Màn hình xuất hiện tick xanh</a:t>
            </a:r>
          </a:p>
          <a:p>
            <a:pPr lvl="1"/>
            <a:r>
              <a:rPr lang="en-VN" dirty="0"/>
              <a:t>Sai: Màn hình xuất hiện X đỏ</a:t>
            </a:r>
          </a:p>
          <a:p>
            <a:r>
              <a:rPr lang="en-VN" dirty="0"/>
              <a:t>Click </a:t>
            </a:r>
            <a:r>
              <a:rPr lang="en-VN" b="1" dirty="0"/>
              <a:t>QUAY VỀ </a:t>
            </a:r>
            <a:r>
              <a:rPr lang="en-VN" b="0" dirty="0"/>
              <a:t>để trở lại màn hình chọn câu hỏi</a:t>
            </a:r>
            <a:endParaRPr lang="en-VN" b="1" dirty="0"/>
          </a:p>
          <a:p>
            <a:pPr lvl="1"/>
            <a:endParaRPr lang="en-US" dirty="0"/>
          </a:p>
          <a:p>
            <a:endParaRPr lang="en-VN" dirty="0"/>
          </a:p>
        </p:txBody>
      </p:sp>
    </p:spTree>
    <p:extLst>
      <p:ext uri="{BB962C8B-B14F-4D97-AF65-F5344CB8AC3E}">
        <p14:creationId xmlns:p14="http://schemas.microsoft.com/office/powerpoint/2010/main" val="185820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Hướng dẫn: GV click vào ô A/B/C/D để chọn đáp án</a:t>
            </a:r>
          </a:p>
          <a:p>
            <a:pPr lvl="1"/>
            <a:r>
              <a:rPr lang="en-VN" dirty="0"/>
              <a:t>Đúng: Màn hình xuất hiện tick xanh</a:t>
            </a:r>
          </a:p>
          <a:p>
            <a:pPr lvl="1"/>
            <a:r>
              <a:rPr lang="en-VN" dirty="0"/>
              <a:t>Sai: Màn hình xuất hiện X đỏ</a:t>
            </a:r>
          </a:p>
          <a:p>
            <a:r>
              <a:rPr lang="en-VN" dirty="0"/>
              <a:t>Click </a:t>
            </a:r>
            <a:r>
              <a:rPr lang="en-VN" b="1" dirty="0"/>
              <a:t>QUAY VỀ </a:t>
            </a:r>
            <a:r>
              <a:rPr lang="en-VN" b="0" dirty="0"/>
              <a:t>để trở lại màn hình chọn câu hỏi</a:t>
            </a:r>
            <a:endParaRPr lang="en-VN" b="1" dirty="0"/>
          </a:p>
          <a:p>
            <a:pPr lvl="1"/>
            <a:endParaRPr lang="en-US" dirty="0"/>
          </a:p>
          <a:p>
            <a:endParaRPr lang="en-VN" dirty="0"/>
          </a:p>
        </p:txBody>
      </p:sp>
    </p:spTree>
    <p:extLst>
      <p:ext uri="{BB962C8B-B14F-4D97-AF65-F5344CB8AC3E}">
        <p14:creationId xmlns:p14="http://schemas.microsoft.com/office/powerpoint/2010/main" val="300256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925554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vat-li-10/1/157/94/"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vat-li-10/1/157/94/"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18" Type="http://schemas.openxmlformats.org/officeDocument/2006/relationships/slide" Target="slide8.xml"/><Relationship Id="rId3" Type="http://schemas.openxmlformats.org/officeDocument/2006/relationships/image" Target="../media/image6.png"/><Relationship Id="rId21" Type="http://schemas.openxmlformats.org/officeDocument/2006/relationships/image" Target="../media/image18.jpe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slide" Target="slide7.xml"/><Relationship Id="rId2" Type="http://schemas.openxmlformats.org/officeDocument/2006/relationships/notesSlide" Target="../notesSlides/notesSlide2.xml"/><Relationship Id="rId16" Type="http://schemas.openxmlformats.org/officeDocument/2006/relationships/image" Target="../media/image17.svg"/><Relationship Id="rId20"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2.svg"/><Relationship Id="rId19" Type="http://schemas.openxmlformats.org/officeDocument/2006/relationships/slide" Target="slide9.xml"/><Relationship Id="rId4" Type="http://schemas.openxmlformats.org/officeDocument/2006/relationships/slide" Target="slide11.xml"/><Relationship Id="rId9" Type="http://schemas.openxmlformats.org/officeDocument/2006/relationships/image" Target="../media/image11.png"/><Relationship Id="rId14" Type="http://schemas.openxmlformats.org/officeDocument/2006/relationships/slide" Target="slide6.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9.png"/><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slide" Target="slide5.xml"/><Relationship Id="rId4" Type="http://schemas.openxmlformats.org/officeDocument/2006/relationships/image" Target="../media/image20.pn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slide" Target="slide5.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8.sv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1.png"/><Relationship Id="rId10" Type="http://schemas.openxmlformats.org/officeDocument/2006/relationships/image" Target="../media/image18.jpeg"/><Relationship Id="rId4" Type="http://schemas.openxmlformats.org/officeDocument/2006/relationships/slide" Target="slide5.xml"/><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9.png"/><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slide" Target="slide5.xml"/><Relationship Id="rId4" Type="http://schemas.openxmlformats.org/officeDocument/2006/relationships/image" Target="../media/image20.png"/><Relationship Id="rId9"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1.png"/><Relationship Id="rId10" Type="http://schemas.openxmlformats.org/officeDocument/2006/relationships/image" Target="../media/image18.jpeg"/><Relationship Id="rId4" Type="http://schemas.openxmlformats.org/officeDocument/2006/relationships/slide" Target="slide5.xml"/><Relationship Id="rId9"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vat-li-10/1/157/94/"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23.png"/><Relationship Id="rId16" Type="http://schemas.openxmlformats.org/officeDocument/2006/relationships/image" Target="../media/image57.svg"/><Relationship Id="rId1" Type="http://schemas.openxmlformats.org/officeDocument/2006/relationships/slideLayout" Target="../slideLayouts/slideLayout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vat-li-10/1/157/94/" TargetMode="External"/><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svg"/><Relationship Id="rId4" Type="http://schemas.openxmlformats.org/officeDocument/2006/relationships/image" Target="../media/image61.png"/><Relationship Id="rId9" Type="http://schemas.openxmlformats.org/officeDocument/2006/relationships/image" Target="../media/image66.svg"/></Relationships>
</file>

<file path=ppt/slides/_rels/slide2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4" name="Title 1">
            <a:extLst>
              <a:ext uri="{FF2B5EF4-FFF2-40B4-BE49-F238E27FC236}">
                <a16:creationId xmlns:a16="http://schemas.microsoft.com/office/drawing/2014/main" id="{F6E96587-473E-AF3D-797D-2C7F069FDD6A}"/>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Vật</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10</a:t>
            </a:r>
          </a:p>
        </p:txBody>
      </p:sp>
      <p:sp>
        <p:nvSpPr>
          <p:cNvPr id="5" name="Title 1">
            <a:extLst>
              <a:ext uri="{FF2B5EF4-FFF2-40B4-BE49-F238E27FC236}">
                <a16:creationId xmlns:a16="http://schemas.microsoft.com/office/drawing/2014/main" id="{22D1BE6C-9FDF-C1FB-28C5-4B85EF96E220}"/>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3</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Năng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B7D8F42-414B-D4EF-6937-D5F43C62B5E9}"/>
              </a:ext>
            </a:extLst>
          </p:cNvPr>
          <p:cNvSpPr txBox="1">
            <a:spLocks/>
          </p:cNvSpPr>
          <p:nvPr/>
        </p:nvSpPr>
        <p:spPr>
          <a:xfrm>
            <a:off x="432052" y="3429000"/>
            <a:ext cx="1132789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err="1">
                <a:solidFill>
                  <a:srgbClr val="FF0000"/>
                </a:solidFill>
                <a:latin typeface="UTM Avo" panose="02040603050506020204" pitchFamily="18" charset="0"/>
              </a:rPr>
              <a:t>tập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chủ</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đề</a:t>
            </a:r>
            <a:r>
              <a:rPr lang="en-US" sz="6000" b="1" dirty="0">
                <a:solidFill>
                  <a:srgbClr val="FF0000"/>
                </a:solidFill>
                <a:latin typeface="UTM Avo" panose="02040603050506020204" pitchFamily="18" charset="0"/>
              </a:rPr>
              <a:t> 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E272810-4A6E-6DA2-5045-79786EE04E52}"/>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ECE784-13D7-0D27-BF7C-86B92DCBC5F1}"/>
              </a:ext>
            </a:extLst>
          </p:cNvPr>
          <p:cNvSpPr txBox="1"/>
          <p:nvPr/>
        </p:nvSpPr>
        <p:spPr>
          <a:xfrm>
            <a:off x="1546628" y="1995609"/>
            <a:ext cx="9098744" cy="4445832"/>
          </a:xfrm>
          <a:prstGeom prst="rect">
            <a:avLst/>
          </a:prstGeom>
          <a:noFill/>
        </p:spPr>
        <p:txBody>
          <a:bodyPr wrap="square">
            <a:spAutoFit/>
          </a:bodyPr>
          <a:lstStyle/>
          <a:p>
            <a:pPr marL="287990" indent="-287990" algn="just">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Năng</a:t>
            </a:r>
            <a:r>
              <a:rPr lang="vi-VN" sz="2400" dirty="0">
                <a:latin typeface="UTM Avo" panose="02040603050506020204" pitchFamily="18"/>
                <a:ea typeface="Calibri" panose="020F0502020204030204" pitchFamily="34" charset="0"/>
                <a:cs typeface="Arial" panose="020B0604020202020204" pitchFamily="34" charset="0"/>
              </a:rPr>
              <a:t> lượng và công.</a:t>
            </a:r>
            <a:endParaRPr lang="en-US" sz="24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Lấy</a:t>
            </a:r>
            <a:r>
              <a:rPr lang="vi-VN" sz="2400" dirty="0">
                <a:latin typeface="UTM Avo" panose="02040603050506020204" pitchFamily="18"/>
                <a:ea typeface="Calibri" panose="020F0502020204030204" pitchFamily="34" charset="0"/>
                <a:cs typeface="Arial" panose="020B0604020202020204" pitchFamily="34" charset="0"/>
              </a:rPr>
              <a:t> ví dụ chứng minh có thể truyền năng lượng từ vật này sang vật khác bằng cách thực hiện công. </a:t>
            </a:r>
            <a:endParaRPr lang="en-US" sz="24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buFont typeface="Arial" panose="020B0604020202020204" pitchFamily="34" charset="0"/>
              <a:buChar char="•"/>
            </a:pPr>
            <a:r>
              <a:rPr lang="vi-VN" sz="2400" dirty="0">
                <a:latin typeface="UTM Avo" panose="02040603050506020204" pitchFamily="18"/>
                <a:ea typeface="Calibri" panose="020F0502020204030204" pitchFamily="34" charset="0"/>
                <a:cs typeface="Arial" panose="020B0604020202020204" pitchFamily="34" charset="0"/>
              </a:rPr>
              <a:t>Vận dụng được mối liên hệ công suất với tích của lực và vận tốc trong một số tình huống.</a:t>
            </a:r>
            <a:r>
              <a:rPr lang="vi-VN" sz="2400" dirty="0">
                <a:latin typeface="UTM Avo" panose="02040603050506020204" pitchFamily="18"/>
                <a:ea typeface="Times New Roman" panose="02020603050405020304" pitchFamily="18" charset="0"/>
                <a:cs typeface="Arial" panose="020B0604020202020204" pitchFamily="34" charset="0"/>
              </a:rPr>
              <a:t> </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287990" indent="-287990" algn="just">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Thế</a:t>
            </a:r>
            <a:r>
              <a:rPr lang="vi-VN" sz="2400" dirty="0">
                <a:latin typeface="UTM Avo" panose="02040603050506020204" pitchFamily="18"/>
                <a:ea typeface="Calibri" panose="020F0502020204030204" pitchFamily="34" charset="0"/>
                <a:cs typeface="Arial" panose="020B0604020202020204" pitchFamily="34" charset="0"/>
              </a:rPr>
              <a:t> năng, động năng, cơ năng.</a:t>
            </a:r>
            <a:endParaRPr lang="en-US" sz="24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buFont typeface="Arial" panose="020B0604020202020204" pitchFamily="34" charset="0"/>
              <a:buChar char="•"/>
            </a:pPr>
            <a:r>
              <a:rPr lang="vi-VN" sz="2400" dirty="0">
                <a:latin typeface="UTM Avo" panose="02040603050506020204" pitchFamily="18"/>
                <a:ea typeface="Calibri" panose="020F0502020204030204" pitchFamily="34" charset="0"/>
                <a:cs typeface="Arial" panose="020B0604020202020204" pitchFamily="34" charset="0"/>
              </a:rPr>
              <a:t>Định luật bảo toàn cơ năng.</a:t>
            </a:r>
            <a:endParaRPr lang="en-US" sz="24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Hiệu</a:t>
            </a:r>
            <a:r>
              <a:rPr lang="vi-VN" sz="2400" dirty="0">
                <a:latin typeface="UTM Avo" panose="02040603050506020204" pitchFamily="18"/>
                <a:ea typeface="Calibri" panose="020F0502020204030204" pitchFamily="34" charset="0"/>
                <a:cs typeface="Arial" panose="020B0604020202020204" pitchFamily="34" charset="0"/>
              </a:rPr>
              <a:t> suất.</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61C92BAA-14BB-CC0A-1F3E-576B7D19381C}"/>
              </a:ext>
            </a:extLst>
          </p:cNvPr>
          <p:cNvSpPr txBox="1"/>
          <p:nvPr/>
        </p:nvSpPr>
        <p:spPr>
          <a:xfrm>
            <a:off x="4403484" y="1333761"/>
            <a:ext cx="3385032" cy="661848"/>
          </a:xfrm>
          <a:prstGeom prst="rect">
            <a:avLst/>
          </a:prstGeom>
          <a:noFill/>
        </p:spPr>
        <p:txBody>
          <a:bodyPr wrap="square" rtlCol="0">
            <a:spAutoFit/>
          </a:bodyPr>
          <a:lstStyle/>
          <a:p>
            <a:pPr algn="ctr">
              <a:lnSpc>
                <a:spcPct val="150000"/>
              </a:lnSpc>
            </a:pPr>
            <a:r>
              <a:rPr lang="en-US" sz="2800" b="1" dirty="0" err="1">
                <a:solidFill>
                  <a:srgbClr val="FF0000"/>
                </a:solidFill>
                <a:latin typeface="UTM Avo" panose="02040603050506020204" pitchFamily="18"/>
                <a:cs typeface="Arial" panose="020B0604020202020204" pitchFamily="34" charset="0"/>
              </a:rPr>
              <a:t>Thảo</a:t>
            </a:r>
            <a:r>
              <a:rPr lang="en-US" sz="2800" b="1" dirty="0">
                <a:solidFill>
                  <a:srgbClr val="FF0000"/>
                </a:solidFill>
                <a:latin typeface="UTM Avo" panose="02040603050506020204" pitchFamily="18"/>
                <a:cs typeface="Arial" panose="020B0604020202020204" pitchFamily="34" charset="0"/>
              </a:rPr>
              <a:t> </a:t>
            </a:r>
            <a:r>
              <a:rPr lang="en-US" sz="2800" b="1" dirty="0" err="1">
                <a:solidFill>
                  <a:srgbClr val="FF0000"/>
                </a:solidFill>
                <a:latin typeface="UTM Avo" panose="02040603050506020204" pitchFamily="18"/>
                <a:cs typeface="Arial" panose="020B0604020202020204" pitchFamily="34" charset="0"/>
              </a:rPr>
              <a:t>luận</a:t>
            </a:r>
            <a:r>
              <a:rPr lang="en-US" sz="2800" b="1" dirty="0">
                <a:solidFill>
                  <a:srgbClr val="FF0000"/>
                </a:solidFill>
                <a:latin typeface="UTM Avo" panose="02040603050506020204" pitchFamily="18"/>
                <a:cs typeface="Arial" panose="020B0604020202020204" pitchFamily="34" charset="0"/>
              </a:rPr>
              <a:t> </a:t>
            </a:r>
            <a:r>
              <a:rPr lang="en-US" sz="2800" b="1" dirty="0" err="1">
                <a:solidFill>
                  <a:srgbClr val="FF0000"/>
                </a:solidFill>
                <a:latin typeface="UTM Avo" panose="02040603050506020204" pitchFamily="18"/>
                <a:cs typeface="Arial" panose="020B0604020202020204" pitchFamily="34" charset="0"/>
              </a:rPr>
              <a:t>nhóm</a:t>
            </a:r>
            <a:endParaRPr lang="en-US" sz="2800" b="1" dirty="0">
              <a:solidFill>
                <a:srgbClr val="FF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fade">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fade">
                                      <p:cBhvr>
                                        <p:cTn id="32" dur="500"/>
                                        <p:tgtEl>
                                          <p:spTgt spid="1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641983E-EEFF-72BF-3216-4E26B4A57409}"/>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3" name="Google Shape;113;p2">
            <a:extLst>
              <a:ext uri="{FF2B5EF4-FFF2-40B4-BE49-F238E27FC236}">
                <a16:creationId xmlns:a16="http://schemas.microsoft.com/office/drawing/2014/main" id="{AF064581-618F-E20B-291A-F9EBC3619528}"/>
              </a:ext>
            </a:extLst>
          </p:cNvPr>
          <p:cNvSpPr txBox="1"/>
          <p:nvPr/>
        </p:nvSpPr>
        <p:spPr>
          <a:xfrm>
            <a:off x="2438756" y="827426"/>
            <a:ext cx="7252243"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B9BD5"/>
              </a:buClr>
              <a:buSzPts val="5000"/>
              <a:buFont typeface="Arial"/>
              <a:buNone/>
            </a:pPr>
            <a:r>
              <a:rPr lang="en-US" sz="5000" b="1" i="0" u="none" strike="noStrike" cap="none" dirty="0">
                <a:solidFill>
                  <a:schemeClr val="accent5">
                    <a:lumMod val="50000"/>
                  </a:schemeClr>
                </a:solidFill>
                <a:latin typeface="UTM Avo" panose="02040603050506020204" pitchFamily="18"/>
                <a:sym typeface="Arial"/>
              </a:rPr>
              <a:t>VƯỜN HOA LỚP MÌNH</a:t>
            </a:r>
            <a:endParaRPr dirty="0">
              <a:solidFill>
                <a:schemeClr val="accent5">
                  <a:lumMod val="50000"/>
                </a:schemeClr>
              </a:solidFill>
              <a:latin typeface="UTM Avo" panose="02040603050506020204" pitchFamily="18"/>
            </a:endParaRPr>
          </a:p>
        </p:txBody>
      </p:sp>
      <p:sp>
        <p:nvSpPr>
          <p:cNvPr id="5" name="0">
            <a:hlinkClick r:id="rId4" action="ppaction://hlinksldjump"/>
            <a:extLst>
              <a:ext uri="{FF2B5EF4-FFF2-40B4-BE49-F238E27FC236}">
                <a16:creationId xmlns:a16="http://schemas.microsoft.com/office/drawing/2014/main" id="{9E42D358-27AE-92FC-FD3C-C8EC50645528}"/>
              </a:ext>
            </a:extLst>
          </p:cNvPr>
          <p:cNvSpPr/>
          <p:nvPr/>
        </p:nvSpPr>
        <p:spPr>
          <a:xfrm>
            <a:off x="10167576" y="200127"/>
            <a:ext cx="1766315" cy="861774"/>
          </a:xfrm>
          <a:prstGeom prst="rect">
            <a:avLst/>
          </a:prstGeom>
          <a:solidFill>
            <a:schemeClr val="accent2"/>
          </a:solidFill>
          <a:ln w="57150"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i="0" u="none" strike="noStrike" cap="none" dirty="0">
                <a:solidFill>
                  <a:schemeClr val="lt1"/>
                </a:solidFill>
                <a:latin typeface="UTM Avo" panose="02040603050506020204" pitchFamily="18"/>
                <a:sym typeface="Arial"/>
              </a:rPr>
              <a:t>TIẾP TỤC BÀI HỌC</a:t>
            </a:r>
            <a:endParaRPr sz="1200" dirty="0">
              <a:latin typeface="UTM Avo" panose="02040603050506020204" pitchFamily="18"/>
            </a:endParaRPr>
          </a:p>
        </p:txBody>
      </p:sp>
      <p:sp>
        <p:nvSpPr>
          <p:cNvPr id="6" name="0">
            <a:extLst>
              <a:ext uri="{FF2B5EF4-FFF2-40B4-BE49-F238E27FC236}">
                <a16:creationId xmlns:a16="http://schemas.microsoft.com/office/drawing/2014/main" id="{A2B79723-9B3F-78FF-2F36-145909BB296F}"/>
              </a:ext>
            </a:extLst>
          </p:cNvPr>
          <p:cNvSpPr/>
          <p:nvPr/>
        </p:nvSpPr>
        <p:spPr>
          <a:xfrm>
            <a:off x="414852" y="2272877"/>
            <a:ext cx="2683582" cy="4058348"/>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4">
            <a:extLst>
              <a:ext uri="{FF2B5EF4-FFF2-40B4-BE49-F238E27FC236}">
                <a16:creationId xmlns:a16="http://schemas.microsoft.com/office/drawing/2014/main" id="{A80B13C0-3570-D460-F8B6-FFFBC03C5607}"/>
              </a:ext>
            </a:extLst>
          </p:cNvPr>
          <p:cNvSpPr/>
          <p:nvPr/>
        </p:nvSpPr>
        <p:spPr>
          <a:xfrm>
            <a:off x="6196636" y="4300396"/>
            <a:ext cx="2633430" cy="1543849"/>
          </a:xfrm>
          <a:custGeom>
            <a:avLst/>
            <a:gdLst/>
            <a:ahLst/>
            <a:cxnLst/>
            <a:rect l="l" t="t" r="r" b="b"/>
            <a:pathLst>
              <a:path w="4062526" h="2381656">
                <a:moveTo>
                  <a:pt x="0" y="0"/>
                </a:moveTo>
                <a:lnTo>
                  <a:pt x="4062526" y="0"/>
                </a:lnTo>
                <a:lnTo>
                  <a:pt x="4062526" y="2381656"/>
                </a:lnTo>
                <a:lnTo>
                  <a:pt x="0" y="23816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3">
            <a:extLst>
              <a:ext uri="{FF2B5EF4-FFF2-40B4-BE49-F238E27FC236}">
                <a16:creationId xmlns:a16="http://schemas.microsoft.com/office/drawing/2014/main" id="{34507F90-2CCD-2F4D-42C7-DE4A723F9FC5}"/>
              </a:ext>
            </a:extLst>
          </p:cNvPr>
          <p:cNvSpPr/>
          <p:nvPr/>
        </p:nvSpPr>
        <p:spPr>
          <a:xfrm>
            <a:off x="3599148" y="4247007"/>
            <a:ext cx="2009104" cy="1597238"/>
          </a:xfrm>
          <a:custGeom>
            <a:avLst/>
            <a:gdLst/>
            <a:ahLst/>
            <a:cxnLst/>
            <a:rect l="l" t="t" r="r" b="b"/>
            <a:pathLst>
              <a:path w="2605866" h="2071664">
                <a:moveTo>
                  <a:pt x="0" y="0"/>
                </a:moveTo>
                <a:lnTo>
                  <a:pt x="2605866" y="0"/>
                </a:lnTo>
                <a:lnTo>
                  <a:pt x="2605866" y="2071663"/>
                </a:lnTo>
                <a:lnTo>
                  <a:pt x="0" y="20716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9" name="2">
            <a:extLst>
              <a:ext uri="{FF2B5EF4-FFF2-40B4-BE49-F238E27FC236}">
                <a16:creationId xmlns:a16="http://schemas.microsoft.com/office/drawing/2014/main" id="{BEC6F7BE-ADF3-18D1-65A3-DB2363500313}"/>
              </a:ext>
            </a:extLst>
          </p:cNvPr>
          <p:cNvSpPr/>
          <p:nvPr/>
        </p:nvSpPr>
        <p:spPr>
          <a:xfrm>
            <a:off x="7959782" y="1980170"/>
            <a:ext cx="2401725" cy="1645093"/>
          </a:xfrm>
          <a:custGeom>
            <a:avLst/>
            <a:gdLst/>
            <a:ahLst/>
            <a:cxnLst/>
            <a:rect l="l" t="t" r="r" b="b"/>
            <a:pathLst>
              <a:path w="4062526" h="2694809">
                <a:moveTo>
                  <a:pt x="0" y="0"/>
                </a:moveTo>
                <a:lnTo>
                  <a:pt x="4062526" y="0"/>
                </a:lnTo>
                <a:lnTo>
                  <a:pt x="4062526" y="2694809"/>
                </a:lnTo>
                <a:lnTo>
                  <a:pt x="0" y="269480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0" name="1">
            <a:extLst>
              <a:ext uri="{FF2B5EF4-FFF2-40B4-BE49-F238E27FC236}">
                <a16:creationId xmlns:a16="http://schemas.microsoft.com/office/drawing/2014/main" id="{AE7B1E91-354E-1340-D4C4-3E2A1723B7D0}"/>
              </a:ext>
            </a:extLst>
          </p:cNvPr>
          <p:cNvSpPr/>
          <p:nvPr/>
        </p:nvSpPr>
        <p:spPr>
          <a:xfrm>
            <a:off x="4830174" y="2073031"/>
            <a:ext cx="1749404" cy="1543849"/>
          </a:xfrm>
          <a:custGeom>
            <a:avLst/>
            <a:gdLst/>
            <a:ahLst/>
            <a:cxnLst/>
            <a:rect l="l" t="t" r="r" b="b"/>
            <a:pathLst>
              <a:path w="2341196" h="2066106">
                <a:moveTo>
                  <a:pt x="0" y="0"/>
                </a:moveTo>
                <a:lnTo>
                  <a:pt x="2341196" y="0"/>
                </a:lnTo>
                <a:lnTo>
                  <a:pt x="2341196" y="2066105"/>
                </a:lnTo>
                <a:lnTo>
                  <a:pt x="0" y="2066105"/>
                </a:lnTo>
                <a:lnTo>
                  <a:pt x="0" y="0"/>
                </a:lnTo>
                <a:close/>
              </a:path>
            </a:pathLst>
          </a:custGeom>
          <a:blipFill>
            <a:blip r:embed="rId13"/>
            <a:stretch>
              <a:fillRect/>
            </a:stretch>
          </a:blipFill>
        </p:spPr>
        <p:txBody>
          <a:bodyPr/>
          <a:lstStyle/>
          <a:p>
            <a:endParaRPr lang="en-US"/>
          </a:p>
        </p:txBody>
      </p:sp>
      <p:sp>
        <p:nvSpPr>
          <p:cNvPr id="11" name="1 s">
            <a:hlinkClick r:id="rId14" action="ppaction://hlinksldjump"/>
            <a:extLst>
              <a:ext uri="{FF2B5EF4-FFF2-40B4-BE49-F238E27FC236}">
                <a16:creationId xmlns:a16="http://schemas.microsoft.com/office/drawing/2014/main" id="{1A2B6BBE-57B1-B8EA-1816-0E84F809DF3E}"/>
              </a:ext>
            </a:extLst>
          </p:cNvPr>
          <p:cNvSpPr/>
          <p:nvPr/>
        </p:nvSpPr>
        <p:spPr>
          <a:xfrm>
            <a:off x="5524878" y="3686109"/>
            <a:ext cx="540000" cy="540000"/>
          </a:xfrm>
          <a:prstGeom prst="ellipse">
            <a:avLst/>
          </a:prstGeom>
          <a:solidFill>
            <a:schemeClr val="accent2">
              <a:lumMod val="20000"/>
              <a:lumOff val="8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1</a:t>
            </a:r>
          </a:p>
        </p:txBody>
      </p:sp>
      <p:sp>
        <p:nvSpPr>
          <p:cNvPr id="12" name="5">
            <a:extLst>
              <a:ext uri="{FF2B5EF4-FFF2-40B4-BE49-F238E27FC236}">
                <a16:creationId xmlns:a16="http://schemas.microsoft.com/office/drawing/2014/main" id="{A5E13AA0-098D-6826-01B2-A63575E3EF2A}"/>
              </a:ext>
            </a:extLst>
          </p:cNvPr>
          <p:cNvSpPr/>
          <p:nvPr/>
        </p:nvSpPr>
        <p:spPr>
          <a:xfrm>
            <a:off x="9572552" y="4366816"/>
            <a:ext cx="2116914" cy="1477429"/>
          </a:xfrm>
          <a:custGeom>
            <a:avLst/>
            <a:gdLst/>
            <a:ahLst/>
            <a:cxnLst/>
            <a:rect l="l" t="t" r="r" b="b"/>
            <a:pathLst>
              <a:path w="3134014" h="2187280">
                <a:moveTo>
                  <a:pt x="0" y="0"/>
                </a:moveTo>
                <a:lnTo>
                  <a:pt x="3134013" y="0"/>
                </a:lnTo>
                <a:lnTo>
                  <a:pt x="3134013" y="2187280"/>
                </a:lnTo>
                <a:lnTo>
                  <a:pt x="0" y="21872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3" name="2s">
            <a:hlinkClick r:id="rId17" action="ppaction://hlinksldjump"/>
            <a:extLst>
              <a:ext uri="{FF2B5EF4-FFF2-40B4-BE49-F238E27FC236}">
                <a16:creationId xmlns:a16="http://schemas.microsoft.com/office/drawing/2014/main" id="{F6F63F9F-15E9-E8A0-C56F-06F365B8946D}"/>
              </a:ext>
            </a:extLst>
          </p:cNvPr>
          <p:cNvSpPr/>
          <p:nvPr/>
        </p:nvSpPr>
        <p:spPr>
          <a:xfrm>
            <a:off x="8931309" y="3698415"/>
            <a:ext cx="540000" cy="540000"/>
          </a:xfrm>
          <a:prstGeom prst="ellipse">
            <a:avLst/>
          </a:prstGeom>
          <a:solidFill>
            <a:schemeClr val="accent2">
              <a:lumMod val="20000"/>
              <a:lumOff val="8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2</a:t>
            </a:r>
          </a:p>
        </p:txBody>
      </p:sp>
      <p:sp>
        <p:nvSpPr>
          <p:cNvPr id="14" name="3s">
            <a:hlinkClick r:id="rId18" action="ppaction://hlinksldjump"/>
            <a:extLst>
              <a:ext uri="{FF2B5EF4-FFF2-40B4-BE49-F238E27FC236}">
                <a16:creationId xmlns:a16="http://schemas.microsoft.com/office/drawing/2014/main" id="{797BB710-8A88-1D87-6958-C9E0509E62B2}"/>
              </a:ext>
            </a:extLst>
          </p:cNvPr>
          <p:cNvSpPr/>
          <p:nvPr/>
        </p:nvSpPr>
        <p:spPr>
          <a:xfrm>
            <a:off x="4333700" y="5913777"/>
            <a:ext cx="540000" cy="540000"/>
          </a:xfrm>
          <a:prstGeom prst="ellipse">
            <a:avLst/>
          </a:prstGeom>
          <a:solidFill>
            <a:schemeClr val="accent2">
              <a:lumMod val="20000"/>
              <a:lumOff val="8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3</a:t>
            </a:r>
          </a:p>
        </p:txBody>
      </p:sp>
      <p:sp>
        <p:nvSpPr>
          <p:cNvPr id="15" name="4s">
            <a:hlinkClick r:id="rId19" action="ppaction://hlinksldjump"/>
            <a:extLst>
              <a:ext uri="{FF2B5EF4-FFF2-40B4-BE49-F238E27FC236}">
                <a16:creationId xmlns:a16="http://schemas.microsoft.com/office/drawing/2014/main" id="{F6BFE267-66F5-88F0-0006-E9E4B3FD1BEC}"/>
              </a:ext>
            </a:extLst>
          </p:cNvPr>
          <p:cNvSpPr/>
          <p:nvPr/>
        </p:nvSpPr>
        <p:spPr>
          <a:xfrm>
            <a:off x="7243351" y="5911061"/>
            <a:ext cx="540000" cy="540000"/>
          </a:xfrm>
          <a:prstGeom prst="ellipse">
            <a:avLst/>
          </a:prstGeom>
          <a:solidFill>
            <a:schemeClr val="accent2">
              <a:lumMod val="20000"/>
              <a:lumOff val="8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4</a:t>
            </a:r>
          </a:p>
        </p:txBody>
      </p:sp>
      <p:sp>
        <p:nvSpPr>
          <p:cNvPr id="16" name="5s">
            <a:hlinkClick r:id="rId20" action="ppaction://hlinksldjump"/>
            <a:extLst>
              <a:ext uri="{FF2B5EF4-FFF2-40B4-BE49-F238E27FC236}">
                <a16:creationId xmlns:a16="http://schemas.microsoft.com/office/drawing/2014/main" id="{F428AF7D-7021-C6A6-9250-25981E345CBE}"/>
              </a:ext>
            </a:extLst>
          </p:cNvPr>
          <p:cNvSpPr/>
          <p:nvPr/>
        </p:nvSpPr>
        <p:spPr>
          <a:xfrm>
            <a:off x="10345452" y="5911061"/>
            <a:ext cx="540000" cy="540000"/>
          </a:xfrm>
          <a:prstGeom prst="ellipse">
            <a:avLst/>
          </a:prstGeom>
          <a:solidFill>
            <a:schemeClr val="accent2">
              <a:lumMod val="20000"/>
              <a:lumOff val="8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800" b="1" dirty="0">
                <a:solidFill>
                  <a:schemeClr val="tx1"/>
                </a:solidFill>
                <a:latin typeface="UTM Avo" panose="02040603050506020204" pitchFamily="18"/>
              </a:rPr>
              <a:t>5</a:t>
            </a:r>
          </a:p>
        </p:txBody>
      </p:sp>
      <p:pic>
        <p:nvPicPr>
          <p:cNvPr id="17" name="Picture 16" descr="Logo, company name&#10;&#10;Description automatically generated">
            <a:extLst>
              <a:ext uri="{FF2B5EF4-FFF2-40B4-BE49-F238E27FC236}">
                <a16:creationId xmlns:a16="http://schemas.microsoft.com/office/drawing/2014/main" id="{D46A9A5A-0DC7-6EBB-A3D3-D02524E6BC05}"/>
              </a:ext>
            </a:extLst>
          </p:cNvPr>
          <p:cNvPicPr>
            <a:picLocks noChangeAspect="1"/>
          </p:cNvPicPr>
          <p:nvPr/>
        </p:nvPicPr>
        <p:blipFill>
          <a:blip r:embed="rId21" cstate="hqprint">
            <a:extLst>
              <a:ext uri="{28A0092B-C50C-407E-A947-70E740481C1C}">
                <a14:useLocalDpi xmlns:a14="http://schemas.microsoft.com/office/drawing/2010/main" val="0"/>
              </a:ext>
            </a:extLst>
          </a:blip>
          <a:stretch>
            <a:fillRect/>
          </a:stretch>
        </p:blipFill>
        <p:spPr>
          <a:xfrm>
            <a:off x="0" y="0"/>
            <a:ext cx="701458" cy="782796"/>
          </a:xfrm>
          <a:prstGeom prst="rect">
            <a:avLst/>
          </a:prstGeom>
        </p:spPr>
      </p:pic>
    </p:spTree>
    <p:extLst>
      <p:ext uri="{BB962C8B-B14F-4D97-AF65-F5344CB8AC3E}">
        <p14:creationId xmlns:p14="http://schemas.microsoft.com/office/powerpoint/2010/main" val="226643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1" restart="whenNotActive" fill="hold" evtFilter="cancelBubble" nodeType="interactiveSeq">
                <p:stCondLst>
                  <p:cond evt="onClick" delay="0">
                    <p:tgtEl>
                      <p:spTgt spid="13"/>
                    </p:tgtEl>
                  </p:cond>
                </p:stCondLst>
                <p:endSync evt="end" delay="0">
                  <p:rtn val="all"/>
                </p:endSync>
                <p:childTnLst>
                  <p:par>
                    <p:cTn id="12" fill="hold">
                      <p:stCondLst>
                        <p:cond delay="0"/>
                      </p:stCondLst>
                      <p:childTnLst>
                        <p:par>
                          <p:cTn id="13" fill="hold">
                            <p:stCondLst>
                              <p:cond delay="0"/>
                            </p:stCondLst>
                            <p:childTnLst>
                              <p:par>
                                <p:cTn id="14" presetID="9" presetClass="exit" presetSubtype="0" fill="hold" grpId="0" nodeType="clickEffect">
                                  <p:stCondLst>
                                    <p:cond delay="0"/>
                                  </p:stCondLst>
                                  <p:childTnLst>
                                    <p:animEffect transition="out" filter="dissolv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9" presetClass="exit" presetSubtype="0" fill="hold" nodeType="clickEffect">
                                  <p:stCondLst>
                                    <p:cond delay="0"/>
                                  </p:stCondLst>
                                  <p:childTnLst>
                                    <p:animEffect transition="out" filter="dissolv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par>
                                <p:cTn id="26" presetID="9" presetClass="exit" presetSubtype="0" fill="hold" grpId="0" nodeType="withEffect">
                                  <p:stCondLst>
                                    <p:cond delay="0"/>
                                  </p:stCondLst>
                                  <p:childTnLst>
                                    <p:animEffect transition="out" filter="dissolv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9" presetClass="exit" presetSubtype="0" fill="hold" grpId="0" nodeType="clickEffect">
                                  <p:stCondLst>
                                    <p:cond delay="0"/>
                                  </p:stCondLst>
                                  <p:childTnLst>
                                    <p:animEffect transition="out" filter="dissolv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par>
                                <p:cTn id="35" presetID="9" presetClass="exit" presetSubtype="0" fill="hold" nodeType="withEffect">
                                  <p:stCondLst>
                                    <p:cond delay="0"/>
                                  </p:stCondLst>
                                  <p:childTnLst>
                                    <p:animEffect transition="out" filter="dissolv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6"/>
                    </p:tgtEl>
                  </p:cond>
                </p:stCondLst>
                <p:endSync evt="end" delay="0">
                  <p:rtn val="all"/>
                </p:endSync>
                <p:childTnLst>
                  <p:par>
                    <p:cTn id="39" fill="hold">
                      <p:stCondLst>
                        <p:cond delay="0"/>
                      </p:stCondLst>
                      <p:childTnLst>
                        <p:par>
                          <p:cTn id="40" fill="hold">
                            <p:stCondLst>
                              <p:cond delay="0"/>
                            </p:stCondLst>
                            <p:childTnLst>
                              <p:par>
                                <p:cTn id="41" presetID="9" presetClass="exit" presetSubtype="0" fill="hold" nodeType="clickEffect">
                                  <p:stCondLst>
                                    <p:cond delay="0"/>
                                  </p:stCondLst>
                                  <p:childTnLst>
                                    <p:animEffect transition="out" filter="dissolve">
                                      <p:cBhvr>
                                        <p:cTn id="42" dur="500"/>
                                        <p:tgtEl>
                                          <p:spTgt spid="12"/>
                                        </p:tgtEl>
                                      </p:cBhvr>
                                    </p:animEffect>
                                    <p:set>
                                      <p:cBhvr>
                                        <p:cTn id="43" dur="1" fill="hold">
                                          <p:stCondLst>
                                            <p:cond delay="499"/>
                                          </p:stCondLst>
                                        </p:cTn>
                                        <p:tgtEl>
                                          <p:spTgt spid="12"/>
                                        </p:tgtEl>
                                        <p:attrNameLst>
                                          <p:attrName>style.visibility</p:attrName>
                                        </p:attrNameLst>
                                      </p:cBhvr>
                                      <p:to>
                                        <p:strVal val="hidden"/>
                                      </p:to>
                                    </p:set>
                                  </p:childTnLst>
                                </p:cTn>
                              </p:par>
                              <p:par>
                                <p:cTn id="44" presetID="9" presetClass="exit" presetSubtype="0" fill="hold" grpId="0" nodeType="withEffect">
                                  <p:stCondLst>
                                    <p:cond delay="0"/>
                                  </p:stCondLst>
                                  <p:childTnLst>
                                    <p:animEffect transition="out" filter="dissolve">
                                      <p:cBhvr>
                                        <p:cTn id="45" dur="500"/>
                                        <p:tgtEl>
                                          <p:spTgt spid="16"/>
                                        </p:tgtEl>
                                      </p:cBhvr>
                                    </p:animEffect>
                                    <p:set>
                                      <p:cBhvr>
                                        <p:cTn id="4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1"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Google Shape;122;p3">
            <a:extLst>
              <a:ext uri="{FF2B5EF4-FFF2-40B4-BE49-F238E27FC236}">
                <a16:creationId xmlns:a16="http://schemas.microsoft.com/office/drawing/2014/main" id="{7B9D2FF3-35F5-CF39-5A9C-D22978D35B1D}"/>
              </a:ext>
            </a:extLst>
          </p:cNvPr>
          <p:cNvSpPr/>
          <p:nvPr/>
        </p:nvSpPr>
        <p:spPr>
          <a:xfrm>
            <a:off x="3314700" y="764534"/>
            <a:ext cx="8661400" cy="5229865"/>
          </a:xfrm>
          <a:prstGeom prst="roundRect">
            <a:avLst>
              <a:gd name="adj" fmla="val 8270"/>
            </a:avLst>
          </a:prstGeom>
          <a:solidFill>
            <a:schemeClr val="lt1"/>
          </a:solidFill>
          <a:ln w="381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chemeClr val="tx1"/>
              </a:solidFill>
              <a:latin typeface="UTM Avo" panose="02040603050506020204" pitchFamily="18"/>
              <a:sym typeface="Arial"/>
            </a:endParaRPr>
          </a:p>
        </p:txBody>
      </p:sp>
      <p:sp>
        <p:nvSpPr>
          <p:cNvPr id="4" name="Google Shape;126;p3">
            <a:extLst>
              <a:ext uri="{FF2B5EF4-FFF2-40B4-BE49-F238E27FC236}">
                <a16:creationId xmlns:a16="http://schemas.microsoft.com/office/drawing/2014/main" id="{B11FC38B-2F49-4153-7698-BB5C9B882A10}"/>
              </a:ext>
            </a:extLst>
          </p:cNvPr>
          <p:cNvSpPr txBox="1"/>
          <p:nvPr/>
        </p:nvSpPr>
        <p:spPr>
          <a:xfrm>
            <a:off x="3735710" y="956219"/>
            <a:ext cx="7819379" cy="2308284"/>
          </a:xfrm>
          <a:prstGeom prst="rect">
            <a:avLst/>
          </a:prstGeom>
          <a:noFill/>
          <a:ln>
            <a:noFill/>
          </a:ln>
        </p:spPr>
        <p:txBody>
          <a:bodyPr spcFirstLastPara="1" wrap="square" lIns="91425" tIns="45700" rIns="91425" bIns="45700" anchor="t" anchorCtr="0">
            <a:spAutoFit/>
          </a:bodyPr>
          <a:lstStyle/>
          <a:p>
            <a:pPr algn="just">
              <a:lnSpc>
                <a:spcPct val="150000"/>
              </a:lnSpc>
            </a:pPr>
            <a:r>
              <a:rPr lang="vi-VN" sz="2400" b="1" dirty="0">
                <a:solidFill>
                  <a:schemeClr val="tx1"/>
                </a:solidFill>
                <a:highlight>
                  <a:srgbClr val="FFFFFF"/>
                </a:highlight>
                <a:latin typeface="UTM Avo" panose="02040603050506020204" pitchFamily="18"/>
              </a:rPr>
              <a:t>Câu 1:</a:t>
            </a:r>
            <a:r>
              <a:rPr lang="en-US" sz="2400" dirty="0">
                <a:solidFill>
                  <a:schemeClr val="tx1"/>
                </a:solidFill>
                <a:highlight>
                  <a:srgbClr val="FFFFFF"/>
                </a:highlight>
                <a:latin typeface="UTM Avo" panose="02040603050506020204" pitchFamily="18"/>
              </a:rPr>
              <a:t> </a:t>
            </a:r>
            <a:r>
              <a:rPr lang="vi-VN" sz="2400" dirty="0">
                <a:solidFill>
                  <a:schemeClr val="tx1"/>
                </a:solidFill>
                <a:highlight>
                  <a:srgbClr val="FFFFFF"/>
                </a:highlight>
                <a:latin typeface="UTM Avo" panose="02040603050506020204" pitchFamily="18"/>
              </a:rPr>
              <a:t>Cho một máy bay lên thẳng có khối lượng 5.10</a:t>
            </a:r>
            <a:r>
              <a:rPr lang="vi-VN" sz="2400" baseline="30000" dirty="0">
                <a:solidFill>
                  <a:schemeClr val="tx1"/>
                </a:solidFill>
                <a:highlight>
                  <a:srgbClr val="FFFFFF"/>
                </a:highlight>
                <a:latin typeface="UTM Avo" panose="02040603050506020204" pitchFamily="18"/>
              </a:rPr>
              <a:t>3 </a:t>
            </a:r>
            <a:r>
              <a:rPr lang="vi-VN" sz="2400" dirty="0">
                <a:solidFill>
                  <a:schemeClr val="tx1"/>
                </a:solidFill>
                <a:highlight>
                  <a:srgbClr val="FFFFFF"/>
                </a:highlight>
                <a:latin typeface="UTM Avo" panose="02040603050506020204" pitchFamily="18"/>
              </a:rPr>
              <a:t>kg sau thời gian 2 phút máy bay lên được độ cao là 1</a:t>
            </a:r>
            <a:r>
              <a:rPr lang="en-US" sz="2400" dirty="0">
                <a:solidFill>
                  <a:schemeClr val="tx1"/>
                </a:solidFill>
                <a:highlight>
                  <a:srgbClr val="FFFFFF"/>
                </a:highlight>
                <a:latin typeface="UTM Avo" panose="02040603050506020204" pitchFamily="18"/>
              </a:rPr>
              <a:t> </a:t>
            </a:r>
            <a:r>
              <a:rPr lang="vi-VN" sz="2400" dirty="0">
                <a:solidFill>
                  <a:schemeClr val="tx1"/>
                </a:solidFill>
                <a:highlight>
                  <a:srgbClr val="FFFFFF"/>
                </a:highlight>
                <a:latin typeface="UTM Avo" panose="02040603050506020204" pitchFamily="18"/>
              </a:rPr>
              <a:t>440 m. Lấy g = 10 m/s</a:t>
            </a:r>
            <a:r>
              <a:rPr lang="vi-VN" sz="2400" baseline="30000" dirty="0">
                <a:solidFill>
                  <a:schemeClr val="tx1"/>
                </a:solidFill>
                <a:highlight>
                  <a:srgbClr val="FFFFFF"/>
                </a:highlight>
                <a:latin typeface="UTM Avo" panose="02040603050506020204" pitchFamily="18"/>
              </a:rPr>
              <a:t>2</a:t>
            </a:r>
            <a:r>
              <a:rPr lang="vi-VN" sz="2400" dirty="0">
                <a:solidFill>
                  <a:schemeClr val="tx1"/>
                </a:solidFill>
                <a:highlight>
                  <a:srgbClr val="FFFFFF"/>
                </a:highlight>
                <a:latin typeface="UTM Avo" panose="02040603050506020204" pitchFamily="18"/>
              </a:rPr>
              <a:t>. Tính công của động cơ trong khi chuyển động thẳng đều.</a:t>
            </a:r>
          </a:p>
        </p:txBody>
      </p:sp>
      <p:sp>
        <p:nvSpPr>
          <p:cNvPr id="5" name="a">
            <a:extLst>
              <a:ext uri="{FF2B5EF4-FFF2-40B4-BE49-F238E27FC236}">
                <a16:creationId xmlns:a16="http://schemas.microsoft.com/office/drawing/2014/main" id="{BEB2B69E-39FE-0C3B-F4A8-A9E507A083D8}"/>
              </a:ext>
            </a:extLst>
          </p:cNvPr>
          <p:cNvSpPr/>
          <p:nvPr/>
        </p:nvSpPr>
        <p:spPr>
          <a:xfrm>
            <a:off x="3927943" y="3382026"/>
            <a:ext cx="3556870" cy="100167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A. 70.10</a:t>
            </a:r>
            <a:r>
              <a:rPr lang="en-VN" sz="2400" baseline="30000" dirty="0">
                <a:solidFill>
                  <a:schemeClr val="tx1"/>
                </a:solidFill>
                <a:latin typeface="UTM Avo" panose="02040603050506020204" pitchFamily="18"/>
              </a:rPr>
              <a:t>6</a:t>
            </a:r>
            <a:r>
              <a:rPr lang="en-VN" sz="2400" dirty="0">
                <a:solidFill>
                  <a:schemeClr val="tx1"/>
                </a:solidFill>
                <a:latin typeface="UTM Avo" panose="02040603050506020204" pitchFamily="18"/>
              </a:rPr>
              <a:t> J.</a:t>
            </a:r>
          </a:p>
        </p:txBody>
      </p:sp>
      <p:sp>
        <p:nvSpPr>
          <p:cNvPr id="6" name="b">
            <a:extLst>
              <a:ext uri="{FF2B5EF4-FFF2-40B4-BE49-F238E27FC236}">
                <a16:creationId xmlns:a16="http://schemas.microsoft.com/office/drawing/2014/main" id="{BC063C1F-E0C1-F7F3-A9C4-8B8BBC34AB99}"/>
              </a:ext>
            </a:extLst>
          </p:cNvPr>
          <p:cNvSpPr/>
          <p:nvPr/>
        </p:nvSpPr>
        <p:spPr>
          <a:xfrm>
            <a:off x="7795933" y="4550642"/>
            <a:ext cx="3556870" cy="100167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D. 72.10</a:t>
            </a:r>
            <a:r>
              <a:rPr lang="en-VN" sz="2400" baseline="30000" dirty="0">
                <a:solidFill>
                  <a:schemeClr val="tx1"/>
                </a:solidFill>
                <a:latin typeface="UTM Avo" panose="02040603050506020204" pitchFamily="18"/>
              </a:rPr>
              <a:t>6</a:t>
            </a:r>
            <a:r>
              <a:rPr lang="en-VN" sz="2400" dirty="0">
                <a:solidFill>
                  <a:schemeClr val="tx1"/>
                </a:solidFill>
                <a:latin typeface="UTM Avo" panose="02040603050506020204" pitchFamily="18"/>
              </a:rPr>
              <a:t> J.</a:t>
            </a:r>
          </a:p>
        </p:txBody>
      </p:sp>
      <p:sp>
        <p:nvSpPr>
          <p:cNvPr id="7" name="c">
            <a:extLst>
              <a:ext uri="{FF2B5EF4-FFF2-40B4-BE49-F238E27FC236}">
                <a16:creationId xmlns:a16="http://schemas.microsoft.com/office/drawing/2014/main" id="{5B8A302D-6038-DE8D-76EA-CBD6BEE92F77}"/>
              </a:ext>
            </a:extLst>
          </p:cNvPr>
          <p:cNvSpPr/>
          <p:nvPr/>
        </p:nvSpPr>
        <p:spPr>
          <a:xfrm>
            <a:off x="3927943" y="4553797"/>
            <a:ext cx="3556870" cy="100167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C. 62.10</a:t>
            </a:r>
            <a:r>
              <a:rPr lang="en-VN" sz="2400" baseline="30000" dirty="0">
                <a:solidFill>
                  <a:schemeClr val="tx1"/>
                </a:solidFill>
                <a:latin typeface="UTM Avo" panose="02040603050506020204" pitchFamily="18"/>
              </a:rPr>
              <a:t>6</a:t>
            </a:r>
            <a:r>
              <a:rPr lang="en-VN" sz="2400" dirty="0">
                <a:solidFill>
                  <a:schemeClr val="tx1"/>
                </a:solidFill>
                <a:latin typeface="UTM Avo" panose="02040603050506020204" pitchFamily="18"/>
              </a:rPr>
              <a:t> J.</a:t>
            </a:r>
          </a:p>
        </p:txBody>
      </p:sp>
      <p:sp>
        <p:nvSpPr>
          <p:cNvPr id="8" name="d">
            <a:extLst>
              <a:ext uri="{FF2B5EF4-FFF2-40B4-BE49-F238E27FC236}">
                <a16:creationId xmlns:a16="http://schemas.microsoft.com/office/drawing/2014/main" id="{00F7D84F-0FC6-00A7-E3B4-47FB78C58E54}"/>
              </a:ext>
            </a:extLst>
          </p:cNvPr>
          <p:cNvSpPr/>
          <p:nvPr/>
        </p:nvSpPr>
        <p:spPr>
          <a:xfrm>
            <a:off x="7795933" y="3382025"/>
            <a:ext cx="3556870" cy="1001680"/>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B. 82.10</a:t>
            </a:r>
            <a:r>
              <a:rPr lang="en-VN" sz="2400" baseline="30000" dirty="0">
                <a:solidFill>
                  <a:schemeClr val="tx1"/>
                </a:solidFill>
                <a:latin typeface="UTM Avo" panose="02040603050506020204" pitchFamily="18"/>
              </a:rPr>
              <a:t>6</a:t>
            </a:r>
            <a:r>
              <a:rPr lang="en-VN" sz="2400" dirty="0">
                <a:solidFill>
                  <a:schemeClr val="tx1"/>
                </a:solidFill>
                <a:latin typeface="UTM Avo" panose="02040603050506020204" pitchFamily="18"/>
              </a:rPr>
              <a:t> J.</a:t>
            </a:r>
          </a:p>
        </p:txBody>
      </p:sp>
      <p:pic>
        <p:nvPicPr>
          <p:cNvPr id="10" name="Picture 18">
            <a:extLst>
              <a:ext uri="{FF2B5EF4-FFF2-40B4-BE49-F238E27FC236}">
                <a16:creationId xmlns:a16="http://schemas.microsoft.com/office/drawing/2014/main" id="{3ECE9E44-2FE0-2CD0-482A-4877FE2905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1493" y="4743492"/>
            <a:ext cx="9013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2342577-3977-B549-B58E-5D8E975D10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8528" y="3544339"/>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35C1CE53-5BFD-7DB1-C2A0-E0B076DC32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8528" y="4743492"/>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FD5D42E2-CBBA-659F-9BF6-2181D33F5F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7561" y="354735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hlinkClick r:id="rId5" action="ppaction://hlinksldjump"/>
            <a:extLst>
              <a:ext uri="{FF2B5EF4-FFF2-40B4-BE49-F238E27FC236}">
                <a16:creationId xmlns:a16="http://schemas.microsoft.com/office/drawing/2014/main" id="{CDA4109E-2811-822B-B11C-245C786EA03A}"/>
              </a:ext>
            </a:extLst>
          </p:cNvPr>
          <p:cNvPicPr>
            <a:picLocks noChangeAspect="1"/>
          </p:cNvPicPr>
          <p:nvPr/>
        </p:nvPicPr>
        <p:blipFill>
          <a:blip r:embed="rId6"/>
          <a:stretch>
            <a:fillRect/>
          </a:stretch>
        </p:blipFill>
        <p:spPr>
          <a:xfrm>
            <a:off x="211801" y="5256618"/>
            <a:ext cx="1724565" cy="1601382"/>
          </a:xfrm>
          <a:prstGeom prst="rect">
            <a:avLst/>
          </a:prstGeom>
        </p:spPr>
      </p:pic>
      <p:sp>
        <p:nvSpPr>
          <p:cNvPr id="19" name="Freeform 9">
            <a:extLst>
              <a:ext uri="{FF2B5EF4-FFF2-40B4-BE49-F238E27FC236}">
                <a16:creationId xmlns:a16="http://schemas.microsoft.com/office/drawing/2014/main" id="{66438E29-B5C5-AF95-180A-B7FD2C899B98}"/>
              </a:ext>
            </a:extLst>
          </p:cNvPr>
          <p:cNvSpPr/>
          <p:nvPr/>
        </p:nvSpPr>
        <p:spPr>
          <a:xfrm>
            <a:off x="532078" y="1593748"/>
            <a:ext cx="2361611" cy="3571435"/>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20" name="Picture 19" descr="Logo, company name&#10;&#10;Description automatically generated">
            <a:extLst>
              <a:ext uri="{FF2B5EF4-FFF2-40B4-BE49-F238E27FC236}">
                <a16:creationId xmlns:a16="http://schemas.microsoft.com/office/drawing/2014/main" id="{D45D41BD-CA2E-22FA-39E9-9259B931D307}"/>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0"/>
            <a:ext cx="701458" cy="782796"/>
          </a:xfrm>
          <a:prstGeom prst="rect">
            <a:avLst/>
          </a:prstGeom>
        </p:spPr>
      </p:pic>
    </p:spTree>
    <p:extLst>
      <p:ext uri="{BB962C8B-B14F-4D97-AF65-F5344CB8AC3E}">
        <p14:creationId xmlns:p14="http://schemas.microsoft.com/office/powerpoint/2010/main" val="67991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6"/>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nextCondLst>
                <p:cond evt="onClick" delay="0">
                  <p:tgtEl>
                    <p:spTgt spid="6"/>
                  </p:tgtEl>
                </p:cond>
              </p:nextCondLst>
            </p:seq>
          </p:childTnLst>
        </p:cTn>
      </p:par>
    </p:tnLst>
    <p:bldLst>
      <p:bldP spid="3" grpId="0" animBg="1"/>
      <p:bldP spid="4" grpId="0"/>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Google Shape;122;p3">
            <a:extLst>
              <a:ext uri="{FF2B5EF4-FFF2-40B4-BE49-F238E27FC236}">
                <a16:creationId xmlns:a16="http://schemas.microsoft.com/office/drawing/2014/main" id="{7B9D2FF3-35F5-CF39-5A9C-D22978D35B1D}"/>
              </a:ext>
            </a:extLst>
          </p:cNvPr>
          <p:cNvSpPr/>
          <p:nvPr/>
        </p:nvSpPr>
        <p:spPr>
          <a:xfrm>
            <a:off x="3314700" y="764534"/>
            <a:ext cx="8661400" cy="5229865"/>
          </a:xfrm>
          <a:prstGeom prst="roundRect">
            <a:avLst>
              <a:gd name="adj" fmla="val 8270"/>
            </a:avLst>
          </a:prstGeom>
          <a:solidFill>
            <a:schemeClr val="lt1"/>
          </a:solidFill>
          <a:ln w="381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chemeClr val="tx1"/>
              </a:solidFill>
              <a:latin typeface="UTM Avo" panose="02040603050506020204" pitchFamily="18"/>
              <a:sym typeface="Arial"/>
            </a:endParaRPr>
          </a:p>
        </p:txBody>
      </p:sp>
      <p:sp>
        <p:nvSpPr>
          <p:cNvPr id="4" name="Google Shape;126;p3">
            <a:extLst>
              <a:ext uri="{FF2B5EF4-FFF2-40B4-BE49-F238E27FC236}">
                <a16:creationId xmlns:a16="http://schemas.microsoft.com/office/drawing/2014/main" id="{B11FC38B-2F49-4153-7698-BB5C9B882A10}"/>
              </a:ext>
            </a:extLst>
          </p:cNvPr>
          <p:cNvSpPr txBox="1"/>
          <p:nvPr/>
        </p:nvSpPr>
        <p:spPr>
          <a:xfrm>
            <a:off x="3588444" y="1384652"/>
            <a:ext cx="8113912" cy="1200288"/>
          </a:xfrm>
          <a:prstGeom prst="rect">
            <a:avLst/>
          </a:prstGeom>
          <a:noFill/>
          <a:ln>
            <a:noFill/>
          </a:ln>
        </p:spPr>
        <p:txBody>
          <a:bodyPr spcFirstLastPara="1" wrap="square" lIns="91425" tIns="45700" rIns="91425" bIns="45700" anchor="t" anchorCtr="0">
            <a:spAutoFit/>
          </a:bodyPr>
          <a:lstStyle/>
          <a:p>
            <a:pPr algn="just">
              <a:lnSpc>
                <a:spcPct val="150000"/>
              </a:lnSpc>
            </a:pPr>
            <a:r>
              <a:rPr lang="en-US" sz="2400" b="1" dirty="0" err="1">
                <a:solidFill>
                  <a:schemeClr val="tx1"/>
                </a:solidFill>
                <a:highlight>
                  <a:srgbClr val="FFFFFF"/>
                </a:highlight>
                <a:latin typeface="UTM Avo" panose="02040603050506020204" pitchFamily="18"/>
              </a:rPr>
              <a:t>Câu</a:t>
            </a:r>
            <a:r>
              <a:rPr lang="en-US" sz="2400" b="1" dirty="0">
                <a:solidFill>
                  <a:schemeClr val="tx1"/>
                </a:solidFill>
                <a:highlight>
                  <a:srgbClr val="FFFFFF"/>
                </a:highlight>
                <a:latin typeface="UTM Avo" panose="02040603050506020204" pitchFamily="18"/>
              </a:rPr>
              <a:t> 2: </a:t>
            </a:r>
            <a:r>
              <a:rPr lang="vi-VN" sz="2400" dirty="0">
                <a:solidFill>
                  <a:schemeClr val="tx1"/>
                </a:solidFill>
                <a:highlight>
                  <a:srgbClr val="FFFFFF"/>
                </a:highlight>
                <a:latin typeface="UTM Avo" panose="02040603050506020204" pitchFamily="18"/>
              </a:rPr>
              <a:t>Cho một vật có khối lượng 8 kg rơi tự do. Tính công của trọng lực trong giây thứ tư. Lấy g = 10 m/s</a:t>
            </a:r>
            <a:r>
              <a:rPr lang="vi-VN" sz="2400" baseline="30000" dirty="0">
                <a:solidFill>
                  <a:schemeClr val="tx1"/>
                </a:solidFill>
                <a:highlight>
                  <a:srgbClr val="FFFFFF"/>
                </a:highlight>
                <a:latin typeface="UTM Avo" panose="02040603050506020204" pitchFamily="18"/>
              </a:rPr>
              <a:t>2</a:t>
            </a:r>
            <a:r>
              <a:rPr lang="vi-VN" sz="2400" dirty="0">
                <a:solidFill>
                  <a:schemeClr val="tx1"/>
                </a:solidFill>
                <a:highlight>
                  <a:srgbClr val="FFFFFF"/>
                </a:highlight>
                <a:latin typeface="UTM Avo" panose="02040603050506020204" pitchFamily="18"/>
              </a:rPr>
              <a:t>.</a:t>
            </a:r>
          </a:p>
        </p:txBody>
      </p:sp>
      <p:sp>
        <p:nvSpPr>
          <p:cNvPr id="5" name="a">
            <a:extLst>
              <a:ext uri="{FF2B5EF4-FFF2-40B4-BE49-F238E27FC236}">
                <a16:creationId xmlns:a16="http://schemas.microsoft.com/office/drawing/2014/main" id="{BEB2B69E-39FE-0C3B-F4A8-A9E507A083D8}"/>
              </a:ext>
            </a:extLst>
          </p:cNvPr>
          <p:cNvSpPr/>
          <p:nvPr/>
        </p:nvSpPr>
        <p:spPr>
          <a:xfrm>
            <a:off x="3927943" y="2837917"/>
            <a:ext cx="3556870" cy="104474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A. 3</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800 (J).</a:t>
            </a:r>
          </a:p>
        </p:txBody>
      </p:sp>
      <p:sp>
        <p:nvSpPr>
          <p:cNvPr id="6" name="b">
            <a:extLst>
              <a:ext uri="{FF2B5EF4-FFF2-40B4-BE49-F238E27FC236}">
                <a16:creationId xmlns:a16="http://schemas.microsoft.com/office/drawing/2014/main" id="{BC063C1F-E0C1-F7F3-A9C4-8B8BBC34AB99}"/>
              </a:ext>
            </a:extLst>
          </p:cNvPr>
          <p:cNvSpPr/>
          <p:nvPr/>
        </p:nvSpPr>
        <p:spPr>
          <a:xfrm>
            <a:off x="7795935" y="2837916"/>
            <a:ext cx="3556870" cy="104474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B. 2</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800 (J).</a:t>
            </a:r>
          </a:p>
        </p:txBody>
      </p:sp>
      <p:sp>
        <p:nvSpPr>
          <p:cNvPr id="7" name="c">
            <a:extLst>
              <a:ext uri="{FF2B5EF4-FFF2-40B4-BE49-F238E27FC236}">
                <a16:creationId xmlns:a16="http://schemas.microsoft.com/office/drawing/2014/main" id="{5B8A302D-6038-DE8D-76EA-CBD6BEE92F77}"/>
              </a:ext>
            </a:extLst>
          </p:cNvPr>
          <p:cNvSpPr/>
          <p:nvPr/>
        </p:nvSpPr>
        <p:spPr>
          <a:xfrm>
            <a:off x="3927943" y="4097369"/>
            <a:ext cx="3556870" cy="104474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C. 4</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800 (J).</a:t>
            </a:r>
          </a:p>
        </p:txBody>
      </p:sp>
      <p:sp>
        <p:nvSpPr>
          <p:cNvPr id="8" name="d">
            <a:extLst>
              <a:ext uri="{FF2B5EF4-FFF2-40B4-BE49-F238E27FC236}">
                <a16:creationId xmlns:a16="http://schemas.microsoft.com/office/drawing/2014/main" id="{00F7D84F-0FC6-00A7-E3B4-47FB78C58E54}"/>
              </a:ext>
            </a:extLst>
          </p:cNvPr>
          <p:cNvSpPr/>
          <p:nvPr/>
        </p:nvSpPr>
        <p:spPr>
          <a:xfrm>
            <a:off x="7795934" y="4097367"/>
            <a:ext cx="3556870" cy="104474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D. 6</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800 (J).</a:t>
            </a:r>
          </a:p>
        </p:txBody>
      </p:sp>
      <p:sp>
        <p:nvSpPr>
          <p:cNvPr id="9" name="Freeform 9">
            <a:extLst>
              <a:ext uri="{FF2B5EF4-FFF2-40B4-BE49-F238E27FC236}">
                <a16:creationId xmlns:a16="http://schemas.microsoft.com/office/drawing/2014/main" id="{80889B59-E62B-5B56-AC17-4AEBEF48BAAB}"/>
              </a:ext>
            </a:extLst>
          </p:cNvPr>
          <p:cNvSpPr/>
          <p:nvPr/>
        </p:nvSpPr>
        <p:spPr>
          <a:xfrm>
            <a:off x="532078" y="1593748"/>
            <a:ext cx="2361611" cy="3571435"/>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10" name="Picture 18">
            <a:extLst>
              <a:ext uri="{FF2B5EF4-FFF2-40B4-BE49-F238E27FC236}">
                <a16:creationId xmlns:a16="http://schemas.microsoft.com/office/drawing/2014/main" id="{3ECE9E44-2FE0-2CD0-482A-4877FE2905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91400" y="3040380"/>
            <a:ext cx="886060"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2342577-3977-B549-B58E-5D8E975D10D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57768" y="3054607"/>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35C1CE53-5BFD-7DB1-C2A0-E0B076DC323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67386" y="4258524"/>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FD5D42E2-CBBA-659F-9BF6-2181D33F5FA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32153" y="4290174"/>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hlinkClick r:id="rId7" action="ppaction://hlinksldjump"/>
            <a:extLst>
              <a:ext uri="{FF2B5EF4-FFF2-40B4-BE49-F238E27FC236}">
                <a16:creationId xmlns:a16="http://schemas.microsoft.com/office/drawing/2014/main" id="{CDA4109E-2811-822B-B11C-245C786EA03A}"/>
              </a:ext>
            </a:extLst>
          </p:cNvPr>
          <p:cNvPicPr>
            <a:picLocks noChangeAspect="1"/>
          </p:cNvPicPr>
          <p:nvPr/>
        </p:nvPicPr>
        <p:blipFill>
          <a:blip r:embed="rId8"/>
          <a:stretch>
            <a:fillRect/>
          </a:stretch>
        </p:blipFill>
        <p:spPr>
          <a:xfrm>
            <a:off x="211801" y="5256618"/>
            <a:ext cx="1724565" cy="1601382"/>
          </a:xfrm>
          <a:prstGeom prst="rect">
            <a:avLst/>
          </a:prstGeom>
        </p:spPr>
      </p:pic>
      <p:pic>
        <p:nvPicPr>
          <p:cNvPr id="16" name="Picture 15" descr="Logo, company name&#10;&#10;Description automatically generated">
            <a:extLst>
              <a:ext uri="{FF2B5EF4-FFF2-40B4-BE49-F238E27FC236}">
                <a16:creationId xmlns:a16="http://schemas.microsoft.com/office/drawing/2014/main" id="{9716F781-D026-AA0E-922D-633FD6C0514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0"/>
            <a:ext cx="701458" cy="782796"/>
          </a:xfrm>
          <a:prstGeom prst="rect">
            <a:avLst/>
          </a:prstGeom>
        </p:spPr>
      </p:pic>
    </p:spTree>
    <p:extLst>
      <p:ext uri="{BB962C8B-B14F-4D97-AF65-F5344CB8AC3E}">
        <p14:creationId xmlns:p14="http://schemas.microsoft.com/office/powerpoint/2010/main" val="87139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6"/>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nextCondLst>
                <p:cond evt="onClick" delay="0">
                  <p:tgtEl>
                    <p:spTgt spid="6"/>
                  </p:tgtEl>
                </p:cond>
              </p:nextCondLst>
            </p:seq>
          </p:childTnLst>
        </p:cTn>
      </p:par>
    </p:tnLst>
    <p:bldLst>
      <p:bldP spid="3" grpId="0" animBg="1"/>
      <p:bldP spid="4" grpId="0"/>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3" name="Google Shape;122;p3">
            <a:extLst>
              <a:ext uri="{FF2B5EF4-FFF2-40B4-BE49-F238E27FC236}">
                <a16:creationId xmlns:a16="http://schemas.microsoft.com/office/drawing/2014/main" id="{B6BB5325-0E32-E458-D925-F193E40B1905}"/>
              </a:ext>
            </a:extLst>
          </p:cNvPr>
          <p:cNvSpPr/>
          <p:nvPr/>
        </p:nvSpPr>
        <p:spPr>
          <a:xfrm>
            <a:off x="3314700" y="764534"/>
            <a:ext cx="8661400" cy="5229865"/>
          </a:xfrm>
          <a:prstGeom prst="roundRect">
            <a:avLst>
              <a:gd name="adj" fmla="val 8270"/>
            </a:avLst>
          </a:prstGeom>
          <a:solidFill>
            <a:schemeClr val="lt1"/>
          </a:solidFill>
          <a:ln w="381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chemeClr val="tx1"/>
              </a:solidFill>
              <a:latin typeface="Arial"/>
              <a:ea typeface="Arial"/>
              <a:cs typeface="Arial"/>
              <a:sym typeface="Arial"/>
            </a:endParaRPr>
          </a:p>
        </p:txBody>
      </p:sp>
      <p:sp>
        <p:nvSpPr>
          <p:cNvPr id="4" name="Google Shape;126;p3">
            <a:extLst>
              <a:ext uri="{FF2B5EF4-FFF2-40B4-BE49-F238E27FC236}">
                <a16:creationId xmlns:a16="http://schemas.microsoft.com/office/drawing/2014/main" id="{D6E97D86-8025-4B0D-B4BF-67293FAD6C15}"/>
              </a:ext>
            </a:extLst>
          </p:cNvPr>
          <p:cNvSpPr txBox="1"/>
          <p:nvPr/>
        </p:nvSpPr>
        <p:spPr>
          <a:xfrm>
            <a:off x="3429878" y="1182075"/>
            <a:ext cx="8431044" cy="1754286"/>
          </a:xfrm>
          <a:prstGeom prst="rect">
            <a:avLst/>
          </a:prstGeom>
          <a:noFill/>
          <a:ln>
            <a:noFill/>
          </a:ln>
        </p:spPr>
        <p:txBody>
          <a:bodyPr spcFirstLastPara="1" wrap="square" lIns="91425" tIns="45700" rIns="91425" bIns="45700" anchor="t" anchorCtr="0">
            <a:spAutoFit/>
          </a:bodyPr>
          <a:lstStyle/>
          <a:p>
            <a:pPr algn="just">
              <a:lnSpc>
                <a:spcPct val="150000"/>
              </a:lnSpc>
            </a:pPr>
            <a:r>
              <a:rPr lang="en-US" sz="2400" b="1" dirty="0" err="1">
                <a:solidFill>
                  <a:schemeClr val="tx1"/>
                </a:solidFill>
                <a:highlight>
                  <a:srgbClr val="FFFFFF"/>
                </a:highlight>
                <a:latin typeface="UTM Avo" panose="02040603050506020204" pitchFamily="18"/>
              </a:rPr>
              <a:t>Câu</a:t>
            </a:r>
            <a:r>
              <a:rPr lang="en-US" sz="2400" b="1" dirty="0">
                <a:solidFill>
                  <a:schemeClr val="tx1"/>
                </a:solidFill>
                <a:highlight>
                  <a:srgbClr val="FFFFFF"/>
                </a:highlight>
                <a:latin typeface="UTM Avo" panose="02040603050506020204" pitchFamily="18"/>
              </a:rPr>
              <a:t> 3: </a:t>
            </a:r>
            <a:r>
              <a:rPr lang="vi-VN" sz="2400" dirty="0">
                <a:solidFill>
                  <a:schemeClr val="tx1"/>
                </a:solidFill>
                <a:highlight>
                  <a:srgbClr val="FFFFFF"/>
                </a:highlight>
                <a:latin typeface="UTM Avo" panose="02040603050506020204" pitchFamily="18"/>
              </a:rPr>
              <a:t>Một học sinh nâng tạ có khối lượng 80 kg lên cao 60 cm trong t = 0,8 s. Trong trường hợp học sinh đã hoạt động với công suất là bao nhiêu? Lấy g = 10 m/s</a:t>
            </a:r>
            <a:r>
              <a:rPr lang="vi-VN" sz="2400" baseline="30000" dirty="0">
                <a:solidFill>
                  <a:schemeClr val="tx1"/>
                </a:solidFill>
                <a:highlight>
                  <a:srgbClr val="FFFFFF"/>
                </a:highlight>
                <a:latin typeface="UTM Avo" panose="02040603050506020204" pitchFamily="18"/>
              </a:rPr>
              <a:t>2</a:t>
            </a:r>
            <a:r>
              <a:rPr lang="vi-VN" sz="2400" dirty="0">
                <a:solidFill>
                  <a:schemeClr val="tx1"/>
                </a:solidFill>
                <a:highlight>
                  <a:srgbClr val="FFFFFF"/>
                </a:highlight>
                <a:latin typeface="UTM Avo" panose="02040603050506020204" pitchFamily="18"/>
              </a:rPr>
              <a:t>.</a:t>
            </a:r>
          </a:p>
        </p:txBody>
      </p:sp>
      <p:sp>
        <p:nvSpPr>
          <p:cNvPr id="5" name="a">
            <a:extLst>
              <a:ext uri="{FF2B5EF4-FFF2-40B4-BE49-F238E27FC236}">
                <a16:creationId xmlns:a16="http://schemas.microsoft.com/office/drawing/2014/main" id="{FB5AEC03-3AB7-5AA5-9B42-A17BD2188ECB}"/>
              </a:ext>
            </a:extLst>
          </p:cNvPr>
          <p:cNvSpPr/>
          <p:nvPr/>
        </p:nvSpPr>
        <p:spPr>
          <a:xfrm>
            <a:off x="3620022" y="3096976"/>
            <a:ext cx="3889843" cy="101115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marL="457200" indent="-457200" algn="ctr">
              <a:lnSpc>
                <a:spcPct val="150000"/>
              </a:lnSpc>
              <a:buAutoNum type="alphaUcPeriod"/>
            </a:pPr>
            <a:r>
              <a:rPr lang="en-VN" sz="2400" dirty="0">
                <a:solidFill>
                  <a:schemeClr val="tx1"/>
                </a:solidFill>
                <a:latin typeface="UTM Avo" panose="02040603050506020204" pitchFamily="18"/>
              </a:rPr>
              <a:t>400 W.</a:t>
            </a:r>
          </a:p>
        </p:txBody>
      </p:sp>
      <p:sp>
        <p:nvSpPr>
          <p:cNvPr id="6" name="b">
            <a:extLst>
              <a:ext uri="{FF2B5EF4-FFF2-40B4-BE49-F238E27FC236}">
                <a16:creationId xmlns:a16="http://schemas.microsoft.com/office/drawing/2014/main" id="{58A5A9A7-5EF9-2308-BA16-20EDD25EF1B4}"/>
              </a:ext>
            </a:extLst>
          </p:cNvPr>
          <p:cNvSpPr/>
          <p:nvPr/>
        </p:nvSpPr>
        <p:spPr>
          <a:xfrm>
            <a:off x="7770882" y="3096975"/>
            <a:ext cx="3863987" cy="1011157"/>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B. 500 W.</a:t>
            </a:r>
          </a:p>
        </p:txBody>
      </p:sp>
      <p:sp>
        <p:nvSpPr>
          <p:cNvPr id="7" name="c">
            <a:extLst>
              <a:ext uri="{FF2B5EF4-FFF2-40B4-BE49-F238E27FC236}">
                <a16:creationId xmlns:a16="http://schemas.microsoft.com/office/drawing/2014/main" id="{76D8B5F5-6A5C-502A-D96E-86F70908B468}"/>
              </a:ext>
            </a:extLst>
          </p:cNvPr>
          <p:cNvSpPr/>
          <p:nvPr/>
        </p:nvSpPr>
        <p:spPr>
          <a:xfrm>
            <a:off x="3620022" y="4256221"/>
            <a:ext cx="3889843" cy="1011156"/>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C. 600 W.</a:t>
            </a:r>
          </a:p>
        </p:txBody>
      </p:sp>
      <p:sp>
        <p:nvSpPr>
          <p:cNvPr id="8" name="d">
            <a:extLst>
              <a:ext uri="{FF2B5EF4-FFF2-40B4-BE49-F238E27FC236}">
                <a16:creationId xmlns:a16="http://schemas.microsoft.com/office/drawing/2014/main" id="{99EEA85B-BD68-BB61-A55B-47D6EA02C041}"/>
              </a:ext>
            </a:extLst>
          </p:cNvPr>
          <p:cNvSpPr/>
          <p:nvPr/>
        </p:nvSpPr>
        <p:spPr>
          <a:xfrm>
            <a:off x="7770881" y="4256219"/>
            <a:ext cx="3863987" cy="101115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lnSpc>
                <a:spcPct val="150000"/>
              </a:lnSpc>
            </a:pPr>
            <a:r>
              <a:rPr lang="en-VN" sz="2400" dirty="0">
                <a:solidFill>
                  <a:schemeClr val="tx1"/>
                </a:solidFill>
                <a:latin typeface="UTM Avo" panose="02040603050506020204" pitchFamily="18"/>
              </a:rPr>
              <a:t>700 W.</a:t>
            </a:r>
          </a:p>
        </p:txBody>
      </p:sp>
      <p:pic>
        <p:nvPicPr>
          <p:cNvPr id="10" name="Picture 9">
            <a:hlinkClick r:id="rId4" action="ppaction://hlinksldjump"/>
            <a:extLst>
              <a:ext uri="{FF2B5EF4-FFF2-40B4-BE49-F238E27FC236}">
                <a16:creationId xmlns:a16="http://schemas.microsoft.com/office/drawing/2014/main" id="{6584EA55-D501-1FA7-9AEC-DDCFB3577775}"/>
              </a:ext>
            </a:extLst>
          </p:cNvPr>
          <p:cNvPicPr>
            <a:picLocks noChangeAspect="1"/>
          </p:cNvPicPr>
          <p:nvPr/>
        </p:nvPicPr>
        <p:blipFill>
          <a:blip r:embed="rId5"/>
          <a:stretch>
            <a:fillRect/>
          </a:stretch>
        </p:blipFill>
        <p:spPr>
          <a:xfrm>
            <a:off x="211801" y="5256618"/>
            <a:ext cx="1724565" cy="1601382"/>
          </a:xfrm>
          <a:prstGeom prst="rect">
            <a:avLst/>
          </a:prstGeom>
        </p:spPr>
      </p:pic>
      <p:pic>
        <p:nvPicPr>
          <p:cNvPr id="11" name="Picture 18">
            <a:extLst>
              <a:ext uri="{FF2B5EF4-FFF2-40B4-BE49-F238E27FC236}">
                <a16:creationId xmlns:a16="http://schemas.microsoft.com/office/drawing/2014/main" id="{5EC974F6-3717-FA95-C8D2-E9B44C0B8F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6052" y="4486857"/>
            <a:ext cx="871507"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FC74A4D8-DD57-50DA-3522-7DA9CB540D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71029" y="3304452"/>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04A24FD7-76E7-0D6E-991E-37563D5D58B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01011" y="3290136"/>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9B619A8A-1F57-9E37-2460-B811010E66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36473" y="4424782"/>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Freeform 9">
            <a:extLst>
              <a:ext uri="{FF2B5EF4-FFF2-40B4-BE49-F238E27FC236}">
                <a16:creationId xmlns:a16="http://schemas.microsoft.com/office/drawing/2014/main" id="{E878A3E0-D7C9-056C-E8FA-B962B7C3AAE4}"/>
              </a:ext>
            </a:extLst>
          </p:cNvPr>
          <p:cNvSpPr/>
          <p:nvPr/>
        </p:nvSpPr>
        <p:spPr>
          <a:xfrm>
            <a:off x="532078" y="1593748"/>
            <a:ext cx="2361611" cy="3571435"/>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8" name="Picture 17" descr="Logo, company name&#10;&#10;Description automatically generated">
            <a:extLst>
              <a:ext uri="{FF2B5EF4-FFF2-40B4-BE49-F238E27FC236}">
                <a16:creationId xmlns:a16="http://schemas.microsoft.com/office/drawing/2014/main" id="{7CFAD156-0973-2A97-78F0-6C8B91719C28}"/>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12526"/>
            <a:ext cx="701458" cy="782796"/>
          </a:xfrm>
          <a:prstGeom prst="rect">
            <a:avLst/>
          </a:prstGeom>
        </p:spPr>
      </p:pic>
    </p:spTree>
    <p:extLst>
      <p:ext uri="{BB962C8B-B14F-4D97-AF65-F5344CB8AC3E}">
        <p14:creationId xmlns:p14="http://schemas.microsoft.com/office/powerpoint/2010/main" val="15807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nextCondLst>
                <p:cond evt="onClick" delay="0">
                  <p:tgtEl>
                    <p:spTgt spid="6"/>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nextCondLst>
                <p:cond evt="onClick" delay="0">
                  <p:tgtEl>
                    <p:spTgt spid="5"/>
                  </p:tgtEl>
                </p:cond>
              </p:nextCondLst>
            </p:seq>
            <p:seq concurrent="1" nextAc="seek">
              <p:cTn id="47" restart="whenNotActive" fill="hold" evtFilter="cancelBubble" nodeType="interactiveSeq">
                <p:stCondLst>
                  <p:cond evt="onClick" delay="0">
                    <p:tgtEl>
                      <p:spTgt spid="7"/>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nextCondLst>
                <p:cond evt="onClick" delay="0">
                  <p:tgtEl>
                    <p:spTgt spid="7"/>
                  </p:tgtEl>
                </p:cond>
              </p:nextCondLst>
            </p:seq>
          </p:childTnLst>
        </p:cTn>
      </p:par>
    </p:tnLst>
    <p:bldLst>
      <p:bldP spid="3" grpId="0" animBg="1"/>
      <p:bldP spid="4" grpId="0"/>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Google Shape;122;p3">
            <a:extLst>
              <a:ext uri="{FF2B5EF4-FFF2-40B4-BE49-F238E27FC236}">
                <a16:creationId xmlns:a16="http://schemas.microsoft.com/office/drawing/2014/main" id="{37AF6ECE-E3FB-654D-3A73-C4DB08702A1C}"/>
              </a:ext>
            </a:extLst>
          </p:cNvPr>
          <p:cNvSpPr/>
          <p:nvPr/>
        </p:nvSpPr>
        <p:spPr>
          <a:xfrm>
            <a:off x="3314700" y="764534"/>
            <a:ext cx="8661400" cy="5229865"/>
          </a:xfrm>
          <a:prstGeom prst="roundRect">
            <a:avLst>
              <a:gd name="adj" fmla="val 8270"/>
            </a:avLst>
          </a:prstGeom>
          <a:solidFill>
            <a:schemeClr val="lt1"/>
          </a:solidFill>
          <a:ln w="381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1"/>
              </a:buClr>
              <a:buSzPts val="1800"/>
              <a:buFont typeface="Calibri"/>
              <a:buNone/>
            </a:pPr>
            <a:endParaRPr sz="1800" b="0" i="0" u="none" strike="noStrike" cap="none">
              <a:solidFill>
                <a:schemeClr val="tx1"/>
              </a:solidFill>
              <a:latin typeface="UTM Avo" panose="02040603050506020204" pitchFamily="18"/>
              <a:sym typeface="Arial"/>
            </a:endParaRPr>
          </a:p>
        </p:txBody>
      </p:sp>
      <p:sp>
        <p:nvSpPr>
          <p:cNvPr id="4" name="Google Shape;126;p3">
            <a:extLst>
              <a:ext uri="{FF2B5EF4-FFF2-40B4-BE49-F238E27FC236}">
                <a16:creationId xmlns:a16="http://schemas.microsoft.com/office/drawing/2014/main" id="{CBAA6658-2195-75B2-296D-DB08A6584EC1}"/>
              </a:ext>
            </a:extLst>
          </p:cNvPr>
          <p:cNvSpPr txBox="1"/>
          <p:nvPr/>
        </p:nvSpPr>
        <p:spPr>
          <a:xfrm>
            <a:off x="3735710" y="1253530"/>
            <a:ext cx="7819379" cy="461624"/>
          </a:xfrm>
          <a:prstGeom prst="rect">
            <a:avLst/>
          </a:prstGeom>
          <a:noFill/>
          <a:ln>
            <a:noFill/>
          </a:ln>
        </p:spPr>
        <p:txBody>
          <a:bodyPr spcFirstLastPara="1" wrap="square" lIns="91425" tIns="45700" rIns="91425" bIns="45700" anchor="t" anchorCtr="0">
            <a:spAutoFit/>
          </a:bodyPr>
          <a:lstStyle/>
          <a:p>
            <a:pPr algn="ctr"/>
            <a:r>
              <a:rPr lang="en-US" sz="2400" b="1" dirty="0" err="1">
                <a:solidFill>
                  <a:schemeClr val="tx1"/>
                </a:solidFill>
                <a:highlight>
                  <a:srgbClr val="FFFFFF"/>
                </a:highlight>
                <a:latin typeface="UTM Avo" panose="02040603050506020204" pitchFamily="18"/>
              </a:rPr>
              <a:t>Câu</a:t>
            </a:r>
            <a:r>
              <a:rPr lang="en-US" sz="2400" b="1" dirty="0">
                <a:solidFill>
                  <a:schemeClr val="tx1"/>
                </a:solidFill>
                <a:highlight>
                  <a:srgbClr val="FFFFFF"/>
                </a:highlight>
                <a:latin typeface="UTM Avo" panose="02040603050506020204" pitchFamily="18"/>
              </a:rPr>
              <a:t> 4: </a:t>
            </a:r>
            <a:r>
              <a:rPr lang="vi-VN" sz="2400" dirty="0">
                <a:solidFill>
                  <a:schemeClr val="tx1"/>
                </a:solidFill>
                <a:highlight>
                  <a:srgbClr val="FFFFFF"/>
                </a:highlight>
                <a:latin typeface="UTM Avo" panose="02040603050506020204" pitchFamily="18"/>
              </a:rPr>
              <a:t>Chọn câu </a:t>
            </a:r>
            <a:r>
              <a:rPr lang="vi-VN" sz="2400" b="1" dirty="0">
                <a:solidFill>
                  <a:schemeClr val="tx1"/>
                </a:solidFill>
                <a:highlight>
                  <a:srgbClr val="FFFFFF"/>
                </a:highlight>
                <a:latin typeface="UTM Avo" panose="02040603050506020204" pitchFamily="18"/>
              </a:rPr>
              <a:t>sai</a:t>
            </a:r>
            <a:r>
              <a:rPr lang="vi-VN" sz="2400" dirty="0">
                <a:solidFill>
                  <a:schemeClr val="tx1"/>
                </a:solidFill>
                <a:highlight>
                  <a:srgbClr val="FFFFFF"/>
                </a:highlight>
                <a:latin typeface="UTM Avo" panose="02040603050506020204" pitchFamily="18"/>
              </a:rPr>
              <a:t>.</a:t>
            </a:r>
          </a:p>
        </p:txBody>
      </p:sp>
      <p:sp>
        <p:nvSpPr>
          <p:cNvPr id="5" name="a">
            <a:extLst>
              <a:ext uri="{FF2B5EF4-FFF2-40B4-BE49-F238E27FC236}">
                <a16:creationId xmlns:a16="http://schemas.microsoft.com/office/drawing/2014/main" id="{30173EF5-77C0-2BFE-EA76-0FF0D49047D4}"/>
              </a:ext>
            </a:extLst>
          </p:cNvPr>
          <p:cNvSpPr/>
          <p:nvPr/>
        </p:nvSpPr>
        <p:spPr>
          <a:xfrm>
            <a:off x="3482236" y="2002836"/>
            <a:ext cx="4002577" cy="1579206"/>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lnSpc>
                <a:spcPct val="150000"/>
              </a:lnSpc>
            </a:pPr>
            <a:r>
              <a:rPr lang="en-VN" sz="2200" dirty="0">
                <a:latin typeface="UTM Avo" panose="02040603050506020204" pitchFamily="18"/>
              </a:rPr>
              <a:t>A. Công của trọng lượng có thể có giá trị dương hay âm.</a:t>
            </a:r>
          </a:p>
        </p:txBody>
      </p:sp>
      <p:sp>
        <p:nvSpPr>
          <p:cNvPr id="6" name="b">
            <a:extLst>
              <a:ext uri="{FF2B5EF4-FFF2-40B4-BE49-F238E27FC236}">
                <a16:creationId xmlns:a16="http://schemas.microsoft.com/office/drawing/2014/main" id="{F0BD8404-D8A0-82CB-80B0-888241DA1BA6}"/>
              </a:ext>
            </a:extLst>
          </p:cNvPr>
          <p:cNvSpPr/>
          <p:nvPr/>
        </p:nvSpPr>
        <p:spPr>
          <a:xfrm>
            <a:off x="7795934" y="2002835"/>
            <a:ext cx="4002577" cy="1579206"/>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lnSpc>
                <a:spcPct val="150000"/>
              </a:lnSpc>
            </a:pPr>
            <a:r>
              <a:rPr lang="en-VN" sz="2200" dirty="0">
                <a:latin typeface="UTM Avo" panose="02040603050506020204" pitchFamily="18"/>
              </a:rPr>
              <a:t>B. Công của trọng lực không phụ thuộc dạng đường đi của vật.</a:t>
            </a:r>
          </a:p>
        </p:txBody>
      </p:sp>
      <p:sp>
        <p:nvSpPr>
          <p:cNvPr id="7" name="c">
            <a:extLst>
              <a:ext uri="{FF2B5EF4-FFF2-40B4-BE49-F238E27FC236}">
                <a16:creationId xmlns:a16="http://schemas.microsoft.com/office/drawing/2014/main" id="{9BA237C7-9499-5BAA-49AC-BED07D83B78C}"/>
              </a:ext>
            </a:extLst>
          </p:cNvPr>
          <p:cNvSpPr/>
          <p:nvPr/>
        </p:nvSpPr>
        <p:spPr>
          <a:xfrm>
            <a:off x="3482236" y="3770334"/>
            <a:ext cx="4002577" cy="1574033"/>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lnSpc>
                <a:spcPct val="150000"/>
              </a:lnSpc>
            </a:pPr>
            <a:r>
              <a:rPr lang="en-VN" sz="2200" dirty="0">
                <a:latin typeface="UTM Avo" panose="02040603050506020204" pitchFamily="18"/>
              </a:rPr>
              <a:t>C. Công của lực ma sát phụ thuộc vào dạng đường đi của vật chịu lực.</a:t>
            </a:r>
          </a:p>
        </p:txBody>
      </p:sp>
      <p:sp>
        <p:nvSpPr>
          <p:cNvPr id="8" name="d">
            <a:extLst>
              <a:ext uri="{FF2B5EF4-FFF2-40B4-BE49-F238E27FC236}">
                <a16:creationId xmlns:a16="http://schemas.microsoft.com/office/drawing/2014/main" id="{D4985981-5062-2BDC-E5BD-69EA6514FF04}"/>
              </a:ext>
            </a:extLst>
          </p:cNvPr>
          <p:cNvSpPr/>
          <p:nvPr/>
        </p:nvSpPr>
        <p:spPr>
          <a:xfrm>
            <a:off x="7795933" y="3770332"/>
            <a:ext cx="4002577" cy="1574035"/>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lnSpc>
                <a:spcPct val="150000"/>
              </a:lnSpc>
            </a:pPr>
            <a:r>
              <a:rPr lang="vi-VN" sz="2200" dirty="0">
                <a:solidFill>
                  <a:srgbClr val="333333"/>
                </a:solidFill>
                <a:latin typeface="UTM Avo" panose="02040603050506020204" pitchFamily="18"/>
              </a:rPr>
              <a:t>D. Công của lực đàn hồi phụ thuộc dạng đường đi của vật chịu lực. </a:t>
            </a:r>
          </a:p>
        </p:txBody>
      </p:sp>
      <p:pic>
        <p:nvPicPr>
          <p:cNvPr id="10" name="Picture 18">
            <a:extLst>
              <a:ext uri="{FF2B5EF4-FFF2-40B4-BE49-F238E27FC236}">
                <a16:creationId xmlns:a16="http://schemas.microsoft.com/office/drawing/2014/main" id="{E55F06AD-9E4F-EA2C-2BB0-A317F0564C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59026" y="4673941"/>
            <a:ext cx="887116"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B6BFB0B7-0644-6243-445E-5049D99530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5120" y="2965373"/>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ACDF563F-F0A3-AC80-8EE4-40E6DB0671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5120" y="4659536"/>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9D36108E-2DBE-6464-C71A-A9B299DE41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67083" y="3002155"/>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hlinkClick r:id="rId5" action="ppaction://hlinksldjump"/>
            <a:extLst>
              <a:ext uri="{FF2B5EF4-FFF2-40B4-BE49-F238E27FC236}">
                <a16:creationId xmlns:a16="http://schemas.microsoft.com/office/drawing/2014/main" id="{2A1F0920-BAA2-5BEF-82E1-2946F53B1DC4}"/>
              </a:ext>
            </a:extLst>
          </p:cNvPr>
          <p:cNvPicPr>
            <a:picLocks noChangeAspect="1"/>
          </p:cNvPicPr>
          <p:nvPr/>
        </p:nvPicPr>
        <p:blipFill>
          <a:blip r:embed="rId6"/>
          <a:stretch>
            <a:fillRect/>
          </a:stretch>
        </p:blipFill>
        <p:spPr>
          <a:xfrm>
            <a:off x="211801" y="5256618"/>
            <a:ext cx="1724565" cy="1601382"/>
          </a:xfrm>
          <a:prstGeom prst="rect">
            <a:avLst/>
          </a:prstGeom>
        </p:spPr>
      </p:pic>
      <p:sp>
        <p:nvSpPr>
          <p:cNvPr id="16" name="Freeform 9">
            <a:extLst>
              <a:ext uri="{FF2B5EF4-FFF2-40B4-BE49-F238E27FC236}">
                <a16:creationId xmlns:a16="http://schemas.microsoft.com/office/drawing/2014/main" id="{119DD562-027A-B1D0-12C0-4CD0F715D3FE}"/>
              </a:ext>
            </a:extLst>
          </p:cNvPr>
          <p:cNvSpPr/>
          <p:nvPr/>
        </p:nvSpPr>
        <p:spPr>
          <a:xfrm>
            <a:off x="532078" y="1593748"/>
            <a:ext cx="2361611" cy="3571435"/>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7" name="Picture 16" descr="Logo, company name&#10;&#10;Description automatically generated">
            <a:extLst>
              <a:ext uri="{FF2B5EF4-FFF2-40B4-BE49-F238E27FC236}">
                <a16:creationId xmlns:a16="http://schemas.microsoft.com/office/drawing/2014/main" id="{6DD7A563-18E2-0022-9351-85889570A6AE}"/>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0"/>
            <a:ext cx="701458" cy="782796"/>
          </a:xfrm>
          <a:prstGeom prst="rect">
            <a:avLst/>
          </a:prstGeom>
        </p:spPr>
      </p:pic>
    </p:spTree>
    <p:extLst>
      <p:ext uri="{BB962C8B-B14F-4D97-AF65-F5344CB8AC3E}">
        <p14:creationId xmlns:p14="http://schemas.microsoft.com/office/powerpoint/2010/main" val="181589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7"/>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nextCondLst>
                <p:cond evt="onClick" delay="0">
                  <p:tgtEl>
                    <p:spTgt spid="7"/>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6"/>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nextCondLst>
                <p:cond evt="onClick" delay="0">
                  <p:tgtEl>
                    <p:spTgt spid="6"/>
                  </p:tgtEl>
                </p:cond>
              </p:nextCondLst>
            </p:seq>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3" name="Google Shape;122;p3">
            <a:extLst>
              <a:ext uri="{FF2B5EF4-FFF2-40B4-BE49-F238E27FC236}">
                <a16:creationId xmlns:a16="http://schemas.microsoft.com/office/drawing/2014/main" id="{B6BB5325-0E32-E458-D925-F193E40B1905}"/>
              </a:ext>
            </a:extLst>
          </p:cNvPr>
          <p:cNvSpPr/>
          <p:nvPr/>
        </p:nvSpPr>
        <p:spPr>
          <a:xfrm>
            <a:off x="3314700" y="764534"/>
            <a:ext cx="8661400" cy="5229865"/>
          </a:xfrm>
          <a:prstGeom prst="roundRect">
            <a:avLst>
              <a:gd name="adj" fmla="val 8270"/>
            </a:avLst>
          </a:prstGeom>
          <a:solidFill>
            <a:schemeClr val="lt1"/>
          </a:solidFill>
          <a:ln w="381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chemeClr val="tx1"/>
              </a:solidFill>
              <a:latin typeface="UTM Avo" panose="02040603050506020204" pitchFamily="18"/>
              <a:sym typeface="Arial"/>
            </a:endParaRPr>
          </a:p>
        </p:txBody>
      </p:sp>
      <p:sp>
        <p:nvSpPr>
          <p:cNvPr id="4" name="Google Shape;126;p3">
            <a:extLst>
              <a:ext uri="{FF2B5EF4-FFF2-40B4-BE49-F238E27FC236}">
                <a16:creationId xmlns:a16="http://schemas.microsoft.com/office/drawing/2014/main" id="{D6E97D86-8025-4B0D-B4BF-67293FAD6C15}"/>
              </a:ext>
            </a:extLst>
          </p:cNvPr>
          <p:cNvSpPr txBox="1"/>
          <p:nvPr/>
        </p:nvSpPr>
        <p:spPr>
          <a:xfrm>
            <a:off x="3647454" y="952303"/>
            <a:ext cx="8012468" cy="2308284"/>
          </a:xfrm>
          <a:prstGeom prst="rect">
            <a:avLst/>
          </a:prstGeom>
          <a:noFill/>
          <a:ln>
            <a:noFill/>
          </a:ln>
        </p:spPr>
        <p:txBody>
          <a:bodyPr spcFirstLastPara="1" wrap="square" lIns="91425" tIns="45700" rIns="91425" bIns="45700" anchor="t" anchorCtr="0">
            <a:spAutoFit/>
          </a:bodyPr>
          <a:lstStyle/>
          <a:p>
            <a:pPr algn="just">
              <a:lnSpc>
                <a:spcPct val="150000"/>
              </a:lnSpc>
            </a:pPr>
            <a:r>
              <a:rPr lang="en-US" sz="2400" b="1" dirty="0" err="1">
                <a:solidFill>
                  <a:schemeClr val="tx1"/>
                </a:solidFill>
                <a:highlight>
                  <a:srgbClr val="FFFFFF"/>
                </a:highlight>
                <a:latin typeface="UTM Avo" panose="02040603050506020204" pitchFamily="18"/>
              </a:rPr>
              <a:t>Câu</a:t>
            </a:r>
            <a:r>
              <a:rPr lang="en-US" sz="2400" b="1" dirty="0">
                <a:solidFill>
                  <a:schemeClr val="tx1"/>
                </a:solidFill>
                <a:highlight>
                  <a:srgbClr val="FFFFFF"/>
                </a:highlight>
                <a:latin typeface="UTM Avo" panose="02040603050506020204" pitchFamily="18"/>
              </a:rPr>
              <a:t> 5: </a:t>
            </a:r>
            <a:r>
              <a:rPr lang="vi-VN" sz="2400" dirty="0">
                <a:solidFill>
                  <a:schemeClr val="tx1"/>
                </a:solidFill>
                <a:highlight>
                  <a:srgbClr val="FFFFFF"/>
                </a:highlight>
                <a:latin typeface="UTM Avo" panose="02040603050506020204" pitchFamily="18"/>
              </a:rPr>
              <a:t>Một người nhấc một vật có m = 2 kg lên độ cao 2 m rồi mang vật đi ngang được một độ dịch chuyển 10 m. Công tổng cộng mà người đã thực hiện là bao nhiêu? Lấy g = 10 m/s</a:t>
            </a:r>
            <a:r>
              <a:rPr lang="vi-VN" sz="2400" baseline="30000" dirty="0">
                <a:solidFill>
                  <a:schemeClr val="tx1"/>
                </a:solidFill>
                <a:highlight>
                  <a:srgbClr val="FFFFFF"/>
                </a:highlight>
                <a:latin typeface="UTM Avo" panose="02040603050506020204" pitchFamily="18"/>
              </a:rPr>
              <a:t>2</a:t>
            </a:r>
            <a:r>
              <a:rPr lang="vi-VN" sz="2400" dirty="0">
                <a:solidFill>
                  <a:schemeClr val="tx1"/>
                </a:solidFill>
                <a:highlight>
                  <a:srgbClr val="FFFFFF"/>
                </a:highlight>
                <a:latin typeface="UTM Avo" panose="02040603050506020204" pitchFamily="18"/>
              </a:rPr>
              <a:t>.</a:t>
            </a:r>
            <a:endParaRPr lang="en-US" sz="2400" dirty="0">
              <a:solidFill>
                <a:schemeClr val="tx1"/>
              </a:solidFill>
              <a:highlight>
                <a:srgbClr val="FFFFFF"/>
              </a:highlight>
              <a:latin typeface="UTM Avo" panose="02040603050506020204" pitchFamily="18"/>
            </a:endParaRPr>
          </a:p>
        </p:txBody>
      </p:sp>
      <p:sp>
        <p:nvSpPr>
          <p:cNvPr id="5" name="a">
            <a:extLst>
              <a:ext uri="{FF2B5EF4-FFF2-40B4-BE49-F238E27FC236}">
                <a16:creationId xmlns:a16="http://schemas.microsoft.com/office/drawing/2014/main" id="{FB5AEC03-3AB7-5AA5-9B42-A17BD2188ECB}"/>
              </a:ext>
            </a:extLst>
          </p:cNvPr>
          <p:cNvSpPr/>
          <p:nvPr/>
        </p:nvSpPr>
        <p:spPr>
          <a:xfrm>
            <a:off x="3647454" y="4534422"/>
            <a:ext cx="3889843" cy="103357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C. 120 J.</a:t>
            </a:r>
          </a:p>
        </p:txBody>
      </p:sp>
      <p:sp>
        <p:nvSpPr>
          <p:cNvPr id="6" name="b">
            <a:extLst>
              <a:ext uri="{FF2B5EF4-FFF2-40B4-BE49-F238E27FC236}">
                <a16:creationId xmlns:a16="http://schemas.microsoft.com/office/drawing/2014/main" id="{58A5A9A7-5EF9-2308-BA16-20EDD25EF1B4}"/>
              </a:ext>
            </a:extLst>
          </p:cNvPr>
          <p:cNvSpPr/>
          <p:nvPr/>
        </p:nvSpPr>
        <p:spPr>
          <a:xfrm>
            <a:off x="7770882" y="3350125"/>
            <a:ext cx="3863987" cy="1033579"/>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B. 2</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400 J.</a:t>
            </a:r>
          </a:p>
        </p:txBody>
      </p:sp>
      <p:sp>
        <p:nvSpPr>
          <p:cNvPr id="7" name="c">
            <a:extLst>
              <a:ext uri="{FF2B5EF4-FFF2-40B4-BE49-F238E27FC236}">
                <a16:creationId xmlns:a16="http://schemas.microsoft.com/office/drawing/2014/main" id="{76D8B5F5-6A5C-502A-D96E-86F70908B468}"/>
              </a:ext>
            </a:extLst>
          </p:cNvPr>
          <p:cNvSpPr/>
          <p:nvPr/>
        </p:nvSpPr>
        <p:spPr>
          <a:xfrm>
            <a:off x="3647454" y="3350125"/>
            <a:ext cx="3889843" cy="1033578"/>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A. 40 J.</a:t>
            </a:r>
          </a:p>
        </p:txBody>
      </p:sp>
      <p:sp>
        <p:nvSpPr>
          <p:cNvPr id="8" name="d">
            <a:extLst>
              <a:ext uri="{FF2B5EF4-FFF2-40B4-BE49-F238E27FC236}">
                <a16:creationId xmlns:a16="http://schemas.microsoft.com/office/drawing/2014/main" id="{99EEA85B-BD68-BB61-A55B-47D6EA02C041}"/>
              </a:ext>
            </a:extLst>
          </p:cNvPr>
          <p:cNvSpPr/>
          <p:nvPr/>
        </p:nvSpPr>
        <p:spPr>
          <a:xfrm>
            <a:off x="7770881" y="4534421"/>
            <a:ext cx="3863987" cy="1033580"/>
          </a:xfrm>
          <a:prstGeom prst="roundRect">
            <a:avLst>
              <a:gd name="adj" fmla="val 16667"/>
            </a:avLst>
          </a:prstGeom>
          <a:solidFill>
            <a:schemeClr val="accent1">
              <a:lumMod val="20000"/>
              <a:lumOff val="80000"/>
            </a:schemeClr>
          </a:solidFill>
          <a:ln>
            <a:noFill/>
          </a:ln>
        </p:spPr>
        <p:txBody>
          <a:bodyPr spcFirstLastPara="1" wrap="square" lIns="91425" tIns="45700" rIns="91425" bIns="45700" anchor="ctr" anchorCtr="0">
            <a:noAutofit/>
          </a:bodyPr>
          <a:lstStyle/>
          <a:p>
            <a:pPr algn="ctr"/>
            <a:r>
              <a:rPr lang="en-VN" sz="2400" dirty="0">
                <a:solidFill>
                  <a:schemeClr val="tx1"/>
                </a:solidFill>
                <a:latin typeface="UTM Avo" panose="02040603050506020204" pitchFamily="18"/>
              </a:rPr>
              <a:t>D. 1</a:t>
            </a:r>
            <a:r>
              <a:rPr lang="en-US" sz="2400" dirty="0">
                <a:solidFill>
                  <a:schemeClr val="tx1"/>
                </a:solidFill>
                <a:latin typeface="UTM Avo" panose="02040603050506020204" pitchFamily="18"/>
              </a:rPr>
              <a:t> </a:t>
            </a:r>
            <a:r>
              <a:rPr lang="en-VN" sz="2400" dirty="0">
                <a:solidFill>
                  <a:schemeClr val="tx1"/>
                </a:solidFill>
                <a:latin typeface="UTM Avo" panose="02040603050506020204" pitchFamily="18"/>
              </a:rPr>
              <a:t>200 J.</a:t>
            </a:r>
          </a:p>
        </p:txBody>
      </p:sp>
      <p:pic>
        <p:nvPicPr>
          <p:cNvPr id="10" name="Picture 9">
            <a:hlinkClick r:id="rId4" action="ppaction://hlinksldjump"/>
            <a:extLst>
              <a:ext uri="{FF2B5EF4-FFF2-40B4-BE49-F238E27FC236}">
                <a16:creationId xmlns:a16="http://schemas.microsoft.com/office/drawing/2014/main" id="{6584EA55-D501-1FA7-9AEC-DDCFB3577775}"/>
              </a:ext>
            </a:extLst>
          </p:cNvPr>
          <p:cNvPicPr>
            <a:picLocks noChangeAspect="1"/>
          </p:cNvPicPr>
          <p:nvPr/>
        </p:nvPicPr>
        <p:blipFill>
          <a:blip r:embed="rId5"/>
          <a:stretch>
            <a:fillRect/>
          </a:stretch>
        </p:blipFill>
        <p:spPr>
          <a:xfrm>
            <a:off x="211801" y="5256618"/>
            <a:ext cx="1724565" cy="1601382"/>
          </a:xfrm>
          <a:prstGeom prst="rect">
            <a:avLst/>
          </a:prstGeom>
        </p:spPr>
      </p:pic>
      <p:pic>
        <p:nvPicPr>
          <p:cNvPr id="11" name="Picture 18">
            <a:extLst>
              <a:ext uri="{FF2B5EF4-FFF2-40B4-BE49-F238E27FC236}">
                <a16:creationId xmlns:a16="http://schemas.microsoft.com/office/drawing/2014/main" id="{5EC974F6-3717-FA95-C8D2-E9B44C0B8F5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45962" y="3591302"/>
            <a:ext cx="871507"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FC74A4D8-DD57-50DA-3522-7DA9CB540D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78675" y="4750949"/>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04A24FD7-76E7-0D6E-991E-37563D5D58B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44164" y="3569695"/>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9B619A8A-1F57-9E37-2460-B811010E66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79626" y="475396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Freeform 9">
            <a:extLst>
              <a:ext uri="{FF2B5EF4-FFF2-40B4-BE49-F238E27FC236}">
                <a16:creationId xmlns:a16="http://schemas.microsoft.com/office/drawing/2014/main" id="{E878A3E0-D7C9-056C-E8FA-B962B7C3AAE4}"/>
              </a:ext>
            </a:extLst>
          </p:cNvPr>
          <p:cNvSpPr/>
          <p:nvPr/>
        </p:nvSpPr>
        <p:spPr>
          <a:xfrm>
            <a:off x="532078" y="1593748"/>
            <a:ext cx="2361611" cy="3571435"/>
          </a:xfrm>
          <a:custGeom>
            <a:avLst/>
            <a:gdLst/>
            <a:ahLst/>
            <a:cxnLst/>
            <a:rect l="l" t="t" r="r" b="b"/>
            <a:pathLst>
              <a:path w="6835323" h="10336972">
                <a:moveTo>
                  <a:pt x="0" y="0"/>
                </a:moveTo>
                <a:lnTo>
                  <a:pt x="6835323" y="0"/>
                </a:lnTo>
                <a:lnTo>
                  <a:pt x="6835323" y="10336972"/>
                </a:lnTo>
                <a:lnTo>
                  <a:pt x="0" y="103369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8" name="Picture 17" descr="Logo, company name&#10;&#10;Description automatically generated">
            <a:extLst>
              <a:ext uri="{FF2B5EF4-FFF2-40B4-BE49-F238E27FC236}">
                <a16:creationId xmlns:a16="http://schemas.microsoft.com/office/drawing/2014/main" id="{7CFAD156-0973-2A97-78F0-6C8B91719C28}"/>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12526"/>
            <a:ext cx="701458" cy="782796"/>
          </a:xfrm>
          <a:prstGeom prst="rect">
            <a:avLst/>
          </a:prstGeom>
        </p:spPr>
      </p:pic>
    </p:spTree>
    <p:extLst>
      <p:ext uri="{BB962C8B-B14F-4D97-AF65-F5344CB8AC3E}">
        <p14:creationId xmlns:p14="http://schemas.microsoft.com/office/powerpoint/2010/main" val="367492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nextCondLst>
                <p:cond evt="onClick" delay="0">
                  <p:tgtEl>
                    <p:spTgt spid="6"/>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nextCondLst>
                <p:cond evt="onClick" delay="0">
                  <p:tgtEl>
                    <p:spTgt spid="5"/>
                  </p:tgtEl>
                </p:cond>
              </p:nextCondLst>
            </p:seq>
            <p:seq concurrent="1" nextAc="seek">
              <p:cTn id="47" restart="whenNotActive" fill="hold" evtFilter="cancelBubble" nodeType="interactiveSeq">
                <p:stCondLst>
                  <p:cond evt="onClick" delay="0">
                    <p:tgtEl>
                      <p:spTgt spid="7"/>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nextCondLst>
                <p:cond evt="onClick" delay="0">
                  <p:tgtEl>
                    <p:spTgt spid="7"/>
                  </p:tgtEl>
                </p:cond>
              </p:nextCondLst>
            </p:seq>
          </p:childTnLst>
        </p:cTn>
      </p:par>
    </p:tnLst>
    <p:bldLst>
      <p:bldP spid="3" grpId="0" animBg="1"/>
      <p:bldP spid="4" grpId="0"/>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2A8C297E-6BCE-F595-6EDF-86922F2A2241}"/>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0785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991C795-9F88-5C5B-5B44-07C4CDA19178}"/>
                  </a:ext>
                </a:extLst>
              </p:cNvPr>
              <p:cNvSpPr txBox="1"/>
              <p:nvPr/>
            </p:nvSpPr>
            <p:spPr>
              <a:xfrm>
                <a:off x="1188686" y="1897656"/>
                <a:ext cx="9814626" cy="1675843"/>
              </a:xfrm>
              <a:prstGeom prst="rect">
                <a:avLst/>
              </a:prstGeom>
              <a:noFill/>
            </p:spPr>
            <p:txBody>
              <a:bodyPr wrap="square">
                <a:spAutoFit/>
              </a:bodyPr>
              <a:lstStyle/>
              <a:p>
                <a:pPr algn="just">
                  <a:lnSpc>
                    <a:spcPct val="150000"/>
                  </a:lnSpc>
                  <a:spcAft>
                    <a:spcPts val="504"/>
                  </a:spcAft>
                </a:pPr>
                <a:r>
                  <a:rPr lang="en-US" sz="2400" b="1" dirty="0" err="1">
                    <a:latin typeface="UTM Avo" panose="02040603050506020204" pitchFamily="18"/>
                    <a:ea typeface="Calibri" panose="020F0502020204030204" pitchFamily="34" charset="0"/>
                    <a:cs typeface="Arial" panose="020B0604020202020204" pitchFamily="34" charset="0"/>
                  </a:rPr>
                  <a:t>Bài</a:t>
                </a:r>
                <a:r>
                  <a:rPr lang="en-US" sz="2400" b="1" dirty="0">
                    <a:latin typeface="UTM Avo" panose="02040603050506020204" pitchFamily="18"/>
                    <a:ea typeface="Calibri" panose="020F0502020204030204" pitchFamily="34" charset="0"/>
                    <a:cs typeface="Arial" panose="020B0604020202020204" pitchFamily="34" charset="0"/>
                  </a:rPr>
                  <a:t> 1. </a:t>
                </a:r>
                <a:r>
                  <a:rPr lang="en-US" sz="2400" dirty="0" err="1">
                    <a:latin typeface="UTM Avo" panose="02040603050506020204" pitchFamily="18"/>
                    <a:ea typeface="Calibri" panose="020F0502020204030204" pitchFamily="34" charset="0"/>
                    <a:cs typeface="Arial" panose="020B0604020202020204" pitchFamily="34" charset="0"/>
                  </a:rPr>
                  <a:t>Lực</a:t>
                </a:r>
                <a:r>
                  <a:rPr lang="en-US" sz="2400" dirty="0">
                    <a:latin typeface="UTM Avo" panose="02040603050506020204" pitchFamily="18"/>
                    <a:ea typeface="Calibri" panose="020F0502020204030204" pitchFamily="34" charset="0"/>
                    <a:cs typeface="Arial" panose="020B0604020202020204" pitchFamily="34" charset="0"/>
                  </a:rPr>
                  <a:t> F </a:t>
                </a:r>
                <a:r>
                  <a:rPr lang="en-US" sz="2400" dirty="0" err="1">
                    <a:latin typeface="UTM Avo" panose="02040603050506020204" pitchFamily="18"/>
                    <a:ea typeface="Calibri" panose="020F0502020204030204" pitchFamily="34" charset="0"/>
                    <a:cs typeface="Arial" panose="020B0604020202020204" pitchFamily="34" charset="0"/>
                  </a:rPr>
                  <a:t>đẩy</a:t>
                </a:r>
                <a:r>
                  <a:rPr lang="en-US" sz="2400" dirty="0">
                    <a:latin typeface="UTM Avo" panose="02040603050506020204" pitchFamily="18"/>
                    <a:ea typeface="Calibri" panose="020F0502020204030204" pitchFamily="34" charset="0"/>
                    <a:cs typeface="Arial" panose="020B0604020202020204" pitchFamily="34" charset="0"/>
                  </a:rPr>
                  <a:t> ô </a:t>
                </a:r>
                <a:r>
                  <a:rPr lang="en-US" sz="2400" dirty="0" err="1">
                    <a:latin typeface="UTM Avo" panose="02040603050506020204" pitchFamily="18"/>
                    <a:ea typeface="Calibri" panose="020F0502020204030204" pitchFamily="34" charset="0"/>
                    <a:cs typeface="Arial" panose="020B0604020202020204" pitchFamily="34" charset="0"/>
                  </a:rPr>
                  <a:t>tô</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khối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lượng</a:t>
                </a:r>
                <a:r>
                  <a:rPr lang="en-US" sz="2400" dirty="0">
                    <a:latin typeface="UTM Avo" panose="02040603050506020204" pitchFamily="18"/>
                    <a:ea typeface="Calibri" panose="020F0502020204030204" pitchFamily="34" charset="0"/>
                    <a:cs typeface="Arial" panose="020B0604020202020204" pitchFamily="34" charset="0"/>
                  </a:rPr>
                  <a:t> m </a:t>
                </a:r>
                <a:r>
                  <a:rPr lang="en-US" sz="2400" dirty="0" err="1">
                    <a:latin typeface="UTM Avo" panose="02040603050506020204" pitchFamily="18"/>
                    <a:ea typeface="Calibri" panose="020F0502020204030204" pitchFamily="34" charset="0"/>
                    <a:cs typeface="Arial" panose="020B0604020202020204" pitchFamily="34" charset="0"/>
                  </a:rPr>
                  <a:t>lên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dốc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một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đoạn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đường</a:t>
                </a:r>
                <a:r>
                  <a:rPr lang="en-US" sz="2400" dirty="0">
                    <a:latin typeface="UTM Avo" panose="02040603050506020204" pitchFamily="18"/>
                    <a:ea typeface="Calibri" panose="020F0502020204030204" pitchFamily="34" charset="0"/>
                    <a:cs typeface="Arial" panose="020B0604020202020204" pitchFamily="34" charset="0"/>
                  </a:rPr>
                  <a:t> s </a:t>
                </a:r>
                <a:r>
                  <a:rPr lang="en-US" sz="2400" dirty="0" err="1">
                    <a:latin typeface="UTM Avo" panose="02040603050506020204" pitchFamily="18"/>
                    <a:ea typeface="Calibri" panose="020F0502020204030204" pitchFamily="34" charset="0"/>
                    <a:cs typeface="Arial" panose="020B0604020202020204" pitchFamily="34" charset="0"/>
                  </a:rPr>
                  <a:t>với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vận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tốc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đổi</a:t>
                </a:r>
                <a:r>
                  <a:rPr lang="en-US" sz="2400" dirty="0">
                    <a:latin typeface="UTM Avo" panose="02040603050506020204" pitchFamily="18"/>
                    <a:ea typeface="Calibri" panose="020F0502020204030204" pitchFamily="34" charset="0"/>
                    <a:cs typeface="Arial" panose="020B0604020202020204" pitchFamily="34" charset="0"/>
                  </a:rPr>
                  <a:t> v. </a:t>
                </a:r>
                <a:r>
                  <a:rPr lang="en-US" sz="2400" dirty="0" err="1">
                    <a:latin typeface="UTM Avo" panose="02040603050506020204" pitchFamily="18"/>
                    <a:ea typeface="Calibri" panose="020F0502020204030204" pitchFamily="34" charset="0"/>
                    <a:cs typeface="Arial" panose="020B0604020202020204" pitchFamily="34" charset="0"/>
                  </a:rPr>
                  <a:t>Dốc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nghiêng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góc</a:t>
                </a:r>
                <a:r>
                  <a:rPr lang="en-US" sz="24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r>
                      <a:rPr lang="en-US" sz="2400" i="1">
                        <a:latin typeface="Cambria Math" panose="02040503050406030204" pitchFamily="18" charset="0"/>
                        <a:ea typeface="Calibri" panose="020F0502020204030204" pitchFamily="34" charset="0"/>
                        <a:cs typeface="Arial" panose="020B0604020202020204" pitchFamily="34" charset="0"/>
                      </a:rPr>
                      <m:t>𝛼</m:t>
                    </m:r>
                  </m:oMath>
                </a14:m>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Hiệu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suất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quá</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này</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được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xác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định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bằng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biểu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thức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nào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dưới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đây</a:t>
                </a:r>
                <a:r>
                  <a:rPr lang="en-US" sz="2400" dirty="0">
                    <a:latin typeface="UTM Avo" panose="02040603050506020204" pitchFamily="18"/>
                    <a:ea typeface="Calibri" panose="020F0502020204030204" pitchFamily="34" charset="0"/>
                    <a:cs typeface="Arial" panose="020B0604020202020204" pitchFamily="34" charset="0"/>
                  </a:rPr>
                  <a:t>?</a:t>
                </a:r>
              </a:p>
            </p:txBody>
          </p:sp>
        </mc:Choice>
        <mc:Fallback xmlns="">
          <p:sp>
            <p:nvSpPr>
              <p:cNvPr id="17" name="TextBox 16">
                <a:extLst>
                  <a:ext uri="{FF2B5EF4-FFF2-40B4-BE49-F238E27FC236}">
                    <a16:creationId xmlns:a16="http://schemas.microsoft.com/office/drawing/2014/main" id="{4991C795-9F88-5C5B-5B44-07C4CDA19178}"/>
                  </a:ext>
                </a:extLst>
              </p:cNvPr>
              <p:cNvSpPr txBox="1">
                <a:spLocks noRot="1" noChangeAspect="1" noMove="1" noResize="1" noEditPoints="1" noAdjustHandles="1" noChangeArrowheads="1" noChangeShapeType="1" noTextEdit="1"/>
              </p:cNvSpPr>
              <p:nvPr/>
            </p:nvSpPr>
            <p:spPr>
              <a:xfrm>
                <a:off x="1188686" y="1897656"/>
                <a:ext cx="9814626" cy="1675843"/>
              </a:xfrm>
              <a:prstGeom prst="rect">
                <a:avLst/>
              </a:prstGeom>
              <a:blipFill>
                <a:blip r:embed="rId3"/>
                <a:stretch>
                  <a:fillRect l="-1034" r="-1034" b="-7519"/>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632DE5A-AC32-9A6A-FFE9-EE53D97AC34C}"/>
                  </a:ext>
                </a:extLst>
              </p:cNvPr>
              <p:cNvSpPr txBox="1"/>
              <p:nvPr/>
            </p:nvSpPr>
            <p:spPr>
              <a:xfrm>
                <a:off x="1873110" y="3673076"/>
                <a:ext cx="8445778" cy="972382"/>
              </a:xfrm>
              <a:prstGeom prst="rect">
                <a:avLst/>
              </a:prstGeom>
              <a:noFill/>
            </p:spPr>
            <p:txBody>
              <a:bodyPr wrap="square">
                <a:spAutoFit/>
              </a:bodyPr>
              <a:lstStyle/>
              <a:p>
                <a:pPr>
                  <a:lnSpc>
                    <a:spcPct val="150000"/>
                  </a:lnSpc>
                  <a:spcAft>
                    <a:spcPts val="504"/>
                  </a:spcAft>
                </a:pPr>
                <a:r>
                  <a:rPr lang="en-US" sz="2400" dirty="0">
                    <a:latin typeface="UTM Avo" panose="02040603050506020204" pitchFamily="18"/>
                    <a:ea typeface="Calibri" panose="020F0502020204030204" pitchFamily="34" charset="0"/>
                    <a:cs typeface="Arial" panose="020B0604020202020204" pitchFamily="34" charset="0"/>
                  </a:rPr>
                  <a:t>A. </a:t>
                </a:r>
                <a14:m>
                  <m:oMath xmlns:m="http://schemas.openxmlformats.org/officeDocument/2006/math">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400" i="0">
                            <a:latin typeface="UTM Avo" panose="02040603050506020204" pitchFamily="18"/>
                            <a:ea typeface="Calibri" panose="020F0502020204030204" pitchFamily="34" charset="0"/>
                            <a:cs typeface="Arial" panose="020B0604020202020204" pitchFamily="34" charset="0"/>
                          </a:rPr>
                          <m:t>m</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g</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sinα</m:t>
                        </m:r>
                      </m:num>
                      <m:den>
                        <m:r>
                          <m:rPr>
                            <m:nor/>
                          </m:rPr>
                          <a:rPr lang="en-US" sz="2400" i="0">
                            <a:latin typeface="UTM Avo" panose="02040603050506020204" pitchFamily="18"/>
                            <a:ea typeface="Calibri" panose="020F0502020204030204" pitchFamily="34" charset="0"/>
                            <a:cs typeface="Arial" panose="020B0604020202020204" pitchFamily="34" charset="0"/>
                          </a:rPr>
                          <m:t>F</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v</m:t>
                        </m:r>
                      </m:den>
                    </m:f>
                    <m:r>
                      <m:rPr>
                        <m:nor/>
                      </m:rPr>
                      <a:rPr lang="en-US" sz="2400" i="0">
                        <a:latin typeface="UTM Avo" panose="02040603050506020204" pitchFamily="18"/>
                        <a:ea typeface="Calibri" panose="020F0502020204030204" pitchFamily="34" charset="0"/>
                        <a:cs typeface="Arial" panose="020B0604020202020204" pitchFamily="34" charset="0"/>
                      </a:rPr>
                      <m:t> </m:t>
                    </m:r>
                  </m:oMath>
                </a14:m>
                <a:r>
                  <a:rPr lang="en-US" sz="2400" dirty="0">
                    <a:latin typeface="UTM Avo" panose="02040603050506020204" pitchFamily="18"/>
                    <a:ea typeface="Times New Roman" panose="02020603050405020304" pitchFamily="18" charset="0"/>
                    <a:cs typeface="Arial" panose="020B0604020202020204" pitchFamily="34" charset="0"/>
                  </a:rPr>
                  <a:t>		B. </a:t>
                </a:r>
                <a14:m>
                  <m:oMath xmlns:m="http://schemas.openxmlformats.org/officeDocument/2006/math">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400" i="0">
                            <a:latin typeface="UTM Avo" panose="02040603050506020204" pitchFamily="18"/>
                            <a:ea typeface="Calibri" panose="020F0502020204030204" pitchFamily="34" charset="0"/>
                            <a:cs typeface="Arial" panose="020B0604020202020204" pitchFamily="34" charset="0"/>
                          </a:rPr>
                          <m:t>m</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v</m:t>
                        </m:r>
                      </m:num>
                      <m:den>
                        <m:r>
                          <m:rPr>
                            <m:nor/>
                          </m:rPr>
                          <a:rPr lang="en-US" sz="2400" i="0">
                            <a:latin typeface="UTM Avo" panose="02040603050506020204" pitchFamily="18"/>
                            <a:ea typeface="Calibri" panose="020F0502020204030204" pitchFamily="34" charset="0"/>
                            <a:cs typeface="Arial" panose="020B0604020202020204" pitchFamily="34" charset="0"/>
                          </a:rPr>
                          <m:t>F</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s</m:t>
                        </m:r>
                      </m:den>
                    </m:f>
                  </m:oMath>
                </a14:m>
                <a:r>
                  <a:rPr lang="en-US" sz="2400" dirty="0">
                    <a:latin typeface="UTM Avo" panose="02040603050506020204" pitchFamily="18"/>
                    <a:ea typeface="Times New Roman" panose="02020603050405020304" pitchFamily="18" charset="0"/>
                    <a:cs typeface="Arial" panose="020B0604020202020204" pitchFamily="34" charset="0"/>
                  </a:rPr>
                  <a:t>		C. </a:t>
                </a:r>
                <a14:m>
                  <m:oMath xmlns:m="http://schemas.openxmlformats.org/officeDocument/2006/math">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400" i="0">
                            <a:latin typeface="UTM Avo" panose="02040603050506020204" pitchFamily="18"/>
                            <a:ea typeface="Calibri" panose="020F0502020204030204" pitchFamily="34" charset="0"/>
                            <a:cs typeface="Arial" panose="020B0604020202020204" pitchFamily="34" charset="0"/>
                          </a:rPr>
                          <m:t>m</m:t>
                        </m:r>
                        <m:r>
                          <m:rPr>
                            <m:nor/>
                          </m:rPr>
                          <a:rPr lang="en-US" sz="2400" i="0">
                            <a:latin typeface="UTM Avo" panose="02040603050506020204" pitchFamily="18"/>
                            <a:ea typeface="Calibri" panose="020F0502020204030204" pitchFamily="34" charset="0"/>
                            <a:cs typeface="Arial" panose="020B0604020202020204" pitchFamily="34" charset="0"/>
                          </a:rPr>
                          <m:t>.</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400" i="0">
                                <a:latin typeface="UTM Avo" panose="02040603050506020204" pitchFamily="18"/>
                                <a:ea typeface="Calibri" panose="020F0502020204030204" pitchFamily="34" charset="0"/>
                                <a:cs typeface="Arial" panose="020B0604020202020204" pitchFamily="34" charset="0"/>
                              </a:rPr>
                              <m:t>v</m:t>
                            </m:r>
                          </m:e>
                          <m:sup>
                            <m:r>
                              <m:rPr>
                                <m:nor/>
                              </m:rPr>
                              <a:rPr lang="en-US" sz="2400" i="0" baseline="30000">
                                <a:latin typeface="UTM Avo" panose="02040603050506020204" pitchFamily="18"/>
                                <a:ea typeface="Calibri" panose="020F0502020204030204" pitchFamily="34" charset="0"/>
                                <a:cs typeface="Arial" panose="020B0604020202020204" pitchFamily="34" charset="0"/>
                              </a:rPr>
                              <m:t>2</m:t>
                            </m:r>
                          </m:sup>
                        </m:sSup>
                      </m:num>
                      <m:den>
                        <m:r>
                          <m:rPr>
                            <m:nor/>
                          </m:rPr>
                          <a:rPr lang="en-US" sz="2400" i="0">
                            <a:latin typeface="UTM Avo" panose="02040603050506020204" pitchFamily="18"/>
                            <a:ea typeface="Calibri" panose="020F0502020204030204" pitchFamily="34" charset="0"/>
                            <a:cs typeface="Arial" panose="020B0604020202020204" pitchFamily="34" charset="0"/>
                          </a:rPr>
                          <m:t>2.</m:t>
                        </m:r>
                        <m:r>
                          <m:rPr>
                            <m:nor/>
                          </m:rPr>
                          <a:rPr lang="en-US" sz="2400" i="0">
                            <a:latin typeface="UTM Avo" panose="02040603050506020204" pitchFamily="18"/>
                            <a:ea typeface="Calibri" panose="020F0502020204030204" pitchFamily="34" charset="0"/>
                            <a:cs typeface="Arial" panose="020B0604020202020204" pitchFamily="34" charset="0"/>
                          </a:rPr>
                          <m:t>F</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s</m:t>
                        </m:r>
                      </m:den>
                    </m:f>
                  </m:oMath>
                </a14:m>
                <a:r>
                  <a:rPr lang="en-US" sz="2400" dirty="0">
                    <a:latin typeface="UTM Avo" panose="02040603050506020204" pitchFamily="18"/>
                    <a:ea typeface="Times New Roman" panose="02020603050405020304" pitchFamily="18" charset="0"/>
                    <a:cs typeface="Arial" panose="020B0604020202020204" pitchFamily="34" charset="0"/>
                  </a:rPr>
                  <a:t>	</a:t>
                </a:r>
                <a:r>
                  <a:rPr lang="en-US" sz="2400" dirty="0">
                    <a:latin typeface="UTM Avo" panose="02040603050506020204" pitchFamily="18"/>
                    <a:ea typeface="Calibri" panose="020F0502020204030204" pitchFamily="34" charset="0"/>
                    <a:cs typeface="Arial" panose="020B0604020202020204" pitchFamily="34" charset="0"/>
                  </a:rPr>
                  <a:t>D. </a:t>
                </a:r>
                <a14:m>
                  <m:oMath xmlns:m="http://schemas.openxmlformats.org/officeDocument/2006/math">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en-US" sz="2400" i="0">
                            <a:latin typeface="UTM Avo" panose="02040603050506020204" pitchFamily="18"/>
                            <a:ea typeface="Calibri" panose="020F0502020204030204" pitchFamily="34" charset="0"/>
                            <a:cs typeface="Arial" panose="020B0604020202020204" pitchFamily="34" charset="0"/>
                          </a:rPr>
                          <m:t>m</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g</m:t>
                        </m:r>
                        <m:r>
                          <m:rPr>
                            <m:nor/>
                          </m:rPr>
                          <a:rPr lang="en-US" sz="2400" i="0">
                            <a:latin typeface="UTM Avo" panose="02040603050506020204" pitchFamily="18"/>
                            <a:ea typeface="Calibri" panose="020F0502020204030204" pitchFamily="34" charset="0"/>
                            <a:cs typeface="Arial" panose="020B0604020202020204" pitchFamily="34" charset="0"/>
                          </a:rPr>
                          <m:t>.</m:t>
                        </m:r>
                        <m:r>
                          <m:rPr>
                            <m:nor/>
                          </m:rPr>
                          <a:rPr lang="en-US" sz="2400" i="0">
                            <a:latin typeface="UTM Avo" panose="02040603050506020204" pitchFamily="18"/>
                            <a:ea typeface="Calibri" panose="020F0502020204030204" pitchFamily="34" charset="0"/>
                            <a:cs typeface="Arial" panose="020B0604020202020204" pitchFamily="34" charset="0"/>
                          </a:rPr>
                          <m:t>sinα</m:t>
                        </m:r>
                      </m:num>
                      <m:den>
                        <m:r>
                          <m:rPr>
                            <m:nor/>
                          </m:rPr>
                          <a:rPr lang="en-US" sz="2400" i="0">
                            <a:latin typeface="UTM Avo" panose="02040603050506020204" pitchFamily="18"/>
                            <a:ea typeface="Calibri" panose="020F0502020204030204" pitchFamily="34" charset="0"/>
                            <a:cs typeface="Arial" panose="020B0604020202020204" pitchFamily="34" charset="0"/>
                          </a:rPr>
                          <m:t>F</m:t>
                        </m:r>
                      </m:den>
                    </m:f>
                  </m:oMath>
                </a14:m>
                <a:endParaRPr lang="en-US" sz="2400" dirty="0">
                  <a:latin typeface="UTM Avo" panose="02040603050506020204" pitchFamily="18"/>
                  <a:ea typeface="Calibri" panose="020F050202020403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E632DE5A-AC32-9A6A-FFE9-EE53D97AC34C}"/>
                  </a:ext>
                </a:extLst>
              </p:cNvPr>
              <p:cNvSpPr txBox="1">
                <a:spLocks noRot="1" noChangeAspect="1" noMove="1" noResize="1" noEditPoints="1" noAdjustHandles="1" noChangeArrowheads="1" noChangeShapeType="1" noTextEdit="1"/>
              </p:cNvSpPr>
              <p:nvPr/>
            </p:nvSpPr>
            <p:spPr>
              <a:xfrm>
                <a:off x="1873110" y="3673076"/>
                <a:ext cx="8445778" cy="972382"/>
              </a:xfrm>
              <a:prstGeom prst="rect">
                <a:avLst/>
              </a:prstGeom>
              <a:blipFill>
                <a:blip r:embed="rId4"/>
                <a:stretch>
                  <a:fillRect l="-1051" b="-7792"/>
                </a:stretch>
              </a:blipFill>
            </p:spPr>
            <p:txBody>
              <a:bodyPr/>
              <a:lstStyle/>
              <a:p>
                <a:r>
                  <a:rPr lang="en-VN">
                    <a:noFill/>
                  </a:rPr>
                  <a:t> </a:t>
                </a:r>
              </a:p>
            </p:txBody>
          </p:sp>
        </mc:Fallback>
      </mc:AlternateContent>
    </p:spTree>
    <p:extLst>
      <p:ext uri="{BB962C8B-B14F-4D97-AF65-F5344CB8AC3E}">
        <p14:creationId xmlns:p14="http://schemas.microsoft.com/office/powerpoint/2010/main" val="256972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D93BEC8-918B-E72A-B798-05C2EDAF82AD}"/>
                  </a:ext>
                </a:extLst>
              </p:cNvPr>
              <p:cNvSpPr txBox="1"/>
              <p:nvPr/>
            </p:nvSpPr>
            <p:spPr>
              <a:xfrm>
                <a:off x="827508" y="1962596"/>
                <a:ext cx="6820929" cy="4268284"/>
              </a:xfrm>
              <a:prstGeom prst="rect">
                <a:avLst/>
              </a:prstGeom>
              <a:noFill/>
            </p:spPr>
            <p:txBody>
              <a:bodyPr wrap="square" rtlCol="0">
                <a:spAutoFit/>
              </a:bodyPr>
              <a:lstStyle/>
              <a:p>
                <a:pPr algn="just">
                  <a:lnSpc>
                    <a:spcPct val="150000"/>
                  </a:lnSpc>
                </a:pPr>
                <a:r>
                  <a:rPr lang="en-US" sz="2000" dirty="0">
                    <a:latin typeface="UTM Avo" panose="02040603050506020204" pitchFamily="18"/>
                    <a:cs typeface="Arial" panose="020B0604020202020204" pitchFamily="34" charset="0"/>
                  </a:rPr>
                  <a:t>Chọn </a:t>
                </a:r>
                <a:r>
                  <a:rPr lang="en-US" sz="2000" dirty="0" err="1">
                    <a:latin typeface="UTM Avo" panose="02040603050506020204" pitchFamily="18"/>
                    <a:cs typeface="Arial" panose="020B0604020202020204" pitchFamily="34" charset="0"/>
                  </a:rPr>
                  <a:t>hệ</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trục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tọa</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độ</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như</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hình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vẽ</a:t>
                </a:r>
                <a:r>
                  <a:rPr lang="en-US" sz="2000" dirty="0">
                    <a:latin typeface="UTM Avo" panose="02040603050506020204" pitchFamily="18"/>
                    <a:cs typeface="Arial" panose="020B0604020202020204" pitchFamily="34" charset="0"/>
                  </a:rPr>
                  <a:t>.</a:t>
                </a:r>
              </a:p>
              <a:p>
                <a:pPr algn="just">
                  <a:lnSpc>
                    <a:spcPct val="150000"/>
                  </a:lnSpc>
                </a:pPr>
                <a:r>
                  <a:rPr lang="en-US" sz="2000" dirty="0" err="1">
                    <a:latin typeface="UTM Avo" panose="02040603050506020204" pitchFamily="18"/>
                    <a:cs typeface="Arial" panose="020B0604020202020204" pitchFamily="34" charset="0"/>
                  </a:rPr>
                  <a:t>Lực</a:t>
                </a:r>
                <a:r>
                  <a:rPr lang="en-US" sz="2000" dirty="0">
                    <a:latin typeface="UTM Avo" panose="02040603050506020204" pitchFamily="18"/>
                    <a:cs typeface="Arial" panose="020B0604020202020204" pitchFamily="34" charset="0"/>
                  </a:rPr>
                  <a:t> F </a:t>
                </a:r>
                <a:r>
                  <a:rPr lang="en-US" sz="2000" dirty="0" err="1">
                    <a:latin typeface="UTM Avo" panose="02040603050506020204" pitchFamily="18"/>
                    <a:cs typeface="Arial" panose="020B0604020202020204" pitchFamily="34" charset="0"/>
                  </a:rPr>
                  <a:t>sinh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công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cung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cấp</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cho</a:t>
                </a:r>
                <a:r>
                  <a:rPr lang="en-US" sz="2000" dirty="0">
                    <a:latin typeface="UTM Avo" panose="02040603050506020204" pitchFamily="18"/>
                    <a:cs typeface="Arial" panose="020B0604020202020204" pitchFamily="34" charset="0"/>
                  </a:rPr>
                  <a:t> ô </a:t>
                </a:r>
                <a:r>
                  <a:rPr lang="en-US" sz="2000" dirty="0" err="1">
                    <a:latin typeface="UTM Avo" panose="02040603050506020204" pitchFamily="18"/>
                    <a:cs typeface="Arial" panose="020B0604020202020204" pitchFamily="34" charset="0"/>
                  </a:rPr>
                  <a:t>tô</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năng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lượng</a:t>
                </a:r>
                <a:endParaRPr lang="en-US" sz="2000" dirty="0">
                  <a:latin typeface="UTM Avo" panose="02040603050506020204" pitchFamily="18"/>
                  <a:cs typeface="Arial" panose="020B0604020202020204" pitchFamily="34" charset="0"/>
                </a:endParaRPr>
              </a:p>
              <a:p>
                <a:pPr algn="just">
                  <a:lnSpc>
                    <a:spcPct val="150000"/>
                  </a:lnSpc>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m:rPr>
                              <m:nor/>
                            </m:rPr>
                            <a:rPr lang="en-US" sz="2000" i="0">
                              <a:latin typeface="UTM Avo" panose="02040603050506020204" pitchFamily="18"/>
                            </a:rPr>
                            <m:t>W</m:t>
                          </m:r>
                        </m:e>
                        <m:sub>
                          <m:r>
                            <m:rPr>
                              <m:nor/>
                            </m:rPr>
                            <a:rPr lang="en-US" sz="2000" i="0" baseline="-25000">
                              <a:latin typeface="UTM Avo" panose="02040603050506020204" pitchFamily="18"/>
                            </a:rPr>
                            <m:t>cung</m:t>
                          </m:r>
                          <m:r>
                            <m:rPr>
                              <m:nor/>
                            </m:rPr>
                            <a:rPr lang="en-US" sz="2000" i="0" baseline="-25000">
                              <a:latin typeface="UTM Avo" panose="02040603050506020204" pitchFamily="18"/>
                            </a:rPr>
                            <m:t> </m:t>
                          </m:r>
                          <m:r>
                            <m:rPr>
                              <m:nor/>
                            </m:rPr>
                            <a:rPr lang="en-US" sz="2000" i="0" baseline="-25000">
                              <a:latin typeface="UTM Avo" panose="02040603050506020204" pitchFamily="18"/>
                            </a:rPr>
                            <m:t>c</m:t>
                          </m:r>
                          <m:r>
                            <m:rPr>
                              <m:nor/>
                            </m:rPr>
                            <a:rPr lang="en-US" sz="2000" i="0" baseline="-25000">
                              <a:latin typeface="UTM Avo" panose="02040603050506020204" pitchFamily="18"/>
                            </a:rPr>
                            <m:t>ấ</m:t>
                          </m:r>
                          <m:r>
                            <m:rPr>
                              <m:nor/>
                            </m:rPr>
                            <a:rPr lang="en-US" sz="2000" i="0" baseline="-25000">
                              <a:latin typeface="UTM Avo" panose="02040603050506020204" pitchFamily="18"/>
                            </a:rPr>
                            <m:t>p</m:t>
                          </m:r>
                        </m:sub>
                      </m:sSub>
                      <m:r>
                        <a:rPr lang="en-US" sz="2000" i="1" smtClean="0">
                          <a:latin typeface="Cambria Math" panose="02040503050406030204" pitchFamily="18" charset="0"/>
                        </a:rPr>
                        <m:t> </m:t>
                      </m:r>
                      <m:r>
                        <m:rPr>
                          <m:nor/>
                        </m:rPr>
                        <a:rPr lang="en-US" sz="2000" i="0">
                          <a:latin typeface="UTM Avo" panose="02040603050506020204" pitchFamily="18"/>
                        </a:rPr>
                        <m:t>=</m:t>
                      </m:r>
                      <m:r>
                        <m:rPr>
                          <m:nor/>
                        </m:rPr>
                        <a:rPr lang="vi-VN" sz="2000" b="0" i="0" smtClean="0">
                          <a:latin typeface="UTM Avo" panose="02040603050506020204" pitchFamily="18"/>
                        </a:rPr>
                        <m:t> </m:t>
                      </m:r>
                      <m:r>
                        <m:rPr>
                          <m:nor/>
                        </m:rPr>
                        <a:rPr lang="en-US" sz="2000" i="0">
                          <a:latin typeface="UTM Avo" panose="02040603050506020204" pitchFamily="18"/>
                        </a:rPr>
                        <m:t>F</m:t>
                      </m:r>
                      <m:r>
                        <m:rPr>
                          <m:nor/>
                        </m:rPr>
                        <a:rPr lang="en-US" sz="2000" i="0">
                          <a:latin typeface="UTM Avo" panose="02040603050506020204" pitchFamily="18"/>
                        </a:rPr>
                        <m:t>.</m:t>
                      </m:r>
                      <m:r>
                        <m:rPr>
                          <m:nor/>
                        </m:rPr>
                        <a:rPr lang="en-US" sz="2000" i="0">
                          <a:latin typeface="UTM Avo" panose="02040603050506020204" pitchFamily="18"/>
                        </a:rPr>
                        <m:t>s</m:t>
                      </m:r>
                    </m:oMath>
                  </m:oMathPara>
                </a14:m>
                <a:endParaRPr lang="en-US" sz="2000" dirty="0">
                  <a:latin typeface="UTM Avo" panose="02040603050506020204" pitchFamily="18"/>
                  <a:cs typeface="Arial" panose="020B0604020202020204" pitchFamily="34" charset="0"/>
                </a:endParaRPr>
              </a:p>
              <a:p>
                <a:pPr algn="just">
                  <a:lnSpc>
                    <a:spcPct val="150000"/>
                  </a:lnSpc>
                </a:pPr>
                <a:r>
                  <a:rPr lang="en-US" sz="2000" dirty="0">
                    <a:latin typeface="UTM Avo" panose="02040603050506020204" pitchFamily="18"/>
                    <a:cs typeface="Arial" panose="020B0604020202020204" pitchFamily="34" charset="0"/>
                  </a:rPr>
                  <a:t>Trong </a:t>
                </a:r>
                <a:r>
                  <a:rPr lang="en-US" sz="2000" dirty="0" err="1">
                    <a:latin typeface="UTM Avo" panose="02040603050506020204" pitchFamily="18"/>
                    <a:cs typeface="Arial" panose="020B0604020202020204" pitchFamily="34" charset="0"/>
                  </a:rPr>
                  <a:t>đó</a:t>
                </a:r>
                <a:r>
                  <a:rPr lang="en-US" sz="2000" dirty="0">
                    <a:latin typeface="UTM Avo" panose="02040603050506020204" pitchFamily="18"/>
                    <a:cs typeface="Arial" panose="020B0604020202020204" pitchFamily="34" charset="0"/>
                  </a:rPr>
                  <a:t>, s </a:t>
                </a:r>
                <a:r>
                  <a:rPr lang="en-US" sz="2000" dirty="0" err="1">
                    <a:latin typeface="UTM Avo" panose="02040603050506020204" pitchFamily="18"/>
                    <a:cs typeface="Arial" panose="020B0604020202020204" pitchFamily="34" charset="0"/>
                  </a:rPr>
                  <a:t>là</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chiều</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dài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dốc</a:t>
                </a:r>
                <a:r>
                  <a:rPr lang="en-US" sz="2000" dirty="0">
                    <a:latin typeface="UTM Avo" panose="02040603050506020204" pitchFamily="18"/>
                    <a:cs typeface="Arial" panose="020B0604020202020204" pitchFamily="34" charset="0"/>
                  </a:rPr>
                  <a:t>. </a:t>
                </a:r>
              </a:p>
              <a:p>
                <a:pPr algn="just">
                  <a:lnSpc>
                    <a:spcPct val="150000"/>
                  </a:lnSpc>
                </a:pPr>
                <a:r>
                  <a:rPr lang="en-US" sz="2000" dirty="0">
                    <a:latin typeface="UTM Avo" panose="02040603050506020204" pitchFamily="18"/>
                    <a:cs typeface="Arial" panose="020B0604020202020204" pitchFamily="34" charset="0"/>
                  </a:rPr>
                  <a:t>Ô </a:t>
                </a:r>
                <a:r>
                  <a:rPr lang="en-US" sz="2000" dirty="0" err="1">
                    <a:latin typeface="UTM Avo" panose="02040603050506020204" pitchFamily="18"/>
                    <a:cs typeface="Arial" panose="020B0604020202020204" pitchFamily="34" charset="0"/>
                  </a:rPr>
                  <a:t>tô</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lên</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dốc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với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tốc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độ</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không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đổi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nên</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năng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lượng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có</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ích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mà</a:t>
                </a:r>
                <a:r>
                  <a:rPr lang="en-US" sz="2000" dirty="0">
                    <a:latin typeface="UTM Avo" panose="02040603050506020204" pitchFamily="18"/>
                    <a:cs typeface="Arial" panose="020B0604020202020204" pitchFamily="34" charset="0"/>
                  </a:rPr>
                  <a:t> ô </a:t>
                </a:r>
                <a:r>
                  <a:rPr lang="en-US" sz="2000" dirty="0" err="1">
                    <a:latin typeface="UTM Avo" panose="02040603050506020204" pitchFamily="18"/>
                    <a:cs typeface="Arial" panose="020B0604020202020204" pitchFamily="34" charset="0"/>
                  </a:rPr>
                  <a:t>tô</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thu</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được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tích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lũy</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dưới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dạng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thế</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năng</a:t>
                </a:r>
                <a:r>
                  <a:rPr lang="en-US" sz="2000" dirty="0">
                    <a:latin typeface="UTM Avo" panose="02040603050506020204" pitchFamily="18"/>
                    <a:cs typeface="Arial" panose="020B0604020202020204" pitchFamily="34" charset="0"/>
                  </a:rPr>
                  <a:t>:</a:t>
                </a:r>
              </a:p>
              <a:p>
                <a:pPr algn="just">
                  <a:lnSpc>
                    <a:spcPct val="150000"/>
                  </a:lnSpc>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m:rPr>
                              <m:nor/>
                            </m:rPr>
                            <a:rPr lang="en-US" sz="2000" i="0">
                              <a:latin typeface="UTM Avo" panose="02040603050506020204" pitchFamily="18"/>
                            </a:rPr>
                            <m:t>W</m:t>
                          </m:r>
                        </m:e>
                        <m:sub>
                          <m:r>
                            <m:rPr>
                              <m:nor/>
                            </m:rPr>
                            <a:rPr lang="en-US" sz="2000" i="0" baseline="-25000">
                              <a:latin typeface="UTM Avo" panose="02040603050506020204" pitchFamily="18"/>
                            </a:rPr>
                            <m:t>c</m:t>
                          </m:r>
                          <m:r>
                            <m:rPr>
                              <m:nor/>
                            </m:rPr>
                            <a:rPr lang="en-US" sz="2000" i="0" baseline="-25000">
                              <a:latin typeface="UTM Avo" panose="02040603050506020204" pitchFamily="18"/>
                            </a:rPr>
                            <m:t>ó í</m:t>
                          </m:r>
                          <m:r>
                            <m:rPr>
                              <m:nor/>
                            </m:rPr>
                            <a:rPr lang="en-US" sz="2000" i="0" baseline="-25000">
                              <a:latin typeface="UTM Avo" panose="02040603050506020204" pitchFamily="18"/>
                            </a:rPr>
                            <m:t>ch</m:t>
                          </m:r>
                          <m:r>
                            <m:rPr>
                              <m:nor/>
                            </m:rPr>
                            <a:rPr lang="en-US" sz="2000" i="0" baseline="-25000">
                              <a:latin typeface="UTM Avo" panose="02040603050506020204" pitchFamily="18"/>
                            </a:rPr>
                            <m:t> = </m:t>
                          </m:r>
                        </m:sub>
                      </m:sSub>
                      <m:sSub>
                        <m:sSubPr>
                          <m:ctrlPr>
                            <a:rPr lang="en-US" sz="2000" i="1">
                              <a:latin typeface="Cambria Math" panose="02040503050406030204" pitchFamily="18" charset="0"/>
                            </a:rPr>
                          </m:ctrlPr>
                        </m:sSubPr>
                        <m:e>
                          <m:r>
                            <m:rPr>
                              <m:nor/>
                            </m:rPr>
                            <a:rPr lang="en-US" sz="2000" i="0">
                              <a:latin typeface="UTM Avo" panose="02040603050506020204" pitchFamily="18"/>
                            </a:rPr>
                            <m:t>W</m:t>
                          </m:r>
                        </m:e>
                        <m:sub>
                          <m:r>
                            <m:rPr>
                              <m:nor/>
                            </m:rPr>
                            <a:rPr lang="en-US" sz="2000" i="0">
                              <a:latin typeface="UTM Avo" panose="02040603050506020204" pitchFamily="18"/>
                            </a:rPr>
                            <m:t>t</m:t>
                          </m:r>
                        </m:sub>
                      </m:sSub>
                      <m:r>
                        <m:rPr>
                          <m:nor/>
                        </m:rPr>
                        <a:rPr lang="vi-VN" sz="2000" b="0" i="0" smtClean="0">
                          <a:latin typeface="UTM Avo" panose="02040603050506020204" pitchFamily="18"/>
                        </a:rPr>
                        <m:t> </m:t>
                      </m:r>
                      <m:r>
                        <m:rPr>
                          <m:nor/>
                        </m:rPr>
                        <a:rPr lang="en-US" sz="2000" i="0">
                          <a:latin typeface="UTM Avo" panose="02040603050506020204" pitchFamily="18"/>
                        </a:rPr>
                        <m:t>=</m:t>
                      </m:r>
                      <m:r>
                        <m:rPr>
                          <m:nor/>
                        </m:rPr>
                        <a:rPr lang="vi-VN" sz="2000" b="0" i="0" smtClean="0">
                          <a:latin typeface="UTM Avo" panose="02040603050506020204" pitchFamily="18"/>
                        </a:rPr>
                        <m:t> </m:t>
                      </m:r>
                      <m:r>
                        <m:rPr>
                          <m:nor/>
                        </m:rPr>
                        <a:rPr lang="en-US" sz="2000" i="0">
                          <a:latin typeface="UTM Avo" panose="02040603050506020204" pitchFamily="18"/>
                        </a:rPr>
                        <m:t>mgh</m:t>
                      </m:r>
                    </m:oMath>
                  </m:oMathPara>
                </a14:m>
                <a:endParaRPr lang="en-US" sz="2000" dirty="0">
                  <a:latin typeface="UTM Avo" panose="02040603050506020204" pitchFamily="18"/>
                </a:endParaRPr>
              </a:p>
              <a:p>
                <a:pPr algn="just">
                  <a:lnSpc>
                    <a:spcPct val="150000"/>
                  </a:lnSpc>
                </a:pPr>
                <a:r>
                  <a:rPr lang="en-US" sz="2000" dirty="0">
                    <a:latin typeface="UTM Avo" panose="02040603050506020204" pitchFamily="18"/>
                    <a:cs typeface="Arial" panose="020B0604020202020204" pitchFamily="34" charset="0"/>
                  </a:rPr>
                  <a:t>Trong </a:t>
                </a:r>
                <a:r>
                  <a:rPr lang="en-US" sz="2000" dirty="0" err="1">
                    <a:latin typeface="UTM Avo" panose="02040603050506020204" pitchFamily="18"/>
                    <a:cs typeface="Arial" panose="020B0604020202020204" pitchFamily="34" charset="0"/>
                  </a:rPr>
                  <a:t>đó</a:t>
                </a:r>
                <a:r>
                  <a:rPr lang="en-US" sz="2000" dirty="0">
                    <a:latin typeface="UTM Avo" panose="02040603050506020204" pitchFamily="18"/>
                    <a:cs typeface="Arial" panose="020B0604020202020204" pitchFamily="34" charset="0"/>
                  </a:rPr>
                  <a:t>, h </a:t>
                </a:r>
                <a:r>
                  <a:rPr lang="en-US" sz="2000" dirty="0" err="1">
                    <a:latin typeface="UTM Avo" panose="02040603050506020204" pitchFamily="18"/>
                    <a:cs typeface="Arial" panose="020B0604020202020204" pitchFamily="34" charset="0"/>
                  </a:rPr>
                  <a:t>là</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độ</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cao</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của</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dốc</a:t>
                </a:r>
                <a:r>
                  <a:rPr lang="en-US" sz="2000" dirty="0">
                    <a:latin typeface="UTM Avo" panose="02040603050506020204" pitchFamily="18"/>
                    <a:cs typeface="Arial" panose="020B0604020202020204" pitchFamily="34" charset="0"/>
                  </a:rPr>
                  <a:t>, h = s. sin</a:t>
                </a:r>
                <a14:m>
                  <m:oMath xmlns:m="http://schemas.openxmlformats.org/officeDocument/2006/math">
                    <m:r>
                      <a:rPr lang="en-US" sz="2000" i="1">
                        <a:latin typeface="Cambria Math" panose="02040503050406030204" pitchFamily="18" charset="0"/>
                        <a:ea typeface="Cambria Math" panose="02040503050406030204" pitchFamily="18" charset="0"/>
                        <a:cs typeface="Arial" panose="020B0604020202020204" pitchFamily="34" charset="0"/>
                      </a:rPr>
                      <m:t>𝛼</m:t>
                    </m:r>
                  </m:oMath>
                </a14:m>
                <a:r>
                  <a:rPr lang="en-US" sz="2000" dirty="0">
                    <a:latin typeface="UTM Avo" panose="02040603050506020204" pitchFamily="18"/>
                    <a:cs typeface="Arial" panose="020B0604020202020204" pitchFamily="34" charset="0"/>
                  </a:rPr>
                  <a:t> (</a:t>
                </a:r>
                <a14:m>
                  <m:oMath xmlns:m="http://schemas.openxmlformats.org/officeDocument/2006/math">
                    <m:r>
                      <a:rPr lang="en-US" sz="2000" i="1">
                        <a:latin typeface="Cambria Math" panose="02040503050406030204" pitchFamily="18" charset="0"/>
                        <a:ea typeface="Cambria Math" panose="02040503050406030204" pitchFamily="18" charset="0"/>
                        <a:cs typeface="Arial" panose="020B0604020202020204" pitchFamily="34" charset="0"/>
                      </a:rPr>
                      <m:t>𝛼</m:t>
                    </m:r>
                  </m:oMath>
                </a14:m>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là</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góc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nghiêng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của</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dốc</a:t>
                </a:r>
                <a:r>
                  <a:rPr lang="en-US" sz="2000" dirty="0">
                    <a:latin typeface="UTM Avo" panose="02040603050506020204" pitchFamily="18"/>
                    <a:cs typeface="Arial" panose="020B0604020202020204" pitchFamily="34" charset="0"/>
                  </a:rPr>
                  <a:t>).</a:t>
                </a:r>
              </a:p>
            </p:txBody>
          </p:sp>
        </mc:Choice>
        <mc:Fallback xmlns="">
          <p:sp>
            <p:nvSpPr>
              <p:cNvPr id="2" name="TextBox 1">
                <a:extLst>
                  <a:ext uri="{FF2B5EF4-FFF2-40B4-BE49-F238E27FC236}">
                    <a16:creationId xmlns:a16="http://schemas.microsoft.com/office/drawing/2014/main" id="{1D93BEC8-918B-E72A-B798-05C2EDAF82AD}"/>
                  </a:ext>
                </a:extLst>
              </p:cNvPr>
              <p:cNvSpPr txBox="1">
                <a:spLocks noRot="1" noChangeAspect="1" noMove="1" noResize="1" noEditPoints="1" noAdjustHandles="1" noChangeArrowheads="1" noChangeShapeType="1" noTextEdit="1"/>
              </p:cNvSpPr>
              <p:nvPr/>
            </p:nvSpPr>
            <p:spPr>
              <a:xfrm>
                <a:off x="827508" y="1962596"/>
                <a:ext cx="6820929" cy="4268284"/>
              </a:xfrm>
              <a:prstGeom prst="rect">
                <a:avLst/>
              </a:prstGeom>
              <a:blipFill>
                <a:blip r:embed="rId3"/>
                <a:stretch>
                  <a:fillRect l="-983" r="-894" b="-1571"/>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6BD503A1-A7D9-13E2-7741-BF4D5A918D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1046" y="2966891"/>
            <a:ext cx="3598980" cy="1892111"/>
          </a:xfrm>
          <a:prstGeom prst="rect">
            <a:avLst/>
          </a:prstGeom>
        </p:spPr>
      </p:pic>
    </p:spTree>
    <p:extLst>
      <p:ext uri="{BB962C8B-B14F-4D97-AF65-F5344CB8AC3E}">
        <p14:creationId xmlns:p14="http://schemas.microsoft.com/office/powerpoint/2010/main" val="295376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500"/>
                                        <p:tgtEl>
                                          <p:spTgt spid="2">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D93BEC8-918B-E72A-B798-05C2EDAF82AD}"/>
                  </a:ext>
                </a:extLst>
              </p:cNvPr>
              <p:cNvSpPr txBox="1"/>
              <p:nvPr/>
            </p:nvSpPr>
            <p:spPr>
              <a:xfrm>
                <a:off x="638992" y="3207036"/>
                <a:ext cx="6820929" cy="1580241"/>
              </a:xfrm>
              <a:prstGeom prst="rect">
                <a:avLst/>
              </a:prstGeom>
              <a:noFill/>
            </p:spPr>
            <p:txBody>
              <a:bodyPr wrap="square" rtlCol="0">
                <a:spAutoFit/>
              </a:bodyPr>
              <a:lstStyle/>
              <a:p>
                <a:pPr algn="just">
                  <a:lnSpc>
                    <a:spcPct val="150000"/>
                  </a:lnSpc>
                </a:pPr>
                <a:r>
                  <a:rPr lang="en-US" sz="2000" dirty="0" err="1">
                    <a:latin typeface="UTM Avo" panose="02040603050506020204" pitchFamily="18"/>
                    <a:cs typeface="Arial" panose="020B0604020202020204" pitchFamily="34" charset="0"/>
                  </a:rPr>
                  <a:t>Như</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vậy</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hiệu</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suất</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của</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quá</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trình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là</a:t>
                </a:r>
                <a:r>
                  <a:rPr lang="en-US" sz="2000" dirty="0">
                    <a:latin typeface="UTM Avo" panose="02040603050506020204" pitchFamily="18"/>
                    <a:cs typeface="Arial" panose="020B0604020202020204" pitchFamily="34" charset="0"/>
                  </a:rPr>
                  <a:t>: </a:t>
                </a:r>
              </a:p>
              <a:p>
                <a:pPr algn="just">
                  <a:lnSpc>
                    <a:spcPct val="150000"/>
                  </a:lnSpc>
                </a:pPr>
                <a14:m>
                  <m:oMathPara xmlns:m="http://schemas.openxmlformats.org/officeDocument/2006/math">
                    <m:oMathParaPr>
                      <m:jc m:val="centerGroup"/>
                    </m:oMathParaPr>
                    <m:oMath xmlns:m="http://schemas.openxmlformats.org/officeDocument/2006/math">
                      <m:r>
                        <m:rPr>
                          <m:nor/>
                        </m:rPr>
                        <a:rPr lang="en-US" sz="2000" i="0">
                          <a:latin typeface="UTM Avo" panose="02040603050506020204" pitchFamily="18"/>
                          <a:cs typeface="Arial" panose="020B0604020202020204" pitchFamily="34" charset="0"/>
                        </a:rPr>
                        <m:t>H</m:t>
                      </m:r>
                      <m:r>
                        <m:rPr>
                          <m:nor/>
                        </m:rPr>
                        <a:rPr lang="en-US" sz="2000" i="0">
                          <a:latin typeface="UTM Avo" panose="02040603050506020204" pitchFamily="18"/>
                          <a:cs typeface="Arial" panose="020B0604020202020204" pitchFamily="34" charset="0"/>
                        </a:rPr>
                        <m:t>= </m:t>
                      </m:r>
                      <m:f>
                        <m:fPr>
                          <m:ctrlPr>
                            <a:rPr lang="en-US" sz="2000" i="1">
                              <a:latin typeface="Cambria Math" panose="02040503050406030204" pitchFamily="18" charset="0"/>
                              <a:cs typeface="Arial" panose="020B0604020202020204" pitchFamily="34" charset="0"/>
                            </a:rPr>
                          </m:ctrlPr>
                        </m:fPr>
                        <m:num>
                          <m:sSub>
                            <m:sSubPr>
                              <m:ctrlPr>
                                <a:rPr lang="en-US" sz="2000" i="1">
                                  <a:latin typeface="Cambria Math" panose="02040503050406030204" pitchFamily="18" charset="0"/>
                                </a:rPr>
                              </m:ctrlPr>
                            </m:sSubPr>
                            <m:e>
                              <m:r>
                                <m:rPr>
                                  <m:nor/>
                                </m:rPr>
                                <a:rPr lang="en-US" sz="2000" i="0">
                                  <a:latin typeface="UTM Avo" panose="02040603050506020204" pitchFamily="18"/>
                                </a:rPr>
                                <m:t>W</m:t>
                              </m:r>
                            </m:e>
                            <m:sub>
                              <m:r>
                                <m:rPr>
                                  <m:nor/>
                                </m:rPr>
                                <a:rPr lang="en-US" sz="2000" i="0" baseline="-25000">
                                  <a:latin typeface="UTM Avo" panose="02040603050506020204" pitchFamily="18"/>
                                </a:rPr>
                                <m:t>c</m:t>
                              </m:r>
                              <m:r>
                                <m:rPr>
                                  <m:nor/>
                                </m:rPr>
                                <a:rPr lang="en-US" sz="2000" i="0" baseline="-25000">
                                  <a:latin typeface="UTM Avo" panose="02040603050506020204" pitchFamily="18"/>
                                </a:rPr>
                                <m:t>ó í</m:t>
                              </m:r>
                              <m:r>
                                <m:rPr>
                                  <m:nor/>
                                </m:rPr>
                                <a:rPr lang="en-US" sz="2000" i="0" baseline="-25000">
                                  <a:latin typeface="UTM Avo" panose="02040603050506020204" pitchFamily="18"/>
                                </a:rPr>
                                <m:t>ch</m:t>
                              </m:r>
                              <m:r>
                                <m:rPr>
                                  <m:nor/>
                                </m:rPr>
                                <a:rPr lang="en-US" sz="2000" i="0" baseline="-25000">
                                  <a:latin typeface="UTM Avo" panose="02040603050506020204" pitchFamily="18"/>
                                </a:rPr>
                                <m:t> </m:t>
                              </m:r>
                            </m:sub>
                          </m:sSub>
                        </m:num>
                        <m:den>
                          <m:sSub>
                            <m:sSubPr>
                              <m:ctrlPr>
                                <a:rPr lang="en-US" sz="2000" i="1">
                                  <a:latin typeface="Cambria Math" panose="02040503050406030204" pitchFamily="18" charset="0"/>
                                </a:rPr>
                              </m:ctrlPr>
                            </m:sSubPr>
                            <m:e>
                              <m:r>
                                <m:rPr>
                                  <m:nor/>
                                </m:rPr>
                                <a:rPr lang="en-US" sz="2000" i="0">
                                  <a:latin typeface="UTM Avo" panose="02040603050506020204" pitchFamily="18"/>
                                </a:rPr>
                                <m:t>W</m:t>
                              </m:r>
                            </m:e>
                            <m:sub>
                              <m:r>
                                <m:rPr>
                                  <m:nor/>
                                </m:rPr>
                                <a:rPr lang="en-US" sz="2000" i="0" baseline="-25000">
                                  <a:latin typeface="UTM Avo" panose="02040603050506020204" pitchFamily="18"/>
                                </a:rPr>
                                <m:t>cung</m:t>
                              </m:r>
                              <m:r>
                                <m:rPr>
                                  <m:nor/>
                                </m:rPr>
                                <a:rPr lang="en-US" sz="2000" i="0" baseline="-25000">
                                  <a:latin typeface="UTM Avo" panose="02040603050506020204" pitchFamily="18"/>
                                </a:rPr>
                                <m:t> </m:t>
                              </m:r>
                              <m:r>
                                <m:rPr>
                                  <m:nor/>
                                </m:rPr>
                                <a:rPr lang="en-US" sz="2000" i="0" baseline="-25000">
                                  <a:latin typeface="UTM Avo" panose="02040603050506020204" pitchFamily="18"/>
                                </a:rPr>
                                <m:t>c</m:t>
                              </m:r>
                              <m:r>
                                <m:rPr>
                                  <m:nor/>
                                </m:rPr>
                                <a:rPr lang="en-US" sz="2000" i="0" baseline="-25000">
                                  <a:latin typeface="UTM Avo" panose="02040603050506020204" pitchFamily="18"/>
                                </a:rPr>
                                <m:t>ấ</m:t>
                              </m:r>
                              <m:r>
                                <m:rPr>
                                  <m:nor/>
                                </m:rPr>
                                <a:rPr lang="en-US" sz="2000" i="0" baseline="-25000">
                                  <a:latin typeface="UTM Avo" panose="02040603050506020204" pitchFamily="18"/>
                                </a:rPr>
                                <m:t>p</m:t>
                              </m:r>
                            </m:sub>
                          </m:sSub>
                        </m:den>
                      </m:f>
                      <m:r>
                        <m:rPr>
                          <m:nor/>
                        </m:rPr>
                        <a:rPr lang="en-US" sz="2000" i="0">
                          <a:latin typeface="UTM Avo" panose="02040603050506020204" pitchFamily="18"/>
                          <a:cs typeface="Arial" panose="020B0604020202020204" pitchFamily="34" charset="0"/>
                        </a:rPr>
                        <m:t>=</m:t>
                      </m:r>
                      <m:f>
                        <m:fPr>
                          <m:ctrlPr>
                            <a:rPr lang="en-US" sz="2000" i="1">
                              <a:latin typeface="Cambria Math" panose="02040503050406030204" pitchFamily="18" charset="0"/>
                              <a:cs typeface="Arial" panose="020B0604020202020204" pitchFamily="34" charset="0"/>
                            </a:rPr>
                          </m:ctrlPr>
                        </m:fPr>
                        <m:num>
                          <m:r>
                            <m:rPr>
                              <m:nor/>
                            </m:rPr>
                            <a:rPr lang="en-US" sz="2000" i="0">
                              <a:latin typeface="UTM Avo" panose="02040603050506020204" pitchFamily="18"/>
                              <a:cs typeface="Arial" panose="020B0604020202020204" pitchFamily="34" charset="0"/>
                            </a:rPr>
                            <m:t>mgh</m:t>
                          </m:r>
                        </m:num>
                        <m:den>
                          <m:r>
                            <m:rPr>
                              <m:nor/>
                            </m:rPr>
                            <a:rPr lang="en-US" sz="2000" i="0">
                              <a:latin typeface="UTM Avo" panose="02040603050506020204" pitchFamily="18"/>
                              <a:cs typeface="Arial" panose="020B0604020202020204" pitchFamily="34" charset="0"/>
                            </a:rPr>
                            <m:t>Fs</m:t>
                          </m:r>
                        </m:den>
                      </m:f>
                      <m:r>
                        <m:rPr>
                          <m:nor/>
                        </m:rPr>
                        <a:rPr lang="en-US" sz="2000" i="0">
                          <a:latin typeface="UTM Avo" panose="02040603050506020204" pitchFamily="18"/>
                          <a:cs typeface="Arial" panose="020B0604020202020204" pitchFamily="34" charset="0"/>
                        </a:rPr>
                        <m:t>=</m:t>
                      </m:r>
                      <m:f>
                        <m:fPr>
                          <m:ctrlPr>
                            <a:rPr lang="en-US" sz="2000" i="1">
                              <a:latin typeface="Cambria Math" panose="02040503050406030204" pitchFamily="18" charset="0"/>
                              <a:cs typeface="Arial" panose="020B0604020202020204" pitchFamily="34" charset="0"/>
                            </a:rPr>
                          </m:ctrlPr>
                        </m:fPr>
                        <m:num>
                          <m:r>
                            <m:rPr>
                              <m:nor/>
                            </m:rPr>
                            <a:rPr lang="en-US" sz="2000" i="0">
                              <a:latin typeface="UTM Avo" panose="02040603050506020204" pitchFamily="18"/>
                              <a:cs typeface="Arial" panose="020B0604020202020204" pitchFamily="34" charset="0"/>
                            </a:rPr>
                            <m:t>mgs</m:t>
                          </m:r>
                          <m:r>
                            <m:rPr>
                              <m:nor/>
                            </m:rPr>
                            <a:rPr lang="en-US" sz="2000" i="0">
                              <a:latin typeface="UTM Avo" panose="02040603050506020204" pitchFamily="18"/>
                              <a:cs typeface="Arial" panose="020B0604020202020204" pitchFamily="34" charset="0"/>
                            </a:rPr>
                            <m:t>.</m:t>
                          </m:r>
                          <m:r>
                            <m:rPr>
                              <m:nor/>
                            </m:rPr>
                            <a:rPr lang="en-US" sz="2000" i="0">
                              <a:latin typeface="UTM Avo" panose="02040603050506020204" pitchFamily="18"/>
                              <a:cs typeface="Arial" panose="020B0604020202020204" pitchFamily="34" charset="0"/>
                            </a:rPr>
                            <m:t>sinα</m:t>
                          </m:r>
                        </m:num>
                        <m:den>
                          <m:r>
                            <m:rPr>
                              <m:nor/>
                            </m:rPr>
                            <a:rPr lang="en-US" sz="2000" i="0">
                              <a:latin typeface="UTM Avo" panose="02040603050506020204" pitchFamily="18"/>
                              <a:cs typeface="Arial" panose="020B0604020202020204" pitchFamily="34" charset="0"/>
                            </a:rPr>
                            <m:t>F</m:t>
                          </m:r>
                          <m:r>
                            <m:rPr>
                              <m:nor/>
                            </m:rPr>
                            <a:rPr lang="en-US" sz="2000" i="0">
                              <a:latin typeface="UTM Avo" panose="02040603050506020204" pitchFamily="18"/>
                              <a:cs typeface="Arial" panose="020B0604020202020204" pitchFamily="34" charset="0"/>
                            </a:rPr>
                            <m:t>.</m:t>
                          </m:r>
                          <m:r>
                            <m:rPr>
                              <m:nor/>
                            </m:rPr>
                            <a:rPr lang="en-US" sz="2000" i="0">
                              <a:latin typeface="UTM Avo" panose="02040603050506020204" pitchFamily="18"/>
                              <a:cs typeface="Arial" panose="020B0604020202020204" pitchFamily="34" charset="0"/>
                            </a:rPr>
                            <m:t>s</m:t>
                          </m:r>
                        </m:den>
                      </m:f>
                      <m:r>
                        <m:rPr>
                          <m:nor/>
                        </m:rPr>
                        <a:rPr lang="en-US" sz="2000" i="0">
                          <a:latin typeface="UTM Avo" panose="02040603050506020204" pitchFamily="18"/>
                          <a:cs typeface="Arial" panose="020B0604020202020204" pitchFamily="34" charset="0"/>
                        </a:rPr>
                        <m:t>=</m:t>
                      </m:r>
                      <m:f>
                        <m:fPr>
                          <m:ctrlPr>
                            <a:rPr lang="en-US" sz="2000" i="1">
                              <a:latin typeface="Cambria Math" panose="02040503050406030204" pitchFamily="18" charset="0"/>
                              <a:cs typeface="Arial" panose="020B0604020202020204" pitchFamily="34" charset="0"/>
                            </a:rPr>
                          </m:ctrlPr>
                        </m:fPr>
                        <m:num>
                          <m:r>
                            <m:rPr>
                              <m:nor/>
                            </m:rPr>
                            <a:rPr lang="en-US" sz="2000" i="0">
                              <a:latin typeface="UTM Avo" panose="02040603050506020204" pitchFamily="18"/>
                              <a:cs typeface="Arial" panose="020B0604020202020204" pitchFamily="34" charset="0"/>
                            </a:rPr>
                            <m:t>mg</m:t>
                          </m:r>
                          <m:r>
                            <m:rPr>
                              <m:nor/>
                            </m:rPr>
                            <a:rPr lang="en-US" sz="2000" i="0">
                              <a:latin typeface="UTM Avo" panose="02040603050506020204" pitchFamily="18"/>
                              <a:cs typeface="Arial" panose="020B0604020202020204" pitchFamily="34" charset="0"/>
                            </a:rPr>
                            <m:t>.</m:t>
                          </m:r>
                          <m:r>
                            <m:rPr>
                              <m:nor/>
                            </m:rPr>
                            <a:rPr lang="en-US" sz="2000" i="0">
                              <a:latin typeface="UTM Avo" panose="02040603050506020204" pitchFamily="18"/>
                              <a:cs typeface="Arial" panose="020B0604020202020204" pitchFamily="34" charset="0"/>
                            </a:rPr>
                            <m:t>sinα</m:t>
                          </m:r>
                        </m:num>
                        <m:den>
                          <m:r>
                            <m:rPr>
                              <m:nor/>
                            </m:rPr>
                            <a:rPr lang="en-US" sz="2000" i="0">
                              <a:latin typeface="UTM Avo" panose="02040603050506020204" pitchFamily="18"/>
                              <a:cs typeface="Arial" panose="020B0604020202020204" pitchFamily="34" charset="0"/>
                            </a:rPr>
                            <m:t>F</m:t>
                          </m:r>
                        </m:den>
                      </m:f>
                    </m:oMath>
                  </m:oMathPara>
                </a14:m>
                <a:endParaRPr lang="en-US" sz="2000" dirty="0">
                  <a:latin typeface="UTM Avo" panose="02040603050506020204" pitchFamily="18"/>
                  <a:cs typeface="Arial" panose="020B0604020202020204" pitchFamily="34" charset="0"/>
                </a:endParaRPr>
              </a:p>
            </p:txBody>
          </p:sp>
        </mc:Choice>
        <mc:Fallback xmlns="">
          <p:sp>
            <p:nvSpPr>
              <p:cNvPr id="2" name="TextBox 1">
                <a:extLst>
                  <a:ext uri="{FF2B5EF4-FFF2-40B4-BE49-F238E27FC236}">
                    <a16:creationId xmlns:a16="http://schemas.microsoft.com/office/drawing/2014/main" id="{1D93BEC8-918B-E72A-B798-05C2EDAF82AD}"/>
                  </a:ext>
                </a:extLst>
              </p:cNvPr>
              <p:cNvSpPr txBox="1">
                <a:spLocks noRot="1" noChangeAspect="1" noMove="1" noResize="1" noEditPoints="1" noAdjustHandles="1" noChangeArrowheads="1" noChangeShapeType="1" noTextEdit="1"/>
              </p:cNvSpPr>
              <p:nvPr/>
            </p:nvSpPr>
            <p:spPr>
              <a:xfrm>
                <a:off x="638992" y="3207036"/>
                <a:ext cx="6820929" cy="1580241"/>
              </a:xfrm>
              <a:prstGeom prst="rect">
                <a:avLst/>
              </a:prstGeom>
              <a:blipFill>
                <a:blip r:embed="rId3"/>
                <a:stretch>
                  <a:fillRect l="-983"/>
                </a:stretch>
              </a:blipFill>
            </p:spPr>
            <p:txBody>
              <a:bodyPr/>
              <a:lstStyle/>
              <a:p>
                <a:r>
                  <a:rPr lang="en-US">
                    <a:noFill/>
                  </a:rPr>
                  <a:t> </a:t>
                </a:r>
              </a:p>
            </p:txBody>
          </p:sp>
        </mc:Fallback>
      </mc:AlternateContent>
      <p:sp>
        <p:nvSpPr>
          <p:cNvPr id="4" name="Rectangle: Rounded Corners 19">
            <a:extLst>
              <a:ext uri="{FF2B5EF4-FFF2-40B4-BE49-F238E27FC236}">
                <a16:creationId xmlns:a16="http://schemas.microsoft.com/office/drawing/2014/main" id="{8DC2F4C7-5B79-865C-C56E-C55D60F44893}"/>
              </a:ext>
            </a:extLst>
          </p:cNvPr>
          <p:cNvSpPr/>
          <p:nvPr/>
        </p:nvSpPr>
        <p:spPr>
          <a:xfrm>
            <a:off x="6096000" y="5531817"/>
            <a:ext cx="1118843" cy="65416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94" b="1" dirty="0">
                <a:solidFill>
                  <a:schemeClr val="tx1"/>
                </a:solidFill>
                <a:latin typeface="UTM Avo" panose="02040603050506020204" pitchFamily="18"/>
                <a:cs typeface="Arial" panose="020B0604020202020204" pitchFamily="34" charset="0"/>
              </a:rPr>
              <a:t>D</a:t>
            </a:r>
          </a:p>
        </p:txBody>
      </p:sp>
      <p:pic>
        <p:nvPicPr>
          <p:cNvPr id="5" name="Picture 4">
            <a:extLst>
              <a:ext uri="{FF2B5EF4-FFF2-40B4-BE49-F238E27FC236}">
                <a16:creationId xmlns:a16="http://schemas.microsoft.com/office/drawing/2014/main" id="{50564937-A8D6-D88D-5FAA-6DFBFA2BF6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1046" y="2966891"/>
            <a:ext cx="3598980" cy="1892111"/>
          </a:xfrm>
          <a:prstGeom prst="rect">
            <a:avLst/>
          </a:prstGeom>
        </p:spPr>
      </p:pic>
    </p:spTree>
    <p:extLst>
      <p:ext uri="{BB962C8B-B14F-4D97-AF65-F5344CB8AC3E}">
        <p14:creationId xmlns:p14="http://schemas.microsoft.com/office/powerpoint/2010/main" val="126873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8570FC-E5F6-FFCA-11B7-7E9D118FDCBB}"/>
              </a:ext>
            </a:extLst>
          </p:cNvPr>
          <p:cNvSpPr txBox="1"/>
          <p:nvPr/>
        </p:nvSpPr>
        <p:spPr>
          <a:xfrm>
            <a:off x="894786" y="1931685"/>
            <a:ext cx="5478220" cy="3891835"/>
          </a:xfrm>
          <a:prstGeom prst="rect">
            <a:avLst/>
          </a:prstGeom>
          <a:noFill/>
        </p:spPr>
        <p:txBody>
          <a:bodyPr wrap="square">
            <a:spAutoFit/>
          </a:bodyPr>
          <a:lstStyle/>
          <a:p>
            <a:pPr algn="just">
              <a:lnSpc>
                <a:spcPct val="150000"/>
              </a:lnSpc>
              <a:spcAft>
                <a:spcPts val="378"/>
              </a:spcAft>
            </a:pPr>
            <a:r>
              <a:rPr lang="fr-FR" sz="2400" b="1">
                <a:latin typeface="UTM Avo" panose="02040603050506020204" pitchFamily="18"/>
                <a:ea typeface="Calibri" panose="020F0502020204030204" pitchFamily="34" charset="0"/>
                <a:cs typeface="Arial" panose="020B0604020202020204" pitchFamily="34" charset="0"/>
              </a:rPr>
              <a:t>Bài 2. </a:t>
            </a:r>
            <a:r>
              <a:rPr lang="en-US" sz="2400">
                <a:latin typeface="UTM Avo" panose="02040603050506020204" pitchFamily="18"/>
                <a:ea typeface="Calibri" panose="020F0502020204030204" pitchFamily="34" charset="0"/>
                <a:cs typeface="Arial" panose="020B0604020202020204" pitchFamily="34" charset="0"/>
              </a:rPr>
              <a:t>Đồ thị hình 1 biểu diễn lực tác dụng của người công nhân thay đổi trong quá trình kéo bao tải trên mặt phẳng nghiêng và độ dịch chuyển tương ứng theo phương của lực. Tính công của người công nhân.</a:t>
            </a:r>
            <a:endParaRPr lang="en-US" sz="2400">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D1161D7-7EAC-9B0A-63AB-53FF5AD0956D}"/>
              </a:ext>
            </a:extLst>
          </p:cNvPr>
          <p:cNvPicPr>
            <a:picLocks noChangeAspect="1"/>
          </p:cNvPicPr>
          <p:nvPr/>
        </p:nvPicPr>
        <p:blipFill>
          <a:blip r:embed="rId3"/>
          <a:stretch>
            <a:fillRect/>
          </a:stretch>
        </p:blipFill>
        <p:spPr>
          <a:xfrm>
            <a:off x="6803655" y="1845910"/>
            <a:ext cx="4493559" cy="3977610"/>
          </a:xfrm>
          <a:prstGeom prst="rect">
            <a:avLst/>
          </a:prstGeom>
        </p:spPr>
      </p:pic>
    </p:spTree>
    <p:extLst>
      <p:ext uri="{BB962C8B-B14F-4D97-AF65-F5344CB8AC3E}">
        <p14:creationId xmlns:p14="http://schemas.microsoft.com/office/powerpoint/2010/main" val="102502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79F1D3-D908-1BAF-834A-041FE8AF1B9C}"/>
              </a:ext>
            </a:extLst>
          </p:cNvPr>
          <p:cNvSpPr txBox="1"/>
          <p:nvPr/>
        </p:nvSpPr>
        <p:spPr>
          <a:xfrm>
            <a:off x="289469" y="1478471"/>
            <a:ext cx="7912421" cy="5127429"/>
          </a:xfrm>
          <a:prstGeom prst="rect">
            <a:avLst/>
          </a:prstGeom>
          <a:noFill/>
        </p:spPr>
        <p:txBody>
          <a:bodyPr wrap="square">
            <a:spAutoFit/>
          </a:bodyPr>
          <a:lstStyle/>
          <a:p>
            <a:pPr algn="ctr">
              <a:lnSpc>
                <a:spcPct val="150000"/>
              </a:lnSpc>
              <a:spcAft>
                <a:spcPts val="504"/>
              </a:spcAft>
            </a:pPr>
            <a:r>
              <a:rPr lang="fr-FR" sz="2400" b="1" dirty="0" err="1">
                <a:solidFill>
                  <a:srgbClr val="FF0000"/>
                </a:solidFill>
                <a:latin typeface="UTM Avo" panose="02040603050506020204" pitchFamily="18"/>
                <a:ea typeface="Calibri" panose="020F0502020204030204" pitchFamily="34" charset="0"/>
                <a:cs typeface="Arial" panose="020B0604020202020204" pitchFamily="34" charset="0"/>
              </a:rPr>
              <a:t>Giải</a:t>
            </a:r>
            <a:r>
              <a:rPr lang="fr-FR" sz="2400" b="1" dirty="0">
                <a:solidFill>
                  <a:srgbClr val="FF0000"/>
                </a:solidFill>
                <a:latin typeface="UTM Avo" panose="02040603050506020204" pitchFamily="18"/>
                <a:ea typeface="Calibri" panose="020F0502020204030204" pitchFamily="34" charset="0"/>
                <a:cs typeface="Arial" panose="020B0604020202020204" pitchFamily="34" charset="0"/>
              </a:rPr>
              <a:t>:</a:t>
            </a:r>
            <a:endParaRPr lang="en-US" sz="2400" b="1"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Aft>
                <a:spcPts val="504"/>
              </a:spcAft>
            </a:pPr>
            <a:r>
              <a:rPr lang="vi-VN" sz="2000" dirty="0">
                <a:latin typeface="UTM Avo" panose="02040603050506020204" pitchFamily="18"/>
                <a:ea typeface="Calibri" panose="020F0502020204030204" pitchFamily="34" charset="0"/>
                <a:cs typeface="Arial" panose="020B0604020202020204" pitchFamily="34" charset="0"/>
              </a:rPr>
              <a:t>Ta có: A = F.</a:t>
            </a:r>
            <a:r>
              <a:rPr lang="en-US" sz="2000" dirty="0">
                <a:latin typeface="UTM Avo" panose="02040603050506020204" pitchFamily="18"/>
                <a:ea typeface="Calibri" panose="020F0502020204030204" pitchFamily="34" charset="0"/>
                <a:cs typeface="Arial" panose="020B0604020202020204" pitchFamily="34" charset="0"/>
              </a:rPr>
              <a:t> d</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Aft>
                <a:spcPts val="504"/>
              </a:spcAft>
            </a:pPr>
            <a:r>
              <a:rPr lang="vi-VN" sz="2000" dirty="0">
                <a:latin typeface="UTM Avo" panose="02040603050506020204" pitchFamily="18"/>
                <a:ea typeface="Calibri" panose="020F0502020204030204" pitchFamily="34" charset="0"/>
                <a:cs typeface="Arial" panose="020B0604020202020204" pitchFamily="34" charset="0"/>
              </a:rPr>
              <a:t>Trong đó: A là công, F là lực tác dụng, </a:t>
            </a:r>
            <a:r>
              <a:rPr lang="en-US" sz="2000" dirty="0">
                <a:latin typeface="UTM Avo" panose="02040603050506020204" pitchFamily="18"/>
                <a:ea typeface="Calibri" panose="020F0502020204030204" pitchFamily="34" charset="0"/>
                <a:cs typeface="Arial" panose="020B0604020202020204" pitchFamily="34" charset="0"/>
              </a:rPr>
              <a:t>d</a:t>
            </a:r>
            <a:r>
              <a:rPr lang="vi-VN" sz="2000" dirty="0">
                <a:latin typeface="UTM Avo" panose="02040603050506020204" pitchFamily="18"/>
                <a:ea typeface="Calibri" panose="020F0502020204030204" pitchFamily="34" charset="0"/>
                <a:cs typeface="Arial" panose="020B0604020202020204" pitchFamily="34" charset="0"/>
              </a:rPr>
              <a:t> là độ dịch chuyển theo phương của lực.</a:t>
            </a:r>
            <a:endParaRPr lang="en-US" sz="20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Giai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đoạn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1: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độ</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dịch</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chuyển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100 cm = 1 m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lực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được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giữ</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đổi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là</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200 N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nên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công</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giai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đoạn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1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là</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spcAft>
                <a:spcPts val="504"/>
              </a:spcAft>
            </a:pP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A</a:t>
            </a:r>
            <a:r>
              <a:rPr lang="en-US" sz="2000" baseline="-25000" dirty="0">
                <a:solidFill>
                  <a:srgbClr val="000000"/>
                </a:solidFill>
                <a:latin typeface="UTM Avo" panose="02040603050506020204" pitchFamily="18"/>
                <a:ea typeface="Calibri" panose="020F0502020204030204" pitchFamily="34" charset="0"/>
                <a:cs typeface="Arial" panose="020B0604020202020204" pitchFamily="34" charset="0"/>
              </a:rPr>
              <a:t>1</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 F</a:t>
            </a:r>
            <a:r>
              <a:rPr lang="en-US" sz="2000" baseline="-25000" dirty="0">
                <a:solidFill>
                  <a:srgbClr val="000000"/>
                </a:solidFill>
                <a:latin typeface="UTM Avo" panose="02040603050506020204" pitchFamily="18"/>
                <a:ea typeface="Calibri" panose="020F0502020204030204" pitchFamily="34" charset="0"/>
                <a:cs typeface="Arial" panose="020B0604020202020204" pitchFamily="34" charset="0"/>
              </a:rPr>
              <a:t>1</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.d</a:t>
            </a:r>
            <a:r>
              <a:rPr lang="en-US" sz="2000" baseline="-25000" dirty="0">
                <a:solidFill>
                  <a:srgbClr val="000000"/>
                </a:solidFill>
                <a:latin typeface="UTM Avo" panose="02040603050506020204" pitchFamily="18"/>
                <a:ea typeface="Calibri" panose="020F0502020204030204" pitchFamily="34" charset="0"/>
                <a:cs typeface="Arial" panose="020B0604020202020204" pitchFamily="34" charset="0"/>
              </a:rPr>
              <a:t>1</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 200.1 = 200 J</a:t>
            </a:r>
            <a:endParaRPr lang="en-US" sz="20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00" dirty="0">
                <a:latin typeface="UTM Avo" panose="02040603050506020204" pitchFamily="18"/>
                <a:ea typeface="Calibri" panose="020F0502020204030204" pitchFamily="34" charset="0"/>
                <a:cs typeface="Arial" panose="020B0604020202020204" pitchFamily="34" charset="0"/>
              </a:rPr>
              <a:t>Giai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2: </a:t>
            </a:r>
            <a:r>
              <a:rPr lang="en-US" sz="2000" dirty="0" err="1">
                <a:latin typeface="UTM Avo" panose="02040603050506020204" pitchFamily="18"/>
                <a:ea typeface="Calibri" panose="020F0502020204030204" pitchFamily="34" charset="0"/>
                <a:cs typeface="Arial" panose="020B0604020202020204" pitchFamily="34" charset="0"/>
              </a:rPr>
              <a:t>độ</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dịch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bằng</a:t>
            </a:r>
            <a:r>
              <a:rPr lang="en-US" sz="2000" dirty="0">
                <a:latin typeface="UTM Avo" panose="02040603050506020204" pitchFamily="18"/>
                <a:ea typeface="Calibri" panose="020F0502020204030204" pitchFamily="34" charset="0"/>
                <a:cs typeface="Arial" panose="020B0604020202020204" pitchFamily="34" charset="0"/>
              </a:rPr>
              <a:t> 0 (</a:t>
            </a:r>
            <a:r>
              <a:rPr lang="en-US" sz="2000" dirty="0" err="1">
                <a:latin typeface="UTM Avo" panose="02040603050506020204" pitchFamily="18"/>
                <a:ea typeface="Calibri" panose="020F0502020204030204" pitchFamily="34" charset="0"/>
                <a:cs typeface="Arial" panose="020B0604020202020204" pitchFamily="34" charset="0"/>
              </a:rPr>
              <a:t>vì</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vật</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giữ</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nguyên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vị</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trí</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chỉ</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có</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lực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tăng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đến</a:t>
            </a:r>
            <a:r>
              <a:rPr lang="en-US" sz="2000" dirty="0">
                <a:latin typeface="UTM Avo" panose="02040603050506020204" pitchFamily="18"/>
                <a:ea typeface="Calibri" panose="020F0502020204030204" pitchFamily="34" charset="0"/>
                <a:cs typeface="Arial" panose="020B0604020202020204" pitchFamily="34" charset="0"/>
              </a:rPr>
              <a:t> 300 N </a:t>
            </a:r>
            <a:r>
              <a:rPr lang="en-US" sz="2000" dirty="0" err="1">
                <a:latin typeface="UTM Avo" panose="02040603050506020204" pitchFamily="18"/>
                <a:ea typeface="Calibri" panose="020F0502020204030204" pitchFamily="34" charset="0"/>
                <a:cs typeface="Arial" panose="020B0604020202020204" pitchFamily="34" charset="0"/>
              </a:rPr>
              <a:t>nên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công</a:t>
            </a:r>
            <a:r>
              <a:rPr lang="en-US" sz="2000" dirty="0">
                <a:latin typeface="UTM Avo" panose="02040603050506020204" pitchFamily="18"/>
                <a:ea typeface="Calibri" panose="020F0502020204030204" pitchFamily="34" charset="0"/>
                <a:cs typeface="Arial" panose="020B0604020202020204" pitchFamily="34" charset="0"/>
              </a:rPr>
              <a:t> ở </a:t>
            </a:r>
            <a:r>
              <a:rPr lang="en-US" sz="2000" dirty="0" err="1">
                <a:latin typeface="UTM Avo" panose="02040603050506020204" pitchFamily="18"/>
                <a:ea typeface="Calibri" panose="020F0502020204030204" pitchFamily="34" charset="0"/>
                <a:cs typeface="Arial" panose="020B0604020202020204" pitchFamily="34" charset="0"/>
              </a:rPr>
              <a:t>giai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2 </a:t>
            </a:r>
            <a:r>
              <a:rPr lang="en-US" sz="2000" dirty="0" err="1">
                <a:latin typeface="UTM Avo" panose="02040603050506020204" pitchFamily="18"/>
                <a:ea typeface="Calibri" panose="020F0502020204030204" pitchFamily="34" charset="0"/>
                <a:cs typeface="Arial" panose="020B0604020202020204" pitchFamily="34" charset="0"/>
              </a:rPr>
              <a:t>là</a:t>
            </a:r>
            <a:r>
              <a:rPr lang="en-US" sz="2000" dirty="0">
                <a:latin typeface="UTM Avo" panose="02040603050506020204" pitchFamily="18"/>
                <a:ea typeface="Calibri" panose="020F0502020204030204" pitchFamily="34" charset="0"/>
                <a:cs typeface="Arial" panose="020B0604020202020204" pitchFamily="34" charset="0"/>
              </a:rPr>
              <a:t>: </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spcAft>
                <a:spcPts val="504"/>
              </a:spcAft>
            </a:pPr>
            <a:r>
              <a:rPr lang="en-US" sz="2000" dirty="0">
                <a:latin typeface="UTM Avo" panose="02040603050506020204" pitchFamily="18"/>
                <a:ea typeface="Calibri" panose="020F0502020204030204" pitchFamily="34" charset="0"/>
                <a:cs typeface="Arial" panose="020B0604020202020204" pitchFamily="34" charset="0"/>
              </a:rPr>
              <a:t>A</a:t>
            </a:r>
            <a:r>
              <a:rPr lang="en-US" sz="2000" baseline="-25000" dirty="0">
                <a:latin typeface="UTM Avo" panose="02040603050506020204" pitchFamily="18"/>
                <a:ea typeface="Calibri" panose="020F0502020204030204" pitchFamily="34" charset="0"/>
                <a:cs typeface="Arial" panose="020B0604020202020204" pitchFamily="34" charset="0"/>
              </a:rPr>
              <a:t>2</a:t>
            </a:r>
            <a:r>
              <a:rPr lang="en-US" sz="2000" dirty="0">
                <a:latin typeface="UTM Avo" panose="02040603050506020204" pitchFamily="18"/>
                <a:ea typeface="Calibri" panose="020F0502020204030204" pitchFamily="34" charset="0"/>
                <a:cs typeface="Arial" panose="020B0604020202020204" pitchFamily="34" charset="0"/>
              </a:rPr>
              <a:t> = 0 (do </a:t>
            </a:r>
            <a:r>
              <a:rPr lang="en-US" sz="2000" dirty="0" err="1">
                <a:latin typeface="UTM Avo" panose="02040603050506020204" pitchFamily="18"/>
                <a:ea typeface="Calibri" panose="020F0502020204030204" pitchFamily="34" charset="0"/>
                <a:cs typeface="Arial" panose="020B0604020202020204" pitchFamily="34" charset="0"/>
              </a:rPr>
              <a:t>độ</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dịch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d</a:t>
            </a:r>
            <a:r>
              <a:rPr lang="en-US" sz="2000" baseline="-25000" dirty="0">
                <a:latin typeface="UTM Avo" panose="02040603050506020204" pitchFamily="18"/>
                <a:ea typeface="Calibri" panose="020F0502020204030204" pitchFamily="34" charset="0"/>
                <a:cs typeface="Arial" panose="020B0604020202020204" pitchFamily="34" charset="0"/>
              </a:rPr>
              <a:t>2</a:t>
            </a:r>
            <a:r>
              <a:rPr lang="en-US" sz="2000" dirty="0">
                <a:latin typeface="UTM Avo" panose="02040603050506020204" pitchFamily="18"/>
                <a:ea typeface="Calibri" panose="020F0502020204030204" pitchFamily="34" charset="0"/>
                <a:cs typeface="Arial" panose="020B0604020202020204" pitchFamily="34" charset="0"/>
              </a:rPr>
              <a:t> = 0)</a:t>
            </a:r>
            <a:endParaRPr lang="en-US" sz="2000" dirty="0">
              <a:latin typeface="UTM Avo" panose="02040603050506020204" pitchFamily="18"/>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85898DB-BBAE-2881-FB56-A2355FF2F8E2}"/>
              </a:ext>
            </a:extLst>
          </p:cNvPr>
          <p:cNvPicPr>
            <a:picLocks noChangeAspect="1"/>
          </p:cNvPicPr>
          <p:nvPr/>
        </p:nvPicPr>
        <p:blipFill>
          <a:blip r:embed="rId3"/>
          <a:stretch>
            <a:fillRect/>
          </a:stretch>
        </p:blipFill>
        <p:spPr>
          <a:xfrm>
            <a:off x="8468865" y="2208994"/>
            <a:ext cx="3433665" cy="3039412"/>
          </a:xfrm>
          <a:prstGeom prst="rect">
            <a:avLst/>
          </a:prstGeom>
        </p:spPr>
      </p:pic>
    </p:spTree>
    <p:extLst>
      <p:ext uri="{BB962C8B-B14F-4D97-AF65-F5344CB8AC3E}">
        <p14:creationId xmlns:p14="http://schemas.microsoft.com/office/powerpoint/2010/main" val="2205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EC5FEA-42A0-CA2C-6489-1D75B3838CA0}"/>
              </a:ext>
            </a:extLst>
          </p:cNvPr>
          <p:cNvSpPr txBox="1"/>
          <p:nvPr/>
        </p:nvSpPr>
        <p:spPr>
          <a:xfrm>
            <a:off x="463210" y="1544535"/>
            <a:ext cx="7598609" cy="4100994"/>
          </a:xfrm>
          <a:prstGeom prst="rect">
            <a:avLst/>
          </a:prstGeom>
          <a:noFill/>
        </p:spPr>
        <p:txBody>
          <a:bodyPr wrap="square">
            <a:spAutoFit/>
          </a:bodyPr>
          <a:lstStyle/>
          <a:p>
            <a:pPr algn="ctr">
              <a:lnSpc>
                <a:spcPct val="150000"/>
              </a:lnSpc>
              <a:spcAft>
                <a:spcPts val="504"/>
              </a:spcAft>
            </a:pPr>
            <a:r>
              <a:rPr lang="fr-FR" sz="2400" b="1" dirty="0" err="1">
                <a:solidFill>
                  <a:srgbClr val="FF0000"/>
                </a:solidFill>
                <a:latin typeface="UTM Avo" panose="02040603050506020204" pitchFamily="18"/>
                <a:ea typeface="Calibri" panose="020F0502020204030204" pitchFamily="34" charset="0"/>
                <a:cs typeface="Arial" panose="020B0604020202020204" pitchFamily="34" charset="0"/>
              </a:rPr>
              <a:t>Giải</a:t>
            </a:r>
            <a:r>
              <a:rPr lang="fr-FR" sz="2400" b="1" dirty="0">
                <a:solidFill>
                  <a:srgbClr val="FF0000"/>
                </a:solidFill>
                <a:latin typeface="UTM Avo" panose="02040603050506020204" pitchFamily="18"/>
                <a:ea typeface="Calibri" panose="020F0502020204030204" pitchFamily="34" charset="0"/>
                <a:cs typeface="Arial" panose="020B0604020202020204" pitchFamily="34" charset="0"/>
              </a:rPr>
              <a:t>:</a:t>
            </a:r>
            <a:endParaRPr lang="en-US" sz="2400" b="1"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16" dirty="0">
                <a:latin typeface="UTM Avo" panose="02040603050506020204" pitchFamily="18"/>
                <a:ea typeface="Calibri" panose="020F0502020204030204" pitchFamily="34" charset="0"/>
                <a:cs typeface="Arial" panose="020B0604020202020204" pitchFamily="34" charset="0"/>
              </a:rPr>
              <a:t>Giai </a:t>
            </a:r>
            <a:r>
              <a:rPr lang="en-US" sz="2016" dirty="0" err="1">
                <a:latin typeface="UTM Avo" panose="02040603050506020204" pitchFamily="18"/>
                <a:ea typeface="Calibri" panose="020F0502020204030204" pitchFamily="34" charset="0"/>
                <a:cs typeface="Arial" panose="020B0604020202020204" pitchFamily="34" charset="0"/>
              </a:rPr>
              <a:t>đoạn</a:t>
            </a:r>
            <a:r>
              <a:rPr lang="en-US" sz="2016" dirty="0">
                <a:latin typeface="UTM Avo" panose="02040603050506020204" pitchFamily="18"/>
                <a:ea typeface="Calibri" panose="020F0502020204030204" pitchFamily="34" charset="0"/>
                <a:cs typeface="Arial" panose="020B0604020202020204" pitchFamily="34" charset="0"/>
              </a:rPr>
              <a:t> 3: </a:t>
            </a:r>
            <a:r>
              <a:rPr lang="en-US" sz="2016" dirty="0" err="1">
                <a:latin typeface="UTM Avo" panose="02040603050506020204" pitchFamily="18"/>
                <a:ea typeface="Calibri" panose="020F0502020204030204" pitchFamily="34" charset="0"/>
                <a:cs typeface="Arial" panose="020B0604020202020204" pitchFamily="34" charset="0"/>
              </a:rPr>
              <a:t>độ</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dịch</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chuyển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bằng</a:t>
            </a:r>
            <a:r>
              <a:rPr lang="en-US" sz="2016" dirty="0">
                <a:latin typeface="UTM Avo" panose="02040603050506020204" pitchFamily="18"/>
                <a:ea typeface="Calibri" panose="020F0502020204030204" pitchFamily="34" charset="0"/>
                <a:cs typeface="Arial" panose="020B0604020202020204" pitchFamily="34" charset="0"/>
              </a:rPr>
              <a:t> 50 cm = 0,5 m (</a:t>
            </a:r>
            <a:r>
              <a:rPr lang="en-US" sz="2016" dirty="0" err="1">
                <a:latin typeface="UTM Avo" panose="02040603050506020204" pitchFamily="18"/>
                <a:ea typeface="Calibri" panose="020F0502020204030204" pitchFamily="34" charset="0"/>
                <a:cs typeface="Arial" panose="020B0604020202020204" pitchFamily="34" charset="0"/>
              </a:rPr>
              <a:t>vật</a:t>
            </a:r>
            <a:r>
              <a:rPr lang="en-US" sz="2016" dirty="0">
                <a:latin typeface="UTM Avo" panose="02040603050506020204" pitchFamily="18"/>
                <a:ea typeface="Calibri" panose="020F0502020204030204" pitchFamily="34" charset="0"/>
                <a:cs typeface="Arial" panose="020B0604020202020204" pitchFamily="34" charset="0"/>
              </a:rPr>
              <a:t> di </a:t>
            </a:r>
            <a:r>
              <a:rPr lang="en-US" sz="2016" dirty="0" err="1">
                <a:latin typeface="UTM Avo" panose="02040603050506020204" pitchFamily="18"/>
                <a:ea typeface="Calibri" panose="020F0502020204030204" pitchFamily="34" charset="0"/>
                <a:cs typeface="Arial" panose="020B0604020202020204" pitchFamily="34" charset="0"/>
              </a:rPr>
              <a:t>chuyển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từ</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vị</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trí</a:t>
            </a:r>
            <a:r>
              <a:rPr lang="en-US" sz="2016" dirty="0">
                <a:latin typeface="UTM Avo" panose="02040603050506020204" pitchFamily="18"/>
                <a:ea typeface="Calibri" panose="020F0502020204030204" pitchFamily="34" charset="0"/>
                <a:cs typeface="Arial" panose="020B0604020202020204" pitchFamily="34" charset="0"/>
              </a:rPr>
              <a:t> 100 cm </a:t>
            </a:r>
            <a:r>
              <a:rPr lang="en-US" sz="2016" dirty="0" err="1">
                <a:latin typeface="UTM Avo" panose="02040603050506020204" pitchFamily="18"/>
                <a:ea typeface="Calibri" panose="020F0502020204030204" pitchFamily="34" charset="0"/>
                <a:cs typeface="Arial" panose="020B0604020202020204" pitchFamily="34" charset="0"/>
              </a:rPr>
              <a:t>đến</a:t>
            </a:r>
            <a:r>
              <a:rPr lang="en-US" sz="2016" dirty="0">
                <a:latin typeface="UTM Avo" panose="02040603050506020204" pitchFamily="18"/>
                <a:ea typeface="Calibri" panose="020F0502020204030204" pitchFamily="34" charset="0"/>
                <a:cs typeface="Arial" panose="020B0604020202020204" pitchFamily="34" charset="0"/>
              </a:rPr>
              <a:t> 150 cm) </a:t>
            </a:r>
            <a:r>
              <a:rPr lang="en-US" sz="2016" dirty="0" err="1">
                <a:latin typeface="UTM Avo" panose="02040603050506020204" pitchFamily="18"/>
                <a:ea typeface="Calibri" panose="020F0502020204030204" pitchFamily="34" charset="0"/>
                <a:cs typeface="Arial" panose="020B0604020202020204" pitchFamily="34" charset="0"/>
              </a:rPr>
              <a:t>và</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lực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giữ</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nguyên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không</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đổi</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 300 N </a:t>
            </a:r>
            <a:r>
              <a:rPr lang="en-US" sz="2016" dirty="0" err="1">
                <a:latin typeface="UTM Avo" panose="02040603050506020204" pitchFamily="18"/>
                <a:ea typeface="Calibri" panose="020F0502020204030204" pitchFamily="34" charset="0"/>
                <a:cs typeface="Arial" panose="020B0604020202020204" pitchFamily="34" charset="0"/>
              </a:rPr>
              <a:t>nên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công</a:t>
            </a:r>
            <a:r>
              <a:rPr lang="en-US" sz="2016" dirty="0">
                <a:latin typeface="UTM Avo" panose="02040603050506020204" pitchFamily="18"/>
                <a:ea typeface="Calibri" panose="020F0502020204030204" pitchFamily="34" charset="0"/>
                <a:cs typeface="Arial" panose="020B0604020202020204" pitchFamily="34" charset="0"/>
              </a:rPr>
              <a:t> ở </a:t>
            </a:r>
            <a:r>
              <a:rPr lang="en-US" sz="2016" dirty="0" err="1">
                <a:latin typeface="UTM Avo" panose="02040603050506020204" pitchFamily="18"/>
                <a:ea typeface="Calibri" panose="020F0502020204030204" pitchFamily="34" charset="0"/>
                <a:cs typeface="Arial" panose="020B0604020202020204" pitchFamily="34" charset="0"/>
              </a:rPr>
              <a:t>giai</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đoạn</a:t>
            </a:r>
            <a:r>
              <a:rPr lang="en-US" sz="2016" dirty="0">
                <a:latin typeface="UTM Avo" panose="02040603050506020204" pitchFamily="18"/>
                <a:ea typeface="Calibri" panose="020F0502020204030204" pitchFamily="34" charset="0"/>
                <a:cs typeface="Arial" panose="020B0604020202020204" pitchFamily="34" charset="0"/>
              </a:rPr>
              <a:t> 3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 </a:t>
            </a:r>
            <a:endParaRPr lang="en-US" sz="2016"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A</a:t>
            </a:r>
            <a:r>
              <a:rPr lang="en-US" sz="2016" baseline="-25000" dirty="0">
                <a:latin typeface="UTM Avo" panose="02040603050506020204" pitchFamily="18"/>
                <a:ea typeface="Calibri" panose="020F0502020204030204" pitchFamily="34" charset="0"/>
                <a:cs typeface="Arial" panose="020B0604020202020204" pitchFamily="34" charset="0"/>
              </a:rPr>
              <a:t>3</a:t>
            </a:r>
            <a:r>
              <a:rPr lang="en-US" sz="2016" dirty="0">
                <a:latin typeface="UTM Avo" panose="02040603050506020204" pitchFamily="18"/>
                <a:ea typeface="Calibri" panose="020F0502020204030204" pitchFamily="34" charset="0"/>
                <a:cs typeface="Arial" panose="020B0604020202020204" pitchFamily="34" charset="0"/>
              </a:rPr>
              <a:t> = F</a:t>
            </a:r>
            <a:r>
              <a:rPr lang="en-US" sz="2016" baseline="-25000" dirty="0">
                <a:latin typeface="UTM Avo" panose="02040603050506020204" pitchFamily="18"/>
                <a:ea typeface="Calibri" panose="020F0502020204030204" pitchFamily="34" charset="0"/>
                <a:cs typeface="Arial" panose="020B0604020202020204" pitchFamily="34" charset="0"/>
              </a:rPr>
              <a:t>3</a:t>
            </a:r>
            <a:r>
              <a:rPr lang="en-US" sz="2016" dirty="0">
                <a:latin typeface="UTM Avo" panose="02040603050506020204" pitchFamily="18"/>
                <a:ea typeface="Calibri" panose="020F0502020204030204" pitchFamily="34" charset="0"/>
                <a:cs typeface="Arial" panose="020B0604020202020204" pitchFamily="34" charset="0"/>
              </a:rPr>
              <a:t>.d</a:t>
            </a:r>
            <a:r>
              <a:rPr lang="en-US" sz="2016" baseline="-25000" dirty="0">
                <a:latin typeface="UTM Avo" panose="02040603050506020204" pitchFamily="18"/>
                <a:ea typeface="Calibri" panose="020F0502020204030204" pitchFamily="34" charset="0"/>
                <a:cs typeface="Arial" panose="020B0604020202020204" pitchFamily="34" charset="0"/>
              </a:rPr>
              <a:t>3</a:t>
            </a:r>
            <a:r>
              <a:rPr lang="en-US" sz="2016" dirty="0">
                <a:latin typeface="UTM Avo" panose="02040603050506020204" pitchFamily="18"/>
                <a:ea typeface="Calibri" panose="020F0502020204030204" pitchFamily="34" charset="0"/>
                <a:cs typeface="Arial" panose="020B0604020202020204" pitchFamily="34" charset="0"/>
              </a:rPr>
              <a:t> = 300.0,5 = 150 J</a:t>
            </a:r>
          </a:p>
          <a:p>
            <a:pPr marL="287990" indent="-287990" algn="just">
              <a:lnSpc>
                <a:spcPct val="150000"/>
              </a:lnSpc>
              <a:spcAft>
                <a:spcPts val="504"/>
              </a:spcAft>
              <a:buFont typeface="Arial" panose="020B0604020202020204" pitchFamily="34" charset="0"/>
              <a:buChar char="•"/>
            </a:pPr>
            <a:r>
              <a:rPr lang="en-US" sz="2016" dirty="0">
                <a:latin typeface="UTM Avo" panose="02040603050506020204" pitchFamily="18"/>
                <a:ea typeface="Calibri" panose="020F0502020204030204" pitchFamily="34" charset="0"/>
                <a:cs typeface="Arial" panose="020B0604020202020204" pitchFamily="34" charset="0"/>
              </a:rPr>
              <a:t>Giai </a:t>
            </a:r>
            <a:r>
              <a:rPr lang="en-US" sz="2016" dirty="0" err="1">
                <a:latin typeface="UTM Avo" panose="02040603050506020204" pitchFamily="18"/>
                <a:ea typeface="Calibri" panose="020F0502020204030204" pitchFamily="34" charset="0"/>
                <a:cs typeface="Arial" panose="020B0604020202020204" pitchFamily="34" charset="0"/>
              </a:rPr>
              <a:t>đoạn</a:t>
            </a:r>
            <a:r>
              <a:rPr lang="en-US" sz="2016" dirty="0">
                <a:latin typeface="UTM Avo" panose="02040603050506020204" pitchFamily="18"/>
                <a:ea typeface="Calibri" panose="020F0502020204030204" pitchFamily="34" charset="0"/>
                <a:cs typeface="Arial" panose="020B0604020202020204" pitchFamily="34" charset="0"/>
              </a:rPr>
              <a:t> 4: </a:t>
            </a:r>
            <a:r>
              <a:rPr lang="en-US" sz="2016" dirty="0" err="1">
                <a:latin typeface="UTM Avo" panose="02040603050506020204" pitchFamily="18"/>
                <a:ea typeface="Calibri" panose="020F0502020204030204" pitchFamily="34" charset="0"/>
                <a:cs typeface="Arial" panose="020B0604020202020204" pitchFamily="34" charset="0"/>
              </a:rPr>
              <a:t>độ</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dịch</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chuyển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bằng</a:t>
            </a:r>
            <a:r>
              <a:rPr lang="en-US" sz="2016" dirty="0">
                <a:latin typeface="UTM Avo" panose="02040603050506020204" pitchFamily="18"/>
                <a:ea typeface="Calibri" panose="020F0502020204030204" pitchFamily="34" charset="0"/>
                <a:cs typeface="Arial" panose="020B0604020202020204" pitchFamily="34" charset="0"/>
              </a:rPr>
              <a:t> 0 (</a:t>
            </a:r>
            <a:r>
              <a:rPr lang="en-US" sz="2016" dirty="0" err="1">
                <a:latin typeface="UTM Avo" panose="02040603050506020204" pitchFamily="18"/>
                <a:ea typeface="Calibri" panose="020F0502020204030204" pitchFamily="34" charset="0"/>
                <a:cs typeface="Arial" panose="020B0604020202020204" pitchFamily="34" charset="0"/>
              </a:rPr>
              <a:t>vì</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vật</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giữ</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nguyên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vị</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trí</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chỉ</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có</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lực</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giảm</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về</a:t>
            </a:r>
            <a:r>
              <a:rPr lang="en-US" sz="2016" dirty="0">
                <a:latin typeface="UTM Avo" panose="02040603050506020204" pitchFamily="18"/>
                <a:ea typeface="Calibri" panose="020F0502020204030204" pitchFamily="34" charset="0"/>
                <a:cs typeface="Arial" panose="020B0604020202020204" pitchFamily="34" charset="0"/>
              </a:rPr>
              <a:t> 100 N </a:t>
            </a:r>
            <a:r>
              <a:rPr lang="en-US" sz="2016" dirty="0" err="1">
                <a:latin typeface="UTM Avo" panose="02040603050506020204" pitchFamily="18"/>
                <a:ea typeface="Calibri" panose="020F0502020204030204" pitchFamily="34" charset="0"/>
                <a:cs typeface="Arial" panose="020B0604020202020204" pitchFamily="34" charset="0"/>
              </a:rPr>
              <a:t>nên</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công</a:t>
            </a:r>
            <a:r>
              <a:rPr lang="en-US" sz="2016" dirty="0">
                <a:latin typeface="UTM Avo" panose="02040603050506020204" pitchFamily="18"/>
                <a:ea typeface="Calibri" panose="020F0502020204030204" pitchFamily="34" charset="0"/>
                <a:cs typeface="Arial" panose="020B0604020202020204" pitchFamily="34" charset="0"/>
              </a:rPr>
              <a:t> ở </a:t>
            </a:r>
            <a:r>
              <a:rPr lang="en-US" sz="2016" dirty="0" err="1">
                <a:latin typeface="UTM Avo" panose="02040603050506020204" pitchFamily="18"/>
                <a:ea typeface="Calibri" panose="020F0502020204030204" pitchFamily="34" charset="0"/>
                <a:cs typeface="Arial" panose="020B0604020202020204" pitchFamily="34" charset="0"/>
              </a:rPr>
              <a:t>giai</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đoạn</a:t>
            </a:r>
            <a:r>
              <a:rPr lang="en-US" sz="2016" dirty="0">
                <a:latin typeface="UTM Avo" panose="02040603050506020204" pitchFamily="18"/>
                <a:ea typeface="Calibri" panose="020F0502020204030204" pitchFamily="34" charset="0"/>
                <a:cs typeface="Arial" panose="020B0604020202020204" pitchFamily="34" charset="0"/>
              </a:rPr>
              <a:t> 4 </a:t>
            </a:r>
            <a:r>
              <a:rPr lang="en-US" sz="2016" dirty="0" err="1">
                <a:latin typeface="UTM Avo" panose="02040603050506020204" pitchFamily="18"/>
                <a:ea typeface="Calibri" panose="020F0502020204030204" pitchFamily="34" charset="0"/>
                <a:cs typeface="Arial" panose="020B0604020202020204" pitchFamily="34" charset="0"/>
              </a:rPr>
              <a:t>là</a:t>
            </a:r>
            <a:r>
              <a:rPr lang="en-US" sz="2016" dirty="0">
                <a:latin typeface="UTM Avo" panose="02040603050506020204" pitchFamily="18"/>
                <a:ea typeface="Calibri" panose="020F0502020204030204" pitchFamily="34" charset="0"/>
                <a:cs typeface="Arial" panose="020B0604020202020204" pitchFamily="34" charset="0"/>
              </a:rPr>
              <a:t>: </a:t>
            </a:r>
          </a:p>
          <a:p>
            <a:pPr algn="ctr">
              <a:lnSpc>
                <a:spcPct val="150000"/>
              </a:lnSpc>
              <a:spcAft>
                <a:spcPts val="504"/>
              </a:spcAft>
            </a:pPr>
            <a:r>
              <a:rPr lang="en-US" sz="2016" dirty="0">
                <a:latin typeface="UTM Avo" panose="02040603050506020204" pitchFamily="18"/>
                <a:ea typeface="Calibri" panose="020F0502020204030204" pitchFamily="34" charset="0"/>
                <a:cs typeface="Arial" panose="020B0604020202020204" pitchFamily="34" charset="0"/>
              </a:rPr>
              <a:t>A</a:t>
            </a:r>
            <a:r>
              <a:rPr lang="en-US" sz="2016" baseline="-25000" dirty="0">
                <a:latin typeface="UTM Avo" panose="02040603050506020204" pitchFamily="18"/>
                <a:ea typeface="Calibri" panose="020F0502020204030204" pitchFamily="34" charset="0"/>
                <a:cs typeface="Arial" panose="020B0604020202020204" pitchFamily="34" charset="0"/>
              </a:rPr>
              <a:t>4</a:t>
            </a:r>
            <a:r>
              <a:rPr lang="en-US" sz="2016" dirty="0">
                <a:latin typeface="UTM Avo" panose="02040603050506020204" pitchFamily="18"/>
                <a:ea typeface="Calibri" panose="020F0502020204030204" pitchFamily="34" charset="0"/>
                <a:cs typeface="Arial" panose="020B0604020202020204" pitchFamily="34" charset="0"/>
              </a:rPr>
              <a:t> = 0 (do </a:t>
            </a:r>
            <a:r>
              <a:rPr lang="en-US" sz="2016" dirty="0" err="1">
                <a:latin typeface="UTM Avo" panose="02040603050506020204" pitchFamily="18"/>
                <a:ea typeface="Calibri" panose="020F0502020204030204" pitchFamily="34" charset="0"/>
                <a:cs typeface="Arial" panose="020B0604020202020204" pitchFamily="34" charset="0"/>
              </a:rPr>
              <a:t>độ</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dịch</a:t>
            </a:r>
            <a:r>
              <a:rPr lang="en-US" sz="2016" dirty="0">
                <a:latin typeface="UTM Avo" panose="02040603050506020204" pitchFamily="18"/>
                <a:ea typeface="Calibri" panose="020F0502020204030204" pitchFamily="34" charset="0"/>
                <a:cs typeface="Arial" panose="020B0604020202020204" pitchFamily="34" charset="0"/>
              </a:rPr>
              <a:t> </a:t>
            </a:r>
            <a:r>
              <a:rPr lang="en-US" sz="2016" dirty="0" err="1">
                <a:latin typeface="UTM Avo" panose="02040603050506020204" pitchFamily="18"/>
                <a:ea typeface="Calibri" panose="020F0502020204030204" pitchFamily="34" charset="0"/>
                <a:cs typeface="Arial" panose="020B0604020202020204" pitchFamily="34" charset="0"/>
              </a:rPr>
              <a:t>chuyển</a:t>
            </a:r>
            <a:r>
              <a:rPr lang="en-US" sz="2016" dirty="0">
                <a:latin typeface="UTM Avo" panose="02040603050506020204" pitchFamily="18"/>
                <a:ea typeface="Calibri" panose="020F0502020204030204" pitchFamily="34" charset="0"/>
                <a:cs typeface="Arial" panose="020B0604020202020204" pitchFamily="34" charset="0"/>
              </a:rPr>
              <a:t> d</a:t>
            </a:r>
            <a:r>
              <a:rPr lang="en-US" sz="2016" baseline="-25000" dirty="0">
                <a:latin typeface="UTM Avo" panose="02040603050506020204" pitchFamily="18"/>
                <a:ea typeface="Calibri" panose="020F0502020204030204" pitchFamily="34" charset="0"/>
                <a:cs typeface="Arial" panose="020B0604020202020204" pitchFamily="34" charset="0"/>
              </a:rPr>
              <a:t>4 </a:t>
            </a:r>
            <a:r>
              <a:rPr lang="en-US" sz="2016" dirty="0">
                <a:latin typeface="UTM Avo" panose="02040603050506020204" pitchFamily="18"/>
                <a:ea typeface="Calibri" panose="020F0502020204030204" pitchFamily="34" charset="0"/>
                <a:cs typeface="Arial" panose="020B0604020202020204" pitchFamily="34" charset="0"/>
              </a:rPr>
              <a:t>= 0)</a:t>
            </a:r>
            <a:endParaRPr lang="en-US" sz="2016" dirty="0">
              <a:latin typeface="UTM Avo" panose="02040603050506020204" pitchFamily="18"/>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29A26CBF-5339-8FF0-F1F2-5BA0DE880212}"/>
              </a:ext>
            </a:extLst>
          </p:cNvPr>
          <p:cNvPicPr>
            <a:picLocks noChangeAspect="1"/>
          </p:cNvPicPr>
          <p:nvPr/>
        </p:nvPicPr>
        <p:blipFill>
          <a:blip r:embed="rId3"/>
          <a:stretch>
            <a:fillRect/>
          </a:stretch>
        </p:blipFill>
        <p:spPr>
          <a:xfrm>
            <a:off x="8206173" y="2211322"/>
            <a:ext cx="3522617" cy="3118151"/>
          </a:xfrm>
          <a:prstGeom prst="rect">
            <a:avLst/>
          </a:prstGeom>
        </p:spPr>
      </p:pic>
    </p:spTree>
    <p:extLst>
      <p:ext uri="{BB962C8B-B14F-4D97-AF65-F5344CB8AC3E}">
        <p14:creationId xmlns:p14="http://schemas.microsoft.com/office/powerpoint/2010/main" val="30918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41BF4C-A919-567F-D448-C32355AE234D}"/>
              </a:ext>
            </a:extLst>
          </p:cNvPr>
          <p:cNvSpPr txBox="1"/>
          <p:nvPr/>
        </p:nvSpPr>
        <p:spPr>
          <a:xfrm>
            <a:off x="567765" y="1333139"/>
            <a:ext cx="7286054" cy="5127429"/>
          </a:xfrm>
          <a:prstGeom prst="rect">
            <a:avLst/>
          </a:prstGeom>
          <a:noFill/>
        </p:spPr>
        <p:txBody>
          <a:bodyPr wrap="square">
            <a:spAutoFit/>
          </a:bodyPr>
          <a:lstStyle/>
          <a:p>
            <a:pPr algn="ctr">
              <a:lnSpc>
                <a:spcPct val="150000"/>
              </a:lnSpc>
              <a:spcAft>
                <a:spcPts val="504"/>
              </a:spcAft>
            </a:pPr>
            <a:r>
              <a:rPr lang="en-US" sz="2400" b="1" dirty="0" err="1">
                <a:solidFill>
                  <a:srgbClr val="FF0000"/>
                </a:solidFill>
                <a:latin typeface="UTM Avo" panose="02040603050506020204" pitchFamily="18"/>
                <a:ea typeface="Calibri" panose="020F0502020204030204" pitchFamily="34" charset="0"/>
                <a:cs typeface="Arial" panose="020B0604020202020204" pitchFamily="34" charset="0"/>
              </a:rPr>
              <a:t>Giải</a:t>
            </a:r>
            <a:endParaRPr lang="en-US" sz="2400" b="1" dirty="0">
              <a:solidFill>
                <a:srgbClr val="FF0000"/>
              </a:solidFill>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Aft>
                <a:spcPts val="504"/>
              </a:spcAft>
              <a:buFont typeface="Arial" panose="020B0604020202020204" pitchFamily="34" charset="0"/>
              <a:buChar char="•"/>
            </a:pPr>
            <a:r>
              <a:rPr lang="en-US" sz="2000" dirty="0">
                <a:latin typeface="UTM Avo" panose="02040603050506020204" pitchFamily="18"/>
                <a:ea typeface="Calibri" panose="020F0502020204030204" pitchFamily="34" charset="0"/>
                <a:cs typeface="Arial" panose="020B0604020202020204" pitchFamily="34" charset="0"/>
              </a:rPr>
              <a:t>Giai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5: </a:t>
            </a:r>
            <a:r>
              <a:rPr lang="en-US" sz="2000" dirty="0" err="1">
                <a:latin typeface="UTM Avo" panose="02040603050506020204" pitchFamily="18"/>
                <a:ea typeface="Calibri" panose="020F0502020204030204" pitchFamily="34" charset="0"/>
                <a:cs typeface="Arial" panose="020B0604020202020204" pitchFamily="34" charset="0"/>
              </a:rPr>
              <a:t>độ</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dịch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bằng</a:t>
            </a:r>
            <a:r>
              <a:rPr lang="en-US" sz="2000" dirty="0">
                <a:latin typeface="UTM Avo" panose="02040603050506020204" pitchFamily="18"/>
                <a:ea typeface="Calibri" panose="020F0502020204030204" pitchFamily="34" charset="0"/>
                <a:cs typeface="Arial" panose="020B0604020202020204" pitchFamily="34" charset="0"/>
              </a:rPr>
              <a:t> 50 cm = 0,5 m (</a:t>
            </a:r>
            <a:r>
              <a:rPr lang="en-US" sz="2000" dirty="0" err="1">
                <a:latin typeface="UTM Avo" panose="02040603050506020204" pitchFamily="18"/>
                <a:ea typeface="Calibri" panose="020F0502020204030204" pitchFamily="34" charset="0"/>
                <a:cs typeface="Arial" panose="020B0604020202020204" pitchFamily="34" charset="0"/>
              </a:rPr>
              <a:t>vật</a:t>
            </a:r>
            <a:r>
              <a:rPr lang="en-US" sz="2000" dirty="0">
                <a:latin typeface="UTM Avo" panose="02040603050506020204" pitchFamily="18"/>
                <a:ea typeface="Calibri" panose="020F0502020204030204" pitchFamily="34" charset="0"/>
                <a:cs typeface="Arial" panose="020B0604020202020204" pitchFamily="34" charset="0"/>
              </a:rPr>
              <a:t> di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từ</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vị</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trí</a:t>
            </a:r>
            <a:r>
              <a:rPr lang="en-US" sz="2000" dirty="0">
                <a:latin typeface="UTM Avo" panose="02040603050506020204" pitchFamily="18"/>
                <a:ea typeface="Calibri" panose="020F0502020204030204" pitchFamily="34" charset="0"/>
                <a:cs typeface="Arial" panose="020B0604020202020204" pitchFamily="34" charset="0"/>
              </a:rPr>
              <a:t> 150 cm </a:t>
            </a:r>
            <a:r>
              <a:rPr lang="en-US" sz="2000" dirty="0" err="1">
                <a:latin typeface="UTM Avo" panose="02040603050506020204" pitchFamily="18"/>
                <a:ea typeface="Calibri" panose="020F0502020204030204" pitchFamily="34" charset="0"/>
                <a:cs typeface="Arial" panose="020B0604020202020204" pitchFamily="34" charset="0"/>
              </a:rPr>
              <a:t>đến</a:t>
            </a:r>
            <a:r>
              <a:rPr lang="en-US" sz="2000" dirty="0">
                <a:latin typeface="UTM Avo" panose="02040603050506020204" pitchFamily="18"/>
                <a:ea typeface="Calibri" panose="020F0502020204030204" pitchFamily="34" charset="0"/>
                <a:cs typeface="Arial" panose="020B0604020202020204" pitchFamily="34" charset="0"/>
              </a:rPr>
              <a:t> 200 cm) </a:t>
            </a:r>
            <a:r>
              <a:rPr lang="en-US" sz="2000" dirty="0" err="1">
                <a:latin typeface="UTM Avo" panose="02040603050506020204" pitchFamily="18"/>
                <a:ea typeface="Calibri" panose="020F0502020204030204" pitchFamily="34" charset="0"/>
                <a:cs typeface="Arial" panose="020B0604020202020204" pitchFamily="34" charset="0"/>
              </a:rPr>
              <a:t>và</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lực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giữ</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nguyên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không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đổi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là</a:t>
            </a:r>
            <a:r>
              <a:rPr lang="en-US" sz="2000" dirty="0">
                <a:latin typeface="UTM Avo" panose="02040603050506020204" pitchFamily="18"/>
                <a:ea typeface="Calibri" panose="020F0502020204030204" pitchFamily="34" charset="0"/>
                <a:cs typeface="Arial" panose="020B0604020202020204" pitchFamily="34" charset="0"/>
              </a:rPr>
              <a:t> 100 N </a:t>
            </a:r>
            <a:r>
              <a:rPr lang="en-US" sz="2000" dirty="0" err="1">
                <a:latin typeface="UTM Avo" panose="02040603050506020204" pitchFamily="18"/>
                <a:ea typeface="Calibri" panose="020F0502020204030204" pitchFamily="34" charset="0"/>
                <a:cs typeface="Arial" panose="020B0604020202020204" pitchFamily="34" charset="0"/>
              </a:rPr>
              <a:t>nên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công</a:t>
            </a:r>
            <a:r>
              <a:rPr lang="en-US" sz="2000" dirty="0">
                <a:latin typeface="UTM Avo" panose="02040603050506020204" pitchFamily="18"/>
                <a:ea typeface="Calibri" panose="020F0502020204030204" pitchFamily="34" charset="0"/>
                <a:cs typeface="Arial" panose="020B0604020202020204" pitchFamily="34" charset="0"/>
              </a:rPr>
              <a:t> ở </a:t>
            </a:r>
            <a:r>
              <a:rPr lang="en-US" sz="2000" dirty="0" err="1">
                <a:latin typeface="UTM Avo" panose="02040603050506020204" pitchFamily="18"/>
                <a:ea typeface="Calibri" panose="020F0502020204030204" pitchFamily="34" charset="0"/>
                <a:cs typeface="Arial" panose="020B0604020202020204" pitchFamily="34" charset="0"/>
              </a:rPr>
              <a:t>giai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5 </a:t>
            </a:r>
            <a:r>
              <a:rPr lang="en-US" sz="2000" dirty="0" err="1">
                <a:latin typeface="UTM Avo" panose="02040603050506020204" pitchFamily="18"/>
                <a:ea typeface="Calibri" panose="020F0502020204030204" pitchFamily="34" charset="0"/>
                <a:cs typeface="Arial" panose="020B0604020202020204" pitchFamily="34" charset="0"/>
              </a:rPr>
              <a:t>là</a:t>
            </a:r>
            <a:r>
              <a:rPr lang="en-US" sz="2000" dirty="0">
                <a:latin typeface="UTM Avo" panose="02040603050506020204" pitchFamily="18"/>
                <a:ea typeface="Calibri" panose="020F0502020204030204" pitchFamily="34" charset="0"/>
                <a:cs typeface="Arial" panose="020B0604020202020204" pitchFamily="34" charset="0"/>
              </a:rPr>
              <a:t>: </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spcAft>
                <a:spcPts val="504"/>
              </a:spcAft>
            </a:pPr>
            <a:r>
              <a:rPr lang="en-US" sz="2000" dirty="0">
                <a:latin typeface="UTM Avo" panose="02040603050506020204" pitchFamily="18"/>
                <a:ea typeface="Calibri" panose="020F0502020204030204" pitchFamily="34" charset="0"/>
                <a:cs typeface="Arial" panose="020B0604020202020204" pitchFamily="34" charset="0"/>
              </a:rPr>
              <a:t>A</a:t>
            </a:r>
            <a:r>
              <a:rPr lang="en-US" sz="2000" baseline="-25000" dirty="0">
                <a:latin typeface="UTM Avo" panose="02040603050506020204" pitchFamily="18"/>
                <a:ea typeface="Calibri" panose="020F0502020204030204" pitchFamily="34" charset="0"/>
                <a:cs typeface="Arial" panose="020B0604020202020204" pitchFamily="34" charset="0"/>
              </a:rPr>
              <a:t>5</a:t>
            </a:r>
            <a:r>
              <a:rPr lang="en-US" sz="2000" dirty="0">
                <a:latin typeface="UTM Avo" panose="02040603050506020204" pitchFamily="18"/>
                <a:ea typeface="Calibri" panose="020F0502020204030204" pitchFamily="34" charset="0"/>
                <a:cs typeface="Arial" panose="020B0604020202020204" pitchFamily="34" charset="0"/>
              </a:rPr>
              <a:t> = F</a:t>
            </a:r>
            <a:r>
              <a:rPr lang="en-US" sz="2000" baseline="-25000" dirty="0">
                <a:latin typeface="UTM Avo" panose="02040603050506020204" pitchFamily="18"/>
                <a:ea typeface="Calibri" panose="020F0502020204030204" pitchFamily="34" charset="0"/>
                <a:cs typeface="Arial" panose="020B0604020202020204" pitchFamily="34" charset="0"/>
              </a:rPr>
              <a:t>5</a:t>
            </a:r>
            <a:r>
              <a:rPr lang="en-US" sz="2000" dirty="0">
                <a:latin typeface="UTM Avo" panose="02040603050506020204" pitchFamily="18"/>
                <a:ea typeface="Calibri" panose="020F0502020204030204" pitchFamily="34" charset="0"/>
                <a:cs typeface="Arial" panose="020B0604020202020204" pitchFamily="34" charset="0"/>
              </a:rPr>
              <a:t>.d</a:t>
            </a:r>
            <a:r>
              <a:rPr lang="en-US" sz="2000" baseline="-25000" dirty="0">
                <a:latin typeface="UTM Avo" panose="02040603050506020204" pitchFamily="18"/>
                <a:ea typeface="Calibri" panose="020F0502020204030204" pitchFamily="34" charset="0"/>
                <a:cs typeface="Arial" panose="020B0604020202020204" pitchFamily="34" charset="0"/>
              </a:rPr>
              <a:t>5</a:t>
            </a:r>
            <a:r>
              <a:rPr lang="en-US" sz="2000" dirty="0">
                <a:latin typeface="UTM Avo" panose="02040603050506020204" pitchFamily="18"/>
                <a:ea typeface="Calibri" panose="020F0502020204030204" pitchFamily="34" charset="0"/>
                <a:cs typeface="Arial" panose="020B0604020202020204" pitchFamily="34" charset="0"/>
              </a:rPr>
              <a:t>  = 100 . 0,5 = 50 J</a:t>
            </a:r>
            <a:endParaRPr lang="en-US" sz="2000" dirty="0">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00" dirty="0">
                <a:latin typeface="UTM Avo" panose="02040603050506020204" pitchFamily="18"/>
                <a:ea typeface="Calibri" panose="020F0502020204030204" pitchFamily="34" charset="0"/>
                <a:cs typeface="Arial" panose="020B0604020202020204" pitchFamily="34" charset="0"/>
              </a:rPr>
              <a:t>Giai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6: </a:t>
            </a:r>
            <a:r>
              <a:rPr lang="en-US" sz="2000" dirty="0" err="1">
                <a:latin typeface="UTM Avo" panose="02040603050506020204" pitchFamily="18"/>
                <a:ea typeface="Calibri" panose="020F0502020204030204" pitchFamily="34" charset="0"/>
                <a:cs typeface="Arial" panose="020B0604020202020204" pitchFamily="34" charset="0"/>
              </a:rPr>
              <a:t>độ</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dịch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bằng</a:t>
            </a:r>
            <a:r>
              <a:rPr lang="en-US" sz="2000" dirty="0">
                <a:latin typeface="UTM Avo" panose="02040603050506020204" pitchFamily="18"/>
                <a:ea typeface="Calibri" panose="020F0502020204030204" pitchFamily="34" charset="0"/>
                <a:cs typeface="Arial" panose="020B0604020202020204" pitchFamily="34" charset="0"/>
              </a:rPr>
              <a:t> 0 (</a:t>
            </a:r>
            <a:r>
              <a:rPr lang="en-US" sz="2000" dirty="0" err="1">
                <a:latin typeface="UTM Avo" panose="02040603050506020204" pitchFamily="18"/>
                <a:ea typeface="Calibri" panose="020F0502020204030204" pitchFamily="34" charset="0"/>
                <a:cs typeface="Arial" panose="020B0604020202020204" pitchFamily="34" charset="0"/>
              </a:rPr>
              <a:t>vì</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vật</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giữ</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nguyên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vị</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trí</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chỉ</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có</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lực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giảm</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về</a:t>
            </a:r>
            <a:r>
              <a:rPr lang="en-US" sz="2000" dirty="0">
                <a:latin typeface="UTM Avo" panose="02040603050506020204" pitchFamily="18"/>
                <a:ea typeface="Calibri" panose="020F0502020204030204" pitchFamily="34" charset="0"/>
                <a:cs typeface="Arial" panose="020B0604020202020204" pitchFamily="34" charset="0"/>
              </a:rPr>
              <a:t> 0 N </a:t>
            </a:r>
            <a:r>
              <a:rPr lang="en-US" sz="2000" dirty="0" err="1">
                <a:latin typeface="UTM Avo" panose="02040603050506020204" pitchFamily="18"/>
                <a:ea typeface="Calibri" panose="020F0502020204030204" pitchFamily="34" charset="0"/>
                <a:cs typeface="Arial" panose="020B0604020202020204" pitchFamily="34" charset="0"/>
              </a:rPr>
              <a:t>nên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công</a:t>
            </a:r>
            <a:r>
              <a:rPr lang="en-US" sz="2000" dirty="0">
                <a:latin typeface="UTM Avo" panose="02040603050506020204" pitchFamily="18"/>
                <a:ea typeface="Calibri" panose="020F0502020204030204" pitchFamily="34" charset="0"/>
                <a:cs typeface="Arial" panose="020B0604020202020204" pitchFamily="34" charset="0"/>
              </a:rPr>
              <a:t> ở </a:t>
            </a:r>
            <a:r>
              <a:rPr lang="en-US" sz="2000" dirty="0" err="1">
                <a:latin typeface="UTM Avo" panose="02040603050506020204" pitchFamily="18"/>
                <a:ea typeface="Calibri" panose="020F0502020204030204" pitchFamily="34" charset="0"/>
                <a:cs typeface="Arial" panose="020B0604020202020204" pitchFamily="34" charset="0"/>
              </a:rPr>
              <a:t>giai</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đoạn</a:t>
            </a:r>
            <a:r>
              <a:rPr lang="en-US" sz="2000" dirty="0">
                <a:latin typeface="UTM Avo" panose="02040603050506020204" pitchFamily="18"/>
                <a:ea typeface="Calibri" panose="020F0502020204030204" pitchFamily="34" charset="0"/>
                <a:cs typeface="Arial" panose="020B0604020202020204" pitchFamily="34" charset="0"/>
              </a:rPr>
              <a:t> 6 </a:t>
            </a:r>
            <a:r>
              <a:rPr lang="en-US" sz="2000" dirty="0" err="1">
                <a:latin typeface="UTM Avo" panose="02040603050506020204" pitchFamily="18"/>
                <a:ea typeface="Calibri" panose="020F0502020204030204" pitchFamily="34" charset="0"/>
                <a:cs typeface="Arial" panose="020B0604020202020204" pitchFamily="34" charset="0"/>
              </a:rPr>
              <a:t>là</a:t>
            </a:r>
            <a:r>
              <a:rPr lang="en-US" sz="2000" dirty="0">
                <a:latin typeface="UTM Avo" panose="02040603050506020204" pitchFamily="18"/>
                <a:ea typeface="Calibri" panose="020F0502020204030204" pitchFamily="34" charset="0"/>
                <a:cs typeface="Arial" panose="020B0604020202020204" pitchFamily="34" charset="0"/>
              </a:rPr>
              <a:t>: </a:t>
            </a:r>
          </a:p>
          <a:p>
            <a:pPr marL="287990" indent="-287990" algn="ctr">
              <a:lnSpc>
                <a:spcPct val="150000"/>
              </a:lnSpc>
              <a:spcAft>
                <a:spcPts val="504"/>
              </a:spcAft>
              <a:buFont typeface="Arial" panose="020B0604020202020204" pitchFamily="34" charset="0"/>
              <a:buChar char="•"/>
            </a:pPr>
            <a:r>
              <a:rPr lang="en-US" sz="2000" dirty="0">
                <a:latin typeface="UTM Avo" panose="02040603050506020204" pitchFamily="18"/>
                <a:ea typeface="Calibri" panose="020F0502020204030204" pitchFamily="34" charset="0"/>
                <a:cs typeface="Arial" panose="020B0604020202020204" pitchFamily="34" charset="0"/>
              </a:rPr>
              <a:t>A</a:t>
            </a:r>
            <a:r>
              <a:rPr lang="en-US" sz="2000" baseline="-25000" dirty="0">
                <a:latin typeface="UTM Avo" panose="02040603050506020204" pitchFamily="18"/>
                <a:ea typeface="Calibri" panose="020F0502020204030204" pitchFamily="34" charset="0"/>
                <a:cs typeface="Arial" panose="020B0604020202020204" pitchFamily="34" charset="0"/>
              </a:rPr>
              <a:t>6</a:t>
            </a:r>
            <a:r>
              <a:rPr lang="en-US" sz="2000" dirty="0">
                <a:latin typeface="UTM Avo" panose="02040603050506020204" pitchFamily="18"/>
                <a:ea typeface="Calibri" panose="020F0502020204030204" pitchFamily="34" charset="0"/>
                <a:cs typeface="Arial" panose="020B0604020202020204" pitchFamily="34" charset="0"/>
              </a:rPr>
              <a:t> = 0 (do </a:t>
            </a:r>
            <a:r>
              <a:rPr lang="en-US" sz="2000" dirty="0" err="1">
                <a:latin typeface="UTM Avo" panose="02040603050506020204" pitchFamily="18"/>
                <a:ea typeface="Calibri" panose="020F0502020204030204" pitchFamily="34" charset="0"/>
                <a:cs typeface="Arial" panose="020B0604020202020204" pitchFamily="34" charset="0"/>
              </a:rPr>
              <a:t>độ</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dịch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chuyển</a:t>
            </a:r>
            <a:r>
              <a:rPr lang="en-US" sz="2000" dirty="0">
                <a:latin typeface="UTM Avo" panose="02040603050506020204" pitchFamily="18"/>
                <a:ea typeface="Calibri" panose="020F0502020204030204" pitchFamily="34" charset="0"/>
                <a:cs typeface="Arial" panose="020B0604020202020204" pitchFamily="34" charset="0"/>
              </a:rPr>
              <a:t> d</a:t>
            </a:r>
            <a:r>
              <a:rPr lang="en-US" sz="2000" baseline="-25000" dirty="0">
                <a:latin typeface="UTM Avo" panose="02040603050506020204" pitchFamily="18"/>
                <a:ea typeface="Calibri" panose="020F0502020204030204" pitchFamily="34" charset="0"/>
                <a:cs typeface="Arial" panose="020B0604020202020204" pitchFamily="34" charset="0"/>
              </a:rPr>
              <a:t>6</a:t>
            </a:r>
            <a:r>
              <a:rPr lang="en-US" sz="2000" dirty="0">
                <a:latin typeface="UTM Avo" panose="02040603050506020204" pitchFamily="18"/>
                <a:ea typeface="Calibri" panose="020F0502020204030204" pitchFamily="34" charset="0"/>
                <a:cs typeface="Arial" panose="020B0604020202020204" pitchFamily="34" charset="0"/>
              </a:rPr>
              <a:t>= 0)</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Aft>
                <a:spcPts val="504"/>
              </a:spcAft>
            </a:pPr>
            <a:r>
              <a:rPr lang="en-US" sz="2000" dirty="0" err="1">
                <a:latin typeface="UTM Avo" panose="02040603050506020204" pitchFamily="18"/>
                <a:ea typeface="Calibri" panose="020F0502020204030204" pitchFamily="34" charset="0"/>
                <a:cs typeface="Arial" panose="020B0604020202020204" pitchFamily="34" charset="0"/>
              </a:rPr>
              <a:t>Tổng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công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thực</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hiện</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trong</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cả</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quá</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trình</a:t>
            </a:r>
            <a:r>
              <a:rPr lang="en-US" sz="2000" dirty="0">
                <a:latin typeface="UTM Avo" panose="02040603050506020204" pitchFamily="18"/>
                <a:ea typeface="Calibri" panose="020F0502020204030204" pitchFamily="34" charset="0"/>
                <a:cs typeface="Arial" panose="020B0604020202020204" pitchFamily="34" charset="0"/>
              </a:rPr>
              <a:t> </a:t>
            </a:r>
            <a:r>
              <a:rPr lang="en-US" sz="2000" dirty="0" err="1">
                <a:latin typeface="UTM Avo" panose="02040603050506020204" pitchFamily="18"/>
                <a:ea typeface="Calibri" panose="020F0502020204030204" pitchFamily="34" charset="0"/>
                <a:cs typeface="Arial" panose="020B0604020202020204" pitchFamily="34" charset="0"/>
              </a:rPr>
              <a:t>là</a:t>
            </a:r>
            <a:r>
              <a:rPr lang="en-US" sz="2000" dirty="0">
                <a:latin typeface="UTM Avo" panose="02040603050506020204" pitchFamily="18"/>
                <a:ea typeface="Calibri" panose="020F0502020204030204" pitchFamily="34" charset="0"/>
                <a:cs typeface="Arial" panose="020B0604020202020204" pitchFamily="34" charset="0"/>
              </a:rPr>
              <a:t>: </a:t>
            </a:r>
            <a:endParaRPr lang="en-US" sz="2000"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spcAft>
                <a:spcPts val="504"/>
              </a:spcAft>
            </a:pPr>
            <a:r>
              <a:rPr lang="en-US" sz="2000" dirty="0">
                <a:latin typeface="UTM Avo" panose="02040603050506020204" pitchFamily="18"/>
                <a:ea typeface="Calibri" panose="020F0502020204030204" pitchFamily="34" charset="0"/>
                <a:cs typeface="Arial" panose="020B0604020202020204" pitchFamily="34" charset="0"/>
              </a:rPr>
              <a:t>A = A</a:t>
            </a:r>
            <a:r>
              <a:rPr lang="en-US" sz="2000" baseline="-25000" dirty="0">
                <a:latin typeface="UTM Avo" panose="02040603050506020204" pitchFamily="18"/>
                <a:ea typeface="Calibri" panose="020F0502020204030204" pitchFamily="34" charset="0"/>
                <a:cs typeface="Arial" panose="020B0604020202020204" pitchFamily="34" charset="0"/>
              </a:rPr>
              <a:t>1</a:t>
            </a:r>
            <a:r>
              <a:rPr lang="en-US" sz="2000" dirty="0">
                <a:latin typeface="UTM Avo" panose="02040603050506020204" pitchFamily="18"/>
                <a:ea typeface="Calibri" panose="020F0502020204030204" pitchFamily="34" charset="0"/>
                <a:cs typeface="Arial" panose="020B0604020202020204" pitchFamily="34" charset="0"/>
              </a:rPr>
              <a:t> + A</a:t>
            </a:r>
            <a:r>
              <a:rPr lang="en-US" sz="2000" baseline="-25000" dirty="0">
                <a:latin typeface="UTM Avo" panose="02040603050506020204" pitchFamily="18"/>
                <a:ea typeface="Calibri" panose="020F0502020204030204" pitchFamily="34" charset="0"/>
                <a:cs typeface="Arial" panose="020B0604020202020204" pitchFamily="34" charset="0"/>
              </a:rPr>
              <a:t>2 </a:t>
            </a:r>
            <a:r>
              <a:rPr lang="en-US" sz="2000" dirty="0">
                <a:latin typeface="UTM Avo" panose="02040603050506020204" pitchFamily="18"/>
                <a:ea typeface="Calibri" panose="020F0502020204030204" pitchFamily="34" charset="0"/>
                <a:cs typeface="Arial" panose="020B0604020202020204" pitchFamily="34" charset="0"/>
              </a:rPr>
              <a:t>+ A</a:t>
            </a:r>
            <a:r>
              <a:rPr lang="en-US" sz="2000" baseline="-25000" dirty="0">
                <a:latin typeface="UTM Avo" panose="02040603050506020204" pitchFamily="18"/>
                <a:ea typeface="Calibri" panose="020F0502020204030204" pitchFamily="34" charset="0"/>
                <a:cs typeface="Arial" panose="020B0604020202020204" pitchFamily="34" charset="0"/>
              </a:rPr>
              <a:t>3</a:t>
            </a:r>
            <a:r>
              <a:rPr lang="en-US" sz="2000" dirty="0">
                <a:latin typeface="UTM Avo" panose="02040603050506020204" pitchFamily="18"/>
                <a:ea typeface="Calibri" panose="020F0502020204030204" pitchFamily="34" charset="0"/>
                <a:cs typeface="Arial" panose="020B0604020202020204" pitchFamily="34" charset="0"/>
              </a:rPr>
              <a:t> + A</a:t>
            </a:r>
            <a:r>
              <a:rPr lang="en-US" sz="2000" baseline="-25000" dirty="0">
                <a:latin typeface="UTM Avo" panose="02040603050506020204" pitchFamily="18"/>
                <a:ea typeface="Calibri" panose="020F0502020204030204" pitchFamily="34" charset="0"/>
                <a:cs typeface="Arial" panose="020B0604020202020204" pitchFamily="34" charset="0"/>
              </a:rPr>
              <a:t>4</a:t>
            </a:r>
            <a:r>
              <a:rPr lang="en-US" sz="2000" dirty="0">
                <a:latin typeface="UTM Avo" panose="02040603050506020204" pitchFamily="18"/>
                <a:ea typeface="Calibri" panose="020F0502020204030204" pitchFamily="34" charset="0"/>
                <a:cs typeface="Arial" panose="020B0604020202020204" pitchFamily="34" charset="0"/>
              </a:rPr>
              <a:t> +A</a:t>
            </a:r>
            <a:r>
              <a:rPr lang="en-US" sz="2000" baseline="-25000" dirty="0">
                <a:latin typeface="UTM Avo" panose="02040603050506020204" pitchFamily="18"/>
                <a:ea typeface="Calibri" panose="020F0502020204030204" pitchFamily="34" charset="0"/>
                <a:cs typeface="Arial" panose="020B0604020202020204" pitchFamily="34" charset="0"/>
              </a:rPr>
              <a:t>5</a:t>
            </a:r>
            <a:r>
              <a:rPr lang="en-US" sz="2000" dirty="0">
                <a:latin typeface="UTM Avo" panose="02040603050506020204" pitchFamily="18"/>
                <a:ea typeface="Calibri" panose="020F0502020204030204" pitchFamily="34" charset="0"/>
                <a:cs typeface="Arial" panose="020B0604020202020204" pitchFamily="34" charset="0"/>
              </a:rPr>
              <a:t> +A</a:t>
            </a:r>
            <a:r>
              <a:rPr lang="en-US" sz="2000" baseline="-25000" dirty="0">
                <a:latin typeface="UTM Avo" panose="02040603050506020204" pitchFamily="18"/>
                <a:ea typeface="Calibri" panose="020F0502020204030204" pitchFamily="34" charset="0"/>
                <a:cs typeface="Arial" panose="020B0604020202020204" pitchFamily="34" charset="0"/>
              </a:rPr>
              <a:t>6</a:t>
            </a:r>
            <a:r>
              <a:rPr lang="en-US" sz="2000" dirty="0">
                <a:latin typeface="UTM Avo" panose="02040603050506020204" pitchFamily="18"/>
                <a:ea typeface="Calibri" panose="020F0502020204030204" pitchFamily="34" charset="0"/>
                <a:cs typeface="Arial" panose="020B0604020202020204" pitchFamily="34" charset="0"/>
              </a:rPr>
              <a:t> = 400 J</a:t>
            </a:r>
            <a:endParaRPr lang="en-US" sz="2000" dirty="0">
              <a:latin typeface="UTM Avo" panose="02040603050506020204" pitchFamily="18"/>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6B289FF5-0F51-3520-0F92-952E4E3ACB02}"/>
              </a:ext>
            </a:extLst>
          </p:cNvPr>
          <p:cNvPicPr>
            <a:picLocks noChangeAspect="1"/>
          </p:cNvPicPr>
          <p:nvPr/>
        </p:nvPicPr>
        <p:blipFill>
          <a:blip r:embed="rId3"/>
          <a:stretch>
            <a:fillRect/>
          </a:stretch>
        </p:blipFill>
        <p:spPr>
          <a:xfrm>
            <a:off x="8101618" y="2337777"/>
            <a:ext cx="3522617" cy="3118151"/>
          </a:xfrm>
          <a:prstGeom prst="rect">
            <a:avLst/>
          </a:prstGeom>
        </p:spPr>
      </p:pic>
    </p:spTree>
    <p:extLst>
      <p:ext uri="{BB962C8B-B14F-4D97-AF65-F5344CB8AC3E}">
        <p14:creationId xmlns:p14="http://schemas.microsoft.com/office/powerpoint/2010/main" val="112398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4C7BEC-B5E6-861A-85FB-C3FE5772A2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5365" y="1547627"/>
            <a:ext cx="9767732" cy="4723299"/>
          </a:xfrm>
          <a:prstGeom prst="rect">
            <a:avLst/>
          </a:prstGeom>
        </p:spPr>
      </p:pic>
      <p:pic>
        <p:nvPicPr>
          <p:cNvPr id="3" name="Picture 3">
            <a:extLst>
              <a:ext uri="{FF2B5EF4-FFF2-40B4-BE49-F238E27FC236}">
                <a16:creationId xmlns:a16="http://schemas.microsoft.com/office/drawing/2014/main" id="{04B1BD1C-C903-62E4-EC92-5D29650860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56052" y="3909277"/>
            <a:ext cx="2065023" cy="3004664"/>
          </a:xfrm>
          <a:prstGeom prst="rect">
            <a:avLst/>
          </a:prstGeom>
        </p:spPr>
      </p:pic>
      <p:pic>
        <p:nvPicPr>
          <p:cNvPr id="4" name="Picture 5">
            <a:extLst>
              <a:ext uri="{FF2B5EF4-FFF2-40B4-BE49-F238E27FC236}">
                <a16:creationId xmlns:a16="http://schemas.microsoft.com/office/drawing/2014/main" id="{15F55C3C-57C3-8F56-7FB1-2A6B6A88CC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432414" y="6373560"/>
            <a:ext cx="1342613" cy="344197"/>
          </a:xfrm>
          <a:prstGeom prst="rect">
            <a:avLst/>
          </a:prstGeom>
        </p:spPr>
      </p:pic>
      <p:pic>
        <p:nvPicPr>
          <p:cNvPr id="5" name="Picture 7">
            <a:extLst>
              <a:ext uri="{FF2B5EF4-FFF2-40B4-BE49-F238E27FC236}">
                <a16:creationId xmlns:a16="http://schemas.microsoft.com/office/drawing/2014/main" id="{0DFB9D53-E0C1-7AF6-4471-A7AC463EDFB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73853" flipV="1">
            <a:off x="10362177" y="1244132"/>
            <a:ext cx="2034769" cy="1482838"/>
          </a:xfrm>
          <a:prstGeom prst="rect">
            <a:avLst/>
          </a:prstGeom>
        </p:spPr>
      </p:pic>
      <p:pic>
        <p:nvPicPr>
          <p:cNvPr id="6" name="Picture 10">
            <a:extLst>
              <a:ext uri="{FF2B5EF4-FFF2-40B4-BE49-F238E27FC236}">
                <a16:creationId xmlns:a16="http://schemas.microsoft.com/office/drawing/2014/main" id="{EA945770-BF9F-91C6-91BA-97CF8290BCC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421452" y="1171058"/>
            <a:ext cx="2021924" cy="624959"/>
          </a:xfrm>
          <a:prstGeom prst="rect">
            <a:avLst/>
          </a:prstGeom>
        </p:spPr>
      </p:pic>
      <p:pic>
        <p:nvPicPr>
          <p:cNvPr id="7" name="Picture 12">
            <a:extLst>
              <a:ext uri="{FF2B5EF4-FFF2-40B4-BE49-F238E27FC236}">
                <a16:creationId xmlns:a16="http://schemas.microsoft.com/office/drawing/2014/main" id="{F8E3EB6F-D7BE-7BB2-35A0-C38A8EA8659E}"/>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472142">
            <a:off x="1628065" y="2085380"/>
            <a:ext cx="484215" cy="427320"/>
          </a:xfrm>
          <a:prstGeom prst="rect">
            <a:avLst/>
          </a:prstGeom>
        </p:spPr>
      </p:pic>
      <p:sp>
        <p:nvSpPr>
          <p:cNvPr id="9" name="TextBox 8">
            <a:extLst>
              <a:ext uri="{FF2B5EF4-FFF2-40B4-BE49-F238E27FC236}">
                <a16:creationId xmlns:a16="http://schemas.microsoft.com/office/drawing/2014/main" id="{E3E43697-2D77-5694-AAF5-43FBBC48DE29}"/>
              </a:ext>
            </a:extLst>
          </p:cNvPr>
          <p:cNvSpPr txBox="1"/>
          <p:nvPr/>
        </p:nvSpPr>
        <p:spPr>
          <a:xfrm>
            <a:off x="1942944" y="2467690"/>
            <a:ext cx="8106219" cy="3131563"/>
          </a:xfrm>
          <a:prstGeom prst="rect">
            <a:avLst/>
          </a:prstGeom>
          <a:noFill/>
        </p:spPr>
        <p:txBody>
          <a:bodyPr wrap="square">
            <a:spAutoFit/>
          </a:bodyPr>
          <a:lstStyle/>
          <a:p>
            <a:pPr algn="just">
              <a:lnSpc>
                <a:spcPct val="150000"/>
              </a:lnSpc>
              <a:spcAft>
                <a:spcPts val="504"/>
              </a:spcAft>
            </a:pPr>
            <a:r>
              <a:rPr lang="fr-FR" sz="2200" b="1" dirty="0" err="1">
                <a:latin typeface="UTM Avo" panose="02040603050506020204" pitchFamily="18"/>
                <a:ea typeface="Calibri" panose="020F0502020204030204" pitchFamily="34" charset="0"/>
                <a:cs typeface="Arial" panose="020B0604020202020204" pitchFamily="34" charset="0"/>
              </a:rPr>
              <a:t>Bài</a:t>
            </a:r>
            <a:r>
              <a:rPr lang="fr-FR" sz="2200" b="1" dirty="0">
                <a:latin typeface="UTM Avo" panose="02040603050506020204" pitchFamily="18"/>
                <a:ea typeface="Calibri" panose="020F0502020204030204" pitchFamily="34" charset="0"/>
                <a:cs typeface="Arial" panose="020B0604020202020204" pitchFamily="34" charset="0"/>
              </a:rPr>
              <a:t> 3. </a:t>
            </a:r>
            <a:r>
              <a:rPr lang="en-US" sz="2200" dirty="0" err="1">
                <a:latin typeface="UTM Avo" panose="02040603050506020204" pitchFamily="18"/>
                <a:ea typeface="Calibri" panose="020F0502020204030204" pitchFamily="34" charset="0"/>
                <a:cs typeface="Arial" panose="020B0604020202020204" pitchFamily="34" charset="0"/>
              </a:rPr>
              <a:t>Chế</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ăn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hằng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ngày</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cung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cấp</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năng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lượng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khoảng</a:t>
            </a:r>
            <a:r>
              <a:rPr lang="en-US" sz="2200" dirty="0">
                <a:latin typeface="UTM Avo" panose="02040603050506020204" pitchFamily="18"/>
                <a:ea typeface="Calibri" panose="020F0502020204030204" pitchFamily="34" charset="0"/>
                <a:cs typeface="Arial" panose="020B0604020202020204" pitchFamily="34" charset="0"/>
              </a:rPr>
              <a:t> 10 000 J </a:t>
            </a:r>
            <a:r>
              <a:rPr lang="en-US" sz="2200" dirty="0" err="1">
                <a:latin typeface="UTM Avo" panose="02040603050506020204" pitchFamily="18"/>
                <a:ea typeface="Calibri" panose="020F0502020204030204" pitchFamily="34" charset="0"/>
                <a:cs typeface="Arial" panose="020B0604020202020204" pitchFamily="34" charset="0"/>
              </a:rPr>
              <a:t>để</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một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người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hoạt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bình</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thường</a:t>
            </a:r>
            <a:r>
              <a:rPr lang="en-US" sz="2200" dirty="0">
                <a:latin typeface="UTM Avo" panose="02040603050506020204" pitchFamily="18"/>
                <a:ea typeface="Calibri" panose="020F0502020204030204" pitchFamily="34" charset="0"/>
                <a:cs typeface="Arial" panose="020B0604020202020204" pitchFamily="34" charset="0"/>
              </a:rPr>
              <a:t>. </a:t>
            </a:r>
            <a:br>
              <a:rPr lang="en-US" sz="2200" dirty="0">
                <a:latin typeface="UTM Avo" panose="02040603050506020204" pitchFamily="18"/>
                <a:ea typeface="Calibri" panose="020F0502020204030204" pitchFamily="34" charset="0"/>
                <a:cs typeface="Arial" panose="020B0604020202020204" pitchFamily="34" charset="0"/>
              </a:rPr>
            </a:br>
            <a:r>
              <a:rPr lang="en-US" sz="2200" dirty="0">
                <a:latin typeface="UTM Avo" panose="02040603050506020204" pitchFamily="18"/>
                <a:ea typeface="Calibri" panose="020F0502020204030204" pitchFamily="34" charset="0"/>
                <a:cs typeface="Arial" panose="020B0604020202020204" pitchFamily="34" charset="0"/>
              </a:rPr>
              <a:t>a) </a:t>
            </a:r>
            <a:r>
              <a:rPr lang="en-US" sz="2200" dirty="0" err="1">
                <a:latin typeface="UTM Avo" panose="02040603050506020204" pitchFamily="18"/>
                <a:ea typeface="Calibri" panose="020F0502020204030204" pitchFamily="34" charset="0"/>
                <a:cs typeface="Arial" panose="020B0604020202020204" pitchFamily="34" charset="0"/>
              </a:rPr>
              <a:t>Ước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tính</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suất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hoạt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động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trung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bình</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của</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cơ</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thể</a:t>
            </a:r>
            <a:r>
              <a:rPr lang="en-US" sz="2200" dirty="0">
                <a:latin typeface="UTM Avo" panose="02040603050506020204" pitchFamily="18"/>
                <a:ea typeface="Calibri" panose="020F0502020204030204" pitchFamily="34" charset="0"/>
                <a:cs typeface="Arial" panose="020B0604020202020204" pitchFamily="34" charset="0"/>
              </a:rPr>
              <a:t>.</a:t>
            </a:r>
            <a:endParaRPr lang="en-US" sz="22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Aft>
                <a:spcPts val="504"/>
              </a:spcAft>
            </a:pPr>
            <a:r>
              <a:rPr lang="en-US" sz="2200" dirty="0">
                <a:latin typeface="UTM Avo" panose="02040603050506020204" pitchFamily="18"/>
                <a:ea typeface="Times New Roman" panose="02020603050405020304" pitchFamily="18" charset="0"/>
                <a:cs typeface="Arial" panose="020B0604020202020204" pitchFamily="34" charset="0"/>
              </a:rPr>
              <a:t>b) </a:t>
            </a:r>
            <a:r>
              <a:rPr lang="en-US" sz="2200" dirty="0" err="1">
                <a:latin typeface="UTM Avo" panose="02040603050506020204" pitchFamily="18"/>
                <a:ea typeface="Times New Roman" panose="02020603050405020304" pitchFamily="18" charset="0"/>
                <a:cs typeface="Arial" panose="020B0604020202020204" pitchFamily="34" charset="0"/>
              </a:rPr>
              <a:t>Tính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công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suất</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hoạt</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động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của</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người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có</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trọng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lượng</a:t>
            </a:r>
            <a:r>
              <a:rPr lang="en-US" sz="2200" dirty="0">
                <a:latin typeface="UTM Avo" panose="02040603050506020204" pitchFamily="18"/>
                <a:ea typeface="Times New Roman" panose="02020603050405020304" pitchFamily="18" charset="0"/>
                <a:cs typeface="Arial" panose="020B0604020202020204" pitchFamily="34" charset="0"/>
              </a:rPr>
              <a:t> 500 N </a:t>
            </a:r>
            <a:r>
              <a:rPr lang="en-US" sz="2200" dirty="0" err="1">
                <a:latin typeface="UTM Avo" panose="02040603050506020204" pitchFamily="18"/>
                <a:ea typeface="Times New Roman" panose="02020603050405020304" pitchFamily="18" charset="0"/>
                <a:cs typeface="Arial" panose="020B0604020202020204" pitchFamily="34" charset="0"/>
              </a:rPr>
              <a:t>chạy</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lên</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cầu</a:t>
            </a:r>
            <a:r>
              <a:rPr lang="en-US" sz="2200" dirty="0">
                <a:latin typeface="UTM Avo" panose="02040603050506020204" pitchFamily="18"/>
                <a:ea typeface="Times New Roman" panose="02020603050405020304" pitchFamily="18" charset="0"/>
                <a:cs typeface="Arial" panose="020B0604020202020204" pitchFamily="34" charset="0"/>
              </a:rPr>
              <a:t> thang </a:t>
            </a:r>
            <a:r>
              <a:rPr lang="en-US" sz="2200" dirty="0" err="1">
                <a:latin typeface="UTM Avo" panose="02040603050506020204" pitchFamily="18"/>
                <a:ea typeface="Times New Roman" panose="02020603050405020304" pitchFamily="18" charset="0"/>
                <a:cs typeface="Arial" panose="020B0604020202020204" pitchFamily="34" charset="0"/>
              </a:rPr>
              <a:t>cao</a:t>
            </a:r>
            <a:r>
              <a:rPr lang="en-US" sz="2200" dirty="0">
                <a:latin typeface="UTM Avo" panose="02040603050506020204" pitchFamily="18"/>
                <a:ea typeface="Times New Roman" panose="02020603050405020304" pitchFamily="18" charset="0"/>
                <a:cs typeface="Arial" panose="020B0604020202020204" pitchFamily="34" charset="0"/>
              </a:rPr>
              <a:t> 3 m </a:t>
            </a:r>
            <a:r>
              <a:rPr lang="en-US" sz="2200" dirty="0" err="1">
                <a:latin typeface="UTM Avo" panose="02040603050506020204" pitchFamily="18"/>
                <a:ea typeface="Times New Roman" panose="02020603050405020304" pitchFamily="18" charset="0"/>
                <a:cs typeface="Arial" panose="020B0604020202020204" pitchFamily="34" charset="0"/>
              </a:rPr>
              <a:t>trong</a:t>
            </a:r>
            <a:r>
              <a:rPr lang="en-US" sz="2200" dirty="0">
                <a:latin typeface="UTM Avo" panose="02040603050506020204" pitchFamily="18"/>
                <a:ea typeface="Times New Roman" panose="02020603050405020304" pitchFamily="18" charset="0"/>
                <a:cs typeface="Arial" panose="020B0604020202020204" pitchFamily="34" charset="0"/>
              </a:rPr>
              <a:t> 5 s. So </a:t>
            </a:r>
            <a:r>
              <a:rPr lang="en-US" sz="2200" dirty="0" err="1">
                <a:latin typeface="UTM Avo" panose="02040603050506020204" pitchFamily="18"/>
                <a:ea typeface="Times New Roman" panose="02020603050405020304" pitchFamily="18" charset="0"/>
                <a:cs typeface="Arial" panose="020B0604020202020204" pitchFamily="34" charset="0"/>
              </a:rPr>
              <a:t>sánh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công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suất</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tính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được</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với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công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suất</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trung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bình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và</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rút</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ra</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nhận</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xét</a:t>
            </a:r>
            <a:r>
              <a:rPr lang="en-US"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872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C8605A4-C9FF-7FE5-00A7-CF4291C1E46D}"/>
                  </a:ext>
                </a:extLst>
              </p:cNvPr>
              <p:cNvSpPr txBox="1"/>
              <p:nvPr/>
            </p:nvSpPr>
            <p:spPr>
              <a:xfrm>
                <a:off x="809918" y="1124884"/>
                <a:ext cx="10572164" cy="5569282"/>
              </a:xfrm>
              <a:prstGeom prst="rect">
                <a:avLst/>
              </a:prstGeom>
              <a:noFill/>
            </p:spPr>
            <p:txBody>
              <a:bodyPr wrap="square">
                <a:spAutoFit/>
              </a:bodyPr>
              <a:lstStyle/>
              <a:p>
                <a:pPr algn="ctr">
                  <a:lnSpc>
                    <a:spcPct val="150000"/>
                  </a:lnSpc>
                  <a:spcAft>
                    <a:spcPts val="504"/>
                  </a:spcAft>
                </a:pPr>
                <a:r>
                  <a:rPr lang="en-US" sz="3200" b="1" dirty="0">
                    <a:solidFill>
                      <a:srgbClr val="FF0000"/>
                    </a:solidFill>
                    <a:latin typeface="UTM Avo" panose="02040603050506020204" pitchFamily="18"/>
                    <a:ea typeface="Calibri" panose="020F0502020204030204" pitchFamily="34" charset="0"/>
                    <a:cs typeface="Arial" panose="020B0604020202020204" pitchFamily="34" charset="0"/>
                  </a:rPr>
                  <a:t>Giải:</a:t>
                </a:r>
                <a:endParaRPr lang="en-US" sz="3200" b="1"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r>
                  <a:rPr lang="vi-VN" sz="2400" dirty="0">
                    <a:latin typeface="UTM Avo" panose="02040603050506020204" pitchFamily="18"/>
                    <a:ea typeface="Calibri" panose="020F0502020204030204" pitchFamily="34" charset="0"/>
                    <a:cs typeface="Arial" panose="020B0604020202020204" pitchFamily="34" charset="0"/>
                  </a:rPr>
                  <a:t>a</a:t>
                </a:r>
                <a:r>
                  <a:rPr lang="en-US" sz="2400" dirty="0">
                    <a:latin typeface="UTM Avo" panose="02040603050506020204" pitchFamily="18"/>
                    <a:ea typeface="Calibri" panose="020F0502020204030204" pitchFamily="34" charset="0"/>
                    <a:cs typeface="Arial" panose="020B0604020202020204" pitchFamily="34" charset="0"/>
                  </a:rPr>
                  <a:t>)</a:t>
                </a:r>
                <a:r>
                  <a:rPr lang="vi-VN" sz="2400" dirty="0">
                    <a:latin typeface="UTM Avo" panose="02040603050506020204" pitchFamily="18"/>
                    <a:ea typeface="Calibri" panose="020F0502020204030204" pitchFamily="34" charset="0"/>
                    <a:cs typeface="Arial" panose="020B0604020202020204" pitchFamily="34" charset="0"/>
                  </a:rPr>
                  <a:t> Ngay cả khi ngủ, cơ thể người vẫn chuyển hóa và tiêu hao năng lượng. Như vậy thời gian để tính công suất hoạt động trung bình được xác định như sau: 24</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h = 24. 3 600</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86 400 s. </a:t>
                </a:r>
                <a:endParaRPr lang="en-US" sz="2400" dirty="0">
                  <a:latin typeface="UTM Avo" panose="02040603050506020204" pitchFamily="18"/>
                  <a:ea typeface="Calibri" panose="020F0502020204030204" pitchFamily="34" charset="0"/>
                  <a:cs typeface="Arial" panose="020B0604020202020204" pitchFamily="34" charset="0"/>
                </a:endParaRPr>
              </a:p>
              <a:p>
                <a:pPr algn="ctr">
                  <a:lnSpc>
                    <a:spcPct val="150000"/>
                  </a:lnSpc>
                  <a:spcAft>
                    <a:spcPts val="504"/>
                  </a:spcAft>
                </a:pPr>
                <a14:m>
                  <m:oMath xmlns:m="http://schemas.openxmlformats.org/officeDocument/2006/math">
                    <m:r>
                      <a:rPr lang="vi-VN" sz="2400" i="1" smtClean="0">
                        <a:latin typeface="Cambria Math" panose="02040503050406030204" pitchFamily="18" charset="0"/>
                        <a:ea typeface="Calibri" panose="020F0502020204030204" pitchFamily="34" charset="0"/>
                        <a:cs typeface="Arial" panose="020B0604020202020204" pitchFamily="34" charset="0"/>
                      </a:rPr>
                      <m:t>𝒫</m:t>
                    </m:r>
                    <m:r>
                      <m:rPr>
                        <m:nor/>
                      </m:rPr>
                      <a:rPr lang="vi-VN"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m:t>
                    </m:r>
                    <m:r>
                      <m:rPr>
                        <m:nor/>
                      </m:rPr>
                      <a:rPr lang="vi-VN" sz="2400" b="0" i="0" smtClean="0">
                        <a:latin typeface="UTM Avo" panose="02040603050506020204" pitchFamily="18"/>
                        <a:ea typeface="Calibri" panose="020F0502020204030204" pitchFamily="34" charset="0"/>
                        <a:cs typeface="Arial" panose="020B0604020202020204" pitchFamily="34" charset="0"/>
                      </a:rPr>
                      <m:t> </m:t>
                    </m:r>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latin typeface="UTM Avo" panose="02040603050506020204" pitchFamily="18"/>
                            <a:ea typeface="Calibri" panose="020F0502020204030204" pitchFamily="34" charset="0"/>
                            <a:cs typeface="Arial" panose="020B0604020202020204" pitchFamily="34" charset="0"/>
                          </a:rPr>
                          <m:t>A</m:t>
                        </m:r>
                      </m:num>
                      <m:den>
                        <m:r>
                          <m:rPr>
                            <m:nor/>
                          </m:rPr>
                          <a:rPr lang="vi-VN" sz="2400" i="0" smtClean="0">
                            <a:latin typeface="UTM Avo" panose="02040603050506020204" pitchFamily="18"/>
                            <a:ea typeface="Calibri" panose="020F0502020204030204" pitchFamily="34" charset="0"/>
                            <a:cs typeface="Arial" panose="020B0604020202020204" pitchFamily="34" charset="0"/>
                          </a:rPr>
                          <m:t>t</m:t>
                        </m:r>
                      </m:den>
                    </m:f>
                    <m:r>
                      <m:rPr>
                        <m:nor/>
                      </m:rPr>
                      <a:rPr lang="vi-VN"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m:t>
                    </m:r>
                    <m:r>
                      <m:rPr>
                        <m:nor/>
                      </m:rPr>
                      <a:rPr lang="vi-VN" sz="2400" b="0" i="0" smtClean="0">
                        <a:latin typeface="UTM Avo" panose="02040603050506020204" pitchFamily="18"/>
                        <a:ea typeface="Calibri" panose="020F0502020204030204" pitchFamily="34" charset="0"/>
                        <a:cs typeface="Arial" panose="020B0604020202020204" pitchFamily="34" charset="0"/>
                      </a:rPr>
                      <m:t> </m:t>
                    </m:r>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latin typeface="UTM Avo" panose="02040603050506020204" pitchFamily="18"/>
                            <a:ea typeface="Calibri" panose="020F0502020204030204" pitchFamily="34" charset="0"/>
                            <a:cs typeface="Arial" panose="020B0604020202020204" pitchFamily="34" charset="0"/>
                          </a:rPr>
                          <m:t>10 000</m:t>
                        </m:r>
                      </m:num>
                      <m:den>
                        <m:r>
                          <m:rPr>
                            <m:nor/>
                          </m:rPr>
                          <a:rPr lang="vi-VN" sz="2400" i="0" smtClean="0">
                            <a:latin typeface="UTM Avo" panose="02040603050506020204" pitchFamily="18"/>
                            <a:ea typeface="Calibri" panose="020F0502020204030204" pitchFamily="34" charset="0"/>
                            <a:cs typeface="Arial" panose="020B0604020202020204" pitchFamily="34" charset="0"/>
                          </a:rPr>
                          <m:t>86 400 </m:t>
                        </m:r>
                      </m:den>
                    </m:f>
                  </m:oMath>
                </a14:m>
                <a:r>
                  <a:rPr lang="vi-VN" sz="2400" dirty="0">
                    <a:latin typeface="UTM Avo" panose="02040603050506020204" pitchFamily="18"/>
                    <a:ea typeface="Times New Roman" panose="02020603050405020304" pitchFamily="18" charset="0"/>
                    <a:cs typeface="Arial" panose="020B0604020202020204" pitchFamily="34" charset="0"/>
                  </a:rPr>
                  <a:t> </a:t>
                </a:r>
                <a14:m>
                  <m:oMath xmlns:m="http://schemas.openxmlformats.org/officeDocument/2006/math">
                    <m:r>
                      <m:rPr>
                        <m:nor/>
                      </m:rPr>
                      <a:rPr lang="vi-VN" sz="2400" i="0" smtClean="0">
                        <a:latin typeface="UTM Avo" panose="02040603050506020204" pitchFamily="18"/>
                        <a:ea typeface="Times New Roman" panose="02020603050405020304" pitchFamily="18" charset="0"/>
                        <a:cs typeface="Arial" panose="020B0604020202020204" pitchFamily="34" charset="0"/>
                      </a:rPr>
                      <m:t>≈ </m:t>
                    </m:r>
                  </m:oMath>
                </a14:m>
                <a:r>
                  <a:rPr lang="vi-VN" sz="2400" dirty="0">
                    <a:latin typeface="UTM Avo" panose="02040603050506020204" pitchFamily="18"/>
                    <a:ea typeface="Times New Roman" panose="02020603050405020304" pitchFamily="18" charset="0"/>
                    <a:cs typeface="Arial" panose="020B0604020202020204" pitchFamily="34" charset="0"/>
                  </a:rPr>
                  <a:t>0,1</a:t>
                </a:r>
                <a:r>
                  <a:rPr lang="en-US" sz="2400" dirty="0">
                    <a:latin typeface="UTM Avo" panose="02040603050506020204" pitchFamily="18"/>
                    <a:ea typeface="Times New Roman" panose="02020603050405020304" pitchFamily="18" charset="0"/>
                    <a:cs typeface="Arial" panose="020B0604020202020204" pitchFamily="34" charset="0"/>
                  </a:rPr>
                  <a:t>2</a:t>
                </a:r>
                <a:r>
                  <a:rPr lang="vi-VN" sz="2400" dirty="0">
                    <a:latin typeface="UTM Avo" panose="02040603050506020204" pitchFamily="18"/>
                    <a:ea typeface="Times New Roman" panose="02020603050405020304" pitchFamily="18" charset="0"/>
                    <a:cs typeface="Arial" panose="020B0604020202020204" pitchFamily="34" charset="0"/>
                  </a:rPr>
                  <a:t> W</a:t>
                </a:r>
                <a:endParaRPr lang="en-US" sz="2400"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r>
                  <a:rPr lang="vi-VN" sz="2400" dirty="0">
                    <a:latin typeface="UTM Avo" panose="02040603050506020204" pitchFamily="18"/>
                    <a:ea typeface="Times New Roman" panose="02020603050405020304" pitchFamily="18" charset="0"/>
                    <a:cs typeface="Arial" panose="020B0604020202020204" pitchFamily="34" charset="0"/>
                  </a:rPr>
                  <a:t>b</a:t>
                </a:r>
                <a:r>
                  <a:rPr lang="en-US" sz="2400" dirty="0">
                    <a:latin typeface="UTM Avo" panose="02040603050506020204" pitchFamily="18"/>
                    <a:ea typeface="Times New Roman" panose="02020603050405020304" pitchFamily="18" charset="0"/>
                    <a:cs typeface="Arial" panose="020B0604020202020204" pitchFamily="34" charset="0"/>
                  </a:rPr>
                  <a:t>)</a:t>
                </a:r>
                <a:r>
                  <a:rPr lang="vi-VN" sz="2400" dirty="0">
                    <a:latin typeface="UTM Avo" panose="02040603050506020204" pitchFamily="18"/>
                    <a:ea typeface="Times New Roman" panose="02020603050405020304" pitchFamily="18" charset="0"/>
                    <a:cs typeface="Arial" panose="020B0604020202020204" pitchFamily="34" charset="0"/>
                  </a:rPr>
                  <a:t> Công suất hoạt động của người khi chạy lên cầu thang là: </a:t>
                </a:r>
                <a:endParaRPr lang="en-US" sz="2400"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ea typeface="Calibri" panose="020F0502020204030204" pitchFamily="34" charset="0"/>
                              <a:cs typeface="Arial" panose="020B0604020202020204" pitchFamily="34" charset="0"/>
                            </a:rPr>
                          </m:ctrlPr>
                        </m:sSubPr>
                        <m:e>
                          <m:r>
                            <a:rPr lang="vi-VN" sz="2400" i="1" smtClean="0">
                              <a:latin typeface="Cambria Math" panose="02040503050406030204" pitchFamily="18" charset="0"/>
                              <a:ea typeface="Calibri" panose="020F0502020204030204" pitchFamily="34" charset="0"/>
                              <a:cs typeface="Arial" panose="020B0604020202020204" pitchFamily="34" charset="0"/>
                            </a:rPr>
                            <m:t>𝒫</m:t>
                          </m:r>
                        </m:e>
                        <m:sub>
                          <m:r>
                            <m:rPr>
                              <m:nor/>
                            </m:rPr>
                            <a:rPr lang="vi-VN" sz="2400" i="0" smtClean="0">
                              <a:latin typeface="UTM Avo" panose="02040603050506020204" pitchFamily="18"/>
                              <a:ea typeface="Calibri" panose="020F0502020204030204" pitchFamily="34" charset="0"/>
                              <a:cs typeface="Arial" panose="020B0604020202020204" pitchFamily="34" charset="0"/>
                            </a:rPr>
                            <m:t>ch</m:t>
                          </m:r>
                          <m:r>
                            <m:rPr>
                              <m:nor/>
                            </m:rPr>
                            <a:rPr lang="vi-VN" sz="2400" i="0" smtClean="0">
                              <a:latin typeface="UTM Avo" panose="02040603050506020204" pitchFamily="18"/>
                              <a:ea typeface="Calibri" panose="020F0502020204030204" pitchFamily="34" charset="0"/>
                              <a:cs typeface="Arial" panose="020B0604020202020204" pitchFamily="34" charset="0"/>
                            </a:rPr>
                            <m:t>ạ</m:t>
                          </m:r>
                          <m:r>
                            <m:rPr>
                              <m:nor/>
                            </m:rPr>
                            <a:rPr lang="vi-VN" sz="2400" b="0" i="0" smtClean="0">
                              <a:latin typeface="UTM Avo" panose="02040603050506020204" pitchFamily="18"/>
                              <a:ea typeface="Calibri" panose="020F0502020204030204" pitchFamily="34" charset="0"/>
                              <a:cs typeface="Arial" panose="020B0604020202020204" pitchFamily="34" charset="0"/>
                            </a:rPr>
                            <m:t>y</m:t>
                          </m:r>
                        </m:sub>
                      </m:sSub>
                      <m:r>
                        <a:rPr lang="vi-VN" sz="2400" i="1">
                          <a:latin typeface="Cambria Math" panose="02040503050406030204" pitchFamily="18" charset="0"/>
                          <a:ea typeface="Calibri" panose="020F0502020204030204" pitchFamily="34" charset="0"/>
                          <a:cs typeface="Arial" panose="020B0604020202020204" pitchFamily="34" charset="0"/>
                        </a:rPr>
                        <m:t>= </m:t>
                      </m:r>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latin typeface="UTM Avo" panose="02040603050506020204" pitchFamily="18"/>
                              <a:ea typeface="Times New Roman" panose="02020603050405020304" pitchFamily="18" charset="0"/>
                              <a:cs typeface="Arial" panose="020B0604020202020204" pitchFamily="34" charset="0"/>
                            </a:rPr>
                            <m:t>c</m:t>
                          </m:r>
                          <m:r>
                            <m:rPr>
                              <m:nor/>
                            </m:rPr>
                            <a:rPr lang="vi-VN" sz="2400" i="0" smtClean="0">
                              <a:latin typeface="UTM Avo" panose="02040603050506020204" pitchFamily="18"/>
                              <a:ea typeface="Times New Roman" panose="02020603050405020304" pitchFamily="18" charset="0"/>
                              <a:cs typeface="Arial" panose="020B0604020202020204" pitchFamily="34" charset="0"/>
                            </a:rPr>
                            <m:t>ô</m:t>
                          </m:r>
                          <m:r>
                            <m:rPr>
                              <m:nor/>
                            </m:rPr>
                            <a:rPr lang="vi-VN" sz="2400" i="0" smtClean="0">
                              <a:latin typeface="UTM Avo" panose="02040603050506020204" pitchFamily="18"/>
                              <a:ea typeface="Times New Roman" panose="02020603050405020304" pitchFamily="18" charset="0"/>
                              <a:cs typeface="Arial" panose="020B0604020202020204" pitchFamily="34" charset="0"/>
                            </a:rPr>
                            <m:t>ng</m:t>
                          </m:r>
                          <m:r>
                            <m:rPr>
                              <m:nor/>
                            </m:rPr>
                            <a:rPr lang="vi-VN" sz="2400" i="0" smtClean="0">
                              <a:latin typeface="UTM Avo" panose="02040603050506020204" pitchFamily="18"/>
                              <a:ea typeface="Times New Roman" panose="02020603050405020304" pitchFamily="18" charset="0"/>
                              <a:cs typeface="Arial" panose="020B0604020202020204" pitchFamily="34" charset="0"/>
                            </a:rPr>
                            <m:t> đư</m:t>
                          </m:r>
                          <m:r>
                            <m:rPr>
                              <m:nor/>
                            </m:rPr>
                            <a:rPr lang="vi-VN" sz="2400" i="0" smtClean="0">
                              <a:latin typeface="UTM Avo" panose="02040603050506020204" pitchFamily="18"/>
                              <a:ea typeface="Times New Roman" panose="02020603050405020304" pitchFamily="18" charset="0"/>
                              <a:cs typeface="Arial" panose="020B0604020202020204" pitchFamily="34" charset="0"/>
                            </a:rPr>
                            <m:t>a</m:t>
                          </m:r>
                          <m:r>
                            <m:rPr>
                              <m:nor/>
                            </m:rPr>
                            <a:rPr lang="vi-VN" sz="2400" i="0" smtClean="0">
                              <a:latin typeface="UTM Avo" panose="02040603050506020204" pitchFamily="18"/>
                              <a:ea typeface="Times New Roman" panose="02020603050405020304" pitchFamily="18" charset="0"/>
                              <a:cs typeface="Arial" panose="020B0604020202020204" pitchFamily="34" charset="0"/>
                            </a:rPr>
                            <m:t> </m:t>
                          </m:r>
                          <m:r>
                            <m:rPr>
                              <m:nor/>
                            </m:rPr>
                            <a:rPr lang="vi-VN" sz="2400" i="0" smtClean="0">
                              <a:latin typeface="UTM Avo" panose="02040603050506020204" pitchFamily="18"/>
                              <a:ea typeface="Times New Roman" panose="02020603050405020304" pitchFamily="18" charset="0"/>
                              <a:cs typeface="Arial" panose="020B0604020202020204" pitchFamily="34" charset="0"/>
                            </a:rPr>
                            <m:t>ng</m:t>
                          </m:r>
                          <m:r>
                            <m:rPr>
                              <m:nor/>
                            </m:rPr>
                            <a:rPr lang="vi-VN" sz="2400" i="0" smtClean="0">
                              <a:latin typeface="UTM Avo" panose="02040603050506020204" pitchFamily="18"/>
                              <a:ea typeface="Times New Roman" panose="02020603050405020304" pitchFamily="18" charset="0"/>
                              <a:cs typeface="Arial" panose="020B0604020202020204" pitchFamily="34" charset="0"/>
                            </a:rPr>
                            <m:t>ườ</m:t>
                          </m:r>
                          <m:r>
                            <m:rPr>
                              <m:nor/>
                            </m:rPr>
                            <a:rPr lang="vi-VN" sz="2400" i="0" smtClean="0">
                              <a:latin typeface="UTM Avo" panose="02040603050506020204" pitchFamily="18"/>
                              <a:ea typeface="Times New Roman" panose="02020603050405020304" pitchFamily="18" charset="0"/>
                              <a:cs typeface="Arial" panose="020B0604020202020204" pitchFamily="34" charset="0"/>
                            </a:rPr>
                            <m:t>i</m:t>
                          </m:r>
                          <m:r>
                            <m:rPr>
                              <m:nor/>
                            </m:rPr>
                            <a:rPr lang="vi-VN" sz="2400" i="0" smtClean="0">
                              <a:latin typeface="UTM Avo" panose="02040603050506020204" pitchFamily="18"/>
                              <a:ea typeface="Times New Roman" panose="02020603050405020304" pitchFamily="18" charset="0"/>
                              <a:cs typeface="Arial" panose="020B0604020202020204" pitchFamily="34" charset="0"/>
                            </a:rPr>
                            <m:t> </m:t>
                          </m:r>
                          <m:r>
                            <m:rPr>
                              <m:nor/>
                            </m:rPr>
                            <a:rPr lang="vi-VN" sz="2400" i="0" smtClean="0">
                              <a:latin typeface="UTM Avo" panose="02040603050506020204" pitchFamily="18"/>
                              <a:ea typeface="Times New Roman" panose="02020603050405020304" pitchFamily="18" charset="0"/>
                              <a:cs typeface="Arial" panose="020B0604020202020204" pitchFamily="34" charset="0"/>
                            </a:rPr>
                            <m:t>l</m:t>
                          </m:r>
                          <m:r>
                            <m:rPr>
                              <m:nor/>
                            </m:rPr>
                            <a:rPr lang="vi-VN" sz="2400" i="0" smtClean="0">
                              <a:latin typeface="UTM Avo" panose="02040603050506020204" pitchFamily="18"/>
                              <a:ea typeface="Times New Roman" panose="02020603050405020304" pitchFamily="18" charset="0"/>
                              <a:cs typeface="Arial" panose="020B0604020202020204" pitchFamily="34" charset="0"/>
                            </a:rPr>
                            <m:t>ê</m:t>
                          </m:r>
                          <m:r>
                            <m:rPr>
                              <m:nor/>
                            </m:rPr>
                            <a:rPr lang="vi-VN" sz="2400" i="0" smtClean="0">
                              <a:latin typeface="UTM Avo" panose="02040603050506020204" pitchFamily="18"/>
                              <a:ea typeface="Times New Roman" panose="02020603050405020304" pitchFamily="18" charset="0"/>
                              <a:cs typeface="Arial" panose="020B0604020202020204" pitchFamily="34" charset="0"/>
                            </a:rPr>
                            <m:t>n</m:t>
                          </m:r>
                          <m:r>
                            <m:rPr>
                              <m:nor/>
                            </m:rPr>
                            <a:rPr lang="vi-VN" sz="2400" i="0" smtClean="0">
                              <a:latin typeface="UTM Avo" panose="02040603050506020204" pitchFamily="18"/>
                              <a:ea typeface="Times New Roman" panose="02020603050405020304" pitchFamily="18" charset="0"/>
                              <a:cs typeface="Arial" panose="020B0604020202020204" pitchFamily="34" charset="0"/>
                            </a:rPr>
                            <m:t> </m:t>
                          </m:r>
                          <m:r>
                            <m:rPr>
                              <m:nor/>
                            </m:rPr>
                            <a:rPr lang="vi-VN" sz="2400" i="0" smtClean="0">
                              <a:latin typeface="UTM Avo" panose="02040603050506020204" pitchFamily="18"/>
                              <a:ea typeface="Times New Roman" panose="02020603050405020304" pitchFamily="18" charset="0"/>
                              <a:cs typeface="Arial" panose="020B0604020202020204" pitchFamily="34" charset="0"/>
                            </a:rPr>
                            <m:t>t</m:t>
                          </m:r>
                          <m:r>
                            <m:rPr>
                              <m:nor/>
                            </m:rPr>
                            <a:rPr lang="vi-VN" sz="2400" i="0" smtClean="0">
                              <a:latin typeface="UTM Avo" panose="02040603050506020204" pitchFamily="18"/>
                              <a:ea typeface="Times New Roman" panose="02020603050405020304" pitchFamily="18" charset="0"/>
                              <a:cs typeface="Arial" panose="020B0604020202020204" pitchFamily="34" charset="0"/>
                            </a:rPr>
                            <m:t>ầ</m:t>
                          </m:r>
                          <m:r>
                            <m:rPr>
                              <m:nor/>
                            </m:rPr>
                            <a:rPr lang="vi-VN" sz="2400" i="0" smtClean="0">
                              <a:latin typeface="UTM Avo" panose="02040603050506020204" pitchFamily="18"/>
                              <a:ea typeface="Times New Roman" panose="02020603050405020304" pitchFamily="18" charset="0"/>
                              <a:cs typeface="Arial" panose="020B0604020202020204" pitchFamily="34" charset="0"/>
                            </a:rPr>
                            <m:t>ng</m:t>
                          </m:r>
                          <m:r>
                            <m:rPr>
                              <m:nor/>
                            </m:rPr>
                            <a:rPr lang="vi-VN" sz="2400" i="0" smtClean="0">
                              <a:latin typeface="UTM Avo" panose="02040603050506020204" pitchFamily="18"/>
                              <a:ea typeface="Times New Roman" panose="02020603050405020304" pitchFamily="18" charset="0"/>
                              <a:cs typeface="Arial" panose="020B0604020202020204" pitchFamily="34" charset="0"/>
                            </a:rPr>
                            <m:t> </m:t>
                          </m:r>
                          <m:r>
                            <m:rPr>
                              <m:nor/>
                            </m:rPr>
                            <a:rPr lang="vi-VN" sz="2400" i="0" smtClean="0">
                              <a:latin typeface="UTM Avo" panose="02040603050506020204" pitchFamily="18"/>
                              <a:ea typeface="Times New Roman" panose="02020603050405020304" pitchFamily="18" charset="0"/>
                              <a:cs typeface="Arial" panose="020B0604020202020204" pitchFamily="34" charset="0"/>
                            </a:rPr>
                            <m:t>tr</m:t>
                          </m:r>
                          <m:r>
                            <m:rPr>
                              <m:nor/>
                            </m:rPr>
                            <a:rPr lang="vi-VN" sz="2400" i="0" smtClean="0">
                              <a:latin typeface="UTM Avo" panose="02040603050506020204" pitchFamily="18"/>
                              <a:ea typeface="Times New Roman" panose="02020603050405020304" pitchFamily="18" charset="0"/>
                              <a:cs typeface="Arial" panose="020B0604020202020204" pitchFamily="34" charset="0"/>
                            </a:rPr>
                            <m:t>ê</m:t>
                          </m:r>
                          <m:r>
                            <m:rPr>
                              <m:nor/>
                            </m:rPr>
                            <a:rPr lang="vi-VN" sz="2400" i="0" smtClean="0">
                              <a:latin typeface="UTM Avo" panose="02040603050506020204" pitchFamily="18"/>
                              <a:ea typeface="Times New Roman" panose="02020603050405020304" pitchFamily="18" charset="0"/>
                              <a:cs typeface="Arial" panose="020B0604020202020204" pitchFamily="34" charset="0"/>
                            </a:rPr>
                            <m:t>n</m:t>
                          </m:r>
                        </m:num>
                        <m:den>
                          <m:r>
                            <m:rPr>
                              <m:nor/>
                            </m:rPr>
                            <a:rPr lang="vi-VN" sz="2400" i="0" smtClean="0">
                              <a:latin typeface="UTM Avo" panose="02040603050506020204" pitchFamily="18"/>
                              <a:ea typeface="Calibri" panose="020F0502020204030204" pitchFamily="34" charset="0"/>
                              <a:cs typeface="Arial" panose="020B0604020202020204" pitchFamily="34" charset="0"/>
                            </a:rPr>
                            <m:t>th</m:t>
                          </m:r>
                          <m:r>
                            <m:rPr>
                              <m:nor/>
                            </m:rPr>
                            <a:rPr lang="vi-VN" sz="2400" i="0" smtClean="0">
                              <a:latin typeface="UTM Avo" panose="02040603050506020204" pitchFamily="18"/>
                              <a:ea typeface="Calibri" panose="020F0502020204030204" pitchFamily="34" charset="0"/>
                              <a:cs typeface="Arial" panose="020B0604020202020204" pitchFamily="34" charset="0"/>
                            </a:rPr>
                            <m:t>ờ</m:t>
                          </m:r>
                          <m:r>
                            <m:rPr>
                              <m:nor/>
                            </m:rPr>
                            <a:rPr lang="vi-VN" sz="2400" i="0" smtClean="0">
                              <a:latin typeface="UTM Avo" panose="02040603050506020204" pitchFamily="18"/>
                              <a:ea typeface="Calibri" panose="020F0502020204030204" pitchFamily="34" charset="0"/>
                              <a:cs typeface="Arial" panose="020B0604020202020204" pitchFamily="34" charset="0"/>
                            </a:rPr>
                            <m:t>i</m:t>
                          </m:r>
                          <m:r>
                            <m:rPr>
                              <m:nor/>
                            </m:rPr>
                            <a:rPr lang="vi-VN" sz="240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gian</m:t>
                          </m:r>
                        </m:den>
                      </m:f>
                      <m:r>
                        <m:rPr>
                          <m:nor/>
                        </m:rPr>
                        <a:rPr lang="vi-VN"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m:t>
                      </m:r>
                      <m:r>
                        <m:rPr>
                          <m:nor/>
                        </m:rPr>
                        <a:rPr lang="vi-VN" sz="2400" b="0" i="0" smtClean="0">
                          <a:latin typeface="UTM Avo" panose="02040603050506020204" pitchFamily="18"/>
                          <a:ea typeface="Calibri" panose="020F0502020204030204" pitchFamily="34" charset="0"/>
                          <a:cs typeface="Arial" panose="020B0604020202020204" pitchFamily="34" charset="0"/>
                        </a:rPr>
                        <m:t> </m:t>
                      </m:r>
                      <m:f>
                        <m:fPr>
                          <m:ctrlPr>
                            <a:rPr lang="en-US" sz="2400" i="1">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latin typeface="UTM Avo" panose="02040603050506020204" pitchFamily="18"/>
                              <a:ea typeface="Calibri" panose="020F0502020204030204" pitchFamily="34" charset="0"/>
                              <a:cs typeface="Arial" panose="020B0604020202020204" pitchFamily="34" charset="0"/>
                            </a:rPr>
                            <m:t>500.3</m:t>
                          </m:r>
                        </m:num>
                        <m:den>
                          <m:r>
                            <m:rPr>
                              <m:nor/>
                            </m:rPr>
                            <a:rPr lang="vi-VN" sz="2400" i="0" smtClean="0">
                              <a:latin typeface="UTM Avo" panose="02040603050506020204" pitchFamily="18"/>
                              <a:ea typeface="Calibri" panose="020F0502020204030204" pitchFamily="34" charset="0"/>
                              <a:cs typeface="Arial" panose="020B0604020202020204" pitchFamily="34" charset="0"/>
                            </a:rPr>
                            <m:t>5</m:t>
                          </m:r>
                        </m:den>
                      </m:f>
                      <m:r>
                        <m:rPr>
                          <m:nor/>
                        </m:rPr>
                        <a:rPr lang="vi-VN"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m:t>
                      </m:r>
                      <m:r>
                        <m:rPr>
                          <m:nor/>
                        </m:rPr>
                        <a:rPr lang="vi-VN"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300</m:t>
                      </m:r>
                      <m:r>
                        <m:rPr>
                          <m:nor/>
                        </m:rPr>
                        <a:rPr lang="en-US" sz="2400" b="0" i="0" smtClean="0">
                          <a:latin typeface="UTM Avo" panose="02040603050506020204" pitchFamily="18"/>
                          <a:ea typeface="Calibri" panose="020F0502020204030204" pitchFamily="34" charset="0"/>
                          <a:cs typeface="Arial" panose="020B0604020202020204" pitchFamily="34" charset="0"/>
                        </a:rPr>
                        <m:t> </m:t>
                      </m:r>
                      <m:r>
                        <m:rPr>
                          <m:nor/>
                        </m:rPr>
                        <a:rPr lang="vi-VN" sz="2400" i="0" smtClean="0">
                          <a:latin typeface="UTM Avo" panose="02040603050506020204" pitchFamily="18"/>
                          <a:ea typeface="Calibri" panose="020F0502020204030204" pitchFamily="34" charset="0"/>
                          <a:cs typeface="Arial" panose="020B0604020202020204" pitchFamily="34" charset="0"/>
                        </a:rPr>
                        <m:t>W</m:t>
                      </m:r>
                    </m:oMath>
                  </m:oMathPara>
                </a14:m>
                <a:endParaRPr lang="en-US" sz="2400" dirty="0">
                  <a:latin typeface="UTM Avo" panose="02040603050506020204" pitchFamily="18"/>
                  <a:ea typeface="Calibri" panose="020F050202020403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0C8605A4-C9FF-7FE5-00A7-CF4291C1E46D}"/>
                  </a:ext>
                </a:extLst>
              </p:cNvPr>
              <p:cNvSpPr txBox="1">
                <a:spLocks noRot="1" noChangeAspect="1" noMove="1" noResize="1" noEditPoints="1" noAdjustHandles="1" noChangeArrowheads="1" noChangeShapeType="1" noTextEdit="1"/>
              </p:cNvSpPr>
              <p:nvPr/>
            </p:nvSpPr>
            <p:spPr>
              <a:xfrm>
                <a:off x="809918" y="1124884"/>
                <a:ext cx="10572164" cy="5569282"/>
              </a:xfrm>
              <a:prstGeom prst="rect">
                <a:avLst/>
              </a:prstGeom>
              <a:blipFill>
                <a:blip r:embed="rId3"/>
                <a:stretch>
                  <a:fillRect l="-923" r="-865"/>
                </a:stretch>
              </a:blipFill>
            </p:spPr>
            <p:txBody>
              <a:bodyPr/>
              <a:lstStyle/>
              <a:p>
                <a:r>
                  <a:rPr lang="en-US">
                    <a:noFill/>
                  </a:rPr>
                  <a:t> </a:t>
                </a:r>
              </a:p>
            </p:txBody>
          </p:sp>
        </mc:Fallback>
      </mc:AlternateContent>
    </p:spTree>
    <p:extLst>
      <p:ext uri="{BB962C8B-B14F-4D97-AF65-F5344CB8AC3E}">
        <p14:creationId xmlns:p14="http://schemas.microsoft.com/office/powerpoint/2010/main" val="73161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C8605A4-C9FF-7FE5-00A7-CF4291C1E46D}"/>
                  </a:ext>
                </a:extLst>
              </p:cNvPr>
              <p:cNvSpPr txBox="1"/>
              <p:nvPr/>
            </p:nvSpPr>
            <p:spPr>
              <a:xfrm>
                <a:off x="819154" y="2066993"/>
                <a:ext cx="10572164" cy="3494290"/>
              </a:xfrm>
              <a:prstGeom prst="rect">
                <a:avLst/>
              </a:prstGeom>
              <a:noFill/>
            </p:spPr>
            <p:txBody>
              <a:bodyPr wrap="square">
                <a:spAutoFit/>
              </a:bodyPr>
              <a:lstStyle/>
              <a:p>
                <a:pPr algn="ctr">
                  <a:lnSpc>
                    <a:spcPct val="150000"/>
                  </a:lnSpc>
                  <a:spcAft>
                    <a:spcPts val="504"/>
                  </a:spcAft>
                </a:pPr>
                <a:r>
                  <a:rPr lang="en-US" sz="2800" b="1" dirty="0">
                    <a:solidFill>
                      <a:srgbClr val="FF0000"/>
                    </a:solidFill>
                    <a:latin typeface="UTM Avo" panose="02040603050506020204" pitchFamily="18"/>
                    <a:ea typeface="Calibri" panose="020F0502020204030204" pitchFamily="34" charset="0"/>
                    <a:cs typeface="Arial" panose="020B0604020202020204" pitchFamily="34" charset="0"/>
                  </a:rPr>
                  <a:t>Giải:</a:t>
                </a:r>
                <a:endParaRPr lang="en-US" sz="2800" b="1" dirty="0">
                  <a:latin typeface="UTM Avo" panose="02040603050506020204" pitchFamily="18"/>
                  <a:ea typeface="Calibri" panose="020F0502020204030204" pitchFamily="34" charset="0"/>
                  <a:cs typeface="Arial" panose="020B0604020202020204" pitchFamily="34" charset="0"/>
                </a:endParaRPr>
              </a:p>
              <a:p>
                <a:pPr algn="just">
                  <a:lnSpc>
                    <a:spcPct val="150000"/>
                  </a:lnSpc>
                  <a:spcAft>
                    <a:spcPts val="504"/>
                  </a:spcAft>
                </a:pPr>
                <a14:m>
                  <m:oMath xmlns:m="http://schemas.openxmlformats.org/officeDocument/2006/math">
                    <m:r>
                      <a:rPr lang="vi-VN" sz="2000" i="1">
                        <a:latin typeface="Cambria Math" panose="02040503050406030204" pitchFamily="18" charset="0"/>
                        <a:ea typeface="Calibri" panose="020F0502020204030204" pitchFamily="34" charset="0"/>
                        <a:cs typeface="Arial" panose="020B0604020202020204" pitchFamily="34" charset="0"/>
                      </a:rPr>
                      <m:t>⇒ </m:t>
                    </m:r>
                  </m:oMath>
                </a14:m>
                <a:r>
                  <a:rPr lang="vi-VN" sz="2400" dirty="0">
                    <a:latin typeface="UTM Avo" panose="02040603050506020204" pitchFamily="18"/>
                    <a:ea typeface="Calibri" panose="020F0502020204030204" pitchFamily="34" charset="0"/>
                    <a:cs typeface="Arial" panose="020B0604020202020204" pitchFamily="34" charset="0"/>
                  </a:rPr>
                  <a:t>Như vậy công suất khi chạy lên cầu thang lớn hơn rất nhiều so với công suất hoạt động trung bình của cơ thể. Do đó, trong ngày nếu người mà vận động thể chất nhiều sẽ có cảm giác nhanh đói hơn ngày mà người chủ yếu dành thời gian để đọc sách. Cảm giác đói là chỉ báo cho thấy cơ thể đang cần năng lượng để hoạt động. </a:t>
                </a:r>
                <a:endParaRPr lang="en-US" sz="2000" dirty="0">
                  <a:latin typeface="UTM Avo" panose="02040603050506020204" pitchFamily="18"/>
                  <a:ea typeface="Calibri" panose="020F050202020403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0C8605A4-C9FF-7FE5-00A7-CF4291C1E46D}"/>
                  </a:ext>
                </a:extLst>
              </p:cNvPr>
              <p:cNvSpPr txBox="1">
                <a:spLocks noRot="1" noChangeAspect="1" noMove="1" noResize="1" noEditPoints="1" noAdjustHandles="1" noChangeArrowheads="1" noChangeShapeType="1" noTextEdit="1"/>
              </p:cNvSpPr>
              <p:nvPr/>
            </p:nvSpPr>
            <p:spPr>
              <a:xfrm>
                <a:off x="819154" y="2066993"/>
                <a:ext cx="10572164" cy="3494290"/>
              </a:xfrm>
              <a:prstGeom prst="rect">
                <a:avLst/>
              </a:prstGeom>
              <a:blipFill>
                <a:blip r:embed="rId3"/>
                <a:stretch>
                  <a:fillRect l="-865" r="-865" b="-3141"/>
                </a:stretch>
              </a:blipFill>
            </p:spPr>
            <p:txBody>
              <a:bodyPr/>
              <a:lstStyle/>
              <a:p>
                <a:r>
                  <a:rPr lang="en-US">
                    <a:noFill/>
                  </a:rPr>
                  <a:t> </a:t>
                </a:r>
              </a:p>
            </p:txBody>
          </p:sp>
        </mc:Fallback>
      </mc:AlternateContent>
    </p:spTree>
    <p:extLst>
      <p:ext uri="{BB962C8B-B14F-4D97-AF65-F5344CB8AC3E}">
        <p14:creationId xmlns:p14="http://schemas.microsoft.com/office/powerpoint/2010/main" val="24057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C4C9F3B9-CDA0-6EB3-13C1-142CD619EF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56981" y="1606213"/>
            <a:ext cx="7492526" cy="4551773"/>
          </a:xfrm>
          <a:prstGeom prst="rect">
            <a:avLst/>
          </a:prstGeom>
        </p:spPr>
      </p:pic>
      <p:pic>
        <p:nvPicPr>
          <p:cNvPr id="3" name="Picture 4">
            <a:extLst>
              <a:ext uri="{FF2B5EF4-FFF2-40B4-BE49-F238E27FC236}">
                <a16:creationId xmlns:a16="http://schemas.microsoft.com/office/drawing/2014/main" id="{A59B096D-9212-A737-D556-0EA312C7EC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65351" y="1764938"/>
            <a:ext cx="6971858" cy="4184925"/>
          </a:xfrm>
          <a:prstGeom prst="rect">
            <a:avLst/>
          </a:prstGeom>
        </p:spPr>
      </p:pic>
      <p:pic>
        <p:nvPicPr>
          <p:cNvPr id="4" name="Picture 6">
            <a:extLst>
              <a:ext uri="{FF2B5EF4-FFF2-40B4-BE49-F238E27FC236}">
                <a16:creationId xmlns:a16="http://schemas.microsoft.com/office/drawing/2014/main" id="{DCEE34FE-59F4-1E30-C123-6DD72434F8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9077270" y="2918907"/>
            <a:ext cx="1660406" cy="3727442"/>
          </a:xfrm>
          <a:prstGeom prst="rect">
            <a:avLst/>
          </a:prstGeom>
        </p:spPr>
      </p:pic>
      <p:pic>
        <p:nvPicPr>
          <p:cNvPr id="6" name="Picture 8">
            <a:extLst>
              <a:ext uri="{FF2B5EF4-FFF2-40B4-BE49-F238E27FC236}">
                <a16:creationId xmlns:a16="http://schemas.microsoft.com/office/drawing/2014/main" id="{988B0B69-FA56-1411-960C-933DEF11E15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0676741">
            <a:off x="11093941" y="2656471"/>
            <a:ext cx="942787" cy="979141"/>
          </a:xfrm>
          <a:prstGeom prst="rect">
            <a:avLst/>
          </a:prstGeom>
        </p:spPr>
      </p:pic>
      <p:pic>
        <p:nvPicPr>
          <p:cNvPr id="7" name="Picture 9">
            <a:extLst>
              <a:ext uri="{FF2B5EF4-FFF2-40B4-BE49-F238E27FC236}">
                <a16:creationId xmlns:a16="http://schemas.microsoft.com/office/drawing/2014/main" id="{A7B23611-81F4-3EB9-96A9-4BE521BF558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400000">
            <a:off x="10548106" y="1495042"/>
            <a:ext cx="2034459" cy="255232"/>
          </a:xfrm>
          <a:prstGeom prst="rect">
            <a:avLst/>
          </a:prstGeom>
        </p:spPr>
      </p:pic>
      <p:pic>
        <p:nvPicPr>
          <p:cNvPr id="9" name="Picture 11">
            <a:extLst>
              <a:ext uri="{FF2B5EF4-FFF2-40B4-BE49-F238E27FC236}">
                <a16:creationId xmlns:a16="http://schemas.microsoft.com/office/drawing/2014/main" id="{842F1015-B415-ED43-A2C7-D316206EFED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7903615" y="1355054"/>
            <a:ext cx="727128" cy="807920"/>
          </a:xfrm>
          <a:prstGeom prst="rect">
            <a:avLst/>
          </a:prstGeom>
        </p:spPr>
      </p:pic>
      <p:pic>
        <p:nvPicPr>
          <p:cNvPr id="10" name="Picture 12">
            <a:extLst>
              <a:ext uri="{FF2B5EF4-FFF2-40B4-BE49-F238E27FC236}">
                <a16:creationId xmlns:a16="http://schemas.microsoft.com/office/drawing/2014/main" id="{39505876-37B2-0D9E-B84D-9C6FF6D4E88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3033480">
            <a:off x="-459698" y="5868149"/>
            <a:ext cx="2197807" cy="579672"/>
          </a:xfrm>
          <a:prstGeom prst="rect">
            <a:avLst/>
          </a:prstGeom>
        </p:spPr>
      </p:pic>
      <p:sp>
        <p:nvSpPr>
          <p:cNvPr id="13" name="TextBox 12">
            <a:extLst>
              <a:ext uri="{FF2B5EF4-FFF2-40B4-BE49-F238E27FC236}">
                <a16:creationId xmlns:a16="http://schemas.microsoft.com/office/drawing/2014/main" id="{39AADB89-D9E0-CA30-312F-DB107140F6B3}"/>
              </a:ext>
            </a:extLst>
          </p:cNvPr>
          <p:cNvSpPr txBox="1"/>
          <p:nvPr/>
        </p:nvSpPr>
        <p:spPr>
          <a:xfrm>
            <a:off x="2090108" y="2162974"/>
            <a:ext cx="6122343" cy="3337837"/>
          </a:xfrm>
          <a:prstGeom prst="rect">
            <a:avLst/>
          </a:prstGeom>
          <a:noFill/>
        </p:spPr>
        <p:txBody>
          <a:bodyPr wrap="square">
            <a:spAutoFit/>
          </a:bodyPr>
          <a:lstStyle/>
          <a:p>
            <a:pPr algn="just">
              <a:lnSpc>
                <a:spcPct val="150000"/>
              </a:lnSpc>
              <a:spcAft>
                <a:spcPts val="378"/>
              </a:spcAft>
            </a:pPr>
            <a:r>
              <a:rPr lang="en-US" sz="2400" b="1" dirty="0" err="1">
                <a:solidFill>
                  <a:srgbClr val="000000"/>
                </a:solidFill>
                <a:latin typeface="+mn-lt"/>
                <a:ea typeface="Calibri" panose="020F0502020204030204" pitchFamily="34" charset="0"/>
                <a:cs typeface="Arial" panose="020B0604020202020204" pitchFamily="34" charset="0"/>
              </a:rPr>
              <a:t>Bài</a:t>
            </a:r>
            <a:r>
              <a:rPr lang="en-US" sz="2400" b="1" dirty="0">
                <a:solidFill>
                  <a:srgbClr val="000000"/>
                </a:solidFill>
                <a:latin typeface="+mn-lt"/>
                <a:ea typeface="Calibri" panose="020F0502020204030204" pitchFamily="34" charset="0"/>
                <a:cs typeface="Arial" panose="020B0604020202020204" pitchFamily="34" charset="0"/>
              </a:rPr>
              <a:t> 4. </a:t>
            </a:r>
            <a:r>
              <a:rPr lang="en-US" sz="2400" dirty="0" err="1">
                <a:latin typeface="+mn-lt"/>
                <a:ea typeface="Calibri" panose="020F0502020204030204" pitchFamily="34" charset="0"/>
                <a:cs typeface="Arial" panose="020B0604020202020204" pitchFamily="34" charset="0"/>
              </a:rPr>
              <a:t>Thả</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quả</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bóng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bàn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rơi</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xuống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sàn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nhà</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cứng</a:t>
            </a:r>
            <a:r>
              <a:rPr lang="en-US" sz="2400" dirty="0">
                <a:latin typeface="+mn-lt"/>
                <a:ea typeface="Calibri" panose="020F0502020204030204" pitchFamily="34" charset="0"/>
                <a:cs typeface="Arial" panose="020B0604020202020204" pitchFamily="34" charset="0"/>
              </a:rPr>
              <a:t>. Quan </a:t>
            </a:r>
            <a:r>
              <a:rPr lang="en-US" sz="2400" dirty="0" err="1">
                <a:latin typeface="+mn-lt"/>
                <a:ea typeface="Calibri" panose="020F0502020204030204" pitchFamily="34" charset="0"/>
                <a:cs typeface="Arial" panose="020B0604020202020204" pitchFamily="34" charset="0"/>
              </a:rPr>
              <a:t>sát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và</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mô</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tả</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chuyển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động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của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quả</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bóng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bàn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cho</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đến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khi</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nó</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nằm</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yên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trên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mặt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sàn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Phân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tích</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sự</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bảo</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toàn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và</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chuyển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hóa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năng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lượng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trong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suốt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quá</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trình</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bạn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quan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sát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được</a:t>
            </a:r>
            <a:r>
              <a:rPr lang="en-US" sz="2400" dirty="0">
                <a:latin typeface="+mn-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22443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7CF690B-91C0-F7F7-6B3E-F12BE799A04D}"/>
              </a:ext>
            </a:extLst>
          </p:cNvPr>
          <p:cNvSpPr txBox="1"/>
          <p:nvPr/>
        </p:nvSpPr>
        <p:spPr>
          <a:xfrm>
            <a:off x="1354075" y="2063980"/>
            <a:ext cx="9483849" cy="4310154"/>
          </a:xfrm>
          <a:prstGeom prst="rect">
            <a:avLst/>
          </a:prstGeom>
          <a:noFill/>
        </p:spPr>
        <p:txBody>
          <a:bodyPr wrap="square">
            <a:spAutoFit/>
          </a:bodyPr>
          <a:lstStyle/>
          <a:p>
            <a:pPr algn="just">
              <a:lnSpc>
                <a:spcPct val="150000"/>
              </a:lnSpc>
              <a:spcAft>
                <a:spcPts val="504"/>
              </a:spcAft>
            </a:pP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Quá</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trình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chuyển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động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cho</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đến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nó</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nằm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yên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trên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sàn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Giả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sử</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thử</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từ</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độ</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cao</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h so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sàn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có</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lượng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dự</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trữ</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là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thế</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trọng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trường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marL="287990" indent="-287990" algn="just">
              <a:lnSpc>
                <a:spcPct val="150000"/>
              </a:lnSpc>
              <a:spcAft>
                <a:spcPts val="504"/>
              </a:spcAft>
              <a:buFont typeface="Arial" panose="020B0604020202020204" pitchFamily="34" charset="0"/>
              <a:buChar char="•"/>
            </a:pP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Khi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rơi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độ</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cao</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giảm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dần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rơi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nhanh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dần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ma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sát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không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khí</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chạm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sàn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phát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ra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tiếng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động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Trong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quá</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trình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rơi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đó</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thế</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chuyển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hóa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dần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thành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động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phần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thế</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chuyển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hóa</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thành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lượng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âm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thanh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khi</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chạm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đất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nhiệt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năng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làm</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bóng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sàn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không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khí</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xung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quanh</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đều</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nóng</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dirty="0" err="1">
                <a:solidFill>
                  <a:schemeClr val="tx1"/>
                </a:solidFill>
                <a:latin typeface="UTM Avo" panose="02040603050506020204" pitchFamily="18"/>
                <a:ea typeface="Calibri" panose="020F0502020204030204" pitchFamily="34" charset="0"/>
                <a:cs typeface="Arial" panose="020B0604020202020204" pitchFamily="34" charset="0"/>
              </a:rPr>
              <a:t>lên</a:t>
            </a:r>
            <a:r>
              <a:rPr lang="en-US" sz="20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
        <p:nvSpPr>
          <p:cNvPr id="15" name="Rectangle: Rounded Corners 18">
            <a:extLst>
              <a:ext uri="{FF2B5EF4-FFF2-40B4-BE49-F238E27FC236}">
                <a16:creationId xmlns:a16="http://schemas.microsoft.com/office/drawing/2014/main" id="{1A1BD324-581B-5D2F-52D0-ECAD3C60A455}"/>
              </a:ext>
            </a:extLst>
          </p:cNvPr>
          <p:cNvSpPr/>
          <p:nvPr/>
        </p:nvSpPr>
        <p:spPr>
          <a:xfrm>
            <a:off x="5196505" y="1452997"/>
            <a:ext cx="1798987" cy="610983"/>
          </a:xfrm>
          <a:prstGeom prst="roundRect">
            <a:avLst/>
          </a:prstGeom>
          <a:solidFill>
            <a:schemeClr val="accent6">
              <a:lumMod val="20000"/>
              <a:lumOff val="80000"/>
            </a:schemeClr>
          </a:solidFill>
          <a:ln>
            <a:solidFill>
              <a:schemeClr val="accent6">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18710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EE9FFB-14E5-99B5-136F-5412A88FE333}"/>
              </a:ext>
            </a:extLst>
          </p:cNvPr>
          <p:cNvSpPr txBox="1"/>
          <p:nvPr/>
        </p:nvSpPr>
        <p:spPr>
          <a:xfrm>
            <a:off x="695022" y="1897726"/>
            <a:ext cx="10801956" cy="4083105"/>
          </a:xfrm>
          <a:prstGeom prst="rect">
            <a:avLst/>
          </a:prstGeom>
          <a:noFill/>
        </p:spPr>
        <p:txBody>
          <a:bodyPr wrap="square">
            <a:spAutoFit/>
          </a:bodyPr>
          <a:lstStyle/>
          <a:p>
            <a:pPr marL="287990" indent="-287990" algn="just">
              <a:lnSpc>
                <a:spcPct val="150000"/>
              </a:lnSpc>
              <a:spcAft>
                <a:spcPts val="504"/>
              </a:spcAft>
              <a:buFont typeface="Arial" panose="020B0604020202020204" pitchFamily="34" charset="0"/>
              <a:buChar char="•"/>
            </a:pPr>
            <a:r>
              <a:rPr lang="en-US" sz="2200" dirty="0">
                <a:solidFill>
                  <a:srgbClr val="000000"/>
                </a:solidFill>
                <a:latin typeface="+mn-lt"/>
                <a:ea typeface="Calibri" panose="020F0502020204030204" pitchFamily="34" charset="0"/>
                <a:cs typeface="Arial" panose="020B0604020202020204" pitchFamily="34" charset="0"/>
              </a:rPr>
              <a:t>Sau </a:t>
            </a:r>
            <a:r>
              <a:rPr lang="en-US" sz="2200" dirty="0" err="1">
                <a:solidFill>
                  <a:srgbClr val="000000"/>
                </a:solidFill>
                <a:latin typeface="+mn-lt"/>
                <a:ea typeface="Calibri" panose="020F0502020204030204" pitchFamily="34" charset="0"/>
                <a:cs typeface="Arial" panose="020B0604020202020204" pitchFamily="34" charset="0"/>
              </a:rPr>
              <a:t>khi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chạm</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mặt</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sàn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nảy</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lên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đến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một</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cao</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thấp</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hơn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cao</a:t>
            </a:r>
            <a:r>
              <a:rPr lang="en-US" sz="2200" dirty="0">
                <a:solidFill>
                  <a:srgbClr val="000000"/>
                </a:solidFill>
                <a:latin typeface="+mn-lt"/>
                <a:ea typeface="Calibri" panose="020F0502020204030204" pitchFamily="34" charset="0"/>
                <a:cs typeface="Arial" panose="020B0604020202020204" pitchFamily="34" charset="0"/>
              </a:rPr>
              <a:t> h ban </a:t>
            </a:r>
            <a:r>
              <a:rPr lang="en-US" sz="2200" dirty="0" err="1">
                <a:solidFill>
                  <a:srgbClr val="000000"/>
                </a:solidFill>
                <a:latin typeface="+mn-lt"/>
                <a:ea typeface="Calibri" panose="020F0502020204030204" pitchFamily="34" charset="0"/>
                <a:cs typeface="Arial" panose="020B0604020202020204" pitchFamily="34" charset="0"/>
              </a:rPr>
              <a:t>đầu</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được</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Quá</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trình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nảy</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lên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và</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rơi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xuống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của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được</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lặp</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lại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nhiều</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lần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với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mỗi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lần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nảy</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lên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đều</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với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cao</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thấp</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hơn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cao</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trước</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đó</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và</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cuối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cùng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thì</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dừng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lại</a:t>
            </a:r>
            <a:r>
              <a:rPr lang="en-US" sz="2200" dirty="0">
                <a:solidFill>
                  <a:srgbClr val="000000"/>
                </a:solidFill>
                <a:latin typeface="+mn-lt"/>
                <a:ea typeface="Calibri" panose="020F0502020204030204" pitchFamily="34" charset="0"/>
                <a:cs typeface="Arial" panose="020B0604020202020204" pitchFamily="34" charset="0"/>
              </a:rPr>
              <a:t>. Trong </a:t>
            </a:r>
            <a:r>
              <a:rPr lang="en-US" sz="2200" dirty="0" err="1">
                <a:solidFill>
                  <a:srgbClr val="000000"/>
                </a:solidFill>
                <a:latin typeface="+mn-lt"/>
                <a:ea typeface="Calibri" panose="020F0502020204030204" pitchFamily="34" charset="0"/>
                <a:cs typeface="Arial" panose="020B0604020202020204" pitchFamily="34" charset="0"/>
              </a:rPr>
              <a:t>quá</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trình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nảy</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lên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của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chuyển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hóa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dần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thành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thế</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của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và</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một</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phần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động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chuyển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hóa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thành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nhiệt</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làm</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và</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không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khí</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xung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quanh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lên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dừng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lại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khi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cơ</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của</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quả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bóng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đã</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biến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đổi</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toàn</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bộ</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thành</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nhiệt</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và</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năng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lượng</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âm</a:t>
            </a:r>
            <a:r>
              <a:rPr lang="en-US" sz="2200" dirty="0">
                <a:solidFill>
                  <a:srgbClr val="000000"/>
                </a:solidFill>
                <a:latin typeface="+mn-lt"/>
                <a:ea typeface="Calibri" panose="020F0502020204030204" pitchFamily="34" charset="0"/>
                <a:cs typeface="Arial" panose="020B0604020202020204" pitchFamily="34" charset="0"/>
              </a:rPr>
              <a:t> </a:t>
            </a:r>
            <a:r>
              <a:rPr lang="en-US" sz="2200" dirty="0" err="1">
                <a:solidFill>
                  <a:srgbClr val="000000"/>
                </a:solidFill>
                <a:latin typeface="+mn-lt"/>
                <a:ea typeface="Calibri" panose="020F0502020204030204" pitchFamily="34" charset="0"/>
                <a:cs typeface="Arial" panose="020B0604020202020204" pitchFamily="34" charset="0"/>
              </a:rPr>
              <a:t>thanh</a:t>
            </a:r>
            <a:r>
              <a:rPr lang="en-US" sz="2200" dirty="0">
                <a:solidFill>
                  <a:srgbClr val="000000"/>
                </a:solidFill>
                <a:latin typeface="+mn-lt"/>
                <a:ea typeface="Calibri" panose="020F0502020204030204" pitchFamily="34" charset="0"/>
                <a:cs typeface="Arial" panose="020B0604020202020204" pitchFamily="34" charset="0"/>
              </a:rPr>
              <a:t>.</a:t>
            </a:r>
            <a:endParaRPr lang="en-US" sz="2200" dirty="0">
              <a:latin typeface="+mn-l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A08EC9A-95B9-1405-452E-13FCC07A5D26}"/>
              </a:ext>
            </a:extLst>
          </p:cNvPr>
          <p:cNvPicPr>
            <a:picLocks noChangeAspect="1"/>
          </p:cNvPicPr>
          <p:nvPr/>
        </p:nvPicPr>
        <p:blipFill rotWithShape="1">
          <a:blip r:embed="rId3">
            <a:extLst>
              <a:ext uri="{28A0092B-C50C-407E-A947-70E740481C1C}">
                <a14:useLocalDpi xmlns:a14="http://schemas.microsoft.com/office/drawing/2010/main" val="0"/>
              </a:ext>
            </a:extLst>
          </a:blip>
          <a:srcRect l="311" t="1657" r="64267" b="59820"/>
          <a:stretch/>
        </p:blipFill>
        <p:spPr>
          <a:xfrm>
            <a:off x="9604846" y="5161671"/>
            <a:ext cx="2772845" cy="1696329"/>
          </a:xfrm>
          <a:prstGeom prst="rect">
            <a:avLst/>
          </a:prstGeom>
        </p:spPr>
      </p:pic>
      <p:sp>
        <p:nvSpPr>
          <p:cNvPr id="5" name="Rectangle: Rounded Corners 18">
            <a:extLst>
              <a:ext uri="{FF2B5EF4-FFF2-40B4-BE49-F238E27FC236}">
                <a16:creationId xmlns:a16="http://schemas.microsoft.com/office/drawing/2014/main" id="{6BA5AB18-CD90-13C3-5B3D-15B3E4ED9F5C}"/>
              </a:ext>
            </a:extLst>
          </p:cNvPr>
          <p:cNvSpPr/>
          <p:nvPr/>
        </p:nvSpPr>
        <p:spPr>
          <a:xfrm>
            <a:off x="5196506" y="1185143"/>
            <a:ext cx="1798987" cy="610983"/>
          </a:xfrm>
          <a:prstGeom prst="roundRect">
            <a:avLst/>
          </a:prstGeom>
          <a:solidFill>
            <a:schemeClr val="accent6">
              <a:lumMod val="20000"/>
              <a:lumOff val="80000"/>
            </a:schemeClr>
          </a:solidFill>
          <a:ln>
            <a:solidFill>
              <a:schemeClr val="accent6">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99980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C8A4CBB-75B3-B91C-B9C4-C6E54D385A1F}"/>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89243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 name="Picture 2">
            <a:extLst>
              <a:ext uri="{FF2B5EF4-FFF2-40B4-BE49-F238E27FC236}">
                <a16:creationId xmlns:a16="http://schemas.microsoft.com/office/drawing/2014/main" id="{35FF30FD-1D08-0A56-57E2-6A10E1760D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V="1">
            <a:off x="1260346" y="1965783"/>
            <a:ext cx="4511487" cy="3849802"/>
          </a:xfrm>
          <a:prstGeom prst="rect">
            <a:avLst/>
          </a:prstGeom>
        </p:spPr>
      </p:pic>
      <p:pic>
        <p:nvPicPr>
          <p:cNvPr id="21" name="Picture 3">
            <a:extLst>
              <a:ext uri="{FF2B5EF4-FFF2-40B4-BE49-F238E27FC236}">
                <a16:creationId xmlns:a16="http://schemas.microsoft.com/office/drawing/2014/main" id="{9E490E70-6DB0-9A29-BF6D-76E1CC8FBA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flipV="1">
            <a:off x="6148731" y="1965783"/>
            <a:ext cx="4511485" cy="3849800"/>
          </a:xfrm>
          <a:prstGeom prst="rect">
            <a:avLst/>
          </a:prstGeom>
        </p:spPr>
      </p:pic>
      <p:pic>
        <p:nvPicPr>
          <p:cNvPr id="22" name="Picture 8">
            <a:extLst>
              <a:ext uri="{FF2B5EF4-FFF2-40B4-BE49-F238E27FC236}">
                <a16:creationId xmlns:a16="http://schemas.microsoft.com/office/drawing/2014/main" id="{74A4CBC2-8E6C-792E-0B44-6B619F74A3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213596" y="4139783"/>
            <a:ext cx="345439" cy="1654796"/>
          </a:xfrm>
          <a:prstGeom prst="rect">
            <a:avLst/>
          </a:prstGeom>
        </p:spPr>
      </p:pic>
      <p:pic>
        <p:nvPicPr>
          <p:cNvPr id="24" name="Picture 11">
            <a:extLst>
              <a:ext uri="{FF2B5EF4-FFF2-40B4-BE49-F238E27FC236}">
                <a16:creationId xmlns:a16="http://schemas.microsoft.com/office/drawing/2014/main" id="{3993D410-31FB-A726-DB44-15521214E91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V="1">
            <a:off x="-324919" y="5592070"/>
            <a:ext cx="1474806" cy="1093200"/>
          </a:xfrm>
          <a:prstGeom prst="rect">
            <a:avLst/>
          </a:prstGeom>
        </p:spPr>
      </p:pic>
      <p:sp>
        <p:nvSpPr>
          <p:cNvPr id="25" name="TextBox 24">
            <a:extLst>
              <a:ext uri="{FF2B5EF4-FFF2-40B4-BE49-F238E27FC236}">
                <a16:creationId xmlns:a16="http://schemas.microsoft.com/office/drawing/2014/main" id="{97B40B8A-C427-4128-1F70-0E0099D00071}"/>
              </a:ext>
            </a:extLst>
          </p:cNvPr>
          <p:cNvSpPr txBox="1"/>
          <p:nvPr/>
        </p:nvSpPr>
        <p:spPr>
          <a:xfrm>
            <a:off x="1693405" y="3023843"/>
            <a:ext cx="3645367" cy="1733680"/>
          </a:xfrm>
          <a:prstGeom prst="rect">
            <a:avLst/>
          </a:prstGeom>
          <a:noFill/>
        </p:spPr>
        <p:txBody>
          <a:bodyPr wrap="square">
            <a:spAutoFit/>
          </a:bodyPr>
          <a:lstStyle/>
          <a:p>
            <a:pPr algn="ctr">
              <a:lnSpc>
                <a:spcPct val="150000"/>
              </a:lnSpc>
              <a:spcAft>
                <a:spcPts val="378"/>
              </a:spcAft>
            </a:pPr>
            <a:r>
              <a:rPr lang="pt-BR" sz="2400" dirty="0">
                <a:solidFill>
                  <a:schemeClr val="tx1"/>
                </a:solidFill>
                <a:latin typeface="UTM Avo" panose="02040603050506020204" pitchFamily="18"/>
                <a:ea typeface="Calibri" panose="020F0502020204030204" pitchFamily="34" charset="0"/>
                <a:cs typeface="Times New Roman" panose="02020603050405020304" pitchFamily="18" charset="0"/>
              </a:rPr>
              <a:t>Ôn tập lại các kiến thức đã học </a:t>
            </a:r>
            <a:r>
              <a:rPr lang="pt-BR" sz="2400" dirty="0" err="1">
                <a:solidFill>
                  <a:schemeClr val="tx1"/>
                </a:solidFill>
                <a:latin typeface="UTM Avo" panose="02040603050506020204" pitchFamily="18"/>
                <a:ea typeface="Calibri" panose="020F0502020204030204" pitchFamily="34" charset="0"/>
                <a:cs typeface="Times New Roman" panose="02020603050405020304" pitchFamily="18" charset="0"/>
              </a:rPr>
              <a:t>trong</a:t>
            </a:r>
            <a:r>
              <a:rPr lang="pt-BR"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p>
          <a:p>
            <a:pPr algn="ctr">
              <a:lnSpc>
                <a:spcPct val="150000"/>
              </a:lnSpc>
              <a:spcAft>
                <a:spcPts val="378"/>
              </a:spcAft>
            </a:pPr>
            <a:r>
              <a:rPr lang="pt-BR" sz="2400" b="1" dirty="0" err="1">
                <a:solidFill>
                  <a:schemeClr val="tx1"/>
                </a:solidFill>
                <a:latin typeface="UTM Avo" panose="02040603050506020204" pitchFamily="18"/>
                <a:ea typeface="Calibri" panose="020F0502020204030204" pitchFamily="34" charset="0"/>
                <a:cs typeface="Times New Roman" panose="02020603050405020304" pitchFamily="18" charset="0"/>
              </a:rPr>
              <a:t>Chủ</a:t>
            </a:r>
            <a:r>
              <a:rPr lang="pt-BR" sz="2400" b="1" dirty="0">
                <a:solidFill>
                  <a:schemeClr val="tx1"/>
                </a:solidFill>
                <a:latin typeface="UTM Avo" panose="02040603050506020204" pitchFamily="18"/>
                <a:ea typeface="Calibri" panose="020F0502020204030204" pitchFamily="34" charset="0"/>
                <a:cs typeface="Times New Roman" panose="02020603050405020304" pitchFamily="18" charset="0"/>
              </a:rPr>
              <a:t> đề 3. Năng lượng</a:t>
            </a:r>
            <a:endParaRPr lang="en-US" sz="2400" b="1"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E9B37DD2-E1F2-BB03-75A8-F37879C28206}"/>
              </a:ext>
            </a:extLst>
          </p:cNvPr>
          <p:cNvSpPr txBox="1"/>
          <p:nvPr/>
        </p:nvSpPr>
        <p:spPr>
          <a:xfrm>
            <a:off x="6572496" y="2444776"/>
            <a:ext cx="3904596" cy="2891817"/>
          </a:xfrm>
          <a:prstGeom prst="rect">
            <a:avLst/>
          </a:prstGeom>
          <a:noFill/>
        </p:spPr>
        <p:txBody>
          <a:bodyPr wrap="square">
            <a:spAutoFit/>
          </a:bodyPr>
          <a:lstStyle/>
          <a:p>
            <a:pPr algn="ctr">
              <a:lnSpc>
                <a:spcPct val="150000"/>
              </a:lnSpc>
              <a:spcAft>
                <a:spcPts val="378"/>
              </a:spcAft>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Đọc trước bài mớ</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i</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p>
          <a:p>
            <a:pPr algn="ctr">
              <a:lnSpc>
                <a:spcPct val="150000"/>
              </a:lnSpc>
              <a:spcAft>
                <a:spcPts val="378"/>
              </a:spcAft>
            </a:pPr>
            <a:r>
              <a:rPr lang="en-US" sz="2400" b="1" dirty="0" err="1">
                <a:solidFill>
                  <a:schemeClr val="tx1"/>
                </a:solidFill>
                <a:latin typeface="UTM Avo" panose="02040603050506020204" pitchFamily="18"/>
                <a:ea typeface="Calibri" panose="020F0502020204030204" pitchFamily="34" charset="0"/>
                <a:cs typeface="Times New Roman" panose="02020603050405020304" pitchFamily="18" charset="0"/>
              </a:rPr>
              <a:t>Chủ</a:t>
            </a:r>
            <a:r>
              <a:rPr lang="vi-VN" sz="2400" b="1" dirty="0">
                <a:solidFill>
                  <a:schemeClr val="tx1"/>
                </a:solidFill>
                <a:latin typeface="UTM Avo" panose="02040603050506020204" pitchFamily="18"/>
                <a:ea typeface="Calibri" panose="020F0502020204030204" pitchFamily="34" charset="0"/>
                <a:cs typeface="Times New Roman" panose="02020603050405020304" pitchFamily="18" charset="0"/>
              </a:rPr>
              <a:t> đề 4: Động lượng. Bài 1: Động lượng </a:t>
            </a:r>
          </a:p>
          <a:p>
            <a:pPr algn="ctr">
              <a:lnSpc>
                <a:spcPct val="150000"/>
              </a:lnSpc>
              <a:spcAft>
                <a:spcPts val="378"/>
              </a:spcAft>
            </a:pPr>
            <a:r>
              <a:rPr lang="vi-VN" sz="2400" b="1" dirty="0">
                <a:solidFill>
                  <a:schemeClr val="tx1"/>
                </a:solidFill>
                <a:latin typeface="UTM Avo" panose="02040603050506020204" pitchFamily="18"/>
                <a:ea typeface="Calibri" panose="020F0502020204030204" pitchFamily="34" charset="0"/>
                <a:cs typeface="Times New Roman" panose="02020603050405020304" pitchFamily="18" charset="0"/>
              </a:rPr>
              <a:t>và định luật bảo toàn động lượng</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17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anim calcmode="lin" valueType="num">
                                      <p:cBhvr>
                                        <p:cTn id="13" dur="500" fill="hold"/>
                                        <p:tgtEl>
                                          <p:spTgt spid="25"/>
                                        </p:tgtEl>
                                        <p:attrNameLst>
                                          <p:attrName>ppt_x</p:attrName>
                                        </p:attrNameLst>
                                      </p:cBhvr>
                                      <p:tavLst>
                                        <p:tav tm="0">
                                          <p:val>
                                            <p:strVal val="#ppt_x"/>
                                          </p:val>
                                        </p:tav>
                                        <p:tav tm="100000">
                                          <p:val>
                                            <p:strVal val="#ppt_x"/>
                                          </p:val>
                                        </p:tav>
                                      </p:tavLst>
                                    </p:anim>
                                    <p:anim calcmode="lin" valueType="num">
                                      <p:cBhvr>
                                        <p:cTn id="1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anim calcmode="lin" valueType="num">
                                      <p:cBhvr>
                                        <p:cTn id="20" dur="500" fill="hold"/>
                                        <p:tgtEl>
                                          <p:spTgt spid="21"/>
                                        </p:tgtEl>
                                        <p:attrNameLst>
                                          <p:attrName>ppt_x</p:attrName>
                                        </p:attrNameLst>
                                      </p:cBhvr>
                                      <p:tavLst>
                                        <p:tav tm="0">
                                          <p:val>
                                            <p:strVal val="#ppt_x"/>
                                          </p:val>
                                        </p:tav>
                                        <p:tav tm="100000">
                                          <p:val>
                                            <p:strVal val="#ppt_x"/>
                                          </p:val>
                                        </p:tav>
                                      </p:tavLst>
                                    </p:anim>
                                    <p:anim calcmode="lin" valueType="num">
                                      <p:cBhvr>
                                        <p:cTn id="21" dur="500" fill="hold"/>
                                        <p:tgtEl>
                                          <p:spTgt spid="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strVal val="#ppt_x"/>
                                          </p:val>
                                        </p:tav>
                                        <p:tav tm="100000">
                                          <p:val>
                                            <p:strVal val="#ppt_x"/>
                                          </p:val>
                                        </p:tav>
                                      </p:tavLst>
                                    </p:anim>
                                    <p:anim calcmode="lin" valueType="num">
                                      <p:cBhvr>
                                        <p:cTn id="2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n-lt"/>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mn-lt"/>
                <a:ea typeface="Arial"/>
                <a:cs typeface="Arial"/>
                <a:sym typeface="Arial"/>
              </a:rPr>
              <a:t>Like fanpage Hoc10 - Học 1 biết 10 để nhận thêm nhiều tài liệu giảng dạy</a:t>
            </a:r>
            <a:endParaRPr>
              <a:latin typeface="+mn-lt"/>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Arial"/>
                <a:cs typeface="Arial"/>
                <a:sym typeface="Arial"/>
              </a:rPr>
              <a:t>theo đường link:  </a:t>
            </a:r>
            <a:endParaRPr>
              <a:latin typeface="+mn-lt"/>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n-lt"/>
              <a:ea typeface="Calibri"/>
              <a:cs typeface="Calibri"/>
              <a:sym typeface="Calibri"/>
            </a:endParaRPr>
          </a:p>
        </p:txBody>
      </p:sp>
      <p:sp>
        <p:nvSpPr>
          <p:cNvPr id="372" name="Google Shape;372;p2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mn-lt"/>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mn-lt"/>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Arial"/>
                <a:cs typeface="Arial"/>
                <a:sym typeface="Arial"/>
              </a:rPr>
              <a:t>Hoặc truy cập qua QR code</a:t>
            </a:r>
            <a:endParaRPr>
              <a:latin typeface="+mn-lt"/>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1756</Words>
  <Application>Microsoft Office PowerPoint</Application>
  <PresentationFormat>Widescreen</PresentationFormat>
  <Paragraphs>110</Paragraphs>
  <Slides>28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Cambria Math</vt:lpstr>
      <vt:lpstr>UTM Avo</vt:lpstr>
      <vt:lpstr>Calibri</vt:lpstr>
      <vt:lpstr>Arial</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124</cp:revision>
  <dcterms:created xsi:type="dcterms:W3CDTF">2023-10-19T01:39:18Z</dcterms:created>
  <dcterms:modified xsi:type="dcterms:W3CDTF">2024-05-13T06:59:45Z</dcterms:modified>
</cp:coreProperties>
</file>