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72" r:id="rId2"/>
  </p:sldMasterIdLst>
  <p:notesMasterIdLst>
    <p:notesMasterId r:id="rId32"/>
  </p:notesMasterIdLst>
  <p:sldIdLst>
    <p:sldId id="256" r:id="rId3"/>
    <p:sldId id="280" r:id="rId4"/>
    <p:sldId id="282" r:id="rId5"/>
    <p:sldId id="289" r:id="rId6"/>
    <p:sldId id="298" r:id="rId7"/>
    <p:sldId id="281" r:id="rId8"/>
    <p:sldId id="285" r:id="rId9"/>
    <p:sldId id="290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10" r:id="rId21"/>
    <p:sldId id="283" r:id="rId22"/>
    <p:sldId id="287" r:id="rId23"/>
    <p:sldId id="292" r:id="rId24"/>
    <p:sldId id="297" r:id="rId25"/>
    <p:sldId id="286" r:id="rId26"/>
    <p:sldId id="291" r:id="rId27"/>
    <p:sldId id="284" r:id="rId28"/>
    <p:sldId id="288" r:id="rId29"/>
    <p:sldId id="278" r:id="rId30"/>
    <p:sldId id="279" r:id="rId31"/>
  </p:sldIdLst>
  <p:sldSz cx="12192000" cy="6858000"/>
  <p:notesSz cx="6858000" cy="9144000"/>
  <p:embeddedFontLst>
    <p:embeddedFont>
      <p:font typeface="UTM Avo" panose="02040603050506020204" pitchFamily="18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jDzl0zg1wnN98VYnZXEtwQG81E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5" name="Google Shape;1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5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7" name="Google Shape;177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5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4" name="Google Shape;184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5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0" name="Google Shape;190;p5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5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2" name="Google Shape;192;p5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5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8" name="Google Shape;208;p5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9" name="Google Shape;209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5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5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6" name="Google Shape;216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5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6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/>
          <p:nvPr/>
        </p:nvSpPr>
        <p:spPr>
          <a:xfrm>
            <a:off x="0" y="-27349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CFCFCF"/>
                </a:solidFill>
                <a:latin typeface="Calibri"/>
                <a:ea typeface="Calibri"/>
                <a:cs typeface="Calibri"/>
                <a:sym typeface="Calibri"/>
              </a:rPr>
              <a:t>www.9slide.vn</a:t>
            </a:r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8" name="Google Shape;158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5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56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0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60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61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55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8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C9E6CA8-F5DB-7D15-B28C-BA6893939C75}"/>
              </a:ext>
            </a:extLst>
          </p:cNvPr>
          <p:cNvSpPr txBox="1">
            <a:spLocks/>
          </p:cNvSpPr>
          <p:nvPr/>
        </p:nvSpPr>
        <p:spPr>
          <a:xfrm>
            <a:off x="1478145" y="1974278"/>
            <a:ext cx="983639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9.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Phòng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ngừa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tai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nạn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vũ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khí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,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cháy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,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nổ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các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chất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độc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hại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(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E6D54C-9CC2-282F-424E-B7F774F6904B}"/>
              </a:ext>
            </a:extLst>
          </p:cNvPr>
          <p:cNvSpPr txBox="1">
            <a:spLocks/>
          </p:cNvSpPr>
          <p:nvPr/>
        </p:nvSpPr>
        <p:spPr>
          <a:xfrm>
            <a:off x="6636471" y="-85567"/>
            <a:ext cx="5451432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Giáo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dục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dân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3"/>
            <a:extLst>
              <a:ext uri="{FF2B5EF4-FFF2-40B4-BE49-F238E27FC236}">
                <a16:creationId xmlns:a16="http://schemas.microsoft.com/office/drawing/2014/main" id="{7E3FD096-1B4C-9077-94F6-432DA4051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118" y="842040"/>
            <a:ext cx="2235882" cy="121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64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7">
            <a:extLst>
              <a:ext uri="{FF2B5EF4-FFF2-40B4-BE49-F238E27FC236}">
                <a16:creationId xmlns:a16="http://schemas.microsoft.com/office/drawing/2014/main" id="{9C9CB925-9CA2-2F7E-83FD-AF653636857D}"/>
              </a:ext>
            </a:extLst>
          </p:cNvPr>
          <p:cNvSpPr txBox="1">
            <a:spLocks/>
          </p:cNvSpPr>
          <p:nvPr/>
        </p:nvSpPr>
        <p:spPr>
          <a:xfrm>
            <a:off x="2015458" y="1339375"/>
            <a:ext cx="10969943" cy="94456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>
            <a:lvl1pPr algn="ctr" defTabSz="121898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  <a:defRPr sz="4800" b="0" i="0" kern="1200" cap="all" spc="100" baseline="0">
                <a:solidFill>
                  <a:schemeClr val="accent1"/>
                </a:solidFill>
                <a:latin typeface="+mj-lt"/>
                <a:ea typeface="+mj-ea"/>
                <a:cs typeface="Arial"/>
              </a:defRPr>
            </a:lvl1pPr>
          </a:lstStyle>
          <a:p>
            <a:pPr>
              <a:buClrTx/>
              <a:buFontTx/>
            </a:pPr>
            <a:r>
              <a:rPr lang="vi-VN" sz="28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KHỞI ĐỘNG</a:t>
            </a:r>
            <a:endParaRPr lang="en-US" sz="2800" b="1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3" name="Rounded Rectangular Callout 19">
            <a:extLst>
              <a:ext uri="{FF2B5EF4-FFF2-40B4-BE49-F238E27FC236}">
                <a16:creationId xmlns:a16="http://schemas.microsoft.com/office/drawing/2014/main" id="{9B07C699-2A6E-B431-6BD4-16882D3B110E}"/>
              </a:ext>
            </a:extLst>
          </p:cNvPr>
          <p:cNvSpPr/>
          <p:nvPr/>
        </p:nvSpPr>
        <p:spPr>
          <a:xfrm>
            <a:off x="4418011" y="2482646"/>
            <a:ext cx="6358143" cy="2868832"/>
          </a:xfrm>
          <a:prstGeom prst="wedgeRoundRectCallout">
            <a:avLst>
              <a:gd name="adj1" fmla="val -69459"/>
              <a:gd name="adj2" fmla="val 1217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rgbClr val="D73A2C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just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Em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hãy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biết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những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loại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vũ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khí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cháy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nổ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hóa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độc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hại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hình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ảnh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dưới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gây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ra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những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tai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nạn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nào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?</a:t>
            </a:r>
          </a:p>
        </p:txBody>
      </p:sp>
      <p:pic>
        <p:nvPicPr>
          <p:cNvPr id="4" name="Picture 4" descr="https://o.remove.bg/downloads/e7c76f8a-cb44-4667-b5e3-fe7e01d4de0d/image-removebg-preview.png">
            <a:extLst>
              <a:ext uri="{FF2B5EF4-FFF2-40B4-BE49-F238E27FC236}">
                <a16:creationId xmlns:a16="http://schemas.microsoft.com/office/drawing/2014/main" id="{E44FDA47-09A6-5101-93C6-75032357F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1021" y="4933638"/>
            <a:ext cx="4062311" cy="255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o.remove.bg/downloads/fc38e9d7-cb05-47c4-8f5d-e9fcd9c96ad4/image-removebg-preview.png">
            <a:extLst>
              <a:ext uri="{FF2B5EF4-FFF2-40B4-BE49-F238E27FC236}">
                <a16:creationId xmlns:a16="http://schemas.microsoft.com/office/drawing/2014/main" id="{4C55EC04-BF47-2E77-8035-1F487D2A1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11656"/>
            <a:ext cx="3588774" cy="514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40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BD66CB0-A545-3869-F638-BA6801A0CE38}"/>
              </a:ext>
            </a:extLst>
          </p:cNvPr>
          <p:cNvSpPr/>
          <p:nvPr/>
        </p:nvSpPr>
        <p:spPr>
          <a:xfrm>
            <a:off x="1089792" y="2096728"/>
            <a:ext cx="3443797" cy="1954161"/>
          </a:xfrm>
          <a:prstGeom prst="roundRect">
            <a:avLst/>
          </a:prstGeom>
          <a:solidFill>
            <a:srgbClr val="FEF8F2">
              <a:lumMod val="25000"/>
            </a:srgbClr>
          </a:solidFill>
          <a:ln w="25400" cap="flat" cmpd="sng" algn="ctr">
            <a:solidFill>
              <a:srgbClr val="FEF8F2">
                <a:lumMod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00B2E83E-27B1-CB4D-9B62-95BD08273841}"/>
              </a:ext>
            </a:extLst>
          </p:cNvPr>
          <p:cNvSpPr/>
          <p:nvPr/>
        </p:nvSpPr>
        <p:spPr>
          <a:xfrm>
            <a:off x="937392" y="1925604"/>
            <a:ext cx="3381183" cy="1896686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B7F412A7-3380-279A-E54A-BEC9571F73E7}"/>
              </a:ext>
            </a:extLst>
          </p:cNvPr>
          <p:cNvSpPr/>
          <p:nvPr/>
        </p:nvSpPr>
        <p:spPr>
          <a:xfrm>
            <a:off x="2627114" y="4601496"/>
            <a:ext cx="3443797" cy="1954161"/>
          </a:xfrm>
          <a:prstGeom prst="roundRect">
            <a:avLst/>
          </a:prstGeom>
          <a:solidFill>
            <a:srgbClr val="FEF8F2">
              <a:lumMod val="25000"/>
            </a:srgbClr>
          </a:solidFill>
          <a:ln w="25400" cap="flat" cmpd="sng" algn="ctr">
            <a:solidFill>
              <a:srgbClr val="FEF8F2">
                <a:lumMod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ounded Rectangle 11">
            <a:extLst>
              <a:ext uri="{FF2B5EF4-FFF2-40B4-BE49-F238E27FC236}">
                <a16:creationId xmlns:a16="http://schemas.microsoft.com/office/drawing/2014/main" id="{09A7E594-0E85-2D08-27C2-E619DB0728F5}"/>
              </a:ext>
            </a:extLst>
          </p:cNvPr>
          <p:cNvSpPr/>
          <p:nvPr/>
        </p:nvSpPr>
        <p:spPr>
          <a:xfrm>
            <a:off x="2453510" y="4372896"/>
            <a:ext cx="3398606" cy="1954161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ight Arrow 2">
            <a:extLst>
              <a:ext uri="{FF2B5EF4-FFF2-40B4-BE49-F238E27FC236}">
                <a16:creationId xmlns:a16="http://schemas.microsoft.com/office/drawing/2014/main" id="{E216167E-4202-FC55-378E-4F70984DC008}"/>
              </a:ext>
            </a:extLst>
          </p:cNvPr>
          <p:cNvSpPr/>
          <p:nvPr/>
        </p:nvSpPr>
        <p:spPr>
          <a:xfrm>
            <a:off x="5435617" y="2842975"/>
            <a:ext cx="832997" cy="461666"/>
          </a:xfrm>
          <a:prstGeom prst="rightArrow">
            <a:avLst/>
          </a:prstGeom>
          <a:solidFill>
            <a:srgbClr val="DD923B"/>
          </a:solidFill>
          <a:ln w="25400" cap="flat" cmpd="sng" algn="ctr">
            <a:solidFill>
              <a:srgbClr val="DD923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ight Arrow 8">
            <a:extLst>
              <a:ext uri="{FF2B5EF4-FFF2-40B4-BE49-F238E27FC236}">
                <a16:creationId xmlns:a16="http://schemas.microsoft.com/office/drawing/2014/main" id="{574BB541-11EA-741B-7162-752D79F93C22}"/>
              </a:ext>
            </a:extLst>
          </p:cNvPr>
          <p:cNvSpPr/>
          <p:nvPr/>
        </p:nvSpPr>
        <p:spPr>
          <a:xfrm>
            <a:off x="7012269" y="5353274"/>
            <a:ext cx="832997" cy="461666"/>
          </a:xfrm>
          <a:prstGeom prst="rightArrow">
            <a:avLst/>
          </a:prstGeom>
          <a:solidFill>
            <a:srgbClr val="DD923B"/>
          </a:solidFill>
          <a:ln w="25400" cap="flat" cmpd="sng" algn="ctr">
            <a:solidFill>
              <a:srgbClr val="DD923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565DB7-FA5E-F9B5-255B-EB6B71650755}"/>
              </a:ext>
            </a:extLst>
          </p:cNvPr>
          <p:cNvSpPr/>
          <p:nvPr/>
        </p:nvSpPr>
        <p:spPr>
          <a:xfrm>
            <a:off x="7012269" y="2842976"/>
            <a:ext cx="20217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987">
              <a:buClrTx/>
              <a:buFontTx/>
              <a:buNone/>
            </a:pP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Nổ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bom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mìn</a:t>
            </a:r>
            <a:endParaRPr lang="en-US" sz="2400" kern="1200" dirty="0"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158032F4-340D-36BF-CF91-2466B5B5C49A}"/>
              </a:ext>
            </a:extLst>
          </p:cNvPr>
          <p:cNvSpPr/>
          <p:nvPr/>
        </p:nvSpPr>
        <p:spPr>
          <a:xfrm>
            <a:off x="8411788" y="5353275"/>
            <a:ext cx="31213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987">
              <a:buClrTx/>
              <a:buFontTx/>
              <a:buNone/>
            </a:pP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Cháy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nhà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nổ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pháo</a:t>
            </a:r>
            <a:endParaRPr lang="en-US" sz="2400" kern="1200" dirty="0">
              <a:latin typeface="+mn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98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9387B0-0F14-596B-2661-FBC6BDFE5C67}"/>
              </a:ext>
            </a:extLst>
          </p:cNvPr>
          <p:cNvSpPr/>
          <p:nvPr/>
        </p:nvSpPr>
        <p:spPr>
          <a:xfrm>
            <a:off x="1607215" y="2199428"/>
            <a:ext cx="3368826" cy="1919748"/>
          </a:xfrm>
          <a:prstGeom prst="roundRect">
            <a:avLst/>
          </a:prstGeom>
          <a:solidFill>
            <a:srgbClr val="FEF8F2">
              <a:lumMod val="25000"/>
            </a:srgbClr>
          </a:solidFill>
          <a:ln w="25400" cap="flat" cmpd="sng" algn="ctr">
            <a:solidFill>
              <a:srgbClr val="FEF8F2">
                <a:lumMod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8B89B3D4-AF98-7440-F32C-F7A8D012858B}"/>
              </a:ext>
            </a:extLst>
          </p:cNvPr>
          <p:cNvSpPr/>
          <p:nvPr/>
        </p:nvSpPr>
        <p:spPr>
          <a:xfrm>
            <a:off x="2915727" y="4631645"/>
            <a:ext cx="3368826" cy="1919748"/>
          </a:xfrm>
          <a:prstGeom prst="roundRect">
            <a:avLst/>
          </a:prstGeom>
          <a:solidFill>
            <a:srgbClr val="FEF8F2">
              <a:lumMod val="25000"/>
            </a:srgbClr>
          </a:solidFill>
          <a:ln w="25400" cap="flat" cmpd="sng" algn="ctr">
            <a:solidFill>
              <a:srgbClr val="FEF8F2">
                <a:lumMod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ounded Rectangle 12">
            <a:extLst>
              <a:ext uri="{FF2B5EF4-FFF2-40B4-BE49-F238E27FC236}">
                <a16:creationId xmlns:a16="http://schemas.microsoft.com/office/drawing/2014/main" id="{436E0F37-AC9F-438A-EF41-4115A1C4B8B4}"/>
              </a:ext>
            </a:extLst>
          </p:cNvPr>
          <p:cNvSpPr/>
          <p:nvPr/>
        </p:nvSpPr>
        <p:spPr>
          <a:xfrm>
            <a:off x="1340515" y="2027290"/>
            <a:ext cx="3399452" cy="186328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7C50B450-EB27-F8C8-ACB0-2ABBD393FA0C}"/>
              </a:ext>
            </a:extLst>
          </p:cNvPr>
          <p:cNvSpPr/>
          <p:nvPr/>
        </p:nvSpPr>
        <p:spPr>
          <a:xfrm>
            <a:off x="2665923" y="4459507"/>
            <a:ext cx="3430077" cy="186328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ight Arrow 14">
            <a:extLst>
              <a:ext uri="{FF2B5EF4-FFF2-40B4-BE49-F238E27FC236}">
                <a16:creationId xmlns:a16="http://schemas.microsoft.com/office/drawing/2014/main" id="{3F0EDAA3-543F-EC40-B397-BBFAAE51427D}"/>
              </a:ext>
            </a:extLst>
          </p:cNvPr>
          <p:cNvSpPr/>
          <p:nvPr/>
        </p:nvSpPr>
        <p:spPr>
          <a:xfrm>
            <a:off x="5686973" y="2752643"/>
            <a:ext cx="825499" cy="461666"/>
          </a:xfrm>
          <a:prstGeom prst="rightArrow">
            <a:avLst/>
          </a:prstGeom>
          <a:solidFill>
            <a:srgbClr val="DD923B"/>
          </a:solidFill>
          <a:ln w="25400" cap="flat" cmpd="sng" algn="ctr">
            <a:solidFill>
              <a:srgbClr val="DD923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ight Arrow 15">
            <a:extLst>
              <a:ext uri="{FF2B5EF4-FFF2-40B4-BE49-F238E27FC236}">
                <a16:creationId xmlns:a16="http://schemas.microsoft.com/office/drawing/2014/main" id="{DD9C9D66-DB17-2B59-E7DC-5167D0FC0173}"/>
              </a:ext>
            </a:extLst>
          </p:cNvPr>
          <p:cNvSpPr/>
          <p:nvPr/>
        </p:nvSpPr>
        <p:spPr>
          <a:xfrm>
            <a:off x="7140129" y="5444224"/>
            <a:ext cx="825499" cy="461666"/>
          </a:xfrm>
          <a:prstGeom prst="rightArrow">
            <a:avLst/>
          </a:prstGeom>
          <a:solidFill>
            <a:srgbClr val="DD923B"/>
          </a:solidFill>
          <a:ln w="25400" cap="flat" cmpd="sng" algn="ctr">
            <a:solidFill>
              <a:srgbClr val="DD923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4999D4E-031C-0FAB-D819-49B43352E1EA}"/>
              </a:ext>
            </a:extLst>
          </p:cNvPr>
          <p:cNvSpPr/>
          <p:nvPr/>
        </p:nvSpPr>
        <p:spPr>
          <a:xfrm>
            <a:off x="6925309" y="2697637"/>
            <a:ext cx="16818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987">
              <a:buClrTx/>
              <a:buFontTx/>
              <a:buNone/>
            </a:pPr>
            <a:r>
              <a:rPr lang="en-US" sz="2400" kern="1200">
                <a:latin typeface="+mn-lt"/>
                <a:ea typeface="+mn-ea"/>
                <a:cs typeface="Arial" pitchFamily="34" charset="0"/>
              </a:rPr>
              <a:t>Rò khí gas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641FFDD-CE1F-8A8A-845E-D2473CA7A9AC}"/>
              </a:ext>
            </a:extLst>
          </p:cNvPr>
          <p:cNvSpPr/>
          <p:nvPr/>
        </p:nvSpPr>
        <p:spPr>
          <a:xfrm>
            <a:off x="8341710" y="5391149"/>
            <a:ext cx="34115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1218987">
              <a:buClrTx/>
              <a:buFontTx/>
              <a:buNone/>
            </a:pP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Uống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nhầm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hóa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chất</a:t>
            </a:r>
            <a:endParaRPr lang="en-US" sz="2400" kern="1200" dirty="0">
              <a:latin typeface="+mn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0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rId3"/>
            <a:extLst>
              <a:ext uri="{FF2B5EF4-FFF2-40B4-BE49-F238E27FC236}">
                <a16:creationId xmlns:a16="http://schemas.microsoft.com/office/drawing/2014/main" id="{7C698ADD-83C6-D8CE-CED2-9D69D9F97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118" y="842040"/>
            <a:ext cx="2235882" cy="121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95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9B7B602-5C8B-9996-9356-36FD609E8ED6}"/>
              </a:ext>
            </a:extLst>
          </p:cNvPr>
          <p:cNvSpPr/>
          <p:nvPr/>
        </p:nvSpPr>
        <p:spPr>
          <a:xfrm>
            <a:off x="2858294" y="1954205"/>
            <a:ext cx="6475412" cy="2949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vi-VN" sz="3200" b="1" kern="1200" dirty="0">
                <a:latin typeface="+mn-lt"/>
                <a:ea typeface="+mn-ea"/>
                <a:cs typeface="Arial" pitchFamily="34" charset="0"/>
              </a:rPr>
              <a:t>1. </a:t>
            </a:r>
          </a:p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Một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số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 tai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nạn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vũ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khí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cháy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nổ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chất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độc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hại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và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nguy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cơ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dẫn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đến</a:t>
            </a:r>
            <a:r>
              <a:rPr lang="en-US" sz="3200" b="1" kern="1200" dirty="0">
                <a:latin typeface="+mn-lt"/>
                <a:ea typeface="+mn-ea"/>
                <a:cs typeface="Arial" pitchFamily="34" charset="0"/>
              </a:rPr>
              <a:t> tai </a:t>
            </a:r>
            <a:r>
              <a:rPr lang="en-US" sz="3200" b="1" kern="1200" dirty="0" err="1">
                <a:latin typeface="+mn-lt"/>
                <a:ea typeface="+mn-ea"/>
                <a:cs typeface="Arial" pitchFamily="34" charset="0"/>
              </a:rPr>
              <a:t>nạn</a:t>
            </a:r>
            <a:endParaRPr lang="en-US" sz="3200" kern="1200" dirty="0"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EE9AD8-37B4-567A-A81A-23FB959B8D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18" b="44182"/>
          <a:stretch/>
        </p:blipFill>
        <p:spPr bwMode="auto">
          <a:xfrm>
            <a:off x="8685212" y="3822168"/>
            <a:ext cx="3152774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43F2A5F9-6508-536C-659C-901921C4B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388" y="4114800"/>
            <a:ext cx="2924174" cy="292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87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CA620166-915F-97F8-4475-1AE2FDC9EA3F}"/>
              </a:ext>
            </a:extLst>
          </p:cNvPr>
          <p:cNvSpPr/>
          <p:nvPr/>
        </p:nvSpPr>
        <p:spPr>
          <a:xfrm>
            <a:off x="1348002" y="2133608"/>
            <a:ext cx="7315200" cy="4114800"/>
          </a:xfrm>
          <a:prstGeom prst="rect">
            <a:avLst/>
          </a:prstGeom>
          <a:solidFill>
            <a:srgbClr val="244655"/>
          </a:solidFill>
          <a:ln w="25400" cap="flat" cmpd="sng" algn="ctr">
            <a:solidFill>
              <a:srgbClr val="244655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63558C56-1223-0608-27AA-A9022EDEBCAF}"/>
              </a:ext>
            </a:extLst>
          </p:cNvPr>
          <p:cNvSpPr/>
          <p:nvPr/>
        </p:nvSpPr>
        <p:spPr>
          <a:xfrm>
            <a:off x="1119398" y="1906517"/>
            <a:ext cx="7315200" cy="411480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244655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DC146272-EA52-6970-B426-23C524313766}"/>
              </a:ext>
            </a:extLst>
          </p:cNvPr>
          <p:cNvSpPr/>
          <p:nvPr/>
        </p:nvSpPr>
        <p:spPr>
          <a:xfrm>
            <a:off x="1564309" y="2224793"/>
            <a:ext cx="6513868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vi-VN" sz="2400" i="1" kern="1200" dirty="0">
                <a:latin typeface="+mn-lt"/>
                <a:ea typeface="+mn-ea"/>
                <a:cs typeface="Arial" pitchFamily="34" charset="0"/>
              </a:rPr>
              <a:t>Làm </a:t>
            </a:r>
            <a:r>
              <a:rPr lang="en-US" sz="2400" i="1" kern="1200" dirty="0" err="1">
                <a:latin typeface="+mn-lt"/>
                <a:ea typeface="+mn-ea"/>
                <a:cs typeface="Arial" pitchFamily="34" charset="0"/>
              </a:rPr>
              <a:t>việc</a:t>
            </a:r>
            <a:r>
              <a:rPr lang="en-US" sz="2400" i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i="1" kern="1200" dirty="0" err="1">
                <a:latin typeface="+mn-lt"/>
                <a:ea typeface="+mn-ea"/>
                <a:cs typeface="Arial" pitchFamily="34" charset="0"/>
              </a:rPr>
              <a:t>nhóm</a:t>
            </a:r>
            <a:r>
              <a:rPr lang="en-US" sz="2400" i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i="1" kern="1200" dirty="0" err="1">
                <a:latin typeface="+mn-lt"/>
                <a:ea typeface="+mn-ea"/>
                <a:cs typeface="Arial" pitchFamily="34" charset="0"/>
              </a:rPr>
              <a:t>đôi</a:t>
            </a:r>
            <a:r>
              <a:rPr lang="en-US" sz="2400" i="1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2400" i="1" kern="1200" dirty="0" err="1">
                <a:latin typeface="+mn-lt"/>
                <a:ea typeface="+mn-ea"/>
                <a:cs typeface="Arial" pitchFamily="34" charset="0"/>
              </a:rPr>
              <a:t>quan</a:t>
            </a:r>
            <a:r>
              <a:rPr lang="en-US" sz="2400" i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i="1" kern="1200" dirty="0" err="1">
                <a:latin typeface="+mn-lt"/>
                <a:ea typeface="+mn-ea"/>
                <a:cs typeface="Arial" pitchFamily="34" charset="0"/>
              </a:rPr>
              <a:t>sát</a:t>
            </a:r>
            <a:r>
              <a:rPr lang="en-US" sz="2400" i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i="1" kern="1200" dirty="0" err="1">
                <a:latin typeface="+mn-lt"/>
                <a:ea typeface="+mn-ea"/>
                <a:cs typeface="Arial" pitchFamily="34" charset="0"/>
              </a:rPr>
              <a:t>các</a:t>
            </a:r>
            <a:r>
              <a:rPr lang="en-US" sz="2400" i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i="1" kern="1200" dirty="0" err="1">
                <a:latin typeface="+mn-lt"/>
                <a:ea typeface="+mn-ea"/>
                <a:cs typeface="Arial" pitchFamily="34" charset="0"/>
              </a:rPr>
              <a:t>hình</a:t>
            </a:r>
            <a:r>
              <a:rPr lang="en-US" sz="2400" i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i="1" kern="1200" dirty="0" err="1">
                <a:latin typeface="+mn-lt"/>
                <a:ea typeface="+mn-ea"/>
                <a:cs typeface="Arial" pitchFamily="34" charset="0"/>
              </a:rPr>
              <a:t>ảnh</a:t>
            </a:r>
            <a:r>
              <a:rPr lang="en-US" sz="2400" i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i="1" kern="1200" dirty="0" err="1">
                <a:latin typeface="+mn-lt"/>
                <a:ea typeface="+mn-ea"/>
                <a:cs typeface="Arial" pitchFamily="34" charset="0"/>
              </a:rPr>
              <a:t>trong</a:t>
            </a:r>
            <a:r>
              <a:rPr lang="en-US" sz="2400" i="1" kern="1200" dirty="0">
                <a:latin typeface="+mn-lt"/>
                <a:ea typeface="+mn-ea"/>
                <a:cs typeface="Arial" pitchFamily="34" charset="0"/>
              </a:rPr>
              <a:t> SHS tr.56 </a:t>
            </a:r>
            <a:r>
              <a:rPr lang="en-US" sz="2400" i="1" kern="1200" dirty="0" err="1">
                <a:latin typeface="+mn-lt"/>
                <a:ea typeface="+mn-ea"/>
                <a:cs typeface="Arial" pitchFamily="34" charset="0"/>
              </a:rPr>
              <a:t>và</a:t>
            </a:r>
            <a:r>
              <a:rPr lang="en-US" sz="2400" i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i="1" kern="1200" dirty="0" err="1">
                <a:latin typeface="+mn-lt"/>
                <a:ea typeface="+mn-ea"/>
                <a:cs typeface="Arial" pitchFamily="34" charset="0"/>
              </a:rPr>
              <a:t>thực</a:t>
            </a:r>
            <a:r>
              <a:rPr lang="en-US" sz="2400" i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i="1" kern="1200" dirty="0" err="1">
                <a:latin typeface="+mn-lt"/>
                <a:ea typeface="+mn-ea"/>
                <a:cs typeface="Arial" pitchFamily="34" charset="0"/>
              </a:rPr>
              <a:t>hiện</a:t>
            </a:r>
            <a:r>
              <a:rPr lang="en-US" sz="2400" i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i="1" kern="1200" dirty="0" err="1">
                <a:latin typeface="+mn-lt"/>
                <a:ea typeface="+mn-ea"/>
                <a:cs typeface="Arial" pitchFamily="34" charset="0"/>
              </a:rPr>
              <a:t>nhiệm</a:t>
            </a:r>
            <a:r>
              <a:rPr lang="en-US" sz="2400" i="1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i="1" kern="1200" dirty="0" err="1">
                <a:latin typeface="+mn-lt"/>
                <a:ea typeface="+mn-ea"/>
                <a:cs typeface="Arial" pitchFamily="34" charset="0"/>
              </a:rPr>
              <a:t>vụ</a:t>
            </a:r>
            <a:r>
              <a:rPr lang="en-US" sz="2400" i="1" kern="1200" dirty="0">
                <a:latin typeface="+mn-lt"/>
                <a:ea typeface="+mn-ea"/>
                <a:cs typeface="Arial" pitchFamily="34" charset="0"/>
              </a:rPr>
              <a:t>: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5735093E-1167-93A9-676D-88E49FA41F57}"/>
              </a:ext>
            </a:extLst>
          </p:cNvPr>
          <p:cNvSpPr/>
          <p:nvPr/>
        </p:nvSpPr>
        <p:spPr>
          <a:xfrm>
            <a:off x="1564309" y="4559670"/>
            <a:ext cx="6425378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Em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hãy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xác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định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các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nguy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cơ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có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thể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dẫn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đến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tai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nạn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trong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từng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hình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ảnh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trên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.</a:t>
            </a:r>
          </a:p>
        </p:txBody>
      </p:sp>
      <p:pic>
        <p:nvPicPr>
          <p:cNvPr id="6" name="Picture 21">
            <a:extLst>
              <a:ext uri="{FF2B5EF4-FFF2-40B4-BE49-F238E27FC236}">
                <a16:creationId xmlns:a16="http://schemas.microsoft.com/office/drawing/2014/main" id="{2612A515-733F-6ADE-4FE3-BFF3FC3EFF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58399" y="3593461"/>
            <a:ext cx="1037197" cy="852663"/>
          </a:xfrm>
          <a:prstGeom prst="rect">
            <a:avLst/>
          </a:prstGeom>
        </p:spPr>
      </p:pic>
      <p:sp>
        <p:nvSpPr>
          <p:cNvPr id="7" name="Freeform 95">
            <a:extLst>
              <a:ext uri="{FF2B5EF4-FFF2-40B4-BE49-F238E27FC236}">
                <a16:creationId xmlns:a16="http://schemas.microsoft.com/office/drawing/2014/main" id="{4FD93D0E-3BD5-A1BF-A453-77709B7DBDCA}"/>
              </a:ext>
            </a:extLst>
          </p:cNvPr>
          <p:cNvSpPr/>
          <p:nvPr/>
        </p:nvSpPr>
        <p:spPr>
          <a:xfrm rot="21355378">
            <a:off x="10565809" y="4614194"/>
            <a:ext cx="1587845" cy="2190131"/>
          </a:xfrm>
          <a:custGeom>
            <a:avLst/>
            <a:gdLst/>
            <a:ahLst/>
            <a:cxnLst/>
            <a:rect l="l" t="t" r="r" b="b"/>
            <a:pathLst>
              <a:path w="1587845" h="2190131">
                <a:moveTo>
                  <a:pt x="0" y="0"/>
                </a:moveTo>
                <a:lnTo>
                  <a:pt x="1587845" y="0"/>
                </a:lnTo>
                <a:lnTo>
                  <a:pt x="1587845" y="2190131"/>
                </a:lnTo>
                <a:lnTo>
                  <a:pt x="0" y="21901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1218987">
              <a:buClrTx/>
              <a:buFontTx/>
              <a:buNone/>
            </a:pPr>
            <a:endParaRPr lang="en-US" sz="2400" kern="1200">
              <a:latin typeface="+mn-lt"/>
              <a:ea typeface="+mn-ea"/>
              <a:cs typeface="+mn-cs"/>
            </a:endParaRPr>
          </a:p>
        </p:txBody>
      </p:sp>
      <p:sp>
        <p:nvSpPr>
          <p:cNvPr id="8" name="Freeform 96">
            <a:extLst>
              <a:ext uri="{FF2B5EF4-FFF2-40B4-BE49-F238E27FC236}">
                <a16:creationId xmlns:a16="http://schemas.microsoft.com/office/drawing/2014/main" id="{31CA4BCE-2C24-7F2A-7B4E-9CB2BEE2E6BD}"/>
              </a:ext>
            </a:extLst>
          </p:cNvPr>
          <p:cNvSpPr/>
          <p:nvPr/>
        </p:nvSpPr>
        <p:spPr>
          <a:xfrm rot="254373">
            <a:off x="9347509" y="5075219"/>
            <a:ext cx="1260463" cy="1738569"/>
          </a:xfrm>
          <a:custGeom>
            <a:avLst/>
            <a:gdLst/>
            <a:ahLst/>
            <a:cxnLst/>
            <a:rect l="l" t="t" r="r" b="b"/>
            <a:pathLst>
              <a:path w="1260463" h="1738569">
                <a:moveTo>
                  <a:pt x="0" y="0"/>
                </a:moveTo>
                <a:lnTo>
                  <a:pt x="1260462" y="0"/>
                </a:lnTo>
                <a:lnTo>
                  <a:pt x="1260462" y="1738569"/>
                </a:lnTo>
                <a:lnTo>
                  <a:pt x="0" y="17385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1218987">
              <a:buClrTx/>
              <a:buFontTx/>
              <a:buNone/>
            </a:pPr>
            <a:endParaRPr lang="en-US" sz="2400" kern="120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75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CA8E6BD-72A6-DFCF-D1EB-5164886D2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38" y="2067232"/>
            <a:ext cx="3938747" cy="338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AE0FED8D-9282-0701-E5D8-42DAE9CE3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295" y="2111474"/>
            <a:ext cx="4327301" cy="338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E9A1FD68-D012-ED0A-EE2A-3D02E36AB24F}"/>
              </a:ext>
            </a:extLst>
          </p:cNvPr>
          <p:cNvSpPr/>
          <p:nvPr/>
        </p:nvSpPr>
        <p:spPr>
          <a:xfrm>
            <a:off x="573135" y="5755741"/>
            <a:ext cx="5562600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Nghe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điện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thoại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khi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đang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đổ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xăng</a:t>
            </a:r>
            <a:endParaRPr lang="en-US" sz="2400" kern="1200" dirty="0"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92BA176-9EAC-238C-3B20-78F701E5E860}"/>
              </a:ext>
            </a:extLst>
          </p:cNvPr>
          <p:cNvSpPr/>
          <p:nvPr/>
        </p:nvSpPr>
        <p:spPr>
          <a:xfrm>
            <a:off x="6689086" y="5765743"/>
            <a:ext cx="4804520" cy="567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Mang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bom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mìn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đi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bán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phế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liệu</a:t>
            </a:r>
            <a:endParaRPr lang="en-US" sz="2400" kern="1200" dirty="0">
              <a:latin typeface="+mn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51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68EF313F-2D18-B0F4-22E8-2DA0A5F61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90" y="1891904"/>
            <a:ext cx="5071923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B03A11D1-7A8F-2CBF-7C27-F2E554B2C388}"/>
              </a:ext>
            </a:extLst>
          </p:cNvPr>
          <p:cNvSpPr/>
          <p:nvPr/>
        </p:nvSpPr>
        <p:spPr>
          <a:xfrm>
            <a:off x="1156739" y="5233219"/>
            <a:ext cx="4328429" cy="1121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Sử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dụng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điện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thoại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di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động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endParaRPr lang="vi-VN" sz="2400" kern="1200" dirty="0">
              <a:latin typeface="+mn-lt"/>
              <a:ea typeface="+mn-ea"/>
              <a:cs typeface="Arial" pitchFamily="34" charset="0"/>
            </a:endParaRPr>
          </a:p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khi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đang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cắm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sạc</a:t>
            </a:r>
            <a:endParaRPr lang="en-US" sz="2400" kern="1200" dirty="0"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1017F1C-F1C1-A948-D63A-2FE67F05D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308" y="1841895"/>
            <a:ext cx="4876800" cy="3174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855C57DD-95C1-DC7C-FAEF-B090B729A0A1}"/>
              </a:ext>
            </a:extLst>
          </p:cNvPr>
          <p:cNvSpPr/>
          <p:nvPr/>
        </p:nvSpPr>
        <p:spPr>
          <a:xfrm>
            <a:off x="6365439" y="5095568"/>
            <a:ext cx="5492264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Thí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nghiệm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không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tuân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thủ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đúng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quy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trình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làm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rơi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đổ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hóa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chất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trong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quá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trình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làm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thí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nghiệm</a:t>
            </a:r>
            <a:endParaRPr lang="en-US" sz="2400" kern="1200" dirty="0">
              <a:latin typeface="+mn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ACF77440-C2CD-9F54-5682-06B1D94C3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773" y="2099187"/>
            <a:ext cx="7861241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6113B571-9C01-5B28-317F-24968BACF7C8}"/>
              </a:ext>
            </a:extLst>
          </p:cNvPr>
          <p:cNvSpPr/>
          <p:nvPr/>
        </p:nvSpPr>
        <p:spPr>
          <a:xfrm>
            <a:off x="3236748" y="5680587"/>
            <a:ext cx="6069290" cy="567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Vứt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tàn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thuốc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lá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đang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cháy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trong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rừng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703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89D5102-CD8F-5810-E2E2-9753B7FB02A1}"/>
              </a:ext>
            </a:extLst>
          </p:cNvPr>
          <p:cNvSpPr/>
          <p:nvPr/>
        </p:nvSpPr>
        <p:spPr>
          <a:xfrm>
            <a:off x="4528625" y="2155676"/>
            <a:ext cx="7024278" cy="2146191"/>
          </a:xfrm>
          <a:prstGeom prst="wedgeRoundRectCallout">
            <a:avLst>
              <a:gd name="adj1" fmla="val -63299"/>
              <a:gd name="adj2" fmla="val 7521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 defTabSz="1218987">
              <a:lnSpc>
                <a:spcPct val="150000"/>
              </a:lnSpc>
              <a:buClrTx/>
              <a:buFontTx/>
              <a:buNone/>
            </a:pP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Em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hãy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kể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thêm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các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hành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động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khác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có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nguy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cơ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xảy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ra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tai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nạn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do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vũ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khí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cháy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nổ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và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các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chất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độc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hại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.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124A5874-D55B-ADAE-A175-7959834465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55929" y="2347991"/>
            <a:ext cx="2635392" cy="424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43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o.remove.bg/downloads/2e2062a1-f7a5-4c56-9c15-6acddcf25e1f/image-removebg-preview.png">
            <a:extLst>
              <a:ext uri="{FF2B5EF4-FFF2-40B4-BE49-F238E27FC236}">
                <a16:creationId xmlns:a16="http://schemas.microsoft.com/office/drawing/2014/main" id="{7CAB8E4B-8DE7-8093-CB42-9A95ABB12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151" y="1334948"/>
            <a:ext cx="9808138" cy="167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id="{C4359688-D603-EBAA-770B-294D728EE66D}"/>
              </a:ext>
            </a:extLst>
          </p:cNvPr>
          <p:cNvSpPr/>
          <p:nvPr/>
        </p:nvSpPr>
        <p:spPr>
          <a:xfrm>
            <a:off x="2342073" y="1888896"/>
            <a:ext cx="8345488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987"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Một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số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tai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nạn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vũ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khí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cháy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nổ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và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các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chất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độc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hại</a:t>
            </a:r>
            <a:r>
              <a:rPr lang="vi-VN" sz="2400" kern="1200" dirty="0">
                <a:latin typeface="+mn-lt"/>
                <a:ea typeface="+mn-ea"/>
                <a:cs typeface="Arial" pitchFamily="34" charset="0"/>
              </a:rPr>
              <a:t>:</a:t>
            </a:r>
            <a:endParaRPr lang="en-US" sz="2400" kern="1200" dirty="0"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4" name="Picture 4" descr="Bom, mìn chưa nổ ngày nay vẫn còn là mối nguy hiểm dọc theo tuyến đường mòn  Hồ Chí Minh | Project RENEW">
            <a:extLst>
              <a:ext uri="{FF2B5EF4-FFF2-40B4-BE49-F238E27FC236}">
                <a16:creationId xmlns:a16="http://schemas.microsoft.com/office/drawing/2014/main" id="{F7116BE3-AF3D-7B34-DA4E-A21E17F04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947" y="3111911"/>
            <a:ext cx="4379884" cy="292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Nguyên nhân gây nổ bình gas mà các gia đình cần tránh - Bếp từ Lorca - an  toàn tối đa">
            <a:extLst>
              <a:ext uri="{FF2B5EF4-FFF2-40B4-BE49-F238E27FC236}">
                <a16:creationId xmlns:a16="http://schemas.microsoft.com/office/drawing/2014/main" id="{111B0A90-F065-9931-615B-A1170CA3E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030" y="3111911"/>
            <a:ext cx="5194259" cy="292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3FD02D72-69BE-3FF6-5BE2-FB8B6EB8A627}"/>
              </a:ext>
            </a:extLst>
          </p:cNvPr>
          <p:cNvSpPr/>
          <p:nvPr/>
        </p:nvSpPr>
        <p:spPr>
          <a:xfrm>
            <a:off x="2191180" y="6236119"/>
            <a:ext cx="2032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987">
              <a:buClrTx/>
              <a:buFontTx/>
              <a:buNone/>
            </a:pPr>
            <a:r>
              <a:rPr lang="en-US" sz="2400" kern="1200">
                <a:latin typeface="+mn-lt"/>
                <a:ea typeface="+mn-ea"/>
                <a:cs typeface="Arial" pitchFamily="34" charset="0"/>
              </a:rPr>
              <a:t>Bom, mìn nổ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25285BDD-E307-DDF7-6E34-65C4EF25F3D8}"/>
              </a:ext>
            </a:extLst>
          </p:cNvPr>
          <p:cNvSpPr/>
          <p:nvPr/>
        </p:nvSpPr>
        <p:spPr>
          <a:xfrm>
            <a:off x="7503578" y="6236119"/>
            <a:ext cx="1891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987">
              <a:buClrTx/>
              <a:buFontTx/>
              <a:buNone/>
            </a:pPr>
            <a:r>
              <a:rPr lang="en-US" sz="2400" kern="1200">
                <a:latin typeface="+mn-lt"/>
                <a:ea typeface="+mn-ea"/>
                <a:cs typeface="Arial" pitchFamily="34" charset="0"/>
              </a:rPr>
              <a:t>Bình gas nổ</a:t>
            </a:r>
          </a:p>
        </p:txBody>
      </p:sp>
    </p:spTree>
    <p:extLst>
      <p:ext uri="{BB962C8B-B14F-4D97-AF65-F5344CB8AC3E}">
        <p14:creationId xmlns:p14="http://schemas.microsoft.com/office/powerpoint/2010/main" val="116638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ất độc màu da cam là gì - Hậu quả nghiêm trọng cùa Dioxin">
            <a:extLst>
              <a:ext uri="{FF2B5EF4-FFF2-40B4-BE49-F238E27FC236}">
                <a16:creationId xmlns:a16="http://schemas.microsoft.com/office/drawing/2014/main" id="{766B2FD3-22EB-438F-1222-86CFB61AA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75" y="2079522"/>
            <a:ext cx="479412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ây bị ngộ độc thuốc bảo vệ thực vật | Cách giải quyết tốt nhất">
            <a:extLst>
              <a:ext uri="{FF2B5EF4-FFF2-40B4-BE49-F238E27FC236}">
                <a16:creationId xmlns:a16="http://schemas.microsoft.com/office/drawing/2014/main" id="{7AA67888-67C3-F0DA-D1A3-3655F6AD2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79522"/>
            <a:ext cx="5123794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7CE1B0A9-3B0E-CC32-75D1-9774673662EC}"/>
              </a:ext>
            </a:extLst>
          </p:cNvPr>
          <p:cNvSpPr/>
          <p:nvPr/>
        </p:nvSpPr>
        <p:spPr>
          <a:xfrm>
            <a:off x="1283489" y="5523279"/>
            <a:ext cx="4205259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en-US" sz="2400" kern="1200">
                <a:latin typeface="+mn-lt"/>
                <a:ea typeface="+mn-ea"/>
                <a:cs typeface="Arial" pitchFamily="34" charset="0"/>
              </a:rPr>
              <a:t>Ô </a:t>
            </a:r>
            <a:r>
              <a:rPr lang="vi-VN" sz="2400" kern="1200">
                <a:latin typeface="+mn-lt"/>
                <a:ea typeface="+mn-ea"/>
                <a:cs typeface="Arial" pitchFamily="34" charset="0"/>
              </a:rPr>
              <a:t>n</a:t>
            </a:r>
            <a:r>
              <a:rPr lang="en-US" sz="2400" kern="1200">
                <a:latin typeface="+mn-lt"/>
                <a:ea typeface="+mn-ea"/>
                <a:cs typeface="Arial" pitchFamily="34" charset="0"/>
              </a:rPr>
              <a:t>hiễm chất phóng xạ, chất độc da cam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68E1170-6230-8F35-D800-187FB08075ED}"/>
              </a:ext>
            </a:extLst>
          </p:cNvPr>
          <p:cNvSpPr/>
          <p:nvPr/>
        </p:nvSpPr>
        <p:spPr>
          <a:xfrm>
            <a:off x="6467962" y="5523279"/>
            <a:ext cx="443823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en-US" sz="2400" kern="1200">
                <a:latin typeface="+mn-lt"/>
                <a:ea typeface="+mn-ea"/>
                <a:cs typeface="Arial" pitchFamily="34" charset="0"/>
              </a:rPr>
              <a:t>Nhiễm độc thuốc bảo vệ thực vật, thủy ngân;...</a:t>
            </a:r>
          </a:p>
        </p:txBody>
      </p:sp>
    </p:spTree>
    <p:extLst>
      <p:ext uri="{BB962C8B-B14F-4D97-AF65-F5344CB8AC3E}">
        <p14:creationId xmlns:p14="http://schemas.microsoft.com/office/powerpoint/2010/main" val="357558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iểm họa chết người từ súng tự chế - VTV24.mp4">
            <a:hlinkClick r:id="" action="ppaction://media"/>
            <a:extLst>
              <a:ext uri="{FF2B5EF4-FFF2-40B4-BE49-F238E27FC236}">
                <a16:creationId xmlns:a16="http://schemas.microsoft.com/office/drawing/2014/main" id="{59FA4D73-B31D-9E80-C7E2-89D114B040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11018" y="1717601"/>
            <a:ext cx="9720775" cy="501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2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455A0F65-7181-8B59-2B98-65852B23B265}"/>
              </a:ext>
            </a:extLst>
          </p:cNvPr>
          <p:cNvSpPr/>
          <p:nvPr/>
        </p:nvSpPr>
        <p:spPr>
          <a:xfrm>
            <a:off x="4478237" y="2355904"/>
            <a:ext cx="6524060" cy="2146191"/>
          </a:xfrm>
          <a:prstGeom prst="wedgeRoundRectCallout">
            <a:avLst>
              <a:gd name="adj1" fmla="val -66239"/>
              <a:gd name="adj2" fmla="val 8861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 defTabSz="1218987">
              <a:lnSpc>
                <a:spcPct val="150000"/>
              </a:lnSpc>
              <a:buClrTx/>
              <a:buFontTx/>
              <a:buNone/>
            </a:pP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Em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hãy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vi-VN" sz="2800" kern="1200" dirty="0">
                <a:latin typeface="+mn-lt"/>
                <a:ea typeface="+mn-ea"/>
                <a:cs typeface="Arial" pitchFamily="34" charset="0"/>
              </a:rPr>
              <a:t>trình bày các nguy cơ dẫn đến 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tai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nạn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vũ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khí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cháy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nổ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và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các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chất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độc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hại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.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C7FBC746-B50E-CF15-52BD-FC874B418E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2974" y="2701952"/>
            <a:ext cx="2635392" cy="424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D6691F41-B91B-E232-8172-16C7D1523940}"/>
              </a:ext>
            </a:extLst>
          </p:cNvPr>
          <p:cNvSpPr/>
          <p:nvPr/>
        </p:nvSpPr>
        <p:spPr>
          <a:xfrm>
            <a:off x="2055244" y="2046400"/>
            <a:ext cx="9575749" cy="1253613"/>
          </a:xfrm>
          <a:prstGeom prst="rect">
            <a:avLst/>
          </a:prstGeom>
          <a:solidFill>
            <a:srgbClr val="58A6B5"/>
          </a:solidFill>
          <a:ln w="25400" cap="flat" cmpd="sng" algn="ctr">
            <a:solidFill>
              <a:srgbClr val="58A6B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B201A62-7733-E7A1-840B-B659C72B85A2}"/>
              </a:ext>
            </a:extLst>
          </p:cNvPr>
          <p:cNvSpPr/>
          <p:nvPr/>
        </p:nvSpPr>
        <p:spPr>
          <a:xfrm>
            <a:off x="1902844" y="1817800"/>
            <a:ext cx="9575749" cy="1253613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58A6B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Bom,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mìn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còn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sót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lại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sau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chiến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tranh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việc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trữ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sử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dụng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buôn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bán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vận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chuyển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trái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phép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bom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mìn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vũ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khí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đạn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pháo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B6C7FA5-3033-83B8-3F37-83043AB30BBB}"/>
              </a:ext>
            </a:extLst>
          </p:cNvPr>
          <p:cNvSpPr/>
          <p:nvPr/>
        </p:nvSpPr>
        <p:spPr>
          <a:xfrm>
            <a:off x="890687" y="3694900"/>
            <a:ext cx="9128383" cy="1205313"/>
          </a:xfrm>
          <a:prstGeom prst="rect">
            <a:avLst/>
          </a:prstGeom>
          <a:solidFill>
            <a:srgbClr val="58A6B5"/>
          </a:solidFill>
          <a:ln w="25400" cap="flat" cmpd="sng" algn="ctr">
            <a:solidFill>
              <a:srgbClr val="58A6B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E5F6684E-17CB-5741-2C47-A535BA2B59D0}"/>
              </a:ext>
            </a:extLst>
          </p:cNvPr>
          <p:cNvSpPr/>
          <p:nvPr/>
        </p:nvSpPr>
        <p:spPr>
          <a:xfrm>
            <a:off x="561007" y="3485197"/>
            <a:ext cx="9211956" cy="1253613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58A6B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bảo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quản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hóa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sử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dụng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hóa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độc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hại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,... 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0" marR="0" lvl="0" indent="0" algn="ctr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không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đúng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quy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định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F5673EA4-C18B-B53C-F4E2-7EEE99042F16}"/>
              </a:ext>
            </a:extLst>
          </p:cNvPr>
          <p:cNvSpPr/>
          <p:nvPr/>
        </p:nvSpPr>
        <p:spPr>
          <a:xfrm>
            <a:off x="1741605" y="5443536"/>
            <a:ext cx="10379535" cy="1241693"/>
          </a:xfrm>
          <a:prstGeom prst="rect">
            <a:avLst/>
          </a:prstGeom>
          <a:solidFill>
            <a:srgbClr val="58A6B5"/>
          </a:solidFill>
          <a:ln w="25400" cap="flat" cmpd="sng" algn="ctr">
            <a:solidFill>
              <a:srgbClr val="58A6B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CD938312-950F-25E7-769E-6B371B25EEF0}"/>
              </a:ext>
            </a:extLst>
          </p:cNvPr>
          <p:cNvSpPr/>
          <p:nvPr/>
        </p:nvSpPr>
        <p:spPr>
          <a:xfrm>
            <a:off x="1527328" y="5085030"/>
            <a:ext cx="10379536" cy="137160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58A6B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Vứt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tàn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thuốc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lá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bừa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bãi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;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chập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điện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;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hàn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khò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liệu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dễ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cháy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;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đốt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hương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nhang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),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vàng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mã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; sang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chiết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ga,...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không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an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toàn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8" name="Picture 4" descr="https://o.remove.bg/downloads/e1c9d474-0538-4d1c-8c35-e93cf0dc638b/image-removebg-preview.png">
            <a:extLst>
              <a:ext uri="{FF2B5EF4-FFF2-40B4-BE49-F238E27FC236}">
                <a16:creationId xmlns:a16="http://schemas.microsoft.com/office/drawing/2014/main" id="{ACF339C5-5D97-646E-683F-C249D2817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220" y="5214937"/>
            <a:ext cx="2132464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o.remove.bg/downloads/ba010243-3970-4d8c-9d92-e07140d9354c/image-removebg-preview.png">
            <a:extLst>
              <a:ext uri="{FF2B5EF4-FFF2-40B4-BE49-F238E27FC236}">
                <a16:creationId xmlns:a16="http://schemas.microsoft.com/office/drawing/2014/main" id="{3F135C00-FA16-20D6-6625-B675D285F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685" y="3429000"/>
            <a:ext cx="143791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B621EBDA-A126-2568-F5A8-1170524FB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07" y="1902643"/>
            <a:ext cx="1505186" cy="150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2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1BD046-5754-DFD6-85FB-B2044B0955A3}"/>
              </a:ext>
            </a:extLst>
          </p:cNvPr>
          <p:cNvSpPr txBox="1"/>
          <p:nvPr/>
        </p:nvSpPr>
        <p:spPr>
          <a:xfrm>
            <a:off x="1271689" y="2438957"/>
            <a:ext cx="10261549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39725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Một số tai nạn vũ khí, cháy, nổ và chất độc hại thường xảy ra trong đời sống là nổ súng, nổ bom, nổ mìn, nổ pháo; cháy nhà, cháy rừng; nổ bình ga; ngộ độc thuốc trừ sâu, thuỷ ngân;…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A8DED5-720A-289C-E14C-D91D137B2628}"/>
              </a:ext>
            </a:extLst>
          </p:cNvPr>
          <p:cNvSpPr/>
          <p:nvPr/>
        </p:nvSpPr>
        <p:spPr>
          <a:xfrm>
            <a:off x="5318032" y="1369142"/>
            <a:ext cx="1887055" cy="654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en-US" sz="2800" b="1" kern="1200" dirty="0">
                <a:latin typeface="+mn-lt"/>
                <a:ea typeface="+mn-ea"/>
                <a:cs typeface="Arial" pitchFamily="34" charset="0"/>
              </a:rPr>
              <a:t>KẾT LUẬN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86695D1-6CF4-B5E0-612D-72ADD10233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18" b="44182"/>
          <a:stretch/>
        </p:blipFill>
        <p:spPr bwMode="auto">
          <a:xfrm>
            <a:off x="8685212" y="3822168"/>
            <a:ext cx="3152774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42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1BD046-5754-DFD6-85FB-B2044B0955A3}"/>
              </a:ext>
            </a:extLst>
          </p:cNvPr>
          <p:cNvSpPr txBox="1"/>
          <p:nvPr/>
        </p:nvSpPr>
        <p:spPr>
          <a:xfrm>
            <a:off x="632592" y="2347452"/>
            <a:ext cx="11234944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39725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Nguy cơ dẫn đến tai nạn vũ khí, cháy, nổ và chất độc hại: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801688" marR="0" lvl="0" indent="-461963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Bom, mìn còn sót lại sau chiến tranh và việc tàng trữ, sử dụng, buôn bán, vận chuyển trái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phép bom, mìn, vũ khí, đạn, pháo.</a:t>
            </a:r>
          </a:p>
          <a:p>
            <a:pPr marL="801688" marR="0" lvl="0" indent="-461963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Cách bảo quản hoá chất và sử dụng hoá chất độc hại,… không đúng quy định.</a:t>
            </a:r>
          </a:p>
          <a:p>
            <a:pPr marL="801688" marR="0" lvl="0" indent="-461963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Vứt tàn thuốc lá bừa bãi; chập điện; hàn, khò các vật liệu dễ cháy; đốt hương (nhang), vàng mã; sang chiết ga,… không an toàn.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A8DED5-720A-289C-E14C-D91D137B2628}"/>
              </a:ext>
            </a:extLst>
          </p:cNvPr>
          <p:cNvSpPr/>
          <p:nvPr/>
        </p:nvSpPr>
        <p:spPr>
          <a:xfrm>
            <a:off x="5152472" y="1339645"/>
            <a:ext cx="1887055" cy="654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en-US" sz="2800" b="1" kern="1200" dirty="0">
                <a:latin typeface="+mn-lt"/>
                <a:ea typeface="+mn-ea"/>
                <a:cs typeface="Arial" pitchFamily="34" charset="0"/>
              </a:rPr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267323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rId3"/>
            <a:extLst>
              <a:ext uri="{FF2B5EF4-FFF2-40B4-BE49-F238E27FC236}">
                <a16:creationId xmlns:a16="http://schemas.microsoft.com/office/drawing/2014/main" id="{13BE6F67-7239-BE0E-F381-148567A16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118" y="842040"/>
            <a:ext cx="2235882" cy="121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17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5">
            <a:extLst>
              <a:ext uri="{FF2B5EF4-FFF2-40B4-BE49-F238E27FC236}">
                <a16:creationId xmlns:a16="http://schemas.microsoft.com/office/drawing/2014/main" id="{BD308017-7AAE-7235-8F28-0673BDA3DB3E}"/>
              </a:ext>
            </a:extLst>
          </p:cNvPr>
          <p:cNvSpPr txBox="1">
            <a:spLocks/>
          </p:cNvSpPr>
          <p:nvPr/>
        </p:nvSpPr>
        <p:spPr>
          <a:xfrm>
            <a:off x="627242" y="1713278"/>
            <a:ext cx="11173491" cy="11774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lIns="121899" tIns="60949" rIns="121899" bIns="60949" rtlCol="0" anchor="ctr">
            <a:noAutofit/>
          </a:bodyPr>
          <a:lstStyle>
            <a:lvl1pPr algn="ctr" defTabSz="121898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  <a:defRPr sz="4800" b="0" i="0" kern="1200" cap="all" spc="100" baseline="0">
                <a:solidFill>
                  <a:schemeClr val="accent1"/>
                </a:solidFill>
                <a:latin typeface="+mj-lt"/>
                <a:ea typeface="+mj-ea"/>
                <a:cs typeface="Arial"/>
              </a:defRPr>
            </a:lvl1pPr>
          </a:lstStyle>
          <a:p>
            <a:pPr marL="0" marR="0" lvl="0" indent="0" algn="ctr" defTabSz="121898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Câu 1.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Theo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nào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sau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phạm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quy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định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pháp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luật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về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phòng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ngừa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tai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nạn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vũ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khí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cháy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nổ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độc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hại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?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Vì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sao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j-ea"/>
              <a:cs typeface="Arial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AF5E118-2B20-95EC-9FEE-CE64F95F8CC6}"/>
              </a:ext>
            </a:extLst>
          </p:cNvPr>
          <p:cNvSpPr/>
          <p:nvPr/>
        </p:nvSpPr>
        <p:spPr>
          <a:xfrm>
            <a:off x="1262650" y="3033640"/>
            <a:ext cx="917508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8987">
              <a:lnSpc>
                <a:spcPct val="150000"/>
              </a:lnSpc>
              <a:buClrTx/>
              <a:buFontTx/>
              <a:buNone/>
            </a:pP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A.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Chị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Y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đã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đốt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phá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rừng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làm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nương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rẫy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canh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tác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.</a:t>
            </a:r>
          </a:p>
          <a:p>
            <a:pPr algn="just" defTabSz="1218987">
              <a:lnSpc>
                <a:spcPct val="150000"/>
              </a:lnSpc>
              <a:buClrTx/>
              <a:buFontTx/>
              <a:buNone/>
            </a:pP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B.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Ông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T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không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sử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dụng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chất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nổ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trong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đánh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bắt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cá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.</a:t>
            </a:r>
          </a:p>
          <a:p>
            <a:pPr algn="just" defTabSz="1218987">
              <a:lnSpc>
                <a:spcPct val="150000"/>
              </a:lnSpc>
              <a:buClrTx/>
              <a:buFontTx/>
              <a:buNone/>
            </a:pP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C.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Bà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C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ngâm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trái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cây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trong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chất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bảo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quản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không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rõ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nguồn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gốc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và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bán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cho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khách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hàng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.</a:t>
            </a:r>
          </a:p>
          <a:p>
            <a:pPr algn="just" defTabSz="1218987">
              <a:lnSpc>
                <a:spcPct val="150000"/>
              </a:lnSpc>
              <a:buClrTx/>
              <a:buFontTx/>
              <a:buNone/>
            </a:pP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D.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Bạn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M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tham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gia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hoạt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động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tuyên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truyền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về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phòng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chống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cháy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nổ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ở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địa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400" kern="1200" dirty="0" err="1">
                <a:latin typeface="+mn-lt"/>
                <a:ea typeface="+mn-ea"/>
                <a:cs typeface="Arial" pitchFamily="34" charset="0"/>
              </a:rPr>
              <a:t>phương</a:t>
            </a:r>
            <a:r>
              <a:rPr lang="en-US" sz="2400" kern="1200" dirty="0">
                <a:latin typeface="+mn-lt"/>
                <a:ea typeface="+mn-ea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034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5">
            <a:extLst>
              <a:ext uri="{FF2B5EF4-FFF2-40B4-BE49-F238E27FC236}">
                <a16:creationId xmlns:a16="http://schemas.microsoft.com/office/drawing/2014/main" id="{3E584293-24EA-BC06-C1F7-7B611CC4B51D}"/>
              </a:ext>
            </a:extLst>
          </p:cNvPr>
          <p:cNvSpPr txBox="1">
            <a:spLocks/>
          </p:cNvSpPr>
          <p:nvPr/>
        </p:nvSpPr>
        <p:spPr>
          <a:xfrm>
            <a:off x="696350" y="1565124"/>
            <a:ext cx="10969943" cy="944561"/>
          </a:xfrm>
          <a:prstGeom prst="rect">
            <a:avLst/>
          </a:prstGeom>
        </p:spPr>
        <p:txBody>
          <a:bodyPr vert="horz" lIns="121899" tIns="60949" rIns="121899" bIns="60949" rtlCol="0" anchor="ctr">
            <a:noAutofit/>
          </a:bodyPr>
          <a:lstStyle>
            <a:lvl1pPr algn="ctr" defTabSz="121898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  <a:defRPr sz="4800" b="0" i="0" kern="1200" cap="all" spc="100" baseline="0">
                <a:solidFill>
                  <a:schemeClr val="accent1"/>
                </a:solidFill>
                <a:latin typeface="+mj-lt"/>
                <a:ea typeface="+mj-ea"/>
                <a:cs typeface="Arial"/>
              </a:defRPr>
            </a:lvl1pPr>
          </a:lstStyle>
          <a:p>
            <a:pPr marL="0" marR="0" lvl="0" indent="0" algn="ctr" defTabSz="121898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vi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phạm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quy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định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pháp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luật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về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phòng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ngừa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tai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nạn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vũ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khí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cháy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nổ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độc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hại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: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j-ea"/>
              <a:cs typeface="Arial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BBD11-66B0-6D59-BBD0-747AD35DF015}"/>
              </a:ext>
            </a:extLst>
          </p:cNvPr>
          <p:cNvSpPr txBox="1">
            <a:spLocks/>
          </p:cNvSpPr>
          <p:nvPr/>
        </p:nvSpPr>
        <p:spPr>
          <a:xfrm>
            <a:off x="754787" y="2644877"/>
            <a:ext cx="4392719" cy="4119729"/>
          </a:xfrm>
          <a:prstGeom prst="rect">
            <a:avLst/>
          </a:prstGeom>
          <a:solidFill>
            <a:srgbClr val="DD923B">
              <a:lumMod val="60000"/>
              <a:lumOff val="40000"/>
            </a:srgbClr>
          </a:solidFill>
        </p:spPr>
        <p:txBody>
          <a:bodyPr vert="horz" lIns="121899" tIns="60949" rIns="121899" bIns="60949" rtlCol="0">
            <a:normAutofit/>
          </a:bodyPr>
          <a:lstStyle>
            <a:lvl1pPr marL="457120" indent="-457120" algn="l" defTabSz="121898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37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/>
              </a:defRPr>
            </a:lvl1pPr>
            <a:lvl2pPr marL="990427" indent="-380933" algn="l" defTabSz="121898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  <a:defRPr sz="3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/>
              </a:defRPr>
            </a:lvl2pPr>
            <a:lvl3pPr marL="1523733" indent="-304747" algn="l" defTabSz="121898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27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/>
              </a:defRPr>
            </a:lvl3pPr>
            <a:lvl4pPr marL="2133227" indent="-304747" algn="l" defTabSz="121898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  <a:defRPr sz="2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/>
              </a:defRPr>
            </a:lvl4pPr>
            <a:lvl5pPr marL="2742720" indent="-304747" algn="l" defTabSz="121898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»"/>
              <a:defRPr sz="2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21898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Hành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vi 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Chị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Y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đã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đốt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phá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rừng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làm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nương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rẫy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canh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tác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. 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srgbClr val="244655">
                  <a:lumMod val="50000"/>
                </a:srgbClr>
              </a:solidFill>
              <a:effectLst/>
              <a:uLnTx/>
              <a:uFillTx/>
              <a:ea typeface="+mn-ea"/>
              <a:cs typeface="Arial" pitchFamily="34" charset="0"/>
            </a:endParaRPr>
          </a:p>
          <a:p>
            <a:pPr marL="0" marR="0" lvl="0" indent="0" algn="just" defTabSz="121898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  <a:sym typeface="Wingdings"/>
              </a:rPr>
              <a:t>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  <a:sym typeface="Wingdings"/>
              </a:rPr>
              <a:t> H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ành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động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đốt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phá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rừng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thuộc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các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hành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vi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bị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nghiêm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cấm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trong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Luật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Phòng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cháy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và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chữa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cháy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năm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2001,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sửa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đổi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và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bổ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sung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năm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2013.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34351F-67F9-8D31-A4E4-224BD2E74F03}"/>
              </a:ext>
            </a:extLst>
          </p:cNvPr>
          <p:cNvSpPr txBox="1">
            <a:spLocks/>
          </p:cNvSpPr>
          <p:nvPr/>
        </p:nvSpPr>
        <p:spPr>
          <a:xfrm>
            <a:off x="5594079" y="2644877"/>
            <a:ext cx="6072214" cy="4119729"/>
          </a:xfrm>
          <a:prstGeom prst="rect">
            <a:avLst/>
          </a:prstGeom>
          <a:solidFill>
            <a:srgbClr val="DD923B">
              <a:lumMod val="60000"/>
              <a:lumOff val="40000"/>
            </a:srgbClr>
          </a:solidFill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37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/>
              </a:defRPr>
            </a:lvl1pPr>
            <a:lvl2pPr marL="990427" indent="-380933" algn="l" defTabSz="121898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  <a:defRPr sz="3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/>
              </a:defRPr>
            </a:lvl2pPr>
            <a:lvl3pPr marL="1523733" indent="-304747" algn="l" defTabSz="121898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27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/>
              </a:defRPr>
            </a:lvl3pPr>
            <a:lvl4pPr marL="2133227" indent="-304747" algn="l" defTabSz="121898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  <a:defRPr sz="2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/>
              </a:defRPr>
            </a:lvl4pPr>
            <a:lvl5pPr marL="2742720" indent="-304747" algn="l" defTabSz="121898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»"/>
              <a:defRPr sz="2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Arial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21898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Hành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vi 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Bà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C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ngâm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trái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cây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trong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chất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bảo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quản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không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rõ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nguồn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gốc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và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bán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cho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khách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hàng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. </a:t>
            </a:r>
          </a:p>
          <a:p>
            <a:pPr marL="0" marR="0" lvl="0" indent="0" algn="just" defTabSz="121898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  <a:sym typeface="Wingdings"/>
              </a:rPr>
              <a:t>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  <a:sym typeface="Wingdings"/>
              </a:rPr>
              <a:t> V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iệc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làm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của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bà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C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thuộc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danh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mục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cấm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trong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hoạt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động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hóa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chất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-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Luật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Hóa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chất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năm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2007: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sử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dụng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hóa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chất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không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thuộc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danh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mục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cho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phép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hóa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chất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không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đảm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bảo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tiêu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chuẩn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4655">
                    <a:lumMod val="50000"/>
                  </a:srgbClr>
                </a:solidFill>
                <a:effectLst/>
                <a:uLnTx/>
                <a:uFillTx/>
                <a:ea typeface="+mn-ea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583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rId3"/>
            <a:extLst>
              <a:ext uri="{FF2B5EF4-FFF2-40B4-BE49-F238E27FC236}">
                <a16:creationId xmlns:a16="http://schemas.microsoft.com/office/drawing/2014/main" id="{E2EB566A-64CB-E020-6A72-29A330665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118" y="842040"/>
            <a:ext cx="2235882" cy="121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83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2">
            <a:extLst>
              <a:ext uri="{FF2B5EF4-FFF2-40B4-BE49-F238E27FC236}">
                <a16:creationId xmlns:a16="http://schemas.microsoft.com/office/drawing/2014/main" id="{CAD14074-C6D9-A317-18A3-E486AD0335B3}"/>
              </a:ext>
            </a:extLst>
          </p:cNvPr>
          <p:cNvSpPr txBox="1"/>
          <p:nvPr/>
        </p:nvSpPr>
        <p:spPr>
          <a:xfrm>
            <a:off x="2849768" y="2615920"/>
            <a:ext cx="8534400" cy="1939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>
              <a:lnSpc>
                <a:spcPct val="150000"/>
              </a:lnSpc>
              <a:buClrTx/>
              <a:buFontTx/>
              <a:buNone/>
            </a:pPr>
            <a:r>
              <a:rPr lang="vi-VN" sz="2800" kern="1200" dirty="0">
                <a:latin typeface="+mn-lt"/>
                <a:ea typeface="+mn-ea"/>
                <a:cs typeface="Arial" pitchFamily="34" charset="0"/>
              </a:rPr>
              <a:t>1. Vẽ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tranh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/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sáng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tác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thơ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/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làm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áp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phích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/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xây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dựng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video/clip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tuyên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truyền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hưởng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ứng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Ngày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toàn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dân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phòng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cháy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chữa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</a:t>
            </a:r>
            <a:r>
              <a:rPr lang="en-US" sz="2800" kern="1200" dirty="0" err="1">
                <a:latin typeface="+mn-lt"/>
                <a:ea typeface="+mn-ea"/>
                <a:cs typeface="Arial" pitchFamily="34" charset="0"/>
              </a:rPr>
              <a:t>cháy</a:t>
            </a:r>
            <a:r>
              <a:rPr lang="en-US" sz="2800" kern="1200" dirty="0">
                <a:latin typeface="+mn-lt"/>
                <a:ea typeface="+mn-ea"/>
                <a:cs typeface="Arial" pitchFamily="34" charset="0"/>
              </a:rPr>
              <a:t> (4/10)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DA4AE371-ACDA-BF4B-2F0B-D1B69BF65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8174" y="2615920"/>
            <a:ext cx="2635392" cy="424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19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ổ chức các hoạt động hưởng ứng “Ngày toàn dân phòng cháy, chữa cháy” 4/10">
            <a:extLst>
              <a:ext uri="{FF2B5EF4-FFF2-40B4-BE49-F238E27FC236}">
                <a16:creationId xmlns:a16="http://schemas.microsoft.com/office/drawing/2014/main" id="{C1F3AE31-BDB3-7797-235D-4990EF33D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17" y="1710812"/>
            <a:ext cx="4083545" cy="270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TP. HCM tổ chức các hoạt động hưởng ứng “Ngày toàn dân phòng cháy và chữa  cháy”">
            <a:extLst>
              <a:ext uri="{FF2B5EF4-FFF2-40B4-BE49-F238E27FC236}">
                <a16:creationId xmlns:a16="http://schemas.microsoft.com/office/drawing/2014/main" id="{FC346E7D-0418-1D88-29AD-E8B4B0256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470" y="1456932"/>
            <a:ext cx="3580530" cy="537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7A17DFC6-52F8-A991-CA29-1D90FC8AA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403" y="3429000"/>
            <a:ext cx="4083544" cy="326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45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rId3"/>
            <a:extLst>
              <a:ext uri="{FF2B5EF4-FFF2-40B4-BE49-F238E27FC236}">
                <a16:creationId xmlns:a16="http://schemas.microsoft.com/office/drawing/2014/main" id="{85174B83-E22C-FBFA-8293-66B2E4EAC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118" y="842040"/>
            <a:ext cx="2235882" cy="121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93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4">
            <a:extLst>
              <a:ext uri="{FF2B5EF4-FFF2-40B4-BE49-F238E27FC236}">
                <a16:creationId xmlns:a16="http://schemas.microsoft.com/office/drawing/2014/main" id="{147A1C3E-D1E5-267D-29D5-C892EE32989F}"/>
              </a:ext>
            </a:extLst>
          </p:cNvPr>
          <p:cNvSpPr/>
          <p:nvPr/>
        </p:nvSpPr>
        <p:spPr>
          <a:xfrm>
            <a:off x="1335714" y="2330245"/>
            <a:ext cx="2819400" cy="335280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24465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Ôn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lại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kiến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thức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0" marR="0" lvl="0" indent="0" algn="ctr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đã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học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4" name="Rectangle 35">
            <a:extLst>
              <a:ext uri="{FF2B5EF4-FFF2-40B4-BE49-F238E27FC236}">
                <a16:creationId xmlns:a16="http://schemas.microsoft.com/office/drawing/2014/main" id="{7E46EACA-CEF6-620B-5988-8B150F3C0DB6}"/>
              </a:ext>
            </a:extLst>
          </p:cNvPr>
          <p:cNvSpPr/>
          <p:nvPr/>
        </p:nvSpPr>
        <p:spPr>
          <a:xfrm>
            <a:off x="4231314" y="2330245"/>
            <a:ext cx="2819400" cy="335280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24465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Hoàn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nhiệm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vụ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phần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Vận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dụng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B661A560-7D53-1026-8FB4-63A5B606858C}"/>
              </a:ext>
            </a:extLst>
          </p:cNvPr>
          <p:cNvSpPr/>
          <p:nvPr/>
        </p:nvSpPr>
        <p:spPr>
          <a:xfrm>
            <a:off x="7126914" y="2320033"/>
            <a:ext cx="3167460" cy="335280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24465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Đọc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và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tìm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hiểu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trước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nội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dung </a:t>
            </a:r>
          </a:p>
          <a:p>
            <a:pPr marL="0" marR="0" lvl="0" indent="0" algn="ctr" defTabSz="1218987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1200" dirty="0">
                <a:latin typeface="+mn-lt"/>
                <a:ea typeface="+mn-ea"/>
                <a:cs typeface="Arial" pitchFamily="34" charset="0"/>
              </a:rPr>
              <a:t>p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hần</a:t>
            </a: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tiếp</a:t>
            </a:r>
            <a:r>
              <a:rPr kumimoji="0" lang="en-US" sz="2400" b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theo</a:t>
            </a:r>
            <a:r>
              <a:rPr kumimoji="0" lang="en-US" sz="2400" b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của</a:t>
            </a:r>
            <a:r>
              <a:rPr kumimoji="0" lang="en-US" sz="2400" b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bài</a:t>
            </a:r>
            <a:r>
              <a:rPr kumimoji="0" lang="en-US" sz="2400" b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</a:t>
            </a:r>
            <a:r>
              <a:rPr kumimoji="0" lang="en-US" sz="2400" b="1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học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pic>
        <p:nvPicPr>
          <p:cNvPr id="6" name="Picture 4" descr="https://o.remove.bg/downloads/bf61d9cb-de8c-4cc6-ad25-4810bb4e9dc7/image-removebg-preview.png">
            <a:extLst>
              <a:ext uri="{FF2B5EF4-FFF2-40B4-BE49-F238E27FC236}">
                <a16:creationId xmlns:a16="http://schemas.microsoft.com/office/drawing/2014/main" id="{2FBF64BC-F193-8A0D-9277-DBDF74FA5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858" y="1568245"/>
            <a:ext cx="2043112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o.remove.bg/downloads/bf61d9cb-de8c-4cc6-ad25-4810bb4e9dc7/image-removebg-preview.png">
            <a:extLst>
              <a:ext uri="{FF2B5EF4-FFF2-40B4-BE49-F238E27FC236}">
                <a16:creationId xmlns:a16="http://schemas.microsoft.com/office/drawing/2014/main" id="{B0247FA2-9AB6-3401-BC3D-ED15DB4D4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19458" y="1568245"/>
            <a:ext cx="2043112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o.remove.bg/downloads/bf61d9cb-de8c-4cc6-ad25-4810bb4e9dc7/image-removebg-preview.png">
            <a:extLst>
              <a:ext uri="{FF2B5EF4-FFF2-40B4-BE49-F238E27FC236}">
                <a16:creationId xmlns:a16="http://schemas.microsoft.com/office/drawing/2014/main" id="{33C1E4B5-7870-ED31-7530-B6C8C585A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15058" y="1558033"/>
            <a:ext cx="2043112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71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794E4AA-A2F7-7D64-1FEA-757A9BF34645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F8FABD-0006-B1BF-6AEC-43A3B74E6D63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fanpage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Hoc10 -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Học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1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biết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10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để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nhận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thêm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nhiều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tài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liệu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giảng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dạy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đường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3960B0B-C8FF-9290-ED38-DF87FC246495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EB9309-6CB1-851D-F827-DD274A201275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F3C046E9-FB47-BBD9-B716-B6BE9647A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49C368-F42B-AE8D-D5F8-4F9452DBDE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876</Words>
  <Application>Microsoft Office PowerPoint</Application>
  <PresentationFormat>Widescreen</PresentationFormat>
  <Paragraphs>57</Paragraphs>
  <Slides>29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UTM Avo</vt:lpstr>
      <vt:lpstr>Wingdings</vt:lpstr>
      <vt:lpstr>Calibri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Huy Nguyễn</cp:lastModifiedBy>
  <cp:revision>15</cp:revision>
  <dcterms:created xsi:type="dcterms:W3CDTF">2023-10-19T01:39:18Z</dcterms:created>
  <dcterms:modified xsi:type="dcterms:W3CDTF">2024-05-21T11:21:41Z</dcterms:modified>
</cp:coreProperties>
</file>