
<file path=[Content_Types].xml><?xml version="1.0" encoding="utf-8"?>
<Types xmlns="http://schemas.openxmlformats.org/package/2006/content-types">
  <Default Extension="fntdata" ContentType="application/x-fontdata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  <p:sldMasterId id="2147483672" r:id="rId2"/>
  </p:sldMasterIdLst>
  <p:notesMasterIdLst>
    <p:notesMasterId r:id="rId26"/>
  </p:notesMasterIdLst>
  <p:sldIdLst>
    <p:sldId id="256" r:id="rId3"/>
    <p:sldId id="280" r:id="rId4"/>
    <p:sldId id="282" r:id="rId5"/>
    <p:sldId id="298" r:id="rId6"/>
    <p:sldId id="281" r:id="rId7"/>
    <p:sldId id="285" r:id="rId8"/>
    <p:sldId id="290" r:id="rId9"/>
    <p:sldId id="308" r:id="rId10"/>
    <p:sldId id="309" r:id="rId11"/>
    <p:sldId id="299" r:id="rId12"/>
    <p:sldId id="300" r:id="rId13"/>
    <p:sldId id="301" r:id="rId14"/>
    <p:sldId id="302" r:id="rId15"/>
    <p:sldId id="303" r:id="rId16"/>
    <p:sldId id="304" r:id="rId17"/>
    <p:sldId id="305" r:id="rId18"/>
    <p:sldId id="283" r:id="rId19"/>
    <p:sldId id="292" r:id="rId20"/>
    <p:sldId id="306" r:id="rId21"/>
    <p:sldId id="284" r:id="rId22"/>
    <p:sldId id="288" r:id="rId23"/>
    <p:sldId id="278" r:id="rId24"/>
    <p:sldId id="279" r:id="rId25"/>
  </p:sldIdLst>
  <p:sldSz cx="12192000" cy="6858000"/>
  <p:notesSz cx="6858000" cy="9144000"/>
  <p:embeddedFontLst>
    <p:embeddedFont>
      <p:font typeface="UTM Avo" panose="02040603050506020204" pitchFamily="18" charset="0"/>
      <p:regular r:id="rId27"/>
      <p:bold r:id="rId28"/>
      <p:italic r:id="rId29"/>
      <p:boldItalic r:id="rId3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http://customooxmlschemas.google.com/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31" roundtripDataSignature="AMtx7mjDzl0zg1wnN98VYnZXEtwQG81E9Q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26"/>
  </p:normalViewPr>
  <p:slideViewPr>
    <p:cSldViewPr snapToGrid="0">
      <p:cViewPr varScale="1">
        <p:scale>
          <a:sx n="104" d="100"/>
          <a:sy n="104" d="100"/>
        </p:scale>
        <p:origin x="756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theme" Target="theme/theme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viewProps" Target="viewProp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presProps" Target="pres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font" Target="fonts/font2.fntdata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customschemas.google.com/relationships/presentationmetadata" Target="metadata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font" Target="fonts/font1.fntdata"/><Relationship Id="rId30" Type="http://schemas.openxmlformats.org/officeDocument/2006/relationships/font" Target="fonts/font4.fntdata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2" name="Google Shape;232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3" name="Google Shape;233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VN" dirty="0"/>
          </a:p>
        </p:txBody>
      </p:sp>
    </p:spTree>
    <p:extLst>
      <p:ext uri="{BB962C8B-B14F-4D97-AF65-F5344CB8AC3E}">
        <p14:creationId xmlns:p14="http://schemas.microsoft.com/office/powerpoint/2010/main" val="27858440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3" name="Google Shape;343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4" name="Google Shape;344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26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26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4" name="Google Shape;14;p2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2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2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2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2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2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Google Shape;22;p4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" name="Google Shape;23;p42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4" name="Google Shape;24;p4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4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6" name="Google Shape;26;p4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Google Shape;28;p43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9" name="Google Shape;29;p43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30" name="Google Shape;30;p4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4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4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44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44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6" name="Google Shape;36;p44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7" name="Google Shape;37;p4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4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9" name="Google Shape;39;p4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45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45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3" name="Google Shape;43;p45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4" name="Google Shape;44;p45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45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4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4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4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Google Shape;50;p4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1" name="Google Shape;51;p4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4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4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4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4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4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4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4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4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4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4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4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4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4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5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5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31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4" name="Google Shape;164;p31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165" name="Google Shape;165;p3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6" name="Google Shape;166;p3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7" name="Google Shape;167;p3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51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0" name="Google Shape;170;p51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71" name="Google Shape;171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2" name="Google Shape;172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3" name="Google Shape;173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1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5" name="Google Shape;175;p52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Calibri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6" name="Google Shape;176;p52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888888"/>
              </a:buClr>
              <a:buSzPts val="2400"/>
              <a:buNone/>
              <a:defRPr sz="2400">
                <a:solidFill>
                  <a:srgbClr val="888888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177" name="Google Shape;177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8" name="Google Shape;178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9" name="Google Shape;179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1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1" name="Google Shape;181;p53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2" name="Google Shape;182;p53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3" name="Google Shape;183;p53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84" name="Google Shape;184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5" name="Google Shape;185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6" name="Google Shape;186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54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89" name="Google Shape;189;p54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0" name="Google Shape;190;p54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1" name="Google Shape;191;p54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192" name="Google Shape;192;p54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93" name="Google Shape;193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4" name="Google Shape;194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5" name="Google Shape;195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5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9" name="Google Shape;19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0" name="Google Shape;20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2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2" name="Google Shape;202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3" name="Google Shape;203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4" name="Google Shape;204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57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7" name="Google Shape;207;p57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208" name="Google Shape;208;p57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09" name="Google Shape;20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0" name="Google Shape;21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1" name="Google Shape;21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58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Calibri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4" name="Google Shape;214;p58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215" name="Google Shape;215;p58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216" name="Google Shape;216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7" name="Google Shape;217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8" name="Google Shape;218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59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1" name="Google Shape;221;p59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2" name="Google Shape;222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3" name="Google Shape;223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4" name="Google Shape;224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2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6" name="Google Shape;226;p60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7" name="Google Shape;227;p60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228" name="Google Shape;228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9" name="Google Shape;229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30" name="Google Shape;230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25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25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8" name="Google Shape;8;p2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9" name="Google Shape;9;p2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2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30"/>
          <p:cNvSpPr txBox="1"/>
          <p:nvPr/>
        </p:nvSpPr>
        <p:spPr>
          <a:xfrm>
            <a:off x="0" y="-2734965"/>
            <a:ext cx="12192000" cy="4616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400" b="0" i="0" u="none" strike="noStrike" cap="none">
                <a:solidFill>
                  <a:srgbClr val="CFCFCF"/>
                </a:solidFill>
                <a:latin typeface="Calibri"/>
                <a:ea typeface="Calibri"/>
                <a:cs typeface="Calibri"/>
                <a:sym typeface="Calibri"/>
              </a:rPr>
              <a:t>www.9slide.vn</a:t>
            </a:r>
            <a:endParaRPr/>
          </a:p>
        </p:txBody>
      </p:sp>
      <p:sp>
        <p:nvSpPr>
          <p:cNvPr id="157" name="Google Shape;157;p3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Calibri"/>
              <a:buNone/>
              <a:defRPr sz="4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158" name="Google Shape;158;p3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9" name="Google Shape;159;p3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0" name="Google Shape;160;p3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61" name="Google Shape;161;p3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62/" TargetMode="External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62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image" Target="../media/image14.png"/><Relationship Id="rId12" Type="http://schemas.openxmlformats.org/officeDocument/2006/relationships/image" Target="../media/image19.sv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svg"/><Relationship Id="rId11" Type="http://schemas.openxmlformats.org/officeDocument/2006/relationships/image" Target="../media/image18.png"/><Relationship Id="rId5" Type="http://schemas.openxmlformats.org/officeDocument/2006/relationships/image" Target="../media/image12.png"/><Relationship Id="rId10" Type="http://schemas.openxmlformats.org/officeDocument/2006/relationships/image" Target="../media/image17.svg"/><Relationship Id="rId4" Type="http://schemas.openxmlformats.org/officeDocument/2006/relationships/image" Target="../media/image11.svg"/><Relationship Id="rId9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7" Type="http://schemas.openxmlformats.org/officeDocument/2006/relationships/image" Target="../media/image23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svg"/><Relationship Id="rId3" Type="http://schemas.openxmlformats.org/officeDocument/2006/relationships/image" Target="../media/image28.png"/><Relationship Id="rId7" Type="http://schemas.openxmlformats.org/officeDocument/2006/relationships/image" Target="../media/image26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svg"/><Relationship Id="rId5" Type="http://schemas.openxmlformats.org/officeDocument/2006/relationships/image" Target="../media/image24.png"/><Relationship Id="rId4" Type="http://schemas.openxmlformats.org/officeDocument/2006/relationships/image" Target="../media/image29.sv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1.png"/><Relationship Id="rId5" Type="http://schemas.openxmlformats.org/officeDocument/2006/relationships/image" Target="../media/image30.png"/><Relationship Id="rId4" Type="http://schemas.openxmlformats.org/officeDocument/2006/relationships/image" Target="../media/image2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32.png"/><Relationship Id="rId4" Type="http://schemas.openxmlformats.org/officeDocument/2006/relationships/image" Target="../media/image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70/" TargetMode="External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svg"/><Relationship Id="rId5" Type="http://schemas.openxmlformats.org/officeDocument/2006/relationships/image" Target="../media/image35.png"/><Relationship Id="rId4" Type="http://schemas.openxmlformats.org/officeDocument/2006/relationships/image" Target="../media/image29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4" Type="http://schemas.openxmlformats.org/officeDocument/2006/relationships/image" Target="../media/image25.sv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hoc10.vn/doc-sach/giao-duc-cong-dan-8/1/431/62/" TargetMode="External"/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0.sv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g"/><Relationship Id="rId7" Type="http://schemas.openxmlformats.org/officeDocument/2006/relationships/image" Target="../media/image4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2.xml"/><Relationship Id="rId6" Type="http://schemas.microsoft.com/office/2007/relationships/hdphoto" Target="../media/hdphoto1.wdp"/><Relationship Id="rId5" Type="http://schemas.openxmlformats.org/officeDocument/2006/relationships/image" Target="../media/image43.png"/><Relationship Id="rId4" Type="http://schemas.openxmlformats.org/officeDocument/2006/relationships/hyperlink" Target="https://www.facebook.com/hoc10fb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2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7E052A44-0CCD-6634-09AE-30AD4D470988}"/>
              </a:ext>
            </a:extLst>
          </p:cNvPr>
          <p:cNvSpPr txBox="1">
            <a:spLocks/>
          </p:cNvSpPr>
          <p:nvPr/>
        </p:nvSpPr>
        <p:spPr>
          <a:xfrm>
            <a:off x="739072" y="1992751"/>
            <a:ext cx="10713855" cy="16557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00000"/>
              </a:lnSpc>
            </a:pP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Bài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10.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Quyền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và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nghĩa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vụ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lao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động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của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công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dân</a:t>
            </a:r>
            <a:endParaRPr lang="en-US" sz="6000" b="1" dirty="0">
              <a:solidFill>
                <a:srgbClr val="FF0000"/>
              </a:solidFill>
              <a:latin typeface="UTM Avo" panose="02040603050506020204" pitchFamily="18" charset="0"/>
            </a:endParaRPr>
          </a:p>
          <a:p>
            <a:pPr>
              <a:lnSpc>
                <a:spcPct val="100000"/>
              </a:lnSpc>
            </a:pP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(</a:t>
            </a:r>
            <a:r>
              <a:rPr lang="en-US" sz="6000" b="1" dirty="0" err="1">
                <a:solidFill>
                  <a:srgbClr val="FF0000"/>
                </a:solidFill>
                <a:latin typeface="UTM Avo" panose="02040603050506020204" pitchFamily="18" charset="0"/>
              </a:rPr>
              <a:t>Phần</a:t>
            </a:r>
            <a:r>
              <a:rPr lang="en-US" sz="6000" b="1" dirty="0">
                <a:solidFill>
                  <a:srgbClr val="FF0000"/>
                </a:solidFill>
                <a:latin typeface="UTM Avo" panose="02040603050506020204" pitchFamily="18" charset="0"/>
              </a:rPr>
              <a:t> 1)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5FFA9BF-C711-D073-9B12-AB9670962C15}"/>
              </a:ext>
            </a:extLst>
          </p:cNvPr>
          <p:cNvSpPr txBox="1">
            <a:spLocks/>
          </p:cNvSpPr>
          <p:nvPr/>
        </p:nvSpPr>
        <p:spPr>
          <a:xfrm>
            <a:off x="6636471" y="-85567"/>
            <a:ext cx="5451432" cy="716851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>
            <a:lvl1pPr algn="ctr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Giáo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dục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công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</a:t>
            </a:r>
            <a:r>
              <a:rPr lang="en-US" sz="32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dân</a:t>
            </a:r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</a:rPr>
              <a:t> 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D7C031D6-04D2-D456-9FB3-ADA204DD5A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987" y="691352"/>
            <a:ext cx="2695013" cy="149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2642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6">
            <a:extLst>
              <a:ext uri="{FF2B5EF4-FFF2-40B4-BE49-F238E27FC236}">
                <a16:creationId xmlns:a16="http://schemas.microsoft.com/office/drawing/2014/main" id="{DC0002CB-AF3D-6687-3C17-688D472F5035}"/>
              </a:ext>
            </a:extLst>
          </p:cNvPr>
          <p:cNvSpPr txBox="1"/>
          <p:nvPr/>
        </p:nvSpPr>
        <p:spPr>
          <a:xfrm>
            <a:off x="1663700" y="1743121"/>
            <a:ext cx="8864600" cy="51520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vi-VN" sz="2600" dirty="0">
                <a:latin typeface="UTM Avo" panose="02040603050506020204" pitchFamily="18"/>
                <a:cs typeface="Arial" pitchFamily="34" charset="0"/>
              </a:rPr>
              <a:t>Đọc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rút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ý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nghĩa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câu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ca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dao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spc="-1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0" name="TextBox 8">
            <a:extLst>
              <a:ext uri="{FF2B5EF4-FFF2-40B4-BE49-F238E27FC236}">
                <a16:creationId xmlns:a16="http://schemas.microsoft.com/office/drawing/2014/main" id="{F6E4F408-F025-C54A-711A-18B69D05722A}"/>
              </a:ext>
            </a:extLst>
          </p:cNvPr>
          <p:cNvSpPr txBox="1"/>
          <p:nvPr/>
        </p:nvSpPr>
        <p:spPr>
          <a:xfrm>
            <a:off x="1158240" y="3380170"/>
            <a:ext cx="6172026" cy="11153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“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Muốn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no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thì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phải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chăm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làm</a:t>
            </a:r>
            <a:endParaRPr lang="vi-VN" sz="2600" i="1" dirty="0"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Một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hạt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thóc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vàng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chín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giọt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mồ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i="1" dirty="0" err="1">
                <a:latin typeface="UTM Avo" panose="02040603050506020204" pitchFamily="18"/>
                <a:cs typeface="Arial" pitchFamily="34" charset="0"/>
              </a:rPr>
              <a:t>hôi</a:t>
            </a:r>
            <a:r>
              <a:rPr lang="en-US" sz="2600" i="1" dirty="0">
                <a:latin typeface="UTM Avo" panose="02040603050506020204" pitchFamily="18"/>
                <a:cs typeface="Arial" pitchFamily="34" charset="0"/>
              </a:rPr>
              <a:t>”</a:t>
            </a:r>
            <a:endParaRPr lang="en-US" sz="2600" dirty="0">
              <a:latin typeface="UTM Avo" panose="02040603050506020204" pitchFamily="18"/>
              <a:cs typeface="Arial" pitchFamily="34" charset="0"/>
            </a:endParaRPr>
          </a:p>
        </p:txBody>
      </p:sp>
      <p:pic>
        <p:nvPicPr>
          <p:cNvPr id="12" name="Picture 2" descr="https://o.remove.bg/downloads/68318b73-1c91-4747-97c9-589dbd4c3081/image-removebg-preview.png">
            <a:extLst>
              <a:ext uri="{FF2B5EF4-FFF2-40B4-BE49-F238E27FC236}">
                <a16:creationId xmlns:a16="http://schemas.microsoft.com/office/drawing/2014/main" id="{D46CA004-1475-DC1B-6AAF-12D80E4D75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5139" y="2780999"/>
            <a:ext cx="3886200" cy="2590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44085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6">
            <a:extLst>
              <a:ext uri="{FF2B5EF4-FFF2-40B4-BE49-F238E27FC236}">
                <a16:creationId xmlns:a16="http://schemas.microsoft.com/office/drawing/2014/main" id="{9AB1826A-2D47-7779-D7E4-178337EFA9F8}"/>
              </a:ext>
            </a:extLst>
          </p:cNvPr>
          <p:cNvSpPr txBox="1"/>
          <p:nvPr/>
        </p:nvSpPr>
        <p:spPr>
          <a:xfrm>
            <a:off x="1646196" y="1845490"/>
            <a:ext cx="8899608" cy="158351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just">
              <a:lnSpc>
                <a:spcPct val="150000"/>
              </a:lnSpc>
              <a:spcBef>
                <a:spcPct val="0"/>
              </a:spcBef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Khuyên 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nên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chăm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chỉ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;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chỉ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chúng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ta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mới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được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vật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nuôi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đình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000" spc="-1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4" name="AutoShape 2" descr="https://o.remove.bg/downloads/c10d18a6-f2b5-4375-abbb-131dcc79db5e/image-removebg-preview.png">
            <a:extLst>
              <a:ext uri="{FF2B5EF4-FFF2-40B4-BE49-F238E27FC236}">
                <a16:creationId xmlns:a16="http://schemas.microsoft.com/office/drawing/2014/main" id="{C814776A-0E7B-85A0-024D-68857290DEF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4511" y="-96308"/>
            <a:ext cx="203200" cy="2032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60959" tIns="30479" rIns="60959" bIns="30479" numCol="1" anchor="t" anchorCtr="0" compatLnSpc="1">
            <a:prstTxWarp prst="textNoShape">
              <a:avLst/>
            </a:prstTxWarp>
          </a:bodyPr>
          <a:lstStyle/>
          <a:p>
            <a:endParaRPr lang="en-US" sz="800">
              <a:latin typeface="UTM Avo" panose="02040603050506020204" pitchFamily="18"/>
            </a:endParaRPr>
          </a:p>
        </p:txBody>
      </p:sp>
      <p:pic>
        <p:nvPicPr>
          <p:cNvPr id="15" name="Picture 4" descr="https://o.remove.bg/downloads/c10d18a6-f2b5-4375-abbb-131dcc79db5e/image-removebg-preview.png">
            <a:extLst>
              <a:ext uri="{FF2B5EF4-FFF2-40B4-BE49-F238E27FC236}">
                <a16:creationId xmlns:a16="http://schemas.microsoft.com/office/drawing/2014/main" id="{836CD904-D49A-EAF5-9EE7-F945142708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58178" y="3945996"/>
            <a:ext cx="6675644" cy="30964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6409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4F257276-8F80-2E65-D439-F36E3CCD6CA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987" y="691352"/>
            <a:ext cx="2695013" cy="149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2095277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7">
            <a:extLst>
              <a:ext uri="{FF2B5EF4-FFF2-40B4-BE49-F238E27FC236}">
                <a16:creationId xmlns:a16="http://schemas.microsoft.com/office/drawing/2014/main" id="{2B9EC11C-0848-DE36-EBC6-5BA772C07C84}"/>
              </a:ext>
            </a:extLst>
          </p:cNvPr>
          <p:cNvSpPr txBox="1"/>
          <p:nvPr/>
        </p:nvSpPr>
        <p:spPr>
          <a:xfrm>
            <a:off x="3589351" y="1943480"/>
            <a:ext cx="5256788" cy="8402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38"/>
              </a:lnSpc>
              <a:spcBef>
                <a:spcPct val="0"/>
              </a:spcBef>
            </a:pPr>
            <a:r>
              <a:rPr lang="vi-VN" sz="4734" b="1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01.</a:t>
            </a:r>
            <a:endParaRPr lang="en-US" sz="4734" b="1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048BCF7A-794D-25DB-0B76-14357D425D80}"/>
              </a:ext>
            </a:extLst>
          </p:cNvPr>
          <p:cNvSpPr/>
          <p:nvPr/>
        </p:nvSpPr>
        <p:spPr>
          <a:xfrm>
            <a:off x="1550194" y="2921001"/>
            <a:ext cx="9093200" cy="1823318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Tầm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trọng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đời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4067" b="1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4067" b="1" dirty="0" err="1">
                <a:latin typeface="UTM Avo" panose="02040603050506020204" pitchFamily="18"/>
                <a:cs typeface="Arial" pitchFamily="34" charset="0"/>
              </a:rPr>
              <a:t>người</a:t>
            </a:r>
            <a:endParaRPr lang="en-US" sz="4067" b="1" spc="-17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875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21">
            <a:extLst>
              <a:ext uri="{FF2B5EF4-FFF2-40B4-BE49-F238E27FC236}">
                <a16:creationId xmlns:a16="http://schemas.microsoft.com/office/drawing/2014/main" id="{A59C26A4-A49F-BFDB-D5B7-0ED5B27ADC1F}"/>
              </a:ext>
            </a:extLst>
          </p:cNvPr>
          <p:cNvSpPr txBox="1"/>
          <p:nvPr/>
        </p:nvSpPr>
        <p:spPr>
          <a:xfrm>
            <a:off x="2703683" y="1586906"/>
            <a:ext cx="7609512" cy="103951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vi-VN" sz="2400" i="1" dirty="0">
                <a:latin typeface="UTM Avo" panose="02040603050506020204" pitchFamily="18"/>
                <a:cs typeface="Arial" pitchFamily="34" charset="0"/>
              </a:rPr>
              <a:t>Đ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ọc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trường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hợp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sát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endParaRPr lang="vi-VN" sz="2400" i="1" dirty="0">
              <a:latin typeface="UTM Avo" panose="02040603050506020204" pitchFamily="18"/>
              <a:cs typeface="Arial" pitchFamily="34" charset="0"/>
            </a:endParaRPr>
          </a:p>
          <a:p>
            <a:pPr algn="ctr">
              <a:lnSpc>
                <a:spcPct val="150000"/>
              </a:lnSpc>
            </a:pP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thực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hiện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nhiệm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i="1" dirty="0" err="1">
                <a:latin typeface="UTM Avo" panose="02040603050506020204" pitchFamily="18"/>
                <a:cs typeface="Arial" pitchFamily="34" charset="0"/>
              </a:rPr>
              <a:t>vụ</a:t>
            </a:r>
            <a:r>
              <a:rPr lang="en-US" sz="2400" i="1" dirty="0">
                <a:latin typeface="UTM Avo" panose="02040603050506020204" pitchFamily="18"/>
                <a:cs typeface="Arial" pitchFamily="34" charset="0"/>
              </a:rPr>
              <a:t>: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1EAE33A-0733-890C-CFD3-C4765DDF0981}"/>
              </a:ext>
            </a:extLst>
          </p:cNvPr>
          <p:cNvSpPr/>
          <p:nvPr/>
        </p:nvSpPr>
        <p:spPr>
          <a:xfrm>
            <a:off x="1219994" y="2886457"/>
            <a:ext cx="9844712" cy="1655066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Cho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biết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hoạt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hình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ảnh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, trường hợp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những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?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đó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ý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nghĩa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như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thế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pic>
        <p:nvPicPr>
          <p:cNvPr id="9" name="Picture 11">
            <a:extLst>
              <a:ext uri="{FF2B5EF4-FFF2-40B4-BE49-F238E27FC236}">
                <a16:creationId xmlns:a16="http://schemas.microsoft.com/office/drawing/2014/main" id="{743720F1-733C-0A2F-9336-C5152DAC0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2780174" y="1525829"/>
            <a:ext cx="1065399" cy="1088529"/>
          </a:xfrm>
          <a:prstGeom prst="rect">
            <a:avLst/>
          </a:prstGeom>
        </p:spPr>
      </p:pic>
      <p:sp>
        <p:nvSpPr>
          <p:cNvPr id="10" name="Freeform 11">
            <a:extLst>
              <a:ext uri="{FF2B5EF4-FFF2-40B4-BE49-F238E27FC236}">
                <a16:creationId xmlns:a16="http://schemas.microsoft.com/office/drawing/2014/main" id="{034A1190-C449-8A78-AEC4-5FD93B2F3584}"/>
              </a:ext>
            </a:extLst>
          </p:cNvPr>
          <p:cNvSpPr/>
          <p:nvPr/>
        </p:nvSpPr>
        <p:spPr>
          <a:xfrm>
            <a:off x="1078083" y="4813622"/>
            <a:ext cx="1821929" cy="1821929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3" y="0"/>
                </a:lnTo>
                <a:lnTo>
                  <a:pt x="2732893" y="2732893"/>
                </a:lnTo>
                <a:lnTo>
                  <a:pt x="0" y="2732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1" name="Freeform 13">
            <a:extLst>
              <a:ext uri="{FF2B5EF4-FFF2-40B4-BE49-F238E27FC236}">
                <a16:creationId xmlns:a16="http://schemas.microsoft.com/office/drawing/2014/main" id="{26D686F5-4C05-695A-2686-46B64C4FD149}"/>
              </a:ext>
            </a:extLst>
          </p:cNvPr>
          <p:cNvSpPr/>
          <p:nvPr/>
        </p:nvSpPr>
        <p:spPr>
          <a:xfrm>
            <a:off x="3106466" y="4813622"/>
            <a:ext cx="1821929" cy="1821929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4" y="0"/>
                </a:lnTo>
                <a:lnTo>
                  <a:pt x="2732894" y="2732893"/>
                </a:lnTo>
                <a:lnTo>
                  <a:pt x="0" y="2732893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2" name="Freeform 10">
            <a:extLst>
              <a:ext uri="{FF2B5EF4-FFF2-40B4-BE49-F238E27FC236}">
                <a16:creationId xmlns:a16="http://schemas.microsoft.com/office/drawing/2014/main" id="{E730D761-1197-ED5F-7C03-346B008FED6C}"/>
              </a:ext>
            </a:extLst>
          </p:cNvPr>
          <p:cNvSpPr/>
          <p:nvPr/>
        </p:nvSpPr>
        <p:spPr>
          <a:xfrm>
            <a:off x="5138466" y="4813622"/>
            <a:ext cx="1821929" cy="1821929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3" y="0"/>
                </a:lnTo>
                <a:lnTo>
                  <a:pt x="2732893" y="2732894"/>
                </a:lnTo>
                <a:lnTo>
                  <a:pt x="0" y="2732894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93C9E391-6F1D-D59B-ED78-CB2430A96975}"/>
              </a:ext>
            </a:extLst>
          </p:cNvPr>
          <p:cNvSpPr/>
          <p:nvPr/>
        </p:nvSpPr>
        <p:spPr>
          <a:xfrm>
            <a:off x="7170466" y="4813622"/>
            <a:ext cx="1821929" cy="1821929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4" y="0"/>
                </a:lnTo>
                <a:lnTo>
                  <a:pt x="2732894" y="2732894"/>
                </a:lnTo>
                <a:lnTo>
                  <a:pt x="0" y="2732894"/>
                </a:lnTo>
                <a:lnTo>
                  <a:pt x="0" y="0"/>
                </a:lnTo>
                <a:close/>
              </a:path>
            </a:pathLst>
          </a:custGeom>
          <a:blipFill>
            <a:blip r:embed="rId11">
              <a:extLst>
                <a:ext uri="{96DAC541-7B7A-43D3-8B79-37D633B846F1}">
                  <asvg:svgBlip xmlns:asvg="http://schemas.microsoft.com/office/drawing/2016/SVG/main" r:embed="rId12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4" name="Freeform 11">
            <a:extLst>
              <a:ext uri="{FF2B5EF4-FFF2-40B4-BE49-F238E27FC236}">
                <a16:creationId xmlns:a16="http://schemas.microsoft.com/office/drawing/2014/main" id="{F2576DAE-425B-FC23-0869-70C5744AF068}"/>
              </a:ext>
            </a:extLst>
          </p:cNvPr>
          <p:cNvSpPr/>
          <p:nvPr/>
        </p:nvSpPr>
        <p:spPr>
          <a:xfrm>
            <a:off x="9202466" y="4813622"/>
            <a:ext cx="1923529" cy="1821929"/>
          </a:xfrm>
          <a:custGeom>
            <a:avLst/>
            <a:gdLst/>
            <a:ahLst/>
            <a:cxnLst/>
            <a:rect l="l" t="t" r="r" b="b"/>
            <a:pathLst>
              <a:path w="2732894" h="2732894">
                <a:moveTo>
                  <a:pt x="0" y="0"/>
                </a:moveTo>
                <a:lnTo>
                  <a:pt x="2732893" y="0"/>
                </a:lnTo>
                <a:lnTo>
                  <a:pt x="2732893" y="2732893"/>
                </a:lnTo>
                <a:lnTo>
                  <a:pt x="0" y="273289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B3E90DD7-3884-066F-5809-9110F338E7D7}"/>
              </a:ext>
            </a:extLst>
          </p:cNvPr>
          <p:cNvSpPr txBox="1"/>
          <p:nvPr/>
        </p:nvSpPr>
        <p:spPr>
          <a:xfrm>
            <a:off x="1197918" y="5200595"/>
            <a:ext cx="1582256" cy="1101069"/>
          </a:xfrm>
          <a:prstGeom prst="rect">
            <a:avLst/>
          </a:prstGeom>
          <a:noFill/>
        </p:spPr>
        <p:txBody>
          <a:bodyPr wrap="square" lIns="60959" tIns="30479" rIns="60959" bIns="3047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latin typeface="UTM Avo" panose="02040603050506020204" pitchFamily="18"/>
              </a:rPr>
              <a:t>Nhóm 1</a:t>
            </a:r>
          </a:p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/>
              </a:rPr>
              <a:t>Ảnh 1</a:t>
            </a:r>
            <a:endParaRPr lang="en-US" sz="2400">
              <a:latin typeface="UTM Avo" panose="02040603050506020204" pitchFamily="18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E498A50-3B20-A416-8637-141ED7585BA2}"/>
              </a:ext>
            </a:extLst>
          </p:cNvPr>
          <p:cNvSpPr txBox="1"/>
          <p:nvPr/>
        </p:nvSpPr>
        <p:spPr>
          <a:xfrm>
            <a:off x="3226302" y="5200595"/>
            <a:ext cx="1582256" cy="1101069"/>
          </a:xfrm>
          <a:prstGeom prst="rect">
            <a:avLst/>
          </a:prstGeom>
          <a:noFill/>
        </p:spPr>
        <p:txBody>
          <a:bodyPr wrap="square" lIns="60959" tIns="30479" rIns="60959" bIns="3047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 dirty="0">
                <a:latin typeface="UTM Avo" panose="02040603050506020204" pitchFamily="18"/>
              </a:rPr>
              <a:t>Nhóm 2</a:t>
            </a:r>
          </a:p>
          <a:p>
            <a:pPr algn="ctr">
              <a:lnSpc>
                <a:spcPct val="150000"/>
              </a:lnSpc>
            </a:pPr>
            <a:r>
              <a:rPr lang="vi-VN" sz="2400" dirty="0">
                <a:latin typeface="UTM Avo" panose="02040603050506020204" pitchFamily="18"/>
              </a:rPr>
              <a:t>Ảnh 2</a:t>
            </a:r>
            <a:endParaRPr lang="en-US" sz="2400" dirty="0">
              <a:latin typeface="UTM Avo" panose="02040603050506020204" pitchFamily="18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24F83CF-CD66-CE8A-3960-838CCB72E05E}"/>
              </a:ext>
            </a:extLst>
          </p:cNvPr>
          <p:cNvSpPr txBox="1"/>
          <p:nvPr/>
        </p:nvSpPr>
        <p:spPr>
          <a:xfrm>
            <a:off x="5258302" y="5200595"/>
            <a:ext cx="1582256" cy="1101069"/>
          </a:xfrm>
          <a:prstGeom prst="rect">
            <a:avLst/>
          </a:prstGeom>
          <a:noFill/>
        </p:spPr>
        <p:txBody>
          <a:bodyPr wrap="square" lIns="60959" tIns="30479" rIns="60959" bIns="3047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latin typeface="UTM Avo" panose="02040603050506020204" pitchFamily="18"/>
              </a:rPr>
              <a:t>Nhóm 3</a:t>
            </a:r>
          </a:p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/>
              </a:rPr>
              <a:t>Ảnh 3</a:t>
            </a:r>
            <a:endParaRPr lang="en-US" sz="2400">
              <a:latin typeface="UTM Avo" panose="02040603050506020204" pitchFamily="18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2D676886-5B72-02AB-4B55-079D66B07C6C}"/>
              </a:ext>
            </a:extLst>
          </p:cNvPr>
          <p:cNvSpPr txBox="1"/>
          <p:nvPr/>
        </p:nvSpPr>
        <p:spPr>
          <a:xfrm>
            <a:off x="7290302" y="5200595"/>
            <a:ext cx="1582256" cy="1101069"/>
          </a:xfrm>
          <a:prstGeom prst="rect">
            <a:avLst/>
          </a:prstGeom>
          <a:noFill/>
        </p:spPr>
        <p:txBody>
          <a:bodyPr wrap="square" lIns="60959" tIns="30479" rIns="60959" bIns="3047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latin typeface="UTM Avo" panose="02040603050506020204" pitchFamily="18"/>
              </a:rPr>
              <a:t>Nhóm 4</a:t>
            </a:r>
          </a:p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/>
              </a:rPr>
              <a:t>Ảnh 4</a:t>
            </a:r>
            <a:endParaRPr lang="en-US" sz="2400">
              <a:latin typeface="UTM Avo" panose="02040603050506020204" pitchFamily="18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2A0BCFC6-7078-C976-FB72-AE632FCCA43E}"/>
              </a:ext>
            </a:extLst>
          </p:cNvPr>
          <p:cNvSpPr txBox="1"/>
          <p:nvPr/>
        </p:nvSpPr>
        <p:spPr>
          <a:xfrm>
            <a:off x="9262382" y="5200595"/>
            <a:ext cx="1803693" cy="1101069"/>
          </a:xfrm>
          <a:prstGeom prst="rect">
            <a:avLst/>
          </a:prstGeom>
          <a:noFill/>
        </p:spPr>
        <p:txBody>
          <a:bodyPr wrap="square" lIns="60959" tIns="30479" rIns="60959" bIns="30479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400" b="1">
                <a:latin typeface="UTM Avo" panose="02040603050506020204" pitchFamily="18"/>
              </a:rPr>
              <a:t>Nhóm 5</a:t>
            </a:r>
          </a:p>
          <a:p>
            <a:pPr algn="ctr">
              <a:lnSpc>
                <a:spcPct val="150000"/>
              </a:lnSpc>
            </a:pPr>
            <a:r>
              <a:rPr lang="vi-VN" sz="2400">
                <a:latin typeface="UTM Avo" panose="02040603050506020204" pitchFamily="18"/>
              </a:rPr>
              <a:t>Trường hợp</a:t>
            </a:r>
            <a:endParaRPr lang="en-US" sz="2400">
              <a:latin typeface="UTM Avo" panose="02040603050506020204" pitchFamily="18"/>
            </a:endParaRPr>
          </a:p>
        </p:txBody>
      </p:sp>
    </p:spTree>
    <p:extLst>
      <p:ext uri="{BB962C8B-B14F-4D97-AF65-F5344CB8AC3E}">
        <p14:creationId xmlns:p14="http://schemas.microsoft.com/office/powerpoint/2010/main" val="131175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5" grpId="0"/>
      <p:bldP spid="16" grpId="0"/>
      <p:bldP spid="17" grpId="0"/>
      <p:bldP spid="18" grpId="0"/>
      <p:bldP spid="19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0C31613-5994-CA40-A4C3-993D056938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9C19240F-0F0D-C1FB-9256-D245BB5747B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662" y="1929999"/>
            <a:ext cx="3676508" cy="22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7FD99B25-3BE1-AC86-5987-4E57C94697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60" y="1888015"/>
            <a:ext cx="3633251" cy="233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" name="Picture 2">
            <a:extLst>
              <a:ext uri="{FF2B5EF4-FFF2-40B4-BE49-F238E27FC236}">
                <a16:creationId xmlns:a16="http://schemas.microsoft.com/office/drawing/2014/main" id="{909DF50B-0AA5-6D41-B03A-E5E46D45943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07662" y="4420507"/>
            <a:ext cx="3676507" cy="225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>
            <a:extLst>
              <a:ext uri="{FF2B5EF4-FFF2-40B4-BE49-F238E27FC236}">
                <a16:creationId xmlns:a16="http://schemas.microsoft.com/office/drawing/2014/main" id="{22A0AD58-7EC9-084C-BC78-989E38A6A66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92560" y="4420507"/>
            <a:ext cx="3676507" cy="225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8848462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A79FD1C-89AC-21C2-E663-0A6FA6F4BD5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0BDDE802-79CA-BA5D-FEC3-EEBCC5C68889}"/>
              </a:ext>
            </a:extLst>
          </p:cNvPr>
          <p:cNvSpPr txBox="1"/>
          <p:nvPr/>
        </p:nvSpPr>
        <p:spPr>
          <a:xfrm>
            <a:off x="831273" y="2212448"/>
            <a:ext cx="10529454" cy="33378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400" b="1" dirty="0" err="1">
                <a:latin typeface="UTM Avo" panose="02040603050506020204" pitchFamily="18" charset="0"/>
              </a:rPr>
              <a:t>Trường</a:t>
            </a:r>
            <a:r>
              <a:rPr lang="en-US" sz="2400" b="1" dirty="0">
                <a:latin typeface="UTM Avo" panose="02040603050506020204" pitchFamily="18" charset="0"/>
              </a:rPr>
              <a:t> </a:t>
            </a:r>
            <a:r>
              <a:rPr lang="en-US" sz="2400" b="1" dirty="0" err="1">
                <a:latin typeface="UTM Avo" panose="02040603050506020204" pitchFamily="18" charset="0"/>
              </a:rPr>
              <a:t>hợp</a:t>
            </a:r>
            <a:r>
              <a:rPr lang="en-US" sz="2400" b="1" dirty="0">
                <a:latin typeface="UTM Avo" panose="02040603050506020204" pitchFamily="18" charset="0"/>
              </a:rPr>
              <a:t>. </a:t>
            </a:r>
            <a:r>
              <a:rPr lang="en-US" sz="2400" dirty="0">
                <a:latin typeface="UTM Avo" panose="02040603050506020204" pitchFamily="18" charset="0"/>
              </a:rPr>
              <a:t>Sau </a:t>
            </a:r>
            <a:r>
              <a:rPr lang="en-US" sz="2400" dirty="0" err="1">
                <a:latin typeface="UTM Avo" panose="02040603050506020204" pitchFamily="18" charset="0"/>
              </a:rPr>
              <a:t>khi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về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thăm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quê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M </a:t>
            </a:r>
            <a:r>
              <a:rPr lang="en-US" sz="2400" dirty="0" err="1">
                <a:latin typeface="UTM Avo" panose="02040603050506020204" pitchFamily="18" charset="0"/>
              </a:rPr>
              <a:t>nhận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thấy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cuộc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</a:rPr>
              <a:t> phương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nhiều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khăn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thu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thấp</a:t>
            </a:r>
            <a:r>
              <a:rPr lang="en-US" sz="2400" dirty="0">
                <a:latin typeface="UTM Avo" panose="02040603050506020204" pitchFamily="18" charset="0"/>
              </a:rPr>
              <a:t>. Do </a:t>
            </a:r>
            <a:r>
              <a:rPr lang="en-US" sz="2400" dirty="0" err="1">
                <a:latin typeface="UTM Avo" panose="02040603050506020204" pitchFamily="18" charset="0"/>
              </a:rPr>
              <a:t>đó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M </a:t>
            </a:r>
            <a:r>
              <a:rPr lang="en-US" sz="2400" dirty="0" err="1">
                <a:latin typeface="UTM Avo" panose="02040603050506020204" pitchFamily="18" charset="0"/>
              </a:rPr>
              <a:t>đã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quyết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mở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ty </a:t>
            </a:r>
            <a:r>
              <a:rPr lang="en-US" sz="2400" dirty="0" err="1">
                <a:latin typeface="UTM Avo" panose="02040603050506020204" pitchFamily="18" charset="0"/>
              </a:rPr>
              <a:t>sản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xuất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sợi</a:t>
            </a:r>
            <a:r>
              <a:rPr lang="en-US" sz="2400" dirty="0">
                <a:latin typeface="UTM Avo" panose="02040603050506020204" pitchFamily="18" charset="0"/>
              </a:rPr>
              <a:t> ở </a:t>
            </a:r>
            <a:r>
              <a:rPr lang="en-US" sz="2400" dirty="0" err="1">
                <a:latin typeface="UTM Avo" panose="02040603050506020204" pitchFamily="18" charset="0"/>
              </a:rPr>
              <a:t>quê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hương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mình</a:t>
            </a:r>
            <a:r>
              <a:rPr lang="en-US" sz="2400" dirty="0">
                <a:latin typeface="UTM Avo" panose="02040603050506020204" pitchFamily="18" charset="0"/>
              </a:rPr>
              <a:t>.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ty </a:t>
            </a:r>
            <a:r>
              <a:rPr lang="en-US" sz="2400" dirty="0" err="1">
                <a:latin typeface="UTM Avo" panose="02040603050506020204" pitchFamily="18" charset="0"/>
              </a:rPr>
              <a:t>của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anh</a:t>
            </a:r>
            <a:r>
              <a:rPr lang="en-US" sz="2400" dirty="0">
                <a:latin typeface="UTM Avo" panose="02040603050506020204" pitchFamily="18" charset="0"/>
              </a:rPr>
              <a:t> M </a:t>
            </a:r>
            <a:r>
              <a:rPr lang="en-US" sz="2400" dirty="0" err="1">
                <a:latin typeface="UTM Avo" panose="02040603050506020204" pitchFamily="18" charset="0"/>
              </a:rPr>
              <a:t>không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chỉ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mua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nguyên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liệu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mà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còn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ưu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tiên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tuyển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lao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động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địa</a:t>
            </a:r>
            <a:r>
              <a:rPr lang="en-US" sz="2400" dirty="0">
                <a:latin typeface="UTM Avo" panose="02040603050506020204" pitchFamily="18" charset="0"/>
              </a:rPr>
              <a:t> phương. </a:t>
            </a:r>
            <a:r>
              <a:rPr lang="en-US" sz="2400" dirty="0" err="1">
                <a:latin typeface="UTM Avo" panose="02040603050506020204" pitchFamily="18" charset="0"/>
              </a:rPr>
              <a:t>Nhờ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việc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làm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trong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công</a:t>
            </a:r>
            <a:r>
              <a:rPr lang="en-US" sz="2400" dirty="0">
                <a:latin typeface="UTM Avo" panose="02040603050506020204" pitchFamily="18" charset="0"/>
              </a:rPr>
              <a:t> ty, </a:t>
            </a:r>
            <a:r>
              <a:rPr lang="en-US" sz="2400" dirty="0" err="1">
                <a:latin typeface="UTM Avo" panose="02040603050506020204" pitchFamily="18" charset="0"/>
              </a:rPr>
              <a:t>người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dân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có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thu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nhập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ổn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định</a:t>
            </a:r>
            <a:r>
              <a:rPr lang="en-US" sz="2400" dirty="0">
                <a:latin typeface="UTM Avo" panose="02040603050506020204" pitchFamily="18" charset="0"/>
              </a:rPr>
              <a:t>, </a:t>
            </a:r>
            <a:r>
              <a:rPr lang="en-US" sz="2400" dirty="0" err="1">
                <a:latin typeface="UTM Avo" panose="02040603050506020204" pitchFamily="18" charset="0"/>
              </a:rPr>
              <a:t>đời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sống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từng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bước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được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nâng</a:t>
            </a:r>
            <a:r>
              <a:rPr lang="en-US" sz="2400" dirty="0">
                <a:latin typeface="UTM Avo" panose="02040603050506020204" pitchFamily="18" charset="0"/>
              </a:rPr>
              <a:t> </a:t>
            </a:r>
            <a:r>
              <a:rPr lang="en-US" sz="2400" dirty="0" err="1">
                <a:latin typeface="UTM Avo" panose="02040603050506020204" pitchFamily="18" charset="0"/>
              </a:rPr>
              <a:t>cao</a:t>
            </a:r>
            <a:r>
              <a:rPr lang="en-US" sz="2400" dirty="0">
                <a:latin typeface="UTM Avo" panose="02040603050506020204" pitchFamily="18" charset="0"/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6730466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9">
            <a:extLst>
              <a:ext uri="{FF2B5EF4-FFF2-40B4-BE49-F238E27FC236}">
                <a16:creationId xmlns:a16="http://schemas.microsoft.com/office/drawing/2014/main" id="{53DEEDD3-778D-1602-FBBB-0933EE70AC2F}"/>
              </a:ext>
            </a:extLst>
          </p:cNvPr>
          <p:cNvSpPr/>
          <p:nvPr/>
        </p:nvSpPr>
        <p:spPr>
          <a:xfrm>
            <a:off x="793275" y="3701220"/>
            <a:ext cx="4626817" cy="285706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" name="Freeform 10">
            <a:extLst>
              <a:ext uri="{FF2B5EF4-FFF2-40B4-BE49-F238E27FC236}">
                <a16:creationId xmlns:a16="http://schemas.microsoft.com/office/drawing/2014/main" id="{108BE0BE-B483-C0DC-C925-C1B361FACC67}"/>
              </a:ext>
            </a:extLst>
          </p:cNvPr>
          <p:cNvSpPr/>
          <p:nvPr/>
        </p:nvSpPr>
        <p:spPr>
          <a:xfrm>
            <a:off x="5655546" y="3256280"/>
            <a:ext cx="5673473" cy="345440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grpSp>
        <p:nvGrpSpPr>
          <p:cNvPr id="4" name="Group 11">
            <a:extLst>
              <a:ext uri="{FF2B5EF4-FFF2-40B4-BE49-F238E27FC236}">
                <a16:creationId xmlns:a16="http://schemas.microsoft.com/office/drawing/2014/main" id="{FFD64AF0-DF10-1C0A-A1D4-9D2F63D39FE3}"/>
              </a:ext>
            </a:extLst>
          </p:cNvPr>
          <p:cNvGrpSpPr/>
          <p:nvPr/>
        </p:nvGrpSpPr>
        <p:grpSpPr>
          <a:xfrm rot="5400000">
            <a:off x="2657297" y="3026129"/>
            <a:ext cx="898773" cy="898773"/>
            <a:chOff x="0" y="0"/>
            <a:chExt cx="812800" cy="812800"/>
          </a:xfrm>
        </p:grpSpPr>
        <p:sp>
          <p:nvSpPr>
            <p:cNvPr id="5" name="Freeform 12">
              <a:extLst>
                <a:ext uri="{FF2B5EF4-FFF2-40B4-BE49-F238E27FC236}">
                  <a16:creationId xmlns:a16="http://schemas.microsoft.com/office/drawing/2014/main" id="{703A00AB-0805-CCC5-5CA4-27F613217CD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8" name="TextBox 13">
              <a:extLst>
                <a:ext uri="{FF2B5EF4-FFF2-40B4-BE49-F238E27FC236}">
                  <a16:creationId xmlns:a16="http://schemas.microsoft.com/office/drawing/2014/main" id="{9AAD68D6-92C5-4D28-312A-36B98A618894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20" name="Group 14">
            <a:extLst>
              <a:ext uri="{FF2B5EF4-FFF2-40B4-BE49-F238E27FC236}">
                <a16:creationId xmlns:a16="http://schemas.microsoft.com/office/drawing/2014/main" id="{E2662100-BAF2-55DC-7A30-2F3B9D88FF66}"/>
              </a:ext>
            </a:extLst>
          </p:cNvPr>
          <p:cNvGrpSpPr/>
          <p:nvPr/>
        </p:nvGrpSpPr>
        <p:grpSpPr>
          <a:xfrm rot="5400000">
            <a:off x="2770791" y="3166884"/>
            <a:ext cx="671785" cy="617261"/>
            <a:chOff x="0" y="0"/>
            <a:chExt cx="884596" cy="812800"/>
          </a:xfrm>
        </p:grpSpPr>
        <p:sp>
          <p:nvSpPr>
            <p:cNvPr id="21" name="Freeform 15">
              <a:extLst>
                <a:ext uri="{FF2B5EF4-FFF2-40B4-BE49-F238E27FC236}">
                  <a16:creationId xmlns:a16="http://schemas.microsoft.com/office/drawing/2014/main" id="{79C99DAF-45D2-DD0E-DD32-EE175BCA0AA8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22" name="TextBox 16">
              <a:extLst>
                <a:ext uri="{FF2B5EF4-FFF2-40B4-BE49-F238E27FC236}">
                  <a16:creationId xmlns:a16="http://schemas.microsoft.com/office/drawing/2014/main" id="{C929C89C-538D-C5FF-B90A-F165790E5C3E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23" name="Group 17">
            <a:extLst>
              <a:ext uri="{FF2B5EF4-FFF2-40B4-BE49-F238E27FC236}">
                <a16:creationId xmlns:a16="http://schemas.microsoft.com/office/drawing/2014/main" id="{2E1DA83F-5E9B-5975-10B7-D7F90BA6C321}"/>
              </a:ext>
            </a:extLst>
          </p:cNvPr>
          <p:cNvGrpSpPr/>
          <p:nvPr/>
        </p:nvGrpSpPr>
        <p:grpSpPr>
          <a:xfrm>
            <a:off x="5088433" y="4680365"/>
            <a:ext cx="898773" cy="898773"/>
            <a:chOff x="0" y="0"/>
            <a:chExt cx="812800" cy="812800"/>
          </a:xfrm>
        </p:grpSpPr>
        <p:sp>
          <p:nvSpPr>
            <p:cNvPr id="24" name="Freeform 18">
              <a:extLst>
                <a:ext uri="{FF2B5EF4-FFF2-40B4-BE49-F238E27FC236}">
                  <a16:creationId xmlns:a16="http://schemas.microsoft.com/office/drawing/2014/main" id="{611AB067-E260-78C0-DA1E-F9ABFA83D35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25" name="TextBox 19">
              <a:extLst>
                <a:ext uri="{FF2B5EF4-FFF2-40B4-BE49-F238E27FC236}">
                  <a16:creationId xmlns:a16="http://schemas.microsoft.com/office/drawing/2014/main" id="{2079A6DA-694D-90B2-C407-18EA2BE40CFB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26" name="Group 20">
            <a:extLst>
              <a:ext uri="{FF2B5EF4-FFF2-40B4-BE49-F238E27FC236}">
                <a16:creationId xmlns:a16="http://schemas.microsoft.com/office/drawing/2014/main" id="{2496EC59-3043-6426-3CDC-882749C2D9D0}"/>
              </a:ext>
            </a:extLst>
          </p:cNvPr>
          <p:cNvGrpSpPr/>
          <p:nvPr/>
        </p:nvGrpSpPr>
        <p:grpSpPr>
          <a:xfrm>
            <a:off x="5201927" y="4821121"/>
            <a:ext cx="671785" cy="617261"/>
            <a:chOff x="0" y="0"/>
            <a:chExt cx="884596" cy="812800"/>
          </a:xfrm>
        </p:grpSpPr>
        <p:sp>
          <p:nvSpPr>
            <p:cNvPr id="27" name="Freeform 21">
              <a:extLst>
                <a:ext uri="{FF2B5EF4-FFF2-40B4-BE49-F238E27FC236}">
                  <a16:creationId xmlns:a16="http://schemas.microsoft.com/office/drawing/2014/main" id="{FD06E843-7313-A7CB-C85D-2A6E4EEEE2F3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28" name="TextBox 22">
              <a:extLst>
                <a:ext uri="{FF2B5EF4-FFF2-40B4-BE49-F238E27FC236}">
                  <a16:creationId xmlns:a16="http://schemas.microsoft.com/office/drawing/2014/main" id="{413B6AB7-5154-9243-5928-B87C81EB2A29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sp>
        <p:nvSpPr>
          <p:cNvPr id="29" name="Freeform 31">
            <a:extLst>
              <a:ext uri="{FF2B5EF4-FFF2-40B4-BE49-F238E27FC236}">
                <a16:creationId xmlns:a16="http://schemas.microsoft.com/office/drawing/2014/main" id="{BA27CE0D-85D1-ACAD-D15D-A58CF0CC5C8F}"/>
              </a:ext>
            </a:extLst>
          </p:cNvPr>
          <p:cNvSpPr/>
          <p:nvPr/>
        </p:nvSpPr>
        <p:spPr>
          <a:xfrm>
            <a:off x="4670807" y="5731032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0" name="Freeform 38">
            <a:extLst>
              <a:ext uri="{FF2B5EF4-FFF2-40B4-BE49-F238E27FC236}">
                <a16:creationId xmlns:a16="http://schemas.microsoft.com/office/drawing/2014/main" id="{F58094D7-46BA-3FAE-57B7-DAEE30088F93}"/>
              </a:ext>
            </a:extLst>
          </p:cNvPr>
          <p:cNvSpPr/>
          <p:nvPr/>
        </p:nvSpPr>
        <p:spPr>
          <a:xfrm>
            <a:off x="10668618" y="5847081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pic>
        <p:nvPicPr>
          <p:cNvPr id="31" name="Picture 2">
            <a:extLst>
              <a:ext uri="{FF2B5EF4-FFF2-40B4-BE49-F238E27FC236}">
                <a16:creationId xmlns:a16="http://schemas.microsoft.com/office/drawing/2014/main" id="{867A6B17-882F-98DA-9F75-B58E187E362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57746" y="803679"/>
            <a:ext cx="3676508" cy="22965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2" name="Rectangle 3">
            <a:extLst>
              <a:ext uri="{FF2B5EF4-FFF2-40B4-BE49-F238E27FC236}">
                <a16:creationId xmlns:a16="http://schemas.microsoft.com/office/drawing/2014/main" id="{A05E920C-C833-A43C-B495-35B6F4CB0468}"/>
              </a:ext>
            </a:extLst>
          </p:cNvPr>
          <p:cNvSpPr>
            <a:spLocks noChangeArrowheads="1"/>
          </p:cNvSpPr>
          <p:nvPr/>
        </p:nvSpPr>
        <p:spPr bwMode="auto">
          <a:xfrm>
            <a:off x="992262" y="4302217"/>
            <a:ext cx="4050661" cy="1655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sản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xuất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hoạch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lúa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bác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  <p:sp>
        <p:nvSpPr>
          <p:cNvPr id="33" name="Rectangle 4">
            <a:extLst>
              <a:ext uri="{FF2B5EF4-FFF2-40B4-BE49-F238E27FC236}">
                <a16:creationId xmlns:a16="http://schemas.microsoft.com/office/drawing/2014/main" id="{C92F1442-2474-63AE-C739-A6DDCE62A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3418" y="3642928"/>
            <a:ext cx="5106859" cy="27530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lương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thực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cuộc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sống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con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hàng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hóa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phục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vụ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trao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đổi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-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buôn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bán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ạo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ra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nguồn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nhập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5863102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04E9210C-30A9-01C7-CA4D-24A640B72108}"/>
              </a:ext>
            </a:extLst>
          </p:cNvPr>
          <p:cNvSpPr/>
          <p:nvPr/>
        </p:nvSpPr>
        <p:spPr>
          <a:xfrm>
            <a:off x="298998" y="4052026"/>
            <a:ext cx="3633251" cy="1806317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9B2BAB68-F0C4-324F-32F4-515D2C42E623}"/>
              </a:ext>
            </a:extLst>
          </p:cNvPr>
          <p:cNvSpPr/>
          <p:nvPr/>
        </p:nvSpPr>
        <p:spPr>
          <a:xfrm>
            <a:off x="4456507" y="3300111"/>
            <a:ext cx="7244754" cy="345440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6A460512-4CDF-EE76-FDE6-98C4BA7C1AEB}"/>
              </a:ext>
            </a:extLst>
          </p:cNvPr>
          <p:cNvGrpSpPr/>
          <p:nvPr/>
        </p:nvGrpSpPr>
        <p:grpSpPr>
          <a:xfrm rot="6881905">
            <a:off x="1636409" y="3306358"/>
            <a:ext cx="898773" cy="898773"/>
            <a:chOff x="0" y="0"/>
            <a:chExt cx="812800" cy="812800"/>
          </a:xfrm>
        </p:grpSpPr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6E400556-B7CC-B313-58CC-495DFF869F2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BE16843F-707D-0A70-7B41-3ED412B28312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B2921D42-880B-DA2A-FE53-7DC98187B904}"/>
              </a:ext>
            </a:extLst>
          </p:cNvPr>
          <p:cNvGrpSpPr/>
          <p:nvPr/>
        </p:nvGrpSpPr>
        <p:grpSpPr>
          <a:xfrm rot="5400000">
            <a:off x="1761541" y="3467034"/>
            <a:ext cx="672894" cy="578528"/>
            <a:chOff x="0" y="9447"/>
            <a:chExt cx="886056" cy="761797"/>
          </a:xfrm>
        </p:grpSpPr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2D2E220C-6CBB-C2B4-460E-80472BD4B7C0}"/>
                </a:ext>
              </a:extLst>
            </p:cNvPr>
            <p:cNvSpPr/>
            <p:nvPr/>
          </p:nvSpPr>
          <p:spPr>
            <a:xfrm>
              <a:off x="16054" y="9447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2A9EDA23-8F35-5D44-D1F1-90C8C9A8DEBD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3" name="Group 17">
            <a:extLst>
              <a:ext uri="{FF2B5EF4-FFF2-40B4-BE49-F238E27FC236}">
                <a16:creationId xmlns:a16="http://schemas.microsoft.com/office/drawing/2014/main" id="{601B4F47-0B89-095A-1D2D-8305BFFF7BCD}"/>
              </a:ext>
            </a:extLst>
          </p:cNvPr>
          <p:cNvGrpSpPr/>
          <p:nvPr/>
        </p:nvGrpSpPr>
        <p:grpSpPr>
          <a:xfrm>
            <a:off x="3817695" y="4554182"/>
            <a:ext cx="898773" cy="898773"/>
            <a:chOff x="0" y="0"/>
            <a:chExt cx="812800" cy="812800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E8C8E1FA-7485-0EA0-8F5F-B55967B2E4B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4BB48BDF-E593-0D27-6AD7-BE3819DCEA77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id="{3D9669AF-1C98-FDE0-6403-9DDAC0EBB32A}"/>
              </a:ext>
            </a:extLst>
          </p:cNvPr>
          <p:cNvGrpSpPr/>
          <p:nvPr/>
        </p:nvGrpSpPr>
        <p:grpSpPr>
          <a:xfrm>
            <a:off x="3931189" y="4714302"/>
            <a:ext cx="660701" cy="578528"/>
            <a:chOff x="0" y="25500"/>
            <a:chExt cx="870002" cy="761797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E6C6DB1C-D548-16D3-A785-1751EB2122FA}"/>
                </a:ext>
              </a:extLst>
            </p:cNvPr>
            <p:cNvSpPr/>
            <p:nvPr/>
          </p:nvSpPr>
          <p:spPr>
            <a:xfrm>
              <a:off x="0" y="25500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2A2496C9-ECB8-D5D4-4281-5F5E2F22D280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19" name="Freeform 31">
            <a:extLst>
              <a:ext uri="{FF2B5EF4-FFF2-40B4-BE49-F238E27FC236}">
                <a16:creationId xmlns:a16="http://schemas.microsoft.com/office/drawing/2014/main" id="{BE62F580-4FCA-C204-67CC-3F2178834E26}"/>
              </a:ext>
            </a:extLst>
          </p:cNvPr>
          <p:cNvSpPr/>
          <p:nvPr/>
        </p:nvSpPr>
        <p:spPr>
          <a:xfrm>
            <a:off x="3293437" y="5157819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0" name="Freeform 38">
            <a:extLst>
              <a:ext uri="{FF2B5EF4-FFF2-40B4-BE49-F238E27FC236}">
                <a16:creationId xmlns:a16="http://schemas.microsoft.com/office/drawing/2014/main" id="{E6CE6BD1-47EF-B552-FDFE-EF5D5467C87C}"/>
              </a:ext>
            </a:extLst>
          </p:cNvPr>
          <p:cNvSpPr/>
          <p:nvPr/>
        </p:nvSpPr>
        <p:spPr>
          <a:xfrm>
            <a:off x="11170141" y="5966859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D9EBDCC0-DAD3-338E-5481-76ACD1D0764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0896" y="4386188"/>
            <a:ext cx="3840881" cy="110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Ho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ạt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giảng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dạy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viên</a:t>
            </a:r>
            <a:endParaRPr lang="en-US" sz="2400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375C52B1-73DC-DCC3-39C3-55E947BA275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83690" y="3755744"/>
            <a:ext cx="7053664" cy="2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Đ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ào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dục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phát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triển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hoàn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thiện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góp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thúc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đẩy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sự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phát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triển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xã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hội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T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nguồn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nhập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viên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59A53E0-CB89-3438-3CCE-31AC214D947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9374" y="790181"/>
            <a:ext cx="3633251" cy="23385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538742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1ED1FD56-ADF3-DE23-01AA-CE16C8E7E72E}"/>
              </a:ext>
            </a:extLst>
          </p:cNvPr>
          <p:cNvSpPr/>
          <p:nvPr/>
        </p:nvSpPr>
        <p:spPr>
          <a:xfrm>
            <a:off x="6351910" y="1677165"/>
            <a:ext cx="4605900" cy="232059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F32D5F66-E3EF-8A59-2769-514BE2B80672}"/>
              </a:ext>
            </a:extLst>
          </p:cNvPr>
          <p:cNvSpPr/>
          <p:nvPr/>
        </p:nvSpPr>
        <p:spPr>
          <a:xfrm>
            <a:off x="1828435" y="4151287"/>
            <a:ext cx="8509779" cy="262041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774CCC81-3EF6-06BE-E5FD-1E2372FE5541}"/>
              </a:ext>
            </a:extLst>
          </p:cNvPr>
          <p:cNvGrpSpPr/>
          <p:nvPr/>
        </p:nvGrpSpPr>
        <p:grpSpPr>
          <a:xfrm rot="6881905">
            <a:off x="7903906" y="3590326"/>
            <a:ext cx="898773" cy="898773"/>
            <a:chOff x="0" y="0"/>
            <a:chExt cx="812800" cy="812800"/>
          </a:xfrm>
        </p:grpSpPr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03598FA5-D3E2-EC8F-6B3F-0163969065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CD71D796-C5A3-C06C-445E-AD2B38688F50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0FBF4072-806F-2AA7-64FF-B7E570CDEE12}"/>
              </a:ext>
            </a:extLst>
          </p:cNvPr>
          <p:cNvGrpSpPr/>
          <p:nvPr/>
        </p:nvGrpSpPr>
        <p:grpSpPr>
          <a:xfrm rot="5400000">
            <a:off x="8016846" y="3751002"/>
            <a:ext cx="672894" cy="578528"/>
            <a:chOff x="0" y="25501"/>
            <a:chExt cx="886056" cy="761797"/>
          </a:xfrm>
        </p:grpSpPr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79621C0A-9A72-7F35-4C0D-C0503E070185}"/>
                </a:ext>
              </a:extLst>
            </p:cNvPr>
            <p:cNvSpPr/>
            <p:nvPr/>
          </p:nvSpPr>
          <p:spPr>
            <a:xfrm>
              <a:off x="16054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C7B13F5A-4850-586A-CC9C-CCB226F642D5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13" name="Group 17">
            <a:extLst>
              <a:ext uri="{FF2B5EF4-FFF2-40B4-BE49-F238E27FC236}">
                <a16:creationId xmlns:a16="http://schemas.microsoft.com/office/drawing/2014/main" id="{819E4D8D-F7D9-B486-5EDA-5EC5AD48AF15}"/>
              </a:ext>
            </a:extLst>
          </p:cNvPr>
          <p:cNvGrpSpPr/>
          <p:nvPr/>
        </p:nvGrpSpPr>
        <p:grpSpPr>
          <a:xfrm>
            <a:off x="5074458" y="2278065"/>
            <a:ext cx="898773" cy="898773"/>
            <a:chOff x="0" y="0"/>
            <a:chExt cx="812800" cy="812800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4B96A55E-F277-71E9-469A-C220F398019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FCC34CC7-BF4E-E20D-7CA5-FF9F60FAA450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id="{D684B078-7897-0822-7F88-9CE72A5E69B3}"/>
              </a:ext>
            </a:extLst>
          </p:cNvPr>
          <p:cNvGrpSpPr/>
          <p:nvPr/>
        </p:nvGrpSpPr>
        <p:grpSpPr>
          <a:xfrm>
            <a:off x="5187951" y="2438185"/>
            <a:ext cx="660701" cy="578528"/>
            <a:chOff x="0" y="25501"/>
            <a:chExt cx="870002" cy="761797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E3DFA2DE-5058-AECC-4A60-2462C78E8A63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400">
                <a:latin typeface="UTM Avo" panose="02040603050506020204" pitchFamily="18"/>
              </a:endParaRPr>
            </a:p>
          </p:txBody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B6C99B92-1519-580D-2175-DC5E38B8C605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400">
                <a:latin typeface="UTM Avo" panose="02040603050506020204" pitchFamily="18"/>
              </a:endParaRPr>
            </a:p>
          </p:txBody>
        </p:sp>
      </p:grpSp>
      <p:sp>
        <p:nvSpPr>
          <p:cNvPr id="19" name="Freeform 31">
            <a:extLst>
              <a:ext uri="{FF2B5EF4-FFF2-40B4-BE49-F238E27FC236}">
                <a16:creationId xmlns:a16="http://schemas.microsoft.com/office/drawing/2014/main" id="{62FCC595-7EC3-25B5-3441-A07B2F6A22C3}"/>
              </a:ext>
            </a:extLst>
          </p:cNvPr>
          <p:cNvSpPr/>
          <p:nvPr/>
        </p:nvSpPr>
        <p:spPr>
          <a:xfrm>
            <a:off x="10229441" y="3170507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0" name="Freeform 38">
            <a:extLst>
              <a:ext uri="{FF2B5EF4-FFF2-40B4-BE49-F238E27FC236}">
                <a16:creationId xmlns:a16="http://schemas.microsoft.com/office/drawing/2014/main" id="{4CAFFD3B-4A57-ADDD-4D7B-2D247903EE3E}"/>
              </a:ext>
            </a:extLst>
          </p:cNvPr>
          <p:cNvSpPr/>
          <p:nvPr/>
        </p:nvSpPr>
        <p:spPr>
          <a:xfrm>
            <a:off x="9565441" y="5978698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B122323F-41C9-522B-97B3-08EBFB4A755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10528" y="2338385"/>
            <a:ext cx="4176011" cy="110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latin typeface="UTM Avo" panose="02040603050506020204" pitchFamily="18"/>
                <a:cs typeface="Arial" pitchFamily="34" charset="0"/>
              </a:rPr>
              <a:t>Hoạt động khám, chữa bệnh của bác sĩ</a:t>
            </a: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B4F6974C-4D74-B29A-F593-6D1431765B4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4470" y="4694627"/>
            <a:ext cx="8204979" cy="1645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Giúp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bệnh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cải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thiện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vấn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đề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sức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khỏe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G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óp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phần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thúc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đẩy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sự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phát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triển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xã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hội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T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ạo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nhập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bác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sĩ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347B4E15-892F-5ABF-0F1E-EF30B644E53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27989" y="1677165"/>
            <a:ext cx="3367790" cy="225333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32078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2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9">
            <a:extLst>
              <a:ext uri="{FF2B5EF4-FFF2-40B4-BE49-F238E27FC236}">
                <a16:creationId xmlns:a16="http://schemas.microsoft.com/office/drawing/2014/main" id="{F2205D4F-DE59-EF68-5123-5714038ECB4A}"/>
              </a:ext>
            </a:extLst>
          </p:cNvPr>
          <p:cNvSpPr/>
          <p:nvPr/>
        </p:nvSpPr>
        <p:spPr>
          <a:xfrm>
            <a:off x="6673403" y="1620296"/>
            <a:ext cx="4150033" cy="213144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6" name="Freeform 10">
            <a:extLst>
              <a:ext uri="{FF2B5EF4-FFF2-40B4-BE49-F238E27FC236}">
                <a16:creationId xmlns:a16="http://schemas.microsoft.com/office/drawing/2014/main" id="{4AB3632D-AC9F-7688-ABF8-52BEA11E4C1C}"/>
              </a:ext>
            </a:extLst>
          </p:cNvPr>
          <p:cNvSpPr/>
          <p:nvPr/>
        </p:nvSpPr>
        <p:spPr>
          <a:xfrm>
            <a:off x="2312370" y="3907427"/>
            <a:ext cx="7841129" cy="2950573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7" name="Group 11">
            <a:extLst>
              <a:ext uri="{FF2B5EF4-FFF2-40B4-BE49-F238E27FC236}">
                <a16:creationId xmlns:a16="http://schemas.microsoft.com/office/drawing/2014/main" id="{D53C456E-6B5D-8BFA-3CD1-5834C0B01958}"/>
              </a:ext>
            </a:extLst>
          </p:cNvPr>
          <p:cNvGrpSpPr/>
          <p:nvPr/>
        </p:nvGrpSpPr>
        <p:grpSpPr>
          <a:xfrm rot="6881905">
            <a:off x="7985208" y="3302348"/>
            <a:ext cx="898773" cy="898773"/>
            <a:chOff x="0" y="0"/>
            <a:chExt cx="812800" cy="812800"/>
          </a:xfrm>
        </p:grpSpPr>
        <p:sp>
          <p:nvSpPr>
            <p:cNvPr id="8" name="Freeform 12">
              <a:extLst>
                <a:ext uri="{FF2B5EF4-FFF2-40B4-BE49-F238E27FC236}">
                  <a16:creationId xmlns:a16="http://schemas.microsoft.com/office/drawing/2014/main" id="{F1AF604D-F9E1-7916-0132-D3EA20FFFE4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9" name="TextBox 13">
              <a:extLst>
                <a:ext uri="{FF2B5EF4-FFF2-40B4-BE49-F238E27FC236}">
                  <a16:creationId xmlns:a16="http://schemas.microsoft.com/office/drawing/2014/main" id="{0C560E25-3C1C-7B13-F670-9FFF12BCE5FE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0" name="Group 14">
            <a:extLst>
              <a:ext uri="{FF2B5EF4-FFF2-40B4-BE49-F238E27FC236}">
                <a16:creationId xmlns:a16="http://schemas.microsoft.com/office/drawing/2014/main" id="{1187DE25-01C6-CF97-50C8-D95C7620E45D}"/>
              </a:ext>
            </a:extLst>
          </p:cNvPr>
          <p:cNvGrpSpPr/>
          <p:nvPr/>
        </p:nvGrpSpPr>
        <p:grpSpPr>
          <a:xfrm rot="6881905">
            <a:off x="8106559" y="3457435"/>
            <a:ext cx="660702" cy="578528"/>
            <a:chOff x="0" y="25501"/>
            <a:chExt cx="870002" cy="761797"/>
          </a:xfrm>
        </p:grpSpPr>
        <p:sp>
          <p:nvSpPr>
            <p:cNvPr id="11" name="Freeform 15">
              <a:extLst>
                <a:ext uri="{FF2B5EF4-FFF2-40B4-BE49-F238E27FC236}">
                  <a16:creationId xmlns:a16="http://schemas.microsoft.com/office/drawing/2014/main" id="{F6990E89-4031-ADF4-1B51-48B514FF3CA6}"/>
                </a:ext>
              </a:extLst>
            </p:cNvPr>
            <p:cNvSpPr/>
            <p:nvPr/>
          </p:nvSpPr>
          <p:spPr>
            <a:xfrm rot="20118095"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2" name="TextBox 16">
              <a:extLst>
                <a:ext uri="{FF2B5EF4-FFF2-40B4-BE49-F238E27FC236}">
                  <a16:creationId xmlns:a16="http://schemas.microsoft.com/office/drawing/2014/main" id="{0FB8E40B-861F-1E31-C4C4-8658FA59B637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3" name="Group 17">
            <a:extLst>
              <a:ext uri="{FF2B5EF4-FFF2-40B4-BE49-F238E27FC236}">
                <a16:creationId xmlns:a16="http://schemas.microsoft.com/office/drawing/2014/main" id="{265AC83B-F43C-7646-12C0-339F9234A795}"/>
              </a:ext>
            </a:extLst>
          </p:cNvPr>
          <p:cNvGrpSpPr/>
          <p:nvPr/>
        </p:nvGrpSpPr>
        <p:grpSpPr>
          <a:xfrm>
            <a:off x="5230575" y="2290374"/>
            <a:ext cx="898773" cy="898773"/>
            <a:chOff x="0" y="0"/>
            <a:chExt cx="812800" cy="812800"/>
          </a:xfrm>
        </p:grpSpPr>
        <p:sp>
          <p:nvSpPr>
            <p:cNvPr id="14" name="Freeform 18">
              <a:extLst>
                <a:ext uri="{FF2B5EF4-FFF2-40B4-BE49-F238E27FC236}">
                  <a16:creationId xmlns:a16="http://schemas.microsoft.com/office/drawing/2014/main" id="{E85F374C-0EC3-32DB-B8D9-544FA6AD47CD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5" name="TextBox 19">
              <a:extLst>
                <a:ext uri="{FF2B5EF4-FFF2-40B4-BE49-F238E27FC236}">
                  <a16:creationId xmlns:a16="http://schemas.microsoft.com/office/drawing/2014/main" id="{B2C89B49-84CD-539F-FDB2-DD12F1286883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6" name="Group 20">
            <a:extLst>
              <a:ext uri="{FF2B5EF4-FFF2-40B4-BE49-F238E27FC236}">
                <a16:creationId xmlns:a16="http://schemas.microsoft.com/office/drawing/2014/main" id="{8A80F0C0-79DF-4176-E225-E2A65D28DF68}"/>
              </a:ext>
            </a:extLst>
          </p:cNvPr>
          <p:cNvGrpSpPr/>
          <p:nvPr/>
        </p:nvGrpSpPr>
        <p:grpSpPr>
          <a:xfrm>
            <a:off x="5344068" y="2450494"/>
            <a:ext cx="660701" cy="578528"/>
            <a:chOff x="0" y="25501"/>
            <a:chExt cx="870002" cy="761797"/>
          </a:xfrm>
        </p:grpSpPr>
        <p:sp>
          <p:nvSpPr>
            <p:cNvPr id="17" name="Freeform 21">
              <a:extLst>
                <a:ext uri="{FF2B5EF4-FFF2-40B4-BE49-F238E27FC236}">
                  <a16:creationId xmlns:a16="http://schemas.microsoft.com/office/drawing/2014/main" id="{85F7D01D-3BBB-F820-E57F-7BEEF671BC0E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8" name="TextBox 22">
              <a:extLst>
                <a:ext uri="{FF2B5EF4-FFF2-40B4-BE49-F238E27FC236}">
                  <a16:creationId xmlns:a16="http://schemas.microsoft.com/office/drawing/2014/main" id="{CC72ACFC-2332-74A0-5CC6-B756D5808DD6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19" name="Freeform 31">
            <a:extLst>
              <a:ext uri="{FF2B5EF4-FFF2-40B4-BE49-F238E27FC236}">
                <a16:creationId xmlns:a16="http://schemas.microsoft.com/office/drawing/2014/main" id="{71000C1D-6730-ECA2-CB30-F1AEB4170BB8}"/>
              </a:ext>
            </a:extLst>
          </p:cNvPr>
          <p:cNvSpPr/>
          <p:nvPr/>
        </p:nvSpPr>
        <p:spPr>
          <a:xfrm>
            <a:off x="10195785" y="3006727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0" name="Freeform 38">
            <a:extLst>
              <a:ext uri="{FF2B5EF4-FFF2-40B4-BE49-F238E27FC236}">
                <a16:creationId xmlns:a16="http://schemas.microsoft.com/office/drawing/2014/main" id="{103F4948-E60C-8844-3681-33C56259C80E}"/>
              </a:ext>
            </a:extLst>
          </p:cNvPr>
          <p:cNvSpPr/>
          <p:nvPr/>
        </p:nvSpPr>
        <p:spPr>
          <a:xfrm>
            <a:off x="9517274" y="6102131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1" name="Rectangle 3">
            <a:extLst>
              <a:ext uri="{FF2B5EF4-FFF2-40B4-BE49-F238E27FC236}">
                <a16:creationId xmlns:a16="http://schemas.microsoft.com/office/drawing/2014/main" id="{05741807-7119-5DF4-3A13-EFF7AC46983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47425" y="2047039"/>
            <a:ext cx="4176011" cy="110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Hoạt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xuất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giày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da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nhân</a:t>
            </a:r>
            <a:endParaRPr lang="en-US" sz="2400" dirty="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2" name="Rectangle 4">
            <a:extLst>
              <a:ext uri="{FF2B5EF4-FFF2-40B4-BE49-F238E27FC236}">
                <a16:creationId xmlns:a16="http://schemas.microsoft.com/office/drawing/2014/main" id="{3E24BAC7-DDB6-C4E1-E75C-A731847D9B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96474" y="4336481"/>
            <a:ext cx="7518400" cy="22090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Tạo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phục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vụ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cầu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tiêu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dùng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ở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ngoài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nước</a:t>
            </a: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latin typeface="UTM Avo" panose="02040603050506020204" pitchFamily="18"/>
                <a:cs typeface="Arial" pitchFamily="34" charset="0"/>
              </a:rPr>
              <a:t>Đ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em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lại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nhập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công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có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thể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nuôi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bản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thân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gia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đình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23" name="Picture 2">
            <a:extLst>
              <a:ext uri="{FF2B5EF4-FFF2-40B4-BE49-F238E27FC236}">
                <a16:creationId xmlns:a16="http://schemas.microsoft.com/office/drawing/2014/main" id="{F128D432-CF9F-52A5-A233-2B8CFECEE19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112" y="1627084"/>
            <a:ext cx="3231819" cy="2131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66587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2" fill="hold">
                      <p:stCondLst>
                        <p:cond delay="indefinite"/>
                      </p:stCondLst>
                      <p:childTnLst>
                        <p:par>
                          <p:cTn id="53" fill="hold">
                            <p:stCondLst>
                              <p:cond delay="0"/>
                            </p:stCondLst>
                            <p:childTnLst>
                              <p:par>
                                <p:cTn id="5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5">
            <a:extLst>
              <a:ext uri="{FF2B5EF4-FFF2-40B4-BE49-F238E27FC236}">
                <a16:creationId xmlns:a16="http://schemas.microsoft.com/office/drawing/2014/main" id="{4944215C-E76A-E782-9ECF-9C618186A7C2}"/>
              </a:ext>
            </a:extLst>
          </p:cNvPr>
          <p:cNvGrpSpPr/>
          <p:nvPr/>
        </p:nvGrpSpPr>
        <p:grpSpPr>
          <a:xfrm>
            <a:off x="413583" y="1772208"/>
            <a:ext cx="4538427" cy="1698244"/>
            <a:chOff x="0" y="-21448"/>
            <a:chExt cx="4819745" cy="1422323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893876E6-4C17-1214-2F4D-F430B8CB437C}"/>
                </a:ext>
              </a:extLst>
            </p:cNvPr>
            <p:cNvSpPr/>
            <p:nvPr/>
          </p:nvSpPr>
          <p:spPr>
            <a:xfrm>
              <a:off x="456360" y="-21448"/>
              <a:ext cx="4291803" cy="1217787"/>
            </a:xfrm>
            <a:custGeom>
              <a:avLst/>
              <a:gdLst/>
              <a:ahLst/>
              <a:cxnLst/>
              <a:rect l="l" t="t" r="r" b="b"/>
              <a:pathLst>
                <a:path w="4819745" h="1400875">
                  <a:moveTo>
                    <a:pt x="24868" y="0"/>
                  </a:moveTo>
                  <a:lnTo>
                    <a:pt x="4794878" y="0"/>
                  </a:lnTo>
                  <a:cubicBezTo>
                    <a:pt x="4808612" y="0"/>
                    <a:pt x="4819745" y="11134"/>
                    <a:pt x="4819745" y="24868"/>
                  </a:cubicBezTo>
                  <a:lnTo>
                    <a:pt x="4819745" y="1376007"/>
                  </a:lnTo>
                  <a:cubicBezTo>
                    <a:pt x="4819745" y="1389741"/>
                    <a:pt x="4808612" y="1400875"/>
                    <a:pt x="4794878" y="1400875"/>
                  </a:cubicBezTo>
                  <a:lnTo>
                    <a:pt x="24868" y="1400875"/>
                  </a:lnTo>
                  <a:cubicBezTo>
                    <a:pt x="11134" y="1400875"/>
                    <a:pt x="0" y="1389741"/>
                    <a:pt x="0" y="1376007"/>
                  </a:cubicBezTo>
                  <a:lnTo>
                    <a:pt x="0" y="24868"/>
                  </a:lnTo>
                  <a:cubicBezTo>
                    <a:pt x="0" y="11134"/>
                    <a:pt x="11134" y="0"/>
                    <a:pt x="24868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0F539DEC-F8F4-E88B-1531-F05A79E96E90}"/>
                </a:ext>
              </a:extLst>
            </p:cNvPr>
            <p:cNvSpPr txBox="1"/>
            <p:nvPr/>
          </p:nvSpPr>
          <p:spPr>
            <a:xfrm>
              <a:off x="0" y="-9525"/>
              <a:ext cx="4819745" cy="1410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7"/>
                </a:lnSpc>
                <a:spcBef>
                  <a:spcPct val="0"/>
                </a:spcBef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9" name="Freeform 8">
            <a:extLst>
              <a:ext uri="{FF2B5EF4-FFF2-40B4-BE49-F238E27FC236}">
                <a16:creationId xmlns:a16="http://schemas.microsoft.com/office/drawing/2014/main" id="{29A11BDA-D2CD-93F7-62B0-58F6AB2BE26A}"/>
              </a:ext>
            </a:extLst>
          </p:cNvPr>
          <p:cNvSpPr/>
          <p:nvPr/>
        </p:nvSpPr>
        <p:spPr>
          <a:xfrm>
            <a:off x="4055696" y="1950108"/>
            <a:ext cx="608388" cy="152097"/>
          </a:xfrm>
          <a:custGeom>
            <a:avLst/>
            <a:gdLst/>
            <a:ahLst/>
            <a:cxnLst/>
            <a:rect l="l" t="t" r="r" b="b"/>
            <a:pathLst>
              <a:path w="912582" h="228145">
                <a:moveTo>
                  <a:pt x="0" y="0"/>
                </a:moveTo>
                <a:lnTo>
                  <a:pt x="912582" y="0"/>
                </a:lnTo>
                <a:lnTo>
                  <a:pt x="912582" y="228146"/>
                </a:lnTo>
                <a:lnTo>
                  <a:pt x="0" y="2281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FB04B83A-6E90-7A48-BEA3-916CF7E129B4}"/>
              </a:ext>
            </a:extLst>
          </p:cNvPr>
          <p:cNvSpPr/>
          <p:nvPr/>
        </p:nvSpPr>
        <p:spPr>
          <a:xfrm>
            <a:off x="487525" y="3684847"/>
            <a:ext cx="4626817" cy="2857060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EE192969-4C1A-23A4-39B5-29F9D5EA23B3}"/>
              </a:ext>
            </a:extLst>
          </p:cNvPr>
          <p:cNvSpPr/>
          <p:nvPr/>
        </p:nvSpPr>
        <p:spPr>
          <a:xfrm>
            <a:off x="5917856" y="3460549"/>
            <a:ext cx="5754929" cy="3305656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A1438C29-44F2-FC6D-123B-1BA902564FB1}"/>
              </a:ext>
            </a:extLst>
          </p:cNvPr>
          <p:cNvGrpSpPr/>
          <p:nvPr/>
        </p:nvGrpSpPr>
        <p:grpSpPr>
          <a:xfrm rot="5400000">
            <a:off x="2447207" y="3021065"/>
            <a:ext cx="898773" cy="898773"/>
            <a:chOff x="0" y="0"/>
            <a:chExt cx="812800" cy="812800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0AB11646-39C1-4E2C-19A2-CD25F3126B32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90C3A505-9191-BDAA-F088-C96C08B145CD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3CAAFA4-2B3F-84DE-D0B1-4B60860B5008}"/>
              </a:ext>
            </a:extLst>
          </p:cNvPr>
          <p:cNvGrpSpPr/>
          <p:nvPr/>
        </p:nvGrpSpPr>
        <p:grpSpPr>
          <a:xfrm rot="5400000">
            <a:off x="2560701" y="3161820"/>
            <a:ext cx="671785" cy="617261"/>
            <a:chOff x="0" y="0"/>
            <a:chExt cx="884596" cy="812800"/>
          </a:xfrm>
        </p:grpSpPr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E0F98655-9DED-887E-435F-8D565FE4AFF9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F3C20F87-8A94-2C3A-8A8A-5E649EAF512C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18" name="Group 17">
            <a:extLst>
              <a:ext uri="{FF2B5EF4-FFF2-40B4-BE49-F238E27FC236}">
                <a16:creationId xmlns:a16="http://schemas.microsoft.com/office/drawing/2014/main" id="{60CBB057-DDD7-5D3B-65E2-6B1C4C9BB029}"/>
              </a:ext>
            </a:extLst>
          </p:cNvPr>
          <p:cNvGrpSpPr/>
          <p:nvPr/>
        </p:nvGrpSpPr>
        <p:grpSpPr>
          <a:xfrm>
            <a:off x="5073672" y="4622369"/>
            <a:ext cx="898773" cy="898773"/>
            <a:chOff x="0" y="0"/>
            <a:chExt cx="812800" cy="812800"/>
          </a:xfrm>
        </p:grpSpPr>
        <p:sp>
          <p:nvSpPr>
            <p:cNvPr id="19" name="Freeform 18">
              <a:extLst>
                <a:ext uri="{FF2B5EF4-FFF2-40B4-BE49-F238E27FC236}">
                  <a16:creationId xmlns:a16="http://schemas.microsoft.com/office/drawing/2014/main" id="{AAAAA557-B3F2-26BD-A6D9-700664AB7086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E4C6C0CC-5CDC-3DF5-6F83-896BD7E8EBD7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21" name="Group 20">
            <a:extLst>
              <a:ext uri="{FF2B5EF4-FFF2-40B4-BE49-F238E27FC236}">
                <a16:creationId xmlns:a16="http://schemas.microsoft.com/office/drawing/2014/main" id="{5AF0DA19-EBF2-9ECE-279A-4EACD0912B4D}"/>
              </a:ext>
            </a:extLst>
          </p:cNvPr>
          <p:cNvGrpSpPr/>
          <p:nvPr/>
        </p:nvGrpSpPr>
        <p:grpSpPr>
          <a:xfrm>
            <a:off x="5187166" y="4763125"/>
            <a:ext cx="671785" cy="617261"/>
            <a:chOff x="0" y="0"/>
            <a:chExt cx="884596" cy="812800"/>
          </a:xfrm>
        </p:grpSpPr>
        <p:sp>
          <p:nvSpPr>
            <p:cNvPr id="22" name="Freeform 21">
              <a:extLst>
                <a:ext uri="{FF2B5EF4-FFF2-40B4-BE49-F238E27FC236}">
                  <a16:creationId xmlns:a16="http://schemas.microsoft.com/office/drawing/2014/main" id="{208E8329-CB31-DE24-F987-26F9EEF75506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1267725-793E-E72B-DD51-7BB3E046DE5C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24" name="Freeform 31">
            <a:extLst>
              <a:ext uri="{FF2B5EF4-FFF2-40B4-BE49-F238E27FC236}">
                <a16:creationId xmlns:a16="http://schemas.microsoft.com/office/drawing/2014/main" id="{CC2F1DA2-AE09-CA93-13B1-33F17985C240}"/>
              </a:ext>
            </a:extLst>
          </p:cNvPr>
          <p:cNvSpPr/>
          <p:nvPr/>
        </p:nvSpPr>
        <p:spPr>
          <a:xfrm>
            <a:off x="4478846" y="5756689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5" name="TextBox 33">
            <a:extLst>
              <a:ext uri="{FF2B5EF4-FFF2-40B4-BE49-F238E27FC236}">
                <a16:creationId xmlns:a16="http://schemas.microsoft.com/office/drawing/2014/main" id="{422994F5-D976-D8B0-D452-8141339BD146}"/>
              </a:ext>
            </a:extLst>
          </p:cNvPr>
          <p:cNvSpPr txBox="1"/>
          <p:nvPr/>
        </p:nvSpPr>
        <p:spPr>
          <a:xfrm>
            <a:off x="786802" y="2206487"/>
            <a:ext cx="4185588" cy="4990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446"/>
              </a:lnSpc>
              <a:spcBef>
                <a:spcPct val="0"/>
              </a:spcBef>
            </a:pPr>
            <a:r>
              <a:rPr lang="vi-VN" sz="2600" dirty="0">
                <a:solidFill>
                  <a:srgbClr val="000000"/>
                </a:solidFill>
                <a:latin typeface="UTM Avo" panose="02040603050506020204" pitchFamily="18"/>
                <a:cs typeface="Arial" pitchFamily="34" charset="0"/>
              </a:rPr>
              <a:t>Trường hợp</a:t>
            </a:r>
            <a:endParaRPr lang="en-US" sz="26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6" name="Freeform 38">
            <a:extLst>
              <a:ext uri="{FF2B5EF4-FFF2-40B4-BE49-F238E27FC236}">
                <a16:creationId xmlns:a16="http://schemas.microsoft.com/office/drawing/2014/main" id="{FECE9721-692B-C943-C314-029C0677FC4E}"/>
              </a:ext>
            </a:extLst>
          </p:cNvPr>
          <p:cNvSpPr/>
          <p:nvPr/>
        </p:nvSpPr>
        <p:spPr>
          <a:xfrm>
            <a:off x="10871858" y="5921644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27" name="Rectangle 1">
            <a:extLst>
              <a:ext uri="{FF2B5EF4-FFF2-40B4-BE49-F238E27FC236}">
                <a16:creationId xmlns:a16="http://schemas.microsoft.com/office/drawing/2014/main" id="{06D4E9F4-1D88-3DA4-76B1-F2724BC0E248}"/>
              </a:ext>
            </a:extLst>
          </p:cNvPr>
          <p:cNvSpPr>
            <a:spLocks noChangeArrowheads="1"/>
          </p:cNvSpPr>
          <p:nvPr/>
        </p:nvSpPr>
        <p:spPr bwMode="auto">
          <a:xfrm>
            <a:off x="716478" y="4613244"/>
            <a:ext cx="3914140" cy="11010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Hoạt động sản xuất, </a:t>
            </a:r>
            <a:endParaRPr lang="vi-VN" sz="2400">
              <a:solidFill>
                <a:srgbClr val="000000"/>
              </a:solidFill>
              <a:latin typeface="UTM Avo" panose="02040603050506020204" pitchFamily="18"/>
              <a:ea typeface="Times New Roman" pitchFamily="18" charset="0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kinh doanh của anh M </a:t>
            </a:r>
            <a:endParaRPr lang="en-US" sz="2400"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28" name="Rectangle 2">
            <a:extLst>
              <a:ext uri="{FF2B5EF4-FFF2-40B4-BE49-F238E27FC236}">
                <a16:creationId xmlns:a16="http://schemas.microsoft.com/office/drawing/2014/main" id="{32ADB98E-D807-14D7-DB5A-74D9AA7DC4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80188" y="4107298"/>
            <a:ext cx="5424947" cy="2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dân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có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công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việc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làm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nguồn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thu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nhập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ổn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định</a:t>
            </a: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</a:p>
          <a:p>
            <a:pPr marL="381016" indent="-381016"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vi-VN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G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óp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phần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thúc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đẩy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sự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phát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triển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quê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hương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đất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nước</a:t>
            </a:r>
            <a:r>
              <a:rPr lang="en-US" sz="24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400" dirty="0"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96268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2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/>
      <p:bldP spid="27" grpId="0"/>
      <p:bldP spid="28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" name="Group 4">
            <a:extLst>
              <a:ext uri="{FF2B5EF4-FFF2-40B4-BE49-F238E27FC236}">
                <a16:creationId xmlns:a16="http://schemas.microsoft.com/office/drawing/2014/main" id="{16E0239F-3460-F0AE-2F13-B633732A7B7D}"/>
              </a:ext>
            </a:extLst>
          </p:cNvPr>
          <p:cNvGrpSpPr/>
          <p:nvPr/>
        </p:nvGrpSpPr>
        <p:grpSpPr>
          <a:xfrm>
            <a:off x="3908404" y="1751928"/>
            <a:ext cx="7749849" cy="5090831"/>
            <a:chOff x="0" y="-9525"/>
            <a:chExt cx="5293141" cy="3756732"/>
          </a:xfrm>
        </p:grpSpPr>
        <p:sp>
          <p:nvSpPr>
            <p:cNvPr id="7" name="Freeform 5">
              <a:extLst>
                <a:ext uri="{FF2B5EF4-FFF2-40B4-BE49-F238E27FC236}">
                  <a16:creationId xmlns:a16="http://schemas.microsoft.com/office/drawing/2014/main" id="{27AB0035-F1FA-2564-A5FA-3AEFE0B8631D}"/>
                </a:ext>
              </a:extLst>
            </p:cNvPr>
            <p:cNvSpPr/>
            <p:nvPr/>
          </p:nvSpPr>
          <p:spPr>
            <a:xfrm>
              <a:off x="0" y="1"/>
              <a:ext cx="5293141" cy="3412070"/>
            </a:xfrm>
            <a:custGeom>
              <a:avLst/>
              <a:gdLst/>
              <a:ahLst/>
              <a:cxnLst/>
              <a:rect l="l" t="t" r="r" b="b"/>
              <a:pathLst>
                <a:path w="5293141" h="3747207">
                  <a:moveTo>
                    <a:pt x="22643" y="0"/>
                  </a:moveTo>
                  <a:lnTo>
                    <a:pt x="5270498" y="0"/>
                  </a:lnTo>
                  <a:cubicBezTo>
                    <a:pt x="5283004" y="0"/>
                    <a:pt x="5293141" y="10138"/>
                    <a:pt x="5293141" y="22643"/>
                  </a:cubicBezTo>
                  <a:lnTo>
                    <a:pt x="5293141" y="3724564"/>
                  </a:lnTo>
                  <a:cubicBezTo>
                    <a:pt x="5293141" y="3737070"/>
                    <a:pt x="5283004" y="3747207"/>
                    <a:pt x="5270498" y="3747207"/>
                  </a:cubicBezTo>
                  <a:lnTo>
                    <a:pt x="22643" y="3747207"/>
                  </a:lnTo>
                  <a:cubicBezTo>
                    <a:pt x="10138" y="3747207"/>
                    <a:pt x="0" y="3737070"/>
                    <a:pt x="0" y="3724564"/>
                  </a:cubicBezTo>
                  <a:lnTo>
                    <a:pt x="0" y="22643"/>
                  </a:lnTo>
                  <a:cubicBezTo>
                    <a:pt x="0" y="10138"/>
                    <a:pt x="10138" y="0"/>
                    <a:pt x="22643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8" name="TextBox 6">
              <a:extLst>
                <a:ext uri="{FF2B5EF4-FFF2-40B4-BE49-F238E27FC236}">
                  <a16:creationId xmlns:a16="http://schemas.microsoft.com/office/drawing/2014/main" id="{B4F8E5D3-5D5C-A2B8-06CD-4D890CFF3A39}"/>
                </a:ext>
              </a:extLst>
            </p:cNvPr>
            <p:cNvSpPr txBox="1"/>
            <p:nvPr/>
          </p:nvSpPr>
          <p:spPr>
            <a:xfrm>
              <a:off x="0" y="-9525"/>
              <a:ext cx="5293141" cy="375673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7"/>
                </a:lnSpc>
                <a:spcBef>
                  <a:spcPct val="0"/>
                </a:spcBef>
              </a:pPr>
              <a:endParaRPr sz="800">
                <a:latin typeface="UTM Avo" panose="02040603050506020204" pitchFamily="18"/>
              </a:endParaRPr>
            </a:p>
          </p:txBody>
        </p:sp>
      </p:grpSp>
      <p:grpSp>
        <p:nvGrpSpPr>
          <p:cNvPr id="9" name="Group 7">
            <a:extLst>
              <a:ext uri="{FF2B5EF4-FFF2-40B4-BE49-F238E27FC236}">
                <a16:creationId xmlns:a16="http://schemas.microsoft.com/office/drawing/2014/main" id="{EF4D162B-B973-244D-4DEE-D73991AF9CCA}"/>
              </a:ext>
            </a:extLst>
          </p:cNvPr>
          <p:cNvGrpSpPr/>
          <p:nvPr/>
        </p:nvGrpSpPr>
        <p:grpSpPr>
          <a:xfrm>
            <a:off x="561089" y="2015858"/>
            <a:ext cx="3637416" cy="1336332"/>
            <a:chOff x="0" y="0"/>
            <a:chExt cx="1962273" cy="611733"/>
          </a:xfrm>
        </p:grpSpPr>
        <p:sp>
          <p:nvSpPr>
            <p:cNvPr id="10" name="Freeform 8">
              <a:extLst>
                <a:ext uri="{FF2B5EF4-FFF2-40B4-BE49-F238E27FC236}">
                  <a16:creationId xmlns:a16="http://schemas.microsoft.com/office/drawing/2014/main" id="{C1EE43BA-E510-B783-C791-2625B5C18D96}"/>
                </a:ext>
              </a:extLst>
            </p:cNvPr>
            <p:cNvSpPr/>
            <p:nvPr/>
          </p:nvSpPr>
          <p:spPr>
            <a:xfrm>
              <a:off x="0" y="0"/>
              <a:ext cx="1962273" cy="611733"/>
            </a:xfrm>
            <a:custGeom>
              <a:avLst/>
              <a:gdLst/>
              <a:ahLst/>
              <a:cxnLst/>
              <a:rect l="l" t="t" r="r" b="b"/>
              <a:pathLst>
                <a:path w="1962273" h="611733">
                  <a:moveTo>
                    <a:pt x="48244" y="0"/>
                  </a:moveTo>
                  <a:lnTo>
                    <a:pt x="1914029" y="0"/>
                  </a:lnTo>
                  <a:cubicBezTo>
                    <a:pt x="1940673" y="0"/>
                    <a:pt x="1962273" y="21600"/>
                    <a:pt x="1962273" y="48244"/>
                  </a:cubicBezTo>
                  <a:lnTo>
                    <a:pt x="1962273" y="563489"/>
                  </a:lnTo>
                  <a:cubicBezTo>
                    <a:pt x="1962273" y="590133"/>
                    <a:pt x="1940673" y="611733"/>
                    <a:pt x="1914029" y="611733"/>
                  </a:cubicBezTo>
                  <a:lnTo>
                    <a:pt x="48244" y="611733"/>
                  </a:lnTo>
                  <a:cubicBezTo>
                    <a:pt x="35449" y="611733"/>
                    <a:pt x="23178" y="606650"/>
                    <a:pt x="14130" y="597603"/>
                  </a:cubicBezTo>
                  <a:cubicBezTo>
                    <a:pt x="5083" y="588555"/>
                    <a:pt x="0" y="576284"/>
                    <a:pt x="0" y="563489"/>
                  </a:cubicBezTo>
                  <a:lnTo>
                    <a:pt x="0" y="48244"/>
                  </a:lnTo>
                  <a:cubicBezTo>
                    <a:pt x="0" y="21600"/>
                    <a:pt x="21600" y="0"/>
                    <a:pt x="48244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800">
                <a:latin typeface="UTM Avo" panose="02040603050506020204" pitchFamily="18"/>
              </a:endParaRPr>
            </a:p>
          </p:txBody>
        </p:sp>
        <p:sp>
          <p:nvSpPr>
            <p:cNvPr id="11" name="TextBox 9">
              <a:extLst>
                <a:ext uri="{FF2B5EF4-FFF2-40B4-BE49-F238E27FC236}">
                  <a16:creationId xmlns:a16="http://schemas.microsoft.com/office/drawing/2014/main" id="{646A8B83-E602-49AC-5BAA-49E2DF8C6A75}"/>
                </a:ext>
              </a:extLst>
            </p:cNvPr>
            <p:cNvSpPr txBox="1"/>
            <p:nvPr/>
          </p:nvSpPr>
          <p:spPr>
            <a:xfrm>
              <a:off x="0" y="-9525"/>
              <a:ext cx="1962273" cy="62125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7"/>
                </a:lnSpc>
                <a:spcBef>
                  <a:spcPct val="0"/>
                </a:spcBef>
              </a:pPr>
              <a:endParaRPr sz="800">
                <a:latin typeface="UTM Avo" panose="02040603050506020204" pitchFamily="18"/>
              </a:endParaRPr>
            </a:p>
          </p:txBody>
        </p:sp>
      </p:grpSp>
      <p:sp>
        <p:nvSpPr>
          <p:cNvPr id="12" name="TextBox 12">
            <a:extLst>
              <a:ext uri="{FF2B5EF4-FFF2-40B4-BE49-F238E27FC236}">
                <a16:creationId xmlns:a16="http://schemas.microsoft.com/office/drawing/2014/main" id="{2D196914-AB10-2D84-8250-4F3A5E8329E7}"/>
              </a:ext>
            </a:extLst>
          </p:cNvPr>
          <p:cNvSpPr txBox="1"/>
          <p:nvPr/>
        </p:nvSpPr>
        <p:spPr>
          <a:xfrm>
            <a:off x="627277" y="2064598"/>
            <a:ext cx="3509445" cy="102951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lvl="0" algn="ctr">
              <a:lnSpc>
                <a:spcPct val="150000"/>
              </a:lnSpc>
              <a:spcBef>
                <a:spcPct val="0"/>
              </a:spcBef>
            </a:pP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Nêu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vai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trò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trong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cuộc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.</a:t>
            </a:r>
            <a:endParaRPr lang="en-US" sz="2400" dirty="0">
              <a:solidFill>
                <a:srgbClr val="000000"/>
              </a:solidFill>
              <a:latin typeface="UTM Avo" panose="02040603050506020204" pitchFamily="18"/>
              <a:cs typeface="Arial" pitchFamily="34" charset="0"/>
            </a:endParaRPr>
          </a:p>
        </p:txBody>
      </p:sp>
      <p:sp>
        <p:nvSpPr>
          <p:cNvPr id="13" name="Freeform 13">
            <a:extLst>
              <a:ext uri="{FF2B5EF4-FFF2-40B4-BE49-F238E27FC236}">
                <a16:creationId xmlns:a16="http://schemas.microsoft.com/office/drawing/2014/main" id="{96229C82-3C54-16AE-F726-095E838B63A0}"/>
              </a:ext>
            </a:extLst>
          </p:cNvPr>
          <p:cNvSpPr/>
          <p:nvPr/>
        </p:nvSpPr>
        <p:spPr>
          <a:xfrm>
            <a:off x="10650967" y="2064598"/>
            <a:ext cx="608388" cy="152097"/>
          </a:xfrm>
          <a:custGeom>
            <a:avLst/>
            <a:gdLst/>
            <a:ahLst/>
            <a:cxnLst/>
            <a:rect l="l" t="t" r="r" b="b"/>
            <a:pathLst>
              <a:path w="912582" h="228145">
                <a:moveTo>
                  <a:pt x="0" y="0"/>
                </a:moveTo>
                <a:lnTo>
                  <a:pt x="912582" y="0"/>
                </a:lnTo>
                <a:lnTo>
                  <a:pt x="912582" y="228146"/>
                </a:lnTo>
                <a:lnTo>
                  <a:pt x="0" y="2281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F6521D1E-BF6F-2DD4-FF46-D854070EF867}"/>
              </a:ext>
            </a:extLst>
          </p:cNvPr>
          <p:cNvSpPr/>
          <p:nvPr/>
        </p:nvSpPr>
        <p:spPr>
          <a:xfrm>
            <a:off x="4561555" y="2809703"/>
            <a:ext cx="6343668" cy="2988188"/>
          </a:xfrm>
          <a:prstGeom prst="rect">
            <a:avLst/>
          </a:prstGeom>
        </p:spPr>
        <p:txBody>
          <a:bodyPr wrap="square" lIns="60959" tIns="30479" rIns="60959" bIns="30479">
            <a:spAutoFit/>
          </a:bodyPr>
          <a:lstStyle/>
          <a:p>
            <a:pPr marL="381016" indent="-3810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Là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hoạt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chủ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yếu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trọng</a:t>
            </a:r>
            <a:r>
              <a:rPr lang="vi-VN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nhất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.</a:t>
            </a:r>
            <a:endParaRPr lang="vi-VN" sz="2600" dirty="0">
              <a:latin typeface="UTM Avo" panose="02040603050506020204" pitchFamily="18"/>
              <a:cs typeface="Arial" pitchFamily="34" charset="0"/>
            </a:endParaRPr>
          </a:p>
          <a:p>
            <a:pPr marL="381016" indent="-381016" algn="just">
              <a:lnSpc>
                <a:spcPct val="150000"/>
              </a:lnSpc>
              <a:buFont typeface="Arial" pitchFamily="34" charset="0"/>
              <a:buChar char="•"/>
            </a:pP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Tạo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ra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sản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phẩm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thu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nhập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cho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và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quyết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định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sự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tồn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tại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,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phát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triển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xã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600" dirty="0" err="1">
                <a:latin typeface="UTM Avo" panose="02040603050506020204" pitchFamily="18"/>
                <a:cs typeface="Arial" pitchFamily="34" charset="0"/>
              </a:rPr>
              <a:t>hội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.</a:t>
            </a:r>
          </a:p>
        </p:txBody>
      </p:sp>
      <p:pic>
        <p:nvPicPr>
          <p:cNvPr id="16" name="Picture 2" descr="https://o.remove.bg/downloads/c9267199-bab9-429f-b895-9fa1b3b6f7ad/image-removebg-preview.png">
            <a:extLst>
              <a:ext uri="{FF2B5EF4-FFF2-40B4-BE49-F238E27FC236}">
                <a16:creationId xmlns:a16="http://schemas.microsoft.com/office/drawing/2014/main" id="{45EDEED3-BE64-805E-F5A5-346945D079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56651" y="1954898"/>
            <a:ext cx="1574800" cy="973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4" descr="https://o.remove.bg/downloads/ebdd3812-15b9-4954-ae6e-cb90ffa07e56/image-removebg-preview.png">
            <a:extLst>
              <a:ext uri="{FF2B5EF4-FFF2-40B4-BE49-F238E27FC236}">
                <a16:creationId xmlns:a16="http://schemas.microsoft.com/office/drawing/2014/main" id="{92B92656-E2DA-FC3F-1D86-BA8D295F9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2882" y="5261523"/>
            <a:ext cx="1651000" cy="10278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303629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4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Người lao động mưu sinh trong đêm rét - VTV24.mp4">
            <a:hlinkClick r:id="" action="ppaction://media"/>
            <a:extLst>
              <a:ext uri="{FF2B5EF4-FFF2-40B4-BE49-F238E27FC236}">
                <a16:creationId xmlns:a16="http://schemas.microsoft.com/office/drawing/2014/main" id="{5762466B-84BC-A2B2-4B74-976DDBA468E8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1466088" y="1649349"/>
            <a:ext cx="9259824" cy="5208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9291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56572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1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 fullScrn="1">
              <p:cMediaNode vol="80000">
                <p:cTn id="12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CE07D1B-07BE-4815-1E1E-420C164F1CC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987" y="691352"/>
            <a:ext cx="2695013" cy="149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1714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5">
            <a:extLst>
              <a:ext uri="{FF2B5EF4-FFF2-40B4-BE49-F238E27FC236}">
                <a16:creationId xmlns:a16="http://schemas.microsoft.com/office/drawing/2014/main" id="{CD2DEC4F-B546-2760-4D6A-8F95533DABE0}"/>
              </a:ext>
            </a:extLst>
          </p:cNvPr>
          <p:cNvGrpSpPr/>
          <p:nvPr/>
        </p:nvGrpSpPr>
        <p:grpSpPr>
          <a:xfrm>
            <a:off x="1479600" y="1643874"/>
            <a:ext cx="9212784" cy="1657213"/>
            <a:chOff x="0" y="-9525"/>
            <a:chExt cx="4819745" cy="1410400"/>
          </a:xfrm>
        </p:grpSpPr>
        <p:sp>
          <p:nvSpPr>
            <p:cNvPr id="8" name="Freeform 6">
              <a:extLst>
                <a:ext uri="{FF2B5EF4-FFF2-40B4-BE49-F238E27FC236}">
                  <a16:creationId xmlns:a16="http://schemas.microsoft.com/office/drawing/2014/main" id="{887D8A51-5303-2B53-1C46-103D291FF94F}"/>
                </a:ext>
              </a:extLst>
            </p:cNvPr>
            <p:cNvSpPr/>
            <p:nvPr/>
          </p:nvSpPr>
          <p:spPr>
            <a:xfrm>
              <a:off x="0" y="1"/>
              <a:ext cx="4819745" cy="1218039"/>
            </a:xfrm>
            <a:custGeom>
              <a:avLst/>
              <a:gdLst/>
              <a:ahLst/>
              <a:cxnLst/>
              <a:rect l="l" t="t" r="r" b="b"/>
              <a:pathLst>
                <a:path w="4819745" h="1400875">
                  <a:moveTo>
                    <a:pt x="24868" y="0"/>
                  </a:moveTo>
                  <a:lnTo>
                    <a:pt x="4794878" y="0"/>
                  </a:lnTo>
                  <a:cubicBezTo>
                    <a:pt x="4808612" y="0"/>
                    <a:pt x="4819745" y="11134"/>
                    <a:pt x="4819745" y="24868"/>
                  </a:cubicBezTo>
                  <a:lnTo>
                    <a:pt x="4819745" y="1376007"/>
                  </a:lnTo>
                  <a:cubicBezTo>
                    <a:pt x="4819745" y="1389741"/>
                    <a:pt x="4808612" y="1400875"/>
                    <a:pt x="4794878" y="1400875"/>
                  </a:cubicBezTo>
                  <a:lnTo>
                    <a:pt x="24868" y="1400875"/>
                  </a:lnTo>
                  <a:cubicBezTo>
                    <a:pt x="11134" y="1400875"/>
                    <a:pt x="0" y="1389741"/>
                    <a:pt x="0" y="1376007"/>
                  </a:cubicBezTo>
                  <a:lnTo>
                    <a:pt x="0" y="24868"/>
                  </a:lnTo>
                  <a:cubicBezTo>
                    <a:pt x="0" y="11134"/>
                    <a:pt x="11134" y="0"/>
                    <a:pt x="24868" y="0"/>
                  </a:cubicBezTo>
                  <a:close/>
                </a:path>
              </a:pathLst>
            </a:custGeom>
            <a:solidFill>
              <a:srgbClr val="FFFEF7"/>
            </a:solidFill>
            <a:ln w="47625" cap="rnd">
              <a:solidFill>
                <a:srgbClr val="000000"/>
              </a:solidFill>
              <a:prstDash val="solid"/>
              <a:round/>
            </a:ln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9" name="TextBox 7">
              <a:extLst>
                <a:ext uri="{FF2B5EF4-FFF2-40B4-BE49-F238E27FC236}">
                  <a16:creationId xmlns:a16="http://schemas.microsoft.com/office/drawing/2014/main" id="{BD153BFA-F862-7B7F-E7E8-8BE52B6E8AE4}"/>
                </a:ext>
              </a:extLst>
            </p:cNvPr>
            <p:cNvSpPr txBox="1"/>
            <p:nvPr/>
          </p:nvSpPr>
          <p:spPr>
            <a:xfrm>
              <a:off x="0" y="-9525"/>
              <a:ext cx="4819745" cy="14104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ctr">
                <a:lnSpc>
                  <a:spcPts val="467"/>
                </a:lnSpc>
                <a:spcBef>
                  <a:spcPct val="0"/>
                </a:spcBef>
              </a:pPr>
              <a:endParaRPr sz="230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sp>
        <p:nvSpPr>
          <p:cNvPr id="10" name="Freeform 8">
            <a:extLst>
              <a:ext uri="{FF2B5EF4-FFF2-40B4-BE49-F238E27FC236}">
                <a16:creationId xmlns:a16="http://schemas.microsoft.com/office/drawing/2014/main" id="{43C8BE3E-CF57-424D-62F5-1637A8B2CD7D}"/>
              </a:ext>
            </a:extLst>
          </p:cNvPr>
          <p:cNvSpPr/>
          <p:nvPr/>
        </p:nvSpPr>
        <p:spPr>
          <a:xfrm>
            <a:off x="9810192" y="1815388"/>
            <a:ext cx="608388" cy="152097"/>
          </a:xfrm>
          <a:custGeom>
            <a:avLst/>
            <a:gdLst/>
            <a:ahLst/>
            <a:cxnLst/>
            <a:rect l="l" t="t" r="r" b="b"/>
            <a:pathLst>
              <a:path w="912582" h="228145">
                <a:moveTo>
                  <a:pt x="0" y="0"/>
                </a:moveTo>
                <a:lnTo>
                  <a:pt x="912582" y="0"/>
                </a:lnTo>
                <a:lnTo>
                  <a:pt x="912582" y="228146"/>
                </a:lnTo>
                <a:lnTo>
                  <a:pt x="0" y="228146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300">
              <a:latin typeface="UTM Avo" panose="02040603050506020204" pitchFamily="18"/>
            </a:endParaRPr>
          </a:p>
        </p:txBody>
      </p:sp>
      <p:sp>
        <p:nvSpPr>
          <p:cNvPr id="11" name="TextBox 16">
            <a:extLst>
              <a:ext uri="{FF2B5EF4-FFF2-40B4-BE49-F238E27FC236}">
                <a16:creationId xmlns:a16="http://schemas.microsoft.com/office/drawing/2014/main" id="{BE59E26E-F106-F5E1-E0DF-DD7332F6122C}"/>
              </a:ext>
            </a:extLst>
          </p:cNvPr>
          <p:cNvSpPr txBox="1"/>
          <p:nvPr/>
        </p:nvSpPr>
        <p:spPr>
          <a:xfrm rot="5400000">
            <a:off x="3440157" y="4229618"/>
            <a:ext cx="594627" cy="330332"/>
          </a:xfrm>
          <a:prstGeom prst="rect">
            <a:avLst/>
          </a:prstGeom>
        </p:spPr>
        <p:txBody>
          <a:bodyPr lIns="33867" tIns="33867" rIns="33867" bIns="33867" rtlCol="0" anchor="ctr"/>
          <a:lstStyle/>
          <a:p>
            <a:pPr algn="ctr">
              <a:lnSpc>
                <a:spcPts val="1407"/>
              </a:lnSpc>
            </a:pPr>
            <a:endParaRPr sz="2300">
              <a:solidFill>
                <a:prstClr val="black"/>
              </a:solidFill>
              <a:latin typeface="UTM Avo" panose="02040603050506020204" pitchFamily="18"/>
            </a:endParaRPr>
          </a:p>
        </p:txBody>
      </p:sp>
      <p:sp>
        <p:nvSpPr>
          <p:cNvPr id="12" name="TextBox 33">
            <a:extLst>
              <a:ext uri="{FF2B5EF4-FFF2-40B4-BE49-F238E27FC236}">
                <a16:creationId xmlns:a16="http://schemas.microsoft.com/office/drawing/2014/main" id="{3A809D84-9EF4-67E6-85C5-FEC0D980EAD6}"/>
              </a:ext>
            </a:extLst>
          </p:cNvPr>
          <p:cNvSpPr txBox="1"/>
          <p:nvPr/>
        </p:nvSpPr>
        <p:spPr>
          <a:xfrm>
            <a:off x="1734147" y="1928236"/>
            <a:ext cx="8703689" cy="98661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vi-VN" sz="2300" b="1" dirty="0">
                <a:latin typeface="UTM Avo" panose="02040603050506020204" pitchFamily="18"/>
                <a:cs typeface="Arial" pitchFamily="34" charset="0"/>
              </a:rPr>
              <a:t>Câu 1.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Khẳng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định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nào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sau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đây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b="1" dirty="0" err="1">
                <a:latin typeface="UTM Avo" panose="02040603050506020204" pitchFamily="18"/>
                <a:cs typeface="Arial" pitchFamily="34" charset="0"/>
              </a:rPr>
              <a:t>không</a:t>
            </a:r>
            <a:r>
              <a:rPr lang="en-US" sz="23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b="1" dirty="0" err="1">
                <a:latin typeface="UTM Avo" panose="02040603050506020204" pitchFamily="18"/>
                <a:cs typeface="Arial" pitchFamily="34" charset="0"/>
              </a:rPr>
              <a:t>đúng</a:t>
            </a:r>
            <a:r>
              <a:rPr lang="en-US" sz="2300" b="1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về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tầm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quan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trọng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lao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động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đối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với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đời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sống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con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?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Vì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cs typeface="Arial" pitchFamily="34" charset="0"/>
              </a:rPr>
              <a:t>sao</a:t>
            </a:r>
            <a:r>
              <a:rPr lang="en-US" sz="2300" dirty="0">
                <a:latin typeface="UTM Avo" panose="02040603050506020204" pitchFamily="18"/>
                <a:cs typeface="Arial" pitchFamily="34" charset="0"/>
              </a:rPr>
              <a:t>?</a:t>
            </a:r>
          </a:p>
        </p:txBody>
      </p:sp>
      <p:sp>
        <p:nvSpPr>
          <p:cNvPr id="13" name="Freeform 17">
            <a:extLst>
              <a:ext uri="{FF2B5EF4-FFF2-40B4-BE49-F238E27FC236}">
                <a16:creationId xmlns:a16="http://schemas.microsoft.com/office/drawing/2014/main" id="{81B5AE58-03F4-5F46-8505-0E90F60A5CE6}"/>
              </a:ext>
            </a:extLst>
          </p:cNvPr>
          <p:cNvSpPr/>
          <p:nvPr/>
        </p:nvSpPr>
        <p:spPr>
          <a:xfrm>
            <a:off x="682751" y="3199105"/>
            <a:ext cx="10984993" cy="3543071"/>
          </a:xfrm>
          <a:custGeom>
            <a:avLst/>
            <a:gdLst/>
            <a:ahLst/>
            <a:cxnLst/>
            <a:rect l="l" t="t" r="r" b="b"/>
            <a:pathLst>
              <a:path w="2002739" h="751027">
                <a:moveTo>
                  <a:pt x="0" y="0"/>
                </a:moveTo>
                <a:lnTo>
                  <a:pt x="2002739" y="0"/>
                </a:lnTo>
                <a:lnTo>
                  <a:pt x="2002739" y="751027"/>
                </a:lnTo>
                <a:lnTo>
                  <a:pt x="0" y="751027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300">
              <a:latin typeface="UTM Avo" panose="02040603050506020204" pitchFamily="18"/>
            </a:endParaRPr>
          </a:p>
        </p:txBody>
      </p:sp>
      <p:sp>
        <p:nvSpPr>
          <p:cNvPr id="14" name="Rectangle 1">
            <a:extLst>
              <a:ext uri="{FF2B5EF4-FFF2-40B4-BE49-F238E27FC236}">
                <a16:creationId xmlns:a16="http://schemas.microsoft.com/office/drawing/2014/main" id="{F3A192F3-D9D6-0588-9113-C36B63D94B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835566" y="3795554"/>
            <a:ext cx="11071574" cy="2109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A. Lao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ra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thu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nhập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góp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phần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nâng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cao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đời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sống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con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300" dirty="0">
              <a:latin typeface="UTM Avo" panose="02040603050506020204" pitchFamily="18"/>
              <a:cs typeface="Arial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B. Lao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không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phải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là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yếu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tố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quyết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định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sự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phát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triển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xã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hội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300" dirty="0">
              <a:latin typeface="UTM Avo" panose="02040603050506020204" pitchFamily="18"/>
              <a:cs typeface="Arial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C. Lao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ra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sản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phẩm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nhằm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đáp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ứng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nhu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cầu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con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300" dirty="0">
              <a:latin typeface="UTM Avo" panose="02040603050506020204" pitchFamily="18"/>
              <a:cs typeface="Arial" pitchFamily="34" charset="0"/>
            </a:endParaRPr>
          </a:p>
          <a:p>
            <a:pPr algn="just" eaLnBrk="0" fontAlgn="base" hangingPunct="0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D. Lao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chỉ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mang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lại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giá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trị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mỗi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bản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thân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mỗi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con </a:t>
            </a:r>
            <a:r>
              <a:rPr lang="en-US" sz="23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3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endParaRPr lang="en-US" sz="2300" dirty="0">
              <a:latin typeface="UTM Avo" panose="02040603050506020204" pitchFamily="18"/>
              <a:cs typeface="Arial" pitchFamily="34" charset="0"/>
            </a:endParaRPr>
          </a:p>
        </p:txBody>
      </p:sp>
      <p:grpSp>
        <p:nvGrpSpPr>
          <p:cNvPr id="15" name="Group 11">
            <a:extLst>
              <a:ext uri="{FF2B5EF4-FFF2-40B4-BE49-F238E27FC236}">
                <a16:creationId xmlns:a16="http://schemas.microsoft.com/office/drawing/2014/main" id="{B032521C-8C55-58DB-224C-3382039FC9E3}"/>
              </a:ext>
            </a:extLst>
          </p:cNvPr>
          <p:cNvGrpSpPr/>
          <p:nvPr/>
        </p:nvGrpSpPr>
        <p:grpSpPr>
          <a:xfrm rot="5400000">
            <a:off x="5745951" y="2960375"/>
            <a:ext cx="898773" cy="898773"/>
            <a:chOff x="0" y="0"/>
            <a:chExt cx="812800" cy="812800"/>
          </a:xfrm>
        </p:grpSpPr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BE1892E5-623B-6AB0-22A1-FB83743DB883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17" name="TextBox 13">
              <a:extLst>
                <a:ext uri="{FF2B5EF4-FFF2-40B4-BE49-F238E27FC236}">
                  <a16:creationId xmlns:a16="http://schemas.microsoft.com/office/drawing/2014/main" id="{56FA3122-DEE6-DC0A-BA5F-9AC5290BEB5C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30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18" name="Group 14">
            <a:extLst>
              <a:ext uri="{FF2B5EF4-FFF2-40B4-BE49-F238E27FC236}">
                <a16:creationId xmlns:a16="http://schemas.microsoft.com/office/drawing/2014/main" id="{247ACA29-7128-459E-88B5-6005AD1EC05B}"/>
              </a:ext>
            </a:extLst>
          </p:cNvPr>
          <p:cNvGrpSpPr/>
          <p:nvPr/>
        </p:nvGrpSpPr>
        <p:grpSpPr>
          <a:xfrm rot="5400000">
            <a:off x="5872653" y="3129749"/>
            <a:ext cx="660702" cy="578528"/>
            <a:chOff x="-60790" y="15407"/>
            <a:chExt cx="870003" cy="761797"/>
          </a:xfrm>
        </p:grpSpPr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F3BD742D-A66D-6F96-1C10-7607EABA1615}"/>
                </a:ext>
              </a:extLst>
            </p:cNvPr>
            <p:cNvSpPr/>
            <p:nvPr/>
          </p:nvSpPr>
          <p:spPr>
            <a:xfrm>
              <a:off x="-60790" y="15407"/>
              <a:ext cx="870003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20" name="TextBox 16">
              <a:extLst>
                <a:ext uri="{FF2B5EF4-FFF2-40B4-BE49-F238E27FC236}">
                  <a16:creationId xmlns:a16="http://schemas.microsoft.com/office/drawing/2014/main" id="{0D96E242-E753-1E39-4E0C-926E56C36837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30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1" name="Group 11">
            <a:extLst>
              <a:ext uri="{FF2B5EF4-FFF2-40B4-BE49-F238E27FC236}">
                <a16:creationId xmlns:a16="http://schemas.microsoft.com/office/drawing/2014/main" id="{59B3B6FA-701C-7F3B-908B-818E9B38BBE9}"/>
              </a:ext>
            </a:extLst>
          </p:cNvPr>
          <p:cNvGrpSpPr/>
          <p:nvPr/>
        </p:nvGrpSpPr>
        <p:grpSpPr>
          <a:xfrm rot="5400000">
            <a:off x="5745951" y="5914043"/>
            <a:ext cx="898773" cy="898773"/>
            <a:chOff x="0" y="0"/>
            <a:chExt cx="812800" cy="812800"/>
          </a:xfrm>
        </p:grpSpPr>
        <p:sp>
          <p:nvSpPr>
            <p:cNvPr id="22" name="Freeform 12">
              <a:extLst>
                <a:ext uri="{FF2B5EF4-FFF2-40B4-BE49-F238E27FC236}">
                  <a16:creationId xmlns:a16="http://schemas.microsoft.com/office/drawing/2014/main" id="{2B73125C-8ADA-FB5B-4B30-6DBD7E057B94}"/>
                </a:ext>
              </a:extLst>
            </p:cNvPr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406400" y="0"/>
                  </a:moveTo>
                  <a:cubicBezTo>
                    <a:pt x="181951" y="0"/>
                    <a:pt x="0" y="181951"/>
                    <a:pt x="0" y="406400"/>
                  </a:cubicBezTo>
                  <a:cubicBezTo>
                    <a:pt x="0" y="630849"/>
                    <a:pt x="181951" y="812800"/>
                    <a:pt x="406400" y="812800"/>
                  </a:cubicBezTo>
                  <a:cubicBezTo>
                    <a:pt x="630849" y="812800"/>
                    <a:pt x="812800" y="630849"/>
                    <a:pt x="812800" y="406400"/>
                  </a:cubicBezTo>
                  <a:cubicBezTo>
                    <a:pt x="812800" y="181951"/>
                    <a:pt x="630849" y="0"/>
                    <a:pt x="406400" y="0"/>
                  </a:cubicBezTo>
                  <a:close/>
                </a:path>
              </a:pathLst>
            </a:custGeom>
            <a:solidFill>
              <a:srgbClr val="000000"/>
            </a:solidFill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23" name="TextBox 13">
              <a:extLst>
                <a:ext uri="{FF2B5EF4-FFF2-40B4-BE49-F238E27FC236}">
                  <a16:creationId xmlns:a16="http://schemas.microsoft.com/office/drawing/2014/main" id="{F007352B-B0D9-25C9-C403-828E648F8985}"/>
                </a:ext>
              </a:extLst>
            </p:cNvPr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30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  <p:grpSp>
        <p:nvGrpSpPr>
          <p:cNvPr id="24" name="Group 14">
            <a:extLst>
              <a:ext uri="{FF2B5EF4-FFF2-40B4-BE49-F238E27FC236}">
                <a16:creationId xmlns:a16="http://schemas.microsoft.com/office/drawing/2014/main" id="{9A196103-F7ED-F5A1-A3D6-56393586D54B}"/>
              </a:ext>
            </a:extLst>
          </p:cNvPr>
          <p:cNvGrpSpPr/>
          <p:nvPr/>
        </p:nvGrpSpPr>
        <p:grpSpPr>
          <a:xfrm rot="5400000">
            <a:off x="5859445" y="6054799"/>
            <a:ext cx="671785" cy="617261"/>
            <a:chOff x="0" y="0"/>
            <a:chExt cx="884596" cy="812800"/>
          </a:xfrm>
        </p:grpSpPr>
        <p:sp>
          <p:nvSpPr>
            <p:cNvPr id="25" name="Freeform 15">
              <a:extLst>
                <a:ext uri="{FF2B5EF4-FFF2-40B4-BE49-F238E27FC236}">
                  <a16:creationId xmlns:a16="http://schemas.microsoft.com/office/drawing/2014/main" id="{91323529-D50F-B005-00DF-CED1E9A26BB5}"/>
                </a:ext>
              </a:extLst>
            </p:cNvPr>
            <p:cNvSpPr/>
            <p:nvPr/>
          </p:nvSpPr>
          <p:spPr>
            <a:xfrm>
              <a:off x="0" y="25501"/>
              <a:ext cx="870002" cy="761797"/>
            </a:xfrm>
            <a:custGeom>
              <a:avLst/>
              <a:gdLst/>
              <a:ahLst/>
              <a:cxnLst/>
              <a:rect l="l" t="t" r="r" b="b"/>
              <a:pathLst>
                <a:path w="870002" h="761797">
                  <a:moveTo>
                    <a:pt x="852000" y="348303"/>
                  </a:moveTo>
                  <a:lnTo>
                    <a:pt x="510792" y="7095"/>
                  </a:lnTo>
                  <a:cubicBezTo>
                    <a:pt x="505331" y="1634"/>
                    <a:pt x="497118" y="0"/>
                    <a:pt x="489983" y="2956"/>
                  </a:cubicBezTo>
                  <a:cubicBezTo>
                    <a:pt x="482848" y="5911"/>
                    <a:pt x="478196" y="12874"/>
                    <a:pt x="478196" y="20597"/>
                  </a:cubicBezTo>
                  <a:lnTo>
                    <a:pt x="478196" y="131601"/>
                  </a:lnTo>
                  <a:cubicBezTo>
                    <a:pt x="478196" y="157060"/>
                    <a:pt x="457557" y="177699"/>
                    <a:pt x="432098" y="177699"/>
                  </a:cubicBezTo>
                  <a:lnTo>
                    <a:pt x="46098" y="177699"/>
                  </a:lnTo>
                  <a:cubicBezTo>
                    <a:pt x="20639" y="177699"/>
                    <a:pt x="0" y="198338"/>
                    <a:pt x="0" y="223797"/>
                  </a:cubicBezTo>
                  <a:lnTo>
                    <a:pt x="0" y="538001"/>
                  </a:lnTo>
                  <a:cubicBezTo>
                    <a:pt x="0" y="563460"/>
                    <a:pt x="20639" y="584099"/>
                    <a:pt x="46098" y="584099"/>
                  </a:cubicBezTo>
                  <a:lnTo>
                    <a:pt x="432098" y="584099"/>
                  </a:lnTo>
                  <a:cubicBezTo>
                    <a:pt x="457557" y="584099"/>
                    <a:pt x="478196" y="604738"/>
                    <a:pt x="478196" y="630197"/>
                  </a:cubicBezTo>
                  <a:lnTo>
                    <a:pt x="478196" y="741201"/>
                  </a:lnTo>
                  <a:cubicBezTo>
                    <a:pt x="478196" y="748924"/>
                    <a:pt x="482848" y="755887"/>
                    <a:pt x="489983" y="758842"/>
                  </a:cubicBezTo>
                  <a:cubicBezTo>
                    <a:pt x="497118" y="761798"/>
                    <a:pt x="505331" y="760164"/>
                    <a:pt x="510792" y="754703"/>
                  </a:cubicBezTo>
                  <a:lnTo>
                    <a:pt x="852000" y="413495"/>
                  </a:lnTo>
                  <a:cubicBezTo>
                    <a:pt x="870002" y="395493"/>
                    <a:pt x="870002" y="366305"/>
                    <a:pt x="852000" y="348303"/>
                  </a:cubicBezTo>
                  <a:close/>
                </a:path>
              </a:pathLst>
            </a:custGeom>
            <a:solidFill>
              <a:srgbClr val="FFFFFF"/>
            </a:solidFill>
          </p:spPr>
          <p:txBody>
            <a:bodyPr/>
            <a:lstStyle/>
            <a:p>
              <a:endParaRPr lang="en-US" sz="2300">
                <a:latin typeface="UTM Avo" panose="02040603050506020204" pitchFamily="18"/>
              </a:endParaRPr>
            </a:p>
          </p:txBody>
        </p:sp>
        <p:sp>
          <p:nvSpPr>
            <p:cNvPr id="26" name="TextBox 16">
              <a:extLst>
                <a:ext uri="{FF2B5EF4-FFF2-40B4-BE49-F238E27FC236}">
                  <a16:creationId xmlns:a16="http://schemas.microsoft.com/office/drawing/2014/main" id="{00737410-2201-3AE4-B308-DF78AFC81E30}"/>
                </a:ext>
              </a:extLst>
            </p:cNvPr>
            <p:cNvSpPr txBox="1"/>
            <p:nvPr/>
          </p:nvSpPr>
          <p:spPr>
            <a:xfrm>
              <a:off x="0" y="174625"/>
              <a:ext cx="782996" cy="434975"/>
            </a:xfrm>
            <a:prstGeom prst="rect">
              <a:avLst/>
            </a:prstGeom>
          </p:spPr>
          <p:txBody>
            <a:bodyPr lIns="33867" tIns="33867" rIns="33867" bIns="33867" rtlCol="0" anchor="ctr"/>
            <a:lstStyle/>
            <a:p>
              <a:pPr algn="ctr">
                <a:lnSpc>
                  <a:spcPts val="1407"/>
                </a:lnSpc>
              </a:pPr>
              <a:endParaRPr sz="2300">
                <a:solidFill>
                  <a:prstClr val="black"/>
                </a:solidFill>
                <a:latin typeface="UTM Avo" panose="02040603050506020204" pitchFamily="18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45839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Freeform 9">
            <a:extLst>
              <a:ext uri="{FF2B5EF4-FFF2-40B4-BE49-F238E27FC236}">
                <a16:creationId xmlns:a16="http://schemas.microsoft.com/office/drawing/2014/main" id="{385F259A-8529-8570-FFA2-55B8634E82D2}"/>
              </a:ext>
            </a:extLst>
          </p:cNvPr>
          <p:cNvSpPr/>
          <p:nvPr/>
        </p:nvSpPr>
        <p:spPr>
          <a:xfrm>
            <a:off x="913605" y="2420154"/>
            <a:ext cx="4524071" cy="2655322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8" name="Freeform 10">
            <a:extLst>
              <a:ext uri="{FF2B5EF4-FFF2-40B4-BE49-F238E27FC236}">
                <a16:creationId xmlns:a16="http://schemas.microsoft.com/office/drawing/2014/main" id="{92140DF3-C856-58B6-8950-B6A358032EEA}"/>
              </a:ext>
            </a:extLst>
          </p:cNvPr>
          <p:cNvSpPr/>
          <p:nvPr/>
        </p:nvSpPr>
        <p:spPr>
          <a:xfrm>
            <a:off x="5986272" y="2133600"/>
            <a:ext cx="5292123" cy="3267456"/>
          </a:xfrm>
          <a:custGeom>
            <a:avLst/>
            <a:gdLst/>
            <a:ahLst/>
            <a:cxnLst/>
            <a:rect l="l" t="t" r="r" b="b"/>
            <a:pathLst>
              <a:path w="6940226" h="4285590">
                <a:moveTo>
                  <a:pt x="0" y="0"/>
                </a:moveTo>
                <a:lnTo>
                  <a:pt x="6940226" y="0"/>
                </a:lnTo>
                <a:lnTo>
                  <a:pt x="6940226" y="4285590"/>
                </a:lnTo>
                <a:lnTo>
                  <a:pt x="0" y="42855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29" name="Freeform 31">
            <a:extLst>
              <a:ext uri="{FF2B5EF4-FFF2-40B4-BE49-F238E27FC236}">
                <a16:creationId xmlns:a16="http://schemas.microsoft.com/office/drawing/2014/main" id="{07ED8DBD-47A0-65FC-BC92-328D56C200A7}"/>
              </a:ext>
            </a:extLst>
          </p:cNvPr>
          <p:cNvSpPr/>
          <p:nvPr/>
        </p:nvSpPr>
        <p:spPr>
          <a:xfrm>
            <a:off x="4808033" y="4293348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8" y="0"/>
                </a:lnTo>
                <a:lnTo>
                  <a:pt x="796678" y="824505"/>
                </a:lnTo>
                <a:lnTo>
                  <a:pt x="0" y="824505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0" name="Freeform 38">
            <a:extLst>
              <a:ext uri="{FF2B5EF4-FFF2-40B4-BE49-F238E27FC236}">
                <a16:creationId xmlns:a16="http://schemas.microsoft.com/office/drawing/2014/main" id="{4E2727CD-469A-7B8B-5758-BE411DA8693A}"/>
              </a:ext>
            </a:extLst>
          </p:cNvPr>
          <p:cNvSpPr/>
          <p:nvPr/>
        </p:nvSpPr>
        <p:spPr>
          <a:xfrm>
            <a:off x="10595466" y="4568183"/>
            <a:ext cx="531120" cy="549671"/>
          </a:xfrm>
          <a:custGeom>
            <a:avLst/>
            <a:gdLst/>
            <a:ahLst/>
            <a:cxnLst/>
            <a:rect l="l" t="t" r="r" b="b"/>
            <a:pathLst>
              <a:path w="796679" h="824506">
                <a:moveTo>
                  <a:pt x="0" y="0"/>
                </a:moveTo>
                <a:lnTo>
                  <a:pt x="796679" y="0"/>
                </a:lnTo>
                <a:lnTo>
                  <a:pt x="796679" y="824506"/>
                </a:lnTo>
                <a:lnTo>
                  <a:pt x="0" y="824506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2400">
              <a:latin typeface="UTM Avo" panose="02040603050506020204" pitchFamily="18"/>
            </a:endParaRPr>
          </a:p>
        </p:txBody>
      </p:sp>
      <p:sp>
        <p:nvSpPr>
          <p:cNvPr id="31" name="Rectangle 1">
            <a:extLst>
              <a:ext uri="{FF2B5EF4-FFF2-40B4-BE49-F238E27FC236}">
                <a16:creationId xmlns:a16="http://schemas.microsoft.com/office/drawing/2014/main" id="{670A8D12-86B7-8F2A-D9A8-3E32EAFEA9C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03119" y="3202282"/>
            <a:ext cx="4145042" cy="10910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Các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ý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kiến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không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đúng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là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: </a:t>
            </a:r>
            <a:endParaRPr lang="vi-VN" sz="2400" dirty="0">
              <a:latin typeface="UTM Avo" panose="02040603050506020204" pitchFamily="18"/>
              <a:ea typeface="Times New Roman" pitchFamily="18" charset="0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B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D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  <p:sp>
        <p:nvSpPr>
          <p:cNvPr id="32" name="Rectangle 2">
            <a:extLst>
              <a:ext uri="{FF2B5EF4-FFF2-40B4-BE49-F238E27FC236}">
                <a16:creationId xmlns:a16="http://schemas.microsoft.com/office/drawing/2014/main" id="{26E52DA9-2D57-6F1B-F613-81F618FDDA7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57263" y="2588549"/>
            <a:ext cx="4493631" cy="21990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just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Lao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động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tạo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ra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sản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phẩm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,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thu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nhập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cho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con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người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;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quyết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định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sự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tồn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tại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và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phát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triển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của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xã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400" dirty="0" err="1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hội</a:t>
            </a:r>
            <a:r>
              <a:rPr lang="en-US" sz="2400" dirty="0"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.</a:t>
            </a:r>
            <a:r>
              <a:rPr lang="en-US" sz="2400" dirty="0"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7111754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hlinkClick r:id="rId3"/>
            <a:extLst>
              <a:ext uri="{FF2B5EF4-FFF2-40B4-BE49-F238E27FC236}">
                <a16:creationId xmlns:a16="http://schemas.microsoft.com/office/drawing/2014/main" id="{2C350543-1ED7-6181-376C-88379620E1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496987" y="691352"/>
            <a:ext cx="2695013" cy="1491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4939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21">
            <a:extLst>
              <a:ext uri="{FF2B5EF4-FFF2-40B4-BE49-F238E27FC236}">
                <a16:creationId xmlns:a16="http://schemas.microsoft.com/office/drawing/2014/main" id="{13B8AAB0-3595-558D-791D-5A28C0060B56}"/>
              </a:ext>
            </a:extLst>
          </p:cNvPr>
          <p:cNvSpPr/>
          <p:nvPr/>
        </p:nvSpPr>
        <p:spPr>
          <a:xfrm>
            <a:off x="2527808" y="1716024"/>
            <a:ext cx="2895600" cy="4114800"/>
          </a:xfrm>
          <a:custGeom>
            <a:avLst/>
            <a:gdLst/>
            <a:ahLst/>
            <a:cxnLst/>
            <a:rect l="l" t="t" r="r" b="b"/>
            <a:pathLst>
              <a:path w="2002739" h="2956072">
                <a:moveTo>
                  <a:pt x="0" y="0"/>
                </a:moveTo>
                <a:lnTo>
                  <a:pt x="2002739" y="0"/>
                </a:lnTo>
                <a:lnTo>
                  <a:pt x="2002739" y="2956072"/>
                </a:lnTo>
                <a:lnTo>
                  <a:pt x="0" y="2956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0" name="Rectangle 1">
            <a:extLst>
              <a:ext uri="{FF2B5EF4-FFF2-40B4-BE49-F238E27FC236}">
                <a16:creationId xmlns:a16="http://schemas.microsoft.com/office/drawing/2014/main" id="{A407D175-BDD6-5EB1-1977-A1C9240AB8B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06005" y="3184964"/>
            <a:ext cx="2739209" cy="117692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Ôn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lại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kiến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thức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endParaRPr lang="vi-VN" sz="2600" dirty="0">
              <a:solidFill>
                <a:srgbClr val="000000"/>
              </a:solidFill>
              <a:latin typeface="UTM Avo" panose="02040603050506020204" pitchFamily="18"/>
              <a:ea typeface="Times New Roman" pitchFamily="18" charset="0"/>
              <a:cs typeface="Arial" pitchFamily="34" charset="0"/>
            </a:endParaRPr>
          </a:p>
          <a:p>
            <a:pPr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đã</a:t>
            </a:r>
            <a:r>
              <a:rPr lang="en-US" sz="2600" dirty="0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 </a:t>
            </a:r>
            <a:r>
              <a:rPr lang="en-US" sz="2600" dirty="0" err="1">
                <a:solidFill>
                  <a:srgbClr val="000000"/>
                </a:solidFill>
                <a:latin typeface="UTM Avo" panose="02040603050506020204" pitchFamily="18"/>
                <a:ea typeface="Times New Roman" pitchFamily="18" charset="0"/>
                <a:cs typeface="Arial" pitchFamily="34" charset="0"/>
              </a:rPr>
              <a:t>học</a:t>
            </a:r>
            <a:r>
              <a:rPr lang="en-US" sz="2600" dirty="0">
                <a:latin typeface="UTM Avo" panose="02040603050506020204" pitchFamily="18"/>
                <a:cs typeface="Arial" pitchFamily="34" charset="0"/>
              </a:rPr>
              <a:t> </a:t>
            </a:r>
          </a:p>
        </p:txBody>
      </p:sp>
      <p:sp>
        <p:nvSpPr>
          <p:cNvPr id="11" name="Freeform 21">
            <a:extLst>
              <a:ext uri="{FF2B5EF4-FFF2-40B4-BE49-F238E27FC236}">
                <a16:creationId xmlns:a16="http://schemas.microsoft.com/office/drawing/2014/main" id="{14B8E0DF-F9F2-8091-7689-5AE613030FDD}"/>
              </a:ext>
            </a:extLst>
          </p:cNvPr>
          <p:cNvSpPr/>
          <p:nvPr/>
        </p:nvSpPr>
        <p:spPr>
          <a:xfrm>
            <a:off x="6096000" y="1716024"/>
            <a:ext cx="3556000" cy="4114800"/>
          </a:xfrm>
          <a:custGeom>
            <a:avLst/>
            <a:gdLst/>
            <a:ahLst/>
            <a:cxnLst/>
            <a:rect l="l" t="t" r="r" b="b"/>
            <a:pathLst>
              <a:path w="2002739" h="2956072">
                <a:moveTo>
                  <a:pt x="0" y="0"/>
                </a:moveTo>
                <a:lnTo>
                  <a:pt x="2002739" y="0"/>
                </a:lnTo>
                <a:lnTo>
                  <a:pt x="2002739" y="2956072"/>
                </a:lnTo>
                <a:lnTo>
                  <a:pt x="0" y="2956072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US" sz="800">
              <a:latin typeface="UTM Avo" panose="02040603050506020204" pitchFamily="18"/>
            </a:endParaRPr>
          </a:p>
        </p:txBody>
      </p:sp>
      <p:sp>
        <p:nvSpPr>
          <p:cNvPr id="12" name="Rectangle 1">
            <a:extLst>
              <a:ext uri="{FF2B5EF4-FFF2-40B4-BE49-F238E27FC236}">
                <a16:creationId xmlns:a16="http://schemas.microsoft.com/office/drawing/2014/main" id="{10475303-3B1C-9A2C-CD68-42AB80DA81D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273801" y="2879494"/>
            <a:ext cx="3200401" cy="17878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60959" tIns="30479" rIns="60959" bIns="30479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lnSpc>
                <a:spcPct val="150000"/>
              </a:lnSpc>
              <a:spcBef>
                <a:spcPct val="0"/>
              </a:spcBef>
              <a:spcAft>
                <a:spcPct val="0"/>
              </a:spcAft>
            </a:pPr>
            <a:r>
              <a:rPr lang="en-US" sz="2600" dirty="0" err="1">
                <a:latin typeface="UTM Avo" panose="02040603050506020204" pitchFamily="18"/>
              </a:rPr>
              <a:t>Đọc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và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chuẩn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bị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phần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tiếp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theo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của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bài</a:t>
            </a:r>
            <a:r>
              <a:rPr lang="en-US" sz="2600" dirty="0">
                <a:latin typeface="UTM Avo" panose="02040603050506020204" pitchFamily="18"/>
              </a:rPr>
              <a:t> </a:t>
            </a:r>
            <a:r>
              <a:rPr lang="en-US" sz="2600" dirty="0" err="1">
                <a:latin typeface="UTM Avo" panose="02040603050506020204" pitchFamily="18"/>
              </a:rPr>
              <a:t>học</a:t>
            </a:r>
            <a:endParaRPr lang="en-US" sz="2600" dirty="0">
              <a:latin typeface="UTM Avo" panose="02040603050506020204" pitchFamily="18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277134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>
          <a:blip r:embed="rId3">
            <a:alphaModFix/>
          </a:blip>
          <a:stretch>
            <a:fillRect/>
          </a:stretch>
        </a:blipFill>
        <a:effectLst/>
      </p:bgPr>
    </p:bg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E794E4AA-A2F7-7D64-1FEA-757A9BF34645}"/>
              </a:ext>
            </a:extLst>
          </p:cNvPr>
          <p:cNvSpPr/>
          <p:nvPr/>
        </p:nvSpPr>
        <p:spPr>
          <a:xfrm>
            <a:off x="4775418" y="3585180"/>
            <a:ext cx="2944537" cy="2958470"/>
          </a:xfrm>
          <a:prstGeom prst="roundRect">
            <a:avLst/>
          </a:prstGeom>
          <a:solidFill>
            <a:schemeClr val="accent2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9F8FABD-0006-B1BF-6AEC-43A3B74E6D63}"/>
              </a:ext>
            </a:extLst>
          </p:cNvPr>
          <p:cNvSpPr txBox="1"/>
          <p:nvPr/>
        </p:nvSpPr>
        <p:spPr>
          <a:xfrm>
            <a:off x="462105" y="912740"/>
            <a:ext cx="11367083" cy="950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Like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fanpage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Hoc10 -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Học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biết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10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để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nhận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thêm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nhiều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tài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liệu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giảng</a:t>
            </a:r>
            <a:r>
              <a:rPr lang="en-US" sz="2000" b="1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b="1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dạy</a:t>
            </a:r>
            <a:endParaRPr lang="en-US" sz="2000" b="1" dirty="0">
              <a:solidFill>
                <a:schemeClr val="accent2">
                  <a:lumMod val="50000"/>
                </a:schemeClr>
              </a:solidFill>
              <a:latin typeface="UTM Avo" panose="02040603050506020204" pitchFamily="18" charset="0"/>
            </a:endParaRPr>
          </a:p>
          <a:p>
            <a:pPr algn="ctr">
              <a:lnSpc>
                <a:spcPct val="150000"/>
              </a:lnSpc>
            </a:pP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theo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</a:t>
            </a:r>
            <a:r>
              <a:rPr lang="en-US" sz="2000" dirty="0" err="1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đường</a:t>
            </a:r>
            <a:r>
              <a:rPr lang="en-US" sz="2000" dirty="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 link:  </a:t>
            </a:r>
          </a:p>
        </p:txBody>
      </p:sp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C3960B0B-C8FF-9290-ED38-DF87FC246495}"/>
              </a:ext>
            </a:extLst>
          </p:cNvPr>
          <p:cNvSpPr/>
          <p:nvPr/>
        </p:nvSpPr>
        <p:spPr>
          <a:xfrm>
            <a:off x="2441908" y="2000034"/>
            <a:ext cx="7407478" cy="461665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  <a:ln>
            <a:solidFill>
              <a:schemeClr val="accent2">
                <a:lumMod val="7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Hoc10 –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Học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 </a:t>
            </a:r>
            <a:r>
              <a:rPr lang="en-US" sz="2400" b="1" u="sng" dirty="0" err="1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biết</a:t>
            </a:r>
            <a:r>
              <a:rPr lang="en-US" sz="2400" b="1" u="sng" dirty="0">
                <a:solidFill>
                  <a:srgbClr val="843C0C"/>
                </a:solidFill>
                <a:latin typeface="UTM Avo" panose="02040603050506020204" pitchFamily="18" charset="0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10</a:t>
            </a:r>
            <a:endParaRPr lang="en-US" sz="2400" b="1" u="sng" dirty="0">
              <a:solidFill>
                <a:srgbClr val="843C0C"/>
              </a:solidFill>
              <a:latin typeface="UTM Avo" panose="02040603050506020204" pitchFamily="18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6EB9309-6CB1-851D-F827-DD274A201275}"/>
              </a:ext>
            </a:extLst>
          </p:cNvPr>
          <p:cNvSpPr txBox="1"/>
          <p:nvPr/>
        </p:nvSpPr>
        <p:spPr>
          <a:xfrm>
            <a:off x="4011326" y="2381351"/>
            <a:ext cx="4321723" cy="488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sz="2000">
                <a:solidFill>
                  <a:schemeClr val="accent2">
                    <a:lumMod val="50000"/>
                  </a:schemeClr>
                </a:solidFill>
                <a:latin typeface="UTM Avo" panose="02040603050506020204" pitchFamily="18" charset="0"/>
              </a:rPr>
              <a:t>Hoặc truy cập qua QR code</a:t>
            </a:r>
          </a:p>
        </p:txBody>
      </p:sp>
      <p:pic>
        <p:nvPicPr>
          <p:cNvPr id="6" name="Picture 2" descr="Ngón Trỏ, ngón tay, Máy tính Biểu tượng Tay - tay png tải về - Miễn phí  trong suốt Tay png Tải về.">
            <a:extLst>
              <a:ext uri="{FF2B5EF4-FFF2-40B4-BE49-F238E27FC236}">
                <a16:creationId xmlns:a16="http://schemas.microsoft.com/office/drawing/2014/main" id="{F3C046E9-FB47-BBD9-B716-B6BE9647AD6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6200000">
            <a:off x="5679086" y="2851979"/>
            <a:ext cx="1053311" cy="7490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649C368-F42B-AE8D-D5F8-4F9452DBDE5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5420" y="3722149"/>
            <a:ext cx="2684532" cy="2684532"/>
          </a:xfrm>
          <a:prstGeom prst="roundRect">
            <a:avLst>
              <a:gd name="adj" fmla="val 12957"/>
            </a:avLst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C5E0B3"/>
                                      </p:to>
                                    </p:animClr>
                                    <p:set>
                                      <p:cBhvr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21" presetClass="emph" presetSubtype="0" repeatCount="indefinite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1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56</TotalTime>
  <Words>726</Words>
  <Application>Microsoft Office PowerPoint</Application>
  <PresentationFormat>Widescreen</PresentationFormat>
  <Paragraphs>59</Paragraphs>
  <Slides>23</Slides>
  <Notes>4</Notes>
  <HiddenSlides>0</HiddenSlides>
  <MMClips>1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28" baseType="lpstr">
      <vt:lpstr>Arial</vt:lpstr>
      <vt:lpstr>UTM Avo</vt:lpstr>
      <vt:lpstr>Calibri</vt:lpstr>
      <vt:lpstr>2_Office Theme</vt:lpstr>
      <vt:lpstr>1_Office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OnePercent</dc:creator>
  <cp:lastModifiedBy>Huy Nguyễn</cp:lastModifiedBy>
  <cp:revision>52</cp:revision>
  <dcterms:created xsi:type="dcterms:W3CDTF">2023-10-19T01:39:18Z</dcterms:created>
  <dcterms:modified xsi:type="dcterms:W3CDTF">2024-05-21T11:38:56Z</dcterms:modified>
</cp:coreProperties>
</file>