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258" r:id="rId3"/>
    <p:sldId id="259" r:id="rId4"/>
    <p:sldId id="260" r:id="rId5"/>
    <p:sldId id="261" r:id="rId6"/>
    <p:sldId id="275" r:id="rId7"/>
    <p:sldId id="276" r:id="rId8"/>
    <p:sldId id="277" r:id="rId9"/>
    <p:sldId id="295" r:id="rId10"/>
    <p:sldId id="296" r:id="rId11"/>
    <p:sldId id="297" r:id="rId12"/>
    <p:sldId id="298" r:id="rId13"/>
    <p:sldId id="299" r:id="rId14"/>
    <p:sldId id="300" r:id="rId15"/>
    <p:sldId id="301" r:id="rId16"/>
    <p:sldId id="302" r:id="rId17"/>
    <p:sldId id="262" r:id="rId18"/>
    <p:sldId id="263" r:id="rId19"/>
    <p:sldId id="294" r:id="rId20"/>
    <p:sldId id="303" r:id="rId21"/>
    <p:sldId id="264" r:id="rId22"/>
    <p:sldId id="265" r:id="rId23"/>
    <p:sldId id="268" r:id="rId24"/>
    <p:sldId id="269" r:id="rId25"/>
    <p:sldId id="270" r:id="rId26"/>
    <p:sldId id="271" r:id="rId27"/>
    <p:sldId id="27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7D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74" autoAdjust="0"/>
    <p:restoredTop sz="94660"/>
  </p:normalViewPr>
  <p:slideViewPr>
    <p:cSldViewPr>
      <p:cViewPr varScale="1">
        <p:scale>
          <a:sx n="104" d="100"/>
          <a:sy n="104" d="100"/>
        </p:scale>
        <p:origin x="114" y="15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0B3519-AC2C-4278-80AD-D57B3F96003E}" type="datetimeFigureOut">
              <a:rPr lang="en-US" smtClean="0"/>
              <a:t>03/06/2024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C312CE-2F7D-4E34-B64E-8551FE27A4AA}" type="slidenum">
              <a:rPr lang="en-US" smtClean="0"/>
              <a:t>‹#›</a:t>
            </a:fld>
            <a:endParaRPr lang="en-US"/>
          </a:p>
        </p:txBody>
      </p:sp>
    </p:spTree>
    <p:extLst>
      <p:ext uri="{BB962C8B-B14F-4D97-AF65-F5344CB8AC3E}">
        <p14:creationId xmlns:p14="http://schemas.microsoft.com/office/powerpoint/2010/main" val="812641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03/06/2024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cong-nghe-10-cong-nghe-trong-trot/1/162/87"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cong-nghe-10-cong-nghe-trong-trot/1/162/87"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luyen-tap/5267" TargetMode="External"/><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cong-nghe-10-cong-nghe-trong-trot/1/162/87" TargetMode="External"/><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hoc10.vn/doc-sach/cong-nghe-10-cong-nghe-trong-trot/1/162/72" TargetMode="External"/><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microsoft.com/office/2007/relationships/hdphoto" Target="../media/hdphoto1.wdp"/><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8A91770A-916E-43F7-C87D-F9F4CE1A74C2}"/>
              </a:ext>
            </a:extLst>
          </p:cNvPr>
          <p:cNvSpPr txBox="1"/>
          <p:nvPr/>
        </p:nvSpPr>
        <p:spPr>
          <a:xfrm>
            <a:off x="8536215" y="4347"/>
            <a:ext cx="3541485" cy="646331"/>
          </a:xfrm>
          <a:prstGeom prst="rect">
            <a:avLst/>
          </a:prstGeom>
          <a:noFill/>
        </p:spPr>
        <p:txBody>
          <a:bodyPr wrap="square" rtlCol="0">
            <a:spAutoFit/>
          </a:bodyPr>
          <a:lstStyle/>
          <a:p>
            <a:pPr algn="r"/>
            <a:r>
              <a:rPr lang="en-US" sz="3600">
                <a:solidFill>
                  <a:schemeClr val="bg1"/>
                </a:solidFill>
                <a:effectLst>
                  <a:outerShdw blurRad="38100" dist="38100" dir="2700000" algn="tl">
                    <a:srgbClr val="000000">
                      <a:alpha val="43137"/>
                    </a:srgbClr>
                  </a:outerShdw>
                </a:effectLst>
                <a:latin typeface="UTM Avo" panose="02040603050506020204" pitchFamily="18" charset="0"/>
              </a:rPr>
              <a:t>Công nghệ 10</a:t>
            </a:r>
          </a:p>
        </p:txBody>
      </p:sp>
      <p:sp>
        <p:nvSpPr>
          <p:cNvPr id="10" name="Google Shape;54;p1">
            <a:extLst>
              <a:ext uri="{FF2B5EF4-FFF2-40B4-BE49-F238E27FC236}">
                <a16:creationId xmlns:a16="http://schemas.microsoft.com/office/drawing/2014/main" id="{4FD5E363-28E1-0640-88BC-3DB6A2DA6B22}"/>
              </a:ext>
            </a:extLst>
          </p:cNvPr>
          <p:cNvSpPr txBox="1">
            <a:spLocks/>
          </p:cNvSpPr>
          <p:nvPr/>
        </p:nvSpPr>
        <p:spPr>
          <a:xfrm>
            <a:off x="0" y="961846"/>
            <a:ext cx="12192000" cy="246715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a:solidFill>
                  <a:srgbClr val="002060"/>
                </a:solidFill>
                <a:latin typeface="UTM Avo" panose="02040603050506020204" pitchFamily="18" charset="0"/>
              </a:rPr>
              <a:t>Chủ đề 6</a:t>
            </a:r>
            <a:br>
              <a:rPr lang="en-US" sz="5200" b="1">
                <a:solidFill>
                  <a:srgbClr val="002060"/>
                </a:solidFill>
                <a:latin typeface="UTM Avo" panose="02040603050506020204" pitchFamily="18" charset="0"/>
              </a:rPr>
            </a:br>
            <a:r>
              <a:rPr lang="en-US" sz="5200" b="1">
                <a:solidFill>
                  <a:srgbClr val="002060"/>
                </a:solidFill>
                <a:latin typeface="UTM Avo" panose="02040603050506020204" pitchFamily="18" charset="0"/>
              </a:rPr>
              <a:t>Kĩ thuật trồng trọt</a:t>
            </a:r>
            <a:endParaRPr lang="en-US" sz="5200" b="1" dirty="0">
              <a:solidFill>
                <a:srgbClr val="FF0000"/>
              </a:solidFill>
              <a:latin typeface="UTM Avo" panose="02040603050506020204" pitchFamily="18" charset="0"/>
              <a:cs typeface="Arial" panose="020B0604020202020204" pitchFamily="34" charset="0"/>
            </a:endParaRPr>
          </a:p>
        </p:txBody>
      </p:sp>
      <p:sp>
        <p:nvSpPr>
          <p:cNvPr id="11" name="Google Shape;54;p1">
            <a:extLst>
              <a:ext uri="{FF2B5EF4-FFF2-40B4-BE49-F238E27FC236}">
                <a16:creationId xmlns:a16="http://schemas.microsoft.com/office/drawing/2014/main" id="{53A6066C-05FB-772A-35FB-ED924A95654A}"/>
              </a:ext>
            </a:extLst>
          </p:cNvPr>
          <p:cNvSpPr txBox="1">
            <a:spLocks/>
          </p:cNvSpPr>
          <p:nvPr/>
        </p:nvSpPr>
        <p:spPr>
          <a:xfrm>
            <a:off x="0" y="4194628"/>
            <a:ext cx="12192000" cy="13589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377">
              <a:lnSpc>
                <a:spcPct val="150000"/>
              </a:lnSpc>
              <a:defRPr/>
            </a:pPr>
            <a:r>
              <a:rPr lang="en-US" sz="4800" b="1">
                <a:solidFill>
                  <a:srgbClr val="FF0000"/>
                </a:solidFill>
                <a:latin typeface="UTM Avo" panose="02040603050506020204" pitchFamily="18" charset="0"/>
                <a:cs typeface="Arial" panose="020B0604020202020204" pitchFamily="34" charset="0"/>
              </a:rPr>
              <a:t>Bài 16. Quy trình trồng trọt</a:t>
            </a:r>
            <a:br>
              <a:rPr lang="en-US" sz="4800" b="1">
                <a:solidFill>
                  <a:srgbClr val="FF0000"/>
                </a:solidFill>
                <a:latin typeface="UTM Avo" panose="02040603050506020204" pitchFamily="18" charset="0"/>
                <a:cs typeface="Arial" panose="020B0604020202020204" pitchFamily="34" charset="0"/>
              </a:rPr>
            </a:br>
            <a:r>
              <a:rPr lang="en-US" sz="4800" b="1">
                <a:solidFill>
                  <a:srgbClr val="FF0000"/>
                </a:solidFill>
                <a:latin typeface="UTM Avo" panose="02040603050506020204" pitchFamily="18" charset="0"/>
                <a:cs typeface="Arial" panose="020B0604020202020204" pitchFamily="34" charset="0"/>
              </a:rPr>
              <a:t>(Tiết 1)</a:t>
            </a:r>
            <a:endParaRPr lang="en-US" sz="4800" b="1" dirty="0">
              <a:solidFill>
                <a:srgbClr val="FF0000"/>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01A83B53-8A9B-9A4A-4F99-60FE9A45CA6E}"/>
              </a:ext>
            </a:extLst>
          </p:cNvPr>
          <p:cNvSpPr txBox="1"/>
          <p:nvPr/>
        </p:nvSpPr>
        <p:spPr>
          <a:xfrm>
            <a:off x="8686800" y="650678"/>
            <a:ext cx="3390900" cy="369332"/>
          </a:xfrm>
          <a:prstGeom prst="rect">
            <a:avLst/>
          </a:prstGeom>
          <a:noFill/>
        </p:spPr>
        <p:txBody>
          <a:bodyPr wrap="square" rtlCol="0">
            <a:spAutoFit/>
          </a:bodyPr>
          <a:lstStyle/>
          <a:p>
            <a:pPr algn="r"/>
            <a:r>
              <a:rPr lang="en-US">
                <a:solidFill>
                  <a:schemeClr val="bg1"/>
                </a:solidFill>
                <a:effectLst>
                  <a:outerShdw blurRad="38100" dist="38100" dir="2700000" algn="tl">
                    <a:srgbClr val="000000">
                      <a:alpha val="43137"/>
                    </a:srgbClr>
                  </a:outerShdw>
                </a:effectLst>
                <a:latin typeface="UTM Avo" panose="02040603050506020204" pitchFamily="18" charset="0"/>
              </a:rPr>
              <a:t>Công nghệ trồng trọt</a:t>
            </a:r>
          </a:p>
        </p:txBody>
      </p:sp>
    </p:spTree>
    <p:extLst>
      <p:ext uri="{BB962C8B-B14F-4D97-AF65-F5344CB8AC3E}">
        <p14:creationId xmlns:p14="http://schemas.microsoft.com/office/powerpoint/2010/main" val="2902587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203E8FC-9AD6-95AA-8F9A-C8FF7333B2AB}"/>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326785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3E6D71-05D6-E303-0831-BC275BA2F1CA}"/>
              </a:ext>
            </a:extLst>
          </p:cNvPr>
          <p:cNvSpPr txBox="1"/>
          <p:nvPr/>
        </p:nvSpPr>
        <p:spPr>
          <a:xfrm>
            <a:off x="598714" y="1600200"/>
            <a:ext cx="11582400" cy="567848"/>
          </a:xfrm>
          <a:prstGeom prst="rect">
            <a:avLst/>
          </a:prstGeom>
          <a:noFill/>
        </p:spPr>
        <p:txBody>
          <a:bodyPr wrap="square">
            <a:spAutoFit/>
          </a:bodyPr>
          <a:lstStyle/>
          <a:p>
            <a:pPr>
              <a:lnSpc>
                <a:spcPct val="150000"/>
              </a:lnSpc>
            </a:pPr>
            <a:r>
              <a:rPr lang="vi-VN" sz="2400"/>
              <a:t>Quan sát Hình 16.1 và cho biết quy trình trồng trọt gồm các bước nào?</a:t>
            </a:r>
            <a:endParaRPr lang="en-US" sz="2400"/>
          </a:p>
        </p:txBody>
      </p:sp>
      <p:pic>
        <p:nvPicPr>
          <p:cNvPr id="2" name="Picture 1">
            <a:extLst>
              <a:ext uri="{FF2B5EF4-FFF2-40B4-BE49-F238E27FC236}">
                <a16:creationId xmlns:a16="http://schemas.microsoft.com/office/drawing/2014/main" id="{739DEEA6-8927-5724-6164-84B3792F0900}"/>
              </a:ext>
            </a:extLst>
          </p:cNvPr>
          <p:cNvPicPr>
            <a:picLocks noChangeAspect="1"/>
          </p:cNvPicPr>
          <p:nvPr/>
        </p:nvPicPr>
        <p:blipFill>
          <a:blip r:embed="rId3"/>
          <a:stretch>
            <a:fillRect/>
          </a:stretch>
        </p:blipFill>
        <p:spPr>
          <a:xfrm>
            <a:off x="708756" y="2514600"/>
            <a:ext cx="10767156" cy="3581400"/>
          </a:xfrm>
          <a:prstGeom prst="rect">
            <a:avLst/>
          </a:prstGeom>
        </p:spPr>
      </p:pic>
    </p:spTree>
    <p:extLst>
      <p:ext uri="{BB962C8B-B14F-4D97-AF65-F5344CB8AC3E}">
        <p14:creationId xmlns:p14="http://schemas.microsoft.com/office/powerpoint/2010/main" val="3554618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82590B2-DB6B-3CAF-1460-6B1D1E6264E8}"/>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3503767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A9876A-CC97-AFD4-6311-232D26DF6568}"/>
              </a:ext>
            </a:extLst>
          </p:cNvPr>
          <p:cNvPicPr>
            <a:picLocks noChangeAspect="1"/>
          </p:cNvPicPr>
          <p:nvPr/>
        </p:nvPicPr>
        <p:blipFill>
          <a:blip r:embed="rId3"/>
          <a:stretch>
            <a:fillRect/>
          </a:stretch>
        </p:blipFill>
        <p:spPr>
          <a:xfrm>
            <a:off x="800100" y="1981200"/>
            <a:ext cx="1828800" cy="1800353"/>
          </a:xfrm>
          <a:prstGeom prst="rect">
            <a:avLst/>
          </a:prstGeom>
        </p:spPr>
      </p:pic>
      <p:sp>
        <p:nvSpPr>
          <p:cNvPr id="13" name="TextBox 12">
            <a:extLst>
              <a:ext uri="{FF2B5EF4-FFF2-40B4-BE49-F238E27FC236}">
                <a16:creationId xmlns:a16="http://schemas.microsoft.com/office/drawing/2014/main" id="{32826EC9-1DAB-DAC8-6262-21D580A6FCE1}"/>
              </a:ext>
            </a:extLst>
          </p:cNvPr>
          <p:cNvSpPr txBox="1"/>
          <p:nvPr/>
        </p:nvSpPr>
        <p:spPr>
          <a:xfrm>
            <a:off x="2881086" y="2307154"/>
            <a:ext cx="8548914" cy="1121846"/>
          </a:xfrm>
          <a:prstGeom prst="rect">
            <a:avLst/>
          </a:prstGeom>
          <a:noFill/>
        </p:spPr>
        <p:txBody>
          <a:bodyPr wrap="square">
            <a:spAutoFit/>
          </a:bodyPr>
          <a:lstStyle/>
          <a:p>
            <a:pPr>
              <a:lnSpc>
                <a:spcPct val="150000"/>
              </a:lnSpc>
            </a:pPr>
            <a:r>
              <a:rPr lang="vi-VN" sz="2400"/>
              <a:t>Chọn đất như thế nào để thích hợp với</a:t>
            </a:r>
            <a:r>
              <a:rPr lang="en-US" sz="2400"/>
              <a:t> </a:t>
            </a:r>
            <a:r>
              <a:rPr lang="vi-VN" sz="2400"/>
              <a:t>cây trồng nước, cây trồng cạn?</a:t>
            </a:r>
            <a:endParaRPr lang="en-US" sz="2400"/>
          </a:p>
        </p:txBody>
      </p:sp>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1. Làm đất, bón lót</a:t>
            </a:r>
          </a:p>
        </p:txBody>
      </p:sp>
      <p:sp>
        <p:nvSpPr>
          <p:cNvPr id="4" name="Arrow: Right 3">
            <a:extLst>
              <a:ext uri="{FF2B5EF4-FFF2-40B4-BE49-F238E27FC236}">
                <a16:creationId xmlns:a16="http://schemas.microsoft.com/office/drawing/2014/main" id="{D81A5BC5-F461-5323-96E3-D4235C5E3C37}"/>
              </a:ext>
            </a:extLst>
          </p:cNvPr>
          <p:cNvSpPr/>
          <p:nvPr/>
        </p:nvSpPr>
        <p:spPr>
          <a:xfrm>
            <a:off x="914400" y="4419600"/>
            <a:ext cx="990600" cy="76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3BD1F2A-D2FE-0957-5B3D-B950575A2451}"/>
              </a:ext>
            </a:extLst>
          </p:cNvPr>
          <p:cNvSpPr txBox="1"/>
          <p:nvPr/>
        </p:nvSpPr>
        <p:spPr>
          <a:xfrm>
            <a:off x="1926771" y="4125650"/>
            <a:ext cx="9851571" cy="1675843"/>
          </a:xfrm>
          <a:prstGeom prst="rect">
            <a:avLst/>
          </a:prstGeom>
          <a:noFill/>
        </p:spPr>
        <p:txBody>
          <a:bodyPr wrap="square">
            <a:spAutoFit/>
          </a:bodyPr>
          <a:lstStyle/>
          <a:p>
            <a:pPr algn="just">
              <a:lnSpc>
                <a:spcPct val="150000"/>
              </a:lnSpc>
            </a:pPr>
            <a:r>
              <a:rPr lang="vi-VN" sz="2400"/>
              <a:t>- Đối với cây trồng nước: cần chọn đất ruộng trũng, ngập nước.</a:t>
            </a:r>
          </a:p>
          <a:p>
            <a:pPr algn="just">
              <a:lnSpc>
                <a:spcPct val="150000"/>
              </a:lnSpc>
            </a:pPr>
            <a:r>
              <a:rPr lang="vi-VN" sz="2400"/>
              <a:t>- Đối với cây trồng cạn: cần chọn đất cao ráo, bằng phẳng, </a:t>
            </a:r>
            <a:r>
              <a:rPr lang="en-US" sz="2400"/>
              <a:t>dễ</a:t>
            </a:r>
            <a:r>
              <a:rPr lang="vi-VN" sz="2400"/>
              <a:t> thoát nước.</a:t>
            </a:r>
            <a:endParaRPr lang="en-US" sz="2400"/>
          </a:p>
        </p:txBody>
      </p:sp>
    </p:spTree>
    <p:extLst>
      <p:ext uri="{BB962C8B-B14F-4D97-AF65-F5344CB8AC3E}">
        <p14:creationId xmlns:p14="http://schemas.microsoft.com/office/powerpoint/2010/main" val="97224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randombar(horizontal)">
                                      <p:cBhvr>
                                        <p:cTn id="20" dur="5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randombar(horizontal)">
                                      <p:cBhvr>
                                        <p:cTn id="25"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 grpId="0" animBg="1"/>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2826EC9-1DAB-DAC8-6262-21D580A6FCE1}"/>
              </a:ext>
            </a:extLst>
          </p:cNvPr>
          <p:cNvSpPr txBox="1"/>
          <p:nvPr/>
        </p:nvSpPr>
        <p:spPr>
          <a:xfrm>
            <a:off x="914400" y="3094408"/>
            <a:ext cx="6019800" cy="2783839"/>
          </a:xfrm>
          <a:prstGeom prst="rect">
            <a:avLst/>
          </a:prstGeom>
          <a:noFill/>
        </p:spPr>
        <p:txBody>
          <a:bodyPr wrap="square">
            <a:spAutoFit/>
          </a:bodyPr>
          <a:lstStyle/>
          <a:p>
            <a:pPr>
              <a:lnSpc>
                <a:spcPct val="150000"/>
              </a:lnSpc>
            </a:pPr>
            <a:r>
              <a:rPr lang="vi-VN" sz="2400"/>
              <a:t>Dọn sạch cỏ dại và các vật thể cứng ở trong đất gạch, đá,...) trên lớp đất mặt. Cày, bừa làm nhỏ và tơi xốp đất.</a:t>
            </a:r>
          </a:p>
          <a:p>
            <a:pPr>
              <a:lnSpc>
                <a:spcPct val="150000"/>
              </a:lnSpc>
            </a:pPr>
            <a:r>
              <a:rPr lang="vi-VN" sz="2400"/>
              <a:t>Lưu ý: </a:t>
            </a:r>
            <a:r>
              <a:rPr lang="en-US" sz="2400"/>
              <a:t>T</a:t>
            </a:r>
            <a:r>
              <a:rPr lang="vi-VN" sz="2400"/>
              <a:t>rước khi làm đất, cần chọn đất thích hợp với từng loại cây trồng. </a:t>
            </a:r>
            <a:endParaRPr lang="en-US" sz="2400"/>
          </a:p>
        </p:txBody>
      </p:sp>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1. Làm đất, bón lót</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66686"/>
            <a:ext cx="8790860" cy="567848"/>
          </a:xfrm>
          <a:prstGeom prst="rect">
            <a:avLst/>
          </a:prstGeom>
          <a:noFill/>
        </p:spPr>
        <p:txBody>
          <a:bodyPr wrap="square">
            <a:spAutoFit/>
          </a:bodyPr>
          <a:lstStyle/>
          <a:p>
            <a:pPr>
              <a:lnSpc>
                <a:spcPct val="150000"/>
              </a:lnSpc>
            </a:pPr>
            <a:r>
              <a:rPr lang="en-US" sz="2400"/>
              <a:t>1.1. Cày, bừa đất</a:t>
            </a:r>
          </a:p>
        </p:txBody>
      </p:sp>
      <p:pic>
        <p:nvPicPr>
          <p:cNvPr id="1026" name="Picture 2" descr="Xăng giảm giá, tiền công cày bừa vẫn im lìm">
            <a:extLst>
              <a:ext uri="{FF2B5EF4-FFF2-40B4-BE49-F238E27FC236}">
                <a16:creationId xmlns:a16="http://schemas.microsoft.com/office/drawing/2014/main" id="{BA25A9C3-B637-3B19-F058-B48625C48D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00" r="16250"/>
          <a:stretch/>
        </p:blipFill>
        <p:spPr bwMode="auto">
          <a:xfrm>
            <a:off x="7467600" y="2228839"/>
            <a:ext cx="40386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74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par>
                                <p:cTn id="13" presetID="14" presetClass="entr" presetSubtype="1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randombar(horizontal)">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162CDF-A059-73E7-5A22-5B6F5A3ABC28}"/>
              </a:ext>
            </a:extLst>
          </p:cNvPr>
          <p:cNvSpPr txBox="1"/>
          <p:nvPr/>
        </p:nvSpPr>
        <p:spPr>
          <a:xfrm>
            <a:off x="914400" y="1406812"/>
            <a:ext cx="8382000" cy="574388"/>
          </a:xfrm>
          <a:prstGeom prst="rect">
            <a:avLst/>
          </a:prstGeom>
          <a:noFill/>
        </p:spPr>
        <p:txBody>
          <a:bodyPr wrap="square">
            <a:spAutoFit/>
          </a:bodyPr>
          <a:lstStyle/>
          <a:p>
            <a:pPr>
              <a:lnSpc>
                <a:spcPct val="150000"/>
              </a:lnSpc>
            </a:pPr>
            <a:r>
              <a:rPr lang="en-US" sz="2400" b="1"/>
              <a:t>1. Làm đất, bón lót</a:t>
            </a:r>
          </a:p>
        </p:txBody>
      </p:sp>
      <p:sp>
        <p:nvSpPr>
          <p:cNvPr id="9" name="TextBox 8">
            <a:extLst>
              <a:ext uri="{FF2B5EF4-FFF2-40B4-BE49-F238E27FC236}">
                <a16:creationId xmlns:a16="http://schemas.microsoft.com/office/drawing/2014/main" id="{6BDCDC0D-9376-46F5-79F9-FA300E0F7CE5}"/>
              </a:ext>
            </a:extLst>
          </p:cNvPr>
          <p:cNvSpPr txBox="1"/>
          <p:nvPr/>
        </p:nvSpPr>
        <p:spPr>
          <a:xfrm>
            <a:off x="914400" y="1981200"/>
            <a:ext cx="10504714" cy="567848"/>
          </a:xfrm>
          <a:prstGeom prst="rect">
            <a:avLst/>
          </a:prstGeom>
          <a:noFill/>
        </p:spPr>
        <p:txBody>
          <a:bodyPr wrap="square">
            <a:spAutoFit/>
          </a:bodyPr>
          <a:lstStyle/>
          <a:p>
            <a:pPr algn="just">
              <a:lnSpc>
                <a:spcPct val="150000"/>
              </a:lnSpc>
            </a:pPr>
            <a:r>
              <a:rPr lang="vi-VN" sz="2400"/>
              <a:t>1.2.</a:t>
            </a:r>
            <a:r>
              <a:rPr lang="en-US" sz="2400"/>
              <a:t> L</a:t>
            </a:r>
            <a:r>
              <a:rPr lang="vi-VN" sz="2400"/>
              <a:t>ên luống</a:t>
            </a:r>
            <a:endParaRPr lang="en-US" sz="2400"/>
          </a:p>
        </p:txBody>
      </p:sp>
      <p:sp>
        <p:nvSpPr>
          <p:cNvPr id="2" name="TextBox 1">
            <a:extLst>
              <a:ext uri="{FF2B5EF4-FFF2-40B4-BE49-F238E27FC236}">
                <a16:creationId xmlns:a16="http://schemas.microsoft.com/office/drawing/2014/main" id="{4CAF9B77-BB9A-02F6-2718-3F84906DF452}"/>
              </a:ext>
            </a:extLst>
          </p:cNvPr>
          <p:cNvSpPr txBox="1"/>
          <p:nvPr/>
        </p:nvSpPr>
        <p:spPr>
          <a:xfrm>
            <a:off x="914400" y="2667000"/>
            <a:ext cx="6248400" cy="3337837"/>
          </a:xfrm>
          <a:prstGeom prst="rect">
            <a:avLst/>
          </a:prstGeom>
          <a:noFill/>
        </p:spPr>
        <p:txBody>
          <a:bodyPr wrap="square">
            <a:spAutoFit/>
          </a:bodyPr>
          <a:lstStyle/>
          <a:p>
            <a:pPr algn="just">
              <a:lnSpc>
                <a:spcPct val="150000"/>
              </a:lnSpc>
            </a:pPr>
            <a:r>
              <a:rPr lang="vi-VN" sz="2400"/>
              <a:t>Đối với cây trồng cạn, ngắn ngày (cây hàng năm) thường phải lên luống. </a:t>
            </a:r>
          </a:p>
          <a:p>
            <a:pPr algn="just">
              <a:lnSpc>
                <a:spcPct val="150000"/>
              </a:lnSpc>
            </a:pPr>
            <a:r>
              <a:rPr lang="vi-VN" sz="2400"/>
              <a:t>Lên luống ngay thẳng, bằng phẳng, kích thước luống (chiều cao, chiều rộng, chiều dài) thích hợp với từng loại cây trồng và mùa vụ trồng trọt.</a:t>
            </a:r>
            <a:endParaRPr lang="en-US" sz="2400"/>
          </a:p>
        </p:txBody>
      </p:sp>
      <p:pic>
        <p:nvPicPr>
          <p:cNvPr id="2050" name="Picture 2" descr="HƯỚNG DẪN CÁCH SỬ DỤNG MÁY LÊN LUỐNG – smomedia hưng yên">
            <a:extLst>
              <a:ext uri="{FF2B5EF4-FFF2-40B4-BE49-F238E27FC236}">
                <a16:creationId xmlns:a16="http://schemas.microsoft.com/office/drawing/2014/main" id="{FF88D3F5-8E2D-90F2-1807-09DDA98069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031" t="578" r="22093" b="23145"/>
          <a:stretch/>
        </p:blipFill>
        <p:spPr bwMode="auto">
          <a:xfrm>
            <a:off x="7220857" y="2442948"/>
            <a:ext cx="4686225" cy="3732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171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14" presetClass="entr" presetSubtype="10"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randombar(horizontal)">
                                      <p:cBhvr>
                                        <p:cTn id="15"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B5FA30-5A81-763E-3DBD-0667008E73DF}"/>
              </a:ext>
            </a:extLst>
          </p:cNvPr>
          <p:cNvPicPr>
            <a:picLocks noChangeAspect="1"/>
          </p:cNvPicPr>
          <p:nvPr/>
        </p:nvPicPr>
        <p:blipFill>
          <a:blip r:embed="rId3"/>
          <a:stretch>
            <a:fillRect/>
          </a:stretch>
        </p:blipFill>
        <p:spPr>
          <a:xfrm>
            <a:off x="1397461" y="2642674"/>
            <a:ext cx="9761087" cy="4062926"/>
          </a:xfrm>
          <a:prstGeom prst="rect">
            <a:avLst/>
          </a:prstGeom>
        </p:spPr>
      </p:pic>
      <p:sp>
        <p:nvSpPr>
          <p:cNvPr id="6" name="TextBox 5">
            <a:extLst>
              <a:ext uri="{FF2B5EF4-FFF2-40B4-BE49-F238E27FC236}">
                <a16:creationId xmlns:a16="http://schemas.microsoft.com/office/drawing/2014/main" id="{0B3378FD-5AB6-9309-C669-16597BEBB4A8}"/>
              </a:ext>
            </a:extLst>
          </p:cNvPr>
          <p:cNvSpPr txBox="1"/>
          <p:nvPr/>
        </p:nvSpPr>
        <p:spPr>
          <a:xfrm>
            <a:off x="843643" y="1483012"/>
            <a:ext cx="8382000" cy="574388"/>
          </a:xfrm>
          <a:prstGeom prst="rect">
            <a:avLst/>
          </a:prstGeom>
          <a:noFill/>
        </p:spPr>
        <p:txBody>
          <a:bodyPr wrap="square">
            <a:spAutoFit/>
          </a:bodyPr>
          <a:lstStyle/>
          <a:p>
            <a:pPr>
              <a:lnSpc>
                <a:spcPct val="150000"/>
              </a:lnSpc>
            </a:pPr>
            <a:r>
              <a:rPr lang="en-US" sz="2400" b="1"/>
              <a:t>1. Làm đất, bón lót</a:t>
            </a:r>
          </a:p>
        </p:txBody>
      </p:sp>
      <p:sp>
        <p:nvSpPr>
          <p:cNvPr id="7" name="TextBox 6">
            <a:extLst>
              <a:ext uri="{FF2B5EF4-FFF2-40B4-BE49-F238E27FC236}">
                <a16:creationId xmlns:a16="http://schemas.microsoft.com/office/drawing/2014/main" id="{64207266-DB62-D5DF-9549-A7BC1F0CD1F2}"/>
              </a:ext>
            </a:extLst>
          </p:cNvPr>
          <p:cNvSpPr txBox="1"/>
          <p:nvPr/>
        </p:nvSpPr>
        <p:spPr>
          <a:xfrm>
            <a:off x="843643" y="2057400"/>
            <a:ext cx="10504714" cy="567848"/>
          </a:xfrm>
          <a:prstGeom prst="rect">
            <a:avLst/>
          </a:prstGeom>
          <a:noFill/>
        </p:spPr>
        <p:txBody>
          <a:bodyPr wrap="square">
            <a:spAutoFit/>
          </a:bodyPr>
          <a:lstStyle/>
          <a:p>
            <a:pPr algn="just">
              <a:lnSpc>
                <a:spcPct val="150000"/>
              </a:lnSpc>
            </a:pPr>
            <a:r>
              <a:rPr lang="vi-VN" sz="2400"/>
              <a:t>1.2.</a:t>
            </a:r>
            <a:r>
              <a:rPr lang="en-US" sz="2400"/>
              <a:t> L</a:t>
            </a:r>
            <a:r>
              <a:rPr lang="vi-VN" sz="2400"/>
              <a:t>ên luống</a:t>
            </a:r>
            <a:endParaRPr lang="en-US" sz="2400"/>
          </a:p>
        </p:txBody>
      </p:sp>
    </p:spTree>
    <p:extLst>
      <p:ext uri="{BB962C8B-B14F-4D97-AF65-F5344CB8AC3E}">
        <p14:creationId xmlns:p14="http://schemas.microsoft.com/office/powerpoint/2010/main" val="217134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763DC8-0762-E13A-114E-ADA24F3938BA}"/>
              </a:ext>
            </a:extLst>
          </p:cNvPr>
          <p:cNvPicPr>
            <a:picLocks noChangeAspect="1"/>
          </p:cNvPicPr>
          <p:nvPr/>
        </p:nvPicPr>
        <p:blipFill>
          <a:blip r:embed="rId3"/>
          <a:stretch>
            <a:fillRect/>
          </a:stretch>
        </p:blipFill>
        <p:spPr>
          <a:xfrm>
            <a:off x="609600" y="762000"/>
            <a:ext cx="4595238" cy="1557143"/>
          </a:xfrm>
          <a:prstGeom prst="rect">
            <a:avLst/>
          </a:prstGeom>
        </p:spPr>
      </p:pic>
      <p:sp>
        <p:nvSpPr>
          <p:cNvPr id="7" name="TextBox 6">
            <a:extLst>
              <a:ext uri="{FF2B5EF4-FFF2-40B4-BE49-F238E27FC236}">
                <a16:creationId xmlns:a16="http://schemas.microsoft.com/office/drawing/2014/main" id="{64207266-DB62-D5DF-9549-A7BC1F0CD1F2}"/>
              </a:ext>
            </a:extLst>
          </p:cNvPr>
          <p:cNvSpPr txBox="1"/>
          <p:nvPr/>
        </p:nvSpPr>
        <p:spPr>
          <a:xfrm>
            <a:off x="584200" y="2209800"/>
            <a:ext cx="6553200" cy="4445832"/>
          </a:xfrm>
          <a:prstGeom prst="rect">
            <a:avLst/>
          </a:prstGeom>
          <a:noFill/>
        </p:spPr>
        <p:txBody>
          <a:bodyPr wrap="square">
            <a:spAutoFit/>
          </a:bodyPr>
          <a:lstStyle/>
          <a:p>
            <a:pPr algn="just">
              <a:lnSpc>
                <a:spcPct val="150000"/>
              </a:lnSpc>
            </a:pPr>
            <a:r>
              <a:rPr lang="vi-VN" sz="2400"/>
              <a:t>Ở vùng đồng bằng sông Cửu Long, do mưa nhiều gây ngập úng vào các tháng mùa mưa nên ở những vườn có địa hình thấp, trũng, cây ăn quả thường được trồng trên các luống (liếp) rộng, hai bên luống được đào thành kênh rạch hay mương sâu để dễ thoát nước, tránh úng (Hình 16.2C).</a:t>
            </a:r>
            <a:endParaRPr lang="en-US" sz="2400"/>
          </a:p>
        </p:txBody>
      </p:sp>
      <p:pic>
        <p:nvPicPr>
          <p:cNvPr id="4" name="Picture 3">
            <a:extLst>
              <a:ext uri="{FF2B5EF4-FFF2-40B4-BE49-F238E27FC236}">
                <a16:creationId xmlns:a16="http://schemas.microsoft.com/office/drawing/2014/main" id="{DD6921CF-636F-17E4-8CF1-DA360B47C285}"/>
              </a:ext>
            </a:extLst>
          </p:cNvPr>
          <p:cNvPicPr>
            <a:picLocks noChangeAspect="1"/>
          </p:cNvPicPr>
          <p:nvPr/>
        </p:nvPicPr>
        <p:blipFill>
          <a:blip r:embed="rId4"/>
          <a:stretch>
            <a:fillRect/>
          </a:stretch>
        </p:blipFill>
        <p:spPr>
          <a:xfrm>
            <a:off x="7467600" y="2293743"/>
            <a:ext cx="4381353" cy="3922018"/>
          </a:xfrm>
          <a:prstGeom prst="rect">
            <a:avLst/>
          </a:prstGeom>
        </p:spPr>
      </p:pic>
    </p:spTree>
    <p:extLst>
      <p:ext uri="{BB962C8B-B14F-4D97-AF65-F5344CB8AC3E}">
        <p14:creationId xmlns:p14="http://schemas.microsoft.com/office/powerpoint/2010/main" val="3318040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F6472A-17DE-13F3-9922-69FEA5063CC6}"/>
              </a:ext>
            </a:extLst>
          </p:cNvPr>
          <p:cNvSpPr txBox="1"/>
          <p:nvPr/>
        </p:nvSpPr>
        <p:spPr>
          <a:xfrm>
            <a:off x="843643" y="1483012"/>
            <a:ext cx="8382000" cy="574388"/>
          </a:xfrm>
          <a:prstGeom prst="rect">
            <a:avLst/>
          </a:prstGeom>
          <a:noFill/>
        </p:spPr>
        <p:txBody>
          <a:bodyPr wrap="square">
            <a:spAutoFit/>
          </a:bodyPr>
          <a:lstStyle/>
          <a:p>
            <a:pPr>
              <a:lnSpc>
                <a:spcPct val="150000"/>
              </a:lnSpc>
            </a:pPr>
            <a:r>
              <a:rPr lang="en-US" sz="2400" b="1"/>
              <a:t>1. Làm đất, bón lót</a:t>
            </a:r>
          </a:p>
        </p:txBody>
      </p:sp>
      <p:sp>
        <p:nvSpPr>
          <p:cNvPr id="5" name="TextBox 4">
            <a:extLst>
              <a:ext uri="{FF2B5EF4-FFF2-40B4-BE49-F238E27FC236}">
                <a16:creationId xmlns:a16="http://schemas.microsoft.com/office/drawing/2014/main" id="{71D7E4B3-5B69-5231-F9BF-19472AD662BF}"/>
              </a:ext>
            </a:extLst>
          </p:cNvPr>
          <p:cNvSpPr txBox="1"/>
          <p:nvPr/>
        </p:nvSpPr>
        <p:spPr>
          <a:xfrm>
            <a:off x="843643" y="2057400"/>
            <a:ext cx="10504714" cy="567848"/>
          </a:xfrm>
          <a:prstGeom prst="rect">
            <a:avLst/>
          </a:prstGeom>
          <a:noFill/>
        </p:spPr>
        <p:txBody>
          <a:bodyPr wrap="square">
            <a:spAutoFit/>
          </a:bodyPr>
          <a:lstStyle/>
          <a:p>
            <a:pPr algn="just">
              <a:lnSpc>
                <a:spcPct val="150000"/>
              </a:lnSpc>
            </a:pPr>
            <a:r>
              <a:rPr lang="vi-VN" sz="2400"/>
              <a:t>1.3. </a:t>
            </a:r>
            <a:r>
              <a:rPr lang="en-US" sz="2400"/>
              <a:t>B</a:t>
            </a:r>
            <a:r>
              <a:rPr lang="vi-VN" sz="2400"/>
              <a:t>ón phân lót</a:t>
            </a:r>
            <a:endParaRPr lang="en-US" sz="2400"/>
          </a:p>
        </p:txBody>
      </p:sp>
      <p:pic>
        <p:nvPicPr>
          <p:cNvPr id="6" name="Picture 5">
            <a:extLst>
              <a:ext uri="{FF2B5EF4-FFF2-40B4-BE49-F238E27FC236}">
                <a16:creationId xmlns:a16="http://schemas.microsoft.com/office/drawing/2014/main" id="{8B4AA752-FCD5-A90F-66F9-D944523D1692}"/>
              </a:ext>
            </a:extLst>
          </p:cNvPr>
          <p:cNvPicPr>
            <a:picLocks noChangeAspect="1"/>
          </p:cNvPicPr>
          <p:nvPr/>
        </p:nvPicPr>
        <p:blipFill>
          <a:blip r:embed="rId3"/>
          <a:stretch>
            <a:fillRect/>
          </a:stretch>
        </p:blipFill>
        <p:spPr>
          <a:xfrm>
            <a:off x="718457" y="2631788"/>
            <a:ext cx="1828800" cy="1800353"/>
          </a:xfrm>
          <a:prstGeom prst="rect">
            <a:avLst/>
          </a:prstGeom>
        </p:spPr>
      </p:pic>
      <p:sp>
        <p:nvSpPr>
          <p:cNvPr id="8" name="TextBox 7">
            <a:extLst>
              <a:ext uri="{FF2B5EF4-FFF2-40B4-BE49-F238E27FC236}">
                <a16:creationId xmlns:a16="http://schemas.microsoft.com/office/drawing/2014/main" id="{04895790-E1F8-9488-DB65-80B8DF72C5E0}"/>
              </a:ext>
            </a:extLst>
          </p:cNvPr>
          <p:cNvSpPr txBox="1"/>
          <p:nvPr/>
        </p:nvSpPr>
        <p:spPr>
          <a:xfrm>
            <a:off x="3200400" y="2434907"/>
            <a:ext cx="8548914" cy="2229841"/>
          </a:xfrm>
          <a:prstGeom prst="rect">
            <a:avLst/>
          </a:prstGeom>
          <a:noFill/>
        </p:spPr>
        <p:txBody>
          <a:bodyPr wrap="square">
            <a:spAutoFit/>
          </a:bodyPr>
          <a:lstStyle/>
          <a:p>
            <a:pPr>
              <a:lnSpc>
                <a:spcPct val="150000"/>
              </a:lnSpc>
            </a:pPr>
            <a:r>
              <a:rPr lang="vi-VN" sz="2400"/>
              <a:t>1. Loại phân bón nào thích hợp cho bón lót? Vì sao?</a:t>
            </a:r>
          </a:p>
          <a:p>
            <a:pPr>
              <a:lnSpc>
                <a:spcPct val="150000"/>
              </a:lnSpc>
            </a:pPr>
            <a:r>
              <a:rPr lang="vi-VN" sz="2400"/>
              <a:t>2. Quan sát các phương pháp bón lót ở Hình 16.3 và cho biết mỗi phương pháp thích hợp với loại cây trồng </a:t>
            </a:r>
          </a:p>
          <a:p>
            <a:pPr>
              <a:lnSpc>
                <a:spcPct val="150000"/>
              </a:lnSpc>
            </a:pPr>
            <a:r>
              <a:rPr lang="vi-VN" sz="2400"/>
              <a:t>nào? Hãy lấy ví dụ.</a:t>
            </a:r>
            <a:endParaRPr lang="en-US" sz="2400"/>
          </a:p>
        </p:txBody>
      </p:sp>
      <p:pic>
        <p:nvPicPr>
          <p:cNvPr id="11" name="Picture 10">
            <a:extLst>
              <a:ext uri="{FF2B5EF4-FFF2-40B4-BE49-F238E27FC236}">
                <a16:creationId xmlns:a16="http://schemas.microsoft.com/office/drawing/2014/main" id="{2E0DA6B5-9E74-BCEE-AC10-FE897E7D7CBA}"/>
              </a:ext>
            </a:extLst>
          </p:cNvPr>
          <p:cNvPicPr>
            <a:picLocks noChangeAspect="1"/>
          </p:cNvPicPr>
          <p:nvPr/>
        </p:nvPicPr>
        <p:blipFill>
          <a:blip r:embed="rId4"/>
          <a:stretch>
            <a:fillRect/>
          </a:stretch>
        </p:blipFill>
        <p:spPr>
          <a:xfrm>
            <a:off x="3581400" y="4617018"/>
            <a:ext cx="6954157" cy="2240982"/>
          </a:xfrm>
          <a:prstGeom prst="rect">
            <a:avLst/>
          </a:prstGeom>
        </p:spPr>
      </p:pic>
    </p:spTree>
    <p:extLst>
      <p:ext uri="{BB962C8B-B14F-4D97-AF65-F5344CB8AC3E}">
        <p14:creationId xmlns:p14="http://schemas.microsoft.com/office/powerpoint/2010/main" val="4228875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F6472A-17DE-13F3-9922-69FEA5063CC6}"/>
              </a:ext>
            </a:extLst>
          </p:cNvPr>
          <p:cNvSpPr txBox="1"/>
          <p:nvPr/>
        </p:nvSpPr>
        <p:spPr>
          <a:xfrm>
            <a:off x="843643" y="1483012"/>
            <a:ext cx="8382000" cy="574388"/>
          </a:xfrm>
          <a:prstGeom prst="rect">
            <a:avLst/>
          </a:prstGeom>
          <a:noFill/>
        </p:spPr>
        <p:txBody>
          <a:bodyPr wrap="square">
            <a:spAutoFit/>
          </a:bodyPr>
          <a:lstStyle/>
          <a:p>
            <a:pPr>
              <a:lnSpc>
                <a:spcPct val="150000"/>
              </a:lnSpc>
            </a:pPr>
            <a:r>
              <a:rPr lang="en-US" sz="2400" b="1"/>
              <a:t>1. Làm đất, bón lót</a:t>
            </a:r>
          </a:p>
        </p:txBody>
      </p:sp>
      <p:sp>
        <p:nvSpPr>
          <p:cNvPr id="5" name="TextBox 4">
            <a:extLst>
              <a:ext uri="{FF2B5EF4-FFF2-40B4-BE49-F238E27FC236}">
                <a16:creationId xmlns:a16="http://schemas.microsoft.com/office/drawing/2014/main" id="{71D7E4B3-5B69-5231-F9BF-19472AD662BF}"/>
              </a:ext>
            </a:extLst>
          </p:cNvPr>
          <p:cNvSpPr txBox="1"/>
          <p:nvPr/>
        </p:nvSpPr>
        <p:spPr>
          <a:xfrm>
            <a:off x="843643" y="2057400"/>
            <a:ext cx="10504714" cy="567848"/>
          </a:xfrm>
          <a:prstGeom prst="rect">
            <a:avLst/>
          </a:prstGeom>
          <a:noFill/>
        </p:spPr>
        <p:txBody>
          <a:bodyPr wrap="square">
            <a:spAutoFit/>
          </a:bodyPr>
          <a:lstStyle/>
          <a:p>
            <a:pPr algn="just">
              <a:lnSpc>
                <a:spcPct val="150000"/>
              </a:lnSpc>
            </a:pPr>
            <a:r>
              <a:rPr lang="vi-VN" sz="2400"/>
              <a:t>1.3. </a:t>
            </a:r>
            <a:r>
              <a:rPr lang="en-US" sz="2400"/>
              <a:t>B</a:t>
            </a:r>
            <a:r>
              <a:rPr lang="vi-VN" sz="2400"/>
              <a:t>ón phân lót</a:t>
            </a:r>
            <a:endParaRPr lang="en-US" sz="2400"/>
          </a:p>
        </p:txBody>
      </p:sp>
      <p:sp>
        <p:nvSpPr>
          <p:cNvPr id="8" name="TextBox 7">
            <a:extLst>
              <a:ext uri="{FF2B5EF4-FFF2-40B4-BE49-F238E27FC236}">
                <a16:creationId xmlns:a16="http://schemas.microsoft.com/office/drawing/2014/main" id="{04895790-E1F8-9488-DB65-80B8DF72C5E0}"/>
              </a:ext>
            </a:extLst>
          </p:cNvPr>
          <p:cNvSpPr txBox="1"/>
          <p:nvPr/>
        </p:nvSpPr>
        <p:spPr>
          <a:xfrm>
            <a:off x="818243" y="2657188"/>
            <a:ext cx="7811686" cy="1675843"/>
          </a:xfrm>
          <a:prstGeom prst="rect">
            <a:avLst/>
          </a:prstGeom>
          <a:noFill/>
        </p:spPr>
        <p:txBody>
          <a:bodyPr wrap="square">
            <a:spAutoFit/>
          </a:bodyPr>
          <a:lstStyle/>
          <a:p>
            <a:pPr>
              <a:lnSpc>
                <a:spcPct val="150000"/>
              </a:lnSpc>
            </a:pPr>
            <a:r>
              <a:rPr lang="vi-VN" sz="2400"/>
              <a:t>Tuỳ thuộc loại cây trồng và khoảng cách trồng (trồng thưa hay trồng dày), có thể bón lót theo các phương pháp sau:</a:t>
            </a:r>
            <a:endParaRPr lang="en-US" sz="2400"/>
          </a:p>
        </p:txBody>
      </p:sp>
      <p:sp>
        <p:nvSpPr>
          <p:cNvPr id="4" name="TextBox 3">
            <a:extLst>
              <a:ext uri="{FF2B5EF4-FFF2-40B4-BE49-F238E27FC236}">
                <a16:creationId xmlns:a16="http://schemas.microsoft.com/office/drawing/2014/main" id="{58791705-02DA-97B6-4FF4-112C720D7A3F}"/>
              </a:ext>
            </a:extLst>
          </p:cNvPr>
          <p:cNvSpPr txBox="1"/>
          <p:nvPr/>
        </p:nvSpPr>
        <p:spPr>
          <a:xfrm>
            <a:off x="818243" y="4668241"/>
            <a:ext cx="6573157" cy="1675843"/>
          </a:xfrm>
          <a:prstGeom prst="rect">
            <a:avLst/>
          </a:prstGeom>
          <a:noFill/>
        </p:spPr>
        <p:txBody>
          <a:bodyPr wrap="square">
            <a:spAutoFit/>
          </a:bodyPr>
          <a:lstStyle/>
          <a:p>
            <a:pPr>
              <a:lnSpc>
                <a:spcPct val="150000"/>
              </a:lnSpc>
            </a:pPr>
            <a:r>
              <a:rPr lang="vi-VN" sz="2400" b="1" i="1"/>
              <a:t>Bón vãi</a:t>
            </a:r>
            <a:r>
              <a:rPr lang="vi-VN" sz="2400"/>
              <a:t>: rải đều phân bón trên mặt luống. Trộn đều phân với đất trên mặt luống và san phẳng đất. </a:t>
            </a:r>
            <a:endParaRPr lang="en-US" sz="2400"/>
          </a:p>
        </p:txBody>
      </p:sp>
      <p:pic>
        <p:nvPicPr>
          <p:cNvPr id="7" name="Picture 6">
            <a:extLst>
              <a:ext uri="{FF2B5EF4-FFF2-40B4-BE49-F238E27FC236}">
                <a16:creationId xmlns:a16="http://schemas.microsoft.com/office/drawing/2014/main" id="{A372ACAE-1F55-27C7-F934-750C2236B844}"/>
              </a:ext>
            </a:extLst>
          </p:cNvPr>
          <p:cNvPicPr>
            <a:picLocks noChangeAspect="1"/>
          </p:cNvPicPr>
          <p:nvPr/>
        </p:nvPicPr>
        <p:blipFill>
          <a:blip r:embed="rId3"/>
          <a:stretch>
            <a:fillRect/>
          </a:stretch>
        </p:blipFill>
        <p:spPr>
          <a:xfrm>
            <a:off x="8077200" y="2057400"/>
            <a:ext cx="3842378" cy="4197799"/>
          </a:xfrm>
          <a:prstGeom prst="rect">
            <a:avLst/>
          </a:prstGeom>
        </p:spPr>
      </p:pic>
    </p:spTree>
    <p:extLst>
      <p:ext uri="{BB962C8B-B14F-4D97-AF65-F5344CB8AC3E}">
        <p14:creationId xmlns:p14="http://schemas.microsoft.com/office/powerpoint/2010/main" val="370168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14" presetClass="entr" presetSubtype="1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F6472A-17DE-13F3-9922-69FEA5063CC6}"/>
              </a:ext>
            </a:extLst>
          </p:cNvPr>
          <p:cNvSpPr txBox="1"/>
          <p:nvPr/>
        </p:nvSpPr>
        <p:spPr>
          <a:xfrm>
            <a:off x="843643" y="1483012"/>
            <a:ext cx="8382000" cy="574388"/>
          </a:xfrm>
          <a:prstGeom prst="rect">
            <a:avLst/>
          </a:prstGeom>
          <a:noFill/>
        </p:spPr>
        <p:txBody>
          <a:bodyPr wrap="square">
            <a:spAutoFit/>
          </a:bodyPr>
          <a:lstStyle/>
          <a:p>
            <a:pPr>
              <a:lnSpc>
                <a:spcPct val="150000"/>
              </a:lnSpc>
            </a:pPr>
            <a:r>
              <a:rPr lang="en-US" sz="2400" b="1"/>
              <a:t>1. Làm đất, bón lót</a:t>
            </a:r>
          </a:p>
        </p:txBody>
      </p:sp>
      <p:sp>
        <p:nvSpPr>
          <p:cNvPr id="5" name="TextBox 4">
            <a:extLst>
              <a:ext uri="{FF2B5EF4-FFF2-40B4-BE49-F238E27FC236}">
                <a16:creationId xmlns:a16="http://schemas.microsoft.com/office/drawing/2014/main" id="{71D7E4B3-5B69-5231-F9BF-19472AD662BF}"/>
              </a:ext>
            </a:extLst>
          </p:cNvPr>
          <p:cNvSpPr txBox="1"/>
          <p:nvPr/>
        </p:nvSpPr>
        <p:spPr>
          <a:xfrm>
            <a:off x="843643" y="2057400"/>
            <a:ext cx="10504714" cy="567848"/>
          </a:xfrm>
          <a:prstGeom prst="rect">
            <a:avLst/>
          </a:prstGeom>
          <a:noFill/>
        </p:spPr>
        <p:txBody>
          <a:bodyPr wrap="square">
            <a:spAutoFit/>
          </a:bodyPr>
          <a:lstStyle/>
          <a:p>
            <a:pPr algn="just">
              <a:lnSpc>
                <a:spcPct val="150000"/>
              </a:lnSpc>
            </a:pPr>
            <a:r>
              <a:rPr lang="vi-VN" sz="2400"/>
              <a:t>1.3. </a:t>
            </a:r>
            <a:r>
              <a:rPr lang="en-US" sz="2400"/>
              <a:t>B</a:t>
            </a:r>
            <a:r>
              <a:rPr lang="vi-VN" sz="2400"/>
              <a:t>ón phân lót</a:t>
            </a:r>
            <a:endParaRPr lang="en-US" sz="2400"/>
          </a:p>
        </p:txBody>
      </p:sp>
      <p:sp>
        <p:nvSpPr>
          <p:cNvPr id="4" name="TextBox 3">
            <a:extLst>
              <a:ext uri="{FF2B5EF4-FFF2-40B4-BE49-F238E27FC236}">
                <a16:creationId xmlns:a16="http://schemas.microsoft.com/office/drawing/2014/main" id="{58791705-02DA-97B6-4FF4-112C720D7A3F}"/>
              </a:ext>
            </a:extLst>
          </p:cNvPr>
          <p:cNvSpPr txBox="1"/>
          <p:nvPr/>
        </p:nvSpPr>
        <p:spPr>
          <a:xfrm>
            <a:off x="818243" y="3034454"/>
            <a:ext cx="6573157" cy="1675843"/>
          </a:xfrm>
          <a:prstGeom prst="rect">
            <a:avLst/>
          </a:prstGeom>
          <a:noFill/>
        </p:spPr>
        <p:txBody>
          <a:bodyPr wrap="square">
            <a:spAutoFit/>
          </a:bodyPr>
          <a:lstStyle/>
          <a:p>
            <a:pPr>
              <a:lnSpc>
                <a:spcPct val="150000"/>
              </a:lnSpc>
            </a:pPr>
            <a:r>
              <a:rPr lang="vi-VN" sz="2400" b="1" i="1"/>
              <a:t>Bón theo hàng: </a:t>
            </a:r>
            <a:r>
              <a:rPr lang="vi-VN" sz="2400"/>
              <a:t>rạch hàng trên mặt luống và rải phân vào rạch. Trộn đều phân với đất trong rạch và san phẳng đất.</a:t>
            </a:r>
            <a:endParaRPr lang="en-US" sz="2400"/>
          </a:p>
        </p:txBody>
      </p:sp>
      <p:pic>
        <p:nvPicPr>
          <p:cNvPr id="3" name="Picture 2">
            <a:extLst>
              <a:ext uri="{FF2B5EF4-FFF2-40B4-BE49-F238E27FC236}">
                <a16:creationId xmlns:a16="http://schemas.microsoft.com/office/drawing/2014/main" id="{BD0BE77C-F9E7-5FE3-50F0-05D05357ABF6}"/>
              </a:ext>
            </a:extLst>
          </p:cNvPr>
          <p:cNvPicPr>
            <a:picLocks noChangeAspect="1"/>
          </p:cNvPicPr>
          <p:nvPr/>
        </p:nvPicPr>
        <p:blipFill>
          <a:blip r:embed="rId3"/>
          <a:stretch>
            <a:fillRect/>
          </a:stretch>
        </p:blipFill>
        <p:spPr>
          <a:xfrm>
            <a:off x="7292309" y="1980074"/>
            <a:ext cx="4477882" cy="4268325"/>
          </a:xfrm>
          <a:prstGeom prst="rect">
            <a:avLst/>
          </a:prstGeom>
        </p:spPr>
      </p:pic>
    </p:spTree>
    <p:extLst>
      <p:ext uri="{BB962C8B-B14F-4D97-AF65-F5344CB8AC3E}">
        <p14:creationId xmlns:p14="http://schemas.microsoft.com/office/powerpoint/2010/main" val="423072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F6472A-17DE-13F3-9922-69FEA5063CC6}"/>
              </a:ext>
            </a:extLst>
          </p:cNvPr>
          <p:cNvSpPr txBox="1"/>
          <p:nvPr/>
        </p:nvSpPr>
        <p:spPr>
          <a:xfrm>
            <a:off x="843643" y="1483012"/>
            <a:ext cx="8382000" cy="574388"/>
          </a:xfrm>
          <a:prstGeom prst="rect">
            <a:avLst/>
          </a:prstGeom>
          <a:noFill/>
        </p:spPr>
        <p:txBody>
          <a:bodyPr wrap="square">
            <a:spAutoFit/>
          </a:bodyPr>
          <a:lstStyle/>
          <a:p>
            <a:pPr>
              <a:lnSpc>
                <a:spcPct val="150000"/>
              </a:lnSpc>
            </a:pPr>
            <a:r>
              <a:rPr lang="en-US" sz="2400" b="1"/>
              <a:t>1. Làm đất, bón lót</a:t>
            </a:r>
          </a:p>
        </p:txBody>
      </p:sp>
      <p:sp>
        <p:nvSpPr>
          <p:cNvPr id="5" name="TextBox 4">
            <a:extLst>
              <a:ext uri="{FF2B5EF4-FFF2-40B4-BE49-F238E27FC236}">
                <a16:creationId xmlns:a16="http://schemas.microsoft.com/office/drawing/2014/main" id="{71D7E4B3-5B69-5231-F9BF-19472AD662BF}"/>
              </a:ext>
            </a:extLst>
          </p:cNvPr>
          <p:cNvSpPr txBox="1"/>
          <p:nvPr/>
        </p:nvSpPr>
        <p:spPr>
          <a:xfrm>
            <a:off x="843643" y="2057400"/>
            <a:ext cx="10504714" cy="567848"/>
          </a:xfrm>
          <a:prstGeom prst="rect">
            <a:avLst/>
          </a:prstGeom>
          <a:noFill/>
        </p:spPr>
        <p:txBody>
          <a:bodyPr wrap="square">
            <a:spAutoFit/>
          </a:bodyPr>
          <a:lstStyle/>
          <a:p>
            <a:pPr algn="just">
              <a:lnSpc>
                <a:spcPct val="150000"/>
              </a:lnSpc>
            </a:pPr>
            <a:r>
              <a:rPr lang="vi-VN" sz="2400"/>
              <a:t>1.3. </a:t>
            </a:r>
            <a:r>
              <a:rPr lang="en-US" sz="2400"/>
              <a:t>B</a:t>
            </a:r>
            <a:r>
              <a:rPr lang="vi-VN" sz="2400"/>
              <a:t>ón phân lót</a:t>
            </a:r>
            <a:endParaRPr lang="en-US" sz="2400"/>
          </a:p>
        </p:txBody>
      </p:sp>
      <p:sp>
        <p:nvSpPr>
          <p:cNvPr id="4" name="TextBox 3">
            <a:extLst>
              <a:ext uri="{FF2B5EF4-FFF2-40B4-BE49-F238E27FC236}">
                <a16:creationId xmlns:a16="http://schemas.microsoft.com/office/drawing/2014/main" id="{58791705-02DA-97B6-4FF4-112C720D7A3F}"/>
              </a:ext>
            </a:extLst>
          </p:cNvPr>
          <p:cNvSpPr txBox="1"/>
          <p:nvPr/>
        </p:nvSpPr>
        <p:spPr>
          <a:xfrm>
            <a:off x="818243" y="3034454"/>
            <a:ext cx="6573157" cy="2229841"/>
          </a:xfrm>
          <a:prstGeom prst="rect">
            <a:avLst/>
          </a:prstGeom>
          <a:noFill/>
        </p:spPr>
        <p:txBody>
          <a:bodyPr wrap="square">
            <a:spAutoFit/>
          </a:bodyPr>
          <a:lstStyle/>
          <a:p>
            <a:pPr>
              <a:lnSpc>
                <a:spcPct val="150000"/>
              </a:lnSpc>
            </a:pPr>
            <a:r>
              <a:rPr lang="vi-VN" sz="2400" b="1" i="1"/>
              <a:t>Bón theo hốc: </a:t>
            </a:r>
            <a:r>
              <a:rPr lang="vi-VN" sz="2400"/>
              <a:t>bổ hốc trên mặt luống theo đúng khoảng cách trồng. Bón phân vào</a:t>
            </a:r>
            <a:r>
              <a:rPr lang="en-US" sz="2400"/>
              <a:t> </a:t>
            </a:r>
            <a:r>
              <a:rPr lang="vi-VN" sz="2400"/>
              <a:t>hốc, trộn đều phân với đất trong hốc và san phẳng đất.</a:t>
            </a:r>
            <a:endParaRPr lang="en-US" sz="2400"/>
          </a:p>
        </p:txBody>
      </p:sp>
      <p:pic>
        <p:nvPicPr>
          <p:cNvPr id="6" name="Picture 5">
            <a:extLst>
              <a:ext uri="{FF2B5EF4-FFF2-40B4-BE49-F238E27FC236}">
                <a16:creationId xmlns:a16="http://schemas.microsoft.com/office/drawing/2014/main" id="{7DB782FC-9FD2-8567-8ED8-FAE40FD96243}"/>
              </a:ext>
            </a:extLst>
          </p:cNvPr>
          <p:cNvPicPr>
            <a:picLocks noChangeAspect="1"/>
          </p:cNvPicPr>
          <p:nvPr/>
        </p:nvPicPr>
        <p:blipFill>
          <a:blip r:embed="rId3"/>
          <a:stretch>
            <a:fillRect/>
          </a:stretch>
        </p:blipFill>
        <p:spPr>
          <a:xfrm>
            <a:off x="7543800" y="2164915"/>
            <a:ext cx="4327043" cy="4135676"/>
          </a:xfrm>
          <a:prstGeom prst="rect">
            <a:avLst/>
          </a:prstGeom>
        </p:spPr>
      </p:pic>
    </p:spTree>
    <p:extLst>
      <p:ext uri="{BB962C8B-B14F-4D97-AF65-F5344CB8AC3E}">
        <p14:creationId xmlns:p14="http://schemas.microsoft.com/office/powerpoint/2010/main" val="203198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F6472A-17DE-13F3-9922-69FEA5063CC6}"/>
              </a:ext>
            </a:extLst>
          </p:cNvPr>
          <p:cNvSpPr txBox="1"/>
          <p:nvPr/>
        </p:nvSpPr>
        <p:spPr>
          <a:xfrm>
            <a:off x="843643" y="1483012"/>
            <a:ext cx="8382000" cy="574388"/>
          </a:xfrm>
          <a:prstGeom prst="rect">
            <a:avLst/>
          </a:prstGeom>
          <a:noFill/>
        </p:spPr>
        <p:txBody>
          <a:bodyPr wrap="square">
            <a:spAutoFit/>
          </a:bodyPr>
          <a:lstStyle/>
          <a:p>
            <a:pPr>
              <a:lnSpc>
                <a:spcPct val="150000"/>
              </a:lnSpc>
            </a:pPr>
            <a:r>
              <a:rPr lang="en-US" sz="2400" b="1"/>
              <a:t>1. Làm đất, bón lót</a:t>
            </a:r>
          </a:p>
        </p:txBody>
      </p:sp>
      <p:sp>
        <p:nvSpPr>
          <p:cNvPr id="5" name="TextBox 4">
            <a:extLst>
              <a:ext uri="{FF2B5EF4-FFF2-40B4-BE49-F238E27FC236}">
                <a16:creationId xmlns:a16="http://schemas.microsoft.com/office/drawing/2014/main" id="{71D7E4B3-5B69-5231-F9BF-19472AD662BF}"/>
              </a:ext>
            </a:extLst>
          </p:cNvPr>
          <p:cNvSpPr txBox="1"/>
          <p:nvPr/>
        </p:nvSpPr>
        <p:spPr>
          <a:xfrm>
            <a:off x="843643" y="2057400"/>
            <a:ext cx="10504714" cy="567848"/>
          </a:xfrm>
          <a:prstGeom prst="rect">
            <a:avLst/>
          </a:prstGeom>
          <a:noFill/>
        </p:spPr>
        <p:txBody>
          <a:bodyPr wrap="square">
            <a:spAutoFit/>
          </a:bodyPr>
          <a:lstStyle/>
          <a:p>
            <a:pPr algn="just">
              <a:lnSpc>
                <a:spcPct val="150000"/>
              </a:lnSpc>
            </a:pPr>
            <a:r>
              <a:rPr lang="vi-VN" sz="2400"/>
              <a:t>1.3. </a:t>
            </a:r>
            <a:r>
              <a:rPr lang="en-US" sz="2400"/>
              <a:t>B</a:t>
            </a:r>
            <a:r>
              <a:rPr lang="vi-VN" sz="2400"/>
              <a:t>ón phân lót</a:t>
            </a:r>
            <a:endParaRPr lang="en-US" sz="2400"/>
          </a:p>
        </p:txBody>
      </p:sp>
      <p:sp>
        <p:nvSpPr>
          <p:cNvPr id="4" name="TextBox 3">
            <a:extLst>
              <a:ext uri="{FF2B5EF4-FFF2-40B4-BE49-F238E27FC236}">
                <a16:creationId xmlns:a16="http://schemas.microsoft.com/office/drawing/2014/main" id="{58791705-02DA-97B6-4FF4-112C720D7A3F}"/>
              </a:ext>
            </a:extLst>
          </p:cNvPr>
          <p:cNvSpPr txBox="1"/>
          <p:nvPr/>
        </p:nvSpPr>
        <p:spPr>
          <a:xfrm>
            <a:off x="818243" y="3034454"/>
            <a:ext cx="6573157" cy="1127232"/>
          </a:xfrm>
          <a:prstGeom prst="rect">
            <a:avLst/>
          </a:prstGeom>
          <a:noFill/>
        </p:spPr>
        <p:txBody>
          <a:bodyPr wrap="square">
            <a:spAutoFit/>
          </a:bodyPr>
          <a:lstStyle/>
          <a:p>
            <a:pPr>
              <a:lnSpc>
                <a:spcPct val="150000"/>
              </a:lnSpc>
            </a:pPr>
            <a:r>
              <a:rPr lang="vi-VN" sz="2400" b="1" i="1"/>
              <a:t>Bón theo hố: </a:t>
            </a:r>
            <a:r>
              <a:rPr lang="vi-VN" sz="2400"/>
              <a:t>đào hố. Trộn đều phân bón với đất và lấp đầy hố.</a:t>
            </a:r>
            <a:endParaRPr lang="en-US" sz="2400"/>
          </a:p>
        </p:txBody>
      </p:sp>
      <p:pic>
        <p:nvPicPr>
          <p:cNvPr id="3" name="Picture 2">
            <a:extLst>
              <a:ext uri="{FF2B5EF4-FFF2-40B4-BE49-F238E27FC236}">
                <a16:creationId xmlns:a16="http://schemas.microsoft.com/office/drawing/2014/main" id="{6616B12B-1931-0F7B-8249-509D4F8F2AEF}"/>
              </a:ext>
            </a:extLst>
          </p:cNvPr>
          <p:cNvPicPr>
            <a:picLocks noChangeAspect="1"/>
          </p:cNvPicPr>
          <p:nvPr/>
        </p:nvPicPr>
        <p:blipFill>
          <a:blip r:embed="rId3"/>
          <a:stretch>
            <a:fillRect/>
          </a:stretch>
        </p:blipFill>
        <p:spPr>
          <a:xfrm>
            <a:off x="7543800" y="2009327"/>
            <a:ext cx="4280093" cy="4280093"/>
          </a:xfrm>
          <a:prstGeom prst="rect">
            <a:avLst/>
          </a:prstGeom>
        </p:spPr>
      </p:pic>
    </p:spTree>
    <p:extLst>
      <p:ext uri="{BB962C8B-B14F-4D97-AF65-F5344CB8AC3E}">
        <p14:creationId xmlns:p14="http://schemas.microsoft.com/office/powerpoint/2010/main" val="1810759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F6472A-17DE-13F3-9922-69FEA5063CC6}"/>
              </a:ext>
            </a:extLst>
          </p:cNvPr>
          <p:cNvSpPr txBox="1"/>
          <p:nvPr/>
        </p:nvSpPr>
        <p:spPr>
          <a:xfrm>
            <a:off x="843643" y="1483012"/>
            <a:ext cx="8382000" cy="574388"/>
          </a:xfrm>
          <a:prstGeom prst="rect">
            <a:avLst/>
          </a:prstGeom>
          <a:noFill/>
        </p:spPr>
        <p:txBody>
          <a:bodyPr wrap="square">
            <a:spAutoFit/>
          </a:bodyPr>
          <a:lstStyle/>
          <a:p>
            <a:pPr>
              <a:lnSpc>
                <a:spcPct val="150000"/>
              </a:lnSpc>
            </a:pPr>
            <a:r>
              <a:rPr lang="en-US" sz="2400" b="1"/>
              <a:t>1. Làm đất, bón lót</a:t>
            </a:r>
          </a:p>
        </p:txBody>
      </p:sp>
      <p:sp>
        <p:nvSpPr>
          <p:cNvPr id="5" name="TextBox 4">
            <a:extLst>
              <a:ext uri="{FF2B5EF4-FFF2-40B4-BE49-F238E27FC236}">
                <a16:creationId xmlns:a16="http://schemas.microsoft.com/office/drawing/2014/main" id="{71D7E4B3-5B69-5231-F9BF-19472AD662BF}"/>
              </a:ext>
            </a:extLst>
          </p:cNvPr>
          <p:cNvSpPr txBox="1"/>
          <p:nvPr/>
        </p:nvSpPr>
        <p:spPr>
          <a:xfrm>
            <a:off x="843643" y="2057400"/>
            <a:ext cx="10504714" cy="567848"/>
          </a:xfrm>
          <a:prstGeom prst="rect">
            <a:avLst/>
          </a:prstGeom>
          <a:noFill/>
        </p:spPr>
        <p:txBody>
          <a:bodyPr wrap="square">
            <a:spAutoFit/>
          </a:bodyPr>
          <a:lstStyle/>
          <a:p>
            <a:pPr algn="just">
              <a:lnSpc>
                <a:spcPct val="150000"/>
              </a:lnSpc>
            </a:pPr>
            <a:r>
              <a:rPr lang="vi-VN" sz="2400"/>
              <a:t>1.3. </a:t>
            </a:r>
            <a:r>
              <a:rPr lang="en-US" sz="2400"/>
              <a:t>B</a:t>
            </a:r>
            <a:r>
              <a:rPr lang="vi-VN" sz="2400"/>
              <a:t>ón phân lót</a:t>
            </a:r>
            <a:endParaRPr lang="en-US" sz="2400"/>
          </a:p>
        </p:txBody>
      </p:sp>
      <p:sp>
        <p:nvSpPr>
          <p:cNvPr id="4" name="TextBox 3">
            <a:extLst>
              <a:ext uri="{FF2B5EF4-FFF2-40B4-BE49-F238E27FC236}">
                <a16:creationId xmlns:a16="http://schemas.microsoft.com/office/drawing/2014/main" id="{58791705-02DA-97B6-4FF4-112C720D7A3F}"/>
              </a:ext>
            </a:extLst>
          </p:cNvPr>
          <p:cNvSpPr txBox="1"/>
          <p:nvPr/>
        </p:nvSpPr>
        <p:spPr>
          <a:xfrm>
            <a:off x="843643" y="2743200"/>
            <a:ext cx="5658757" cy="3347648"/>
          </a:xfrm>
          <a:prstGeom prst="rect">
            <a:avLst/>
          </a:prstGeom>
          <a:noFill/>
        </p:spPr>
        <p:txBody>
          <a:bodyPr wrap="square">
            <a:spAutoFit/>
          </a:bodyPr>
          <a:lstStyle/>
          <a:p>
            <a:pPr algn="just">
              <a:lnSpc>
                <a:spcPct val="150000"/>
              </a:lnSpc>
            </a:pPr>
            <a:r>
              <a:rPr lang="vi-VN" sz="2400"/>
              <a:t>Lưu ý: đối với cây thân thảo, ngắn ngày (cây hằng năm), nên bón lót ngay trước khi gieo trồng. Đối với cây thân gỗ, dài ngày (cây lâu năm), bón phân theo hố và bón trước khi trồng từ 15 – 30 ngày.</a:t>
            </a:r>
            <a:endParaRPr lang="en-US" sz="2400"/>
          </a:p>
        </p:txBody>
      </p:sp>
      <p:pic>
        <p:nvPicPr>
          <p:cNvPr id="3074" name="Picture 2" descr="Bón phân qua rễ">
            <a:extLst>
              <a:ext uri="{FF2B5EF4-FFF2-40B4-BE49-F238E27FC236}">
                <a16:creationId xmlns:a16="http://schemas.microsoft.com/office/drawing/2014/main" id="{0B50C351-48A3-49BB-0337-8BEF352D50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301"/>
          <a:stretch/>
        </p:blipFill>
        <p:spPr bwMode="auto">
          <a:xfrm>
            <a:off x="7015843" y="2341324"/>
            <a:ext cx="4419600" cy="3796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06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randombar(horizontal)">
                                      <p:cBhvr>
                                        <p:cTn id="1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F6472A-17DE-13F3-9922-69FEA5063CC6}"/>
              </a:ext>
            </a:extLst>
          </p:cNvPr>
          <p:cNvSpPr txBox="1"/>
          <p:nvPr/>
        </p:nvSpPr>
        <p:spPr>
          <a:xfrm>
            <a:off x="843643" y="1483012"/>
            <a:ext cx="8382000" cy="574388"/>
          </a:xfrm>
          <a:prstGeom prst="rect">
            <a:avLst/>
          </a:prstGeom>
          <a:noFill/>
        </p:spPr>
        <p:txBody>
          <a:bodyPr wrap="square">
            <a:spAutoFit/>
          </a:bodyPr>
          <a:lstStyle/>
          <a:p>
            <a:pPr>
              <a:lnSpc>
                <a:spcPct val="150000"/>
              </a:lnSpc>
            </a:pPr>
            <a:r>
              <a:rPr lang="en-US" sz="2400" b="1"/>
              <a:t>1. Làm đất, bón lót</a:t>
            </a:r>
          </a:p>
        </p:txBody>
      </p:sp>
      <p:sp>
        <p:nvSpPr>
          <p:cNvPr id="5" name="TextBox 4">
            <a:extLst>
              <a:ext uri="{FF2B5EF4-FFF2-40B4-BE49-F238E27FC236}">
                <a16:creationId xmlns:a16="http://schemas.microsoft.com/office/drawing/2014/main" id="{71D7E4B3-5B69-5231-F9BF-19472AD662BF}"/>
              </a:ext>
            </a:extLst>
          </p:cNvPr>
          <p:cNvSpPr txBox="1"/>
          <p:nvPr/>
        </p:nvSpPr>
        <p:spPr>
          <a:xfrm>
            <a:off x="843643" y="2057400"/>
            <a:ext cx="10504714" cy="567848"/>
          </a:xfrm>
          <a:prstGeom prst="rect">
            <a:avLst/>
          </a:prstGeom>
          <a:noFill/>
        </p:spPr>
        <p:txBody>
          <a:bodyPr wrap="square">
            <a:spAutoFit/>
          </a:bodyPr>
          <a:lstStyle/>
          <a:p>
            <a:pPr algn="just">
              <a:lnSpc>
                <a:spcPct val="150000"/>
              </a:lnSpc>
            </a:pPr>
            <a:r>
              <a:rPr lang="vi-VN" sz="2400"/>
              <a:t>1.3. </a:t>
            </a:r>
            <a:r>
              <a:rPr lang="en-US" sz="2400"/>
              <a:t>B</a:t>
            </a:r>
            <a:r>
              <a:rPr lang="vi-VN" sz="2400"/>
              <a:t>ón phân lót</a:t>
            </a:r>
            <a:endParaRPr lang="en-US" sz="2400"/>
          </a:p>
        </p:txBody>
      </p:sp>
      <p:sp>
        <p:nvSpPr>
          <p:cNvPr id="4" name="TextBox 3">
            <a:extLst>
              <a:ext uri="{FF2B5EF4-FFF2-40B4-BE49-F238E27FC236}">
                <a16:creationId xmlns:a16="http://schemas.microsoft.com/office/drawing/2014/main" id="{58791705-02DA-97B6-4FF4-112C720D7A3F}"/>
              </a:ext>
            </a:extLst>
          </p:cNvPr>
          <p:cNvSpPr txBox="1"/>
          <p:nvPr/>
        </p:nvSpPr>
        <p:spPr>
          <a:xfrm>
            <a:off x="843643" y="2743200"/>
            <a:ext cx="5658757" cy="3347648"/>
          </a:xfrm>
          <a:prstGeom prst="rect">
            <a:avLst/>
          </a:prstGeom>
          <a:noFill/>
        </p:spPr>
        <p:txBody>
          <a:bodyPr wrap="square">
            <a:spAutoFit/>
          </a:bodyPr>
          <a:lstStyle/>
          <a:p>
            <a:pPr algn="just">
              <a:lnSpc>
                <a:spcPct val="150000"/>
              </a:lnSpc>
            </a:pPr>
            <a:r>
              <a:rPr lang="vi-VN" sz="2400"/>
              <a:t>Lưu ý: đối với cây thân thảo, ngắn ngày (cây hằng năm), nên bón lót ngay trước khi gieo trồng. Đối với cây thân gỗ, dài ngày (cây lâu năm), bón phân theo hố và bón trước khi trồng từ 15 – 30 ngày.</a:t>
            </a:r>
            <a:endParaRPr lang="en-US" sz="2400"/>
          </a:p>
        </p:txBody>
      </p:sp>
      <p:pic>
        <p:nvPicPr>
          <p:cNvPr id="3074" name="Picture 2" descr="Bón phân qua rễ">
            <a:extLst>
              <a:ext uri="{FF2B5EF4-FFF2-40B4-BE49-F238E27FC236}">
                <a16:creationId xmlns:a16="http://schemas.microsoft.com/office/drawing/2014/main" id="{0B50C351-48A3-49BB-0337-8BEF352D50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301"/>
          <a:stretch/>
        </p:blipFill>
        <p:spPr bwMode="auto">
          <a:xfrm>
            <a:off x="7015843" y="2341324"/>
            <a:ext cx="4419600" cy="3796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326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randombar(horizontal)">
                                      <p:cBhvr>
                                        <p:cTn id="1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E32CDBB6-362F-38B9-4EFF-0393BA4FE395}"/>
              </a:ext>
            </a:extLst>
          </p:cNvPr>
          <p:cNvPicPr>
            <a:picLocks noChangeAspect="1"/>
          </p:cNvPicPr>
          <p:nvPr/>
        </p:nvPicPr>
        <p:blipFill>
          <a:blip r:embed="rId4"/>
          <a:stretch>
            <a:fillRect/>
          </a:stretch>
        </p:blipFill>
        <p:spPr>
          <a:xfrm>
            <a:off x="4343400" y="2819400"/>
            <a:ext cx="3194581" cy="1786283"/>
          </a:xfrm>
          <a:prstGeom prst="rect">
            <a:avLst/>
          </a:prstGeom>
        </p:spPr>
      </p:pic>
    </p:spTree>
    <p:extLst>
      <p:ext uri="{BB962C8B-B14F-4D97-AF65-F5344CB8AC3E}">
        <p14:creationId xmlns:p14="http://schemas.microsoft.com/office/powerpoint/2010/main" val="4071078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6B9A7D-35A5-8C46-C981-27DDC6E5D774}"/>
              </a:ext>
            </a:extLst>
          </p:cNvPr>
          <p:cNvPicPr>
            <a:picLocks noChangeAspect="1"/>
          </p:cNvPicPr>
          <p:nvPr/>
        </p:nvPicPr>
        <p:blipFill>
          <a:blip r:embed="rId3"/>
          <a:stretch>
            <a:fillRect/>
          </a:stretch>
        </p:blipFill>
        <p:spPr>
          <a:xfrm>
            <a:off x="762000" y="1828800"/>
            <a:ext cx="1828800" cy="1800353"/>
          </a:xfrm>
          <a:prstGeom prst="rect">
            <a:avLst/>
          </a:prstGeom>
        </p:spPr>
      </p:pic>
      <p:sp>
        <p:nvSpPr>
          <p:cNvPr id="5" name="TextBox 4">
            <a:extLst>
              <a:ext uri="{FF2B5EF4-FFF2-40B4-BE49-F238E27FC236}">
                <a16:creationId xmlns:a16="http://schemas.microsoft.com/office/drawing/2014/main" id="{93F77390-4489-AF08-933E-48B0CF8FF4E3}"/>
              </a:ext>
            </a:extLst>
          </p:cNvPr>
          <p:cNvSpPr txBox="1"/>
          <p:nvPr/>
        </p:nvSpPr>
        <p:spPr>
          <a:xfrm>
            <a:off x="2819400" y="1981200"/>
            <a:ext cx="8929914" cy="1675843"/>
          </a:xfrm>
          <a:prstGeom prst="rect">
            <a:avLst/>
          </a:prstGeom>
          <a:noFill/>
        </p:spPr>
        <p:txBody>
          <a:bodyPr wrap="square">
            <a:spAutoFit/>
          </a:bodyPr>
          <a:lstStyle/>
          <a:p>
            <a:pPr algn="just">
              <a:lnSpc>
                <a:spcPct val="150000"/>
              </a:lnSpc>
            </a:pPr>
            <a:r>
              <a:rPr lang="vi-VN" sz="2400"/>
              <a:t>1. Trong các loại cây trồng sau đây, cây nào không cần lên luống để trồng: lúa, rau cần ta, cà chua, khoai lang, nhãn, hoa cúc? </a:t>
            </a:r>
            <a:endParaRPr lang="en-US" sz="2400"/>
          </a:p>
        </p:txBody>
      </p:sp>
      <p:sp>
        <p:nvSpPr>
          <p:cNvPr id="6" name="Arrow: Right 5">
            <a:extLst>
              <a:ext uri="{FF2B5EF4-FFF2-40B4-BE49-F238E27FC236}">
                <a16:creationId xmlns:a16="http://schemas.microsoft.com/office/drawing/2014/main" id="{64549D37-17DE-81CA-5FFD-179140493021}"/>
              </a:ext>
            </a:extLst>
          </p:cNvPr>
          <p:cNvSpPr/>
          <p:nvPr/>
        </p:nvSpPr>
        <p:spPr>
          <a:xfrm>
            <a:off x="914400" y="4419600"/>
            <a:ext cx="990600" cy="76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A96BEB9-D727-3D54-CEF1-E8C0F39A3972}"/>
              </a:ext>
            </a:extLst>
          </p:cNvPr>
          <p:cNvSpPr txBox="1"/>
          <p:nvPr/>
        </p:nvSpPr>
        <p:spPr>
          <a:xfrm>
            <a:off x="2438400" y="4066679"/>
            <a:ext cx="9310914" cy="2229841"/>
          </a:xfrm>
          <a:prstGeom prst="rect">
            <a:avLst/>
          </a:prstGeom>
          <a:noFill/>
        </p:spPr>
        <p:txBody>
          <a:bodyPr wrap="square">
            <a:spAutoFit/>
          </a:bodyPr>
          <a:lstStyle/>
          <a:p>
            <a:pPr algn="just">
              <a:lnSpc>
                <a:spcPct val="150000"/>
              </a:lnSpc>
            </a:pPr>
            <a:r>
              <a:rPr lang="vi-VN" sz="2400"/>
              <a:t>Trong các loại cây</a:t>
            </a:r>
            <a:r>
              <a:rPr lang="en-US" sz="2400"/>
              <a:t> </a:t>
            </a:r>
            <a:r>
              <a:rPr lang="vi-VN" sz="2400"/>
              <a:t>trồng: lúa, rau c</a:t>
            </a:r>
            <a:r>
              <a:rPr lang="en-US" sz="2400"/>
              <a:t>ầ</a:t>
            </a:r>
            <a:r>
              <a:rPr lang="vi-VN" sz="2400"/>
              <a:t>n ta, cà chua, khoai lang, nhãn, hoa cúc, ba loại c</a:t>
            </a:r>
            <a:r>
              <a:rPr lang="en-US" sz="2400"/>
              <a:t>â</a:t>
            </a:r>
            <a:r>
              <a:rPr lang="vi-VN" sz="2400"/>
              <a:t>y gồm lúa, rau</a:t>
            </a:r>
            <a:r>
              <a:rPr lang="en-US" sz="2400"/>
              <a:t> </a:t>
            </a:r>
            <a:r>
              <a:rPr lang="vi-VN" sz="2400"/>
              <a:t>cần ta và nhãn không cần lên luống để trồng (v</a:t>
            </a:r>
            <a:r>
              <a:rPr lang="en-US" sz="2400"/>
              <a:t>ì</a:t>
            </a:r>
            <a:r>
              <a:rPr lang="vi-VN" sz="2400"/>
              <a:t> lúa và rau cần ta là cây trồng nước,</a:t>
            </a:r>
            <a:r>
              <a:rPr lang="en-US" sz="2400"/>
              <a:t> </a:t>
            </a:r>
            <a:r>
              <a:rPr lang="vi-VN" sz="2400"/>
              <a:t>nhãn được trồng với khoảng cách rất thưa).</a:t>
            </a:r>
            <a:endParaRPr lang="en-US" sz="2400"/>
          </a:p>
        </p:txBody>
      </p:sp>
    </p:spTree>
    <p:extLst>
      <p:ext uri="{BB962C8B-B14F-4D97-AF65-F5344CB8AC3E}">
        <p14:creationId xmlns:p14="http://schemas.microsoft.com/office/powerpoint/2010/main" val="353359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6B9A7D-35A5-8C46-C981-27DDC6E5D774}"/>
              </a:ext>
            </a:extLst>
          </p:cNvPr>
          <p:cNvPicPr>
            <a:picLocks noChangeAspect="1"/>
          </p:cNvPicPr>
          <p:nvPr/>
        </p:nvPicPr>
        <p:blipFill>
          <a:blip r:embed="rId3"/>
          <a:stretch>
            <a:fillRect/>
          </a:stretch>
        </p:blipFill>
        <p:spPr>
          <a:xfrm>
            <a:off x="762000" y="1828800"/>
            <a:ext cx="1828800" cy="1800353"/>
          </a:xfrm>
          <a:prstGeom prst="rect">
            <a:avLst/>
          </a:prstGeom>
        </p:spPr>
      </p:pic>
      <p:sp>
        <p:nvSpPr>
          <p:cNvPr id="5" name="TextBox 4">
            <a:extLst>
              <a:ext uri="{FF2B5EF4-FFF2-40B4-BE49-F238E27FC236}">
                <a16:creationId xmlns:a16="http://schemas.microsoft.com/office/drawing/2014/main" id="{93F77390-4489-AF08-933E-48B0CF8FF4E3}"/>
              </a:ext>
            </a:extLst>
          </p:cNvPr>
          <p:cNvSpPr txBox="1"/>
          <p:nvPr/>
        </p:nvSpPr>
        <p:spPr>
          <a:xfrm>
            <a:off x="2819400" y="1981200"/>
            <a:ext cx="8929914" cy="1675843"/>
          </a:xfrm>
          <a:prstGeom prst="rect">
            <a:avLst/>
          </a:prstGeom>
          <a:noFill/>
        </p:spPr>
        <p:txBody>
          <a:bodyPr wrap="square">
            <a:spAutoFit/>
          </a:bodyPr>
          <a:lstStyle/>
          <a:p>
            <a:pPr algn="just">
              <a:lnSpc>
                <a:spcPct val="150000"/>
              </a:lnSpc>
            </a:pPr>
            <a:r>
              <a:rPr lang="vi-VN" sz="2400"/>
              <a:t>2. Em hãy quan sát hai kiểu luống A, B ở Hình 16.2 và cho </a:t>
            </a:r>
          </a:p>
          <a:p>
            <a:pPr algn="just">
              <a:lnSpc>
                <a:spcPct val="150000"/>
              </a:lnSpc>
            </a:pPr>
            <a:r>
              <a:rPr lang="vi-VN" sz="2400"/>
              <a:t>biết kiểu luống nào thích hợp cho trồng cây trong mùa mưa? Vì sao?</a:t>
            </a:r>
            <a:endParaRPr lang="en-US" sz="2400"/>
          </a:p>
        </p:txBody>
      </p:sp>
      <p:pic>
        <p:nvPicPr>
          <p:cNvPr id="8" name="Picture 7">
            <a:extLst>
              <a:ext uri="{FF2B5EF4-FFF2-40B4-BE49-F238E27FC236}">
                <a16:creationId xmlns:a16="http://schemas.microsoft.com/office/drawing/2014/main" id="{F403230B-044C-FEF0-C1FA-B05FA5A09EF7}"/>
              </a:ext>
            </a:extLst>
          </p:cNvPr>
          <p:cNvPicPr>
            <a:picLocks noChangeAspect="1"/>
          </p:cNvPicPr>
          <p:nvPr/>
        </p:nvPicPr>
        <p:blipFill>
          <a:blip r:embed="rId4"/>
          <a:stretch>
            <a:fillRect/>
          </a:stretch>
        </p:blipFill>
        <p:spPr>
          <a:xfrm>
            <a:off x="1676399" y="3962400"/>
            <a:ext cx="2860931" cy="2590800"/>
          </a:xfrm>
          <a:prstGeom prst="rect">
            <a:avLst/>
          </a:prstGeom>
        </p:spPr>
      </p:pic>
      <p:pic>
        <p:nvPicPr>
          <p:cNvPr id="9" name="Picture 8">
            <a:extLst>
              <a:ext uri="{FF2B5EF4-FFF2-40B4-BE49-F238E27FC236}">
                <a16:creationId xmlns:a16="http://schemas.microsoft.com/office/drawing/2014/main" id="{5FEC8A98-5025-6EFF-1995-972BC1C2525A}"/>
              </a:ext>
            </a:extLst>
          </p:cNvPr>
          <p:cNvPicPr>
            <a:picLocks noChangeAspect="1"/>
          </p:cNvPicPr>
          <p:nvPr/>
        </p:nvPicPr>
        <p:blipFill>
          <a:blip r:embed="rId5"/>
          <a:stretch>
            <a:fillRect/>
          </a:stretch>
        </p:blipFill>
        <p:spPr>
          <a:xfrm>
            <a:off x="7391400" y="3961839"/>
            <a:ext cx="2743200" cy="2591361"/>
          </a:xfrm>
          <a:prstGeom prst="rect">
            <a:avLst/>
          </a:prstGeom>
        </p:spPr>
      </p:pic>
      <p:sp>
        <p:nvSpPr>
          <p:cNvPr id="10" name="TextBox 9">
            <a:extLst>
              <a:ext uri="{FF2B5EF4-FFF2-40B4-BE49-F238E27FC236}">
                <a16:creationId xmlns:a16="http://schemas.microsoft.com/office/drawing/2014/main" id="{03BF732F-A798-F070-EA47-859CF006FB7A}"/>
              </a:ext>
            </a:extLst>
          </p:cNvPr>
          <p:cNvSpPr txBox="1"/>
          <p:nvPr/>
        </p:nvSpPr>
        <p:spPr>
          <a:xfrm>
            <a:off x="990600" y="6096000"/>
            <a:ext cx="685799" cy="567848"/>
          </a:xfrm>
          <a:prstGeom prst="rect">
            <a:avLst/>
          </a:prstGeom>
          <a:noFill/>
        </p:spPr>
        <p:txBody>
          <a:bodyPr wrap="square">
            <a:spAutoFit/>
          </a:bodyPr>
          <a:lstStyle/>
          <a:p>
            <a:pPr algn="just">
              <a:lnSpc>
                <a:spcPct val="150000"/>
              </a:lnSpc>
            </a:pPr>
            <a:r>
              <a:rPr lang="en-US" sz="2400"/>
              <a:t>A</a:t>
            </a:r>
          </a:p>
        </p:txBody>
      </p:sp>
      <p:sp>
        <p:nvSpPr>
          <p:cNvPr id="11" name="TextBox 10">
            <a:extLst>
              <a:ext uri="{FF2B5EF4-FFF2-40B4-BE49-F238E27FC236}">
                <a16:creationId xmlns:a16="http://schemas.microsoft.com/office/drawing/2014/main" id="{4B7F7401-F4FC-D6F3-5420-87A609599AD9}"/>
              </a:ext>
            </a:extLst>
          </p:cNvPr>
          <p:cNvSpPr txBox="1"/>
          <p:nvPr/>
        </p:nvSpPr>
        <p:spPr>
          <a:xfrm>
            <a:off x="6611258" y="6096000"/>
            <a:ext cx="685799" cy="567848"/>
          </a:xfrm>
          <a:prstGeom prst="rect">
            <a:avLst/>
          </a:prstGeom>
          <a:noFill/>
        </p:spPr>
        <p:txBody>
          <a:bodyPr wrap="square">
            <a:spAutoFit/>
          </a:bodyPr>
          <a:lstStyle/>
          <a:p>
            <a:pPr algn="just">
              <a:lnSpc>
                <a:spcPct val="150000"/>
              </a:lnSpc>
            </a:pPr>
            <a:r>
              <a:rPr lang="en-US" sz="2400"/>
              <a:t>B</a:t>
            </a:r>
          </a:p>
        </p:txBody>
      </p:sp>
    </p:spTree>
    <p:extLst>
      <p:ext uri="{BB962C8B-B14F-4D97-AF65-F5344CB8AC3E}">
        <p14:creationId xmlns:p14="http://schemas.microsoft.com/office/powerpoint/2010/main" val="1653806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3F77390-4489-AF08-933E-48B0CF8FF4E3}"/>
              </a:ext>
            </a:extLst>
          </p:cNvPr>
          <p:cNvSpPr txBox="1"/>
          <p:nvPr/>
        </p:nvSpPr>
        <p:spPr>
          <a:xfrm>
            <a:off x="1447800" y="4676836"/>
            <a:ext cx="9951357" cy="1121846"/>
          </a:xfrm>
          <a:prstGeom prst="rect">
            <a:avLst/>
          </a:prstGeom>
          <a:noFill/>
        </p:spPr>
        <p:txBody>
          <a:bodyPr wrap="square">
            <a:spAutoFit/>
          </a:bodyPr>
          <a:lstStyle/>
          <a:p>
            <a:pPr algn="just">
              <a:lnSpc>
                <a:spcPct val="150000"/>
              </a:lnSpc>
            </a:pPr>
            <a:r>
              <a:rPr lang="vi-VN" sz="2400"/>
              <a:t>Kiểu luống A</a:t>
            </a:r>
            <a:r>
              <a:rPr lang="en-US" sz="2400"/>
              <a:t> </a:t>
            </a:r>
            <a:r>
              <a:rPr lang="vi-VN" sz="2400"/>
              <a:t>ở Hình 16.2 thích hợp cho trồng cây trong mùa mưa v</a:t>
            </a:r>
            <a:r>
              <a:rPr lang="en-US" sz="2400"/>
              <a:t>ì</a:t>
            </a:r>
            <a:r>
              <a:rPr lang="vi-VN" sz="2400"/>
              <a:t> luống cao, hẹp và thoải sẽ</a:t>
            </a:r>
            <a:r>
              <a:rPr lang="en-US" sz="2400"/>
              <a:t> </a:t>
            </a:r>
            <a:r>
              <a:rPr lang="vi-VN" sz="2400"/>
              <a:t>dễ thoát nước, tránh ngập úng.</a:t>
            </a:r>
            <a:endParaRPr lang="en-US" sz="2400"/>
          </a:p>
        </p:txBody>
      </p:sp>
      <p:pic>
        <p:nvPicPr>
          <p:cNvPr id="8" name="Picture 7">
            <a:extLst>
              <a:ext uri="{FF2B5EF4-FFF2-40B4-BE49-F238E27FC236}">
                <a16:creationId xmlns:a16="http://schemas.microsoft.com/office/drawing/2014/main" id="{F403230B-044C-FEF0-C1FA-B05FA5A09EF7}"/>
              </a:ext>
            </a:extLst>
          </p:cNvPr>
          <p:cNvPicPr>
            <a:picLocks noChangeAspect="1"/>
          </p:cNvPicPr>
          <p:nvPr/>
        </p:nvPicPr>
        <p:blipFill>
          <a:blip r:embed="rId3"/>
          <a:stretch>
            <a:fillRect/>
          </a:stretch>
        </p:blipFill>
        <p:spPr>
          <a:xfrm>
            <a:off x="1676399" y="1620241"/>
            <a:ext cx="2860931" cy="2590800"/>
          </a:xfrm>
          <a:prstGeom prst="rect">
            <a:avLst/>
          </a:prstGeom>
        </p:spPr>
      </p:pic>
      <p:pic>
        <p:nvPicPr>
          <p:cNvPr id="9" name="Picture 8">
            <a:extLst>
              <a:ext uri="{FF2B5EF4-FFF2-40B4-BE49-F238E27FC236}">
                <a16:creationId xmlns:a16="http://schemas.microsoft.com/office/drawing/2014/main" id="{5FEC8A98-5025-6EFF-1995-972BC1C2525A}"/>
              </a:ext>
            </a:extLst>
          </p:cNvPr>
          <p:cNvPicPr>
            <a:picLocks noChangeAspect="1"/>
          </p:cNvPicPr>
          <p:nvPr/>
        </p:nvPicPr>
        <p:blipFill>
          <a:blip r:embed="rId4"/>
          <a:stretch>
            <a:fillRect/>
          </a:stretch>
        </p:blipFill>
        <p:spPr>
          <a:xfrm>
            <a:off x="7391400" y="1619680"/>
            <a:ext cx="2743200" cy="2591361"/>
          </a:xfrm>
          <a:prstGeom prst="rect">
            <a:avLst/>
          </a:prstGeom>
        </p:spPr>
      </p:pic>
      <p:sp>
        <p:nvSpPr>
          <p:cNvPr id="10" name="TextBox 9">
            <a:extLst>
              <a:ext uri="{FF2B5EF4-FFF2-40B4-BE49-F238E27FC236}">
                <a16:creationId xmlns:a16="http://schemas.microsoft.com/office/drawing/2014/main" id="{03BF732F-A798-F070-EA47-859CF006FB7A}"/>
              </a:ext>
            </a:extLst>
          </p:cNvPr>
          <p:cNvSpPr txBox="1"/>
          <p:nvPr/>
        </p:nvSpPr>
        <p:spPr>
          <a:xfrm>
            <a:off x="990600" y="3753841"/>
            <a:ext cx="685799" cy="567848"/>
          </a:xfrm>
          <a:prstGeom prst="rect">
            <a:avLst/>
          </a:prstGeom>
          <a:noFill/>
        </p:spPr>
        <p:txBody>
          <a:bodyPr wrap="square">
            <a:spAutoFit/>
          </a:bodyPr>
          <a:lstStyle/>
          <a:p>
            <a:pPr algn="just">
              <a:lnSpc>
                <a:spcPct val="150000"/>
              </a:lnSpc>
            </a:pPr>
            <a:r>
              <a:rPr lang="en-US" sz="2400"/>
              <a:t>A</a:t>
            </a:r>
          </a:p>
        </p:txBody>
      </p:sp>
      <p:sp>
        <p:nvSpPr>
          <p:cNvPr id="11" name="TextBox 10">
            <a:extLst>
              <a:ext uri="{FF2B5EF4-FFF2-40B4-BE49-F238E27FC236}">
                <a16:creationId xmlns:a16="http://schemas.microsoft.com/office/drawing/2014/main" id="{4B7F7401-F4FC-D6F3-5420-87A609599AD9}"/>
              </a:ext>
            </a:extLst>
          </p:cNvPr>
          <p:cNvSpPr txBox="1"/>
          <p:nvPr/>
        </p:nvSpPr>
        <p:spPr>
          <a:xfrm>
            <a:off x="6611258" y="3753841"/>
            <a:ext cx="685799" cy="567848"/>
          </a:xfrm>
          <a:prstGeom prst="rect">
            <a:avLst/>
          </a:prstGeom>
          <a:noFill/>
        </p:spPr>
        <p:txBody>
          <a:bodyPr wrap="square">
            <a:spAutoFit/>
          </a:bodyPr>
          <a:lstStyle/>
          <a:p>
            <a:pPr algn="just">
              <a:lnSpc>
                <a:spcPct val="150000"/>
              </a:lnSpc>
            </a:pPr>
            <a:r>
              <a:rPr lang="en-US" sz="2400"/>
              <a:t>B</a:t>
            </a:r>
          </a:p>
        </p:txBody>
      </p:sp>
    </p:spTree>
    <p:extLst>
      <p:ext uri="{BB962C8B-B14F-4D97-AF65-F5344CB8AC3E}">
        <p14:creationId xmlns:p14="http://schemas.microsoft.com/office/powerpoint/2010/main" val="2380809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0492848-9EC6-A3A4-1D6C-ABBFB8DC7E4C}"/>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58806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178EBC-AB6B-300B-0A63-376AF115A75E}"/>
              </a:ext>
            </a:extLst>
          </p:cNvPr>
          <p:cNvSpPr txBox="1"/>
          <p:nvPr/>
        </p:nvSpPr>
        <p:spPr>
          <a:xfrm>
            <a:off x="1631043" y="1447800"/>
            <a:ext cx="8929914" cy="1675843"/>
          </a:xfrm>
          <a:prstGeom prst="rect">
            <a:avLst/>
          </a:prstGeom>
          <a:noFill/>
        </p:spPr>
        <p:txBody>
          <a:bodyPr wrap="square">
            <a:spAutoFit/>
          </a:bodyPr>
          <a:lstStyle/>
          <a:p>
            <a:pPr algn="ctr">
              <a:lnSpc>
                <a:spcPct val="150000"/>
              </a:lnSpc>
            </a:pPr>
            <a:r>
              <a:rPr lang="en-US" sz="2400" b="1"/>
              <a:t>THẢO LUẬN NHÓM</a:t>
            </a:r>
          </a:p>
          <a:p>
            <a:pPr algn="just">
              <a:lnSpc>
                <a:spcPct val="150000"/>
              </a:lnSpc>
            </a:pPr>
            <a:r>
              <a:rPr lang="vi-VN" sz="2400"/>
              <a:t>Hãy mô tả phương pháp làm đất và lên luống để trồng </a:t>
            </a:r>
          </a:p>
          <a:p>
            <a:pPr algn="just">
              <a:lnSpc>
                <a:spcPct val="150000"/>
              </a:lnSpc>
            </a:pPr>
            <a:r>
              <a:rPr lang="vi-VN" sz="2400"/>
              <a:t>cây khoai lang.</a:t>
            </a:r>
            <a:endParaRPr lang="en-US" sz="2400"/>
          </a:p>
        </p:txBody>
      </p:sp>
      <p:pic>
        <p:nvPicPr>
          <p:cNvPr id="6146" name="Picture 2" descr="Cách trồng khoai lang đúng kỹ thuật cho năng suất bội thu">
            <a:extLst>
              <a:ext uri="{FF2B5EF4-FFF2-40B4-BE49-F238E27FC236}">
                <a16:creationId xmlns:a16="http://schemas.microsoft.com/office/drawing/2014/main" id="{E5308222-1923-7175-68A2-249A83589C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3276600"/>
            <a:ext cx="5826057" cy="3277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173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49320F0-44E7-5F4E-31B1-E7DD9E15A99F}"/>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4029284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C9608A-5CF6-FFDF-2D83-F875B32E01EB}"/>
              </a:ext>
            </a:extLst>
          </p:cNvPr>
          <p:cNvSpPr txBox="1"/>
          <p:nvPr/>
        </p:nvSpPr>
        <p:spPr>
          <a:xfrm>
            <a:off x="990600" y="1760081"/>
            <a:ext cx="10591800" cy="167584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400"/>
              <a:t>Đất trồng cây cần được cày bừa kĩ, tơi xốp, sạch cỏ dại, sạch mầm mống sâu bệnh hại. </a:t>
            </a:r>
            <a:endParaRPr lang="en-US" sz="2400"/>
          </a:p>
          <a:p>
            <a:pPr marL="342900" indent="-342900" algn="just">
              <a:lnSpc>
                <a:spcPct val="150000"/>
              </a:lnSpc>
              <a:buFont typeface="Arial" panose="020B0604020202020204" pitchFamily="34" charset="0"/>
              <a:buChar char="•"/>
            </a:pPr>
            <a:r>
              <a:rPr lang="vi-VN" sz="2400"/>
              <a:t>Bón phân hợp lí: đúng lúc, đúng loại, đúng cách, đúng liều lượng.</a:t>
            </a:r>
            <a:endParaRPr lang="en-US" sz="2400"/>
          </a:p>
        </p:txBody>
      </p:sp>
    </p:spTree>
    <p:extLst>
      <p:ext uri="{BB962C8B-B14F-4D97-AF65-F5344CB8AC3E}">
        <p14:creationId xmlns:p14="http://schemas.microsoft.com/office/powerpoint/2010/main" val="1007872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4E3CE71-9FA7-31F5-F2FA-3EDF0C799A6B}"/>
              </a:ext>
            </a:extLst>
          </p:cNvPr>
          <p:cNvSpPr/>
          <p:nvPr/>
        </p:nvSpPr>
        <p:spPr>
          <a:xfrm>
            <a:off x="3617277" y="1184683"/>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3" name="Picture 2">
            <a:extLst>
              <a:ext uri="{FF2B5EF4-FFF2-40B4-BE49-F238E27FC236}">
                <a16:creationId xmlns:a16="http://schemas.microsoft.com/office/drawing/2014/main" id="{1CCC2B67-0D7C-7DF5-268F-79BE0154CB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30369">
            <a:off x="4864099" y="5335523"/>
            <a:ext cx="2463800" cy="1618017"/>
          </a:xfrm>
          <a:prstGeom prst="rect">
            <a:avLst/>
          </a:prstGeom>
        </p:spPr>
      </p:pic>
      <p:sp>
        <p:nvSpPr>
          <p:cNvPr id="4" name="Flowchart: Off-page Connector 3">
            <a:extLst>
              <a:ext uri="{FF2B5EF4-FFF2-40B4-BE49-F238E27FC236}">
                <a16:creationId xmlns:a16="http://schemas.microsoft.com/office/drawing/2014/main" id="{EC97C026-C65C-38F8-27EE-C7EF75768B79}"/>
              </a:ext>
            </a:extLst>
          </p:cNvPr>
          <p:cNvSpPr/>
          <p:nvPr/>
        </p:nvSpPr>
        <p:spPr>
          <a:xfrm>
            <a:off x="1398832" y="2639332"/>
            <a:ext cx="3907936" cy="3505200"/>
          </a:xfrm>
          <a:prstGeom prst="flowChartOffpageConnector">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39" rtl="0" eaLnBrk="1" fontAlgn="auto" latinLnBrk="0" hangingPunct="1">
              <a:lnSpc>
                <a:spcPct val="150000"/>
              </a:lnSpc>
              <a:spcBef>
                <a:spcPts val="200"/>
              </a:spcBef>
              <a:spcAft>
                <a:spcPts val="20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a:cs typeface="+mn-ea"/>
                <a:sym typeface="+mn-lt"/>
              </a:rPr>
              <a:t>Ôn</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lại</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kiến</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thức</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đã</a:t>
            </a:r>
            <a:r>
              <a:rPr kumimoji="0" lang="en-US" sz="2400" b="0" i="0" u="none" strike="noStrike" kern="1200" cap="none" spc="0" normalizeH="0" baseline="0" noProof="0" dirty="0">
                <a:ln>
                  <a:noFill/>
                </a:ln>
                <a:solidFill>
                  <a:prstClr val="black"/>
                </a:solidFill>
                <a:effectLst/>
                <a:uLnTx/>
                <a:uFillTx/>
                <a:latin typeface="UTM Avo"/>
                <a:cs typeface="+mn-ea"/>
                <a:sym typeface="+mn-lt"/>
              </a:rPr>
              <a:t> </a:t>
            </a:r>
            <a:r>
              <a:rPr kumimoji="0" lang="en-US" sz="2400" b="0" i="0" u="none" strike="noStrike" kern="1200" cap="none" spc="0" normalizeH="0" baseline="0" noProof="0" dirty="0" err="1">
                <a:ln>
                  <a:noFill/>
                </a:ln>
                <a:solidFill>
                  <a:prstClr val="black"/>
                </a:solidFill>
                <a:effectLst/>
                <a:uLnTx/>
                <a:uFillTx/>
                <a:latin typeface="UTM Avo"/>
                <a:cs typeface="+mn-ea"/>
                <a:sym typeface="+mn-lt"/>
              </a:rPr>
              <a:t>học</a:t>
            </a:r>
            <a:endParaRPr kumimoji="0" lang="en-US" sz="2400" b="0" i="0" u="none" strike="noStrike" kern="1200" cap="none" spc="0" normalizeH="0" baseline="0" noProof="0" dirty="0">
              <a:ln>
                <a:noFill/>
              </a:ln>
              <a:solidFill>
                <a:prstClr val="black"/>
              </a:solidFill>
              <a:effectLst/>
              <a:uLnTx/>
              <a:uFillTx/>
              <a:latin typeface="UTM Avo"/>
              <a:cs typeface="+mn-ea"/>
              <a:sym typeface="+mn-lt"/>
            </a:endParaRPr>
          </a:p>
        </p:txBody>
      </p:sp>
      <p:sp>
        <p:nvSpPr>
          <p:cNvPr id="5" name="Flowchart: Off-page Connector 4">
            <a:extLst>
              <a:ext uri="{FF2B5EF4-FFF2-40B4-BE49-F238E27FC236}">
                <a16:creationId xmlns:a16="http://schemas.microsoft.com/office/drawing/2014/main" id="{A95AC8FF-E8AB-6BDF-A71F-23B871C0BCA4}"/>
              </a:ext>
            </a:extLst>
          </p:cNvPr>
          <p:cNvSpPr/>
          <p:nvPr/>
        </p:nvSpPr>
        <p:spPr>
          <a:xfrm>
            <a:off x="7112000" y="2668055"/>
            <a:ext cx="4318000" cy="3476477"/>
          </a:xfrm>
          <a:prstGeom prst="flowChartOffpageConnector">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609539">
              <a:lnSpc>
                <a:spcPct val="150000"/>
              </a:lnSpc>
              <a:spcBef>
                <a:spcPts val="200"/>
              </a:spcBef>
              <a:spcAft>
                <a:spcPts val="200"/>
              </a:spcAft>
              <a:defRPr/>
            </a:pPr>
            <a:r>
              <a:rPr lang="en-US" sz="2400">
                <a:solidFill>
                  <a:prstClr val="black"/>
                </a:solidFill>
                <a:cs typeface="+mn-ea"/>
                <a:sym typeface="+mn-lt"/>
              </a:rPr>
              <a:t>Đọc và tìm hiểu trước nội dung tiếp theo của bài học</a:t>
            </a:r>
            <a:endParaRPr lang="en-US" sz="2400" b="1" dirty="0">
              <a:solidFill>
                <a:prstClr val="black"/>
              </a:solidFill>
              <a:cs typeface="+mn-ea"/>
              <a:sym typeface="+mn-lt"/>
            </a:endParaRPr>
          </a:p>
        </p:txBody>
      </p:sp>
      <p:sp>
        <p:nvSpPr>
          <p:cNvPr id="7" name="Oval 6">
            <a:extLst>
              <a:ext uri="{FF2B5EF4-FFF2-40B4-BE49-F238E27FC236}">
                <a16:creationId xmlns:a16="http://schemas.microsoft.com/office/drawing/2014/main" id="{5C3BAF31-00AD-9DB6-DAC4-B5066F0E755F}"/>
              </a:ext>
            </a:extLst>
          </p:cNvPr>
          <p:cNvSpPr/>
          <p:nvPr/>
        </p:nvSpPr>
        <p:spPr>
          <a:xfrm>
            <a:off x="2885399" y="1997982"/>
            <a:ext cx="863600" cy="863600"/>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09539" rtl="0" eaLnBrk="1" fontAlgn="auto" latinLnBrk="0" hangingPunct="1">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100000"/>
                  </a:prstClr>
                </a:solidFill>
                <a:effectLst/>
                <a:uLnTx/>
                <a:uFillTx/>
                <a:latin typeface="UTM Avo"/>
                <a:cs typeface="+mn-ea"/>
                <a:sym typeface="+mn-lt"/>
              </a:rPr>
              <a:t>1</a:t>
            </a:r>
          </a:p>
        </p:txBody>
      </p:sp>
      <p:sp>
        <p:nvSpPr>
          <p:cNvPr id="8" name="Oval 7">
            <a:extLst>
              <a:ext uri="{FF2B5EF4-FFF2-40B4-BE49-F238E27FC236}">
                <a16:creationId xmlns:a16="http://schemas.microsoft.com/office/drawing/2014/main" id="{F43C3422-460E-E252-F539-D427ACF213FC}"/>
              </a:ext>
            </a:extLst>
          </p:cNvPr>
          <p:cNvSpPr/>
          <p:nvPr/>
        </p:nvSpPr>
        <p:spPr>
          <a:xfrm>
            <a:off x="8761168" y="1997982"/>
            <a:ext cx="863600" cy="863600"/>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lumMod val="100000"/>
                  </a:prstClr>
                </a:solidFill>
                <a:effectLst/>
                <a:uLnTx/>
                <a:uFillTx/>
                <a:latin typeface="UTM Avo"/>
                <a:cs typeface="+mn-ea"/>
                <a:sym typeface="+mn-lt"/>
              </a:rPr>
              <a:t>2</a:t>
            </a:r>
          </a:p>
        </p:txBody>
      </p:sp>
    </p:spTree>
    <p:extLst>
      <p:ext uri="{BB962C8B-B14F-4D97-AF65-F5344CB8AC3E}">
        <p14:creationId xmlns:p14="http://schemas.microsoft.com/office/powerpoint/2010/main" val="3060355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480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221F26-4C65-6E54-9EA8-B247D58C6EFE}"/>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6B81309-AF59-B228-A1F3-249130566D47}"/>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TextBox 4">
            <a:extLst>
              <a:ext uri="{FF2B5EF4-FFF2-40B4-BE49-F238E27FC236}">
                <a16:creationId xmlns:a16="http://schemas.microsoft.com/office/drawing/2014/main" id="{781C7BE5-57D1-1C32-BC75-BD0CE4C79EC9}"/>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6" name="Rectangle: Rounded Corners 5">
            <a:extLst>
              <a:ext uri="{FF2B5EF4-FFF2-40B4-BE49-F238E27FC236}">
                <a16:creationId xmlns:a16="http://schemas.microsoft.com/office/drawing/2014/main" id="{D3A2233B-78B4-144D-C27E-A68F791BDCBB}"/>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7" name="TextBox 6">
            <a:hlinkClick r:id="rId3"/>
            <a:extLst>
              <a:ext uri="{FF2B5EF4-FFF2-40B4-BE49-F238E27FC236}">
                <a16:creationId xmlns:a16="http://schemas.microsoft.com/office/drawing/2014/main" id="{AF78D4DB-D18C-35F0-A640-447F807F89F9}"/>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3">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8" name="TextBox 7">
            <a:extLst>
              <a:ext uri="{FF2B5EF4-FFF2-40B4-BE49-F238E27FC236}">
                <a16:creationId xmlns:a16="http://schemas.microsoft.com/office/drawing/2014/main" id="{9B552111-83E9-E2C4-E08B-DC4EB19CF71B}"/>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9" name="Picture 2" descr="Ngón Trỏ, ngón tay, Máy tính Biểu tượng Tay - tay png tải về - Miễn phí  trong suốt Tay png Tải về.">
            <a:extLst>
              <a:ext uri="{FF2B5EF4-FFF2-40B4-BE49-F238E27FC236}">
                <a16:creationId xmlns:a16="http://schemas.microsoft.com/office/drawing/2014/main" id="{9AFDDDAE-520E-A070-C1CF-66C0F56BACC5}"/>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51A6B98-10D5-49D7-521E-A99FE7C8447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360719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7"/>
                                        </p:tgtEl>
                                        <p:attrNameLst>
                                          <p:attrName>style.color</p:attrName>
                                        </p:attrNameLst>
                                      </p:cBhvr>
                                      <p:by>
                                        <p:hsl h="7200000" s="0" l="0"/>
                                      </p:by>
                                    </p:animClr>
                                    <p:animClr clrSpc="hsl" dir="cw">
                                      <p:cBhvr>
                                        <p:cTn id="7" dur="1000" fill="hold"/>
                                        <p:tgtEl>
                                          <p:spTgt spid="7"/>
                                        </p:tgtEl>
                                        <p:attrNameLst>
                                          <p:attrName>fillcolor</p:attrName>
                                        </p:attrNameLst>
                                      </p:cBhvr>
                                      <p:by>
                                        <p:hsl h="7200000" s="0" l="0"/>
                                      </p:by>
                                    </p:animClr>
                                    <p:animClr clrSpc="hsl" dir="cw">
                                      <p:cBhvr>
                                        <p:cTn id="8" dur="1000" fill="hold"/>
                                        <p:tgtEl>
                                          <p:spTgt spid="7"/>
                                        </p:tgtEl>
                                        <p:attrNameLst>
                                          <p:attrName>stroke.color</p:attrName>
                                        </p:attrNameLst>
                                      </p:cBhvr>
                                      <p:by>
                                        <p:hsl h="7200000" s="0" l="0"/>
                                      </p:by>
                                    </p:animClr>
                                    <p:set>
                                      <p:cBhvr>
                                        <p:cTn id="9" dur="1000" fill="hold"/>
                                        <p:tgtEl>
                                          <p:spTgt spid="7"/>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6"/>
                                        </p:tgtEl>
                                        <p:attrNameLst>
                                          <p:attrName>fillcolor</p:attrName>
                                        </p:attrNameLst>
                                      </p:cBhvr>
                                      <p:to>
                                        <a:srgbClr val="C5E0B3"/>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4"/>
                                        </p:tgtEl>
                                        <p:attrNameLst>
                                          <p:attrName>style.color</p:attrName>
                                        </p:attrNameLst>
                                      </p:cBhvr>
                                      <p:by>
                                        <p:hsl h="7200000" s="0" l="0"/>
                                      </p:by>
                                    </p:animClr>
                                    <p:animClr clrSpc="hsl" dir="cw">
                                      <p:cBhvr>
                                        <p:cTn id="16" dur="1000" fill="hold"/>
                                        <p:tgtEl>
                                          <p:spTgt spid="4"/>
                                        </p:tgtEl>
                                        <p:attrNameLst>
                                          <p:attrName>fillcolor</p:attrName>
                                        </p:attrNameLst>
                                      </p:cBhvr>
                                      <p:by>
                                        <p:hsl h="7200000" s="0" l="0"/>
                                      </p:by>
                                    </p:animClr>
                                    <p:animClr clrSpc="hsl" dir="cw">
                                      <p:cBhvr>
                                        <p:cTn id="17" dur="1000" fill="hold"/>
                                        <p:tgtEl>
                                          <p:spTgt spid="4"/>
                                        </p:tgtEl>
                                        <p:attrNameLst>
                                          <p:attrName>stroke.color</p:attrName>
                                        </p:attrNameLst>
                                      </p:cBhvr>
                                      <p:by>
                                        <p:hsl h="7200000" s="0" l="0"/>
                                      </p:by>
                                    </p:animClr>
                                    <p:set>
                                      <p:cBhvr>
                                        <p:cTn id="18" dur="10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395</TotalTime>
  <Words>965</Words>
  <Application>Microsoft Office PowerPoint</Application>
  <PresentationFormat>Widescreen</PresentationFormat>
  <Paragraphs>67</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UTM Avo</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9Slide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Thuynt</dc:creator>
  <cp:lastModifiedBy>Thuynt</cp:lastModifiedBy>
  <cp:revision>9</cp:revision>
  <dcterms:created xsi:type="dcterms:W3CDTF">2024-03-01T08:13:14Z</dcterms:created>
  <dcterms:modified xsi:type="dcterms:W3CDTF">2024-06-03T01:26:14Z</dcterms:modified>
</cp:coreProperties>
</file>