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7" r:id="rId2"/>
    <p:sldId id="258" r:id="rId3"/>
    <p:sldId id="259" r:id="rId4"/>
    <p:sldId id="260" r:id="rId5"/>
    <p:sldId id="261" r:id="rId6"/>
    <p:sldId id="304" r:id="rId7"/>
    <p:sldId id="275" r:id="rId8"/>
    <p:sldId id="305" r:id="rId9"/>
    <p:sldId id="306" r:id="rId10"/>
    <p:sldId id="307" r:id="rId11"/>
    <p:sldId id="308" r:id="rId12"/>
    <p:sldId id="309" r:id="rId13"/>
    <p:sldId id="310" r:id="rId14"/>
    <p:sldId id="311" r:id="rId15"/>
    <p:sldId id="313" r:id="rId16"/>
    <p:sldId id="312" r:id="rId17"/>
    <p:sldId id="314" r:id="rId18"/>
    <p:sldId id="315" r:id="rId19"/>
    <p:sldId id="316" r:id="rId20"/>
    <p:sldId id="317" r:id="rId21"/>
    <p:sldId id="262" r:id="rId22"/>
    <p:sldId id="263" r:id="rId23"/>
    <p:sldId id="319" r:id="rId24"/>
    <p:sldId id="318" r:id="rId25"/>
    <p:sldId id="294" r:id="rId26"/>
    <p:sldId id="270" r:id="rId27"/>
    <p:sldId id="271" r:id="rId28"/>
    <p:sldId id="272"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7D1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74" autoAdjust="0"/>
    <p:restoredTop sz="94660"/>
  </p:normalViewPr>
  <p:slideViewPr>
    <p:cSldViewPr>
      <p:cViewPr varScale="1">
        <p:scale>
          <a:sx n="104" d="100"/>
          <a:sy n="104" d="100"/>
        </p:scale>
        <p:origin x="114" y="156"/>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0B3519-AC2C-4278-80AD-D57B3F96003E}" type="datetimeFigureOut">
              <a:rPr lang="en-US" smtClean="0"/>
              <a:t>03/06/2024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C312CE-2F7D-4E34-B64E-8551FE27A4AA}" type="slidenum">
              <a:rPr lang="en-US" smtClean="0"/>
              <a:t>‹#›</a:t>
            </a:fld>
            <a:endParaRPr lang="en-US"/>
          </a:p>
        </p:txBody>
      </p:sp>
    </p:spTree>
    <p:extLst>
      <p:ext uri="{BB962C8B-B14F-4D97-AF65-F5344CB8AC3E}">
        <p14:creationId xmlns:p14="http://schemas.microsoft.com/office/powerpoint/2010/main" val="8126414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03/06/2024</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9023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03/06/2024</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203409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03/06/2024</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00890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03/06/2024</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01097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03/06/2024</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748286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03/06/2024</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68779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03/06/2024</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custDataLst>
      <p:tags r:id="rId1"/>
    </p:custDataLst>
    <p:extLst>
      <p:ext uri="{BB962C8B-B14F-4D97-AF65-F5344CB8AC3E}">
        <p14:creationId xmlns:p14="http://schemas.microsoft.com/office/powerpoint/2010/main" val="888187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03/06/2024</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19394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03/06/2024</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36484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03/06/2024</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57738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03/06/2024</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77964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03/06/2024</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custDataLst>
      <p:tags r:id="rId13"/>
    </p:custDataLst>
    <p:extLst>
      <p:ext uri="{BB962C8B-B14F-4D97-AF65-F5344CB8AC3E}">
        <p14:creationId xmlns:p14="http://schemas.microsoft.com/office/powerpoint/2010/main" val="2830356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cong-nghe-10-cong-nghe-trong-trot/1/162/88" TargetMode="External"/><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cong-nghe-10-cong-nghe-trong-trot/1/162/88" TargetMode="External"/><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jpeg"/><Relationship Id="rId7"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hyperlink" Target="https://hoc10.vn/luyen-tap/5267" TargetMode="External"/><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https://www.facebook.com/hoc10fb/" TargetMode="External"/><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30.png"/><Relationship Id="rId5" Type="http://schemas.microsoft.com/office/2007/relationships/hdphoto" Target="../media/hdphoto1.wdp"/><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8A91770A-916E-43F7-C87D-F9F4CE1A74C2}"/>
              </a:ext>
            </a:extLst>
          </p:cNvPr>
          <p:cNvSpPr txBox="1"/>
          <p:nvPr/>
        </p:nvSpPr>
        <p:spPr>
          <a:xfrm>
            <a:off x="8536215" y="4347"/>
            <a:ext cx="3541485" cy="646331"/>
          </a:xfrm>
          <a:prstGeom prst="rect">
            <a:avLst/>
          </a:prstGeom>
          <a:noFill/>
        </p:spPr>
        <p:txBody>
          <a:bodyPr wrap="square" rtlCol="0">
            <a:spAutoFit/>
          </a:bodyPr>
          <a:lstStyle/>
          <a:p>
            <a:pPr algn="r"/>
            <a:r>
              <a:rPr lang="en-US" sz="3600">
                <a:solidFill>
                  <a:schemeClr val="bg1"/>
                </a:solidFill>
                <a:effectLst>
                  <a:outerShdw blurRad="38100" dist="38100" dir="2700000" algn="tl">
                    <a:srgbClr val="000000">
                      <a:alpha val="43137"/>
                    </a:srgbClr>
                  </a:outerShdw>
                </a:effectLst>
                <a:latin typeface="UTM Avo" panose="02040603050506020204" pitchFamily="18" charset="0"/>
              </a:rPr>
              <a:t>Công nghệ 10</a:t>
            </a:r>
          </a:p>
        </p:txBody>
      </p:sp>
      <p:sp>
        <p:nvSpPr>
          <p:cNvPr id="10" name="Google Shape;54;p1">
            <a:extLst>
              <a:ext uri="{FF2B5EF4-FFF2-40B4-BE49-F238E27FC236}">
                <a16:creationId xmlns:a16="http://schemas.microsoft.com/office/drawing/2014/main" id="{4FD5E363-28E1-0640-88BC-3DB6A2DA6B22}"/>
              </a:ext>
            </a:extLst>
          </p:cNvPr>
          <p:cNvSpPr txBox="1">
            <a:spLocks/>
          </p:cNvSpPr>
          <p:nvPr/>
        </p:nvSpPr>
        <p:spPr>
          <a:xfrm>
            <a:off x="0" y="961846"/>
            <a:ext cx="12192000" cy="246715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sz="5200" b="1">
                <a:solidFill>
                  <a:srgbClr val="002060"/>
                </a:solidFill>
                <a:latin typeface="UTM Avo" panose="02040603050506020204" pitchFamily="18" charset="0"/>
              </a:rPr>
              <a:t>Chủ đề 6</a:t>
            </a:r>
            <a:br>
              <a:rPr lang="en-US" sz="5200" b="1">
                <a:solidFill>
                  <a:srgbClr val="002060"/>
                </a:solidFill>
                <a:latin typeface="UTM Avo" panose="02040603050506020204" pitchFamily="18" charset="0"/>
              </a:rPr>
            </a:br>
            <a:r>
              <a:rPr lang="en-US" sz="5200" b="1">
                <a:solidFill>
                  <a:srgbClr val="002060"/>
                </a:solidFill>
                <a:latin typeface="UTM Avo" panose="02040603050506020204" pitchFamily="18" charset="0"/>
              </a:rPr>
              <a:t>Kĩ thuật trồng trọt</a:t>
            </a:r>
            <a:endParaRPr lang="en-US" sz="5200" b="1" dirty="0">
              <a:solidFill>
                <a:srgbClr val="FF0000"/>
              </a:solidFill>
              <a:latin typeface="UTM Avo" panose="02040603050506020204" pitchFamily="18" charset="0"/>
              <a:cs typeface="Arial" panose="020B0604020202020204" pitchFamily="34" charset="0"/>
            </a:endParaRPr>
          </a:p>
        </p:txBody>
      </p:sp>
      <p:sp>
        <p:nvSpPr>
          <p:cNvPr id="11" name="Google Shape;54;p1">
            <a:extLst>
              <a:ext uri="{FF2B5EF4-FFF2-40B4-BE49-F238E27FC236}">
                <a16:creationId xmlns:a16="http://schemas.microsoft.com/office/drawing/2014/main" id="{53A6066C-05FB-772A-35FB-ED924A95654A}"/>
              </a:ext>
            </a:extLst>
          </p:cNvPr>
          <p:cNvSpPr txBox="1">
            <a:spLocks/>
          </p:cNvSpPr>
          <p:nvPr/>
        </p:nvSpPr>
        <p:spPr>
          <a:xfrm>
            <a:off x="0" y="4194628"/>
            <a:ext cx="12192000" cy="13589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defTabSz="914377">
              <a:lnSpc>
                <a:spcPct val="150000"/>
              </a:lnSpc>
              <a:defRPr/>
            </a:pPr>
            <a:r>
              <a:rPr lang="en-US" sz="4800" b="1">
                <a:solidFill>
                  <a:srgbClr val="FF0000"/>
                </a:solidFill>
                <a:latin typeface="UTM Avo" panose="02040603050506020204" pitchFamily="18" charset="0"/>
                <a:cs typeface="Arial" panose="020B0604020202020204" pitchFamily="34" charset="0"/>
              </a:rPr>
              <a:t>Bài 16. Quy trình trồng trọt</a:t>
            </a:r>
            <a:br>
              <a:rPr lang="en-US" sz="4800" b="1">
                <a:solidFill>
                  <a:srgbClr val="FF0000"/>
                </a:solidFill>
                <a:latin typeface="UTM Avo" panose="02040603050506020204" pitchFamily="18" charset="0"/>
                <a:cs typeface="Arial" panose="020B0604020202020204" pitchFamily="34" charset="0"/>
              </a:rPr>
            </a:br>
            <a:r>
              <a:rPr lang="en-US" sz="4800" b="1">
                <a:solidFill>
                  <a:srgbClr val="FF0000"/>
                </a:solidFill>
                <a:latin typeface="UTM Avo" panose="02040603050506020204" pitchFamily="18" charset="0"/>
                <a:cs typeface="Arial" panose="020B0604020202020204" pitchFamily="34" charset="0"/>
              </a:rPr>
              <a:t>(Tiết 2)</a:t>
            </a:r>
            <a:endParaRPr lang="en-US" sz="4800" b="1" dirty="0">
              <a:solidFill>
                <a:srgbClr val="FF0000"/>
              </a:solidFill>
              <a:latin typeface="UTM Avo" panose="02040603050506020204" pitchFamily="18" charset="0"/>
              <a:cs typeface="Arial" panose="020B0604020202020204" pitchFamily="34" charset="0"/>
            </a:endParaRPr>
          </a:p>
        </p:txBody>
      </p:sp>
      <p:sp>
        <p:nvSpPr>
          <p:cNvPr id="12" name="TextBox 11">
            <a:extLst>
              <a:ext uri="{FF2B5EF4-FFF2-40B4-BE49-F238E27FC236}">
                <a16:creationId xmlns:a16="http://schemas.microsoft.com/office/drawing/2014/main" id="{01A83B53-8A9B-9A4A-4F99-60FE9A45CA6E}"/>
              </a:ext>
            </a:extLst>
          </p:cNvPr>
          <p:cNvSpPr txBox="1"/>
          <p:nvPr/>
        </p:nvSpPr>
        <p:spPr>
          <a:xfrm>
            <a:off x="8686800" y="650678"/>
            <a:ext cx="3390900" cy="369332"/>
          </a:xfrm>
          <a:prstGeom prst="rect">
            <a:avLst/>
          </a:prstGeom>
          <a:noFill/>
        </p:spPr>
        <p:txBody>
          <a:bodyPr wrap="square" rtlCol="0">
            <a:spAutoFit/>
          </a:bodyPr>
          <a:lstStyle/>
          <a:p>
            <a:pPr algn="r"/>
            <a:r>
              <a:rPr lang="en-US">
                <a:solidFill>
                  <a:schemeClr val="bg1"/>
                </a:solidFill>
                <a:effectLst>
                  <a:outerShdw blurRad="38100" dist="38100" dir="2700000" algn="tl">
                    <a:srgbClr val="000000">
                      <a:alpha val="43137"/>
                    </a:srgbClr>
                  </a:outerShdw>
                </a:effectLst>
                <a:latin typeface="UTM Avo" panose="02040603050506020204" pitchFamily="18" charset="0"/>
              </a:rPr>
              <a:t>Công nghệ trồng trọt</a:t>
            </a:r>
          </a:p>
        </p:txBody>
      </p:sp>
    </p:spTree>
    <p:extLst>
      <p:ext uri="{BB962C8B-B14F-4D97-AF65-F5344CB8AC3E}">
        <p14:creationId xmlns:p14="http://schemas.microsoft.com/office/powerpoint/2010/main" val="29025874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2203E8FC-9AD6-95AA-8F9A-C8FF7333B2AB}"/>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23267856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93E6D71-05D6-E303-0831-BC275BA2F1CA}"/>
              </a:ext>
            </a:extLst>
          </p:cNvPr>
          <p:cNvSpPr txBox="1"/>
          <p:nvPr/>
        </p:nvSpPr>
        <p:spPr>
          <a:xfrm>
            <a:off x="838200" y="1676400"/>
            <a:ext cx="11582400" cy="567848"/>
          </a:xfrm>
          <a:prstGeom prst="rect">
            <a:avLst/>
          </a:prstGeom>
          <a:noFill/>
        </p:spPr>
        <p:txBody>
          <a:bodyPr wrap="square">
            <a:spAutoFit/>
          </a:bodyPr>
          <a:lstStyle/>
          <a:p>
            <a:pPr>
              <a:lnSpc>
                <a:spcPct val="150000"/>
              </a:lnSpc>
            </a:pPr>
            <a:r>
              <a:rPr lang="vi-VN" sz="2400"/>
              <a:t>Những loại cây trồng như thế nào nên trồng trực tiếp bằng hạt? </a:t>
            </a:r>
            <a:endParaRPr lang="en-US" sz="2400"/>
          </a:p>
        </p:txBody>
      </p:sp>
      <p:sp>
        <p:nvSpPr>
          <p:cNvPr id="11" name="TextBox 10">
            <a:extLst>
              <a:ext uri="{FF2B5EF4-FFF2-40B4-BE49-F238E27FC236}">
                <a16:creationId xmlns:a16="http://schemas.microsoft.com/office/drawing/2014/main" id="{39C46363-B619-1BB1-B5AF-2E72B7A991E8}"/>
              </a:ext>
            </a:extLst>
          </p:cNvPr>
          <p:cNvSpPr txBox="1"/>
          <p:nvPr/>
        </p:nvSpPr>
        <p:spPr>
          <a:xfrm>
            <a:off x="838200" y="3429000"/>
            <a:ext cx="10668000" cy="1675843"/>
          </a:xfrm>
          <a:prstGeom prst="rect">
            <a:avLst/>
          </a:prstGeom>
          <a:noFill/>
        </p:spPr>
        <p:txBody>
          <a:bodyPr wrap="square">
            <a:spAutoFit/>
          </a:bodyPr>
          <a:lstStyle/>
          <a:p>
            <a:pPr algn="just">
              <a:lnSpc>
                <a:spcPct val="150000"/>
              </a:lnSpc>
            </a:pPr>
            <a:r>
              <a:rPr lang="vi-VN" sz="2400"/>
              <a:t> Loại cây trồng có bộ rễ khó tái sinh, dễ bị ảnh hưởng khi đ</a:t>
            </a:r>
            <a:r>
              <a:rPr lang="en-US" sz="2400"/>
              <a:t>ứ</a:t>
            </a:r>
            <a:r>
              <a:rPr lang="vi-VN" sz="2400"/>
              <a:t>t rễ (ví dụ: cây</a:t>
            </a:r>
            <a:r>
              <a:rPr lang="en-US" sz="2400"/>
              <a:t> </a:t>
            </a:r>
            <a:r>
              <a:rPr lang="vi-VN" sz="2400"/>
              <a:t>họ bầu b</a:t>
            </a:r>
            <a:r>
              <a:rPr lang="en-US" sz="2400"/>
              <a:t>í</a:t>
            </a:r>
            <a:r>
              <a:rPr lang="vi-VN" sz="2400"/>
              <a:t>, cây họ đậu,...), các loại c</a:t>
            </a:r>
            <a:r>
              <a:rPr lang="en-US" sz="2400"/>
              <a:t>ây</a:t>
            </a:r>
            <a:r>
              <a:rPr lang="vi-VN" sz="2400"/>
              <a:t> có củ phát triển từ rễ cọc (rễ chính) (ví dụ:cà rốt, củ cải,...) nên trồng trực tiếp bằng hạt.</a:t>
            </a:r>
            <a:endParaRPr lang="en-US" sz="2400"/>
          </a:p>
        </p:txBody>
      </p:sp>
      <p:sp>
        <p:nvSpPr>
          <p:cNvPr id="13" name="Arrow: Right 12">
            <a:extLst>
              <a:ext uri="{FF2B5EF4-FFF2-40B4-BE49-F238E27FC236}">
                <a16:creationId xmlns:a16="http://schemas.microsoft.com/office/drawing/2014/main" id="{0D32B350-336B-DB80-FA8F-93A66309914E}"/>
              </a:ext>
            </a:extLst>
          </p:cNvPr>
          <p:cNvSpPr/>
          <p:nvPr/>
        </p:nvSpPr>
        <p:spPr>
          <a:xfrm rot="5400000">
            <a:off x="4714111" y="2531642"/>
            <a:ext cx="990600" cy="7620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54618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randombar(horizontal)">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C82590B2-DB6B-3CAF-1460-6B1D1E6264E8}"/>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35037673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BA9876A-CC97-AFD4-6311-232D26DF6568}"/>
              </a:ext>
            </a:extLst>
          </p:cNvPr>
          <p:cNvPicPr>
            <a:picLocks noChangeAspect="1"/>
          </p:cNvPicPr>
          <p:nvPr/>
        </p:nvPicPr>
        <p:blipFill>
          <a:blip r:embed="rId3"/>
          <a:stretch>
            <a:fillRect/>
          </a:stretch>
        </p:blipFill>
        <p:spPr>
          <a:xfrm>
            <a:off x="800100" y="1981200"/>
            <a:ext cx="1828800" cy="1800353"/>
          </a:xfrm>
          <a:prstGeom prst="rect">
            <a:avLst/>
          </a:prstGeom>
        </p:spPr>
      </p:pic>
      <p:sp>
        <p:nvSpPr>
          <p:cNvPr id="13" name="TextBox 12">
            <a:extLst>
              <a:ext uri="{FF2B5EF4-FFF2-40B4-BE49-F238E27FC236}">
                <a16:creationId xmlns:a16="http://schemas.microsoft.com/office/drawing/2014/main" id="{32826EC9-1DAB-DAC8-6262-21D580A6FCE1}"/>
              </a:ext>
            </a:extLst>
          </p:cNvPr>
          <p:cNvSpPr txBox="1"/>
          <p:nvPr/>
        </p:nvSpPr>
        <p:spPr>
          <a:xfrm>
            <a:off x="2881086" y="2307154"/>
            <a:ext cx="8548914" cy="1121846"/>
          </a:xfrm>
          <a:prstGeom prst="rect">
            <a:avLst/>
          </a:prstGeom>
          <a:noFill/>
        </p:spPr>
        <p:txBody>
          <a:bodyPr wrap="square">
            <a:spAutoFit/>
          </a:bodyPr>
          <a:lstStyle/>
          <a:p>
            <a:pPr>
              <a:lnSpc>
                <a:spcPct val="150000"/>
              </a:lnSpc>
            </a:pPr>
            <a:r>
              <a:rPr lang="vi-VN" sz="2400"/>
              <a:t>Loại hạt nào thích hợp với phương pháp gieo vãi, gieo theo hàng, gieo theo hốc?</a:t>
            </a:r>
            <a:endParaRPr lang="en-US" sz="2400"/>
          </a:p>
        </p:txBody>
      </p:sp>
      <p:sp>
        <p:nvSpPr>
          <p:cNvPr id="3" name="TextBox 2">
            <a:extLst>
              <a:ext uri="{FF2B5EF4-FFF2-40B4-BE49-F238E27FC236}">
                <a16:creationId xmlns:a16="http://schemas.microsoft.com/office/drawing/2014/main" id="{89162CDF-A059-73E7-5A22-5B6F5A3ABC28}"/>
              </a:ext>
            </a:extLst>
          </p:cNvPr>
          <p:cNvSpPr txBox="1"/>
          <p:nvPr/>
        </p:nvSpPr>
        <p:spPr>
          <a:xfrm>
            <a:off x="914400" y="1406812"/>
            <a:ext cx="8382000" cy="574388"/>
          </a:xfrm>
          <a:prstGeom prst="rect">
            <a:avLst/>
          </a:prstGeom>
          <a:noFill/>
        </p:spPr>
        <p:txBody>
          <a:bodyPr wrap="square">
            <a:spAutoFit/>
          </a:bodyPr>
          <a:lstStyle/>
          <a:p>
            <a:pPr>
              <a:lnSpc>
                <a:spcPct val="150000"/>
              </a:lnSpc>
            </a:pPr>
            <a:r>
              <a:rPr lang="en-US" sz="2400" b="1"/>
              <a:t>2. Gieo hạt, trồng cây </a:t>
            </a:r>
          </a:p>
        </p:txBody>
      </p:sp>
      <p:sp>
        <p:nvSpPr>
          <p:cNvPr id="4" name="Arrow: Right 3">
            <a:extLst>
              <a:ext uri="{FF2B5EF4-FFF2-40B4-BE49-F238E27FC236}">
                <a16:creationId xmlns:a16="http://schemas.microsoft.com/office/drawing/2014/main" id="{D81A5BC5-F461-5323-96E3-D4235C5E3C37}"/>
              </a:ext>
            </a:extLst>
          </p:cNvPr>
          <p:cNvSpPr/>
          <p:nvPr/>
        </p:nvSpPr>
        <p:spPr>
          <a:xfrm>
            <a:off x="914400" y="4419600"/>
            <a:ext cx="990600" cy="7620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83BD1F2A-D2FE-0957-5B3D-B950575A2451}"/>
              </a:ext>
            </a:extLst>
          </p:cNvPr>
          <p:cNvSpPr txBox="1"/>
          <p:nvPr/>
        </p:nvSpPr>
        <p:spPr>
          <a:xfrm>
            <a:off x="2754086" y="3962400"/>
            <a:ext cx="8548914" cy="2229841"/>
          </a:xfrm>
          <a:prstGeom prst="rect">
            <a:avLst/>
          </a:prstGeom>
          <a:noFill/>
        </p:spPr>
        <p:txBody>
          <a:bodyPr wrap="square">
            <a:spAutoFit/>
          </a:bodyPr>
          <a:lstStyle/>
          <a:p>
            <a:pPr algn="just">
              <a:lnSpc>
                <a:spcPct val="150000"/>
              </a:lnSpc>
            </a:pPr>
            <a:r>
              <a:rPr lang="vi-VN" sz="2400"/>
              <a:t>Thích hợp với gieo vãi là các loại hạt rất nhỏ, hạt của cây</a:t>
            </a:r>
            <a:r>
              <a:rPr lang="en-US" sz="2400"/>
              <a:t> </a:t>
            </a:r>
            <a:r>
              <a:rPr lang="vi-VN" sz="2400"/>
              <a:t>có hình thái thân lá rất nhỏ gọn, thời gian sinh trưởng rất ngắn dưới 30 ngày (v</a:t>
            </a:r>
            <a:r>
              <a:rPr lang="en-US" sz="2400"/>
              <a:t>í </a:t>
            </a:r>
            <a:r>
              <a:rPr lang="vi-VN" sz="2400"/>
              <a:t>dụ: rau mùi, th</a:t>
            </a:r>
            <a:r>
              <a:rPr lang="en-US" sz="2400"/>
              <a:t>ì</a:t>
            </a:r>
            <a:r>
              <a:rPr lang="vi-VN" sz="2400"/>
              <a:t> là, hành l</a:t>
            </a:r>
            <a:r>
              <a:rPr lang="en-US" sz="2400"/>
              <a:t>á</a:t>
            </a:r>
            <a:r>
              <a:rPr lang="vi-VN" sz="2400"/>
              <a:t>, cải canh,...). </a:t>
            </a:r>
            <a:endParaRPr lang="en-US" sz="2400"/>
          </a:p>
        </p:txBody>
      </p:sp>
    </p:spTree>
    <p:extLst>
      <p:ext uri="{BB962C8B-B14F-4D97-AF65-F5344CB8AC3E}">
        <p14:creationId xmlns:p14="http://schemas.microsoft.com/office/powerpoint/2010/main" val="972242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randombar(horizontal)">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5">
                                            <p:txEl>
                                              <p:pRg st="0" end="0"/>
                                            </p:txEl>
                                          </p:spTgt>
                                        </p:tgtEl>
                                        <p:attrNameLst>
                                          <p:attrName>style.visibility</p:attrName>
                                        </p:attrNameLst>
                                      </p:cBhvr>
                                      <p:to>
                                        <p:strVal val="visible"/>
                                      </p:to>
                                    </p:set>
                                    <p:animEffect transition="in" filter="randombar(horizontal)">
                                      <p:cBhvr>
                                        <p:cTn id="20"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 grpId="0" animBg="1"/>
      <p:bldP spid="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9162CDF-A059-73E7-5A22-5B6F5A3ABC28}"/>
              </a:ext>
            </a:extLst>
          </p:cNvPr>
          <p:cNvSpPr txBox="1"/>
          <p:nvPr/>
        </p:nvSpPr>
        <p:spPr>
          <a:xfrm>
            <a:off x="914400" y="1406812"/>
            <a:ext cx="8382000" cy="574388"/>
          </a:xfrm>
          <a:prstGeom prst="rect">
            <a:avLst/>
          </a:prstGeom>
          <a:noFill/>
        </p:spPr>
        <p:txBody>
          <a:bodyPr wrap="square">
            <a:spAutoFit/>
          </a:bodyPr>
          <a:lstStyle/>
          <a:p>
            <a:pPr>
              <a:lnSpc>
                <a:spcPct val="150000"/>
              </a:lnSpc>
            </a:pPr>
            <a:r>
              <a:rPr lang="en-US" sz="2400" b="1"/>
              <a:t>2. Gieo hạt, trồng cây </a:t>
            </a:r>
          </a:p>
        </p:txBody>
      </p:sp>
      <p:sp>
        <p:nvSpPr>
          <p:cNvPr id="4" name="Arrow: Right 3">
            <a:extLst>
              <a:ext uri="{FF2B5EF4-FFF2-40B4-BE49-F238E27FC236}">
                <a16:creationId xmlns:a16="http://schemas.microsoft.com/office/drawing/2014/main" id="{D81A5BC5-F461-5323-96E3-D4235C5E3C37}"/>
              </a:ext>
            </a:extLst>
          </p:cNvPr>
          <p:cNvSpPr/>
          <p:nvPr/>
        </p:nvSpPr>
        <p:spPr>
          <a:xfrm>
            <a:off x="609600" y="3047999"/>
            <a:ext cx="990600" cy="7620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83BD1F2A-D2FE-0957-5B3D-B950575A2451}"/>
              </a:ext>
            </a:extLst>
          </p:cNvPr>
          <p:cNvSpPr txBox="1"/>
          <p:nvPr/>
        </p:nvSpPr>
        <p:spPr>
          <a:xfrm>
            <a:off x="1905000" y="2314079"/>
            <a:ext cx="9851571" cy="2229841"/>
          </a:xfrm>
          <a:prstGeom prst="rect">
            <a:avLst/>
          </a:prstGeom>
          <a:noFill/>
        </p:spPr>
        <p:txBody>
          <a:bodyPr wrap="square">
            <a:spAutoFit/>
          </a:bodyPr>
          <a:lstStyle/>
          <a:p>
            <a:pPr algn="just">
              <a:lnSpc>
                <a:spcPct val="150000"/>
              </a:lnSpc>
            </a:pPr>
            <a:r>
              <a:rPr lang="vi-VN" sz="2400"/>
              <a:t>Thích hợp với gieo theo hàng là các loại</a:t>
            </a:r>
            <a:r>
              <a:rPr lang="en-US" sz="2400"/>
              <a:t> </a:t>
            </a:r>
            <a:r>
              <a:rPr lang="vi-VN" sz="2400"/>
              <a:t>hạt của cây có hình thái thân lá nhỏ gọn, thời gian sinh trưởng ngắn dưới 60 ngày</a:t>
            </a:r>
            <a:r>
              <a:rPr lang="en-US" sz="2400"/>
              <a:t> </a:t>
            </a:r>
            <a:r>
              <a:rPr lang="vi-VN" sz="2400"/>
              <a:t>(cà rốt, củ cải, cải bó xôi,...). Thích hợp với gieo theo hốc là các loại hạt to, hạt của</a:t>
            </a:r>
            <a:r>
              <a:rPr lang="en-US" sz="2400"/>
              <a:t> </a:t>
            </a:r>
            <a:r>
              <a:rPr lang="vi-VN" sz="2400"/>
              <a:t>cây có hình thái thân lá lớn, tán rộng.</a:t>
            </a:r>
            <a:endParaRPr lang="en-US" sz="2400"/>
          </a:p>
        </p:txBody>
      </p:sp>
    </p:spTree>
    <p:extLst>
      <p:ext uri="{BB962C8B-B14F-4D97-AF65-F5344CB8AC3E}">
        <p14:creationId xmlns:p14="http://schemas.microsoft.com/office/powerpoint/2010/main" val="2699183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randombar(horizontal)">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84F49104-31B7-BFD1-2F44-0E862D3F16D1}"/>
              </a:ext>
            </a:extLst>
          </p:cNvPr>
          <p:cNvPicPr>
            <a:picLocks noChangeAspect="1"/>
          </p:cNvPicPr>
          <p:nvPr/>
        </p:nvPicPr>
        <p:blipFill>
          <a:blip r:embed="rId3"/>
          <a:stretch>
            <a:fillRect/>
          </a:stretch>
        </p:blipFill>
        <p:spPr>
          <a:xfrm>
            <a:off x="6619138" y="2224966"/>
            <a:ext cx="5354524" cy="4197002"/>
          </a:xfrm>
          <a:prstGeom prst="rect">
            <a:avLst/>
          </a:prstGeom>
        </p:spPr>
      </p:pic>
      <p:sp>
        <p:nvSpPr>
          <p:cNvPr id="13" name="TextBox 12">
            <a:extLst>
              <a:ext uri="{FF2B5EF4-FFF2-40B4-BE49-F238E27FC236}">
                <a16:creationId xmlns:a16="http://schemas.microsoft.com/office/drawing/2014/main" id="{32826EC9-1DAB-DAC8-6262-21D580A6FCE1}"/>
              </a:ext>
            </a:extLst>
          </p:cNvPr>
          <p:cNvSpPr txBox="1"/>
          <p:nvPr/>
        </p:nvSpPr>
        <p:spPr>
          <a:xfrm>
            <a:off x="901700" y="2630468"/>
            <a:ext cx="6019800" cy="3337837"/>
          </a:xfrm>
          <a:prstGeom prst="rect">
            <a:avLst/>
          </a:prstGeom>
          <a:noFill/>
        </p:spPr>
        <p:txBody>
          <a:bodyPr wrap="square">
            <a:spAutoFit/>
          </a:bodyPr>
          <a:lstStyle/>
          <a:p>
            <a:pPr algn="just">
              <a:lnSpc>
                <a:spcPct val="150000"/>
              </a:lnSpc>
            </a:pPr>
            <a:r>
              <a:rPr lang="vi-VN" sz="2400" b="1"/>
              <a:t>Gieo vãi:</a:t>
            </a:r>
            <a:r>
              <a:rPr lang="vi-VN" sz="2400"/>
              <a:t> rắc hạt giống đều trên bề mặt luống (Hình 16.4A). Phủ một lớp đất mỏng lên trên vừa đủ che kín hạt. Trên cùng phủ một lớp mỏng rơm, rạ băm nhỏ hoặc trấu để tránh rửa trôi hạt khi tưới hoặc khi trời mưa. </a:t>
            </a:r>
            <a:endParaRPr lang="en-US" sz="2400"/>
          </a:p>
        </p:txBody>
      </p:sp>
      <p:sp>
        <p:nvSpPr>
          <p:cNvPr id="3" name="TextBox 2">
            <a:extLst>
              <a:ext uri="{FF2B5EF4-FFF2-40B4-BE49-F238E27FC236}">
                <a16:creationId xmlns:a16="http://schemas.microsoft.com/office/drawing/2014/main" id="{89162CDF-A059-73E7-5A22-5B6F5A3ABC28}"/>
              </a:ext>
            </a:extLst>
          </p:cNvPr>
          <p:cNvSpPr txBox="1"/>
          <p:nvPr/>
        </p:nvSpPr>
        <p:spPr>
          <a:xfrm>
            <a:off x="914400" y="1406812"/>
            <a:ext cx="8382000" cy="574388"/>
          </a:xfrm>
          <a:prstGeom prst="rect">
            <a:avLst/>
          </a:prstGeom>
          <a:noFill/>
        </p:spPr>
        <p:txBody>
          <a:bodyPr wrap="square">
            <a:spAutoFit/>
          </a:bodyPr>
          <a:lstStyle/>
          <a:p>
            <a:pPr>
              <a:lnSpc>
                <a:spcPct val="150000"/>
              </a:lnSpc>
            </a:pPr>
            <a:r>
              <a:rPr lang="en-US" sz="2400" b="1"/>
              <a:t>2. Gieo hạt, trồng cây </a:t>
            </a:r>
          </a:p>
        </p:txBody>
      </p:sp>
      <p:sp>
        <p:nvSpPr>
          <p:cNvPr id="9" name="TextBox 8">
            <a:extLst>
              <a:ext uri="{FF2B5EF4-FFF2-40B4-BE49-F238E27FC236}">
                <a16:creationId xmlns:a16="http://schemas.microsoft.com/office/drawing/2014/main" id="{6BDCDC0D-9376-46F5-79F9-FA300E0F7CE5}"/>
              </a:ext>
            </a:extLst>
          </p:cNvPr>
          <p:cNvSpPr txBox="1"/>
          <p:nvPr/>
        </p:nvSpPr>
        <p:spPr>
          <a:xfrm>
            <a:off x="914400" y="1966686"/>
            <a:ext cx="8790860" cy="567848"/>
          </a:xfrm>
          <a:prstGeom prst="rect">
            <a:avLst/>
          </a:prstGeom>
          <a:noFill/>
        </p:spPr>
        <p:txBody>
          <a:bodyPr wrap="square">
            <a:spAutoFit/>
          </a:bodyPr>
          <a:lstStyle/>
          <a:p>
            <a:pPr>
              <a:lnSpc>
                <a:spcPct val="150000"/>
              </a:lnSpc>
            </a:pPr>
            <a:r>
              <a:rPr lang="en-US" sz="2400"/>
              <a:t>2.1. Gieo hạt</a:t>
            </a:r>
          </a:p>
        </p:txBody>
      </p:sp>
    </p:spTree>
    <p:extLst>
      <p:ext uri="{BB962C8B-B14F-4D97-AF65-F5344CB8AC3E}">
        <p14:creationId xmlns:p14="http://schemas.microsoft.com/office/powerpoint/2010/main" val="1901747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par>
                                <p:cTn id="8" presetID="14" presetClass="entr" presetSubtype="1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randombar(horizontal)">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E6ECE15-61B2-829A-7E24-838688D184F4}"/>
              </a:ext>
            </a:extLst>
          </p:cNvPr>
          <p:cNvPicPr>
            <a:picLocks noChangeAspect="1"/>
          </p:cNvPicPr>
          <p:nvPr/>
        </p:nvPicPr>
        <p:blipFill>
          <a:blip r:embed="rId3"/>
          <a:stretch>
            <a:fillRect/>
          </a:stretch>
        </p:blipFill>
        <p:spPr>
          <a:xfrm>
            <a:off x="5962534" y="1600200"/>
            <a:ext cx="6229466" cy="4882802"/>
          </a:xfrm>
          <a:prstGeom prst="rect">
            <a:avLst/>
          </a:prstGeom>
        </p:spPr>
      </p:pic>
      <p:sp>
        <p:nvSpPr>
          <p:cNvPr id="13" name="TextBox 12">
            <a:extLst>
              <a:ext uri="{FF2B5EF4-FFF2-40B4-BE49-F238E27FC236}">
                <a16:creationId xmlns:a16="http://schemas.microsoft.com/office/drawing/2014/main" id="{32826EC9-1DAB-DAC8-6262-21D580A6FCE1}"/>
              </a:ext>
            </a:extLst>
          </p:cNvPr>
          <p:cNvSpPr txBox="1"/>
          <p:nvPr/>
        </p:nvSpPr>
        <p:spPr>
          <a:xfrm>
            <a:off x="901700" y="2630468"/>
            <a:ext cx="6019800" cy="2783839"/>
          </a:xfrm>
          <a:prstGeom prst="rect">
            <a:avLst/>
          </a:prstGeom>
          <a:noFill/>
        </p:spPr>
        <p:txBody>
          <a:bodyPr wrap="square">
            <a:spAutoFit/>
          </a:bodyPr>
          <a:lstStyle/>
          <a:p>
            <a:pPr algn="just">
              <a:lnSpc>
                <a:spcPct val="150000"/>
              </a:lnSpc>
            </a:pPr>
            <a:r>
              <a:rPr lang="vi-VN" sz="2400" b="1"/>
              <a:t>Gieo theo hàng: </a:t>
            </a:r>
            <a:r>
              <a:rPr lang="vi-VN" sz="2400"/>
              <a:t>rạch thành từng hàng trên bề mặt luống với khoảng cách phù hợp với từng loại cây trồng. Rắc hạt dọc theo hàng và lấp đất che kín hạt (Hình 16.4B).</a:t>
            </a:r>
            <a:endParaRPr lang="en-US" sz="2400"/>
          </a:p>
        </p:txBody>
      </p:sp>
      <p:sp>
        <p:nvSpPr>
          <p:cNvPr id="3" name="TextBox 2">
            <a:extLst>
              <a:ext uri="{FF2B5EF4-FFF2-40B4-BE49-F238E27FC236}">
                <a16:creationId xmlns:a16="http://schemas.microsoft.com/office/drawing/2014/main" id="{89162CDF-A059-73E7-5A22-5B6F5A3ABC28}"/>
              </a:ext>
            </a:extLst>
          </p:cNvPr>
          <p:cNvSpPr txBox="1"/>
          <p:nvPr/>
        </p:nvSpPr>
        <p:spPr>
          <a:xfrm>
            <a:off x="914400" y="1406812"/>
            <a:ext cx="8382000" cy="574388"/>
          </a:xfrm>
          <a:prstGeom prst="rect">
            <a:avLst/>
          </a:prstGeom>
          <a:noFill/>
        </p:spPr>
        <p:txBody>
          <a:bodyPr wrap="square">
            <a:spAutoFit/>
          </a:bodyPr>
          <a:lstStyle/>
          <a:p>
            <a:pPr>
              <a:lnSpc>
                <a:spcPct val="150000"/>
              </a:lnSpc>
            </a:pPr>
            <a:r>
              <a:rPr lang="en-US" sz="2400" b="1"/>
              <a:t>2. Gieo hạt, trồng cây </a:t>
            </a:r>
          </a:p>
        </p:txBody>
      </p:sp>
      <p:sp>
        <p:nvSpPr>
          <p:cNvPr id="9" name="TextBox 8">
            <a:extLst>
              <a:ext uri="{FF2B5EF4-FFF2-40B4-BE49-F238E27FC236}">
                <a16:creationId xmlns:a16="http://schemas.microsoft.com/office/drawing/2014/main" id="{6BDCDC0D-9376-46F5-79F9-FA300E0F7CE5}"/>
              </a:ext>
            </a:extLst>
          </p:cNvPr>
          <p:cNvSpPr txBox="1"/>
          <p:nvPr/>
        </p:nvSpPr>
        <p:spPr>
          <a:xfrm>
            <a:off x="914400" y="1966686"/>
            <a:ext cx="8790860" cy="567848"/>
          </a:xfrm>
          <a:prstGeom prst="rect">
            <a:avLst/>
          </a:prstGeom>
          <a:noFill/>
        </p:spPr>
        <p:txBody>
          <a:bodyPr wrap="square">
            <a:spAutoFit/>
          </a:bodyPr>
          <a:lstStyle/>
          <a:p>
            <a:pPr>
              <a:lnSpc>
                <a:spcPct val="150000"/>
              </a:lnSpc>
            </a:pPr>
            <a:r>
              <a:rPr lang="en-US" sz="2400"/>
              <a:t>2.1. Gieo hạt</a:t>
            </a:r>
          </a:p>
        </p:txBody>
      </p:sp>
    </p:spTree>
    <p:extLst>
      <p:ext uri="{BB962C8B-B14F-4D97-AF65-F5344CB8AC3E}">
        <p14:creationId xmlns:p14="http://schemas.microsoft.com/office/powerpoint/2010/main" val="1949924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randombar(horizontal)">
                                      <p:cBhvr>
                                        <p:cTn id="12" dur="500"/>
                                        <p:tgtEl>
                                          <p:spTgt spid="13"/>
                                        </p:tgtEl>
                                      </p:cBhvr>
                                    </p:animEffect>
                                  </p:childTnLst>
                                </p:cTn>
                              </p:par>
                              <p:par>
                                <p:cTn id="13" presetID="14" presetClass="entr" presetSubtype="1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randombar(horizontal)">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E755BEE-821B-13FE-0F5C-652849B9B177}"/>
              </a:ext>
            </a:extLst>
          </p:cNvPr>
          <p:cNvPicPr>
            <a:picLocks noChangeAspect="1"/>
          </p:cNvPicPr>
          <p:nvPr/>
        </p:nvPicPr>
        <p:blipFill>
          <a:blip r:embed="rId3"/>
          <a:stretch>
            <a:fillRect/>
          </a:stretch>
        </p:blipFill>
        <p:spPr>
          <a:xfrm>
            <a:off x="6302789" y="1676400"/>
            <a:ext cx="5889211" cy="4616102"/>
          </a:xfrm>
          <a:prstGeom prst="rect">
            <a:avLst/>
          </a:prstGeom>
        </p:spPr>
      </p:pic>
      <p:sp>
        <p:nvSpPr>
          <p:cNvPr id="13" name="TextBox 12">
            <a:extLst>
              <a:ext uri="{FF2B5EF4-FFF2-40B4-BE49-F238E27FC236}">
                <a16:creationId xmlns:a16="http://schemas.microsoft.com/office/drawing/2014/main" id="{32826EC9-1DAB-DAC8-6262-21D580A6FCE1}"/>
              </a:ext>
            </a:extLst>
          </p:cNvPr>
          <p:cNvSpPr txBox="1"/>
          <p:nvPr/>
        </p:nvSpPr>
        <p:spPr>
          <a:xfrm>
            <a:off x="901700" y="2630468"/>
            <a:ext cx="6019800" cy="2783839"/>
          </a:xfrm>
          <a:prstGeom prst="rect">
            <a:avLst/>
          </a:prstGeom>
          <a:noFill/>
        </p:spPr>
        <p:txBody>
          <a:bodyPr wrap="square">
            <a:spAutoFit/>
          </a:bodyPr>
          <a:lstStyle/>
          <a:p>
            <a:pPr algn="just">
              <a:lnSpc>
                <a:spcPct val="150000"/>
              </a:lnSpc>
            </a:pPr>
            <a:r>
              <a:rPr lang="vi-VN" sz="2400" b="1"/>
              <a:t>Gieo theo hốc: </a:t>
            </a:r>
            <a:r>
              <a:rPr lang="vi-VN" sz="2400"/>
              <a:t>tạo hốc nhỏ trên bề mặt luống với khoảng cách đều nhau, phù hợp với từng loại cây trồng. Gieo hạt vào hốc và lấp đất che kín hạt (Hình 16.4C).</a:t>
            </a:r>
            <a:endParaRPr lang="en-US" sz="2400"/>
          </a:p>
        </p:txBody>
      </p:sp>
      <p:sp>
        <p:nvSpPr>
          <p:cNvPr id="3" name="TextBox 2">
            <a:extLst>
              <a:ext uri="{FF2B5EF4-FFF2-40B4-BE49-F238E27FC236}">
                <a16:creationId xmlns:a16="http://schemas.microsoft.com/office/drawing/2014/main" id="{89162CDF-A059-73E7-5A22-5B6F5A3ABC28}"/>
              </a:ext>
            </a:extLst>
          </p:cNvPr>
          <p:cNvSpPr txBox="1"/>
          <p:nvPr/>
        </p:nvSpPr>
        <p:spPr>
          <a:xfrm>
            <a:off x="914400" y="1406812"/>
            <a:ext cx="8382000" cy="574388"/>
          </a:xfrm>
          <a:prstGeom prst="rect">
            <a:avLst/>
          </a:prstGeom>
          <a:noFill/>
        </p:spPr>
        <p:txBody>
          <a:bodyPr wrap="square">
            <a:spAutoFit/>
          </a:bodyPr>
          <a:lstStyle/>
          <a:p>
            <a:pPr>
              <a:lnSpc>
                <a:spcPct val="150000"/>
              </a:lnSpc>
            </a:pPr>
            <a:r>
              <a:rPr lang="en-US" sz="2400" b="1"/>
              <a:t>2. Gieo hạt, trồng cây </a:t>
            </a:r>
          </a:p>
        </p:txBody>
      </p:sp>
      <p:sp>
        <p:nvSpPr>
          <p:cNvPr id="9" name="TextBox 8">
            <a:extLst>
              <a:ext uri="{FF2B5EF4-FFF2-40B4-BE49-F238E27FC236}">
                <a16:creationId xmlns:a16="http://schemas.microsoft.com/office/drawing/2014/main" id="{6BDCDC0D-9376-46F5-79F9-FA300E0F7CE5}"/>
              </a:ext>
            </a:extLst>
          </p:cNvPr>
          <p:cNvSpPr txBox="1"/>
          <p:nvPr/>
        </p:nvSpPr>
        <p:spPr>
          <a:xfrm>
            <a:off x="914400" y="1966686"/>
            <a:ext cx="8790860" cy="567848"/>
          </a:xfrm>
          <a:prstGeom prst="rect">
            <a:avLst/>
          </a:prstGeom>
          <a:noFill/>
        </p:spPr>
        <p:txBody>
          <a:bodyPr wrap="square">
            <a:spAutoFit/>
          </a:bodyPr>
          <a:lstStyle/>
          <a:p>
            <a:pPr>
              <a:lnSpc>
                <a:spcPct val="150000"/>
              </a:lnSpc>
            </a:pPr>
            <a:r>
              <a:rPr lang="en-US" sz="2400"/>
              <a:t>2.1. Gieo hạt</a:t>
            </a:r>
          </a:p>
        </p:txBody>
      </p:sp>
    </p:spTree>
    <p:extLst>
      <p:ext uri="{BB962C8B-B14F-4D97-AF65-F5344CB8AC3E}">
        <p14:creationId xmlns:p14="http://schemas.microsoft.com/office/powerpoint/2010/main" val="2302408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par>
                                <p:cTn id="8" presetID="14" presetClass="entr" presetSubtype="1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randombar(horizontal)">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9162CDF-A059-73E7-5A22-5B6F5A3ABC28}"/>
              </a:ext>
            </a:extLst>
          </p:cNvPr>
          <p:cNvSpPr txBox="1"/>
          <p:nvPr/>
        </p:nvSpPr>
        <p:spPr>
          <a:xfrm>
            <a:off x="914400" y="1406812"/>
            <a:ext cx="8382000" cy="574388"/>
          </a:xfrm>
          <a:prstGeom prst="rect">
            <a:avLst/>
          </a:prstGeom>
          <a:noFill/>
        </p:spPr>
        <p:txBody>
          <a:bodyPr wrap="square">
            <a:spAutoFit/>
          </a:bodyPr>
          <a:lstStyle/>
          <a:p>
            <a:pPr>
              <a:lnSpc>
                <a:spcPct val="150000"/>
              </a:lnSpc>
            </a:pPr>
            <a:r>
              <a:rPr lang="en-US" sz="2400" b="1"/>
              <a:t>2. Gieo hạt, trồng cây </a:t>
            </a:r>
          </a:p>
        </p:txBody>
      </p:sp>
      <p:sp>
        <p:nvSpPr>
          <p:cNvPr id="9" name="TextBox 8">
            <a:extLst>
              <a:ext uri="{FF2B5EF4-FFF2-40B4-BE49-F238E27FC236}">
                <a16:creationId xmlns:a16="http://schemas.microsoft.com/office/drawing/2014/main" id="{6BDCDC0D-9376-46F5-79F9-FA300E0F7CE5}"/>
              </a:ext>
            </a:extLst>
          </p:cNvPr>
          <p:cNvSpPr txBox="1"/>
          <p:nvPr/>
        </p:nvSpPr>
        <p:spPr>
          <a:xfrm>
            <a:off x="914400" y="1966686"/>
            <a:ext cx="8790860" cy="567848"/>
          </a:xfrm>
          <a:prstGeom prst="rect">
            <a:avLst/>
          </a:prstGeom>
          <a:noFill/>
        </p:spPr>
        <p:txBody>
          <a:bodyPr wrap="square">
            <a:spAutoFit/>
          </a:bodyPr>
          <a:lstStyle/>
          <a:p>
            <a:pPr>
              <a:lnSpc>
                <a:spcPct val="150000"/>
              </a:lnSpc>
            </a:pPr>
            <a:r>
              <a:rPr lang="en-US" sz="2400"/>
              <a:t>2.2. Trồng cây</a:t>
            </a:r>
          </a:p>
        </p:txBody>
      </p:sp>
      <p:pic>
        <p:nvPicPr>
          <p:cNvPr id="2" name="Picture 1">
            <a:extLst>
              <a:ext uri="{FF2B5EF4-FFF2-40B4-BE49-F238E27FC236}">
                <a16:creationId xmlns:a16="http://schemas.microsoft.com/office/drawing/2014/main" id="{DBFBC228-ECB0-802B-26B0-1DA53D666B89}"/>
              </a:ext>
            </a:extLst>
          </p:cNvPr>
          <p:cNvPicPr>
            <a:picLocks noChangeAspect="1"/>
          </p:cNvPicPr>
          <p:nvPr/>
        </p:nvPicPr>
        <p:blipFill>
          <a:blip r:embed="rId3"/>
          <a:stretch>
            <a:fillRect/>
          </a:stretch>
        </p:blipFill>
        <p:spPr>
          <a:xfrm>
            <a:off x="752362" y="2879728"/>
            <a:ext cx="2204924" cy="2170626"/>
          </a:xfrm>
          <a:prstGeom prst="rect">
            <a:avLst/>
          </a:prstGeom>
        </p:spPr>
      </p:pic>
      <p:sp>
        <p:nvSpPr>
          <p:cNvPr id="5" name="TextBox 4">
            <a:extLst>
              <a:ext uri="{FF2B5EF4-FFF2-40B4-BE49-F238E27FC236}">
                <a16:creationId xmlns:a16="http://schemas.microsoft.com/office/drawing/2014/main" id="{CBBF16C8-2DAB-8DD6-9870-69B7991B425E}"/>
              </a:ext>
            </a:extLst>
          </p:cNvPr>
          <p:cNvSpPr txBox="1"/>
          <p:nvPr/>
        </p:nvSpPr>
        <p:spPr>
          <a:xfrm>
            <a:off x="2966924" y="3681117"/>
            <a:ext cx="8548914" cy="567848"/>
          </a:xfrm>
          <a:prstGeom prst="rect">
            <a:avLst/>
          </a:prstGeom>
          <a:noFill/>
        </p:spPr>
        <p:txBody>
          <a:bodyPr wrap="square">
            <a:spAutoFit/>
          </a:bodyPr>
          <a:lstStyle/>
          <a:p>
            <a:pPr>
              <a:lnSpc>
                <a:spcPct val="150000"/>
              </a:lnSpc>
            </a:pPr>
            <a:r>
              <a:rPr lang="vi-VN" sz="2400"/>
              <a:t>Vì sao cây ăn quả thường được trồng bằng cây giống?</a:t>
            </a:r>
            <a:endParaRPr lang="en-US" sz="2400"/>
          </a:p>
        </p:txBody>
      </p:sp>
    </p:spTree>
    <p:extLst>
      <p:ext uri="{BB962C8B-B14F-4D97-AF65-F5344CB8AC3E}">
        <p14:creationId xmlns:p14="http://schemas.microsoft.com/office/powerpoint/2010/main" val="959331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500"/>
                                        <p:tgtEl>
                                          <p:spTgt spid="2"/>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9162CDF-A059-73E7-5A22-5B6F5A3ABC28}"/>
              </a:ext>
            </a:extLst>
          </p:cNvPr>
          <p:cNvSpPr txBox="1"/>
          <p:nvPr/>
        </p:nvSpPr>
        <p:spPr>
          <a:xfrm>
            <a:off x="914400" y="1406812"/>
            <a:ext cx="8382000" cy="574388"/>
          </a:xfrm>
          <a:prstGeom prst="rect">
            <a:avLst/>
          </a:prstGeom>
          <a:noFill/>
        </p:spPr>
        <p:txBody>
          <a:bodyPr wrap="square">
            <a:spAutoFit/>
          </a:bodyPr>
          <a:lstStyle/>
          <a:p>
            <a:pPr>
              <a:lnSpc>
                <a:spcPct val="150000"/>
              </a:lnSpc>
            </a:pPr>
            <a:r>
              <a:rPr lang="en-US" sz="2400" b="1"/>
              <a:t>2. Gieo hạt, trồng cây </a:t>
            </a:r>
          </a:p>
        </p:txBody>
      </p:sp>
      <p:sp>
        <p:nvSpPr>
          <p:cNvPr id="9" name="TextBox 8">
            <a:extLst>
              <a:ext uri="{FF2B5EF4-FFF2-40B4-BE49-F238E27FC236}">
                <a16:creationId xmlns:a16="http://schemas.microsoft.com/office/drawing/2014/main" id="{6BDCDC0D-9376-46F5-79F9-FA300E0F7CE5}"/>
              </a:ext>
            </a:extLst>
          </p:cNvPr>
          <p:cNvSpPr txBox="1"/>
          <p:nvPr/>
        </p:nvSpPr>
        <p:spPr>
          <a:xfrm>
            <a:off x="914400" y="1966686"/>
            <a:ext cx="8790860" cy="567848"/>
          </a:xfrm>
          <a:prstGeom prst="rect">
            <a:avLst/>
          </a:prstGeom>
          <a:noFill/>
        </p:spPr>
        <p:txBody>
          <a:bodyPr wrap="square">
            <a:spAutoFit/>
          </a:bodyPr>
          <a:lstStyle/>
          <a:p>
            <a:pPr>
              <a:lnSpc>
                <a:spcPct val="150000"/>
              </a:lnSpc>
            </a:pPr>
            <a:r>
              <a:rPr lang="en-US" sz="2400"/>
              <a:t>2.2. Trồng cây</a:t>
            </a:r>
          </a:p>
        </p:txBody>
      </p:sp>
      <p:sp>
        <p:nvSpPr>
          <p:cNvPr id="5" name="TextBox 4">
            <a:extLst>
              <a:ext uri="{FF2B5EF4-FFF2-40B4-BE49-F238E27FC236}">
                <a16:creationId xmlns:a16="http://schemas.microsoft.com/office/drawing/2014/main" id="{CBBF16C8-2DAB-8DD6-9870-69B7991B425E}"/>
              </a:ext>
            </a:extLst>
          </p:cNvPr>
          <p:cNvSpPr txBox="1"/>
          <p:nvPr/>
        </p:nvSpPr>
        <p:spPr>
          <a:xfrm>
            <a:off x="914400" y="2743200"/>
            <a:ext cx="10668000" cy="3337837"/>
          </a:xfrm>
          <a:prstGeom prst="rect">
            <a:avLst/>
          </a:prstGeom>
          <a:noFill/>
        </p:spPr>
        <p:txBody>
          <a:bodyPr wrap="square">
            <a:spAutoFit/>
          </a:bodyPr>
          <a:lstStyle/>
          <a:p>
            <a:pPr algn="just">
              <a:lnSpc>
                <a:spcPct val="150000"/>
              </a:lnSpc>
            </a:pPr>
            <a:r>
              <a:rPr lang="vi-VN" sz="2400"/>
              <a:t>Ở chính giữa hàng, hốc hoặc hố đã bón lót, bổ hốc sâu bằng chiều dài của rễ cây hoặc chiều cao của bầu (nếu cây giống ươm trong bầu). Đặt cây giống nhẹ nhàng vào giữa hốc và lấp đất kín rễ hoặc lấp ngang miệng bầu.</a:t>
            </a:r>
            <a:endParaRPr lang="en-US" sz="2400"/>
          </a:p>
          <a:p>
            <a:pPr algn="just">
              <a:lnSpc>
                <a:spcPct val="150000"/>
              </a:lnSpc>
            </a:pPr>
            <a:r>
              <a:rPr lang="vi-VN" sz="2400"/>
              <a:t>Lưu ý: nếu cây giống ươm trong bầu thì tách cây giống ra khỏi vỏ rồi mới trồng. Khi tách tránh làm vỡ bầu.</a:t>
            </a:r>
            <a:endParaRPr lang="en-US" sz="2400"/>
          </a:p>
        </p:txBody>
      </p:sp>
    </p:spTree>
    <p:extLst>
      <p:ext uri="{BB962C8B-B14F-4D97-AF65-F5344CB8AC3E}">
        <p14:creationId xmlns:p14="http://schemas.microsoft.com/office/powerpoint/2010/main" val="2159705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randombar(horizontal)">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randombar(horizontal)">
                                      <p:cBhvr>
                                        <p:cTn id="17"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9162CDF-A059-73E7-5A22-5B6F5A3ABC28}"/>
              </a:ext>
            </a:extLst>
          </p:cNvPr>
          <p:cNvSpPr txBox="1"/>
          <p:nvPr/>
        </p:nvSpPr>
        <p:spPr>
          <a:xfrm>
            <a:off x="914400" y="1406812"/>
            <a:ext cx="8382000" cy="574388"/>
          </a:xfrm>
          <a:prstGeom prst="rect">
            <a:avLst/>
          </a:prstGeom>
          <a:noFill/>
        </p:spPr>
        <p:txBody>
          <a:bodyPr wrap="square">
            <a:spAutoFit/>
          </a:bodyPr>
          <a:lstStyle/>
          <a:p>
            <a:pPr>
              <a:lnSpc>
                <a:spcPct val="150000"/>
              </a:lnSpc>
            </a:pPr>
            <a:r>
              <a:rPr lang="en-US" sz="2400" b="1"/>
              <a:t>2. Gieo hạt, trồng cây </a:t>
            </a:r>
          </a:p>
        </p:txBody>
      </p:sp>
      <p:sp>
        <p:nvSpPr>
          <p:cNvPr id="9" name="TextBox 8">
            <a:extLst>
              <a:ext uri="{FF2B5EF4-FFF2-40B4-BE49-F238E27FC236}">
                <a16:creationId xmlns:a16="http://schemas.microsoft.com/office/drawing/2014/main" id="{6BDCDC0D-9376-46F5-79F9-FA300E0F7CE5}"/>
              </a:ext>
            </a:extLst>
          </p:cNvPr>
          <p:cNvSpPr txBox="1"/>
          <p:nvPr/>
        </p:nvSpPr>
        <p:spPr>
          <a:xfrm>
            <a:off x="914400" y="1966686"/>
            <a:ext cx="8790860" cy="567848"/>
          </a:xfrm>
          <a:prstGeom prst="rect">
            <a:avLst/>
          </a:prstGeom>
          <a:noFill/>
        </p:spPr>
        <p:txBody>
          <a:bodyPr wrap="square">
            <a:spAutoFit/>
          </a:bodyPr>
          <a:lstStyle/>
          <a:p>
            <a:pPr>
              <a:lnSpc>
                <a:spcPct val="150000"/>
              </a:lnSpc>
            </a:pPr>
            <a:r>
              <a:rPr lang="en-US" sz="2400"/>
              <a:t>2.2. Trồng cây</a:t>
            </a:r>
          </a:p>
        </p:txBody>
      </p:sp>
      <p:pic>
        <p:nvPicPr>
          <p:cNvPr id="2" name="Picture 1">
            <a:extLst>
              <a:ext uri="{FF2B5EF4-FFF2-40B4-BE49-F238E27FC236}">
                <a16:creationId xmlns:a16="http://schemas.microsoft.com/office/drawing/2014/main" id="{72450196-7C63-029F-4614-4BF0D9B8DEBB}"/>
              </a:ext>
            </a:extLst>
          </p:cNvPr>
          <p:cNvPicPr>
            <a:picLocks noChangeAspect="1"/>
          </p:cNvPicPr>
          <p:nvPr/>
        </p:nvPicPr>
        <p:blipFill>
          <a:blip r:embed="rId3"/>
          <a:stretch>
            <a:fillRect/>
          </a:stretch>
        </p:blipFill>
        <p:spPr>
          <a:xfrm>
            <a:off x="272190" y="2743200"/>
            <a:ext cx="11647619" cy="3447619"/>
          </a:xfrm>
          <a:prstGeom prst="rect">
            <a:avLst/>
          </a:prstGeom>
        </p:spPr>
      </p:pic>
    </p:spTree>
    <p:extLst>
      <p:ext uri="{BB962C8B-B14F-4D97-AF65-F5344CB8AC3E}">
        <p14:creationId xmlns:p14="http://schemas.microsoft.com/office/powerpoint/2010/main" val="931692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9162CDF-A059-73E7-5A22-5B6F5A3ABC28}"/>
              </a:ext>
            </a:extLst>
          </p:cNvPr>
          <p:cNvSpPr txBox="1"/>
          <p:nvPr/>
        </p:nvSpPr>
        <p:spPr>
          <a:xfrm>
            <a:off x="914400" y="1406812"/>
            <a:ext cx="8382000" cy="574388"/>
          </a:xfrm>
          <a:prstGeom prst="rect">
            <a:avLst/>
          </a:prstGeom>
          <a:noFill/>
        </p:spPr>
        <p:txBody>
          <a:bodyPr wrap="square">
            <a:spAutoFit/>
          </a:bodyPr>
          <a:lstStyle/>
          <a:p>
            <a:pPr>
              <a:lnSpc>
                <a:spcPct val="150000"/>
              </a:lnSpc>
            </a:pPr>
            <a:r>
              <a:rPr lang="en-US" sz="2400" b="1"/>
              <a:t>THỰC HÀNH KĨ THUẬT TRỒNG CÂY CAM</a:t>
            </a:r>
          </a:p>
        </p:txBody>
      </p:sp>
      <p:sp>
        <p:nvSpPr>
          <p:cNvPr id="9" name="TextBox 8">
            <a:extLst>
              <a:ext uri="{FF2B5EF4-FFF2-40B4-BE49-F238E27FC236}">
                <a16:creationId xmlns:a16="http://schemas.microsoft.com/office/drawing/2014/main" id="{6BDCDC0D-9376-46F5-79F9-FA300E0F7CE5}"/>
              </a:ext>
            </a:extLst>
          </p:cNvPr>
          <p:cNvSpPr txBox="1"/>
          <p:nvPr/>
        </p:nvSpPr>
        <p:spPr>
          <a:xfrm>
            <a:off x="914400" y="1966686"/>
            <a:ext cx="10972800" cy="2229841"/>
          </a:xfrm>
          <a:prstGeom prst="rect">
            <a:avLst/>
          </a:prstGeom>
          <a:noFill/>
        </p:spPr>
        <p:txBody>
          <a:bodyPr wrap="square">
            <a:spAutoFit/>
          </a:bodyPr>
          <a:lstStyle/>
          <a:p>
            <a:pPr>
              <a:lnSpc>
                <a:spcPct val="150000"/>
              </a:lnSpc>
            </a:pPr>
            <a:r>
              <a:rPr lang="vi-VN" sz="2400" b="1"/>
              <a:t>1. </a:t>
            </a:r>
            <a:r>
              <a:rPr lang="en-US" sz="2400" b="1"/>
              <a:t>C</a:t>
            </a:r>
            <a:r>
              <a:rPr lang="vi-VN" sz="2400" b="1"/>
              <a:t>huẩn bị </a:t>
            </a:r>
          </a:p>
          <a:p>
            <a:pPr>
              <a:lnSpc>
                <a:spcPct val="150000"/>
              </a:lnSpc>
            </a:pPr>
            <a:r>
              <a:rPr lang="vi-VN" sz="2400" i="1"/>
              <a:t>Vật liệu:</a:t>
            </a:r>
            <a:r>
              <a:rPr lang="vi-VN" sz="2400"/>
              <a:t> cây cam giống đạt tiêu chuẩn trồng (cao trên 60 cm,</a:t>
            </a:r>
            <a:r>
              <a:rPr lang="en-US" sz="2400"/>
              <a:t> </a:t>
            </a:r>
            <a:r>
              <a:rPr lang="vi-VN" sz="2400"/>
              <a:t>đường kính gốc trên 0,8 cm, sinh trưởng khoẻ, lá xanh đậm, không bị sâu bệnh hại), phân hữu cơ hoai mục, phân NPK 13-13-13, rơm, rạ hoặc lá khô. </a:t>
            </a:r>
            <a:endParaRPr lang="en-US" sz="2400"/>
          </a:p>
        </p:txBody>
      </p:sp>
    </p:spTree>
    <p:extLst>
      <p:ext uri="{BB962C8B-B14F-4D97-AF65-F5344CB8AC3E}">
        <p14:creationId xmlns:p14="http://schemas.microsoft.com/office/powerpoint/2010/main" val="66365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9162CDF-A059-73E7-5A22-5B6F5A3ABC28}"/>
              </a:ext>
            </a:extLst>
          </p:cNvPr>
          <p:cNvSpPr txBox="1"/>
          <p:nvPr/>
        </p:nvSpPr>
        <p:spPr>
          <a:xfrm>
            <a:off x="914400" y="1406812"/>
            <a:ext cx="8382000" cy="574388"/>
          </a:xfrm>
          <a:prstGeom prst="rect">
            <a:avLst/>
          </a:prstGeom>
          <a:noFill/>
        </p:spPr>
        <p:txBody>
          <a:bodyPr wrap="square">
            <a:spAutoFit/>
          </a:bodyPr>
          <a:lstStyle/>
          <a:p>
            <a:pPr>
              <a:lnSpc>
                <a:spcPct val="150000"/>
              </a:lnSpc>
            </a:pPr>
            <a:r>
              <a:rPr lang="en-US" sz="2400" b="1"/>
              <a:t>THỰC HÀNH KĨ THUẬT TRỒNG CÂY CAM</a:t>
            </a:r>
          </a:p>
        </p:txBody>
      </p:sp>
      <p:sp>
        <p:nvSpPr>
          <p:cNvPr id="9" name="TextBox 8">
            <a:extLst>
              <a:ext uri="{FF2B5EF4-FFF2-40B4-BE49-F238E27FC236}">
                <a16:creationId xmlns:a16="http://schemas.microsoft.com/office/drawing/2014/main" id="{6BDCDC0D-9376-46F5-79F9-FA300E0F7CE5}"/>
              </a:ext>
            </a:extLst>
          </p:cNvPr>
          <p:cNvSpPr txBox="1"/>
          <p:nvPr/>
        </p:nvSpPr>
        <p:spPr>
          <a:xfrm>
            <a:off x="914400" y="1966686"/>
            <a:ext cx="10972800" cy="1121846"/>
          </a:xfrm>
          <a:prstGeom prst="rect">
            <a:avLst/>
          </a:prstGeom>
          <a:noFill/>
        </p:spPr>
        <p:txBody>
          <a:bodyPr wrap="square">
            <a:spAutoFit/>
          </a:bodyPr>
          <a:lstStyle/>
          <a:p>
            <a:pPr>
              <a:lnSpc>
                <a:spcPct val="150000"/>
              </a:lnSpc>
            </a:pPr>
            <a:r>
              <a:rPr lang="vi-VN" sz="2400" b="1"/>
              <a:t>1. </a:t>
            </a:r>
            <a:r>
              <a:rPr lang="en-US" sz="2400" b="1"/>
              <a:t>C</a:t>
            </a:r>
            <a:r>
              <a:rPr lang="vi-VN" sz="2400" b="1"/>
              <a:t>huẩn bị </a:t>
            </a:r>
          </a:p>
          <a:p>
            <a:pPr>
              <a:lnSpc>
                <a:spcPct val="150000"/>
              </a:lnSpc>
            </a:pPr>
            <a:r>
              <a:rPr lang="vi-VN" sz="2400" i="1"/>
              <a:t>Dụng cụ:</a:t>
            </a:r>
            <a:r>
              <a:rPr lang="vi-VN" sz="2400"/>
              <a:t> cuốc, xẻng hoặc thuổng, ô doa, cân, găng tay.</a:t>
            </a:r>
            <a:endParaRPr lang="en-US" sz="2400"/>
          </a:p>
        </p:txBody>
      </p:sp>
      <p:pic>
        <p:nvPicPr>
          <p:cNvPr id="7170" name="Picture 2" descr="Giống cây cam sành chất lượng cao- Cây giống Tiên Garden">
            <a:extLst>
              <a:ext uri="{FF2B5EF4-FFF2-40B4-BE49-F238E27FC236}">
                <a16:creationId xmlns:a16="http://schemas.microsoft.com/office/drawing/2014/main" id="{041B8EE7-D819-1258-044C-85BB48DC2A9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400" t="5200" r="27600" b="19600"/>
          <a:stretch/>
        </p:blipFill>
        <p:spPr bwMode="auto">
          <a:xfrm>
            <a:off x="977900" y="3276599"/>
            <a:ext cx="2070100" cy="324315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9BDE7A6F-0502-10F3-7ACE-C9DC0DAD4F71}"/>
              </a:ext>
            </a:extLst>
          </p:cNvPr>
          <p:cNvPicPr>
            <a:picLocks noChangeAspect="1"/>
          </p:cNvPicPr>
          <p:nvPr/>
        </p:nvPicPr>
        <p:blipFill>
          <a:blip r:embed="rId4"/>
          <a:stretch>
            <a:fillRect/>
          </a:stretch>
        </p:blipFill>
        <p:spPr>
          <a:xfrm>
            <a:off x="3278262" y="3088532"/>
            <a:ext cx="2600176" cy="2600176"/>
          </a:xfrm>
          <a:prstGeom prst="rect">
            <a:avLst/>
          </a:prstGeom>
        </p:spPr>
      </p:pic>
      <p:pic>
        <p:nvPicPr>
          <p:cNvPr id="4" name="Picture 3">
            <a:extLst>
              <a:ext uri="{FF2B5EF4-FFF2-40B4-BE49-F238E27FC236}">
                <a16:creationId xmlns:a16="http://schemas.microsoft.com/office/drawing/2014/main" id="{F236BDE6-4384-F584-B8A7-E246326B5D25}"/>
              </a:ext>
            </a:extLst>
          </p:cNvPr>
          <p:cNvPicPr>
            <a:picLocks noChangeAspect="1"/>
          </p:cNvPicPr>
          <p:nvPr/>
        </p:nvPicPr>
        <p:blipFill rotWithShape="1">
          <a:blip r:embed="rId5"/>
          <a:srcRect t="24473" b="22744"/>
          <a:stretch/>
        </p:blipFill>
        <p:spPr>
          <a:xfrm>
            <a:off x="3316362" y="5083764"/>
            <a:ext cx="2742914" cy="1447800"/>
          </a:xfrm>
          <a:prstGeom prst="rect">
            <a:avLst/>
          </a:prstGeom>
        </p:spPr>
      </p:pic>
      <p:pic>
        <p:nvPicPr>
          <p:cNvPr id="5" name="Picture 4">
            <a:extLst>
              <a:ext uri="{FF2B5EF4-FFF2-40B4-BE49-F238E27FC236}">
                <a16:creationId xmlns:a16="http://schemas.microsoft.com/office/drawing/2014/main" id="{2BD31AB3-6B4C-594F-8CA3-BA28BB9B599B}"/>
              </a:ext>
            </a:extLst>
          </p:cNvPr>
          <p:cNvPicPr>
            <a:picLocks noChangeAspect="1"/>
          </p:cNvPicPr>
          <p:nvPr/>
        </p:nvPicPr>
        <p:blipFill>
          <a:blip r:embed="rId6"/>
          <a:stretch>
            <a:fillRect/>
          </a:stretch>
        </p:blipFill>
        <p:spPr>
          <a:xfrm>
            <a:off x="6172200" y="3338733"/>
            <a:ext cx="2600176" cy="2600176"/>
          </a:xfrm>
          <a:prstGeom prst="rect">
            <a:avLst/>
          </a:prstGeom>
        </p:spPr>
      </p:pic>
      <p:pic>
        <p:nvPicPr>
          <p:cNvPr id="6" name="Picture 5">
            <a:extLst>
              <a:ext uri="{FF2B5EF4-FFF2-40B4-BE49-F238E27FC236}">
                <a16:creationId xmlns:a16="http://schemas.microsoft.com/office/drawing/2014/main" id="{5EA90DF2-0D0F-F57E-4513-83076E81F5EC}"/>
              </a:ext>
            </a:extLst>
          </p:cNvPr>
          <p:cNvPicPr>
            <a:picLocks noChangeAspect="1"/>
          </p:cNvPicPr>
          <p:nvPr/>
        </p:nvPicPr>
        <p:blipFill>
          <a:blip r:embed="rId7"/>
          <a:stretch>
            <a:fillRect/>
          </a:stretch>
        </p:blipFill>
        <p:spPr>
          <a:xfrm>
            <a:off x="9448800" y="3088532"/>
            <a:ext cx="2186062" cy="2116992"/>
          </a:xfrm>
          <a:prstGeom prst="rect">
            <a:avLst/>
          </a:prstGeom>
        </p:spPr>
      </p:pic>
      <p:pic>
        <p:nvPicPr>
          <p:cNvPr id="7" name="Picture 6">
            <a:extLst>
              <a:ext uri="{FF2B5EF4-FFF2-40B4-BE49-F238E27FC236}">
                <a16:creationId xmlns:a16="http://schemas.microsoft.com/office/drawing/2014/main" id="{838F286E-C561-7708-2E04-259880F610EA}"/>
              </a:ext>
            </a:extLst>
          </p:cNvPr>
          <p:cNvPicPr>
            <a:picLocks noChangeAspect="1"/>
          </p:cNvPicPr>
          <p:nvPr/>
        </p:nvPicPr>
        <p:blipFill>
          <a:blip r:embed="rId8"/>
          <a:stretch>
            <a:fillRect/>
          </a:stretch>
        </p:blipFill>
        <p:spPr>
          <a:xfrm>
            <a:off x="7952560" y="4840621"/>
            <a:ext cx="1865479" cy="1865479"/>
          </a:xfrm>
          <a:prstGeom prst="rect">
            <a:avLst/>
          </a:prstGeom>
        </p:spPr>
      </p:pic>
    </p:spTree>
    <p:extLst>
      <p:ext uri="{BB962C8B-B14F-4D97-AF65-F5344CB8AC3E}">
        <p14:creationId xmlns:p14="http://schemas.microsoft.com/office/powerpoint/2010/main" val="943422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7170"/>
                                        </p:tgtEl>
                                        <p:attrNameLst>
                                          <p:attrName>style.visibility</p:attrName>
                                        </p:attrNameLst>
                                      </p:cBhvr>
                                      <p:to>
                                        <p:strVal val="visible"/>
                                      </p:to>
                                    </p:set>
                                    <p:animEffect transition="in" filter="randombar(horizontal)">
                                      <p:cBhvr>
                                        <p:cTn id="12" dur="500"/>
                                        <p:tgtEl>
                                          <p:spTgt spid="7170"/>
                                        </p:tgtEl>
                                      </p:cBhvr>
                                    </p:animEffect>
                                  </p:childTnLst>
                                </p:cTn>
                              </p:par>
                            </p:childTnLst>
                          </p:cTn>
                        </p:par>
                        <p:par>
                          <p:cTn id="13" fill="hold">
                            <p:stCondLst>
                              <p:cond delay="500"/>
                            </p:stCondLst>
                            <p:childTnLst>
                              <p:par>
                                <p:cTn id="14" presetID="14" presetClass="entr" presetSubtype="1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randombar(horizontal)">
                                      <p:cBhvr>
                                        <p:cTn id="16" dur="500"/>
                                        <p:tgtEl>
                                          <p:spTgt spid="2"/>
                                        </p:tgtEl>
                                      </p:cBhvr>
                                    </p:animEffect>
                                  </p:childTnLst>
                                </p:cTn>
                              </p:par>
                            </p:childTnLst>
                          </p:cTn>
                        </p:par>
                        <p:par>
                          <p:cTn id="17" fill="hold">
                            <p:stCondLst>
                              <p:cond delay="1000"/>
                            </p:stCondLst>
                            <p:childTnLst>
                              <p:par>
                                <p:cTn id="18" presetID="14" presetClass="entr" presetSubtype="10"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randombar(horizontal)">
                                      <p:cBhvr>
                                        <p:cTn id="20" dur="500"/>
                                        <p:tgtEl>
                                          <p:spTgt spid="4"/>
                                        </p:tgtEl>
                                      </p:cBhvr>
                                    </p:animEffect>
                                  </p:childTnLst>
                                </p:cTn>
                              </p:par>
                            </p:childTnLst>
                          </p:cTn>
                        </p:par>
                        <p:par>
                          <p:cTn id="21" fill="hold">
                            <p:stCondLst>
                              <p:cond delay="1500"/>
                            </p:stCondLst>
                            <p:childTnLst>
                              <p:par>
                                <p:cTn id="22" presetID="14" presetClass="entr" presetSubtype="10"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randombar(horizontal)">
                                      <p:cBhvr>
                                        <p:cTn id="24" dur="500"/>
                                        <p:tgtEl>
                                          <p:spTgt spid="5"/>
                                        </p:tgtEl>
                                      </p:cBhvr>
                                    </p:animEffect>
                                  </p:childTnLst>
                                </p:cTn>
                              </p:par>
                            </p:childTnLst>
                          </p:cTn>
                        </p:par>
                        <p:par>
                          <p:cTn id="25" fill="hold">
                            <p:stCondLst>
                              <p:cond delay="2000"/>
                            </p:stCondLst>
                            <p:childTnLst>
                              <p:par>
                                <p:cTn id="26" presetID="14" presetClass="entr" presetSubtype="10"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randombar(horizontal)">
                                      <p:cBhvr>
                                        <p:cTn id="28" dur="500"/>
                                        <p:tgtEl>
                                          <p:spTgt spid="6"/>
                                        </p:tgtEl>
                                      </p:cBhvr>
                                    </p:animEffect>
                                  </p:childTnLst>
                                </p:cTn>
                              </p:par>
                            </p:childTnLst>
                          </p:cTn>
                        </p:par>
                        <p:par>
                          <p:cTn id="29" fill="hold">
                            <p:stCondLst>
                              <p:cond delay="2500"/>
                            </p:stCondLst>
                            <p:childTnLst>
                              <p:par>
                                <p:cTn id="30" presetID="14" presetClass="entr" presetSubtype="10"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randombar(horizontal)">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9162CDF-A059-73E7-5A22-5B6F5A3ABC28}"/>
              </a:ext>
            </a:extLst>
          </p:cNvPr>
          <p:cNvSpPr txBox="1"/>
          <p:nvPr/>
        </p:nvSpPr>
        <p:spPr>
          <a:xfrm>
            <a:off x="914400" y="1406812"/>
            <a:ext cx="8382000" cy="574388"/>
          </a:xfrm>
          <a:prstGeom prst="rect">
            <a:avLst/>
          </a:prstGeom>
          <a:noFill/>
        </p:spPr>
        <p:txBody>
          <a:bodyPr wrap="square">
            <a:spAutoFit/>
          </a:bodyPr>
          <a:lstStyle/>
          <a:p>
            <a:pPr>
              <a:lnSpc>
                <a:spcPct val="150000"/>
              </a:lnSpc>
            </a:pPr>
            <a:r>
              <a:rPr lang="en-US" sz="2400" b="1"/>
              <a:t>THỰC HÀNH KĨ THUẬT TRỒNG CÂY CAM</a:t>
            </a:r>
          </a:p>
        </p:txBody>
      </p:sp>
      <p:sp>
        <p:nvSpPr>
          <p:cNvPr id="9" name="TextBox 8">
            <a:extLst>
              <a:ext uri="{FF2B5EF4-FFF2-40B4-BE49-F238E27FC236}">
                <a16:creationId xmlns:a16="http://schemas.microsoft.com/office/drawing/2014/main" id="{6BDCDC0D-9376-46F5-79F9-FA300E0F7CE5}"/>
              </a:ext>
            </a:extLst>
          </p:cNvPr>
          <p:cNvSpPr txBox="1"/>
          <p:nvPr/>
        </p:nvSpPr>
        <p:spPr>
          <a:xfrm>
            <a:off x="914400" y="1966686"/>
            <a:ext cx="10972800" cy="573234"/>
          </a:xfrm>
          <a:prstGeom prst="rect">
            <a:avLst/>
          </a:prstGeom>
          <a:noFill/>
        </p:spPr>
        <p:txBody>
          <a:bodyPr wrap="square">
            <a:spAutoFit/>
          </a:bodyPr>
          <a:lstStyle/>
          <a:p>
            <a:pPr>
              <a:lnSpc>
                <a:spcPct val="150000"/>
              </a:lnSpc>
            </a:pPr>
            <a:r>
              <a:rPr lang="vi-VN" sz="2400" b="1"/>
              <a:t>2. Quy trình thực hiện</a:t>
            </a:r>
            <a:endParaRPr lang="vi-VN" sz="2400"/>
          </a:p>
        </p:txBody>
      </p:sp>
      <p:sp>
        <p:nvSpPr>
          <p:cNvPr id="8" name="TextBox 7">
            <a:extLst>
              <a:ext uri="{FF2B5EF4-FFF2-40B4-BE49-F238E27FC236}">
                <a16:creationId xmlns:a16="http://schemas.microsoft.com/office/drawing/2014/main" id="{1BE42CD5-EEFB-14C9-6723-3918ECC999DF}"/>
              </a:ext>
            </a:extLst>
          </p:cNvPr>
          <p:cNvSpPr txBox="1"/>
          <p:nvPr/>
        </p:nvSpPr>
        <p:spPr>
          <a:xfrm>
            <a:off x="914400" y="2539920"/>
            <a:ext cx="5943600" cy="2237920"/>
          </a:xfrm>
          <a:prstGeom prst="rect">
            <a:avLst/>
          </a:prstGeom>
          <a:noFill/>
        </p:spPr>
        <p:txBody>
          <a:bodyPr wrap="square">
            <a:spAutoFit/>
          </a:bodyPr>
          <a:lstStyle/>
          <a:p>
            <a:pPr>
              <a:lnSpc>
                <a:spcPct val="150000"/>
              </a:lnSpc>
            </a:pPr>
            <a:r>
              <a:rPr lang="vi-VN" sz="2400"/>
              <a:t>Bước 1. Đào hố trồng</a:t>
            </a:r>
          </a:p>
          <a:p>
            <a:pPr>
              <a:lnSpc>
                <a:spcPct val="150000"/>
              </a:lnSpc>
            </a:pPr>
            <a:r>
              <a:rPr lang="vi-VN" sz="2400"/>
              <a:t>Dùng cuốc, xẻng hoặc thuổng đào hố theo kích thước dài × rộng × sâu tương ứng 50 × 50 × 50 cm.</a:t>
            </a:r>
            <a:endParaRPr lang="en-US" sz="2400"/>
          </a:p>
        </p:txBody>
      </p:sp>
      <p:pic>
        <p:nvPicPr>
          <p:cNvPr id="8194" name="Picture 2" descr="NHỮNG LƯU Ý KHI TRỒNG PHONG LÁ ĐỎ">
            <a:extLst>
              <a:ext uri="{FF2B5EF4-FFF2-40B4-BE49-F238E27FC236}">
                <a16:creationId xmlns:a16="http://schemas.microsoft.com/office/drawing/2014/main" id="{AA7C87BF-39E4-3FE3-8413-EAA8E76CE6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2550886"/>
            <a:ext cx="4945092" cy="3657887"/>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7387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par>
                                <p:cTn id="13" presetID="14" presetClass="entr" presetSubtype="10" fill="hold" nodeType="withEffect">
                                  <p:stCondLst>
                                    <p:cond delay="0"/>
                                  </p:stCondLst>
                                  <p:childTnLst>
                                    <p:set>
                                      <p:cBhvr>
                                        <p:cTn id="14" dur="1" fill="hold">
                                          <p:stCondLst>
                                            <p:cond delay="0"/>
                                          </p:stCondLst>
                                        </p:cTn>
                                        <p:tgtEl>
                                          <p:spTgt spid="8194"/>
                                        </p:tgtEl>
                                        <p:attrNameLst>
                                          <p:attrName>style.visibility</p:attrName>
                                        </p:attrNameLst>
                                      </p:cBhvr>
                                      <p:to>
                                        <p:strVal val="visible"/>
                                      </p:to>
                                    </p:set>
                                    <p:animEffect transition="in" filter="randombar(horizontal)">
                                      <p:cBhvr>
                                        <p:cTn id="15" dur="5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9162CDF-A059-73E7-5A22-5B6F5A3ABC28}"/>
              </a:ext>
            </a:extLst>
          </p:cNvPr>
          <p:cNvSpPr txBox="1"/>
          <p:nvPr/>
        </p:nvSpPr>
        <p:spPr>
          <a:xfrm>
            <a:off x="914400" y="1406812"/>
            <a:ext cx="8382000" cy="574388"/>
          </a:xfrm>
          <a:prstGeom prst="rect">
            <a:avLst/>
          </a:prstGeom>
          <a:noFill/>
        </p:spPr>
        <p:txBody>
          <a:bodyPr wrap="square">
            <a:spAutoFit/>
          </a:bodyPr>
          <a:lstStyle/>
          <a:p>
            <a:pPr>
              <a:lnSpc>
                <a:spcPct val="150000"/>
              </a:lnSpc>
            </a:pPr>
            <a:r>
              <a:rPr lang="en-US" sz="2400" b="1"/>
              <a:t>THỰC HÀNH KĨ THUẬT TRỒNG CÂY CAM</a:t>
            </a:r>
          </a:p>
        </p:txBody>
      </p:sp>
      <p:sp>
        <p:nvSpPr>
          <p:cNvPr id="9" name="TextBox 8">
            <a:extLst>
              <a:ext uri="{FF2B5EF4-FFF2-40B4-BE49-F238E27FC236}">
                <a16:creationId xmlns:a16="http://schemas.microsoft.com/office/drawing/2014/main" id="{6BDCDC0D-9376-46F5-79F9-FA300E0F7CE5}"/>
              </a:ext>
            </a:extLst>
          </p:cNvPr>
          <p:cNvSpPr txBox="1"/>
          <p:nvPr/>
        </p:nvSpPr>
        <p:spPr>
          <a:xfrm>
            <a:off x="914400" y="1966686"/>
            <a:ext cx="10972800" cy="573234"/>
          </a:xfrm>
          <a:prstGeom prst="rect">
            <a:avLst/>
          </a:prstGeom>
          <a:noFill/>
        </p:spPr>
        <p:txBody>
          <a:bodyPr wrap="square">
            <a:spAutoFit/>
          </a:bodyPr>
          <a:lstStyle/>
          <a:p>
            <a:pPr>
              <a:lnSpc>
                <a:spcPct val="150000"/>
              </a:lnSpc>
            </a:pPr>
            <a:r>
              <a:rPr lang="vi-VN" sz="2400" b="1"/>
              <a:t>2. Quy trình thực hiện</a:t>
            </a:r>
            <a:endParaRPr lang="vi-VN" sz="2400"/>
          </a:p>
        </p:txBody>
      </p:sp>
      <p:sp>
        <p:nvSpPr>
          <p:cNvPr id="8" name="TextBox 7">
            <a:extLst>
              <a:ext uri="{FF2B5EF4-FFF2-40B4-BE49-F238E27FC236}">
                <a16:creationId xmlns:a16="http://schemas.microsoft.com/office/drawing/2014/main" id="{1BE42CD5-EEFB-14C9-6723-3918ECC999DF}"/>
              </a:ext>
            </a:extLst>
          </p:cNvPr>
          <p:cNvSpPr txBox="1"/>
          <p:nvPr/>
        </p:nvSpPr>
        <p:spPr>
          <a:xfrm>
            <a:off x="914400" y="2539920"/>
            <a:ext cx="5943600" cy="2237920"/>
          </a:xfrm>
          <a:prstGeom prst="rect">
            <a:avLst/>
          </a:prstGeom>
          <a:noFill/>
        </p:spPr>
        <p:txBody>
          <a:bodyPr wrap="square">
            <a:spAutoFit/>
          </a:bodyPr>
          <a:lstStyle/>
          <a:p>
            <a:pPr>
              <a:lnSpc>
                <a:spcPct val="150000"/>
              </a:lnSpc>
            </a:pPr>
            <a:r>
              <a:rPr lang="vi-VN" sz="2400"/>
              <a:t>Bước 2. Bón phân lót</a:t>
            </a:r>
          </a:p>
          <a:p>
            <a:pPr>
              <a:lnSpc>
                <a:spcPct val="150000"/>
              </a:lnSpc>
            </a:pPr>
            <a:r>
              <a:rPr lang="vi-VN" sz="2400"/>
              <a:t>Trộn đều 20 – 30 kg phân hữu cơ hoai mục và 100 g NPK với đất → bón vào hố → lấp đất đầy hố.</a:t>
            </a:r>
            <a:endParaRPr lang="en-US" sz="2400"/>
          </a:p>
        </p:txBody>
      </p:sp>
      <p:pic>
        <p:nvPicPr>
          <p:cNvPr id="8196" name="Picture 4" descr="Kỹ thuật đào hố và trồng tiêu con vào mùa mưa">
            <a:extLst>
              <a:ext uri="{FF2B5EF4-FFF2-40B4-BE49-F238E27FC236}">
                <a16:creationId xmlns:a16="http://schemas.microsoft.com/office/drawing/2014/main" id="{8CF3C18A-871D-4C4B-8B83-F933B486E8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0" y="2253303"/>
            <a:ext cx="4629150" cy="3703320"/>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0153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randombar(horizontal)">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9162CDF-A059-73E7-5A22-5B6F5A3ABC28}"/>
              </a:ext>
            </a:extLst>
          </p:cNvPr>
          <p:cNvSpPr txBox="1"/>
          <p:nvPr/>
        </p:nvSpPr>
        <p:spPr>
          <a:xfrm>
            <a:off x="914400" y="1406812"/>
            <a:ext cx="8382000" cy="574388"/>
          </a:xfrm>
          <a:prstGeom prst="rect">
            <a:avLst/>
          </a:prstGeom>
          <a:noFill/>
        </p:spPr>
        <p:txBody>
          <a:bodyPr wrap="square">
            <a:spAutoFit/>
          </a:bodyPr>
          <a:lstStyle/>
          <a:p>
            <a:pPr>
              <a:lnSpc>
                <a:spcPct val="150000"/>
              </a:lnSpc>
            </a:pPr>
            <a:r>
              <a:rPr lang="en-US" sz="2400" b="1"/>
              <a:t>THỰC HÀNH KĨ THUẬT TRỒNG CÂY CAM</a:t>
            </a:r>
          </a:p>
        </p:txBody>
      </p:sp>
      <p:sp>
        <p:nvSpPr>
          <p:cNvPr id="9" name="TextBox 8">
            <a:extLst>
              <a:ext uri="{FF2B5EF4-FFF2-40B4-BE49-F238E27FC236}">
                <a16:creationId xmlns:a16="http://schemas.microsoft.com/office/drawing/2014/main" id="{6BDCDC0D-9376-46F5-79F9-FA300E0F7CE5}"/>
              </a:ext>
            </a:extLst>
          </p:cNvPr>
          <p:cNvSpPr txBox="1"/>
          <p:nvPr/>
        </p:nvSpPr>
        <p:spPr>
          <a:xfrm>
            <a:off x="914400" y="1966686"/>
            <a:ext cx="10972800" cy="573234"/>
          </a:xfrm>
          <a:prstGeom prst="rect">
            <a:avLst/>
          </a:prstGeom>
          <a:noFill/>
        </p:spPr>
        <p:txBody>
          <a:bodyPr wrap="square">
            <a:spAutoFit/>
          </a:bodyPr>
          <a:lstStyle/>
          <a:p>
            <a:pPr>
              <a:lnSpc>
                <a:spcPct val="150000"/>
              </a:lnSpc>
            </a:pPr>
            <a:r>
              <a:rPr lang="vi-VN" sz="2400" b="1"/>
              <a:t>2. Quy trình thực hiện</a:t>
            </a:r>
            <a:endParaRPr lang="vi-VN" sz="2400"/>
          </a:p>
        </p:txBody>
      </p:sp>
      <p:sp>
        <p:nvSpPr>
          <p:cNvPr id="8" name="TextBox 7">
            <a:extLst>
              <a:ext uri="{FF2B5EF4-FFF2-40B4-BE49-F238E27FC236}">
                <a16:creationId xmlns:a16="http://schemas.microsoft.com/office/drawing/2014/main" id="{1BE42CD5-EEFB-14C9-6723-3918ECC999DF}"/>
              </a:ext>
            </a:extLst>
          </p:cNvPr>
          <p:cNvSpPr txBox="1"/>
          <p:nvPr/>
        </p:nvSpPr>
        <p:spPr>
          <a:xfrm>
            <a:off x="914400" y="2539920"/>
            <a:ext cx="5943600" cy="4445832"/>
          </a:xfrm>
          <a:prstGeom prst="rect">
            <a:avLst/>
          </a:prstGeom>
          <a:noFill/>
        </p:spPr>
        <p:txBody>
          <a:bodyPr wrap="square">
            <a:spAutoFit/>
          </a:bodyPr>
          <a:lstStyle/>
          <a:p>
            <a:pPr>
              <a:lnSpc>
                <a:spcPct val="150000"/>
              </a:lnSpc>
            </a:pPr>
            <a:r>
              <a:rPr lang="vi-VN" sz="2400"/>
              <a:t>Bước 3. Trồng cây</a:t>
            </a:r>
          </a:p>
          <a:p>
            <a:pPr>
              <a:lnSpc>
                <a:spcPct val="150000"/>
              </a:lnSpc>
            </a:pPr>
            <a:r>
              <a:rPr lang="vi-VN" sz="2400"/>
              <a:t>Tách bầu cây khỏi túi bầu. Tạo hốc ngay chính giữa hố với độ sâu chiều cao bầu cây giống. </a:t>
            </a:r>
            <a:endParaRPr lang="en-US" sz="2400"/>
          </a:p>
          <a:p>
            <a:pPr>
              <a:lnSpc>
                <a:spcPct val="150000"/>
              </a:lnSpc>
            </a:pPr>
            <a:r>
              <a:rPr lang="vi-VN" sz="2400"/>
              <a:t>Đặt bầu cây đứng th</a:t>
            </a:r>
            <a:r>
              <a:rPr lang="en-US" sz="2400"/>
              <a:t>ẳ</a:t>
            </a:r>
            <a:r>
              <a:rPr lang="vi-VN" sz="2400"/>
              <a:t>ng vào chính giữa hố, lấp đất kín bầu và nén chặt đất xung quanh bầu</a:t>
            </a:r>
            <a:r>
              <a:rPr lang="en-US" sz="2400"/>
              <a:t>.</a:t>
            </a:r>
            <a:endParaRPr lang="vi-VN" sz="2400"/>
          </a:p>
          <a:p>
            <a:pPr>
              <a:lnSpc>
                <a:spcPct val="150000"/>
              </a:lnSpc>
            </a:pPr>
            <a:endParaRPr lang="en-US" sz="2400"/>
          </a:p>
        </p:txBody>
      </p:sp>
      <p:pic>
        <p:nvPicPr>
          <p:cNvPr id="9218" name="Picture 2" descr="Hướng dẫn kỹ thuật cách trồng cây ăn quả đơn giản hiệu quả">
            <a:extLst>
              <a:ext uri="{FF2B5EF4-FFF2-40B4-BE49-F238E27FC236}">
                <a16:creationId xmlns:a16="http://schemas.microsoft.com/office/drawing/2014/main" id="{70B95FD5-5AF9-9606-4265-36B75D964D5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136" b="12917"/>
          <a:stretch/>
        </p:blipFill>
        <p:spPr bwMode="auto">
          <a:xfrm>
            <a:off x="6997700" y="2514520"/>
            <a:ext cx="4851400" cy="3690224"/>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7355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par>
                                <p:cTn id="13" presetID="14" presetClass="entr" presetSubtype="10" fill="hold" nodeType="withEffect">
                                  <p:stCondLst>
                                    <p:cond delay="0"/>
                                  </p:stCondLst>
                                  <p:childTnLst>
                                    <p:set>
                                      <p:cBhvr>
                                        <p:cTn id="14" dur="1" fill="hold">
                                          <p:stCondLst>
                                            <p:cond delay="0"/>
                                          </p:stCondLst>
                                        </p:cTn>
                                        <p:tgtEl>
                                          <p:spTgt spid="9218"/>
                                        </p:tgtEl>
                                        <p:attrNameLst>
                                          <p:attrName>style.visibility</p:attrName>
                                        </p:attrNameLst>
                                      </p:cBhvr>
                                      <p:to>
                                        <p:strVal val="visible"/>
                                      </p:to>
                                    </p:set>
                                    <p:animEffect transition="in" filter="randombar(horizontal)">
                                      <p:cBhvr>
                                        <p:cTn id="15" dur="5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9162CDF-A059-73E7-5A22-5B6F5A3ABC28}"/>
              </a:ext>
            </a:extLst>
          </p:cNvPr>
          <p:cNvSpPr txBox="1"/>
          <p:nvPr/>
        </p:nvSpPr>
        <p:spPr>
          <a:xfrm>
            <a:off x="914400" y="1406812"/>
            <a:ext cx="8382000" cy="574388"/>
          </a:xfrm>
          <a:prstGeom prst="rect">
            <a:avLst/>
          </a:prstGeom>
          <a:noFill/>
        </p:spPr>
        <p:txBody>
          <a:bodyPr wrap="square">
            <a:spAutoFit/>
          </a:bodyPr>
          <a:lstStyle/>
          <a:p>
            <a:pPr>
              <a:lnSpc>
                <a:spcPct val="150000"/>
              </a:lnSpc>
            </a:pPr>
            <a:r>
              <a:rPr lang="en-US" sz="2400" b="1"/>
              <a:t>THỰC HÀNH KĨ THUẬT TRỒNG CÂY CAM</a:t>
            </a:r>
          </a:p>
        </p:txBody>
      </p:sp>
      <p:sp>
        <p:nvSpPr>
          <p:cNvPr id="9" name="TextBox 8">
            <a:extLst>
              <a:ext uri="{FF2B5EF4-FFF2-40B4-BE49-F238E27FC236}">
                <a16:creationId xmlns:a16="http://schemas.microsoft.com/office/drawing/2014/main" id="{6BDCDC0D-9376-46F5-79F9-FA300E0F7CE5}"/>
              </a:ext>
            </a:extLst>
          </p:cNvPr>
          <p:cNvSpPr txBox="1"/>
          <p:nvPr/>
        </p:nvSpPr>
        <p:spPr>
          <a:xfrm>
            <a:off x="914400" y="1966686"/>
            <a:ext cx="10972800" cy="573234"/>
          </a:xfrm>
          <a:prstGeom prst="rect">
            <a:avLst/>
          </a:prstGeom>
          <a:noFill/>
        </p:spPr>
        <p:txBody>
          <a:bodyPr wrap="square">
            <a:spAutoFit/>
          </a:bodyPr>
          <a:lstStyle/>
          <a:p>
            <a:pPr>
              <a:lnSpc>
                <a:spcPct val="150000"/>
              </a:lnSpc>
            </a:pPr>
            <a:r>
              <a:rPr lang="vi-VN" sz="2400" b="1"/>
              <a:t>2. Quy trình thực hiện</a:t>
            </a:r>
            <a:endParaRPr lang="vi-VN" sz="2400"/>
          </a:p>
        </p:txBody>
      </p:sp>
      <p:sp>
        <p:nvSpPr>
          <p:cNvPr id="8" name="TextBox 7">
            <a:extLst>
              <a:ext uri="{FF2B5EF4-FFF2-40B4-BE49-F238E27FC236}">
                <a16:creationId xmlns:a16="http://schemas.microsoft.com/office/drawing/2014/main" id="{1BE42CD5-EEFB-14C9-6723-3918ECC999DF}"/>
              </a:ext>
            </a:extLst>
          </p:cNvPr>
          <p:cNvSpPr txBox="1"/>
          <p:nvPr/>
        </p:nvSpPr>
        <p:spPr>
          <a:xfrm>
            <a:off x="914400" y="2539920"/>
            <a:ext cx="5943600" cy="2229841"/>
          </a:xfrm>
          <a:prstGeom prst="rect">
            <a:avLst/>
          </a:prstGeom>
          <a:noFill/>
        </p:spPr>
        <p:txBody>
          <a:bodyPr wrap="square">
            <a:spAutoFit/>
          </a:bodyPr>
          <a:lstStyle/>
          <a:p>
            <a:pPr>
              <a:lnSpc>
                <a:spcPct val="150000"/>
              </a:lnSpc>
            </a:pPr>
            <a:r>
              <a:rPr lang="vi-VN" sz="2400"/>
              <a:t>Bước 3. Trồng cây</a:t>
            </a:r>
          </a:p>
          <a:p>
            <a:pPr>
              <a:lnSpc>
                <a:spcPct val="150000"/>
              </a:lnSpc>
            </a:pPr>
            <a:r>
              <a:rPr lang="vi-VN" sz="2400"/>
              <a:t>Chú ý: đối với vùng gió mạnh cần dùng cọc đóng chắc và buộc dây giữ cây không bị lung lay gốc. </a:t>
            </a:r>
            <a:endParaRPr lang="en-US" sz="2400"/>
          </a:p>
        </p:txBody>
      </p:sp>
      <p:pic>
        <p:nvPicPr>
          <p:cNvPr id="9218" name="Picture 2" descr="Hướng dẫn kỹ thuật cách trồng cây ăn quả đơn giản hiệu quả">
            <a:extLst>
              <a:ext uri="{FF2B5EF4-FFF2-40B4-BE49-F238E27FC236}">
                <a16:creationId xmlns:a16="http://schemas.microsoft.com/office/drawing/2014/main" id="{70B95FD5-5AF9-9606-4265-36B75D964D5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136" b="12917"/>
          <a:stretch/>
        </p:blipFill>
        <p:spPr bwMode="auto">
          <a:xfrm>
            <a:off x="6997700" y="2514520"/>
            <a:ext cx="4851400" cy="3690224"/>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3366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par>
                                <p:cTn id="13" presetID="14" presetClass="entr" presetSubtype="10" fill="hold" nodeType="withEffect">
                                  <p:stCondLst>
                                    <p:cond delay="0"/>
                                  </p:stCondLst>
                                  <p:childTnLst>
                                    <p:set>
                                      <p:cBhvr>
                                        <p:cTn id="14" dur="1" fill="hold">
                                          <p:stCondLst>
                                            <p:cond delay="0"/>
                                          </p:stCondLst>
                                        </p:cTn>
                                        <p:tgtEl>
                                          <p:spTgt spid="9218"/>
                                        </p:tgtEl>
                                        <p:attrNameLst>
                                          <p:attrName>style.visibility</p:attrName>
                                        </p:attrNameLst>
                                      </p:cBhvr>
                                      <p:to>
                                        <p:strVal val="visible"/>
                                      </p:to>
                                    </p:set>
                                    <p:animEffect transition="in" filter="randombar(horizontal)">
                                      <p:cBhvr>
                                        <p:cTn id="15" dur="5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9162CDF-A059-73E7-5A22-5B6F5A3ABC28}"/>
              </a:ext>
            </a:extLst>
          </p:cNvPr>
          <p:cNvSpPr txBox="1"/>
          <p:nvPr/>
        </p:nvSpPr>
        <p:spPr>
          <a:xfrm>
            <a:off x="914400" y="1406812"/>
            <a:ext cx="8382000" cy="574388"/>
          </a:xfrm>
          <a:prstGeom prst="rect">
            <a:avLst/>
          </a:prstGeom>
          <a:noFill/>
        </p:spPr>
        <p:txBody>
          <a:bodyPr wrap="square">
            <a:spAutoFit/>
          </a:bodyPr>
          <a:lstStyle/>
          <a:p>
            <a:pPr>
              <a:lnSpc>
                <a:spcPct val="150000"/>
              </a:lnSpc>
            </a:pPr>
            <a:r>
              <a:rPr lang="en-US" sz="2400" b="1"/>
              <a:t>THỰC HÀNH KĨ THUẬT TRỒNG CÂY CAM</a:t>
            </a:r>
          </a:p>
        </p:txBody>
      </p:sp>
      <p:sp>
        <p:nvSpPr>
          <p:cNvPr id="9" name="TextBox 8">
            <a:extLst>
              <a:ext uri="{FF2B5EF4-FFF2-40B4-BE49-F238E27FC236}">
                <a16:creationId xmlns:a16="http://schemas.microsoft.com/office/drawing/2014/main" id="{6BDCDC0D-9376-46F5-79F9-FA300E0F7CE5}"/>
              </a:ext>
            </a:extLst>
          </p:cNvPr>
          <p:cNvSpPr txBox="1"/>
          <p:nvPr/>
        </p:nvSpPr>
        <p:spPr>
          <a:xfrm>
            <a:off x="914400" y="1966686"/>
            <a:ext cx="10972800" cy="573234"/>
          </a:xfrm>
          <a:prstGeom prst="rect">
            <a:avLst/>
          </a:prstGeom>
          <a:noFill/>
        </p:spPr>
        <p:txBody>
          <a:bodyPr wrap="square">
            <a:spAutoFit/>
          </a:bodyPr>
          <a:lstStyle/>
          <a:p>
            <a:pPr>
              <a:lnSpc>
                <a:spcPct val="150000"/>
              </a:lnSpc>
            </a:pPr>
            <a:r>
              <a:rPr lang="vi-VN" sz="2400" b="1"/>
              <a:t>2. Quy trình thực hiện</a:t>
            </a:r>
            <a:endParaRPr lang="vi-VN" sz="2400"/>
          </a:p>
        </p:txBody>
      </p:sp>
      <p:sp>
        <p:nvSpPr>
          <p:cNvPr id="8" name="TextBox 7">
            <a:extLst>
              <a:ext uri="{FF2B5EF4-FFF2-40B4-BE49-F238E27FC236}">
                <a16:creationId xmlns:a16="http://schemas.microsoft.com/office/drawing/2014/main" id="{1BE42CD5-EEFB-14C9-6723-3918ECC999DF}"/>
              </a:ext>
            </a:extLst>
          </p:cNvPr>
          <p:cNvSpPr txBox="1"/>
          <p:nvPr/>
        </p:nvSpPr>
        <p:spPr>
          <a:xfrm>
            <a:off x="914400" y="2539920"/>
            <a:ext cx="5943600" cy="2229841"/>
          </a:xfrm>
          <a:prstGeom prst="rect">
            <a:avLst/>
          </a:prstGeom>
          <a:noFill/>
        </p:spPr>
        <p:txBody>
          <a:bodyPr wrap="square">
            <a:spAutoFit/>
          </a:bodyPr>
          <a:lstStyle/>
          <a:p>
            <a:pPr>
              <a:lnSpc>
                <a:spcPct val="150000"/>
              </a:lnSpc>
            </a:pPr>
            <a:r>
              <a:rPr lang="vi-VN" sz="2400"/>
              <a:t>Bước 4. Tưới nước</a:t>
            </a:r>
          </a:p>
          <a:p>
            <a:pPr>
              <a:lnSpc>
                <a:spcPct val="150000"/>
              </a:lnSpc>
            </a:pPr>
            <a:r>
              <a:rPr lang="vi-VN" sz="2400"/>
              <a:t>Tưới đẫm nước cho cây ngay sau khi trồng. Tưới nước 3 – 5 ngày/lần để giữ ẩm cho cây tuỳ vào điều kiện thời tiết.</a:t>
            </a:r>
            <a:endParaRPr lang="en-US" sz="2400"/>
          </a:p>
        </p:txBody>
      </p:sp>
      <p:pic>
        <p:nvPicPr>
          <p:cNvPr id="10242" name="Picture 2" descr="Tưới nước đường cho cây : Lợi ích và cách thực hiện">
            <a:extLst>
              <a:ext uri="{FF2B5EF4-FFF2-40B4-BE49-F238E27FC236}">
                <a16:creationId xmlns:a16="http://schemas.microsoft.com/office/drawing/2014/main" id="{14E4B299-A0B7-F41E-5A73-CC32D363DD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3124" y="2360693"/>
            <a:ext cx="4626552" cy="3914775"/>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6939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par>
                                <p:cTn id="13" presetID="14" presetClass="entr" presetSubtype="10" fill="hold" nodeType="withEffect">
                                  <p:stCondLst>
                                    <p:cond delay="0"/>
                                  </p:stCondLst>
                                  <p:childTnLst>
                                    <p:set>
                                      <p:cBhvr>
                                        <p:cTn id="14" dur="1" fill="hold">
                                          <p:stCondLst>
                                            <p:cond delay="0"/>
                                          </p:stCondLst>
                                        </p:cTn>
                                        <p:tgtEl>
                                          <p:spTgt spid="10242"/>
                                        </p:tgtEl>
                                        <p:attrNameLst>
                                          <p:attrName>style.visibility</p:attrName>
                                        </p:attrNameLst>
                                      </p:cBhvr>
                                      <p:to>
                                        <p:strVal val="visible"/>
                                      </p:to>
                                    </p:set>
                                    <p:animEffect transition="in" filter="randombar(horizontal)">
                                      <p:cBhvr>
                                        <p:cTn id="15"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9162CDF-A059-73E7-5A22-5B6F5A3ABC28}"/>
              </a:ext>
            </a:extLst>
          </p:cNvPr>
          <p:cNvSpPr txBox="1"/>
          <p:nvPr/>
        </p:nvSpPr>
        <p:spPr>
          <a:xfrm>
            <a:off x="914400" y="1406812"/>
            <a:ext cx="8382000" cy="574388"/>
          </a:xfrm>
          <a:prstGeom prst="rect">
            <a:avLst/>
          </a:prstGeom>
          <a:noFill/>
        </p:spPr>
        <p:txBody>
          <a:bodyPr wrap="square">
            <a:spAutoFit/>
          </a:bodyPr>
          <a:lstStyle/>
          <a:p>
            <a:pPr>
              <a:lnSpc>
                <a:spcPct val="150000"/>
              </a:lnSpc>
            </a:pPr>
            <a:r>
              <a:rPr lang="en-US" sz="2400" b="1"/>
              <a:t>THỰC HÀNH KĨ THUẬT TRỒNG CÂY CAM</a:t>
            </a:r>
          </a:p>
        </p:txBody>
      </p:sp>
      <p:sp>
        <p:nvSpPr>
          <p:cNvPr id="9" name="TextBox 8">
            <a:extLst>
              <a:ext uri="{FF2B5EF4-FFF2-40B4-BE49-F238E27FC236}">
                <a16:creationId xmlns:a16="http://schemas.microsoft.com/office/drawing/2014/main" id="{6BDCDC0D-9376-46F5-79F9-FA300E0F7CE5}"/>
              </a:ext>
            </a:extLst>
          </p:cNvPr>
          <p:cNvSpPr txBox="1"/>
          <p:nvPr/>
        </p:nvSpPr>
        <p:spPr>
          <a:xfrm>
            <a:off x="914400" y="1966686"/>
            <a:ext cx="10972800" cy="573234"/>
          </a:xfrm>
          <a:prstGeom prst="rect">
            <a:avLst/>
          </a:prstGeom>
          <a:noFill/>
        </p:spPr>
        <p:txBody>
          <a:bodyPr wrap="square">
            <a:spAutoFit/>
          </a:bodyPr>
          <a:lstStyle/>
          <a:p>
            <a:pPr>
              <a:lnSpc>
                <a:spcPct val="150000"/>
              </a:lnSpc>
            </a:pPr>
            <a:r>
              <a:rPr lang="vi-VN" sz="2400" b="1"/>
              <a:t>3. Đánh giá kết quả</a:t>
            </a:r>
          </a:p>
        </p:txBody>
      </p:sp>
      <p:sp>
        <p:nvSpPr>
          <p:cNvPr id="8" name="TextBox 7">
            <a:extLst>
              <a:ext uri="{FF2B5EF4-FFF2-40B4-BE49-F238E27FC236}">
                <a16:creationId xmlns:a16="http://schemas.microsoft.com/office/drawing/2014/main" id="{1BE42CD5-EEFB-14C9-6723-3918ECC999DF}"/>
              </a:ext>
            </a:extLst>
          </p:cNvPr>
          <p:cNvSpPr txBox="1"/>
          <p:nvPr/>
        </p:nvSpPr>
        <p:spPr>
          <a:xfrm>
            <a:off x="914400" y="2539920"/>
            <a:ext cx="5943600" cy="567848"/>
          </a:xfrm>
          <a:prstGeom prst="rect">
            <a:avLst/>
          </a:prstGeom>
          <a:noFill/>
        </p:spPr>
        <p:txBody>
          <a:bodyPr wrap="square">
            <a:spAutoFit/>
          </a:bodyPr>
          <a:lstStyle/>
          <a:p>
            <a:pPr>
              <a:lnSpc>
                <a:spcPct val="150000"/>
              </a:lnSpc>
            </a:pPr>
            <a:r>
              <a:rPr lang="vi-VN" sz="2400"/>
              <a:t>Đánh giá kết quả theo mẫu Bảng 16.1.</a:t>
            </a:r>
            <a:endParaRPr lang="en-US" sz="2400"/>
          </a:p>
        </p:txBody>
      </p:sp>
      <p:pic>
        <p:nvPicPr>
          <p:cNvPr id="2" name="Picture 1">
            <a:extLst>
              <a:ext uri="{FF2B5EF4-FFF2-40B4-BE49-F238E27FC236}">
                <a16:creationId xmlns:a16="http://schemas.microsoft.com/office/drawing/2014/main" id="{C2B4598F-1781-8547-56ED-1EBBF2CFE2F8}"/>
              </a:ext>
            </a:extLst>
          </p:cNvPr>
          <p:cNvPicPr>
            <a:picLocks noChangeAspect="1"/>
          </p:cNvPicPr>
          <p:nvPr/>
        </p:nvPicPr>
        <p:blipFill>
          <a:blip r:embed="rId3"/>
          <a:stretch>
            <a:fillRect/>
          </a:stretch>
        </p:blipFill>
        <p:spPr>
          <a:xfrm>
            <a:off x="823843" y="3276600"/>
            <a:ext cx="10544314" cy="3133167"/>
          </a:xfrm>
          <a:prstGeom prst="rect">
            <a:avLst/>
          </a:prstGeom>
        </p:spPr>
      </p:pic>
    </p:spTree>
    <p:extLst>
      <p:ext uri="{BB962C8B-B14F-4D97-AF65-F5344CB8AC3E}">
        <p14:creationId xmlns:p14="http://schemas.microsoft.com/office/powerpoint/2010/main" val="3174695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randombar(horizontal)">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a:hlinkClick r:id="rId3"/>
            <a:extLst>
              <a:ext uri="{FF2B5EF4-FFF2-40B4-BE49-F238E27FC236}">
                <a16:creationId xmlns:a16="http://schemas.microsoft.com/office/drawing/2014/main" id="{E32CDBB6-362F-38B9-4EFF-0393BA4FE395}"/>
              </a:ext>
            </a:extLst>
          </p:cNvPr>
          <p:cNvPicPr>
            <a:picLocks noChangeAspect="1"/>
          </p:cNvPicPr>
          <p:nvPr/>
        </p:nvPicPr>
        <p:blipFill>
          <a:blip r:embed="rId4"/>
          <a:stretch>
            <a:fillRect/>
          </a:stretch>
        </p:blipFill>
        <p:spPr>
          <a:xfrm>
            <a:off x="4343400" y="2819400"/>
            <a:ext cx="3194581" cy="1786283"/>
          </a:xfrm>
          <a:prstGeom prst="rect">
            <a:avLst/>
          </a:prstGeom>
        </p:spPr>
      </p:pic>
    </p:spTree>
    <p:extLst>
      <p:ext uri="{BB962C8B-B14F-4D97-AF65-F5344CB8AC3E}">
        <p14:creationId xmlns:p14="http://schemas.microsoft.com/office/powerpoint/2010/main" val="40710784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36B9A7D-35A5-8C46-C981-27DDC6E5D774}"/>
              </a:ext>
            </a:extLst>
          </p:cNvPr>
          <p:cNvPicPr>
            <a:picLocks noChangeAspect="1"/>
          </p:cNvPicPr>
          <p:nvPr/>
        </p:nvPicPr>
        <p:blipFill>
          <a:blip r:embed="rId3"/>
          <a:stretch>
            <a:fillRect/>
          </a:stretch>
        </p:blipFill>
        <p:spPr>
          <a:xfrm>
            <a:off x="762000" y="1828800"/>
            <a:ext cx="1828800" cy="1800353"/>
          </a:xfrm>
          <a:prstGeom prst="rect">
            <a:avLst/>
          </a:prstGeom>
        </p:spPr>
      </p:pic>
      <p:sp>
        <p:nvSpPr>
          <p:cNvPr id="5" name="TextBox 4">
            <a:extLst>
              <a:ext uri="{FF2B5EF4-FFF2-40B4-BE49-F238E27FC236}">
                <a16:creationId xmlns:a16="http://schemas.microsoft.com/office/drawing/2014/main" id="{93F77390-4489-AF08-933E-48B0CF8FF4E3}"/>
              </a:ext>
            </a:extLst>
          </p:cNvPr>
          <p:cNvSpPr txBox="1"/>
          <p:nvPr/>
        </p:nvSpPr>
        <p:spPr>
          <a:xfrm>
            <a:off x="2819400" y="1981200"/>
            <a:ext cx="8929914" cy="1121846"/>
          </a:xfrm>
          <a:prstGeom prst="rect">
            <a:avLst/>
          </a:prstGeom>
          <a:noFill/>
        </p:spPr>
        <p:txBody>
          <a:bodyPr wrap="square">
            <a:spAutoFit/>
          </a:bodyPr>
          <a:lstStyle/>
          <a:p>
            <a:pPr algn="just">
              <a:lnSpc>
                <a:spcPct val="150000"/>
              </a:lnSpc>
            </a:pPr>
            <a:r>
              <a:rPr lang="vi-VN" sz="2400"/>
              <a:t>Hãy phân tích ưu và nhược điểm của các phương pháp gieo hạt.</a:t>
            </a:r>
            <a:endParaRPr lang="en-US" sz="2400"/>
          </a:p>
        </p:txBody>
      </p:sp>
      <p:sp>
        <p:nvSpPr>
          <p:cNvPr id="6" name="Arrow: Right 5">
            <a:extLst>
              <a:ext uri="{FF2B5EF4-FFF2-40B4-BE49-F238E27FC236}">
                <a16:creationId xmlns:a16="http://schemas.microsoft.com/office/drawing/2014/main" id="{64549D37-17DE-81CA-5FFD-179140493021}"/>
              </a:ext>
            </a:extLst>
          </p:cNvPr>
          <p:cNvSpPr/>
          <p:nvPr/>
        </p:nvSpPr>
        <p:spPr>
          <a:xfrm rot="5400000">
            <a:off x="5600700" y="3869255"/>
            <a:ext cx="990600" cy="7620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33597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9962E30F-3154-7709-CB5A-0B113123623F}"/>
              </a:ext>
            </a:extLst>
          </p:cNvPr>
          <p:cNvGraphicFramePr>
            <a:graphicFrameLocks noGrp="1"/>
          </p:cNvGraphicFramePr>
          <p:nvPr>
            <p:extLst>
              <p:ext uri="{D42A27DB-BD31-4B8C-83A1-F6EECF244321}">
                <p14:modId xmlns:p14="http://schemas.microsoft.com/office/powerpoint/2010/main" val="4146507292"/>
              </p:ext>
            </p:extLst>
          </p:nvPr>
        </p:nvGraphicFramePr>
        <p:xfrm>
          <a:off x="838200" y="1676400"/>
          <a:ext cx="10896600" cy="4934712"/>
        </p:xfrm>
        <a:graphic>
          <a:graphicData uri="http://schemas.openxmlformats.org/drawingml/2006/table">
            <a:tbl>
              <a:tblPr firstRow="1" bandRow="1">
                <a:tableStyleId>{5940675A-B579-460E-94D1-54222C63F5DA}</a:tableStyleId>
              </a:tblPr>
              <a:tblGrid>
                <a:gridCol w="2438400">
                  <a:extLst>
                    <a:ext uri="{9D8B030D-6E8A-4147-A177-3AD203B41FA5}">
                      <a16:colId xmlns:a16="http://schemas.microsoft.com/office/drawing/2014/main" val="4259778658"/>
                    </a:ext>
                  </a:extLst>
                </a:gridCol>
                <a:gridCol w="4038600">
                  <a:extLst>
                    <a:ext uri="{9D8B030D-6E8A-4147-A177-3AD203B41FA5}">
                      <a16:colId xmlns:a16="http://schemas.microsoft.com/office/drawing/2014/main" val="1606124235"/>
                    </a:ext>
                  </a:extLst>
                </a:gridCol>
                <a:gridCol w="4419600">
                  <a:extLst>
                    <a:ext uri="{9D8B030D-6E8A-4147-A177-3AD203B41FA5}">
                      <a16:colId xmlns:a16="http://schemas.microsoft.com/office/drawing/2014/main" val="2861036226"/>
                    </a:ext>
                  </a:extLst>
                </a:gridCol>
              </a:tblGrid>
              <a:tr h="1066800">
                <a:tc>
                  <a:txBody>
                    <a:bodyPr/>
                    <a:lstStyle/>
                    <a:p>
                      <a:pPr algn="ctr">
                        <a:lnSpc>
                          <a:spcPct val="150000"/>
                        </a:lnSpc>
                      </a:pPr>
                      <a:r>
                        <a:rPr lang="vi-VN" sz="2400" b="1"/>
                        <a:t>Phương pháp</a:t>
                      </a:r>
                      <a:endParaRPr lang="en-US" sz="2400" b="1"/>
                    </a:p>
                  </a:txBody>
                  <a:tcPr/>
                </a:tc>
                <a:tc>
                  <a:txBody>
                    <a:bodyPr/>
                    <a:lstStyle/>
                    <a:p>
                      <a:pPr algn="ctr">
                        <a:lnSpc>
                          <a:spcPct val="150000"/>
                        </a:lnSpc>
                      </a:pPr>
                      <a:r>
                        <a:rPr lang="vi-VN" sz="2400" b="1"/>
                        <a:t>Ưu điểm</a:t>
                      </a:r>
                      <a:endParaRPr lang="en-US" sz="2400" b="1"/>
                    </a:p>
                  </a:txBody>
                  <a:tcPr/>
                </a:tc>
                <a:tc>
                  <a:txBody>
                    <a:bodyPr/>
                    <a:lstStyle/>
                    <a:p>
                      <a:pPr algn="ctr">
                        <a:lnSpc>
                          <a:spcPct val="150000"/>
                        </a:lnSpc>
                      </a:pPr>
                      <a:r>
                        <a:rPr lang="vi-VN" sz="2400" b="1"/>
                        <a:t>Nhược điểm</a:t>
                      </a:r>
                      <a:endParaRPr lang="en-US" sz="2400" b="1"/>
                    </a:p>
                  </a:txBody>
                  <a:tcPr/>
                </a:tc>
                <a:extLst>
                  <a:ext uri="{0D108BD9-81ED-4DB2-BD59-A6C34878D82A}">
                    <a16:rowId xmlns:a16="http://schemas.microsoft.com/office/drawing/2014/main" val="4210844456"/>
                  </a:ext>
                </a:extLst>
              </a:tr>
              <a:tr h="1066800">
                <a:tc>
                  <a:txBody>
                    <a:bodyPr/>
                    <a:lstStyle/>
                    <a:p>
                      <a:pPr>
                        <a:lnSpc>
                          <a:spcPct val="150000"/>
                        </a:lnSpc>
                      </a:pPr>
                      <a:r>
                        <a:rPr lang="en-US" sz="2400"/>
                        <a:t>Gieo vãi </a:t>
                      </a:r>
                    </a:p>
                  </a:txBody>
                  <a:tcPr/>
                </a:tc>
                <a:tc>
                  <a:txBody>
                    <a:bodyPr/>
                    <a:lstStyle/>
                    <a:p>
                      <a:pPr>
                        <a:lnSpc>
                          <a:spcPct val="150000"/>
                        </a:lnSpc>
                      </a:pPr>
                      <a:r>
                        <a:rPr lang="vi-VN" sz="2400"/>
                        <a:t>Nhanh, tiết kiệm công lao động</a:t>
                      </a:r>
                      <a:endParaRPr lang="en-US" sz="2400"/>
                    </a:p>
                  </a:txBody>
                  <a:tcPr/>
                </a:tc>
                <a:tc>
                  <a:txBody>
                    <a:bodyPr/>
                    <a:lstStyle/>
                    <a:p>
                      <a:pPr>
                        <a:lnSpc>
                          <a:spcPct val="150000"/>
                        </a:lnSpc>
                      </a:pPr>
                      <a:r>
                        <a:rPr lang="vi-VN" sz="2400"/>
                        <a:t>Tốn hạt giống</a:t>
                      </a:r>
                    </a:p>
                    <a:p>
                      <a:pPr>
                        <a:lnSpc>
                          <a:spcPct val="150000"/>
                        </a:lnSpc>
                      </a:pPr>
                      <a:r>
                        <a:rPr lang="vi-VN" sz="2400"/>
                        <a:t>Cây mọc không đều</a:t>
                      </a:r>
                    </a:p>
                    <a:p>
                      <a:pPr>
                        <a:lnSpc>
                          <a:spcPct val="150000"/>
                        </a:lnSpc>
                      </a:pPr>
                      <a:r>
                        <a:rPr lang="vi-VN" sz="2400"/>
                        <a:t>Tốn công t</a:t>
                      </a:r>
                      <a:r>
                        <a:rPr lang="en-US" sz="2400"/>
                        <a:t>ỉ</a:t>
                      </a:r>
                      <a:r>
                        <a:rPr lang="vi-VN" sz="2400"/>
                        <a:t>a thưa</a:t>
                      </a:r>
                      <a:endParaRPr lang="en-US" sz="2400"/>
                    </a:p>
                  </a:txBody>
                  <a:tcPr/>
                </a:tc>
                <a:extLst>
                  <a:ext uri="{0D108BD9-81ED-4DB2-BD59-A6C34878D82A}">
                    <a16:rowId xmlns:a16="http://schemas.microsoft.com/office/drawing/2014/main" val="264485309"/>
                  </a:ext>
                </a:extLst>
              </a:tr>
              <a:tr h="1066800">
                <a:tc>
                  <a:txBody>
                    <a:bodyPr/>
                    <a:lstStyle/>
                    <a:p>
                      <a:pPr>
                        <a:lnSpc>
                          <a:spcPct val="150000"/>
                        </a:lnSpc>
                      </a:pPr>
                      <a:r>
                        <a:rPr lang="en-US" sz="2400"/>
                        <a:t>Gieo theo hàng</a:t>
                      </a:r>
                    </a:p>
                  </a:txBody>
                  <a:tcPr/>
                </a:tc>
                <a:tc>
                  <a:txBody>
                    <a:bodyPr/>
                    <a:lstStyle/>
                    <a:p>
                      <a:pPr>
                        <a:lnSpc>
                          <a:spcPct val="150000"/>
                        </a:lnSpc>
                      </a:pPr>
                      <a:r>
                        <a:rPr lang="vi-VN" sz="2400"/>
                        <a:t>Tương đối nhanh. Tốn ít công</a:t>
                      </a:r>
                      <a:r>
                        <a:rPr lang="en-US" sz="2400"/>
                        <a:t> </a:t>
                      </a:r>
                      <a:r>
                        <a:rPr lang="vi-VN" sz="2400"/>
                        <a:t>hơn gieo theo hốc. Tiết kiệm</a:t>
                      </a:r>
                      <a:r>
                        <a:rPr lang="en-US" sz="2400"/>
                        <a:t> </a:t>
                      </a:r>
                      <a:r>
                        <a:rPr lang="vi-VN" sz="2400"/>
                        <a:t>hạt giống hơn gieo vãi</a:t>
                      </a:r>
                      <a:endParaRPr lang="en-US" sz="2400"/>
                    </a:p>
                  </a:txBody>
                  <a:tcPr/>
                </a:tc>
                <a:tc>
                  <a:txBody>
                    <a:bodyPr/>
                    <a:lstStyle/>
                    <a:p>
                      <a:pPr>
                        <a:lnSpc>
                          <a:spcPct val="150000"/>
                        </a:lnSpc>
                      </a:pPr>
                      <a:r>
                        <a:rPr lang="vi-VN" sz="2400"/>
                        <a:t>Cây mọc không đều</a:t>
                      </a:r>
                    </a:p>
                    <a:p>
                      <a:pPr>
                        <a:lnSpc>
                          <a:spcPct val="150000"/>
                        </a:lnSpc>
                      </a:pPr>
                      <a:r>
                        <a:rPr lang="vi-VN" sz="2400"/>
                        <a:t>Tốn công t</a:t>
                      </a:r>
                      <a:r>
                        <a:rPr lang="en-US" sz="2400"/>
                        <a:t>ỉ</a:t>
                      </a:r>
                      <a:r>
                        <a:rPr lang="vi-VN" sz="2400"/>
                        <a:t>a thưa</a:t>
                      </a:r>
                      <a:endParaRPr lang="en-US" sz="2400"/>
                    </a:p>
                  </a:txBody>
                  <a:tcPr/>
                </a:tc>
                <a:extLst>
                  <a:ext uri="{0D108BD9-81ED-4DB2-BD59-A6C34878D82A}">
                    <a16:rowId xmlns:a16="http://schemas.microsoft.com/office/drawing/2014/main" val="4247189915"/>
                  </a:ext>
                </a:extLst>
              </a:tr>
            </a:tbl>
          </a:graphicData>
        </a:graphic>
      </p:graphicFrame>
    </p:spTree>
    <p:extLst>
      <p:ext uri="{BB962C8B-B14F-4D97-AF65-F5344CB8AC3E}">
        <p14:creationId xmlns:p14="http://schemas.microsoft.com/office/powerpoint/2010/main" val="12188042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9962E30F-3154-7709-CB5A-0B113123623F}"/>
              </a:ext>
            </a:extLst>
          </p:cNvPr>
          <p:cNvGraphicFramePr>
            <a:graphicFrameLocks noGrp="1"/>
          </p:cNvGraphicFramePr>
          <p:nvPr>
            <p:extLst>
              <p:ext uri="{D42A27DB-BD31-4B8C-83A1-F6EECF244321}">
                <p14:modId xmlns:p14="http://schemas.microsoft.com/office/powerpoint/2010/main" val="1032037585"/>
              </p:ext>
            </p:extLst>
          </p:nvPr>
        </p:nvGraphicFramePr>
        <p:xfrm>
          <a:off x="685800" y="1828800"/>
          <a:ext cx="10896600" cy="2777109"/>
        </p:xfrm>
        <a:graphic>
          <a:graphicData uri="http://schemas.openxmlformats.org/drawingml/2006/table">
            <a:tbl>
              <a:tblPr firstRow="1" bandRow="1">
                <a:tableStyleId>{5940675A-B579-460E-94D1-54222C63F5DA}</a:tableStyleId>
              </a:tblPr>
              <a:tblGrid>
                <a:gridCol w="2133600">
                  <a:extLst>
                    <a:ext uri="{9D8B030D-6E8A-4147-A177-3AD203B41FA5}">
                      <a16:colId xmlns:a16="http://schemas.microsoft.com/office/drawing/2014/main" val="4259778658"/>
                    </a:ext>
                  </a:extLst>
                </a:gridCol>
                <a:gridCol w="5130800">
                  <a:extLst>
                    <a:ext uri="{9D8B030D-6E8A-4147-A177-3AD203B41FA5}">
                      <a16:colId xmlns:a16="http://schemas.microsoft.com/office/drawing/2014/main" val="1606124235"/>
                    </a:ext>
                  </a:extLst>
                </a:gridCol>
                <a:gridCol w="3632200">
                  <a:extLst>
                    <a:ext uri="{9D8B030D-6E8A-4147-A177-3AD203B41FA5}">
                      <a16:colId xmlns:a16="http://schemas.microsoft.com/office/drawing/2014/main" val="2861036226"/>
                    </a:ext>
                  </a:extLst>
                </a:gridCol>
              </a:tblGrid>
              <a:tr h="1066800">
                <a:tc>
                  <a:txBody>
                    <a:bodyPr/>
                    <a:lstStyle/>
                    <a:p>
                      <a:pPr algn="ctr">
                        <a:lnSpc>
                          <a:spcPct val="150000"/>
                        </a:lnSpc>
                      </a:pPr>
                      <a:r>
                        <a:rPr lang="vi-VN" sz="2400" b="1"/>
                        <a:t>Phương pháp</a:t>
                      </a:r>
                      <a:endParaRPr lang="en-US" sz="2400" b="1"/>
                    </a:p>
                  </a:txBody>
                  <a:tcPr/>
                </a:tc>
                <a:tc>
                  <a:txBody>
                    <a:bodyPr/>
                    <a:lstStyle/>
                    <a:p>
                      <a:pPr algn="ctr">
                        <a:lnSpc>
                          <a:spcPct val="150000"/>
                        </a:lnSpc>
                      </a:pPr>
                      <a:r>
                        <a:rPr lang="vi-VN" sz="2400" b="1"/>
                        <a:t>Ưu điểm</a:t>
                      </a:r>
                      <a:endParaRPr lang="en-US" sz="2400" b="1"/>
                    </a:p>
                  </a:txBody>
                  <a:tcPr/>
                </a:tc>
                <a:tc>
                  <a:txBody>
                    <a:bodyPr/>
                    <a:lstStyle/>
                    <a:p>
                      <a:pPr algn="ctr">
                        <a:lnSpc>
                          <a:spcPct val="150000"/>
                        </a:lnSpc>
                      </a:pPr>
                      <a:r>
                        <a:rPr lang="vi-VN" sz="2400" b="1"/>
                        <a:t>Nhược điểm</a:t>
                      </a:r>
                      <a:endParaRPr lang="en-US" sz="2400" b="1"/>
                    </a:p>
                  </a:txBody>
                  <a:tcPr/>
                </a:tc>
                <a:extLst>
                  <a:ext uri="{0D108BD9-81ED-4DB2-BD59-A6C34878D82A}">
                    <a16:rowId xmlns:a16="http://schemas.microsoft.com/office/drawing/2014/main" val="4210844456"/>
                  </a:ext>
                </a:extLst>
              </a:tr>
              <a:tr h="1066800">
                <a:tc>
                  <a:txBody>
                    <a:bodyPr/>
                    <a:lstStyle/>
                    <a:p>
                      <a:pPr>
                        <a:lnSpc>
                          <a:spcPct val="150000"/>
                        </a:lnSpc>
                      </a:pPr>
                      <a:r>
                        <a:rPr lang="en-US" sz="2400"/>
                        <a:t>Gieo theo hốc</a:t>
                      </a:r>
                    </a:p>
                  </a:txBody>
                  <a:tcPr/>
                </a:tc>
                <a:tc>
                  <a:txBody>
                    <a:bodyPr/>
                    <a:lstStyle/>
                    <a:p>
                      <a:pPr>
                        <a:lnSpc>
                          <a:spcPct val="150000"/>
                        </a:lnSpc>
                      </a:pPr>
                      <a:r>
                        <a:rPr lang="vi-VN" sz="2400"/>
                        <a:t>Tiết kiệm hạt giống</a:t>
                      </a:r>
                      <a:endParaRPr lang="en-US" sz="2400"/>
                    </a:p>
                    <a:p>
                      <a:pPr>
                        <a:lnSpc>
                          <a:spcPct val="150000"/>
                        </a:lnSpc>
                      </a:pPr>
                      <a:r>
                        <a:rPr lang="vi-VN" sz="2400"/>
                        <a:t>Gieo với kho</a:t>
                      </a:r>
                      <a:r>
                        <a:rPr lang="en-US" sz="2400"/>
                        <a:t>ả</a:t>
                      </a:r>
                      <a:r>
                        <a:rPr lang="vi-VN" sz="2400"/>
                        <a:t>ng cách đều nên</a:t>
                      </a:r>
                      <a:r>
                        <a:rPr lang="en-US" sz="2400"/>
                        <a:t> </a:t>
                      </a:r>
                      <a:r>
                        <a:rPr lang="vi-VN" sz="2400"/>
                        <a:t>không phải tỉa thưa</a:t>
                      </a:r>
                      <a:endParaRPr lang="en-US" sz="2400"/>
                    </a:p>
                  </a:txBody>
                  <a:tcPr/>
                </a:tc>
                <a:tc>
                  <a:txBody>
                    <a:bodyPr/>
                    <a:lstStyle/>
                    <a:p>
                      <a:pPr>
                        <a:lnSpc>
                          <a:spcPct val="150000"/>
                        </a:lnSpc>
                      </a:pPr>
                      <a:r>
                        <a:rPr lang="en-US" sz="2400"/>
                        <a:t>Tốn công gieo</a:t>
                      </a:r>
                    </a:p>
                    <a:p>
                      <a:pPr>
                        <a:lnSpc>
                          <a:spcPct val="150000"/>
                        </a:lnSpc>
                      </a:pPr>
                      <a:r>
                        <a:rPr lang="en-US" sz="2400"/>
                        <a:t>Dễ khuyết cây, khuyết mật độ</a:t>
                      </a:r>
                    </a:p>
                  </a:txBody>
                  <a:tcPr/>
                </a:tc>
                <a:extLst>
                  <a:ext uri="{0D108BD9-81ED-4DB2-BD59-A6C34878D82A}">
                    <a16:rowId xmlns:a16="http://schemas.microsoft.com/office/drawing/2014/main" val="327467781"/>
                  </a:ext>
                </a:extLst>
              </a:tr>
            </a:tbl>
          </a:graphicData>
        </a:graphic>
      </p:graphicFrame>
    </p:spTree>
    <p:extLst>
      <p:ext uri="{BB962C8B-B14F-4D97-AF65-F5344CB8AC3E}">
        <p14:creationId xmlns:p14="http://schemas.microsoft.com/office/powerpoint/2010/main" val="40582780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36B9A7D-35A5-8C46-C981-27DDC6E5D774}"/>
              </a:ext>
            </a:extLst>
          </p:cNvPr>
          <p:cNvPicPr>
            <a:picLocks noChangeAspect="1"/>
          </p:cNvPicPr>
          <p:nvPr/>
        </p:nvPicPr>
        <p:blipFill>
          <a:blip r:embed="rId3"/>
          <a:stretch>
            <a:fillRect/>
          </a:stretch>
        </p:blipFill>
        <p:spPr>
          <a:xfrm>
            <a:off x="762000" y="1828800"/>
            <a:ext cx="1828800" cy="1800353"/>
          </a:xfrm>
          <a:prstGeom prst="rect">
            <a:avLst/>
          </a:prstGeom>
        </p:spPr>
      </p:pic>
      <p:sp>
        <p:nvSpPr>
          <p:cNvPr id="5" name="TextBox 4">
            <a:extLst>
              <a:ext uri="{FF2B5EF4-FFF2-40B4-BE49-F238E27FC236}">
                <a16:creationId xmlns:a16="http://schemas.microsoft.com/office/drawing/2014/main" id="{93F77390-4489-AF08-933E-48B0CF8FF4E3}"/>
              </a:ext>
            </a:extLst>
          </p:cNvPr>
          <p:cNvSpPr txBox="1"/>
          <p:nvPr/>
        </p:nvSpPr>
        <p:spPr>
          <a:xfrm>
            <a:off x="2819400" y="1981200"/>
            <a:ext cx="8929914" cy="1121846"/>
          </a:xfrm>
          <a:prstGeom prst="rect">
            <a:avLst/>
          </a:prstGeom>
          <a:noFill/>
        </p:spPr>
        <p:txBody>
          <a:bodyPr wrap="square">
            <a:spAutoFit/>
          </a:bodyPr>
          <a:lstStyle/>
          <a:p>
            <a:pPr algn="just">
              <a:lnSpc>
                <a:spcPct val="150000"/>
              </a:lnSpc>
            </a:pPr>
            <a:r>
              <a:rPr lang="vi-VN" sz="2400"/>
              <a:t>Em hãy quan sát Hình 16.5 và mô tả phương pháp trồng cây cà chua, cây ổi, cây hành.</a:t>
            </a:r>
            <a:endParaRPr lang="en-US" sz="2400"/>
          </a:p>
        </p:txBody>
      </p:sp>
      <p:pic>
        <p:nvPicPr>
          <p:cNvPr id="12" name="Picture 11">
            <a:extLst>
              <a:ext uri="{FF2B5EF4-FFF2-40B4-BE49-F238E27FC236}">
                <a16:creationId xmlns:a16="http://schemas.microsoft.com/office/drawing/2014/main" id="{D0396AB5-B235-FBF0-25E5-312E64E92774}"/>
              </a:ext>
            </a:extLst>
          </p:cNvPr>
          <p:cNvPicPr>
            <a:picLocks noChangeAspect="1"/>
          </p:cNvPicPr>
          <p:nvPr/>
        </p:nvPicPr>
        <p:blipFill>
          <a:blip r:embed="rId4"/>
          <a:stretch>
            <a:fillRect/>
          </a:stretch>
        </p:blipFill>
        <p:spPr>
          <a:xfrm>
            <a:off x="272190" y="3410381"/>
            <a:ext cx="11647619" cy="3447619"/>
          </a:xfrm>
          <a:prstGeom prst="rect">
            <a:avLst/>
          </a:prstGeom>
        </p:spPr>
      </p:pic>
    </p:spTree>
    <p:extLst>
      <p:ext uri="{BB962C8B-B14F-4D97-AF65-F5344CB8AC3E}">
        <p14:creationId xmlns:p14="http://schemas.microsoft.com/office/powerpoint/2010/main" val="16538068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4E3CE71-9FA7-31F5-F2FA-3EDF0C799A6B}"/>
              </a:ext>
            </a:extLst>
          </p:cNvPr>
          <p:cNvSpPr/>
          <p:nvPr/>
        </p:nvSpPr>
        <p:spPr>
          <a:xfrm>
            <a:off x="3617277" y="1184683"/>
            <a:ext cx="4957445" cy="6604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Hướng</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dẫn</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về</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nhà</a:t>
            </a:r>
            <a:endPar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endParaRPr>
          </a:p>
        </p:txBody>
      </p:sp>
      <p:pic>
        <p:nvPicPr>
          <p:cNvPr id="3" name="Picture 2">
            <a:extLst>
              <a:ext uri="{FF2B5EF4-FFF2-40B4-BE49-F238E27FC236}">
                <a16:creationId xmlns:a16="http://schemas.microsoft.com/office/drawing/2014/main" id="{1CCC2B67-0D7C-7DF5-268F-79BE0154CB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830369">
            <a:off x="4864099" y="5335523"/>
            <a:ext cx="2463800" cy="1618017"/>
          </a:xfrm>
          <a:prstGeom prst="rect">
            <a:avLst/>
          </a:prstGeom>
        </p:spPr>
      </p:pic>
      <p:sp>
        <p:nvSpPr>
          <p:cNvPr id="4" name="Flowchart: Off-page Connector 3">
            <a:extLst>
              <a:ext uri="{FF2B5EF4-FFF2-40B4-BE49-F238E27FC236}">
                <a16:creationId xmlns:a16="http://schemas.microsoft.com/office/drawing/2014/main" id="{EC97C026-C65C-38F8-27EE-C7EF75768B79}"/>
              </a:ext>
            </a:extLst>
          </p:cNvPr>
          <p:cNvSpPr/>
          <p:nvPr/>
        </p:nvSpPr>
        <p:spPr>
          <a:xfrm>
            <a:off x="1398832" y="2639332"/>
            <a:ext cx="3907936" cy="3505200"/>
          </a:xfrm>
          <a:prstGeom prst="flowChartOffpageConnector">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39" rtl="0" eaLnBrk="1" fontAlgn="auto" latinLnBrk="0" hangingPunct="1">
              <a:lnSpc>
                <a:spcPct val="150000"/>
              </a:lnSpc>
              <a:spcBef>
                <a:spcPts val="200"/>
              </a:spcBef>
              <a:spcAft>
                <a:spcPts val="20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UTM Avo"/>
                <a:cs typeface="+mn-ea"/>
                <a:sym typeface="+mn-lt"/>
              </a:rPr>
              <a:t>Ôn</a:t>
            </a:r>
            <a:r>
              <a:rPr kumimoji="0" lang="en-US" sz="2400" b="0" i="0" u="none" strike="noStrike" kern="1200" cap="none" spc="0" normalizeH="0" baseline="0" noProof="0" dirty="0">
                <a:ln>
                  <a:noFill/>
                </a:ln>
                <a:solidFill>
                  <a:prstClr val="black"/>
                </a:solidFill>
                <a:effectLst/>
                <a:uLnTx/>
                <a:uFillTx/>
                <a:latin typeface="UTM Avo"/>
                <a:cs typeface="+mn-ea"/>
                <a:sym typeface="+mn-lt"/>
              </a:rPr>
              <a:t> </a:t>
            </a:r>
            <a:r>
              <a:rPr kumimoji="0" lang="en-US" sz="2400" b="0" i="0" u="none" strike="noStrike" kern="1200" cap="none" spc="0" normalizeH="0" baseline="0" noProof="0" dirty="0" err="1">
                <a:ln>
                  <a:noFill/>
                </a:ln>
                <a:solidFill>
                  <a:prstClr val="black"/>
                </a:solidFill>
                <a:effectLst/>
                <a:uLnTx/>
                <a:uFillTx/>
                <a:latin typeface="UTM Avo"/>
                <a:cs typeface="+mn-ea"/>
                <a:sym typeface="+mn-lt"/>
              </a:rPr>
              <a:t>lại</a:t>
            </a:r>
            <a:r>
              <a:rPr kumimoji="0" lang="en-US" sz="2400" b="0" i="0" u="none" strike="noStrike" kern="1200" cap="none" spc="0" normalizeH="0" baseline="0" noProof="0" dirty="0">
                <a:ln>
                  <a:noFill/>
                </a:ln>
                <a:solidFill>
                  <a:prstClr val="black"/>
                </a:solidFill>
                <a:effectLst/>
                <a:uLnTx/>
                <a:uFillTx/>
                <a:latin typeface="UTM Avo"/>
                <a:cs typeface="+mn-ea"/>
                <a:sym typeface="+mn-lt"/>
              </a:rPr>
              <a:t> </a:t>
            </a:r>
            <a:r>
              <a:rPr kumimoji="0" lang="en-US" sz="2400" b="0" i="0" u="none" strike="noStrike" kern="1200" cap="none" spc="0" normalizeH="0" baseline="0" noProof="0" dirty="0" err="1">
                <a:ln>
                  <a:noFill/>
                </a:ln>
                <a:solidFill>
                  <a:prstClr val="black"/>
                </a:solidFill>
                <a:effectLst/>
                <a:uLnTx/>
                <a:uFillTx/>
                <a:latin typeface="UTM Avo"/>
                <a:cs typeface="+mn-ea"/>
                <a:sym typeface="+mn-lt"/>
              </a:rPr>
              <a:t>kiến</a:t>
            </a:r>
            <a:r>
              <a:rPr kumimoji="0" lang="en-US" sz="2400" b="0" i="0" u="none" strike="noStrike" kern="1200" cap="none" spc="0" normalizeH="0" baseline="0" noProof="0" dirty="0">
                <a:ln>
                  <a:noFill/>
                </a:ln>
                <a:solidFill>
                  <a:prstClr val="black"/>
                </a:solidFill>
                <a:effectLst/>
                <a:uLnTx/>
                <a:uFillTx/>
                <a:latin typeface="UTM Avo"/>
                <a:cs typeface="+mn-ea"/>
                <a:sym typeface="+mn-lt"/>
              </a:rPr>
              <a:t> </a:t>
            </a:r>
            <a:r>
              <a:rPr kumimoji="0" lang="en-US" sz="2400" b="0" i="0" u="none" strike="noStrike" kern="1200" cap="none" spc="0" normalizeH="0" baseline="0" noProof="0" dirty="0" err="1">
                <a:ln>
                  <a:noFill/>
                </a:ln>
                <a:solidFill>
                  <a:prstClr val="black"/>
                </a:solidFill>
                <a:effectLst/>
                <a:uLnTx/>
                <a:uFillTx/>
                <a:latin typeface="UTM Avo"/>
                <a:cs typeface="+mn-ea"/>
                <a:sym typeface="+mn-lt"/>
              </a:rPr>
              <a:t>thức</a:t>
            </a:r>
            <a:r>
              <a:rPr kumimoji="0" lang="en-US" sz="2400" b="0" i="0" u="none" strike="noStrike" kern="1200" cap="none" spc="0" normalizeH="0" baseline="0" noProof="0" dirty="0">
                <a:ln>
                  <a:noFill/>
                </a:ln>
                <a:solidFill>
                  <a:prstClr val="black"/>
                </a:solidFill>
                <a:effectLst/>
                <a:uLnTx/>
                <a:uFillTx/>
                <a:latin typeface="UTM Avo"/>
                <a:cs typeface="+mn-ea"/>
                <a:sym typeface="+mn-lt"/>
              </a:rPr>
              <a:t> </a:t>
            </a:r>
            <a:r>
              <a:rPr kumimoji="0" lang="en-US" sz="2400" b="0" i="0" u="none" strike="noStrike" kern="1200" cap="none" spc="0" normalizeH="0" baseline="0" noProof="0" dirty="0" err="1">
                <a:ln>
                  <a:noFill/>
                </a:ln>
                <a:solidFill>
                  <a:prstClr val="black"/>
                </a:solidFill>
                <a:effectLst/>
                <a:uLnTx/>
                <a:uFillTx/>
                <a:latin typeface="UTM Avo"/>
                <a:cs typeface="+mn-ea"/>
                <a:sym typeface="+mn-lt"/>
              </a:rPr>
              <a:t>đã</a:t>
            </a:r>
            <a:r>
              <a:rPr kumimoji="0" lang="en-US" sz="2400" b="0" i="0" u="none" strike="noStrike" kern="1200" cap="none" spc="0" normalizeH="0" baseline="0" noProof="0" dirty="0">
                <a:ln>
                  <a:noFill/>
                </a:ln>
                <a:solidFill>
                  <a:prstClr val="black"/>
                </a:solidFill>
                <a:effectLst/>
                <a:uLnTx/>
                <a:uFillTx/>
                <a:latin typeface="UTM Avo"/>
                <a:cs typeface="+mn-ea"/>
                <a:sym typeface="+mn-lt"/>
              </a:rPr>
              <a:t> </a:t>
            </a:r>
            <a:r>
              <a:rPr kumimoji="0" lang="en-US" sz="2400" b="0" i="0" u="none" strike="noStrike" kern="1200" cap="none" spc="0" normalizeH="0" baseline="0" noProof="0" dirty="0" err="1">
                <a:ln>
                  <a:noFill/>
                </a:ln>
                <a:solidFill>
                  <a:prstClr val="black"/>
                </a:solidFill>
                <a:effectLst/>
                <a:uLnTx/>
                <a:uFillTx/>
                <a:latin typeface="UTM Avo"/>
                <a:cs typeface="+mn-ea"/>
                <a:sym typeface="+mn-lt"/>
              </a:rPr>
              <a:t>học</a:t>
            </a:r>
            <a:endParaRPr kumimoji="0" lang="en-US" sz="2400" b="0" i="0" u="none" strike="noStrike" kern="1200" cap="none" spc="0" normalizeH="0" baseline="0" noProof="0" dirty="0">
              <a:ln>
                <a:noFill/>
              </a:ln>
              <a:solidFill>
                <a:prstClr val="black"/>
              </a:solidFill>
              <a:effectLst/>
              <a:uLnTx/>
              <a:uFillTx/>
              <a:latin typeface="UTM Avo"/>
              <a:cs typeface="+mn-ea"/>
              <a:sym typeface="+mn-lt"/>
            </a:endParaRPr>
          </a:p>
        </p:txBody>
      </p:sp>
      <p:sp>
        <p:nvSpPr>
          <p:cNvPr id="5" name="Flowchart: Off-page Connector 4">
            <a:extLst>
              <a:ext uri="{FF2B5EF4-FFF2-40B4-BE49-F238E27FC236}">
                <a16:creationId xmlns:a16="http://schemas.microsoft.com/office/drawing/2014/main" id="{A95AC8FF-E8AB-6BDF-A71F-23B871C0BCA4}"/>
              </a:ext>
            </a:extLst>
          </p:cNvPr>
          <p:cNvSpPr/>
          <p:nvPr/>
        </p:nvSpPr>
        <p:spPr>
          <a:xfrm>
            <a:off x="7112000" y="2668055"/>
            <a:ext cx="4318000" cy="3476477"/>
          </a:xfrm>
          <a:prstGeom prst="flowChartOffpageConnector">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609539">
              <a:lnSpc>
                <a:spcPct val="150000"/>
              </a:lnSpc>
              <a:spcBef>
                <a:spcPts val="200"/>
              </a:spcBef>
              <a:spcAft>
                <a:spcPts val="200"/>
              </a:spcAft>
              <a:defRPr/>
            </a:pPr>
            <a:r>
              <a:rPr lang="en-US" sz="2400">
                <a:solidFill>
                  <a:prstClr val="black"/>
                </a:solidFill>
                <a:cs typeface="+mn-ea"/>
                <a:sym typeface="+mn-lt"/>
              </a:rPr>
              <a:t>Đọc và tìm hiểu trước nội dung tiếp theo của bài học</a:t>
            </a:r>
            <a:endParaRPr lang="en-US" sz="2400" b="1" dirty="0">
              <a:solidFill>
                <a:prstClr val="black"/>
              </a:solidFill>
              <a:cs typeface="+mn-ea"/>
              <a:sym typeface="+mn-lt"/>
            </a:endParaRPr>
          </a:p>
        </p:txBody>
      </p:sp>
      <p:sp>
        <p:nvSpPr>
          <p:cNvPr id="7" name="Oval 6">
            <a:extLst>
              <a:ext uri="{FF2B5EF4-FFF2-40B4-BE49-F238E27FC236}">
                <a16:creationId xmlns:a16="http://schemas.microsoft.com/office/drawing/2014/main" id="{5C3BAF31-00AD-9DB6-DAC4-B5066F0E755F}"/>
              </a:ext>
            </a:extLst>
          </p:cNvPr>
          <p:cNvSpPr/>
          <p:nvPr/>
        </p:nvSpPr>
        <p:spPr>
          <a:xfrm>
            <a:off x="2885399" y="1997982"/>
            <a:ext cx="863600" cy="863600"/>
          </a:xfrm>
          <a:prstGeom prst="ellipse">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609539" rtl="0" eaLnBrk="1" fontAlgn="auto" latinLnBrk="0" hangingPunct="1">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lumMod val="100000"/>
                  </a:prstClr>
                </a:solidFill>
                <a:effectLst/>
                <a:uLnTx/>
                <a:uFillTx/>
                <a:latin typeface="UTM Avo"/>
                <a:cs typeface="+mn-ea"/>
                <a:sym typeface="+mn-lt"/>
              </a:rPr>
              <a:t>1</a:t>
            </a:r>
          </a:p>
        </p:txBody>
      </p:sp>
      <p:sp>
        <p:nvSpPr>
          <p:cNvPr id="8" name="Oval 7">
            <a:extLst>
              <a:ext uri="{FF2B5EF4-FFF2-40B4-BE49-F238E27FC236}">
                <a16:creationId xmlns:a16="http://schemas.microsoft.com/office/drawing/2014/main" id="{F43C3422-460E-E252-F539-D427ACF213FC}"/>
              </a:ext>
            </a:extLst>
          </p:cNvPr>
          <p:cNvSpPr/>
          <p:nvPr/>
        </p:nvSpPr>
        <p:spPr>
          <a:xfrm>
            <a:off x="8761168" y="1997982"/>
            <a:ext cx="863600" cy="863600"/>
          </a:xfrm>
          <a:prstGeom prst="ellipse">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609539"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lumMod val="100000"/>
                  </a:prstClr>
                </a:solidFill>
                <a:effectLst/>
                <a:uLnTx/>
                <a:uFillTx/>
                <a:latin typeface="UTM Avo"/>
                <a:cs typeface="+mn-ea"/>
                <a:sym typeface="+mn-lt"/>
              </a:rPr>
              <a:t>2</a:t>
            </a:r>
          </a:p>
        </p:txBody>
      </p:sp>
    </p:spTree>
    <p:extLst>
      <p:ext uri="{BB962C8B-B14F-4D97-AF65-F5344CB8AC3E}">
        <p14:creationId xmlns:p14="http://schemas.microsoft.com/office/powerpoint/2010/main" val="3060355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44801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1221F26-4C65-6E54-9EA8-B247D58C6EFE}"/>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76B81309-AF59-B228-A1F3-249130566D47}"/>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TextBox 4">
            <a:extLst>
              <a:ext uri="{FF2B5EF4-FFF2-40B4-BE49-F238E27FC236}">
                <a16:creationId xmlns:a16="http://schemas.microsoft.com/office/drawing/2014/main" id="{781C7BE5-57D1-1C32-BC75-BD0CE4C79EC9}"/>
              </a:ext>
            </a:extLst>
          </p:cNvPr>
          <p:cNvSpPr txBox="1"/>
          <p:nvPr/>
        </p:nvSpPr>
        <p:spPr>
          <a:xfrm>
            <a:off x="462105" y="912740"/>
            <a:ext cx="11367083" cy="95032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Like fanpage Hoc10 - Học 1 biết 10 để nhận thêm nhiều tài liệu giảng dạy</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theo đường link:  </a:t>
            </a:r>
          </a:p>
        </p:txBody>
      </p:sp>
      <p:sp>
        <p:nvSpPr>
          <p:cNvPr id="6" name="Rectangle: Rounded Corners 5">
            <a:extLst>
              <a:ext uri="{FF2B5EF4-FFF2-40B4-BE49-F238E27FC236}">
                <a16:creationId xmlns:a16="http://schemas.microsoft.com/office/drawing/2014/main" id="{D3A2233B-78B4-144D-C27E-A68F791BDCBB}"/>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7" name="TextBox 6">
            <a:hlinkClick r:id="rId3"/>
            <a:extLst>
              <a:ext uri="{FF2B5EF4-FFF2-40B4-BE49-F238E27FC236}">
                <a16:creationId xmlns:a16="http://schemas.microsoft.com/office/drawing/2014/main" id="{AF78D4DB-D18C-35F0-A640-447F807F89F9}"/>
              </a:ext>
            </a:extLst>
          </p:cNvPr>
          <p:cNvSpPr txBox="1"/>
          <p:nvPr/>
        </p:nvSpPr>
        <p:spPr>
          <a:xfrm>
            <a:off x="2644617" y="2000034"/>
            <a:ext cx="712225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Arial"/>
                <a:sym typeface="Arial"/>
                <a:hlinkClick r:id="rId3">
                  <a:extLst>
                    <a:ext uri="{A12FA001-AC4F-418D-AE19-62706E023703}">
                      <ahyp:hlinkClr xmlns:ahyp="http://schemas.microsoft.com/office/drawing/2018/hyperlinkcolor" val="tx"/>
                    </a:ext>
                  </a:extLst>
                </a:hlinkClick>
              </a:rPr>
              <a:t>Hoc10 – Học 1 biết 10</a:t>
            </a:r>
            <a:endPar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Arial"/>
              <a:sym typeface="Arial"/>
            </a:endParaRPr>
          </a:p>
        </p:txBody>
      </p:sp>
      <p:sp>
        <p:nvSpPr>
          <p:cNvPr id="8" name="TextBox 7">
            <a:extLst>
              <a:ext uri="{FF2B5EF4-FFF2-40B4-BE49-F238E27FC236}">
                <a16:creationId xmlns:a16="http://schemas.microsoft.com/office/drawing/2014/main" id="{9B552111-83E9-E2C4-E08B-DC4EB19CF71B}"/>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Hoặc truy cập qua QR code</a:t>
            </a:r>
          </a:p>
        </p:txBody>
      </p:sp>
      <p:pic>
        <p:nvPicPr>
          <p:cNvPr id="9" name="Picture 2" descr="Ngón Trỏ, ngón tay, Máy tính Biểu tượng Tay - tay png tải về - Miễn phí  trong suốt Tay png Tải về.">
            <a:extLst>
              <a:ext uri="{FF2B5EF4-FFF2-40B4-BE49-F238E27FC236}">
                <a16:creationId xmlns:a16="http://schemas.microsoft.com/office/drawing/2014/main" id="{9AFDDDAE-520E-A070-C1CF-66C0F56BACC5}"/>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C51A6B98-10D5-49D7-521E-A99FE7C8447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3607196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7"/>
                                        </p:tgtEl>
                                        <p:attrNameLst>
                                          <p:attrName>style.color</p:attrName>
                                        </p:attrNameLst>
                                      </p:cBhvr>
                                      <p:by>
                                        <p:hsl h="7200000" s="0" l="0"/>
                                      </p:by>
                                    </p:animClr>
                                    <p:animClr clrSpc="hsl" dir="cw">
                                      <p:cBhvr>
                                        <p:cTn id="7" dur="1000" fill="hold"/>
                                        <p:tgtEl>
                                          <p:spTgt spid="7"/>
                                        </p:tgtEl>
                                        <p:attrNameLst>
                                          <p:attrName>fillcolor</p:attrName>
                                        </p:attrNameLst>
                                      </p:cBhvr>
                                      <p:by>
                                        <p:hsl h="7200000" s="0" l="0"/>
                                      </p:by>
                                    </p:animClr>
                                    <p:animClr clrSpc="hsl" dir="cw">
                                      <p:cBhvr>
                                        <p:cTn id="8" dur="1000" fill="hold"/>
                                        <p:tgtEl>
                                          <p:spTgt spid="7"/>
                                        </p:tgtEl>
                                        <p:attrNameLst>
                                          <p:attrName>stroke.color</p:attrName>
                                        </p:attrNameLst>
                                      </p:cBhvr>
                                      <p:by>
                                        <p:hsl h="7200000" s="0" l="0"/>
                                      </p:by>
                                    </p:animClr>
                                    <p:set>
                                      <p:cBhvr>
                                        <p:cTn id="9" dur="1000" fill="hold"/>
                                        <p:tgtEl>
                                          <p:spTgt spid="7"/>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6"/>
                                        </p:tgtEl>
                                        <p:attrNameLst>
                                          <p:attrName>fillcolor</p:attrName>
                                        </p:attrNameLst>
                                      </p:cBhvr>
                                      <p:to>
                                        <a:srgbClr val="C5E0B3"/>
                                      </p:to>
                                    </p:animClr>
                                    <p:set>
                                      <p:cBhvr>
                                        <p:cTn id="12" dur="1000" fill="hold"/>
                                        <p:tgtEl>
                                          <p:spTgt spid="6"/>
                                        </p:tgtEl>
                                        <p:attrNameLst>
                                          <p:attrName>fill.type</p:attrName>
                                        </p:attrNameLst>
                                      </p:cBhvr>
                                      <p:to>
                                        <p:strVal val="solid"/>
                                      </p:to>
                                    </p:set>
                                    <p:set>
                                      <p:cBhvr>
                                        <p:cTn id="13" dur="1000" fill="hold"/>
                                        <p:tgtEl>
                                          <p:spTgt spid="6"/>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4"/>
                                        </p:tgtEl>
                                        <p:attrNameLst>
                                          <p:attrName>style.color</p:attrName>
                                        </p:attrNameLst>
                                      </p:cBhvr>
                                      <p:by>
                                        <p:hsl h="7200000" s="0" l="0"/>
                                      </p:by>
                                    </p:animClr>
                                    <p:animClr clrSpc="hsl" dir="cw">
                                      <p:cBhvr>
                                        <p:cTn id="16" dur="1000" fill="hold"/>
                                        <p:tgtEl>
                                          <p:spTgt spid="4"/>
                                        </p:tgtEl>
                                        <p:attrNameLst>
                                          <p:attrName>fillcolor</p:attrName>
                                        </p:attrNameLst>
                                      </p:cBhvr>
                                      <p:by>
                                        <p:hsl h="7200000" s="0" l="0"/>
                                      </p:by>
                                    </p:animClr>
                                    <p:animClr clrSpc="hsl" dir="cw">
                                      <p:cBhvr>
                                        <p:cTn id="17" dur="1000" fill="hold"/>
                                        <p:tgtEl>
                                          <p:spTgt spid="4"/>
                                        </p:tgtEl>
                                        <p:attrNameLst>
                                          <p:attrName>stroke.color</p:attrName>
                                        </p:attrNameLst>
                                      </p:cBhvr>
                                      <p:by>
                                        <p:hsl h="7200000" s="0" l="0"/>
                                      </p:by>
                                    </p:animClr>
                                    <p:set>
                                      <p:cBhvr>
                                        <p:cTn id="18" dur="1000" fill="hold"/>
                                        <p:tgtEl>
                                          <p:spTgt spid="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4097779F-E8BC-486A-B819-0292E604E70F}" vid="{4DC8568B-4BA0-4F21-A01E-F1C82C7A139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Default Theme</Template>
  <TotalTime>474</TotalTime>
  <Words>1092</Words>
  <Application>Microsoft Office PowerPoint</Application>
  <PresentationFormat>Widescreen</PresentationFormat>
  <Paragraphs>90</Paragraphs>
  <Slides>28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Calibri</vt:lpstr>
      <vt:lpstr>UTM Avo</vt:lpstr>
      <vt:lpstr>Theme1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9Slide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Thuynt</dc:creator>
  <cp:lastModifiedBy>Thuynt</cp:lastModifiedBy>
  <cp:revision>10</cp:revision>
  <dcterms:created xsi:type="dcterms:W3CDTF">2024-03-01T08:13:14Z</dcterms:created>
  <dcterms:modified xsi:type="dcterms:W3CDTF">2024-06-03T01:28:34Z</dcterms:modified>
</cp:coreProperties>
</file>