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58" r:id="rId3"/>
    <p:sldId id="259" r:id="rId4"/>
    <p:sldId id="260" r:id="rId5"/>
    <p:sldId id="261" r:id="rId6"/>
    <p:sldId id="304" r:id="rId7"/>
    <p:sldId id="320" r:id="rId8"/>
    <p:sldId id="321" r:id="rId9"/>
    <p:sldId id="322" r:id="rId10"/>
    <p:sldId id="323" r:id="rId11"/>
    <p:sldId id="324" r:id="rId12"/>
    <p:sldId id="325" r:id="rId13"/>
    <p:sldId id="326" r:id="rId14"/>
    <p:sldId id="327" r:id="rId15"/>
    <p:sldId id="328" r:id="rId16"/>
    <p:sldId id="329" r:id="rId17"/>
    <p:sldId id="330" r:id="rId18"/>
    <p:sldId id="332" r:id="rId19"/>
    <p:sldId id="331" r:id="rId20"/>
    <p:sldId id="333" r:id="rId21"/>
    <p:sldId id="262" r:id="rId22"/>
    <p:sldId id="263" r:id="rId23"/>
    <p:sldId id="319" r:id="rId24"/>
    <p:sldId id="264" r:id="rId25"/>
    <p:sldId id="265" r:id="rId26"/>
    <p:sldId id="268" r:id="rId27"/>
    <p:sldId id="269" r:id="rId28"/>
    <p:sldId id="270" r:id="rId29"/>
    <p:sldId id="271" r:id="rId30"/>
    <p:sldId id="27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7D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74" autoAdjust="0"/>
    <p:restoredTop sz="94660"/>
  </p:normalViewPr>
  <p:slideViewPr>
    <p:cSldViewPr>
      <p:cViewPr varScale="1">
        <p:scale>
          <a:sx n="104" d="100"/>
          <a:sy n="104" d="100"/>
        </p:scale>
        <p:origin x="114" y="15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0B3519-AC2C-4278-80AD-D57B3F96003E}" type="datetimeFigureOut">
              <a:rPr lang="en-US" smtClean="0"/>
              <a:t>03/06/2024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C312CE-2F7D-4E34-B64E-8551FE27A4AA}" type="slidenum">
              <a:rPr lang="en-US" smtClean="0"/>
              <a:t>‹#›</a:t>
            </a:fld>
            <a:endParaRPr lang="en-US"/>
          </a:p>
        </p:txBody>
      </p:sp>
    </p:spTree>
    <p:extLst>
      <p:ext uri="{BB962C8B-B14F-4D97-AF65-F5344CB8AC3E}">
        <p14:creationId xmlns:p14="http://schemas.microsoft.com/office/powerpoint/2010/main" val="812641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cong-nghe-trong-trot/1/162/90"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cong-nghe-10-cong-nghe-trong-trot/1/162/90"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luyen-tap/5267" TargetMode="External"/><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cong-nghe-10-cong-nghe-trong-trot/1/162/93" TargetMode="External"/><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cong-nghe-10-cong-nghe-trong-trot/1/162/72"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microsoft.com/office/2007/relationships/hdphoto" Target="../media/hdphoto1.wdp"/><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A91770A-916E-43F7-C87D-F9F4CE1A74C2}"/>
              </a:ext>
            </a:extLst>
          </p:cNvPr>
          <p:cNvSpPr txBox="1"/>
          <p:nvPr/>
        </p:nvSpPr>
        <p:spPr>
          <a:xfrm>
            <a:off x="8536215" y="4347"/>
            <a:ext cx="3541485" cy="646331"/>
          </a:xfrm>
          <a:prstGeom prst="rect">
            <a:avLst/>
          </a:prstGeom>
          <a:noFill/>
        </p:spPr>
        <p:txBody>
          <a:bodyPr wrap="square" rtlCol="0">
            <a:spAutoFit/>
          </a:bodyPr>
          <a:lstStyle/>
          <a:p>
            <a:pPr algn="r"/>
            <a:r>
              <a:rPr lang="en-US" sz="3600">
                <a:solidFill>
                  <a:schemeClr val="bg1"/>
                </a:solidFill>
                <a:effectLst>
                  <a:outerShdw blurRad="38100" dist="38100" dir="2700000" algn="tl">
                    <a:srgbClr val="000000">
                      <a:alpha val="43137"/>
                    </a:srgbClr>
                  </a:outerShdw>
                </a:effectLst>
                <a:latin typeface="UTM Avo" panose="02040603050506020204" pitchFamily="18" charset="0"/>
              </a:rPr>
              <a:t>Công nghệ 10</a:t>
            </a:r>
          </a:p>
        </p:txBody>
      </p:sp>
      <p:sp>
        <p:nvSpPr>
          <p:cNvPr id="10" name="Google Shape;54;p1">
            <a:extLst>
              <a:ext uri="{FF2B5EF4-FFF2-40B4-BE49-F238E27FC236}">
                <a16:creationId xmlns:a16="http://schemas.microsoft.com/office/drawing/2014/main" id="{4FD5E363-28E1-0640-88BC-3DB6A2DA6B22}"/>
              </a:ext>
            </a:extLst>
          </p:cNvPr>
          <p:cNvSpPr txBox="1">
            <a:spLocks/>
          </p:cNvSpPr>
          <p:nvPr/>
        </p:nvSpPr>
        <p:spPr>
          <a:xfrm>
            <a:off x="0" y="961846"/>
            <a:ext cx="12192000" cy="246715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a:solidFill>
                  <a:srgbClr val="002060"/>
                </a:solidFill>
                <a:latin typeface="UTM Avo" panose="02040603050506020204" pitchFamily="18" charset="0"/>
              </a:rPr>
              <a:t>Chủ đề 6</a:t>
            </a:r>
            <a:br>
              <a:rPr lang="en-US" sz="5200" b="1">
                <a:solidFill>
                  <a:srgbClr val="002060"/>
                </a:solidFill>
                <a:latin typeface="UTM Avo" panose="02040603050506020204" pitchFamily="18" charset="0"/>
              </a:rPr>
            </a:br>
            <a:r>
              <a:rPr lang="en-US" sz="5200" b="1">
                <a:solidFill>
                  <a:srgbClr val="002060"/>
                </a:solidFill>
                <a:latin typeface="UTM Avo" panose="02040603050506020204" pitchFamily="18" charset="0"/>
              </a:rPr>
              <a:t>Kĩ thuật trồng trọt</a:t>
            </a:r>
            <a:endParaRPr lang="en-US" sz="5200" b="1" dirty="0">
              <a:solidFill>
                <a:srgbClr val="FF0000"/>
              </a:solidFill>
              <a:latin typeface="UTM Avo" panose="02040603050506020204" pitchFamily="18" charset="0"/>
              <a:cs typeface="Arial" panose="020B0604020202020204" pitchFamily="34" charset="0"/>
            </a:endParaRPr>
          </a:p>
        </p:txBody>
      </p:sp>
      <p:sp>
        <p:nvSpPr>
          <p:cNvPr id="11" name="Google Shape;54;p1">
            <a:extLst>
              <a:ext uri="{FF2B5EF4-FFF2-40B4-BE49-F238E27FC236}">
                <a16:creationId xmlns:a16="http://schemas.microsoft.com/office/drawing/2014/main" id="{53A6066C-05FB-772A-35FB-ED924A95654A}"/>
              </a:ext>
            </a:extLst>
          </p:cNvPr>
          <p:cNvSpPr txBox="1">
            <a:spLocks/>
          </p:cNvSpPr>
          <p:nvPr/>
        </p:nvSpPr>
        <p:spPr>
          <a:xfrm>
            <a:off x="0" y="4194628"/>
            <a:ext cx="12192000" cy="13589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377">
              <a:lnSpc>
                <a:spcPct val="150000"/>
              </a:lnSpc>
              <a:defRPr/>
            </a:pPr>
            <a:r>
              <a:rPr lang="en-US" sz="4800" b="1">
                <a:solidFill>
                  <a:srgbClr val="FF0000"/>
                </a:solidFill>
                <a:latin typeface="UTM Avo" panose="02040603050506020204" pitchFamily="18" charset="0"/>
                <a:cs typeface="Arial" panose="020B0604020202020204" pitchFamily="34" charset="0"/>
              </a:rPr>
              <a:t>Bài 16. Quy trình trồng trọt</a:t>
            </a:r>
            <a:br>
              <a:rPr lang="en-US" sz="4800" b="1">
                <a:solidFill>
                  <a:srgbClr val="FF0000"/>
                </a:solidFill>
                <a:latin typeface="UTM Avo" panose="02040603050506020204" pitchFamily="18" charset="0"/>
                <a:cs typeface="Arial" panose="020B0604020202020204" pitchFamily="34" charset="0"/>
              </a:rPr>
            </a:br>
            <a:r>
              <a:rPr lang="en-US" sz="4800" b="1">
                <a:solidFill>
                  <a:srgbClr val="FF0000"/>
                </a:solidFill>
                <a:latin typeface="UTM Avo" panose="02040603050506020204" pitchFamily="18" charset="0"/>
                <a:cs typeface="Arial" panose="020B0604020202020204" pitchFamily="34" charset="0"/>
              </a:rPr>
              <a:t>(Tiết 3)</a:t>
            </a:r>
            <a:endParaRPr lang="en-US" sz="4800" b="1" dirty="0">
              <a:solidFill>
                <a:srgbClr val="FF0000"/>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01A83B53-8A9B-9A4A-4F99-60FE9A45CA6E}"/>
              </a:ext>
            </a:extLst>
          </p:cNvPr>
          <p:cNvSpPr txBox="1"/>
          <p:nvPr/>
        </p:nvSpPr>
        <p:spPr>
          <a:xfrm>
            <a:off x="8686800" y="650678"/>
            <a:ext cx="3390900" cy="369332"/>
          </a:xfrm>
          <a:prstGeom prst="rect">
            <a:avLst/>
          </a:prstGeom>
          <a:noFill/>
        </p:spPr>
        <p:txBody>
          <a:bodyPr wrap="square" rtlCol="0">
            <a:spAutoFit/>
          </a:bodyPr>
          <a:lstStyle/>
          <a:p>
            <a:pPr algn="r"/>
            <a:r>
              <a:rPr lang="en-US">
                <a:solidFill>
                  <a:schemeClr val="bg1"/>
                </a:solidFill>
                <a:effectLst>
                  <a:outerShdw blurRad="38100" dist="38100" dir="2700000" algn="tl">
                    <a:srgbClr val="000000">
                      <a:alpha val="43137"/>
                    </a:srgbClr>
                  </a:outerShdw>
                </a:effectLst>
                <a:latin typeface="UTM Avo" panose="02040603050506020204" pitchFamily="18" charset="0"/>
              </a:rPr>
              <a:t>Công nghệ trồng trọt</a:t>
            </a:r>
          </a:p>
        </p:txBody>
      </p:sp>
    </p:spTree>
    <p:extLst>
      <p:ext uri="{BB962C8B-B14F-4D97-AF65-F5344CB8AC3E}">
        <p14:creationId xmlns:p14="http://schemas.microsoft.com/office/powerpoint/2010/main" val="2902587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203E8FC-9AD6-95AA-8F9A-C8FF7333B2AB}"/>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326785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3E6D71-05D6-E303-0831-BC275BA2F1CA}"/>
              </a:ext>
            </a:extLst>
          </p:cNvPr>
          <p:cNvSpPr txBox="1"/>
          <p:nvPr/>
        </p:nvSpPr>
        <p:spPr>
          <a:xfrm>
            <a:off x="838200" y="1676400"/>
            <a:ext cx="11582400" cy="1121846"/>
          </a:xfrm>
          <a:prstGeom prst="rect">
            <a:avLst/>
          </a:prstGeom>
          <a:noFill/>
        </p:spPr>
        <p:txBody>
          <a:bodyPr wrap="square">
            <a:spAutoFit/>
          </a:bodyPr>
          <a:lstStyle/>
          <a:p>
            <a:pPr>
              <a:lnSpc>
                <a:spcPct val="150000"/>
              </a:lnSpc>
            </a:pPr>
            <a:r>
              <a:rPr lang="vi-VN" sz="2400"/>
              <a:t>Phương pháp tưới ph</a:t>
            </a:r>
            <a:r>
              <a:rPr lang="en-US" sz="2400"/>
              <a:t>un</a:t>
            </a:r>
            <a:r>
              <a:rPr lang="vi-VN" sz="2400"/>
              <a:t> mưa và tưới nhỏ giọt thích hợp cho những loại</a:t>
            </a:r>
          </a:p>
          <a:p>
            <a:pPr>
              <a:lnSpc>
                <a:spcPct val="150000"/>
              </a:lnSpc>
            </a:pPr>
            <a:r>
              <a:rPr lang="vi-VN" sz="2400"/>
              <a:t>cây trồng nào?</a:t>
            </a:r>
            <a:endParaRPr lang="en-US" sz="2400"/>
          </a:p>
        </p:txBody>
      </p:sp>
      <p:sp>
        <p:nvSpPr>
          <p:cNvPr id="11" name="TextBox 10">
            <a:extLst>
              <a:ext uri="{FF2B5EF4-FFF2-40B4-BE49-F238E27FC236}">
                <a16:creationId xmlns:a16="http://schemas.microsoft.com/office/drawing/2014/main" id="{39C46363-B619-1BB1-B5AF-2E72B7A991E8}"/>
              </a:ext>
            </a:extLst>
          </p:cNvPr>
          <p:cNvSpPr txBox="1"/>
          <p:nvPr/>
        </p:nvSpPr>
        <p:spPr>
          <a:xfrm>
            <a:off x="838200" y="3550787"/>
            <a:ext cx="10668000" cy="2783839"/>
          </a:xfrm>
          <a:prstGeom prst="rect">
            <a:avLst/>
          </a:prstGeom>
          <a:noFill/>
        </p:spPr>
        <p:txBody>
          <a:bodyPr wrap="square">
            <a:spAutoFit/>
          </a:bodyPr>
          <a:lstStyle/>
          <a:p>
            <a:pPr algn="just">
              <a:lnSpc>
                <a:spcPct val="150000"/>
              </a:lnSpc>
            </a:pPr>
            <a:r>
              <a:rPr lang="vi-VN" sz="2400"/>
              <a:t>Tưới ph</a:t>
            </a:r>
            <a:r>
              <a:rPr lang="en-US" sz="2400"/>
              <a:t>un</a:t>
            </a:r>
            <a:r>
              <a:rPr lang="vi-VN" sz="2400"/>
              <a:t> mưa thích hợp cho các loại cây lấy lá (ví dụ: rau ăn l</a:t>
            </a:r>
            <a:r>
              <a:rPr lang="en-US" sz="2400"/>
              <a:t>á</a:t>
            </a:r>
            <a:r>
              <a:rPr lang="vi-VN" sz="2400"/>
              <a:t>), cây lấy củ,</a:t>
            </a:r>
            <a:r>
              <a:rPr lang="en-US" sz="2400"/>
              <a:t> </a:t>
            </a:r>
            <a:r>
              <a:rPr lang="vi-VN" sz="2400"/>
              <a:t>cây ưa độ </a:t>
            </a:r>
            <a:r>
              <a:rPr lang="en-US" sz="2400"/>
              <a:t>ẩ</a:t>
            </a:r>
            <a:r>
              <a:rPr lang="vi-VN" sz="2400"/>
              <a:t>m không kh</a:t>
            </a:r>
            <a:r>
              <a:rPr lang="en-US" sz="2400"/>
              <a:t>í</a:t>
            </a:r>
            <a:r>
              <a:rPr lang="vi-VN" sz="2400"/>
              <a:t> cao (ví dụ: lan), cây giống </a:t>
            </a:r>
            <a:r>
              <a:rPr lang="en-US" sz="2400"/>
              <a:t>tr</a:t>
            </a:r>
            <a:r>
              <a:rPr lang="vi-VN" sz="2400"/>
              <a:t>ong vườn ươm, cây ăn quả</a:t>
            </a:r>
            <a:r>
              <a:rPr lang="en-US" sz="2400"/>
              <a:t> </a:t>
            </a:r>
            <a:r>
              <a:rPr lang="vi-VN" sz="2400"/>
              <a:t>dạng lớn (ví dụ: nhãn, vải, bưởi,...).</a:t>
            </a:r>
          </a:p>
          <a:p>
            <a:pPr algn="just">
              <a:lnSpc>
                <a:spcPct val="150000"/>
              </a:lnSpc>
            </a:pPr>
            <a:r>
              <a:rPr lang="vi-VN" sz="2400"/>
              <a:t>- Tưới nhỏ giọt thích hợp với các loại cây trồng thưa, cây lấy hoa, l</a:t>
            </a:r>
            <a:r>
              <a:rPr lang="en-US" sz="2400"/>
              <a:t>ấ</a:t>
            </a:r>
            <a:r>
              <a:rPr lang="vi-VN" sz="2400"/>
              <a:t>y quả dạng</a:t>
            </a:r>
            <a:r>
              <a:rPr lang="en-US" sz="2400"/>
              <a:t> </a:t>
            </a:r>
            <a:r>
              <a:rPr lang="vi-VN" sz="2400"/>
              <a:t>nhỏ (ví dụ rau ăn quả,...).</a:t>
            </a:r>
            <a:endParaRPr lang="en-US" sz="2400"/>
          </a:p>
        </p:txBody>
      </p:sp>
      <p:sp>
        <p:nvSpPr>
          <p:cNvPr id="13" name="Arrow: Right 12">
            <a:extLst>
              <a:ext uri="{FF2B5EF4-FFF2-40B4-BE49-F238E27FC236}">
                <a16:creationId xmlns:a16="http://schemas.microsoft.com/office/drawing/2014/main" id="{0D32B350-336B-DB80-FA8F-93A66309914E}"/>
              </a:ext>
            </a:extLst>
          </p:cNvPr>
          <p:cNvSpPr/>
          <p:nvPr/>
        </p:nvSpPr>
        <p:spPr>
          <a:xfrm rot="5400000">
            <a:off x="4714111" y="2531642"/>
            <a:ext cx="990600"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461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82590B2-DB6B-3CAF-1460-6B1D1E6264E8}"/>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3503767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2826EC9-1DAB-DAC8-6262-21D580A6FCE1}"/>
              </a:ext>
            </a:extLst>
          </p:cNvPr>
          <p:cNvSpPr txBox="1"/>
          <p:nvPr/>
        </p:nvSpPr>
        <p:spPr>
          <a:xfrm>
            <a:off x="852714" y="2412168"/>
            <a:ext cx="10961914" cy="4445832"/>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400"/>
              <a:t>Tuỳ từng loại cây trồng, tính chất đất và khí hậu, thời tiết mà tưới với chu  kì và lượng nước tưới khác nhau.</a:t>
            </a:r>
          </a:p>
          <a:p>
            <a:pPr marL="342900" indent="-342900" algn="just">
              <a:lnSpc>
                <a:spcPct val="150000"/>
              </a:lnSpc>
              <a:buFont typeface="Arial" panose="020B0604020202020204" pitchFamily="34" charset="0"/>
              <a:buChar char="•"/>
            </a:pPr>
            <a:r>
              <a:rPr lang="vi-VN" sz="2400"/>
              <a:t>Tưới đẫm nước ngay sau khi gieo hoặc trồng để hạt nhanh mọc, cây nhanh hồi xanh, bén rễ. Tưới thường xuyên để giữ ẩm cho đất. </a:t>
            </a:r>
          </a:p>
          <a:p>
            <a:pPr marL="342900" indent="-342900" algn="just">
              <a:lnSpc>
                <a:spcPct val="150000"/>
              </a:lnSpc>
              <a:buFont typeface="Arial" panose="020B0604020202020204" pitchFamily="34" charset="0"/>
              <a:buChar char="•"/>
            </a:pPr>
            <a:r>
              <a:rPr lang="vi-VN" sz="2400"/>
              <a:t>Lưu ý: đối với cây có bộ rễ ăn nông và kém phát triển, cần tưới thường xuyên hơn. </a:t>
            </a:r>
          </a:p>
          <a:p>
            <a:pPr marL="342900" indent="-342900" algn="just">
              <a:lnSpc>
                <a:spcPct val="150000"/>
              </a:lnSpc>
              <a:buFont typeface="Arial" panose="020B0604020202020204" pitchFamily="34" charset="0"/>
              <a:buChar char="•"/>
            </a:pPr>
            <a:r>
              <a:rPr lang="vi-VN" sz="2400"/>
              <a:t>Nên sử dụng một số phương pháp tưới tự động như tưới nhỏ giọt, tưới phun mưa,... để nâng cao hiệu quả tưới.</a:t>
            </a:r>
            <a:endParaRPr lang="en-US" sz="2400"/>
          </a:p>
        </p:txBody>
      </p:sp>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6" name="TextBox 5">
            <a:extLst>
              <a:ext uri="{FF2B5EF4-FFF2-40B4-BE49-F238E27FC236}">
                <a16:creationId xmlns:a16="http://schemas.microsoft.com/office/drawing/2014/main" id="{E00E040A-CC63-EB27-F7FE-C4BF72BD1E94}"/>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3.1. </a:t>
            </a:r>
            <a:r>
              <a:rPr lang="en-US" sz="2400"/>
              <a:t>T</a:t>
            </a:r>
            <a:r>
              <a:rPr lang="vi-VN" sz="2400"/>
              <a:t>ưới nước</a:t>
            </a:r>
            <a:endParaRPr lang="en-US" sz="2400"/>
          </a:p>
        </p:txBody>
      </p:sp>
    </p:spTree>
    <p:extLst>
      <p:ext uri="{BB962C8B-B14F-4D97-AF65-F5344CB8AC3E}">
        <p14:creationId xmlns:p14="http://schemas.microsoft.com/office/powerpoint/2010/main" val="97224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pic>
        <p:nvPicPr>
          <p:cNvPr id="6" name="Picture 5">
            <a:extLst>
              <a:ext uri="{FF2B5EF4-FFF2-40B4-BE49-F238E27FC236}">
                <a16:creationId xmlns:a16="http://schemas.microsoft.com/office/drawing/2014/main" id="{89A5147B-74BA-8349-A5A4-0C635369CDED}"/>
              </a:ext>
            </a:extLst>
          </p:cNvPr>
          <p:cNvPicPr>
            <a:picLocks noChangeAspect="1"/>
          </p:cNvPicPr>
          <p:nvPr/>
        </p:nvPicPr>
        <p:blipFill>
          <a:blip r:embed="rId3"/>
          <a:stretch>
            <a:fillRect/>
          </a:stretch>
        </p:blipFill>
        <p:spPr>
          <a:xfrm>
            <a:off x="167685" y="2743200"/>
            <a:ext cx="11856630" cy="2824219"/>
          </a:xfrm>
          <a:prstGeom prst="rect">
            <a:avLst/>
          </a:prstGeom>
        </p:spPr>
      </p:pic>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3.1. </a:t>
            </a:r>
            <a:r>
              <a:rPr lang="en-US" sz="2400"/>
              <a:t>T</a:t>
            </a:r>
            <a:r>
              <a:rPr lang="vi-VN" sz="2400"/>
              <a:t>ưới nước</a:t>
            </a:r>
            <a:endParaRPr lang="en-US" sz="2400"/>
          </a:p>
        </p:txBody>
      </p:sp>
    </p:spTree>
    <p:extLst>
      <p:ext uri="{BB962C8B-B14F-4D97-AF65-F5344CB8AC3E}">
        <p14:creationId xmlns:p14="http://schemas.microsoft.com/office/powerpoint/2010/main" val="2699183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3.2. </a:t>
            </a:r>
            <a:r>
              <a:rPr lang="en-US" sz="2400"/>
              <a:t>B</a:t>
            </a:r>
            <a:r>
              <a:rPr lang="vi-VN" sz="2400"/>
              <a:t>ón thúc</a:t>
            </a:r>
            <a:endParaRPr lang="en-US" sz="2400"/>
          </a:p>
        </p:txBody>
      </p:sp>
      <p:pic>
        <p:nvPicPr>
          <p:cNvPr id="2" name="Picture 1">
            <a:extLst>
              <a:ext uri="{FF2B5EF4-FFF2-40B4-BE49-F238E27FC236}">
                <a16:creationId xmlns:a16="http://schemas.microsoft.com/office/drawing/2014/main" id="{4D560F6B-6036-2043-0F83-6B677370A27A}"/>
              </a:ext>
            </a:extLst>
          </p:cNvPr>
          <p:cNvPicPr>
            <a:picLocks noChangeAspect="1"/>
          </p:cNvPicPr>
          <p:nvPr/>
        </p:nvPicPr>
        <p:blipFill>
          <a:blip r:embed="rId3"/>
          <a:stretch>
            <a:fillRect/>
          </a:stretch>
        </p:blipFill>
        <p:spPr>
          <a:xfrm>
            <a:off x="762000" y="2537323"/>
            <a:ext cx="1828800" cy="1800353"/>
          </a:xfrm>
          <a:prstGeom prst="rect">
            <a:avLst/>
          </a:prstGeom>
        </p:spPr>
      </p:pic>
      <p:sp>
        <p:nvSpPr>
          <p:cNvPr id="4" name="TextBox 3">
            <a:extLst>
              <a:ext uri="{FF2B5EF4-FFF2-40B4-BE49-F238E27FC236}">
                <a16:creationId xmlns:a16="http://schemas.microsoft.com/office/drawing/2014/main" id="{478DD2DD-DD9F-5B58-D5F4-F9025B0219AF}"/>
              </a:ext>
            </a:extLst>
          </p:cNvPr>
          <p:cNvSpPr txBox="1"/>
          <p:nvPr/>
        </p:nvSpPr>
        <p:spPr>
          <a:xfrm>
            <a:off x="2895600" y="2546149"/>
            <a:ext cx="8929914" cy="567848"/>
          </a:xfrm>
          <a:prstGeom prst="rect">
            <a:avLst/>
          </a:prstGeom>
          <a:noFill/>
        </p:spPr>
        <p:txBody>
          <a:bodyPr wrap="square">
            <a:spAutoFit/>
          </a:bodyPr>
          <a:lstStyle/>
          <a:p>
            <a:pPr algn="just">
              <a:lnSpc>
                <a:spcPct val="150000"/>
              </a:lnSpc>
            </a:pPr>
            <a:r>
              <a:rPr lang="vi-VN" sz="2400"/>
              <a:t>Nên bón thúc cho cây vào lúc nào?</a:t>
            </a:r>
            <a:endParaRPr lang="en-US" sz="2400"/>
          </a:p>
        </p:txBody>
      </p:sp>
      <p:sp>
        <p:nvSpPr>
          <p:cNvPr id="5" name="Arrow: Right 4">
            <a:extLst>
              <a:ext uri="{FF2B5EF4-FFF2-40B4-BE49-F238E27FC236}">
                <a16:creationId xmlns:a16="http://schemas.microsoft.com/office/drawing/2014/main" id="{4EC695B3-4924-3906-91A5-AD67D913F0E8}"/>
              </a:ext>
            </a:extLst>
          </p:cNvPr>
          <p:cNvSpPr/>
          <p:nvPr/>
        </p:nvSpPr>
        <p:spPr>
          <a:xfrm rot="5400000">
            <a:off x="5600700" y="3461376"/>
            <a:ext cx="990600"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0A124C0-74EB-2FE5-D1DD-FC4F5A7DCF9D}"/>
              </a:ext>
            </a:extLst>
          </p:cNvPr>
          <p:cNvSpPr txBox="1"/>
          <p:nvPr/>
        </p:nvSpPr>
        <p:spPr>
          <a:xfrm>
            <a:off x="1447800" y="4570755"/>
            <a:ext cx="10377714" cy="2229841"/>
          </a:xfrm>
          <a:prstGeom prst="rect">
            <a:avLst/>
          </a:prstGeom>
          <a:noFill/>
        </p:spPr>
        <p:txBody>
          <a:bodyPr wrap="square">
            <a:spAutoFit/>
          </a:bodyPr>
          <a:lstStyle/>
          <a:p>
            <a:pPr algn="just">
              <a:lnSpc>
                <a:spcPct val="150000"/>
              </a:lnSpc>
            </a:pPr>
            <a:r>
              <a:rPr lang="vi-VN" sz="2400"/>
              <a:t>Nên bón thúc cho cây vào</a:t>
            </a:r>
            <a:r>
              <a:rPr lang="en-US" sz="2400"/>
              <a:t> </a:t>
            </a:r>
            <a:r>
              <a:rPr lang="vi-VN" sz="2400"/>
              <a:t>c</a:t>
            </a:r>
            <a:r>
              <a:rPr lang="en-US" sz="2400"/>
              <a:t>á</a:t>
            </a:r>
            <a:r>
              <a:rPr lang="vi-VN" sz="2400"/>
              <a:t>c thời ki sinh trưởng chủ yếu: thời k</a:t>
            </a:r>
            <a:r>
              <a:rPr lang="en-US" sz="2400"/>
              <a:t>ì </a:t>
            </a:r>
            <a:r>
              <a:rPr lang="vi-VN" sz="2400"/>
              <a:t>hồi xanh bén rễ, thời k</a:t>
            </a:r>
            <a:r>
              <a:rPr lang="en-US" sz="2400"/>
              <a:t>ì</a:t>
            </a:r>
            <a:r>
              <a:rPr lang="vi-VN" sz="2400"/>
              <a:t> sinh trưởng sinh</a:t>
            </a:r>
            <a:r>
              <a:rPr lang="en-US" sz="2400"/>
              <a:t> </a:t>
            </a:r>
            <a:r>
              <a:rPr lang="vi-VN" sz="2400"/>
              <a:t>dưỡng mạnh, thời k</a:t>
            </a:r>
            <a:r>
              <a:rPr lang="en-US" sz="2400"/>
              <a:t>ì</a:t>
            </a:r>
            <a:r>
              <a:rPr lang="vi-VN" sz="2400"/>
              <a:t> ra hoa đậu </a:t>
            </a:r>
            <a:r>
              <a:rPr lang="en-US" sz="2400"/>
              <a:t>quả</a:t>
            </a:r>
            <a:r>
              <a:rPr lang="vi-VN" sz="2400"/>
              <a:t>, thời k</a:t>
            </a:r>
            <a:r>
              <a:rPr lang="en-US" sz="2400"/>
              <a:t>ì</a:t>
            </a:r>
            <a:r>
              <a:rPr lang="vi-VN" sz="2400"/>
              <a:t> hình thành và phát triển bộ phận sử</a:t>
            </a:r>
            <a:r>
              <a:rPr lang="en-US" sz="2400"/>
              <a:t> </a:t>
            </a:r>
            <a:r>
              <a:rPr lang="vi-VN" sz="2400"/>
              <a:t>dụng (sản phẩm cây trồng).</a:t>
            </a:r>
            <a:endParaRPr lang="en-US" sz="2400"/>
          </a:p>
        </p:txBody>
      </p:sp>
    </p:spTree>
    <p:extLst>
      <p:ext uri="{BB962C8B-B14F-4D97-AF65-F5344CB8AC3E}">
        <p14:creationId xmlns:p14="http://schemas.microsoft.com/office/powerpoint/2010/main" val="73751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3.2. </a:t>
            </a:r>
            <a:r>
              <a:rPr lang="en-US" sz="2400"/>
              <a:t>B</a:t>
            </a:r>
            <a:r>
              <a:rPr lang="vi-VN" sz="2400"/>
              <a:t>ón thúc</a:t>
            </a:r>
            <a:endParaRPr lang="en-US" sz="2400"/>
          </a:p>
        </p:txBody>
      </p:sp>
      <p:sp>
        <p:nvSpPr>
          <p:cNvPr id="4" name="TextBox 3">
            <a:extLst>
              <a:ext uri="{FF2B5EF4-FFF2-40B4-BE49-F238E27FC236}">
                <a16:creationId xmlns:a16="http://schemas.microsoft.com/office/drawing/2014/main" id="{478DD2DD-DD9F-5B58-D5F4-F9025B0219AF}"/>
              </a:ext>
            </a:extLst>
          </p:cNvPr>
          <p:cNvSpPr txBox="1"/>
          <p:nvPr/>
        </p:nvSpPr>
        <p:spPr>
          <a:xfrm>
            <a:off x="762000" y="2667000"/>
            <a:ext cx="10940143" cy="3891835"/>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400" b="1"/>
              <a:t>Bón vào gốc:</a:t>
            </a:r>
            <a:r>
              <a:rPr lang="vi-VN" sz="2400"/>
              <a:t> hoà tan phân bón vào nước và tưới vào xung quanh gốc cây. Nếu đất ẩm thì rắc phân xung quanh gốc và lấp đất che kín phân. Nếu dùng hệ thống tưới nhỏ giọt thì hoà phân thành dung dịch và bón phân thông qua hệ thống tưới.</a:t>
            </a:r>
          </a:p>
          <a:p>
            <a:pPr marL="342900" indent="-342900" algn="just">
              <a:lnSpc>
                <a:spcPct val="150000"/>
              </a:lnSpc>
              <a:buFont typeface="Arial" panose="020B0604020202020204" pitchFamily="34" charset="0"/>
              <a:buChar char="•"/>
            </a:pPr>
            <a:r>
              <a:rPr lang="vi-VN" sz="2400" b="1"/>
              <a:t>Bón qua lá:</a:t>
            </a:r>
            <a:r>
              <a:rPr lang="vi-VN" sz="2400"/>
              <a:t> pha phân bón lá với nồng độ khuyến cáo trên bao bì và phun ướt đều toàn bộ lá trên cây.</a:t>
            </a:r>
          </a:p>
          <a:p>
            <a:pPr marL="342900" indent="-342900" algn="just">
              <a:lnSpc>
                <a:spcPct val="150000"/>
              </a:lnSpc>
              <a:buFont typeface="Arial" panose="020B0604020202020204" pitchFamily="34" charset="0"/>
              <a:buChar char="•"/>
            </a:pPr>
            <a:r>
              <a:rPr lang="vi-VN" sz="2400" b="1"/>
              <a:t>Lưu ý: </a:t>
            </a:r>
            <a:r>
              <a:rPr lang="en-US" sz="2400"/>
              <a:t>B</a:t>
            </a:r>
            <a:r>
              <a:rPr lang="vi-VN" sz="2400"/>
              <a:t>ón thúc vào các thời kì sinh trưởng chủ yếu của cây.</a:t>
            </a:r>
            <a:endParaRPr lang="en-US" sz="2400"/>
          </a:p>
        </p:txBody>
      </p:sp>
    </p:spTree>
    <p:extLst>
      <p:ext uri="{BB962C8B-B14F-4D97-AF65-F5344CB8AC3E}">
        <p14:creationId xmlns:p14="http://schemas.microsoft.com/office/powerpoint/2010/main" val="109589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3.3. </a:t>
            </a:r>
            <a:r>
              <a:rPr lang="en-US" sz="2400"/>
              <a:t>X</a:t>
            </a:r>
            <a:r>
              <a:rPr lang="vi-VN" sz="2400"/>
              <a:t>ới xáo, làm cỏ, vun gốc</a:t>
            </a:r>
            <a:endParaRPr lang="en-US" sz="2400"/>
          </a:p>
        </p:txBody>
      </p:sp>
      <p:sp>
        <p:nvSpPr>
          <p:cNvPr id="4" name="TextBox 3">
            <a:extLst>
              <a:ext uri="{FF2B5EF4-FFF2-40B4-BE49-F238E27FC236}">
                <a16:creationId xmlns:a16="http://schemas.microsoft.com/office/drawing/2014/main" id="{478DD2DD-DD9F-5B58-D5F4-F9025B0219AF}"/>
              </a:ext>
            </a:extLst>
          </p:cNvPr>
          <p:cNvSpPr txBox="1"/>
          <p:nvPr/>
        </p:nvSpPr>
        <p:spPr>
          <a:xfrm>
            <a:off x="762001" y="2667000"/>
            <a:ext cx="6400800" cy="3891835"/>
          </a:xfrm>
          <a:prstGeom prst="rect">
            <a:avLst/>
          </a:prstGeom>
          <a:noFill/>
        </p:spPr>
        <p:txBody>
          <a:bodyPr wrap="square">
            <a:spAutoFit/>
          </a:bodyPr>
          <a:lstStyle/>
          <a:p>
            <a:pPr algn="just">
              <a:lnSpc>
                <a:spcPct val="150000"/>
              </a:lnSpc>
            </a:pPr>
            <a:r>
              <a:rPr lang="vi-VN" sz="2400"/>
              <a:t>Xới tơi lớp đất mặt xung quanh gốc cây để giúp cho bộ rễ phát triển tốt. Kết hợp xới với trừ cỏ dại để tránh cạnh tranh nước và dinh dưỡng với cây trồng. </a:t>
            </a:r>
          </a:p>
          <a:p>
            <a:pPr algn="just">
              <a:lnSpc>
                <a:spcPct val="150000"/>
              </a:lnSpc>
            </a:pPr>
            <a:r>
              <a:rPr lang="vi-VN" sz="2400"/>
              <a:t>Lấy đất ở xung quanh gốc và rãnh vun vào gốc, giúp cho cây đứng vững, bộ rễ và củ trong đất phát triển tốt.</a:t>
            </a:r>
            <a:endParaRPr lang="en-US" sz="2400"/>
          </a:p>
        </p:txBody>
      </p:sp>
      <p:pic>
        <p:nvPicPr>
          <p:cNvPr id="11266" name="Picture 2" descr="Máy xới đất đa năng tiết kiệm chai phí cho bà con như thế nào ?">
            <a:extLst>
              <a:ext uri="{FF2B5EF4-FFF2-40B4-BE49-F238E27FC236}">
                <a16:creationId xmlns:a16="http://schemas.microsoft.com/office/drawing/2014/main" id="{334296C0-A367-6E55-93A7-10C16DED55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961"/>
          <a:stretch/>
        </p:blipFill>
        <p:spPr bwMode="auto">
          <a:xfrm>
            <a:off x="7315200" y="2819400"/>
            <a:ext cx="4445382" cy="3377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07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1266"/>
                                        </p:tgtEl>
                                        <p:attrNameLst>
                                          <p:attrName>style.visibility</p:attrName>
                                        </p:attrNameLst>
                                      </p:cBhvr>
                                      <p:to>
                                        <p:strVal val="visible"/>
                                      </p:to>
                                    </p:set>
                                    <p:animEffect transition="in" filter="randombar(horizontal)">
                                      <p:cBhvr>
                                        <p:cTn id="10" dur="500"/>
                                        <p:tgtEl>
                                          <p:spTgt spid="1126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3.4. </a:t>
            </a:r>
            <a:r>
              <a:rPr lang="en-US" sz="2400"/>
              <a:t>L</a:t>
            </a:r>
            <a:r>
              <a:rPr lang="vi-VN" sz="2400"/>
              <a:t>àm giàn</a:t>
            </a:r>
            <a:endParaRPr lang="en-US" sz="2400"/>
          </a:p>
        </p:txBody>
      </p:sp>
      <p:sp>
        <p:nvSpPr>
          <p:cNvPr id="4" name="TextBox 3">
            <a:extLst>
              <a:ext uri="{FF2B5EF4-FFF2-40B4-BE49-F238E27FC236}">
                <a16:creationId xmlns:a16="http://schemas.microsoft.com/office/drawing/2014/main" id="{478DD2DD-DD9F-5B58-D5F4-F9025B0219AF}"/>
              </a:ext>
            </a:extLst>
          </p:cNvPr>
          <p:cNvSpPr txBox="1"/>
          <p:nvPr/>
        </p:nvSpPr>
        <p:spPr>
          <a:xfrm>
            <a:off x="762000" y="2667000"/>
            <a:ext cx="10591799" cy="3337837"/>
          </a:xfrm>
          <a:prstGeom prst="rect">
            <a:avLst/>
          </a:prstGeom>
          <a:noFill/>
        </p:spPr>
        <p:txBody>
          <a:bodyPr wrap="square">
            <a:spAutoFit/>
          </a:bodyPr>
          <a:lstStyle/>
          <a:p>
            <a:pPr marL="457200" indent="-457200" algn="just">
              <a:lnSpc>
                <a:spcPct val="150000"/>
              </a:lnSpc>
              <a:buFont typeface="Arial" panose="020B0604020202020204" pitchFamily="34" charset="0"/>
              <a:buChar char="•"/>
            </a:pPr>
            <a:r>
              <a:rPr lang="vi-VN" sz="2400"/>
              <a:t>Đối với những cây có thân leo bò (cây họ bầu bí), thân vươn cao và mảnh (cà chua, chanh leo,...), cần được làm giàn để cây sinh trưởng phát triển trên giàn, tránh đổ gãy thân cành, giúp đậu quả tốt và quả phát triển cân đối.</a:t>
            </a:r>
          </a:p>
          <a:p>
            <a:pPr marL="457200" indent="-457200" algn="just">
              <a:lnSpc>
                <a:spcPct val="150000"/>
              </a:lnSpc>
              <a:buFont typeface="Arial" panose="020B0604020202020204" pitchFamily="34" charset="0"/>
              <a:buChar char="•"/>
            </a:pPr>
            <a:r>
              <a:rPr lang="vi-VN" sz="2400"/>
              <a:t>Tuỳ từng loại cây trồng, có thể làm giàn theo các kiểu sau: giàn đứng (chữ I), giàn chữ A, giàn chữ X, giàn mái bằng.</a:t>
            </a:r>
            <a:endParaRPr lang="en-US" sz="2400"/>
          </a:p>
        </p:txBody>
      </p:sp>
    </p:spTree>
    <p:extLst>
      <p:ext uri="{BB962C8B-B14F-4D97-AF65-F5344CB8AC3E}">
        <p14:creationId xmlns:p14="http://schemas.microsoft.com/office/powerpoint/2010/main" val="308876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3.4. </a:t>
            </a:r>
            <a:r>
              <a:rPr lang="en-US" sz="2400"/>
              <a:t>L</a:t>
            </a:r>
            <a:r>
              <a:rPr lang="vi-VN" sz="2400"/>
              <a:t>àm giàn</a:t>
            </a:r>
            <a:endParaRPr lang="en-US" sz="2400"/>
          </a:p>
        </p:txBody>
      </p:sp>
      <p:pic>
        <p:nvPicPr>
          <p:cNvPr id="2" name="Picture 1">
            <a:extLst>
              <a:ext uri="{FF2B5EF4-FFF2-40B4-BE49-F238E27FC236}">
                <a16:creationId xmlns:a16="http://schemas.microsoft.com/office/drawing/2014/main" id="{39716217-EF5D-BEA4-FDE1-393EA0948850}"/>
              </a:ext>
            </a:extLst>
          </p:cNvPr>
          <p:cNvPicPr>
            <a:picLocks noChangeAspect="1"/>
          </p:cNvPicPr>
          <p:nvPr/>
        </p:nvPicPr>
        <p:blipFill>
          <a:blip r:embed="rId3"/>
          <a:stretch>
            <a:fillRect/>
          </a:stretch>
        </p:blipFill>
        <p:spPr>
          <a:xfrm>
            <a:off x="244180" y="2819400"/>
            <a:ext cx="11947820" cy="2873527"/>
          </a:xfrm>
          <a:prstGeom prst="rect">
            <a:avLst/>
          </a:prstGeom>
        </p:spPr>
      </p:pic>
    </p:spTree>
    <p:extLst>
      <p:ext uri="{BB962C8B-B14F-4D97-AF65-F5344CB8AC3E}">
        <p14:creationId xmlns:p14="http://schemas.microsoft.com/office/powerpoint/2010/main" val="2337276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3.5. </a:t>
            </a:r>
            <a:r>
              <a:rPr lang="en-US" sz="2400"/>
              <a:t>C</a:t>
            </a:r>
            <a:r>
              <a:rPr lang="vi-VN" sz="2400"/>
              <a:t>ắt tỉa</a:t>
            </a:r>
            <a:endParaRPr lang="en-US" sz="2400"/>
          </a:p>
        </p:txBody>
      </p:sp>
      <p:sp>
        <p:nvSpPr>
          <p:cNvPr id="4" name="TextBox 3">
            <a:extLst>
              <a:ext uri="{FF2B5EF4-FFF2-40B4-BE49-F238E27FC236}">
                <a16:creationId xmlns:a16="http://schemas.microsoft.com/office/drawing/2014/main" id="{9291815E-B379-70EC-963A-72E9C7EF45FA}"/>
              </a:ext>
            </a:extLst>
          </p:cNvPr>
          <p:cNvSpPr txBox="1"/>
          <p:nvPr/>
        </p:nvSpPr>
        <p:spPr>
          <a:xfrm>
            <a:off x="885371" y="2501037"/>
            <a:ext cx="6201229" cy="2783839"/>
          </a:xfrm>
          <a:prstGeom prst="rect">
            <a:avLst/>
          </a:prstGeom>
          <a:noFill/>
        </p:spPr>
        <p:txBody>
          <a:bodyPr wrap="square">
            <a:spAutoFit/>
          </a:bodyPr>
          <a:lstStyle/>
          <a:p>
            <a:pPr algn="just">
              <a:lnSpc>
                <a:spcPct val="150000"/>
              </a:lnSpc>
            </a:pPr>
            <a:r>
              <a:rPr lang="vi-VN" sz="2400"/>
              <a:t>Đối với những cây sinh trưởng khoẻ, phân cành nhiều, nhiều lá, nhiều hoa và nhiều quả, cần cắt tỉa để kiểm soát sinh trưởng, ra hoa đậu quả của cây theo hướng có lợi cho người trồng. </a:t>
            </a:r>
            <a:endParaRPr lang="en-US" sz="2400"/>
          </a:p>
        </p:txBody>
      </p:sp>
      <p:pic>
        <p:nvPicPr>
          <p:cNvPr id="12290" name="Picture 2" descr="Khi nào cần tỉa cây? Nên cắt tỉa cây vào lúc nào? Chi tiết !!!">
            <a:extLst>
              <a:ext uri="{FF2B5EF4-FFF2-40B4-BE49-F238E27FC236}">
                <a16:creationId xmlns:a16="http://schemas.microsoft.com/office/drawing/2014/main" id="{08EE0040-3E8A-ED7F-1A0F-E0CE7F7D0A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286" r="15714"/>
          <a:stretch/>
        </p:blipFill>
        <p:spPr bwMode="auto">
          <a:xfrm>
            <a:off x="7467600" y="1981200"/>
            <a:ext cx="4292356" cy="4303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2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12290"/>
                                        </p:tgtEl>
                                        <p:attrNameLst>
                                          <p:attrName>style.visibility</p:attrName>
                                        </p:attrNameLst>
                                      </p:cBhvr>
                                      <p:to>
                                        <p:strVal val="visible"/>
                                      </p:to>
                                    </p:set>
                                    <p:animEffect transition="in" filter="randombar(horizontal)">
                                      <p:cBhvr>
                                        <p:cTn id="10"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3.5. </a:t>
            </a:r>
            <a:r>
              <a:rPr lang="en-US" sz="2400"/>
              <a:t>C</a:t>
            </a:r>
            <a:r>
              <a:rPr lang="vi-VN" sz="2400"/>
              <a:t>ắt tỉa</a:t>
            </a:r>
            <a:endParaRPr lang="en-US" sz="2400"/>
          </a:p>
        </p:txBody>
      </p:sp>
      <p:sp>
        <p:nvSpPr>
          <p:cNvPr id="5" name="TextBox 4">
            <a:extLst>
              <a:ext uri="{FF2B5EF4-FFF2-40B4-BE49-F238E27FC236}">
                <a16:creationId xmlns:a16="http://schemas.microsoft.com/office/drawing/2014/main" id="{2EA8CC8A-F7F8-AD8F-F227-2B103CA7F78F}"/>
              </a:ext>
            </a:extLst>
          </p:cNvPr>
          <p:cNvSpPr txBox="1"/>
          <p:nvPr/>
        </p:nvSpPr>
        <p:spPr>
          <a:xfrm>
            <a:off x="914401" y="2590801"/>
            <a:ext cx="5867400" cy="2783839"/>
          </a:xfrm>
          <a:prstGeom prst="rect">
            <a:avLst/>
          </a:prstGeom>
          <a:noFill/>
        </p:spPr>
        <p:txBody>
          <a:bodyPr wrap="square">
            <a:spAutoFit/>
          </a:bodyPr>
          <a:lstStyle/>
          <a:p>
            <a:pPr>
              <a:lnSpc>
                <a:spcPct val="150000"/>
              </a:lnSpc>
            </a:pPr>
            <a:r>
              <a:rPr lang="vi-VN" sz="2400" b="1"/>
              <a:t>Tỉa cành:</a:t>
            </a:r>
            <a:r>
              <a:rPr lang="vi-VN" sz="2400"/>
              <a:t> </a:t>
            </a:r>
            <a:r>
              <a:rPr lang="en-US" sz="2400"/>
              <a:t>T</a:t>
            </a:r>
            <a:r>
              <a:rPr lang="vi-VN" sz="2400"/>
              <a:t>ỉa bớt các cành mọc chen chúc, cành vô hiệu, cành yếu (cành tăm), cành bị sâu bệnh. Giữ lại các cành to khoẻ, toả đều các hướng với số lượng cành tuỳ từng loại cây trồng.</a:t>
            </a:r>
            <a:endParaRPr lang="en-US" sz="2400"/>
          </a:p>
        </p:txBody>
      </p:sp>
      <p:pic>
        <p:nvPicPr>
          <p:cNvPr id="8" name="Picture 7">
            <a:extLst>
              <a:ext uri="{FF2B5EF4-FFF2-40B4-BE49-F238E27FC236}">
                <a16:creationId xmlns:a16="http://schemas.microsoft.com/office/drawing/2014/main" id="{5C0E58DC-982E-BEE3-CFA9-EEB9A4292899}"/>
              </a:ext>
            </a:extLst>
          </p:cNvPr>
          <p:cNvPicPr>
            <a:picLocks noChangeAspect="1"/>
          </p:cNvPicPr>
          <p:nvPr/>
        </p:nvPicPr>
        <p:blipFill>
          <a:blip r:embed="rId3"/>
          <a:stretch>
            <a:fillRect/>
          </a:stretch>
        </p:blipFill>
        <p:spPr>
          <a:xfrm>
            <a:off x="7253543" y="2501037"/>
            <a:ext cx="4085714" cy="3295238"/>
          </a:xfrm>
          <a:prstGeom prst="rect">
            <a:avLst/>
          </a:prstGeom>
        </p:spPr>
      </p:pic>
    </p:spTree>
    <p:extLst>
      <p:ext uri="{BB962C8B-B14F-4D97-AF65-F5344CB8AC3E}">
        <p14:creationId xmlns:p14="http://schemas.microsoft.com/office/powerpoint/2010/main" val="413139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3.5. </a:t>
            </a:r>
            <a:r>
              <a:rPr lang="en-US" sz="2400"/>
              <a:t>C</a:t>
            </a:r>
            <a:r>
              <a:rPr lang="vi-VN" sz="2400"/>
              <a:t>ắt tỉa</a:t>
            </a:r>
            <a:endParaRPr lang="en-US" sz="2400"/>
          </a:p>
        </p:txBody>
      </p:sp>
      <p:sp>
        <p:nvSpPr>
          <p:cNvPr id="5" name="TextBox 4">
            <a:extLst>
              <a:ext uri="{FF2B5EF4-FFF2-40B4-BE49-F238E27FC236}">
                <a16:creationId xmlns:a16="http://schemas.microsoft.com/office/drawing/2014/main" id="{2EA8CC8A-F7F8-AD8F-F227-2B103CA7F78F}"/>
              </a:ext>
            </a:extLst>
          </p:cNvPr>
          <p:cNvSpPr txBox="1"/>
          <p:nvPr/>
        </p:nvSpPr>
        <p:spPr>
          <a:xfrm>
            <a:off x="914401" y="2590801"/>
            <a:ext cx="5867400" cy="1127232"/>
          </a:xfrm>
          <a:prstGeom prst="rect">
            <a:avLst/>
          </a:prstGeom>
          <a:noFill/>
        </p:spPr>
        <p:txBody>
          <a:bodyPr wrap="square">
            <a:spAutoFit/>
          </a:bodyPr>
          <a:lstStyle/>
          <a:p>
            <a:pPr>
              <a:lnSpc>
                <a:spcPct val="150000"/>
              </a:lnSpc>
            </a:pPr>
            <a:r>
              <a:rPr lang="vi-VN" sz="2400" b="1"/>
              <a:t>Tỉa chồi: </a:t>
            </a:r>
            <a:r>
              <a:rPr lang="vi-VN" sz="2400"/>
              <a:t>tỉa bỏ các chồi vô hiệu ở nách lá khi mới nhú.</a:t>
            </a:r>
            <a:endParaRPr lang="en-US" sz="2400"/>
          </a:p>
        </p:txBody>
      </p:sp>
      <p:pic>
        <p:nvPicPr>
          <p:cNvPr id="4" name="Picture 3">
            <a:extLst>
              <a:ext uri="{FF2B5EF4-FFF2-40B4-BE49-F238E27FC236}">
                <a16:creationId xmlns:a16="http://schemas.microsoft.com/office/drawing/2014/main" id="{ACAD780D-FB70-A00C-E270-8A96B0E09363}"/>
              </a:ext>
            </a:extLst>
          </p:cNvPr>
          <p:cNvPicPr>
            <a:picLocks noChangeAspect="1"/>
          </p:cNvPicPr>
          <p:nvPr/>
        </p:nvPicPr>
        <p:blipFill>
          <a:blip r:embed="rId3"/>
          <a:stretch>
            <a:fillRect/>
          </a:stretch>
        </p:blipFill>
        <p:spPr>
          <a:xfrm>
            <a:off x="6553200" y="2501037"/>
            <a:ext cx="5116502" cy="3823563"/>
          </a:xfrm>
          <a:prstGeom prst="rect">
            <a:avLst/>
          </a:prstGeom>
        </p:spPr>
      </p:pic>
    </p:spTree>
    <p:extLst>
      <p:ext uri="{BB962C8B-B14F-4D97-AF65-F5344CB8AC3E}">
        <p14:creationId xmlns:p14="http://schemas.microsoft.com/office/powerpoint/2010/main" val="3096471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3.5. </a:t>
            </a:r>
            <a:r>
              <a:rPr lang="en-US" sz="2400"/>
              <a:t>C</a:t>
            </a:r>
            <a:r>
              <a:rPr lang="vi-VN" sz="2400"/>
              <a:t>ắt tỉa</a:t>
            </a:r>
            <a:endParaRPr lang="en-US" sz="2400"/>
          </a:p>
        </p:txBody>
      </p:sp>
      <p:sp>
        <p:nvSpPr>
          <p:cNvPr id="5" name="TextBox 4">
            <a:extLst>
              <a:ext uri="{FF2B5EF4-FFF2-40B4-BE49-F238E27FC236}">
                <a16:creationId xmlns:a16="http://schemas.microsoft.com/office/drawing/2014/main" id="{2EA8CC8A-F7F8-AD8F-F227-2B103CA7F78F}"/>
              </a:ext>
            </a:extLst>
          </p:cNvPr>
          <p:cNvSpPr txBox="1"/>
          <p:nvPr/>
        </p:nvSpPr>
        <p:spPr>
          <a:xfrm>
            <a:off x="914401" y="2590801"/>
            <a:ext cx="5867400" cy="1681229"/>
          </a:xfrm>
          <a:prstGeom prst="rect">
            <a:avLst/>
          </a:prstGeom>
          <a:noFill/>
        </p:spPr>
        <p:txBody>
          <a:bodyPr wrap="square">
            <a:spAutoFit/>
          </a:bodyPr>
          <a:lstStyle/>
          <a:p>
            <a:pPr>
              <a:lnSpc>
                <a:spcPct val="150000"/>
              </a:lnSpc>
            </a:pPr>
            <a:r>
              <a:rPr lang="vi-VN" sz="2400" b="1"/>
              <a:t>Bấm ngọn: </a:t>
            </a:r>
            <a:r>
              <a:rPr lang="vi-VN" sz="2400"/>
              <a:t>bấm hoặc cắt ngọn cây để khống chế chiều cao cây, kích thích phân cành.</a:t>
            </a:r>
            <a:endParaRPr lang="en-US" sz="2400"/>
          </a:p>
        </p:txBody>
      </p:sp>
      <p:pic>
        <p:nvPicPr>
          <p:cNvPr id="6" name="Picture 5">
            <a:extLst>
              <a:ext uri="{FF2B5EF4-FFF2-40B4-BE49-F238E27FC236}">
                <a16:creationId xmlns:a16="http://schemas.microsoft.com/office/drawing/2014/main" id="{883EE90F-C42E-6F44-0F71-B686D6BDFFD2}"/>
              </a:ext>
            </a:extLst>
          </p:cNvPr>
          <p:cNvPicPr>
            <a:picLocks noChangeAspect="1"/>
          </p:cNvPicPr>
          <p:nvPr/>
        </p:nvPicPr>
        <p:blipFill>
          <a:blip r:embed="rId3"/>
          <a:stretch>
            <a:fillRect/>
          </a:stretch>
        </p:blipFill>
        <p:spPr>
          <a:xfrm>
            <a:off x="6781801" y="2501036"/>
            <a:ext cx="5241011" cy="3899763"/>
          </a:xfrm>
          <a:prstGeom prst="rect">
            <a:avLst/>
          </a:prstGeom>
        </p:spPr>
      </p:pic>
    </p:spTree>
    <p:extLst>
      <p:ext uri="{BB962C8B-B14F-4D97-AF65-F5344CB8AC3E}">
        <p14:creationId xmlns:p14="http://schemas.microsoft.com/office/powerpoint/2010/main" val="66823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3.5. </a:t>
            </a:r>
            <a:r>
              <a:rPr lang="en-US" sz="2400"/>
              <a:t>C</a:t>
            </a:r>
            <a:r>
              <a:rPr lang="vi-VN" sz="2400"/>
              <a:t>ắt tỉa</a:t>
            </a:r>
            <a:endParaRPr lang="en-US" sz="2400"/>
          </a:p>
        </p:txBody>
      </p:sp>
      <p:sp>
        <p:nvSpPr>
          <p:cNvPr id="5" name="TextBox 4">
            <a:extLst>
              <a:ext uri="{FF2B5EF4-FFF2-40B4-BE49-F238E27FC236}">
                <a16:creationId xmlns:a16="http://schemas.microsoft.com/office/drawing/2014/main" id="{2EA8CC8A-F7F8-AD8F-F227-2B103CA7F78F}"/>
              </a:ext>
            </a:extLst>
          </p:cNvPr>
          <p:cNvSpPr txBox="1"/>
          <p:nvPr/>
        </p:nvSpPr>
        <p:spPr>
          <a:xfrm>
            <a:off x="914401" y="2590801"/>
            <a:ext cx="5867400" cy="1681229"/>
          </a:xfrm>
          <a:prstGeom prst="rect">
            <a:avLst/>
          </a:prstGeom>
          <a:noFill/>
        </p:spPr>
        <p:txBody>
          <a:bodyPr wrap="square">
            <a:spAutoFit/>
          </a:bodyPr>
          <a:lstStyle/>
          <a:p>
            <a:pPr>
              <a:lnSpc>
                <a:spcPct val="150000"/>
              </a:lnSpc>
            </a:pPr>
            <a:r>
              <a:rPr lang="vi-VN" sz="2400" b="1"/>
              <a:t>Tỉa lá: </a:t>
            </a:r>
            <a:r>
              <a:rPr lang="vi-VN" sz="2400"/>
              <a:t>tỉa bỏ các lá già, lá bị sâu bệnh hại, lá mọc chen chúc, che khuất ánh sáng.</a:t>
            </a:r>
            <a:endParaRPr lang="en-US" sz="2400"/>
          </a:p>
        </p:txBody>
      </p:sp>
      <p:pic>
        <p:nvPicPr>
          <p:cNvPr id="2" name="Picture 1">
            <a:extLst>
              <a:ext uri="{FF2B5EF4-FFF2-40B4-BE49-F238E27FC236}">
                <a16:creationId xmlns:a16="http://schemas.microsoft.com/office/drawing/2014/main" id="{CB2AA500-BDFB-E537-F9E9-0D8CCCE6C8D0}"/>
              </a:ext>
            </a:extLst>
          </p:cNvPr>
          <p:cNvPicPr>
            <a:picLocks noChangeAspect="1"/>
          </p:cNvPicPr>
          <p:nvPr/>
        </p:nvPicPr>
        <p:blipFill>
          <a:blip r:embed="rId3"/>
          <a:stretch>
            <a:fillRect/>
          </a:stretch>
        </p:blipFill>
        <p:spPr>
          <a:xfrm>
            <a:off x="6629400" y="1926649"/>
            <a:ext cx="4982029" cy="4536268"/>
          </a:xfrm>
          <a:prstGeom prst="rect">
            <a:avLst/>
          </a:prstGeom>
        </p:spPr>
      </p:pic>
    </p:spTree>
    <p:extLst>
      <p:ext uri="{BB962C8B-B14F-4D97-AF65-F5344CB8AC3E}">
        <p14:creationId xmlns:p14="http://schemas.microsoft.com/office/powerpoint/2010/main" val="98584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3.5. </a:t>
            </a:r>
            <a:r>
              <a:rPr lang="en-US" sz="2400"/>
              <a:t>C</a:t>
            </a:r>
            <a:r>
              <a:rPr lang="vi-VN" sz="2400"/>
              <a:t>ắt tỉa</a:t>
            </a:r>
            <a:endParaRPr lang="en-US" sz="2400"/>
          </a:p>
        </p:txBody>
      </p:sp>
      <p:sp>
        <p:nvSpPr>
          <p:cNvPr id="5" name="TextBox 4">
            <a:extLst>
              <a:ext uri="{FF2B5EF4-FFF2-40B4-BE49-F238E27FC236}">
                <a16:creationId xmlns:a16="http://schemas.microsoft.com/office/drawing/2014/main" id="{2EA8CC8A-F7F8-AD8F-F227-2B103CA7F78F}"/>
              </a:ext>
            </a:extLst>
          </p:cNvPr>
          <p:cNvSpPr txBox="1"/>
          <p:nvPr/>
        </p:nvSpPr>
        <p:spPr>
          <a:xfrm>
            <a:off x="914401" y="2590801"/>
            <a:ext cx="5867400" cy="3891835"/>
          </a:xfrm>
          <a:prstGeom prst="rect">
            <a:avLst/>
          </a:prstGeom>
          <a:noFill/>
        </p:spPr>
        <p:txBody>
          <a:bodyPr wrap="square">
            <a:spAutoFit/>
          </a:bodyPr>
          <a:lstStyle/>
          <a:p>
            <a:pPr algn="just">
              <a:lnSpc>
                <a:spcPct val="150000"/>
              </a:lnSpc>
            </a:pPr>
            <a:r>
              <a:rPr lang="vi-VN" sz="2400" b="1"/>
              <a:t>Tỉa hoa và quả: </a:t>
            </a:r>
            <a:r>
              <a:rPr lang="vi-VN" sz="2400"/>
              <a:t>tỉa bỏ các chùm hoa hoặc hoa vô hiệu, tỉa bớt những hoa hoặc quả mọc chen chúc trong chùm, loại bỏ những hoa và quả dị dạng, bị sâu, bệnh hại, khống chế số quả trên cây để quả phát triển và cho chất lượng tốt.</a:t>
            </a:r>
            <a:endParaRPr lang="en-US" sz="2400"/>
          </a:p>
        </p:txBody>
      </p:sp>
      <p:pic>
        <p:nvPicPr>
          <p:cNvPr id="4" name="Picture 3">
            <a:extLst>
              <a:ext uri="{FF2B5EF4-FFF2-40B4-BE49-F238E27FC236}">
                <a16:creationId xmlns:a16="http://schemas.microsoft.com/office/drawing/2014/main" id="{5A394DDC-F19C-F4F9-30C2-40DD10B5AC57}"/>
              </a:ext>
            </a:extLst>
          </p:cNvPr>
          <p:cNvPicPr>
            <a:picLocks noChangeAspect="1"/>
          </p:cNvPicPr>
          <p:nvPr/>
        </p:nvPicPr>
        <p:blipFill>
          <a:blip r:embed="rId3"/>
          <a:stretch>
            <a:fillRect/>
          </a:stretch>
        </p:blipFill>
        <p:spPr>
          <a:xfrm>
            <a:off x="7469535" y="785796"/>
            <a:ext cx="3447045" cy="2548456"/>
          </a:xfrm>
          <a:prstGeom prst="rect">
            <a:avLst/>
          </a:prstGeom>
        </p:spPr>
      </p:pic>
      <p:pic>
        <p:nvPicPr>
          <p:cNvPr id="6" name="Picture 5">
            <a:extLst>
              <a:ext uri="{FF2B5EF4-FFF2-40B4-BE49-F238E27FC236}">
                <a16:creationId xmlns:a16="http://schemas.microsoft.com/office/drawing/2014/main" id="{877071BB-5590-5C70-2989-C2031B4F3160}"/>
              </a:ext>
            </a:extLst>
          </p:cNvPr>
          <p:cNvPicPr>
            <a:picLocks noChangeAspect="1"/>
          </p:cNvPicPr>
          <p:nvPr/>
        </p:nvPicPr>
        <p:blipFill>
          <a:blip r:embed="rId4"/>
          <a:stretch>
            <a:fillRect/>
          </a:stretch>
        </p:blipFill>
        <p:spPr>
          <a:xfrm>
            <a:off x="7848600" y="3520120"/>
            <a:ext cx="3247619" cy="3295238"/>
          </a:xfrm>
          <a:prstGeom prst="rect">
            <a:avLst/>
          </a:prstGeom>
        </p:spPr>
      </p:pic>
    </p:spTree>
    <p:extLst>
      <p:ext uri="{BB962C8B-B14F-4D97-AF65-F5344CB8AC3E}">
        <p14:creationId xmlns:p14="http://schemas.microsoft.com/office/powerpoint/2010/main" val="312150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3.6. </a:t>
            </a:r>
            <a:r>
              <a:rPr lang="en-US" sz="2400"/>
              <a:t>P</a:t>
            </a:r>
            <a:r>
              <a:rPr lang="vi-VN" sz="2400"/>
              <a:t>hòng trừ sâu, bệnh hại cây trồng</a:t>
            </a:r>
            <a:endParaRPr lang="en-US" sz="2400"/>
          </a:p>
        </p:txBody>
      </p:sp>
      <p:sp>
        <p:nvSpPr>
          <p:cNvPr id="5" name="TextBox 4">
            <a:extLst>
              <a:ext uri="{FF2B5EF4-FFF2-40B4-BE49-F238E27FC236}">
                <a16:creationId xmlns:a16="http://schemas.microsoft.com/office/drawing/2014/main" id="{2EA8CC8A-F7F8-AD8F-F227-2B103CA7F78F}"/>
              </a:ext>
            </a:extLst>
          </p:cNvPr>
          <p:cNvSpPr txBox="1"/>
          <p:nvPr/>
        </p:nvSpPr>
        <p:spPr>
          <a:xfrm>
            <a:off x="914400" y="2590801"/>
            <a:ext cx="10820399" cy="3337837"/>
          </a:xfrm>
          <a:prstGeom prst="rect">
            <a:avLst/>
          </a:prstGeom>
          <a:noFill/>
        </p:spPr>
        <p:txBody>
          <a:bodyPr wrap="square">
            <a:spAutoFit/>
          </a:bodyPr>
          <a:lstStyle/>
          <a:p>
            <a:pPr algn="just">
              <a:lnSpc>
                <a:spcPct val="150000"/>
              </a:lnSpc>
            </a:pPr>
            <a:r>
              <a:rPr lang="vi-VN" sz="2400"/>
              <a:t>Áp dụng biện pháp chủ yếu phòng trừ tổng hợp sâu, bệnh hại</a:t>
            </a:r>
            <a:r>
              <a:rPr lang="en-US" sz="2400"/>
              <a:t> </a:t>
            </a:r>
            <a:r>
              <a:rPr lang="vi-VN" sz="2400"/>
              <a:t>cây trồng như sau:</a:t>
            </a:r>
            <a:endParaRPr lang="en-US" sz="2400"/>
          </a:p>
          <a:p>
            <a:pPr algn="just">
              <a:lnSpc>
                <a:spcPct val="150000"/>
              </a:lnSpc>
            </a:pPr>
            <a:r>
              <a:rPr lang="vi-VN" sz="2400"/>
              <a:t>Các biện pháp phòng sâu, bệnh: trồng giống chống chịu sâu, </a:t>
            </a:r>
            <a:r>
              <a:rPr lang="en-US" sz="2400"/>
              <a:t> </a:t>
            </a:r>
            <a:r>
              <a:rPr lang="vi-VN" sz="2400"/>
              <a:t>bệnh; luân canh cây trồng nghiêm ngặt; vệ sinh, khử trùng đồng ruộng sạch sẽ; bố trí mùa vụ hợp lí, chăm sóc tốt cho cây khoẻ, thường xuyên kiểm tra đồng ruộng. </a:t>
            </a:r>
            <a:endParaRPr lang="en-US" sz="2400"/>
          </a:p>
        </p:txBody>
      </p:sp>
    </p:spTree>
    <p:extLst>
      <p:ext uri="{BB962C8B-B14F-4D97-AF65-F5344CB8AC3E}">
        <p14:creationId xmlns:p14="http://schemas.microsoft.com/office/powerpoint/2010/main" val="210268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3. Chăm sóc</a:t>
            </a:r>
          </a:p>
        </p:txBody>
      </p:sp>
      <p:sp>
        <p:nvSpPr>
          <p:cNvPr id="7" name="TextBox 6">
            <a:extLst>
              <a:ext uri="{FF2B5EF4-FFF2-40B4-BE49-F238E27FC236}">
                <a16:creationId xmlns:a16="http://schemas.microsoft.com/office/drawing/2014/main" id="{577EB288-E853-3797-7B36-582A856E767A}"/>
              </a:ext>
            </a:extLst>
          </p:cNvPr>
          <p:cNvSpPr txBox="1"/>
          <p:nvPr/>
        </p:nvSpPr>
        <p:spPr>
          <a:xfrm>
            <a:off x="885371" y="1926649"/>
            <a:ext cx="8382000" cy="574388"/>
          </a:xfrm>
          <a:prstGeom prst="rect">
            <a:avLst/>
          </a:prstGeom>
          <a:noFill/>
        </p:spPr>
        <p:txBody>
          <a:bodyPr wrap="square">
            <a:spAutoFit/>
          </a:bodyPr>
          <a:lstStyle/>
          <a:p>
            <a:pPr>
              <a:lnSpc>
                <a:spcPct val="150000"/>
              </a:lnSpc>
            </a:pPr>
            <a:r>
              <a:rPr lang="vi-VN" sz="2400"/>
              <a:t>3.6. </a:t>
            </a:r>
            <a:r>
              <a:rPr lang="en-US" sz="2400"/>
              <a:t>P</a:t>
            </a:r>
            <a:r>
              <a:rPr lang="vi-VN" sz="2400"/>
              <a:t>hòng trừ sâu, bệnh hại cây trồng</a:t>
            </a:r>
            <a:endParaRPr lang="en-US" sz="2400"/>
          </a:p>
        </p:txBody>
      </p:sp>
      <p:sp>
        <p:nvSpPr>
          <p:cNvPr id="2" name="TextBox 1">
            <a:extLst>
              <a:ext uri="{FF2B5EF4-FFF2-40B4-BE49-F238E27FC236}">
                <a16:creationId xmlns:a16="http://schemas.microsoft.com/office/drawing/2014/main" id="{E9DA7DDC-10EF-C03F-6164-9C70F240D7CF}"/>
              </a:ext>
            </a:extLst>
          </p:cNvPr>
          <p:cNvSpPr txBox="1"/>
          <p:nvPr/>
        </p:nvSpPr>
        <p:spPr>
          <a:xfrm>
            <a:off x="914401" y="2590801"/>
            <a:ext cx="6324600" cy="4264501"/>
          </a:xfrm>
          <a:prstGeom prst="rect">
            <a:avLst/>
          </a:prstGeom>
          <a:noFill/>
        </p:spPr>
        <p:txBody>
          <a:bodyPr wrap="square">
            <a:spAutoFit/>
          </a:bodyPr>
          <a:lstStyle/>
          <a:p>
            <a:pPr algn="just">
              <a:lnSpc>
                <a:spcPct val="150000"/>
              </a:lnSpc>
            </a:pPr>
            <a:r>
              <a:rPr lang="vi-VN" sz="2300"/>
              <a:t>Các biện pháp trừ sâu, bệnh: biện pháp cơ giới (ngắt ổ trứng, bẫy, bả,...), sử dụng thiên địch, sử dụng thuốc bảo vệ thực vật (ưu tiên sử dụng thuốc thảo mộc, thuốc bảo vệ thực vật sinh học). </a:t>
            </a:r>
          </a:p>
          <a:p>
            <a:pPr algn="just">
              <a:lnSpc>
                <a:spcPct val="150000"/>
              </a:lnSpc>
            </a:pPr>
            <a:r>
              <a:rPr lang="vi-VN" sz="2300"/>
              <a:t>Lưu ý: phòng là chính. Chỉ sử dụng thuốc bảo vệ thực vật khi sâu, bệnh hại có nguy cơ phát sinh thành dịch.</a:t>
            </a:r>
            <a:endParaRPr lang="en-US" sz="2300"/>
          </a:p>
        </p:txBody>
      </p:sp>
      <p:pic>
        <p:nvPicPr>
          <p:cNvPr id="13316" name="Picture 4" descr="CÁCH PHUN THUỐC TRỪ SÂU HIỆU QUẢ, AN TOÀN | Nicotex Fly">
            <a:extLst>
              <a:ext uri="{FF2B5EF4-FFF2-40B4-BE49-F238E27FC236}">
                <a16:creationId xmlns:a16="http://schemas.microsoft.com/office/drawing/2014/main" id="{506E3340-A722-A513-F875-1836B5BC42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250" r="32500"/>
          <a:stretch/>
        </p:blipFill>
        <p:spPr bwMode="auto">
          <a:xfrm>
            <a:off x="7620000" y="2460718"/>
            <a:ext cx="4075512" cy="3792491"/>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2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3316"/>
                                        </p:tgtEl>
                                        <p:attrNameLst>
                                          <p:attrName>style.visibility</p:attrName>
                                        </p:attrNameLst>
                                      </p:cBhvr>
                                      <p:to>
                                        <p:strVal val="visible"/>
                                      </p:to>
                                    </p:set>
                                    <p:animEffect transition="in" filter="randombar(horizontal)">
                                      <p:cBhvr>
                                        <p:cTn id="12"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4. Thu hoạch</a:t>
            </a:r>
          </a:p>
        </p:txBody>
      </p:sp>
      <p:sp>
        <p:nvSpPr>
          <p:cNvPr id="2" name="TextBox 1">
            <a:extLst>
              <a:ext uri="{FF2B5EF4-FFF2-40B4-BE49-F238E27FC236}">
                <a16:creationId xmlns:a16="http://schemas.microsoft.com/office/drawing/2014/main" id="{E9DA7DDC-10EF-C03F-6164-9C70F240D7CF}"/>
              </a:ext>
            </a:extLst>
          </p:cNvPr>
          <p:cNvSpPr txBox="1"/>
          <p:nvPr/>
        </p:nvSpPr>
        <p:spPr>
          <a:xfrm>
            <a:off x="914400" y="1944914"/>
            <a:ext cx="10210800" cy="3733586"/>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300"/>
              <a:t>Thu hoạch đúng thời điểm và đúng cách tuỳ từng loại cây trồng. Khi thu hoạch tránh gây ra các vết thương cơ giới trên sản phẩm. Sử dụng các dụng cụ chứa đựng sản phẩm thích hợp và bao gói cẩn thận. Phân loại sản phẩm ngay sau khi thu hoạch, loại bỏ sản phẩm bị hư hỏng.</a:t>
            </a:r>
          </a:p>
          <a:p>
            <a:pPr marL="342900" indent="-342900" algn="just">
              <a:lnSpc>
                <a:spcPct val="150000"/>
              </a:lnSpc>
              <a:buFont typeface="Arial" panose="020B0604020202020204" pitchFamily="34" charset="0"/>
              <a:buChar char="•"/>
            </a:pPr>
            <a:r>
              <a:rPr lang="vi-VN" sz="2300"/>
              <a:t>Lưu ý: thu hoạch khi sản phẩm đạt độ chín thích hợp. </a:t>
            </a:r>
          </a:p>
          <a:p>
            <a:pPr marL="342900" indent="-342900" algn="just">
              <a:lnSpc>
                <a:spcPct val="150000"/>
              </a:lnSpc>
              <a:buFont typeface="Arial" panose="020B0604020202020204" pitchFamily="34" charset="0"/>
              <a:buChar char="•"/>
            </a:pPr>
            <a:r>
              <a:rPr lang="vi-VN" sz="2300"/>
              <a:t>Tránh thu hoạch vào thời điểm nắng nóng, mưa nhiều.</a:t>
            </a:r>
            <a:endParaRPr lang="en-US" sz="2300"/>
          </a:p>
        </p:txBody>
      </p:sp>
    </p:spTree>
    <p:extLst>
      <p:ext uri="{BB962C8B-B14F-4D97-AF65-F5344CB8AC3E}">
        <p14:creationId xmlns:p14="http://schemas.microsoft.com/office/powerpoint/2010/main" val="342932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E32CDBB6-362F-38B9-4EFF-0393BA4FE395}"/>
              </a:ext>
            </a:extLst>
          </p:cNvPr>
          <p:cNvPicPr>
            <a:picLocks noChangeAspect="1"/>
          </p:cNvPicPr>
          <p:nvPr/>
        </p:nvPicPr>
        <p:blipFill>
          <a:blip r:embed="rId4"/>
          <a:stretch>
            <a:fillRect/>
          </a:stretch>
        </p:blipFill>
        <p:spPr>
          <a:xfrm>
            <a:off x="4343400" y="2819400"/>
            <a:ext cx="3194581" cy="1786283"/>
          </a:xfrm>
          <a:prstGeom prst="rect">
            <a:avLst/>
          </a:prstGeom>
        </p:spPr>
      </p:pic>
    </p:spTree>
    <p:extLst>
      <p:ext uri="{BB962C8B-B14F-4D97-AF65-F5344CB8AC3E}">
        <p14:creationId xmlns:p14="http://schemas.microsoft.com/office/powerpoint/2010/main" val="4071078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6B9A7D-35A5-8C46-C981-27DDC6E5D774}"/>
              </a:ext>
            </a:extLst>
          </p:cNvPr>
          <p:cNvPicPr>
            <a:picLocks noChangeAspect="1"/>
          </p:cNvPicPr>
          <p:nvPr/>
        </p:nvPicPr>
        <p:blipFill>
          <a:blip r:embed="rId3"/>
          <a:stretch>
            <a:fillRect/>
          </a:stretch>
        </p:blipFill>
        <p:spPr>
          <a:xfrm>
            <a:off x="762000" y="1828800"/>
            <a:ext cx="1828800" cy="1800353"/>
          </a:xfrm>
          <a:prstGeom prst="rect">
            <a:avLst/>
          </a:prstGeom>
        </p:spPr>
      </p:pic>
      <p:sp>
        <p:nvSpPr>
          <p:cNvPr id="5" name="TextBox 4">
            <a:extLst>
              <a:ext uri="{FF2B5EF4-FFF2-40B4-BE49-F238E27FC236}">
                <a16:creationId xmlns:a16="http://schemas.microsoft.com/office/drawing/2014/main" id="{93F77390-4489-AF08-933E-48B0CF8FF4E3}"/>
              </a:ext>
            </a:extLst>
          </p:cNvPr>
          <p:cNvSpPr txBox="1"/>
          <p:nvPr/>
        </p:nvSpPr>
        <p:spPr>
          <a:xfrm>
            <a:off x="2819400" y="1981200"/>
            <a:ext cx="8929914" cy="2229841"/>
          </a:xfrm>
          <a:prstGeom prst="rect">
            <a:avLst/>
          </a:prstGeom>
          <a:noFill/>
        </p:spPr>
        <p:txBody>
          <a:bodyPr wrap="square">
            <a:spAutoFit/>
          </a:bodyPr>
          <a:lstStyle/>
          <a:p>
            <a:pPr algn="just">
              <a:lnSpc>
                <a:spcPct val="150000"/>
              </a:lnSpc>
            </a:pPr>
            <a:r>
              <a:rPr lang="vi-VN" sz="2400"/>
              <a:t>1. Nên thu hoạch vào lúc nào để có được sản phẩm đạt năng suất và chất lượng tốt nhất?</a:t>
            </a:r>
          </a:p>
          <a:p>
            <a:pPr algn="just">
              <a:lnSpc>
                <a:spcPct val="150000"/>
              </a:lnSpc>
            </a:pPr>
            <a:r>
              <a:rPr lang="vi-VN" sz="2400"/>
              <a:t>2. Khi thu hoạch, làm thế nào để tránh gây thương tổn cho sản phẩm?</a:t>
            </a:r>
            <a:endParaRPr lang="en-US" sz="2400"/>
          </a:p>
        </p:txBody>
      </p:sp>
      <p:sp>
        <p:nvSpPr>
          <p:cNvPr id="6" name="Arrow: Right 5">
            <a:extLst>
              <a:ext uri="{FF2B5EF4-FFF2-40B4-BE49-F238E27FC236}">
                <a16:creationId xmlns:a16="http://schemas.microsoft.com/office/drawing/2014/main" id="{64549D37-17DE-81CA-5FFD-179140493021}"/>
              </a:ext>
            </a:extLst>
          </p:cNvPr>
          <p:cNvSpPr/>
          <p:nvPr/>
        </p:nvSpPr>
        <p:spPr>
          <a:xfrm rot="5400000">
            <a:off x="5448300" y="4762500"/>
            <a:ext cx="990600"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359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FCB6F0-870C-7EF5-7C19-CE6C02F69D37}"/>
              </a:ext>
            </a:extLst>
          </p:cNvPr>
          <p:cNvSpPr txBox="1"/>
          <p:nvPr/>
        </p:nvSpPr>
        <p:spPr>
          <a:xfrm>
            <a:off x="762000" y="1890827"/>
            <a:ext cx="10363200" cy="3337837"/>
          </a:xfrm>
          <a:prstGeom prst="rect">
            <a:avLst/>
          </a:prstGeom>
          <a:noFill/>
        </p:spPr>
        <p:txBody>
          <a:bodyPr wrap="square">
            <a:spAutoFit/>
          </a:bodyPr>
          <a:lstStyle/>
          <a:p>
            <a:pPr algn="just">
              <a:lnSpc>
                <a:spcPct val="150000"/>
              </a:lnSpc>
            </a:pPr>
            <a:r>
              <a:rPr lang="en-US" sz="2400"/>
              <a:t>1. Để có được sản phẩm cây trồng đạt năng suất và chất lượng tốt nhất, cần thu hoạch đúng độ chín, thu vào sáng sớm với tiết trời mát mẻ, nhiều sương, không mưa gió, nắng nóng.</a:t>
            </a:r>
          </a:p>
          <a:p>
            <a:pPr algn="just">
              <a:lnSpc>
                <a:spcPct val="150000"/>
              </a:lnSpc>
            </a:pPr>
            <a:r>
              <a:rPr lang="en-US" sz="2400"/>
              <a:t>2. Để tránh gây tổn thương cho sản phẩm, cần thu hoạch đúng cách, thu hái nhẹ nhàng và để sản phẩm vào dụng cụ chứa đựng thích hợp.</a:t>
            </a:r>
          </a:p>
        </p:txBody>
      </p:sp>
    </p:spTree>
    <p:extLst>
      <p:ext uri="{BB962C8B-B14F-4D97-AF65-F5344CB8AC3E}">
        <p14:creationId xmlns:p14="http://schemas.microsoft.com/office/powerpoint/2010/main" val="121880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0492848-9EC6-A3A4-1D6C-ABBFB8DC7E4C}"/>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58806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178EBC-AB6B-300B-0A63-376AF115A75E}"/>
              </a:ext>
            </a:extLst>
          </p:cNvPr>
          <p:cNvSpPr txBox="1"/>
          <p:nvPr/>
        </p:nvSpPr>
        <p:spPr>
          <a:xfrm>
            <a:off x="1333500" y="1905000"/>
            <a:ext cx="9525000" cy="2783839"/>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a:ea typeface="+mn-ea"/>
                <a:cs typeface="+mn-cs"/>
              </a:rPr>
              <a:t>THẢO LUẬN NHÓM</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1. Em hãy mô tả quy trình trồng trọt một loại cây phổ biến ở địa phương em.</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2. Hãy áp dụng quy trình trồng trọt để trồng và chăm sóc một số loại cây trồng phổ biến trong vườn nhà hoặc ở địa phương.</a:t>
            </a:r>
            <a:endParaRPr kumimoji="0" lang="en-US" sz="2400" b="0" i="0" u="none" strike="noStrike" kern="1200" cap="none" spc="0" normalizeH="0" baseline="0" noProof="0">
              <a:ln>
                <a:noFill/>
              </a:ln>
              <a:solidFill>
                <a:prstClr val="black"/>
              </a:solidFill>
              <a:effectLst/>
              <a:uLnTx/>
              <a:uFillTx/>
              <a:latin typeface="UTM Avo"/>
              <a:ea typeface="+mn-ea"/>
              <a:cs typeface="+mn-cs"/>
            </a:endParaRPr>
          </a:p>
        </p:txBody>
      </p:sp>
    </p:spTree>
    <p:extLst>
      <p:ext uri="{BB962C8B-B14F-4D97-AF65-F5344CB8AC3E}">
        <p14:creationId xmlns:p14="http://schemas.microsoft.com/office/powerpoint/2010/main" val="869173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49320F0-44E7-5F4E-31B1-E7DD9E15A99F}"/>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4029284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C9608A-5CF6-FFDF-2D83-F875B32E01EB}"/>
              </a:ext>
            </a:extLst>
          </p:cNvPr>
          <p:cNvSpPr txBox="1"/>
          <p:nvPr/>
        </p:nvSpPr>
        <p:spPr>
          <a:xfrm>
            <a:off x="990600" y="2057400"/>
            <a:ext cx="10591800" cy="3901646"/>
          </a:xfrm>
          <a:prstGeom prst="rect">
            <a:avLst/>
          </a:prstGeom>
          <a:noFill/>
        </p:spPr>
        <p:txBody>
          <a:bodyPr wrap="square">
            <a:spAutoFit/>
          </a:bodyPr>
          <a:lstStyle/>
          <a:p>
            <a:pPr marL="342900" lvl="0" indent="-342900" algn="just">
              <a:lnSpc>
                <a:spcPct val="150000"/>
              </a:lnSpc>
              <a:buFont typeface="Arial" panose="020B0604020202020204" pitchFamily="34" charset="0"/>
              <a:buChar char="•"/>
            </a:pPr>
            <a:r>
              <a:rPr lang="vi-VN" sz="2400">
                <a:solidFill>
                  <a:prstClr val="black"/>
                </a:solidFill>
              </a:rPr>
              <a:t>Đất trồng cây cần được cày bừa kĩ, tơi xốp, sạch cỏ dại, sạch mầm mống sâu bệnh hại. </a:t>
            </a:r>
          </a:p>
          <a:p>
            <a:pPr marL="342900" lvl="0" indent="-342900" algn="just">
              <a:lnSpc>
                <a:spcPct val="150000"/>
              </a:lnSpc>
              <a:buFont typeface="Arial" panose="020B0604020202020204" pitchFamily="34" charset="0"/>
              <a:buChar char="•"/>
            </a:pPr>
            <a:r>
              <a:rPr lang="vi-VN" sz="2400">
                <a:solidFill>
                  <a:prstClr val="black"/>
                </a:solidFill>
              </a:rPr>
              <a:t>Bón phân hợp lí: đúng lúc, đúng loại, đúng cách, đúng liều lượng.</a:t>
            </a:r>
          </a:p>
          <a:p>
            <a:pPr marL="342900" lvl="0" indent="-342900" algn="just">
              <a:lnSpc>
                <a:spcPct val="150000"/>
              </a:lnSpc>
              <a:buFont typeface="Arial" panose="020B0604020202020204" pitchFamily="34" charset="0"/>
              <a:buChar char="•"/>
            </a:pPr>
            <a:r>
              <a:rPr lang="vi-VN" sz="2400">
                <a:solidFill>
                  <a:prstClr val="black"/>
                </a:solidFill>
              </a:rPr>
              <a:t>Gieo trồng đúng cách với mật độ, khoảng cách hợp lí.</a:t>
            </a:r>
          </a:p>
          <a:p>
            <a:pPr marL="342900" lvl="0" indent="-342900" algn="just">
              <a:lnSpc>
                <a:spcPct val="150000"/>
              </a:lnSpc>
              <a:buFont typeface="Arial" panose="020B0604020202020204" pitchFamily="34" charset="0"/>
              <a:buChar char="•"/>
            </a:pPr>
            <a:r>
              <a:rPr lang="vi-VN" sz="2400">
                <a:solidFill>
                  <a:prstClr val="black"/>
                </a:solidFill>
              </a:rPr>
              <a:t>Chăm sóc tốt: tưới nước, vun xới, làm cỏ, cắt tỉa, làm giàn, phòng trừ sâu bệnh.</a:t>
            </a:r>
          </a:p>
          <a:p>
            <a:pPr marL="342900" lvl="0" indent="-342900" algn="just">
              <a:lnSpc>
                <a:spcPct val="150000"/>
              </a:lnSpc>
              <a:buFont typeface="Arial" panose="020B0604020202020204" pitchFamily="34" charset="0"/>
              <a:buChar char="•"/>
            </a:pPr>
            <a:r>
              <a:rPr lang="vi-VN" sz="2400">
                <a:solidFill>
                  <a:prstClr val="black"/>
                </a:solidFill>
              </a:rPr>
              <a:t>Thu hoạch đúng lúc và đúng cách, tránh gây tổn thất sản phẩm.</a:t>
            </a:r>
            <a:endParaRPr kumimoji="0" lang="en-US" sz="2400" b="0" i="0" u="none" strike="noStrike" kern="1200" cap="none" spc="0" normalizeH="0" baseline="0" noProof="0">
              <a:ln>
                <a:noFill/>
              </a:ln>
              <a:solidFill>
                <a:prstClr val="black"/>
              </a:solidFill>
              <a:effectLst/>
              <a:uLnTx/>
              <a:uFillTx/>
              <a:latin typeface="UTM Avo"/>
              <a:ea typeface="+mn-ea"/>
              <a:cs typeface="+mn-cs"/>
            </a:endParaRPr>
          </a:p>
        </p:txBody>
      </p:sp>
    </p:spTree>
    <p:extLst>
      <p:ext uri="{BB962C8B-B14F-4D97-AF65-F5344CB8AC3E}">
        <p14:creationId xmlns:p14="http://schemas.microsoft.com/office/powerpoint/2010/main" val="1007872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4E3CE71-9FA7-31F5-F2FA-3EDF0C799A6B}"/>
              </a:ext>
            </a:extLst>
          </p:cNvPr>
          <p:cNvSpPr/>
          <p:nvPr/>
        </p:nvSpPr>
        <p:spPr>
          <a:xfrm>
            <a:off x="3617277" y="1184683"/>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3" name="Picture 2">
            <a:extLst>
              <a:ext uri="{FF2B5EF4-FFF2-40B4-BE49-F238E27FC236}">
                <a16:creationId xmlns:a16="http://schemas.microsoft.com/office/drawing/2014/main" id="{1CCC2B67-0D7C-7DF5-268F-79BE0154CB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30369">
            <a:off x="4864099" y="5335523"/>
            <a:ext cx="2463800" cy="1618017"/>
          </a:xfrm>
          <a:prstGeom prst="rect">
            <a:avLst/>
          </a:prstGeom>
        </p:spPr>
      </p:pic>
      <p:sp>
        <p:nvSpPr>
          <p:cNvPr id="4" name="Flowchart: Off-page Connector 3">
            <a:extLst>
              <a:ext uri="{FF2B5EF4-FFF2-40B4-BE49-F238E27FC236}">
                <a16:creationId xmlns:a16="http://schemas.microsoft.com/office/drawing/2014/main" id="{EC97C026-C65C-38F8-27EE-C7EF75768B79}"/>
              </a:ext>
            </a:extLst>
          </p:cNvPr>
          <p:cNvSpPr/>
          <p:nvPr/>
        </p:nvSpPr>
        <p:spPr>
          <a:xfrm>
            <a:off x="1398832" y="2639332"/>
            <a:ext cx="3907936" cy="3505200"/>
          </a:xfrm>
          <a:prstGeom prst="flowChartOffpageConnector">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39" rtl="0" eaLnBrk="1" fontAlgn="auto" latinLnBrk="0" hangingPunct="1">
              <a:lnSpc>
                <a:spcPct val="150000"/>
              </a:lnSpc>
              <a:spcBef>
                <a:spcPts val="200"/>
              </a:spcBef>
              <a:spcAft>
                <a:spcPts val="20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a:cs typeface="+mn-ea"/>
                <a:sym typeface="+mn-lt"/>
              </a:rPr>
              <a:t>Ôn</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lại</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kiến</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thức</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đã</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học</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5" name="Flowchart: Off-page Connector 4">
            <a:extLst>
              <a:ext uri="{FF2B5EF4-FFF2-40B4-BE49-F238E27FC236}">
                <a16:creationId xmlns:a16="http://schemas.microsoft.com/office/drawing/2014/main" id="{A95AC8FF-E8AB-6BDF-A71F-23B871C0BCA4}"/>
              </a:ext>
            </a:extLst>
          </p:cNvPr>
          <p:cNvSpPr/>
          <p:nvPr/>
        </p:nvSpPr>
        <p:spPr>
          <a:xfrm>
            <a:off x="7112000" y="2668055"/>
            <a:ext cx="4318000" cy="3476477"/>
          </a:xfrm>
          <a:prstGeom prst="flowChartOffpageConnector">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09539">
              <a:lnSpc>
                <a:spcPct val="150000"/>
              </a:lnSpc>
              <a:spcBef>
                <a:spcPts val="200"/>
              </a:spcBef>
              <a:spcAft>
                <a:spcPts val="200"/>
              </a:spcAft>
              <a:defRPr/>
            </a:pPr>
            <a:r>
              <a:rPr lang="en-US" sz="2400">
                <a:solidFill>
                  <a:prstClr val="black"/>
                </a:solidFill>
                <a:cs typeface="+mn-ea"/>
                <a:sym typeface="+mn-lt"/>
              </a:rPr>
              <a:t>Đọc và tìm hiểu trước nội dung tiếp theo của bài học</a:t>
            </a:r>
            <a:endParaRPr lang="en-US" sz="2400" b="1" dirty="0">
              <a:solidFill>
                <a:prstClr val="black"/>
              </a:solidFill>
              <a:cs typeface="+mn-ea"/>
              <a:sym typeface="+mn-lt"/>
            </a:endParaRPr>
          </a:p>
        </p:txBody>
      </p:sp>
      <p:sp>
        <p:nvSpPr>
          <p:cNvPr id="7" name="Oval 6">
            <a:extLst>
              <a:ext uri="{FF2B5EF4-FFF2-40B4-BE49-F238E27FC236}">
                <a16:creationId xmlns:a16="http://schemas.microsoft.com/office/drawing/2014/main" id="{5C3BAF31-00AD-9DB6-DAC4-B5066F0E755F}"/>
              </a:ext>
            </a:extLst>
          </p:cNvPr>
          <p:cNvSpPr/>
          <p:nvPr/>
        </p:nvSpPr>
        <p:spPr>
          <a:xfrm>
            <a:off x="2885399" y="1997982"/>
            <a:ext cx="863600" cy="863600"/>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09539" rtl="0" eaLnBrk="1" fontAlgn="auto" latinLnBrk="0" hangingPunct="1">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100000"/>
                  </a:prstClr>
                </a:solidFill>
                <a:effectLst/>
                <a:uLnTx/>
                <a:uFillTx/>
                <a:latin typeface="UTM Avo"/>
                <a:cs typeface="+mn-ea"/>
                <a:sym typeface="+mn-lt"/>
              </a:rPr>
              <a:t>1</a:t>
            </a:r>
          </a:p>
        </p:txBody>
      </p:sp>
      <p:sp>
        <p:nvSpPr>
          <p:cNvPr id="8" name="Oval 7">
            <a:extLst>
              <a:ext uri="{FF2B5EF4-FFF2-40B4-BE49-F238E27FC236}">
                <a16:creationId xmlns:a16="http://schemas.microsoft.com/office/drawing/2014/main" id="{F43C3422-460E-E252-F539-D427ACF213FC}"/>
              </a:ext>
            </a:extLst>
          </p:cNvPr>
          <p:cNvSpPr/>
          <p:nvPr/>
        </p:nvSpPr>
        <p:spPr>
          <a:xfrm>
            <a:off x="8761168" y="1997982"/>
            <a:ext cx="863600" cy="863600"/>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100000"/>
                  </a:prstClr>
                </a:solidFill>
                <a:effectLst/>
                <a:uLnTx/>
                <a:uFillTx/>
                <a:latin typeface="UTM Avo"/>
                <a:cs typeface="+mn-ea"/>
                <a:sym typeface="+mn-lt"/>
              </a:rPr>
              <a:t>2</a:t>
            </a:r>
          </a:p>
        </p:txBody>
      </p:sp>
    </p:spTree>
    <p:extLst>
      <p:ext uri="{BB962C8B-B14F-4D97-AF65-F5344CB8AC3E}">
        <p14:creationId xmlns:p14="http://schemas.microsoft.com/office/powerpoint/2010/main" val="306035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480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221F26-4C65-6E54-9EA8-B247D58C6EFE}"/>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6B81309-AF59-B228-A1F3-249130566D47}"/>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TextBox 4">
            <a:extLst>
              <a:ext uri="{FF2B5EF4-FFF2-40B4-BE49-F238E27FC236}">
                <a16:creationId xmlns:a16="http://schemas.microsoft.com/office/drawing/2014/main" id="{781C7BE5-57D1-1C32-BC75-BD0CE4C79EC9}"/>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6" name="Rectangle: Rounded Corners 5">
            <a:extLst>
              <a:ext uri="{FF2B5EF4-FFF2-40B4-BE49-F238E27FC236}">
                <a16:creationId xmlns:a16="http://schemas.microsoft.com/office/drawing/2014/main" id="{D3A2233B-78B4-144D-C27E-A68F791BDCBB}"/>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7" name="TextBox 6">
            <a:hlinkClick r:id="rId3"/>
            <a:extLst>
              <a:ext uri="{FF2B5EF4-FFF2-40B4-BE49-F238E27FC236}">
                <a16:creationId xmlns:a16="http://schemas.microsoft.com/office/drawing/2014/main" id="{AF78D4DB-D18C-35F0-A640-447F807F89F9}"/>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3">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8" name="TextBox 7">
            <a:extLst>
              <a:ext uri="{FF2B5EF4-FFF2-40B4-BE49-F238E27FC236}">
                <a16:creationId xmlns:a16="http://schemas.microsoft.com/office/drawing/2014/main" id="{9B552111-83E9-E2C4-E08B-DC4EB19CF71B}"/>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9" name="Picture 2" descr="Ngón Trỏ, ngón tay, Máy tính Biểu tượng Tay - tay png tải về - Miễn phí  trong suốt Tay png Tải về.">
            <a:extLst>
              <a:ext uri="{FF2B5EF4-FFF2-40B4-BE49-F238E27FC236}">
                <a16:creationId xmlns:a16="http://schemas.microsoft.com/office/drawing/2014/main" id="{9AFDDDAE-520E-A070-C1CF-66C0F56BACC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51A6B98-10D5-49D7-521E-A99FE7C8447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360719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7"/>
                                        </p:tgtEl>
                                        <p:attrNameLst>
                                          <p:attrName>style.color</p:attrName>
                                        </p:attrNameLst>
                                      </p:cBhvr>
                                      <p:by>
                                        <p:hsl h="7200000" s="0" l="0"/>
                                      </p:by>
                                    </p:animClr>
                                    <p:animClr clrSpc="hsl" dir="cw">
                                      <p:cBhvr>
                                        <p:cTn id="7" dur="1000" fill="hold"/>
                                        <p:tgtEl>
                                          <p:spTgt spid="7"/>
                                        </p:tgtEl>
                                        <p:attrNameLst>
                                          <p:attrName>fillcolor</p:attrName>
                                        </p:attrNameLst>
                                      </p:cBhvr>
                                      <p:by>
                                        <p:hsl h="7200000" s="0" l="0"/>
                                      </p:by>
                                    </p:animClr>
                                    <p:animClr clrSpc="hsl" dir="cw">
                                      <p:cBhvr>
                                        <p:cTn id="8" dur="1000" fill="hold"/>
                                        <p:tgtEl>
                                          <p:spTgt spid="7"/>
                                        </p:tgtEl>
                                        <p:attrNameLst>
                                          <p:attrName>stroke.color</p:attrName>
                                        </p:attrNameLst>
                                      </p:cBhvr>
                                      <p:by>
                                        <p:hsl h="7200000" s="0" l="0"/>
                                      </p:by>
                                    </p:animClr>
                                    <p:set>
                                      <p:cBhvr>
                                        <p:cTn id="9" dur="1000" fill="hold"/>
                                        <p:tgtEl>
                                          <p:spTgt spid="7"/>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6"/>
                                        </p:tgtEl>
                                        <p:attrNameLst>
                                          <p:attrName>fillcolor</p:attrName>
                                        </p:attrNameLst>
                                      </p:cBhvr>
                                      <p:to>
                                        <a:srgbClr val="C5E0B3"/>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4"/>
                                        </p:tgtEl>
                                        <p:attrNameLst>
                                          <p:attrName>style.color</p:attrName>
                                        </p:attrNameLst>
                                      </p:cBhvr>
                                      <p:by>
                                        <p:hsl h="7200000" s="0" l="0"/>
                                      </p:by>
                                    </p:animClr>
                                    <p:animClr clrSpc="hsl" dir="cw">
                                      <p:cBhvr>
                                        <p:cTn id="16" dur="1000" fill="hold"/>
                                        <p:tgtEl>
                                          <p:spTgt spid="4"/>
                                        </p:tgtEl>
                                        <p:attrNameLst>
                                          <p:attrName>fillcolor</p:attrName>
                                        </p:attrNameLst>
                                      </p:cBhvr>
                                      <p:by>
                                        <p:hsl h="7200000" s="0" l="0"/>
                                      </p:by>
                                    </p:animClr>
                                    <p:animClr clrSpc="hsl" dir="cw">
                                      <p:cBhvr>
                                        <p:cTn id="17" dur="1000" fill="hold"/>
                                        <p:tgtEl>
                                          <p:spTgt spid="4"/>
                                        </p:tgtEl>
                                        <p:attrNameLst>
                                          <p:attrName>stroke.color</p:attrName>
                                        </p:attrNameLst>
                                      </p:cBhvr>
                                      <p:by>
                                        <p:hsl h="7200000" s="0" l="0"/>
                                      </p:by>
                                    </p:animClr>
                                    <p:set>
                                      <p:cBhvr>
                                        <p:cTn id="18" dur="10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548</TotalTime>
  <Words>1493</Words>
  <Application>Microsoft Office PowerPoint</Application>
  <PresentationFormat>Widescreen</PresentationFormat>
  <Paragraphs>86</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UTM Avo</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9Slide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Thuynt</cp:lastModifiedBy>
  <cp:revision>11</cp:revision>
  <dcterms:created xsi:type="dcterms:W3CDTF">2024-03-01T08:13:14Z</dcterms:created>
  <dcterms:modified xsi:type="dcterms:W3CDTF">2024-06-03T01:29:35Z</dcterms:modified>
</cp:coreProperties>
</file>