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notesMasterIdLst>
    <p:notesMasterId r:id="rId26"/>
  </p:notesMasterIdLst>
  <p:sldIdLst>
    <p:sldId id="277" r:id="rId2"/>
    <p:sldId id="256" r:id="rId3"/>
    <p:sldId id="266" r:id="rId4"/>
    <p:sldId id="257" r:id="rId5"/>
    <p:sldId id="267" r:id="rId6"/>
    <p:sldId id="278" r:id="rId7"/>
    <p:sldId id="279" r:id="rId8"/>
    <p:sldId id="280" r:id="rId9"/>
    <p:sldId id="281" r:id="rId10"/>
    <p:sldId id="282" r:id="rId11"/>
    <p:sldId id="283" r:id="rId12"/>
    <p:sldId id="285" r:id="rId13"/>
    <p:sldId id="284" r:id="rId14"/>
    <p:sldId id="286" r:id="rId15"/>
    <p:sldId id="287" r:id="rId16"/>
    <p:sldId id="258" r:id="rId17"/>
    <p:sldId id="268" r:id="rId18"/>
    <p:sldId id="288" r:id="rId19"/>
    <p:sldId id="259" r:id="rId20"/>
    <p:sldId id="269" r:id="rId21"/>
    <p:sldId id="260" r:id="rId22"/>
    <p:sldId id="270" r:id="rId23"/>
    <p:sldId id="290" r:id="rId24"/>
    <p:sldId id="276" r:id="rId25"/>
  </p:sldIdLst>
  <p:sldSz cx="12192000" cy="6858000"/>
  <p:notesSz cx="6858000" cy="9144000"/>
  <p:embeddedFontLst>
    <p:embeddedFont>
      <p:font typeface="UTM Avo" panose="02040603050506020204" pitchFamily="18" charset="0"/>
      <p:regular r:id="rId27"/>
      <p:bold r:id="rId28"/>
      <p:italic r:id="rId29"/>
      <p:boldItalic r:id="rId30"/>
    </p:embeddedFont>
  </p:embeddedFontLst>
  <p:defaultText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443" autoAdjust="0"/>
    <p:restoredTop sz="94640"/>
  </p:normalViewPr>
  <p:slideViewPr>
    <p:cSldViewPr snapToGrid="0">
      <p:cViewPr varScale="1">
        <p:scale>
          <a:sx n="102" d="100"/>
          <a:sy n="102" d="100"/>
        </p:scale>
        <p:origin x="672"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F84B915-3AC6-4A0A-B621-C2A1E9766ACF}" type="datetimeFigureOut">
              <a:rPr lang="en-US" smtClean="0"/>
              <a:t>6/20/2024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FED21D6-AF32-4991-B6F5-D4309C4AD5C1}" type="slidenum">
              <a:rPr lang="en-US" smtClean="0"/>
              <a:t>‹#›</a:t>
            </a:fld>
            <a:endParaRPr lang="en-US"/>
          </a:p>
        </p:txBody>
      </p:sp>
    </p:spTree>
    <p:extLst>
      <p:ext uri="{BB962C8B-B14F-4D97-AF65-F5344CB8AC3E}">
        <p14:creationId xmlns:p14="http://schemas.microsoft.com/office/powerpoint/2010/main" val="26725747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VN" dirty="0"/>
          </a:p>
        </p:txBody>
      </p:sp>
      <p:sp>
        <p:nvSpPr>
          <p:cNvPr id="4" name="Slide Number Placeholder 3"/>
          <p:cNvSpPr>
            <a:spLocks noGrp="1"/>
          </p:cNvSpPr>
          <p:nvPr>
            <p:ph type="sldNum" sz="quarter" idx="5"/>
          </p:nvPr>
        </p:nvSpPr>
        <p:spPr/>
        <p:txBody>
          <a:bodyPr/>
          <a:lstStyle/>
          <a:p>
            <a:fld id="{6FED21D6-AF32-4991-B6F5-D4309C4AD5C1}" type="slidenum">
              <a:rPr lang="en-US" smtClean="0"/>
              <a:t>1</a:t>
            </a:fld>
            <a:endParaRPr lang="en-US"/>
          </a:p>
        </p:txBody>
      </p:sp>
    </p:spTree>
    <p:extLst>
      <p:ext uri="{BB962C8B-B14F-4D97-AF65-F5344CB8AC3E}">
        <p14:creationId xmlns:p14="http://schemas.microsoft.com/office/powerpoint/2010/main" val="8469765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5"/>
        <p:cNvGrpSpPr/>
        <p:nvPr/>
      </p:nvGrpSpPr>
      <p:grpSpPr>
        <a:xfrm>
          <a:off x="0" y="0"/>
          <a:ext cx="0" cy="0"/>
          <a:chOff x="0" y="0"/>
          <a:chExt cx="0" cy="0"/>
        </a:xfrm>
      </p:grpSpPr>
      <p:sp>
        <p:nvSpPr>
          <p:cNvPr id="366" name="Google Shape;366;p2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67" name="Google Shape;367;p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25C68-731B-4B76-9CF3-44A16FB58FD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VN"/>
          </a:p>
        </p:txBody>
      </p:sp>
      <p:sp>
        <p:nvSpPr>
          <p:cNvPr id="3" name="Subtitle 2">
            <a:extLst>
              <a:ext uri="{FF2B5EF4-FFF2-40B4-BE49-F238E27FC236}">
                <a16:creationId xmlns:a16="http://schemas.microsoft.com/office/drawing/2014/main" id="{CF270EBB-E407-261E-272F-DDADB22AA19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VN"/>
          </a:p>
        </p:txBody>
      </p:sp>
      <p:sp>
        <p:nvSpPr>
          <p:cNvPr id="4" name="Date Placeholder 3">
            <a:extLst>
              <a:ext uri="{FF2B5EF4-FFF2-40B4-BE49-F238E27FC236}">
                <a16:creationId xmlns:a16="http://schemas.microsoft.com/office/drawing/2014/main" id="{21C9D591-B8C8-9884-1580-550E3868BA64}"/>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180AE6F1-17B6-9174-08BB-65361263F4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F8A2E41-42E7-19D9-B38E-8CD027D12EC7}"/>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4133070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30001-975C-EB53-5E8D-1E015B9AED06}"/>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1BD72A81-7C60-2954-0799-A09D0241BCD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C2790F48-785B-9EC1-E9AA-4A4ACB8CDC7B}"/>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E0D0B948-D5D4-0B0F-14A2-874B9EF5F1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F0A628A-F5C3-13C7-B404-DA0387F77FCC}"/>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06550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DD9F31-639A-CCB8-81DD-877F81B046C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VN"/>
          </a:p>
        </p:txBody>
      </p:sp>
      <p:sp>
        <p:nvSpPr>
          <p:cNvPr id="3" name="Text Placeholder 2">
            <a:extLst>
              <a:ext uri="{FF2B5EF4-FFF2-40B4-BE49-F238E27FC236}">
                <a16:creationId xmlns:a16="http://schemas.microsoft.com/office/drawing/2014/main" id="{DA552655-62E3-E433-77E2-1ACF909BA6F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478D5DA-73E4-998D-B076-4DAD2C78FF79}"/>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D755F3C0-0A10-B014-7E8D-808985D3B8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4C70483-C9DD-9779-C4F0-8F319256B14E}"/>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4154767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D49F20-FBE0-9723-C43E-505009F2E898}"/>
              </a:ext>
            </a:extLst>
          </p:cNvPr>
          <p:cNvSpPr>
            <a:spLocks noGrp="1"/>
          </p:cNvSpPr>
          <p:nvPr>
            <p:ph type="title"/>
          </p:nvPr>
        </p:nvSpPr>
        <p:spPr/>
        <p:txBody>
          <a:bodyPr/>
          <a:lstStyle/>
          <a:p>
            <a:r>
              <a:rPr lang="en-US"/>
              <a:t>Click to edit Master title style</a:t>
            </a:r>
            <a:endParaRPr lang="en-VN"/>
          </a:p>
        </p:txBody>
      </p:sp>
      <p:sp>
        <p:nvSpPr>
          <p:cNvPr id="3" name="Content Placeholder 2">
            <a:extLst>
              <a:ext uri="{FF2B5EF4-FFF2-40B4-BE49-F238E27FC236}">
                <a16:creationId xmlns:a16="http://schemas.microsoft.com/office/drawing/2014/main" id="{57B8E93F-5E81-ECA5-6FB2-18A2A97E11B8}"/>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Content Placeholder 3">
            <a:extLst>
              <a:ext uri="{FF2B5EF4-FFF2-40B4-BE49-F238E27FC236}">
                <a16:creationId xmlns:a16="http://schemas.microsoft.com/office/drawing/2014/main" id="{36F09C82-BA70-B810-6EDB-3E81D98D0D4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Date Placeholder 4">
            <a:extLst>
              <a:ext uri="{FF2B5EF4-FFF2-40B4-BE49-F238E27FC236}">
                <a16:creationId xmlns:a16="http://schemas.microsoft.com/office/drawing/2014/main" id="{38FCCBDE-B631-B2AD-3081-7D59F28248F5}"/>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92C8F63E-C59B-7DDE-D54D-7C659C089A5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96E2452-D433-FA1E-3C19-24B3B02DFED9}"/>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8898713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A1823-29BF-ACAB-4376-0B37FE24422B}"/>
              </a:ext>
            </a:extLst>
          </p:cNvPr>
          <p:cNvSpPr>
            <a:spLocks noGrp="1"/>
          </p:cNvSpPr>
          <p:nvPr>
            <p:ph type="title"/>
          </p:nvPr>
        </p:nvSpPr>
        <p:spPr>
          <a:xfrm>
            <a:off x="839788" y="365125"/>
            <a:ext cx="10515600" cy="1325563"/>
          </a:xfrm>
        </p:spPr>
        <p:txBody>
          <a:bodyPr/>
          <a:lstStyle/>
          <a:p>
            <a:r>
              <a:rPr lang="en-US"/>
              <a:t>Click to edit Master title style</a:t>
            </a:r>
            <a:endParaRPr lang="en-VN"/>
          </a:p>
        </p:txBody>
      </p:sp>
      <p:sp>
        <p:nvSpPr>
          <p:cNvPr id="3" name="Text Placeholder 2">
            <a:extLst>
              <a:ext uri="{FF2B5EF4-FFF2-40B4-BE49-F238E27FC236}">
                <a16:creationId xmlns:a16="http://schemas.microsoft.com/office/drawing/2014/main" id="{5DAD2160-D818-CAE0-BBAB-666A724FC03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CDD94518-363D-9587-7B96-0C2E3E4C057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5" name="Text Placeholder 4">
            <a:extLst>
              <a:ext uri="{FF2B5EF4-FFF2-40B4-BE49-F238E27FC236}">
                <a16:creationId xmlns:a16="http://schemas.microsoft.com/office/drawing/2014/main" id="{B9EB9FE4-78FA-01ED-2906-D67007AB9F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47A1599-487C-3FAA-148E-0E618F67529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7" name="Date Placeholder 6">
            <a:extLst>
              <a:ext uri="{FF2B5EF4-FFF2-40B4-BE49-F238E27FC236}">
                <a16:creationId xmlns:a16="http://schemas.microsoft.com/office/drawing/2014/main" id="{139646AC-DA28-7765-A57D-7F82E43AD390}"/>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8" name="Footer Placeholder 7">
            <a:extLst>
              <a:ext uri="{FF2B5EF4-FFF2-40B4-BE49-F238E27FC236}">
                <a16:creationId xmlns:a16="http://schemas.microsoft.com/office/drawing/2014/main" id="{371955DC-62FD-A771-1CD2-EAB8C4FF74A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3651E12A-C0A6-141B-D1FF-E6D23F0EEBD9}"/>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26640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BA8CBA-1FFD-DCB7-21AD-F99E5A7A6589}"/>
              </a:ext>
            </a:extLst>
          </p:cNvPr>
          <p:cNvSpPr>
            <a:spLocks noGrp="1"/>
          </p:cNvSpPr>
          <p:nvPr>
            <p:ph type="title"/>
          </p:nvPr>
        </p:nvSpPr>
        <p:spPr/>
        <p:txBody>
          <a:bodyPr/>
          <a:lstStyle/>
          <a:p>
            <a:r>
              <a:rPr lang="en-US"/>
              <a:t>Click to edit Master title style</a:t>
            </a:r>
            <a:endParaRPr lang="en-VN"/>
          </a:p>
        </p:txBody>
      </p:sp>
      <p:sp>
        <p:nvSpPr>
          <p:cNvPr id="3" name="Date Placeholder 2">
            <a:extLst>
              <a:ext uri="{FF2B5EF4-FFF2-40B4-BE49-F238E27FC236}">
                <a16:creationId xmlns:a16="http://schemas.microsoft.com/office/drawing/2014/main" id="{BC2ABBC8-7185-C331-FF11-98F35CE32A42}"/>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4" name="Footer Placeholder 3">
            <a:extLst>
              <a:ext uri="{FF2B5EF4-FFF2-40B4-BE49-F238E27FC236}">
                <a16:creationId xmlns:a16="http://schemas.microsoft.com/office/drawing/2014/main" id="{B3F2E15A-7637-2F98-0FAC-9DAE93C196E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472AD71-0E6E-DFE0-2CAD-D612D1798187}"/>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6081780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9E5967B-55C7-5D26-9841-8537255D89EE}"/>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3" name="Footer Placeholder 2">
            <a:extLst>
              <a:ext uri="{FF2B5EF4-FFF2-40B4-BE49-F238E27FC236}">
                <a16:creationId xmlns:a16="http://schemas.microsoft.com/office/drawing/2014/main" id="{7E2297EA-04F4-22EC-7ECC-90F25CA1306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2943144-0636-C56E-DB78-3981A7A61DC3}"/>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3577386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A9AD9-16FD-D438-8972-1AB7441B9AC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Content Placeholder 2">
            <a:extLst>
              <a:ext uri="{FF2B5EF4-FFF2-40B4-BE49-F238E27FC236}">
                <a16:creationId xmlns:a16="http://schemas.microsoft.com/office/drawing/2014/main" id="{78AF9326-AEA7-9A76-1706-0D1173E8AE4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Text Placeholder 3">
            <a:extLst>
              <a:ext uri="{FF2B5EF4-FFF2-40B4-BE49-F238E27FC236}">
                <a16:creationId xmlns:a16="http://schemas.microsoft.com/office/drawing/2014/main" id="{B8EE3A8A-721B-77A1-2BB0-2CA3059D0A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2CB57E7-117B-8083-B20A-3F18346F5C85}"/>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8A111E66-A9BC-1120-A977-2887E5C039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5DBC14-ECC4-1D56-2531-DA3E560CEAB2}"/>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10119297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A2FFE-0D38-C333-7B93-51DF5BA87CB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VN"/>
          </a:p>
        </p:txBody>
      </p:sp>
      <p:sp>
        <p:nvSpPr>
          <p:cNvPr id="3" name="Picture Placeholder 2">
            <a:extLst>
              <a:ext uri="{FF2B5EF4-FFF2-40B4-BE49-F238E27FC236}">
                <a16:creationId xmlns:a16="http://schemas.microsoft.com/office/drawing/2014/main" id="{7130D74A-956F-F5FA-C44A-E2515B33BA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VN"/>
          </a:p>
        </p:txBody>
      </p:sp>
      <p:sp>
        <p:nvSpPr>
          <p:cNvPr id="4" name="Text Placeholder 3">
            <a:extLst>
              <a:ext uri="{FF2B5EF4-FFF2-40B4-BE49-F238E27FC236}">
                <a16:creationId xmlns:a16="http://schemas.microsoft.com/office/drawing/2014/main" id="{16625F8A-1077-F52F-2799-FE460E7398B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0C0AC77-C4E6-6FA8-45DD-ACF54F221E33}"/>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6" name="Footer Placeholder 5">
            <a:extLst>
              <a:ext uri="{FF2B5EF4-FFF2-40B4-BE49-F238E27FC236}">
                <a16:creationId xmlns:a16="http://schemas.microsoft.com/office/drawing/2014/main" id="{158D62CD-6E61-902F-3624-0CE41AB7075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89D8D0E-9B0F-E5E6-193F-B1E8B89D1B58}"/>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7220665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E8BCE8-0FC5-2AF6-5C3B-220D51364CDE}"/>
              </a:ext>
            </a:extLst>
          </p:cNvPr>
          <p:cNvSpPr>
            <a:spLocks noGrp="1"/>
          </p:cNvSpPr>
          <p:nvPr>
            <p:ph type="title"/>
          </p:nvPr>
        </p:nvSpPr>
        <p:spPr/>
        <p:txBody>
          <a:bodyPr/>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2C2F8493-C2F5-C620-4762-0E092F75B3E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6F801CA6-C54E-9BB2-7577-BA676591DDCB}"/>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F16DB303-5C88-061B-6C9B-A71624BAEAF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E697BC-C04C-C7AF-CF5A-28FD8503E7CE}"/>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265074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919DE69-1F57-E00A-B49C-D67942038915}"/>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VN"/>
          </a:p>
        </p:txBody>
      </p:sp>
      <p:sp>
        <p:nvSpPr>
          <p:cNvPr id="3" name="Vertical Text Placeholder 2">
            <a:extLst>
              <a:ext uri="{FF2B5EF4-FFF2-40B4-BE49-F238E27FC236}">
                <a16:creationId xmlns:a16="http://schemas.microsoft.com/office/drawing/2014/main" id="{AD558AC7-1F04-193F-AC40-8A47FFBFE81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3D44E13F-2F9A-BA2E-9E62-B45913D67C19}"/>
              </a:ext>
            </a:extLst>
          </p:cNvPr>
          <p:cNvSpPr>
            <a:spLocks noGrp="1"/>
          </p:cNvSpPr>
          <p:nvPr>
            <p:ph type="dt" sz="half" idx="10"/>
          </p:nvPr>
        </p:nvSpPr>
        <p:spPr/>
        <p:txBody>
          <a:body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AED5EB7C-E6DD-32DF-268F-BF104BCA60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F1AA6E-9F5A-42AB-4EC5-F3384C2C47A5}"/>
              </a:ext>
            </a:extLst>
          </p:cNvPr>
          <p:cNvSpPr>
            <a:spLocks noGrp="1"/>
          </p:cNvSpPr>
          <p:nvPr>
            <p:ph type="sldNum" sz="quarter" idx="12"/>
          </p:nvPr>
        </p:nvSpPr>
        <p:spPr/>
        <p:txBody>
          <a:bodyPr/>
          <a:lstStyle/>
          <a:p>
            <a:fld id="{00BBF3C2-F600-49FD-B59D-E66F69CFE1D1}" type="slidenum">
              <a:rPr lang="en-US" smtClean="0"/>
              <a:t>‹#›</a:t>
            </a:fld>
            <a:endParaRPr lang="en-US"/>
          </a:p>
        </p:txBody>
      </p:sp>
    </p:spTree>
    <p:extLst>
      <p:ext uri="{BB962C8B-B14F-4D97-AF65-F5344CB8AC3E}">
        <p14:creationId xmlns:p14="http://schemas.microsoft.com/office/powerpoint/2010/main" val="37080411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260A0C1-5BE1-0C10-05D1-B61C66E5D2F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VN"/>
          </a:p>
        </p:txBody>
      </p:sp>
      <p:sp>
        <p:nvSpPr>
          <p:cNvPr id="3" name="Text Placeholder 2">
            <a:extLst>
              <a:ext uri="{FF2B5EF4-FFF2-40B4-BE49-F238E27FC236}">
                <a16:creationId xmlns:a16="http://schemas.microsoft.com/office/drawing/2014/main" id="{60463289-54E4-8C35-1981-C47C5E7E1B7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VN"/>
          </a:p>
        </p:txBody>
      </p:sp>
      <p:sp>
        <p:nvSpPr>
          <p:cNvPr id="4" name="Date Placeholder 3">
            <a:extLst>
              <a:ext uri="{FF2B5EF4-FFF2-40B4-BE49-F238E27FC236}">
                <a16:creationId xmlns:a16="http://schemas.microsoft.com/office/drawing/2014/main" id="{1D129FE0-A64B-FC8E-96A3-91E06AAFD36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C328D3F-9A86-444E-A1D0-53608D9FC632}" type="datetimeFigureOut">
              <a:rPr lang="en-US" smtClean="0"/>
              <a:t>6/20/2024</a:t>
            </a:fld>
            <a:endParaRPr lang="en-US"/>
          </a:p>
        </p:txBody>
      </p:sp>
      <p:sp>
        <p:nvSpPr>
          <p:cNvPr id="5" name="Footer Placeholder 4">
            <a:extLst>
              <a:ext uri="{FF2B5EF4-FFF2-40B4-BE49-F238E27FC236}">
                <a16:creationId xmlns:a16="http://schemas.microsoft.com/office/drawing/2014/main" id="{24D1C763-4301-63E6-0131-4BDE7103007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C916947-A3C1-639E-34F2-6144BA1AD27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BBF3C2-F600-49FD-B59D-E66F69CFE1D1}" type="slidenum">
              <a:rPr lang="en-US" smtClean="0"/>
              <a:t>‹#›</a:t>
            </a:fld>
            <a:endParaRPr lang="en-US"/>
          </a:p>
        </p:txBody>
      </p:sp>
    </p:spTree>
    <p:extLst>
      <p:ext uri="{BB962C8B-B14F-4D97-AF65-F5344CB8AC3E}">
        <p14:creationId xmlns:p14="http://schemas.microsoft.com/office/powerpoint/2010/main" val="52345212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V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cong-nghe-10-thiet-ke-va-cong-nghe/1/163/36/" TargetMode="External"/><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cong-nghe-10-thiet-ke-va-cong-nghe/1/163/36/" TargetMode="External"/><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16.png"/></Relationships>
</file>

<file path=ppt/slides/_rels/slide1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hoc10.vn/doc-sach/cong-nghe-10-thiet-ke-va-cong-nghe/1/163/36/" TargetMode="External"/><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hoc10.vn/doc-sach/cong-nghe-10-thiet-ke-va-cong-nghe/1/163/36/" TargetMode="External"/><Relationship Id="rId2" Type="http://schemas.openxmlformats.org/officeDocument/2006/relationships/image" Target="../media/image25.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hoc10.vn/doc-sach/cong-nghe-10-thiet-ke-va-cong-nghe/1/163/36/" TargetMode="External"/><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8" Type="http://schemas.openxmlformats.org/officeDocument/2006/relationships/image" Target="../media/image34.svg"/><Relationship Id="rId13" Type="http://schemas.openxmlformats.org/officeDocument/2006/relationships/image" Target="../media/image39.png"/><Relationship Id="rId3" Type="http://schemas.openxmlformats.org/officeDocument/2006/relationships/image" Target="../media/image29.png"/><Relationship Id="rId7" Type="http://schemas.openxmlformats.org/officeDocument/2006/relationships/image" Target="../media/image33.png"/><Relationship Id="rId12" Type="http://schemas.openxmlformats.org/officeDocument/2006/relationships/image" Target="../media/image38.sv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2.svg"/><Relationship Id="rId11" Type="http://schemas.openxmlformats.org/officeDocument/2006/relationships/image" Target="../media/image37.png"/><Relationship Id="rId5" Type="http://schemas.openxmlformats.org/officeDocument/2006/relationships/image" Target="../media/image31.png"/><Relationship Id="rId10" Type="http://schemas.openxmlformats.org/officeDocument/2006/relationships/image" Target="../media/image36.svg"/><Relationship Id="rId4" Type="http://schemas.openxmlformats.org/officeDocument/2006/relationships/image" Target="../media/image30.svg"/><Relationship Id="rId9" Type="http://schemas.openxmlformats.org/officeDocument/2006/relationships/image" Target="../media/image35.png"/></Relationships>
</file>

<file path=ppt/slides/_rels/slide24.xml.rels><?xml version="1.0" encoding="UTF-8" standalone="yes"?>
<Relationships xmlns="http://schemas.openxmlformats.org/package/2006/relationships"><Relationship Id="rId3" Type="http://schemas.openxmlformats.org/officeDocument/2006/relationships/image" Target="../media/image40.jp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hyperlink" Target="https://www.facebook.com/hoc10fb/"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8ACAC10E-0EFF-CE66-6E7B-88DB517CFF96}"/>
              </a:ext>
            </a:extLst>
          </p:cNvPr>
          <p:cNvSpPr txBox="1">
            <a:spLocks/>
          </p:cNvSpPr>
          <p:nvPr/>
        </p:nvSpPr>
        <p:spPr>
          <a:xfrm>
            <a:off x="173230" y="1208517"/>
            <a:ext cx="11845539" cy="204578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600"/>
              </a:spcBef>
            </a:pPr>
            <a:r>
              <a:rPr lang="vi-VN" sz="5400" b="1" dirty="0">
                <a:solidFill>
                  <a:srgbClr val="002060"/>
                </a:solidFill>
                <a:latin typeface="UTM Avo" panose="02040603050506020204" pitchFamily="18" charset="0"/>
              </a:rPr>
              <a:t>Chủ đề </a:t>
            </a:r>
            <a:r>
              <a:rPr lang="en-US" sz="5400" b="1" dirty="0">
                <a:solidFill>
                  <a:srgbClr val="002060"/>
                </a:solidFill>
                <a:latin typeface="UTM Avo" panose="02040603050506020204" pitchFamily="18" charset="0"/>
              </a:rPr>
              <a:t>2</a:t>
            </a:r>
            <a:r>
              <a:rPr lang="vi-VN" sz="5400" b="1" dirty="0">
                <a:solidFill>
                  <a:srgbClr val="002060"/>
                </a:solidFill>
                <a:latin typeface="UTM Avo" panose="02040603050506020204" pitchFamily="18" charset="0"/>
              </a:rPr>
              <a:t>: </a:t>
            </a:r>
            <a:endParaRPr lang="en-US" sz="5400" b="1" dirty="0">
              <a:solidFill>
                <a:srgbClr val="002060"/>
              </a:solidFill>
              <a:latin typeface="UTM Avo" panose="02040603050506020204" pitchFamily="18" charset="0"/>
            </a:endParaRPr>
          </a:p>
          <a:p>
            <a:pPr>
              <a:lnSpc>
                <a:spcPct val="100000"/>
              </a:lnSpc>
              <a:spcBef>
                <a:spcPts val="600"/>
              </a:spcBef>
            </a:pPr>
            <a:r>
              <a:rPr lang="en-US" sz="5400" b="1" dirty="0" err="1">
                <a:solidFill>
                  <a:srgbClr val="002060"/>
                </a:solidFill>
                <a:latin typeface="UTM Avo" panose="02040603050506020204" pitchFamily="18" charset="0"/>
              </a:rPr>
              <a:t>Đổi</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mới</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công</a:t>
            </a:r>
            <a:r>
              <a:rPr lang="en-US" sz="5400" b="1" dirty="0">
                <a:solidFill>
                  <a:srgbClr val="002060"/>
                </a:solidFill>
                <a:latin typeface="UTM Avo" panose="02040603050506020204" pitchFamily="18" charset="0"/>
              </a:rPr>
              <a:t> </a:t>
            </a:r>
            <a:r>
              <a:rPr lang="en-US" sz="5400" b="1" dirty="0" err="1">
                <a:solidFill>
                  <a:srgbClr val="002060"/>
                </a:solidFill>
                <a:latin typeface="UTM Avo" panose="02040603050506020204" pitchFamily="18" charset="0"/>
              </a:rPr>
              <a:t>nghệ</a:t>
            </a:r>
            <a:endParaRPr lang="en-US" sz="5400" b="1" dirty="0">
              <a:solidFill>
                <a:srgbClr val="002060"/>
              </a:solidFill>
              <a:latin typeface="UTM Avo" panose="02040603050506020204" pitchFamily="18" charset="0"/>
            </a:endParaRPr>
          </a:p>
        </p:txBody>
      </p:sp>
      <p:sp>
        <p:nvSpPr>
          <p:cNvPr id="4" name="Subtitle 2">
            <a:extLst>
              <a:ext uri="{FF2B5EF4-FFF2-40B4-BE49-F238E27FC236}">
                <a16:creationId xmlns:a16="http://schemas.microsoft.com/office/drawing/2014/main" id="{5169F105-F400-E40B-6038-B0900D7C7D52}"/>
              </a:ext>
            </a:extLst>
          </p:cNvPr>
          <p:cNvSpPr txBox="1">
            <a:spLocks/>
          </p:cNvSpPr>
          <p:nvPr/>
        </p:nvSpPr>
        <p:spPr>
          <a:xfrm>
            <a:off x="348157" y="3447154"/>
            <a:ext cx="11495684" cy="1655762"/>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nSpc>
                <a:spcPct val="100000"/>
              </a:lnSpc>
              <a:spcBef>
                <a:spcPts val="600"/>
              </a:spcBef>
            </a:pPr>
            <a:r>
              <a:rPr lang="en-US" sz="6000" b="1" dirty="0" err="1">
                <a:solidFill>
                  <a:srgbClr val="FF0000"/>
                </a:solidFill>
                <a:latin typeface="UTM Avo" panose="02040603050506020204" pitchFamily="18" charset="0"/>
              </a:rPr>
              <a:t>Bài</a:t>
            </a:r>
            <a:r>
              <a:rPr lang="en-US" sz="6000" b="1" dirty="0">
                <a:solidFill>
                  <a:srgbClr val="FF0000"/>
                </a:solidFill>
                <a:latin typeface="UTM Avo" panose="02040603050506020204" pitchFamily="18" charset="0"/>
              </a:rPr>
              <a:t> </a:t>
            </a:r>
            <a:r>
              <a:rPr lang="en-US" sz="6000" b="1" i="0" u="none" strike="noStrike" dirty="0">
                <a:solidFill>
                  <a:srgbClr val="FF0000"/>
                </a:solidFill>
                <a:effectLst/>
                <a:latin typeface="UTM Avo" panose="02040603050506020204" pitchFamily="18"/>
              </a:rPr>
              <a:t>7. </a:t>
            </a:r>
            <a:r>
              <a:rPr lang="en-US" sz="6000" b="1" i="0" u="none" strike="noStrike" dirty="0" err="1">
                <a:solidFill>
                  <a:srgbClr val="FF0000"/>
                </a:solidFill>
                <a:effectLst/>
                <a:latin typeface="UTM Avo" panose="02040603050506020204" pitchFamily="18"/>
              </a:rPr>
              <a:t>Đánh</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giá</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công</a:t>
            </a:r>
            <a:r>
              <a:rPr lang="en-US" sz="6000" b="1" i="0" u="none" strike="noStrike" dirty="0">
                <a:solidFill>
                  <a:srgbClr val="FF0000"/>
                </a:solidFill>
                <a:effectLst/>
                <a:latin typeface="UTM Avo" panose="02040603050506020204" pitchFamily="18"/>
              </a:rPr>
              <a:t> </a:t>
            </a:r>
            <a:r>
              <a:rPr lang="en-US" sz="6000" b="1" i="0" u="none" strike="noStrike" dirty="0" err="1">
                <a:solidFill>
                  <a:srgbClr val="FF0000"/>
                </a:solidFill>
                <a:effectLst/>
                <a:latin typeface="UTM Avo" panose="02040603050506020204" pitchFamily="18"/>
              </a:rPr>
              <a:t>nghệ</a:t>
            </a:r>
            <a:endParaRPr lang="en-US" sz="6000" b="1" dirty="0">
              <a:solidFill>
                <a:srgbClr val="FF0000"/>
              </a:solidFill>
              <a:latin typeface="UTM Avo" panose="02040603050506020204" pitchFamily="18" charset="0"/>
            </a:endParaRPr>
          </a:p>
        </p:txBody>
      </p:sp>
      <p:sp>
        <p:nvSpPr>
          <p:cNvPr id="6" name="Google Shape;88;p1">
            <a:extLst>
              <a:ext uri="{FF2B5EF4-FFF2-40B4-BE49-F238E27FC236}">
                <a16:creationId xmlns:a16="http://schemas.microsoft.com/office/drawing/2014/main" id="{7695394C-7108-259C-568B-45C89AFB7857}"/>
              </a:ext>
            </a:extLst>
          </p:cNvPr>
          <p:cNvSpPr txBox="1"/>
          <p:nvPr/>
        </p:nvSpPr>
        <p:spPr>
          <a:xfrm>
            <a:off x="8536217" y="0"/>
            <a:ext cx="3541485" cy="646331"/>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3600" i="0" u="none" strike="noStrike" cap="none" dirty="0" err="1">
                <a:solidFill>
                  <a:schemeClr val="lt1"/>
                </a:solidFill>
                <a:latin typeface="UTM Avo" panose="02040603050506020204" pitchFamily="18"/>
                <a:sym typeface="Arial"/>
              </a:rPr>
              <a:t>Công</a:t>
            </a:r>
            <a:r>
              <a:rPr lang="en-US" sz="3600" i="0" u="none" strike="noStrike" cap="none" dirty="0">
                <a:solidFill>
                  <a:schemeClr val="lt1"/>
                </a:solidFill>
                <a:latin typeface="UTM Avo" panose="02040603050506020204" pitchFamily="18"/>
                <a:sym typeface="Arial"/>
              </a:rPr>
              <a:t> </a:t>
            </a:r>
            <a:r>
              <a:rPr lang="en-US" sz="3600" i="0" u="none" strike="noStrike" cap="none" dirty="0" err="1">
                <a:solidFill>
                  <a:schemeClr val="lt1"/>
                </a:solidFill>
                <a:latin typeface="UTM Avo" panose="02040603050506020204" pitchFamily="18"/>
                <a:sym typeface="Arial"/>
              </a:rPr>
              <a:t>nghệ</a:t>
            </a:r>
            <a:r>
              <a:rPr lang="en-US" sz="3600" i="0" u="none" strike="noStrike" cap="none" dirty="0">
                <a:solidFill>
                  <a:schemeClr val="lt1"/>
                </a:solidFill>
                <a:latin typeface="UTM Avo" panose="02040603050506020204" pitchFamily="18"/>
                <a:sym typeface="Arial"/>
              </a:rPr>
              <a:t> 10</a:t>
            </a:r>
            <a:endParaRPr dirty="0">
              <a:latin typeface="UTM Avo" panose="02040603050506020204" pitchFamily="18"/>
            </a:endParaRPr>
          </a:p>
        </p:txBody>
      </p:sp>
      <p:sp>
        <p:nvSpPr>
          <p:cNvPr id="9" name="Google Shape;91;p1">
            <a:extLst>
              <a:ext uri="{FF2B5EF4-FFF2-40B4-BE49-F238E27FC236}">
                <a16:creationId xmlns:a16="http://schemas.microsoft.com/office/drawing/2014/main" id="{6F93927D-1F01-4857-E444-A06B4539FF0F}"/>
              </a:ext>
            </a:extLst>
          </p:cNvPr>
          <p:cNvSpPr txBox="1"/>
          <p:nvPr/>
        </p:nvSpPr>
        <p:spPr>
          <a:xfrm>
            <a:off x="8797634" y="646331"/>
            <a:ext cx="3390900" cy="369332"/>
          </a:xfrm>
          <a:prstGeom prst="rect">
            <a:avLst/>
          </a:prstGeom>
          <a:noFill/>
          <a:ln>
            <a:noFill/>
          </a:ln>
        </p:spPr>
        <p:txBody>
          <a:bodyPr spcFirstLastPara="1" wrap="square" lIns="91425" tIns="45700" rIns="91425" bIns="45700" anchor="t" anchorCtr="0">
            <a:spAutoFit/>
          </a:bodyPr>
          <a:lstStyle/>
          <a:p>
            <a:pPr marL="0" marR="0" lvl="0" indent="0" algn="r" rtl="0">
              <a:spcBef>
                <a:spcPts val="0"/>
              </a:spcBef>
              <a:spcAft>
                <a:spcPts val="0"/>
              </a:spcAft>
              <a:buNone/>
            </a:pPr>
            <a:r>
              <a:rPr lang="en-US" sz="1800" i="0" u="none" strike="noStrike" cap="none" dirty="0" err="1">
                <a:solidFill>
                  <a:schemeClr val="lt1"/>
                </a:solidFill>
                <a:latin typeface="UTM Avo" panose="02040603050506020204" pitchFamily="18"/>
                <a:sym typeface="Arial"/>
              </a:rPr>
              <a:t>Thiết</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kế</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và</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công</a:t>
            </a:r>
            <a:r>
              <a:rPr lang="en-US" sz="1800" i="0" u="none" strike="noStrike" cap="none" dirty="0">
                <a:solidFill>
                  <a:schemeClr val="lt1"/>
                </a:solidFill>
                <a:latin typeface="UTM Avo" panose="02040603050506020204" pitchFamily="18"/>
                <a:sym typeface="Arial"/>
              </a:rPr>
              <a:t> </a:t>
            </a:r>
            <a:r>
              <a:rPr lang="en-US" sz="1800" i="0" u="none" strike="noStrike" cap="none" dirty="0" err="1">
                <a:solidFill>
                  <a:schemeClr val="lt1"/>
                </a:solidFill>
                <a:latin typeface="UTM Avo" panose="02040603050506020204" pitchFamily="18"/>
                <a:sym typeface="Arial"/>
              </a:rPr>
              <a:t>nghệ</a:t>
            </a:r>
            <a:endParaRPr dirty="0">
              <a:latin typeface="UTM Avo" panose="02040603050506020204" pitchFamily="18"/>
            </a:endParaRPr>
          </a:p>
        </p:txBody>
      </p:sp>
    </p:spTree>
    <p:extLst>
      <p:ext uri="{BB962C8B-B14F-4D97-AF65-F5344CB8AC3E}">
        <p14:creationId xmlns:p14="http://schemas.microsoft.com/office/powerpoint/2010/main" val="30779333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F3AA6B3A-FD12-993D-D240-106FD250FD5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930341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383A0CD2-4B7F-BA19-6D1B-3B306D529E28}"/>
              </a:ext>
            </a:extLst>
          </p:cNvPr>
          <p:cNvSpPr txBox="1"/>
          <p:nvPr/>
        </p:nvSpPr>
        <p:spPr>
          <a:xfrm>
            <a:off x="501341" y="1586407"/>
            <a:ext cx="11189317" cy="567848"/>
          </a:xfrm>
          <a:prstGeom prst="rect">
            <a:avLst/>
          </a:prstGeom>
          <a:noFill/>
        </p:spPr>
        <p:txBody>
          <a:bodyPr wrap="square">
            <a:spAutoFit/>
          </a:bodyPr>
          <a:lstStyle/>
          <a:p>
            <a:pPr algn="ctr">
              <a:lnSpc>
                <a:spcPct val="150000"/>
              </a:lnSpc>
              <a:spcBef>
                <a:spcPts val="189"/>
              </a:spcBef>
              <a:spcAft>
                <a:spcPts val="189"/>
              </a:spcAft>
            </a:pPr>
            <a:r>
              <a:rPr lang="fr-FR" sz="2400" i="1" dirty="0">
                <a:latin typeface="UTM Avo" panose="02040603050506020204" pitchFamily="18"/>
                <a:ea typeface="Times New Roman" panose="02020603050405020304" pitchFamily="18" charset="0"/>
                <a:cs typeface="Arial" panose="020B0604020202020204" pitchFamily="34" charset="0"/>
              </a:rPr>
              <a:t>Khi </a:t>
            </a:r>
            <a:r>
              <a:rPr lang="fr-FR" sz="2400" i="1" dirty="0" err="1">
                <a:latin typeface="UTM Avo" panose="02040603050506020204" pitchFamily="18"/>
                <a:ea typeface="Times New Roman" panose="02020603050405020304" pitchFamily="18" charset="0"/>
                <a:cs typeface="Arial" panose="020B0604020202020204" pitchFamily="34" charset="0"/>
              </a:rPr>
              <a:t>cần</a:t>
            </a:r>
            <a:r>
              <a:rPr lang="fr-FR" sz="2400" i="1" dirty="0">
                <a:latin typeface="UTM Avo" panose="02040603050506020204" pitchFamily="18"/>
                <a:ea typeface="Times New Roman" panose="02020603050405020304" pitchFamily="18" charset="0"/>
                <a:cs typeface="Arial" panose="020B0604020202020204" pitchFamily="34" charset="0"/>
              </a:rPr>
              <a:t> mua </a:t>
            </a:r>
            <a:r>
              <a:rPr lang="fr-FR" sz="2400" i="1" dirty="0" err="1">
                <a:latin typeface="UTM Avo" panose="02040603050506020204" pitchFamily="18"/>
                <a:ea typeface="Times New Roman" panose="02020603050405020304" pitchFamily="18" charset="0"/>
                <a:cs typeface="Arial" panose="020B0604020202020204" pitchFamily="34" charset="0"/>
              </a:rPr>
              <a:t>một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chiếc</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xe</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đạp</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em</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sẽ</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lựa</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chọn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dựa</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trên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tiêu</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chí</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nào</a:t>
            </a:r>
            <a:r>
              <a:rPr lang="fr-FR" sz="2400" i="1" dirty="0">
                <a:latin typeface="UTM Avo" panose="02040603050506020204" pitchFamily="18"/>
                <a:ea typeface="Times New Roman" panose="02020603050405020304" pitchFamily="18" charset="0"/>
                <a:cs typeface="Arial" panose="020B0604020202020204" pitchFamily="34" charset="0"/>
              </a:rPr>
              <a:t>? </a:t>
            </a:r>
            <a:endParaRPr lang="en-US" sz="2400" i="1" dirty="0">
              <a:latin typeface="UTM Avo" panose="02040603050506020204" pitchFamily="18"/>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B36D2C36-9A74-6350-1036-7ABEE19443E6}"/>
              </a:ext>
            </a:extLst>
          </p:cNvPr>
          <p:cNvSpPr txBox="1"/>
          <p:nvPr/>
        </p:nvSpPr>
        <p:spPr>
          <a:xfrm>
            <a:off x="1096403" y="5757120"/>
            <a:ext cx="9795993" cy="567848"/>
          </a:xfrm>
          <a:prstGeom prst="rect">
            <a:avLst/>
          </a:prstGeom>
          <a:noFill/>
        </p:spPr>
        <p:txBody>
          <a:bodyPr wrap="square">
            <a:spAutoFit/>
          </a:bodyPr>
          <a:lstStyle/>
          <a:p>
            <a:pPr marL="287990" indent="-287990" algn="just">
              <a:lnSpc>
                <a:spcPct val="150000"/>
              </a:lnSpc>
              <a:spcBef>
                <a:spcPts val="189"/>
              </a:spcBef>
              <a:spcAft>
                <a:spcPts val="189"/>
              </a:spcAft>
              <a:buFont typeface="Courier New" panose="02070309020205020404" pitchFamily="49" charset="0"/>
              <a:buChar char="o"/>
            </a:pPr>
            <a:r>
              <a:rPr lang="fr-FR" sz="2400" dirty="0" err="1">
                <a:latin typeface="UTM Avo" panose="02040603050506020204" pitchFamily="18"/>
                <a:ea typeface="Times New Roman" panose="02020603050405020304" pitchFamily="18" charset="0"/>
                <a:cs typeface="Arial" panose="020B0604020202020204" pitchFamily="34" charset="0"/>
              </a:rPr>
              <a:t>Tính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năng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sử</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dụng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chất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lượng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kiểu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dáng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màu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sơn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giá</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tiền</a:t>
            </a:r>
            <a:r>
              <a:rPr lang="fr-FR"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pic>
        <p:nvPicPr>
          <p:cNvPr id="6" name="Picture 4" descr="Mua Xe đạp đường phố Fornix RG24 (Kèm dụng cụ lắp ráp)">
            <a:extLst>
              <a:ext uri="{FF2B5EF4-FFF2-40B4-BE49-F238E27FC236}">
                <a16:creationId xmlns:a16="http://schemas.microsoft.com/office/drawing/2014/main" id="{F63C2CB4-D49D-7BBE-187C-3BAD4274F2B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4400" y="2609849"/>
            <a:ext cx="4720469" cy="29502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 name="Picture 8" descr="Xe Đạp Đường Phố Touring MOMENTUM iNeed Latte 26 - Bánh 26 Inches - 2022 - Xe  đạp Giant International - NPP độc quyền thương hiệu Xe đạp Giant Quốc tế  tại Việt Nam">
            <a:extLst>
              <a:ext uri="{FF2B5EF4-FFF2-40B4-BE49-F238E27FC236}">
                <a16:creationId xmlns:a16="http://schemas.microsoft.com/office/drawing/2014/main" id="{ED00960D-DB60-DD8B-BF5E-923192C4219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2065" b="10214"/>
          <a:stretch/>
        </p:blipFill>
        <p:spPr bwMode="auto">
          <a:xfrm>
            <a:off x="1445411" y="2609849"/>
            <a:ext cx="3796026" cy="2950294"/>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5149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35F625DD-2D83-CB88-572E-FD8E532474B2}"/>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1936097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F747CEE-5179-E994-B614-A8EDCDE02197}"/>
              </a:ext>
            </a:extLst>
          </p:cNvPr>
          <p:cNvSpPr txBox="1"/>
          <p:nvPr/>
        </p:nvSpPr>
        <p:spPr>
          <a:xfrm>
            <a:off x="1380842" y="2748884"/>
            <a:ext cx="9117576" cy="1038233"/>
          </a:xfrm>
          <a:prstGeom prst="rect">
            <a:avLst/>
          </a:prstGeom>
          <a:solidFill>
            <a:schemeClr val="accent6">
              <a:lumMod val="20000"/>
              <a:lumOff val="80000"/>
            </a:schemeClr>
          </a:solidFill>
          <a:ln w="19050">
            <a:solidFill>
              <a:schemeClr val="accent6">
                <a:lumMod val="60000"/>
                <a:lumOff val="40000"/>
              </a:schemeClr>
            </a:solidFill>
            <a:prstDash val="lgDash"/>
          </a:ln>
        </p:spPr>
        <p:txBody>
          <a:bodyPr wrap="square">
            <a:spAutoFit/>
          </a:bodyPr>
          <a:lstStyle/>
          <a:p>
            <a:pPr marL="287990" indent="-287990" algn="ctr">
              <a:lnSpc>
                <a:spcPct val="150000"/>
              </a:lnSpc>
              <a:buFont typeface="Wingdings" panose="05000000000000000000" pitchFamily="2" charset="2"/>
              <a:buChar char="v"/>
            </a:pPr>
            <a:r>
              <a:rPr lang="fr-FR" sz="2205" dirty="0" err="1">
                <a:latin typeface="UTM Avo" panose="02040603050506020204" pitchFamily="18"/>
                <a:ea typeface="Times New Roman" panose="02020603050405020304" pitchFamily="18" charset="0"/>
                <a:cs typeface="Arial" panose="020B0604020202020204" pitchFamily="34" charset="0"/>
              </a:rPr>
              <a:t>Vì</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sao</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phải</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đánh</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giá</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công</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nghệ</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Để</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đánh</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giá</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một</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công</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nghệ</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cần</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phải</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dựa</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vào</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những</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tiêu</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chí</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nào</a:t>
            </a:r>
            <a:r>
              <a:rPr lang="fr-FR" sz="2205" dirty="0">
                <a:latin typeface="UTM Avo" panose="02040603050506020204" pitchFamily="18"/>
                <a:ea typeface="Times New Roman" panose="02020603050405020304" pitchFamily="18" charset="0"/>
                <a:cs typeface="Arial" panose="020B0604020202020204" pitchFamily="34" charset="0"/>
              </a:rPr>
              <a:t>?</a:t>
            </a:r>
            <a:endParaRPr lang="en-US" sz="2205" dirty="0">
              <a:latin typeface="UTM Avo" panose="02040603050506020204" pitchFamily="18"/>
              <a:cs typeface="Arial" panose="020B0604020202020204" pitchFamily="34" charset="0"/>
            </a:endParaRPr>
          </a:p>
        </p:txBody>
      </p:sp>
      <p:sp>
        <p:nvSpPr>
          <p:cNvPr id="3" name="TextBox 2">
            <a:extLst>
              <a:ext uri="{FF2B5EF4-FFF2-40B4-BE49-F238E27FC236}">
                <a16:creationId xmlns:a16="http://schemas.microsoft.com/office/drawing/2014/main" id="{E62AE5D9-F0A6-5EE3-5131-ED0B656BD54F}"/>
              </a:ext>
            </a:extLst>
          </p:cNvPr>
          <p:cNvSpPr txBox="1"/>
          <p:nvPr/>
        </p:nvSpPr>
        <p:spPr>
          <a:xfrm>
            <a:off x="4672212" y="2166025"/>
            <a:ext cx="2847572" cy="431657"/>
          </a:xfrm>
          <a:prstGeom prst="rect">
            <a:avLst/>
          </a:prstGeom>
          <a:noFill/>
        </p:spPr>
        <p:txBody>
          <a:bodyPr wrap="square" rtlCol="0">
            <a:spAutoFit/>
          </a:bodyPr>
          <a:lstStyle/>
          <a:p>
            <a:r>
              <a:rPr lang="en-US" sz="2205" i="1" dirty="0" err="1">
                <a:latin typeface="UTM Avo" panose="02040603050506020204" pitchFamily="18"/>
                <a:cs typeface="Arial" panose="020B0604020202020204" pitchFamily="34" charset="0"/>
              </a:rPr>
              <a:t>Thảo</a:t>
            </a:r>
            <a:r>
              <a:rPr lang="en-US" sz="2205" i="1" dirty="0">
                <a:latin typeface="UTM Avo" panose="02040603050506020204" pitchFamily="18"/>
                <a:cs typeface="Arial" panose="020B0604020202020204" pitchFamily="34" charset="0"/>
              </a:rPr>
              <a:t> </a:t>
            </a:r>
            <a:r>
              <a:rPr lang="en-US" sz="2205" i="1" dirty="0" err="1">
                <a:latin typeface="UTM Avo" panose="02040603050506020204" pitchFamily="18"/>
                <a:cs typeface="Arial" panose="020B0604020202020204" pitchFamily="34" charset="0"/>
              </a:rPr>
              <a:t>luận</a:t>
            </a:r>
            <a:r>
              <a:rPr lang="en-US" sz="2205" i="1" dirty="0">
                <a:latin typeface="UTM Avo" panose="02040603050506020204" pitchFamily="18"/>
                <a:cs typeface="Arial" panose="020B0604020202020204" pitchFamily="34" charset="0"/>
              </a:rPr>
              <a:t> </a:t>
            </a:r>
            <a:r>
              <a:rPr lang="en-US" sz="2205" i="1" dirty="0" err="1">
                <a:latin typeface="UTM Avo" panose="02040603050506020204" pitchFamily="18"/>
                <a:cs typeface="Arial" panose="020B0604020202020204" pitchFamily="34" charset="0"/>
              </a:rPr>
              <a:t>nhóm</a:t>
            </a:r>
            <a:endParaRPr lang="en-US" sz="2205" i="1" dirty="0">
              <a:latin typeface="UTM Avo" panose="02040603050506020204" pitchFamily="18"/>
              <a:cs typeface="Arial" panose="020B0604020202020204" pitchFamily="34" charset="0"/>
            </a:endParaRPr>
          </a:p>
        </p:txBody>
      </p:sp>
      <p:sp>
        <p:nvSpPr>
          <p:cNvPr id="4" name="TextBox 3">
            <a:extLst>
              <a:ext uri="{FF2B5EF4-FFF2-40B4-BE49-F238E27FC236}">
                <a16:creationId xmlns:a16="http://schemas.microsoft.com/office/drawing/2014/main" id="{FCEB5D26-EEB5-FC48-0D34-9B4BB89A4977}"/>
              </a:ext>
            </a:extLst>
          </p:cNvPr>
          <p:cNvSpPr txBox="1"/>
          <p:nvPr/>
        </p:nvSpPr>
        <p:spPr>
          <a:xfrm>
            <a:off x="1716902" y="3913267"/>
            <a:ext cx="8445455" cy="2056204"/>
          </a:xfrm>
          <a:prstGeom prst="rect">
            <a:avLst/>
          </a:prstGeom>
          <a:noFill/>
        </p:spPr>
        <p:txBody>
          <a:bodyPr wrap="square">
            <a:spAutoFit/>
          </a:bodyPr>
          <a:lstStyle/>
          <a:p>
            <a:pPr marL="287990" indent="-287990" algn="just">
              <a:lnSpc>
                <a:spcPct val="150000"/>
              </a:lnSpc>
              <a:buFont typeface="Courier New" panose="02070309020205020404" pitchFamily="49" charset="0"/>
              <a:buChar char="o"/>
            </a:pPr>
            <a:r>
              <a:rPr lang="fr-FR" sz="2205" dirty="0" err="1">
                <a:latin typeface="UTM Avo" panose="02040603050506020204" pitchFamily="18"/>
                <a:cs typeface="Arial" panose="020B0604020202020204" pitchFamily="34" charset="0"/>
              </a:rPr>
              <a:t>Đánh</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giá</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công</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nghệ</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để</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lựa</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chọn</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điều</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chỉnh</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và</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kiểm</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soát</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công</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nghệ</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và</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xây</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dựng</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cơ</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sở</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dữ</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liệu</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về</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công</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nghệ</a:t>
            </a:r>
            <a:r>
              <a:rPr lang="fr-FR" sz="2205" dirty="0">
                <a:latin typeface="UTM Avo" panose="02040603050506020204" pitchFamily="18"/>
                <a:cs typeface="Arial" panose="020B0604020202020204" pitchFamily="34" charset="0"/>
              </a:rPr>
              <a:t>.</a:t>
            </a:r>
          </a:p>
          <a:p>
            <a:pPr marL="287990" indent="-287990" algn="just">
              <a:lnSpc>
                <a:spcPct val="150000"/>
              </a:lnSpc>
              <a:buFont typeface="Courier New" panose="02070309020205020404" pitchFamily="49" charset="0"/>
              <a:buChar char="o"/>
            </a:pPr>
            <a:r>
              <a:rPr lang="fr-FR" sz="2205" dirty="0" err="1">
                <a:latin typeface="UTM Avo" panose="02040603050506020204" pitchFamily="18"/>
                <a:cs typeface="Arial" panose="020B0604020202020204" pitchFamily="34" charset="0"/>
              </a:rPr>
              <a:t>Để</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đánh</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giá</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công</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nghệ</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cần</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dựa</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vào</a:t>
            </a:r>
            <a:r>
              <a:rPr lang="fr-FR" sz="2205" dirty="0">
                <a:latin typeface="UTM Avo" panose="02040603050506020204" pitchFamily="18"/>
                <a:cs typeface="Arial" panose="020B0604020202020204" pitchFamily="34" charset="0"/>
              </a:rPr>
              <a:t> 4 </a:t>
            </a:r>
            <a:r>
              <a:rPr lang="fr-FR" sz="2205" dirty="0" err="1">
                <a:latin typeface="UTM Avo" panose="02040603050506020204" pitchFamily="18"/>
                <a:cs typeface="Arial" panose="020B0604020202020204" pitchFamily="34" charset="0"/>
              </a:rPr>
              <a:t>tiêu</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chí</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cơ</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bản</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hiệu</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quả</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độ</a:t>
            </a:r>
            <a:r>
              <a:rPr lang="fr-FR" sz="2205" dirty="0">
                <a:latin typeface="UTM Avo" panose="02040603050506020204" pitchFamily="18"/>
                <a:cs typeface="Arial" panose="020B0604020202020204" pitchFamily="34" charset="0"/>
              </a:rPr>
              <a:t> tin </a:t>
            </a:r>
            <a:r>
              <a:rPr lang="fr-FR" sz="2205" dirty="0" err="1">
                <a:latin typeface="UTM Avo" panose="02040603050506020204" pitchFamily="18"/>
                <a:cs typeface="Arial" panose="020B0604020202020204" pitchFamily="34" charset="0"/>
              </a:rPr>
              <a:t>cậy</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tính</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kinh</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tế</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môi</a:t>
            </a:r>
            <a:r>
              <a:rPr lang="fr-FR" sz="2205" dirty="0">
                <a:latin typeface="UTM Avo" panose="02040603050506020204" pitchFamily="18"/>
                <a:cs typeface="Arial" panose="020B0604020202020204" pitchFamily="34" charset="0"/>
              </a:rPr>
              <a:t> </a:t>
            </a:r>
            <a:r>
              <a:rPr lang="fr-FR" sz="2205" dirty="0" err="1">
                <a:latin typeface="UTM Avo" panose="02040603050506020204" pitchFamily="18"/>
                <a:cs typeface="Arial" panose="020B0604020202020204" pitchFamily="34" charset="0"/>
              </a:rPr>
              <a:t>trường</a:t>
            </a:r>
            <a:r>
              <a:rPr lang="fr-FR" sz="2205" dirty="0">
                <a:latin typeface="UTM Avo" panose="02040603050506020204" pitchFamily="18"/>
                <a:cs typeface="Arial" panose="020B0604020202020204" pitchFamily="34" charset="0"/>
              </a:rPr>
              <a:t>.</a:t>
            </a:r>
            <a:endParaRPr lang="en-US" sz="2205" dirty="0">
              <a:latin typeface="UTM Avo" panose="02040603050506020204" pitchFamily="18"/>
              <a:cs typeface="Arial" panose="020B0604020202020204" pitchFamily="34" charset="0"/>
            </a:endParaRPr>
          </a:p>
        </p:txBody>
      </p:sp>
      <p:sp>
        <p:nvSpPr>
          <p:cNvPr id="5" name="TextBox 4">
            <a:extLst>
              <a:ext uri="{FF2B5EF4-FFF2-40B4-BE49-F238E27FC236}">
                <a16:creationId xmlns:a16="http://schemas.microsoft.com/office/drawing/2014/main" id="{C0934EBD-0CBD-19D7-2982-02DD521067D3}"/>
              </a:ext>
            </a:extLst>
          </p:cNvPr>
          <p:cNvSpPr txBox="1"/>
          <p:nvPr/>
        </p:nvSpPr>
        <p:spPr>
          <a:xfrm>
            <a:off x="1752993" y="1605698"/>
            <a:ext cx="8686011" cy="535275"/>
          </a:xfrm>
          <a:prstGeom prst="rect">
            <a:avLst/>
          </a:prstGeom>
          <a:noFill/>
        </p:spPr>
        <p:txBody>
          <a:bodyPr wrap="square">
            <a:spAutoFit/>
          </a:bodyPr>
          <a:lstStyle/>
          <a:p>
            <a:pPr algn="just">
              <a:lnSpc>
                <a:spcPct val="150000"/>
              </a:lnSpc>
              <a:spcBef>
                <a:spcPts val="189"/>
              </a:spcBef>
              <a:spcAft>
                <a:spcPts val="189"/>
              </a:spcAft>
            </a:pPr>
            <a:r>
              <a:rPr lang="fr-FR" sz="2205" b="1" dirty="0">
                <a:latin typeface="UTM Avo" panose="02040603050506020204" pitchFamily="18"/>
                <a:ea typeface="Times New Roman" panose="02020603050405020304" pitchFamily="18" charset="0"/>
                <a:cs typeface="Arial" panose="020B0604020202020204" pitchFamily="34" charset="0"/>
              </a:rPr>
              <a:t>I. CÁC TIÊU CHÍ CƠ BẢN TRONG ĐÁNH GIÁ CÔNG NGHỆ</a:t>
            </a:r>
            <a:endParaRPr lang="en-US" sz="2205" b="1"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520752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76DF839-9BE9-8815-8A80-380B22CECDB0}"/>
              </a:ext>
            </a:extLst>
          </p:cNvPr>
          <p:cNvSpPr txBox="1"/>
          <p:nvPr/>
        </p:nvSpPr>
        <p:spPr>
          <a:xfrm>
            <a:off x="2811653" y="1753626"/>
            <a:ext cx="6568693" cy="578876"/>
          </a:xfrm>
          <a:prstGeom prst="rect">
            <a:avLst/>
          </a:prstGeom>
          <a:noFill/>
        </p:spPr>
        <p:txBody>
          <a:bodyPr wrap="square">
            <a:spAutoFit/>
          </a:bodyPr>
          <a:lstStyle/>
          <a:p>
            <a:pPr algn="ctr">
              <a:lnSpc>
                <a:spcPct val="150000"/>
              </a:lnSpc>
              <a:spcBef>
                <a:spcPts val="189"/>
              </a:spcBef>
              <a:spcAft>
                <a:spcPts val="189"/>
              </a:spcAft>
            </a:pPr>
            <a:r>
              <a:rPr lang="fr-FR" sz="2400" b="1" dirty="0" err="1">
                <a:latin typeface="UTM Avo" panose="02040603050506020204" pitchFamily="18"/>
                <a:ea typeface="Times New Roman" panose="02020603050405020304" pitchFamily="18" charset="0"/>
                <a:cs typeface="Arial" panose="020B0604020202020204" pitchFamily="34" charset="0"/>
              </a:rPr>
              <a:t>Tiêu</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chí</a:t>
            </a:r>
            <a:r>
              <a:rPr lang="fr-FR" sz="2400" b="1" dirty="0">
                <a:latin typeface="UTM Avo" panose="02040603050506020204" pitchFamily="18"/>
                <a:ea typeface="Times New Roman" panose="02020603050405020304" pitchFamily="18" charset="0"/>
                <a:cs typeface="Arial" panose="020B0604020202020204" pitchFamily="34" charset="0"/>
              </a:rPr>
              <a:t> 1 – </a:t>
            </a:r>
            <a:r>
              <a:rPr lang="fr-FR" sz="2400" b="1" dirty="0" err="1">
                <a:latin typeface="UTM Avo" panose="02040603050506020204" pitchFamily="18"/>
                <a:ea typeface="Times New Roman" panose="02020603050405020304" pitchFamily="18" charset="0"/>
                <a:cs typeface="Arial" panose="020B0604020202020204" pitchFamily="34" charset="0"/>
              </a:rPr>
              <a:t>Hiệu</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quả</a:t>
            </a:r>
            <a:endParaRPr lang="en-US" sz="2400" b="1"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D044BBCC-7528-ACBA-103F-64EF80CACCCF}"/>
              </a:ext>
            </a:extLst>
          </p:cNvPr>
          <p:cNvSpPr txBox="1"/>
          <p:nvPr/>
        </p:nvSpPr>
        <p:spPr>
          <a:xfrm>
            <a:off x="1232210" y="2856580"/>
            <a:ext cx="5571249" cy="3337837"/>
          </a:xfrm>
          <a:prstGeom prst="rect">
            <a:avLst/>
          </a:prstGeom>
          <a:noFill/>
        </p:spPr>
        <p:txBody>
          <a:bodyPr wrap="square">
            <a:spAutoFit/>
          </a:bodyPr>
          <a:lstStyle/>
          <a:p>
            <a:pPr algn="just">
              <a:lnSpc>
                <a:spcPct val="150000"/>
              </a:lnSpc>
            </a:pPr>
            <a:r>
              <a:rPr lang="en-US" sz="2400" dirty="0" err="1">
                <a:latin typeface="UTM Avo" panose="02040603050506020204" pitchFamily="18"/>
              </a:rPr>
              <a:t>Hiệu</a:t>
            </a:r>
            <a:r>
              <a:rPr lang="en-US" sz="2400" dirty="0">
                <a:latin typeface="UTM Avo" panose="02040603050506020204" pitchFamily="18"/>
              </a:rPr>
              <a:t> </a:t>
            </a:r>
            <a:r>
              <a:rPr lang="en-US" sz="2400" dirty="0" err="1">
                <a:latin typeface="UTM Avo" panose="02040603050506020204" pitchFamily="18"/>
              </a:rPr>
              <a:t>quả</a:t>
            </a:r>
            <a:r>
              <a:rPr lang="en-US" sz="2400" dirty="0">
                <a:latin typeface="UTM Avo" panose="02040603050506020204" pitchFamily="18"/>
              </a:rPr>
              <a:t> </a:t>
            </a:r>
            <a:r>
              <a:rPr lang="vi-VN" sz="2400" dirty="0">
                <a:latin typeface="UTM Avo" panose="02040603050506020204" pitchFamily="18"/>
              </a:rPr>
              <a:t>là tiêu chí quan trọng nhất, vì nó đảm bảo công nghệ lựa chọn đáp ứng được yêu cầu của người sử dụng công nghệ. Công nghệ càng tiên tiến, năng suất và chất lượng sản phẩm càng cao. </a:t>
            </a:r>
            <a:endParaRPr lang="en-US" sz="2400" dirty="0">
              <a:latin typeface="UTM Avo" panose="02040603050506020204" pitchFamily="18"/>
            </a:endParaRPr>
          </a:p>
        </p:txBody>
      </p:sp>
      <p:pic>
        <p:nvPicPr>
          <p:cNvPr id="5" name="Picture 6">
            <a:extLst>
              <a:ext uri="{FF2B5EF4-FFF2-40B4-BE49-F238E27FC236}">
                <a16:creationId xmlns:a16="http://schemas.microsoft.com/office/drawing/2014/main" id="{483E11C7-4949-9E21-AC8E-193F24010E1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36855" y="2856580"/>
            <a:ext cx="3971654" cy="351600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511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9AD82C3-2FB5-8F41-B7C1-8DD8434F58DA}"/>
              </a:ext>
            </a:extLst>
          </p:cNvPr>
          <p:cNvSpPr txBox="1"/>
          <p:nvPr/>
        </p:nvSpPr>
        <p:spPr>
          <a:xfrm>
            <a:off x="2811653" y="1570989"/>
            <a:ext cx="6568693" cy="578876"/>
          </a:xfrm>
          <a:prstGeom prst="rect">
            <a:avLst/>
          </a:prstGeom>
          <a:noFill/>
        </p:spPr>
        <p:txBody>
          <a:bodyPr wrap="square">
            <a:spAutoFit/>
          </a:bodyPr>
          <a:lstStyle/>
          <a:p>
            <a:pPr algn="ctr">
              <a:lnSpc>
                <a:spcPct val="150000"/>
              </a:lnSpc>
              <a:spcBef>
                <a:spcPts val="189"/>
              </a:spcBef>
              <a:spcAft>
                <a:spcPts val="189"/>
              </a:spcAft>
            </a:pPr>
            <a:r>
              <a:rPr lang="fr-FR" sz="2400" b="1" dirty="0" err="1">
                <a:latin typeface="UTM Avo" panose="02040603050506020204" pitchFamily="18"/>
                <a:ea typeface="Times New Roman" panose="02020603050405020304" pitchFamily="18" charset="0"/>
                <a:cs typeface="Arial" panose="020B0604020202020204" pitchFamily="34" charset="0"/>
              </a:rPr>
              <a:t>Tiêu</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chí</a:t>
            </a:r>
            <a:r>
              <a:rPr lang="fr-FR" sz="2400" b="1" dirty="0">
                <a:latin typeface="UTM Avo" panose="02040603050506020204" pitchFamily="18"/>
                <a:ea typeface="Times New Roman" panose="02020603050405020304" pitchFamily="18" charset="0"/>
                <a:cs typeface="Arial" panose="020B0604020202020204" pitchFamily="34" charset="0"/>
              </a:rPr>
              <a:t> 2 – </a:t>
            </a:r>
            <a:r>
              <a:rPr lang="fr-FR" sz="2400" b="1" dirty="0" err="1">
                <a:latin typeface="UTM Avo" panose="02040603050506020204" pitchFamily="18"/>
                <a:ea typeface="Times New Roman" panose="02020603050405020304" pitchFamily="18" charset="0"/>
                <a:cs typeface="Arial" panose="020B0604020202020204" pitchFamily="34" charset="0"/>
              </a:rPr>
              <a:t>Độ</a:t>
            </a:r>
            <a:r>
              <a:rPr lang="fr-FR" sz="2400" b="1" dirty="0">
                <a:latin typeface="UTM Avo" panose="02040603050506020204" pitchFamily="18"/>
                <a:ea typeface="Times New Roman" panose="02020603050405020304" pitchFamily="18" charset="0"/>
                <a:cs typeface="Arial" panose="020B0604020202020204" pitchFamily="34" charset="0"/>
              </a:rPr>
              <a:t> tin </a:t>
            </a:r>
            <a:r>
              <a:rPr lang="fr-FR" sz="2400" b="1" dirty="0" err="1">
                <a:latin typeface="UTM Avo" panose="02040603050506020204" pitchFamily="18"/>
                <a:ea typeface="Times New Roman" panose="02020603050405020304" pitchFamily="18" charset="0"/>
                <a:cs typeface="Arial" panose="020B0604020202020204" pitchFamily="34" charset="0"/>
              </a:rPr>
              <a:t>cậy</a:t>
            </a:r>
            <a:endParaRPr lang="en-US" sz="2400" b="1"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D81029DD-EB7C-B938-5B62-AA7164A116F2}"/>
              </a:ext>
            </a:extLst>
          </p:cNvPr>
          <p:cNvSpPr txBox="1"/>
          <p:nvPr/>
        </p:nvSpPr>
        <p:spPr>
          <a:xfrm>
            <a:off x="1127271" y="2562244"/>
            <a:ext cx="5526611" cy="3337837"/>
          </a:xfrm>
          <a:prstGeom prst="rect">
            <a:avLst/>
          </a:prstGeom>
          <a:noFill/>
        </p:spPr>
        <p:txBody>
          <a:bodyPr wrap="square">
            <a:spAutoFit/>
          </a:bodyPr>
          <a:lstStyle/>
          <a:p>
            <a:pPr algn="just">
              <a:lnSpc>
                <a:spcPct val="150000"/>
              </a:lnSpc>
            </a:pPr>
            <a:r>
              <a:rPr lang="en-US" sz="2400" dirty="0" err="1">
                <a:latin typeface="UTM Avo" panose="02040603050506020204" pitchFamily="18"/>
              </a:rPr>
              <a:t>Độ</a:t>
            </a:r>
            <a:r>
              <a:rPr lang="en-US" sz="2400" dirty="0">
                <a:latin typeface="UTM Avo" panose="02040603050506020204" pitchFamily="18"/>
              </a:rPr>
              <a:t> tin </a:t>
            </a:r>
            <a:r>
              <a:rPr lang="en-US" sz="2400" dirty="0" err="1">
                <a:latin typeface="UTM Avo" panose="02040603050506020204" pitchFamily="18"/>
              </a:rPr>
              <a:t>cậy</a:t>
            </a:r>
            <a:r>
              <a:rPr lang="en-US" sz="2400" dirty="0">
                <a:latin typeface="UTM Avo" panose="02040603050506020204" pitchFamily="18"/>
              </a:rPr>
              <a:t> </a:t>
            </a:r>
            <a:r>
              <a:rPr lang="vi-VN" sz="2400" dirty="0">
                <a:latin typeface="UTM Avo" panose="02040603050506020204" pitchFamily="18"/>
              </a:rPr>
              <a:t>thể hiện qua chất lượng của công nghệ. Công nghệ đảm bảo được chất lượng sản phẩm ổn định như thiết kế đặt ra, ít gây ra trục trặc hay sự cố trong quá trình vận hành và sử dụng.</a:t>
            </a:r>
            <a:endParaRPr lang="en-US" sz="2400" dirty="0">
              <a:latin typeface="UTM Avo" panose="02040603050506020204" pitchFamily="18"/>
            </a:endParaRPr>
          </a:p>
        </p:txBody>
      </p:sp>
      <p:pic>
        <p:nvPicPr>
          <p:cNvPr id="4" name="Picture 2" descr="3d cartoon scene depicting a variety of people multitasking">
            <a:extLst>
              <a:ext uri="{FF2B5EF4-FFF2-40B4-BE49-F238E27FC236}">
                <a16:creationId xmlns:a16="http://schemas.microsoft.com/office/drawing/2014/main" id="{9554B085-350D-F66E-DC2B-34CFF08C3D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08628" y="2353113"/>
            <a:ext cx="3756101" cy="375610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95491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E2161-23DB-62B6-D119-DE1FD9BEFC07}"/>
              </a:ext>
            </a:extLst>
          </p:cNvPr>
          <p:cNvSpPr txBox="1"/>
          <p:nvPr/>
        </p:nvSpPr>
        <p:spPr>
          <a:xfrm>
            <a:off x="2811653" y="1554057"/>
            <a:ext cx="6568693" cy="578876"/>
          </a:xfrm>
          <a:prstGeom prst="rect">
            <a:avLst/>
          </a:prstGeom>
          <a:noFill/>
        </p:spPr>
        <p:txBody>
          <a:bodyPr wrap="square">
            <a:spAutoFit/>
          </a:bodyPr>
          <a:lstStyle/>
          <a:p>
            <a:pPr algn="ctr">
              <a:lnSpc>
                <a:spcPct val="150000"/>
              </a:lnSpc>
              <a:spcBef>
                <a:spcPts val="189"/>
              </a:spcBef>
              <a:spcAft>
                <a:spcPts val="189"/>
              </a:spcAft>
            </a:pPr>
            <a:r>
              <a:rPr lang="fr-FR" sz="2400" b="1" dirty="0" err="1">
                <a:latin typeface="UTM Avo" panose="02040603050506020204" pitchFamily="18"/>
                <a:ea typeface="Times New Roman" panose="02020603050405020304" pitchFamily="18" charset="0"/>
                <a:cs typeface="Arial" panose="020B0604020202020204" pitchFamily="34" charset="0"/>
              </a:rPr>
              <a:t>Tiêu</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chí</a:t>
            </a:r>
            <a:r>
              <a:rPr lang="fr-FR" sz="2400" b="1" dirty="0">
                <a:latin typeface="UTM Avo" panose="02040603050506020204" pitchFamily="18"/>
                <a:ea typeface="Times New Roman" panose="02020603050405020304" pitchFamily="18" charset="0"/>
                <a:cs typeface="Arial" panose="020B0604020202020204" pitchFamily="34" charset="0"/>
              </a:rPr>
              <a:t> 3 – </a:t>
            </a:r>
            <a:r>
              <a:rPr lang="fr-FR" sz="2400" b="1" dirty="0" err="1">
                <a:latin typeface="UTM Avo" panose="02040603050506020204" pitchFamily="18"/>
                <a:ea typeface="Times New Roman" panose="02020603050405020304" pitchFamily="18" charset="0"/>
                <a:cs typeface="Arial" panose="020B0604020202020204" pitchFamily="34" charset="0"/>
              </a:rPr>
              <a:t>Tính</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kinh</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tế</a:t>
            </a:r>
            <a:endParaRPr lang="en-US" sz="2400" b="1"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C0E479F4-3157-D4A8-3312-A054EE8BEB8D}"/>
              </a:ext>
            </a:extLst>
          </p:cNvPr>
          <p:cNvSpPr txBox="1"/>
          <p:nvPr/>
        </p:nvSpPr>
        <p:spPr>
          <a:xfrm>
            <a:off x="948968" y="2173267"/>
            <a:ext cx="6017420" cy="3891835"/>
          </a:xfrm>
          <a:prstGeom prst="rect">
            <a:avLst/>
          </a:prstGeom>
          <a:noFill/>
        </p:spPr>
        <p:txBody>
          <a:bodyPr wrap="square">
            <a:spAutoFit/>
          </a:bodyPr>
          <a:lstStyle/>
          <a:p>
            <a:pPr algn="just">
              <a:lnSpc>
                <a:spcPct val="150000"/>
              </a:lnSpc>
            </a:pPr>
            <a:r>
              <a:rPr lang="vi-VN" sz="2400" dirty="0">
                <a:latin typeface="UTM Avo" panose="02040603050506020204" pitchFamily="18"/>
              </a:rPr>
              <a:t>Tiêu chí này liên quan đến giá thành của công nghệ như: chi phí đầu tư ban đầu, chi phí vận hành, bảo dưỡng hệ thống, tuổi đời công nghệ. Khi quyết định lựa chọn một công nghệ nào đó cần phải tính đến hiệu quả kinh tế và thời gian thu hồi vốn. </a:t>
            </a:r>
            <a:endParaRPr lang="en-US" sz="2400" dirty="0">
              <a:latin typeface="UTM Avo" panose="02040603050506020204" pitchFamily="18"/>
            </a:endParaRPr>
          </a:p>
        </p:txBody>
      </p:sp>
      <p:pic>
        <p:nvPicPr>
          <p:cNvPr id="4" name="Picture 2">
            <a:extLst>
              <a:ext uri="{FF2B5EF4-FFF2-40B4-BE49-F238E27FC236}">
                <a16:creationId xmlns:a16="http://schemas.microsoft.com/office/drawing/2014/main" id="{5DF247DF-3DD4-08B3-C86E-F78E9A869E3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00486" y="3052238"/>
            <a:ext cx="4038109" cy="26880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59939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C92624E-71E5-83FD-4301-B5B9D1475E73}"/>
              </a:ext>
            </a:extLst>
          </p:cNvPr>
          <p:cNvSpPr txBox="1"/>
          <p:nvPr/>
        </p:nvSpPr>
        <p:spPr>
          <a:xfrm>
            <a:off x="2811652" y="1641738"/>
            <a:ext cx="6568693" cy="578876"/>
          </a:xfrm>
          <a:prstGeom prst="rect">
            <a:avLst/>
          </a:prstGeom>
          <a:noFill/>
        </p:spPr>
        <p:txBody>
          <a:bodyPr wrap="square">
            <a:spAutoFit/>
          </a:bodyPr>
          <a:lstStyle/>
          <a:p>
            <a:pPr algn="ctr">
              <a:lnSpc>
                <a:spcPct val="150000"/>
              </a:lnSpc>
              <a:spcBef>
                <a:spcPts val="189"/>
              </a:spcBef>
              <a:spcAft>
                <a:spcPts val="189"/>
              </a:spcAft>
            </a:pPr>
            <a:r>
              <a:rPr lang="fr-FR" sz="2400" b="1" dirty="0" err="1">
                <a:latin typeface="UTM Avo" panose="02040603050506020204" pitchFamily="18"/>
                <a:ea typeface="Times New Roman" panose="02020603050405020304" pitchFamily="18" charset="0"/>
                <a:cs typeface="Arial" panose="020B0604020202020204" pitchFamily="34" charset="0"/>
              </a:rPr>
              <a:t>Tiêu</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chí</a:t>
            </a:r>
            <a:r>
              <a:rPr lang="fr-FR" sz="2400" b="1" dirty="0">
                <a:latin typeface="UTM Avo" panose="02040603050506020204" pitchFamily="18"/>
                <a:ea typeface="Times New Roman" panose="02020603050405020304" pitchFamily="18" charset="0"/>
                <a:cs typeface="Arial" panose="020B0604020202020204" pitchFamily="34" charset="0"/>
              </a:rPr>
              <a:t> 4 – </a:t>
            </a:r>
            <a:r>
              <a:rPr lang="fr-FR" sz="2400" b="1" dirty="0" err="1">
                <a:latin typeface="UTM Avo" panose="02040603050506020204" pitchFamily="18"/>
                <a:ea typeface="Times New Roman" panose="02020603050405020304" pitchFamily="18" charset="0"/>
                <a:cs typeface="Arial" panose="020B0604020202020204" pitchFamily="34" charset="0"/>
              </a:rPr>
              <a:t>Môi</a:t>
            </a:r>
            <a:r>
              <a:rPr lang="fr-FR" sz="2400" b="1" dirty="0">
                <a:latin typeface="UTM Avo" panose="02040603050506020204" pitchFamily="18"/>
                <a:ea typeface="Times New Roman" panose="02020603050405020304" pitchFamily="18" charset="0"/>
                <a:cs typeface="Arial" panose="020B0604020202020204" pitchFamily="34" charset="0"/>
              </a:rPr>
              <a:t> </a:t>
            </a:r>
            <a:r>
              <a:rPr lang="fr-FR" sz="2400" b="1" dirty="0" err="1">
                <a:latin typeface="UTM Avo" panose="02040603050506020204" pitchFamily="18"/>
                <a:ea typeface="Times New Roman" panose="02020603050405020304" pitchFamily="18" charset="0"/>
                <a:cs typeface="Arial" panose="020B0604020202020204" pitchFamily="34" charset="0"/>
              </a:rPr>
              <a:t>trường</a:t>
            </a:r>
            <a:endParaRPr lang="en-US" sz="2400" b="1"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51A5FC85-B510-4FC7-B5FF-81EE83BE4ADD}"/>
              </a:ext>
            </a:extLst>
          </p:cNvPr>
          <p:cNvSpPr txBox="1"/>
          <p:nvPr/>
        </p:nvSpPr>
        <p:spPr>
          <a:xfrm>
            <a:off x="959860" y="2330164"/>
            <a:ext cx="5136139" cy="3337837"/>
          </a:xfrm>
          <a:prstGeom prst="rect">
            <a:avLst/>
          </a:prstGeom>
          <a:noFill/>
        </p:spPr>
        <p:txBody>
          <a:bodyPr wrap="square">
            <a:spAutoFit/>
          </a:bodyPr>
          <a:lstStyle/>
          <a:p>
            <a:pPr algn="just">
              <a:lnSpc>
                <a:spcPct val="150000"/>
              </a:lnSpc>
            </a:pPr>
            <a:r>
              <a:rPr lang="vi-VN" sz="2400" dirty="0">
                <a:latin typeface="UTM Avo" panose="02040603050506020204" pitchFamily="18"/>
              </a:rPr>
              <a:t>Mỗi công nghệ sản xuất ít nhiều đều ảnh hưởng tới môi trường. Tiêu chí môi trường cho biết mức độ ảnh hưởng của công nghệ mới đến môi trường sống và biện pháp xử lí chất thải.</a:t>
            </a:r>
            <a:endParaRPr lang="en-US" sz="2400" dirty="0">
              <a:latin typeface="UTM Avo" panose="02040603050506020204" pitchFamily="18"/>
            </a:endParaRPr>
          </a:p>
        </p:txBody>
      </p:sp>
      <p:pic>
        <p:nvPicPr>
          <p:cNvPr id="4" name="Picture 3">
            <a:extLst>
              <a:ext uri="{FF2B5EF4-FFF2-40B4-BE49-F238E27FC236}">
                <a16:creationId xmlns:a16="http://schemas.microsoft.com/office/drawing/2014/main" id="{4DDFCDF6-F996-6268-D452-D5E1B06AE7B8}"/>
              </a:ext>
            </a:extLst>
          </p:cNvPr>
          <p:cNvPicPr>
            <a:picLocks noChangeAspect="1"/>
          </p:cNvPicPr>
          <p:nvPr/>
        </p:nvPicPr>
        <p:blipFill>
          <a:blip r:embed="rId3"/>
          <a:stretch>
            <a:fillRect/>
          </a:stretch>
        </p:blipFill>
        <p:spPr>
          <a:xfrm>
            <a:off x="6966558" y="2478231"/>
            <a:ext cx="4265582" cy="3041702"/>
          </a:xfrm>
          <a:prstGeom prst="rect">
            <a:avLst/>
          </a:prstGeom>
        </p:spPr>
      </p:pic>
    </p:spTree>
    <p:extLst>
      <p:ext uri="{BB962C8B-B14F-4D97-AF65-F5344CB8AC3E}">
        <p14:creationId xmlns:p14="http://schemas.microsoft.com/office/powerpoint/2010/main" val="27624913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30A420A-004E-27BF-D7DC-9F70899D6F68}"/>
              </a:ext>
            </a:extLst>
          </p:cNvPr>
          <p:cNvSpPr txBox="1"/>
          <p:nvPr/>
        </p:nvSpPr>
        <p:spPr>
          <a:xfrm>
            <a:off x="646482" y="1643791"/>
            <a:ext cx="10874674" cy="528222"/>
          </a:xfrm>
          <a:prstGeom prst="rect">
            <a:avLst/>
          </a:prstGeom>
          <a:noFill/>
        </p:spPr>
        <p:txBody>
          <a:bodyPr wrap="square">
            <a:spAutoFit/>
          </a:bodyPr>
          <a:lstStyle/>
          <a:p>
            <a:pPr algn="ctr">
              <a:lnSpc>
                <a:spcPct val="150000"/>
              </a:lnSpc>
              <a:spcBef>
                <a:spcPts val="189"/>
              </a:spcBef>
              <a:spcAft>
                <a:spcPts val="189"/>
              </a:spcAft>
            </a:pPr>
            <a:r>
              <a:rPr lang="fr-FR" sz="2200" dirty="0" err="1">
                <a:latin typeface="UTM Avo" panose="02040603050506020204" pitchFamily="18"/>
                <a:ea typeface="Times New Roman" panose="02020603050405020304" pitchFamily="18" charset="0"/>
                <a:cs typeface="Arial" panose="020B0604020202020204" pitchFamily="34" charset="0"/>
              </a:rPr>
              <a:t>Vì</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sao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tiêu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môi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trường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đóng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vai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trò</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quan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trọng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trong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lựa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chọn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nghệ</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p:txBody>
      </p:sp>
      <p:pic>
        <p:nvPicPr>
          <p:cNvPr id="3" name="Picture 4" descr="Tiêu chí môi trường trong Chương trình xây dựng nông thôn mới">
            <a:extLst>
              <a:ext uri="{FF2B5EF4-FFF2-40B4-BE49-F238E27FC236}">
                <a16:creationId xmlns:a16="http://schemas.microsoft.com/office/drawing/2014/main" id="{7FD039A9-3B77-1E8E-A397-1A705A3416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6358" y="2441772"/>
            <a:ext cx="3586603" cy="215575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6" descr="Đề xuất tiêu chí môi trường với dự án được cấp tín dụng xanh, phát hành  trái phiếu xanh">
            <a:extLst>
              <a:ext uri="{FF2B5EF4-FFF2-40B4-BE49-F238E27FC236}">
                <a16:creationId xmlns:a16="http://schemas.microsoft.com/office/drawing/2014/main" id="{233EBA0B-C445-1BDD-AC5D-1661BCE2A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63534" y="2424827"/>
            <a:ext cx="4002108" cy="219735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D9FB9B95-B1BD-6D21-6D62-B08252C7033A}"/>
              </a:ext>
            </a:extLst>
          </p:cNvPr>
          <p:cNvSpPr txBox="1"/>
          <p:nvPr/>
        </p:nvSpPr>
        <p:spPr>
          <a:xfrm>
            <a:off x="1376058" y="4685988"/>
            <a:ext cx="9415522" cy="1556388"/>
          </a:xfrm>
          <a:prstGeom prst="rect">
            <a:avLst/>
          </a:prstGeom>
          <a:noFill/>
        </p:spPr>
        <p:txBody>
          <a:bodyPr wrap="square">
            <a:spAutoFit/>
          </a:bodyPr>
          <a:lstStyle/>
          <a:p>
            <a:pPr algn="just">
              <a:lnSpc>
                <a:spcPct val="150000"/>
              </a:lnSpc>
            </a:pPr>
            <a:r>
              <a:rPr lang="fr-FR" sz="2200" dirty="0" err="1">
                <a:latin typeface="UTM Avo" panose="02040603050506020204" pitchFamily="18"/>
                <a:ea typeface="Times New Roman" panose="02020603050405020304" pitchFamily="18" charset="0"/>
                <a:cs typeface="Arial" panose="020B0604020202020204" pitchFamily="34" charset="0"/>
              </a:rPr>
              <a:t>Tiêu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môi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trường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biết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mức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độ</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ảnh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hưởng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của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nghệ</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đến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môi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trường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như</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thế</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nào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nghệ</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không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gây</a:t>
            </a:r>
            <a:r>
              <a:rPr lang="fr-FR" sz="2200" dirty="0">
                <a:latin typeface="UTM Avo" panose="02040603050506020204" pitchFamily="18"/>
                <a:ea typeface="Times New Roman" panose="02020603050405020304" pitchFamily="18" charset="0"/>
                <a:cs typeface="Arial" panose="020B0604020202020204" pitchFamily="34" charset="0"/>
              </a:rPr>
              <a:t> ô </a:t>
            </a:r>
            <a:r>
              <a:rPr lang="fr-FR" sz="2200" dirty="0" err="1">
                <a:latin typeface="UTM Avo" panose="02040603050506020204" pitchFamily="18"/>
                <a:ea typeface="Times New Roman" panose="02020603050405020304" pitchFamily="18" charset="0"/>
                <a:cs typeface="Arial" panose="020B0604020202020204" pitchFamily="34" charset="0"/>
              </a:rPr>
              <a:t>nhiễm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hoặc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gây</a:t>
            </a:r>
            <a:r>
              <a:rPr lang="fr-FR" sz="2200" dirty="0">
                <a:latin typeface="UTM Avo" panose="02040603050506020204" pitchFamily="18"/>
                <a:ea typeface="Times New Roman" panose="02020603050405020304" pitchFamily="18" charset="0"/>
                <a:cs typeface="Arial" panose="020B0604020202020204" pitchFamily="34" charset="0"/>
              </a:rPr>
              <a:t> ô </a:t>
            </a:r>
            <a:r>
              <a:rPr lang="fr-FR" sz="2200" dirty="0" err="1">
                <a:latin typeface="UTM Avo" panose="02040603050506020204" pitchFamily="18"/>
                <a:ea typeface="Times New Roman" panose="02020603050405020304" pitchFamily="18" charset="0"/>
                <a:cs typeface="Arial" panose="020B0604020202020204" pitchFamily="34" charset="0"/>
              </a:rPr>
              <a:t>nhiễm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môi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trường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sẽ</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được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ưu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tiên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lựa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chọn</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cs typeface="Arial" panose="020B0604020202020204" pitchFamily="34" charset="0"/>
            </a:endParaRPr>
          </a:p>
        </p:txBody>
      </p:sp>
    </p:spTree>
    <p:extLst>
      <p:ext uri="{BB962C8B-B14F-4D97-AF65-F5344CB8AC3E}">
        <p14:creationId xmlns:p14="http://schemas.microsoft.com/office/powerpoint/2010/main" val="385358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0B4416BC-908C-245A-8548-1E2952F8D960}"/>
              </a:ext>
            </a:extLst>
          </p:cNvPr>
          <p:cNvSpPr txBox="1"/>
          <p:nvPr/>
        </p:nvSpPr>
        <p:spPr>
          <a:xfrm>
            <a:off x="1943887" y="1573596"/>
            <a:ext cx="8304224" cy="538417"/>
          </a:xfrm>
          <a:prstGeom prst="rect">
            <a:avLst/>
          </a:prstGeom>
          <a:noFill/>
        </p:spPr>
        <p:txBody>
          <a:bodyPr wrap="square">
            <a:spAutoFit/>
          </a:bodyPr>
          <a:lstStyle/>
          <a:p>
            <a:pPr algn="ctr">
              <a:lnSpc>
                <a:spcPct val="150000"/>
              </a:lnSpc>
              <a:spcBef>
                <a:spcPts val="189"/>
              </a:spcBef>
              <a:spcAft>
                <a:spcPts val="189"/>
              </a:spcAft>
            </a:pPr>
            <a:r>
              <a:rPr lang="fr-FR" sz="2205" b="1" dirty="0">
                <a:latin typeface="UTM Avo" panose="02040603050506020204" pitchFamily="18"/>
                <a:ea typeface="Times New Roman" panose="02020603050405020304" pitchFamily="18" charset="0"/>
                <a:cs typeface="Arial" panose="020B0604020202020204" pitchFamily="34" charset="0"/>
              </a:rPr>
              <a:t>II. CÁC TIÊU CHÍ ĐÁNH GIÁ SẢN PHẨM CÔNG NGHỆ </a:t>
            </a:r>
            <a:endParaRPr lang="en-US" sz="2205" b="1" dirty="0">
              <a:latin typeface="UTM Avo" panose="02040603050506020204" pitchFamily="18"/>
              <a:ea typeface="Calibri" panose="020F0502020204030204" pitchFamily="34" charset="0"/>
              <a:cs typeface="Arial" panose="020B0604020202020204" pitchFamily="34" charset="0"/>
            </a:endParaRPr>
          </a:p>
        </p:txBody>
      </p:sp>
      <p:sp>
        <p:nvSpPr>
          <p:cNvPr id="3" name="TextBox 2">
            <a:extLst>
              <a:ext uri="{FF2B5EF4-FFF2-40B4-BE49-F238E27FC236}">
                <a16:creationId xmlns:a16="http://schemas.microsoft.com/office/drawing/2014/main" id="{1254CCDC-303E-FE40-782A-740C66288E67}"/>
              </a:ext>
            </a:extLst>
          </p:cNvPr>
          <p:cNvSpPr txBox="1"/>
          <p:nvPr/>
        </p:nvSpPr>
        <p:spPr>
          <a:xfrm>
            <a:off x="2735909" y="2112013"/>
            <a:ext cx="6720181" cy="538481"/>
          </a:xfrm>
          <a:prstGeom prst="rect">
            <a:avLst/>
          </a:prstGeom>
          <a:noFill/>
        </p:spPr>
        <p:txBody>
          <a:bodyPr wrap="square">
            <a:spAutoFit/>
          </a:bodyPr>
          <a:lstStyle/>
          <a:p>
            <a:pPr marL="287990" indent="-287990" algn="ctr">
              <a:lnSpc>
                <a:spcPct val="150000"/>
              </a:lnSpc>
              <a:spcBef>
                <a:spcPts val="189"/>
              </a:spcBef>
              <a:spcAft>
                <a:spcPts val="189"/>
              </a:spcAft>
              <a:buFont typeface="Wingdings" panose="05000000000000000000" pitchFamily="2" charset="2"/>
              <a:buChar char="v"/>
            </a:pPr>
            <a:r>
              <a:rPr lang="fr-FR" sz="2205" i="1" dirty="0" err="1">
                <a:latin typeface="UTM Avo" panose="02040603050506020204" pitchFamily="18"/>
                <a:ea typeface="Times New Roman" panose="02020603050405020304" pitchFamily="18" charset="0"/>
                <a:cs typeface="Arial" panose="020B0604020202020204" pitchFamily="34" charset="0"/>
              </a:rPr>
              <a:t>Vì</a:t>
            </a:r>
            <a:r>
              <a:rPr lang="fr-FR" sz="2205" i="1" dirty="0">
                <a:latin typeface="UTM Avo" panose="02040603050506020204" pitchFamily="18"/>
                <a:ea typeface="Times New Roman" panose="02020603050405020304" pitchFamily="18" charset="0"/>
                <a:cs typeface="Arial" panose="020B0604020202020204" pitchFamily="34" charset="0"/>
              </a:rPr>
              <a:t> </a:t>
            </a:r>
            <a:r>
              <a:rPr lang="fr-FR" sz="2205" i="1" dirty="0" err="1">
                <a:latin typeface="UTM Avo" panose="02040603050506020204" pitchFamily="18"/>
                <a:ea typeface="Times New Roman" panose="02020603050405020304" pitchFamily="18" charset="0"/>
                <a:cs typeface="Arial" panose="020B0604020202020204" pitchFamily="34" charset="0"/>
              </a:rPr>
              <a:t>sao</a:t>
            </a:r>
            <a:r>
              <a:rPr lang="fr-FR" sz="2205" i="1" dirty="0">
                <a:latin typeface="UTM Avo" panose="02040603050506020204" pitchFamily="18"/>
                <a:ea typeface="Times New Roman" panose="02020603050405020304" pitchFamily="18" charset="0"/>
                <a:cs typeface="Arial" panose="020B0604020202020204" pitchFamily="34" charset="0"/>
              </a:rPr>
              <a:t> </a:t>
            </a:r>
            <a:r>
              <a:rPr lang="fr-FR" sz="2205" i="1" dirty="0" err="1">
                <a:latin typeface="UTM Avo" panose="02040603050506020204" pitchFamily="18"/>
                <a:ea typeface="Times New Roman" panose="02020603050405020304" pitchFamily="18" charset="0"/>
                <a:cs typeface="Arial" panose="020B0604020202020204" pitchFamily="34" charset="0"/>
              </a:rPr>
              <a:t>phải</a:t>
            </a:r>
            <a:r>
              <a:rPr lang="fr-FR" sz="2205" i="1" dirty="0">
                <a:latin typeface="UTM Avo" panose="02040603050506020204" pitchFamily="18"/>
                <a:ea typeface="Times New Roman" panose="02020603050405020304" pitchFamily="18" charset="0"/>
                <a:cs typeface="Arial" panose="020B0604020202020204" pitchFamily="34" charset="0"/>
              </a:rPr>
              <a:t> </a:t>
            </a:r>
            <a:r>
              <a:rPr lang="fr-FR" sz="2205" i="1" dirty="0" err="1">
                <a:latin typeface="UTM Avo" panose="02040603050506020204" pitchFamily="18"/>
                <a:ea typeface="Times New Roman" panose="02020603050405020304" pitchFamily="18" charset="0"/>
                <a:cs typeface="Arial" panose="020B0604020202020204" pitchFamily="34" charset="0"/>
              </a:rPr>
              <a:t>đánh</a:t>
            </a:r>
            <a:r>
              <a:rPr lang="fr-FR" sz="2205" i="1" dirty="0">
                <a:latin typeface="UTM Avo" panose="02040603050506020204" pitchFamily="18"/>
                <a:ea typeface="Times New Roman" panose="02020603050405020304" pitchFamily="18" charset="0"/>
                <a:cs typeface="Arial" panose="020B0604020202020204" pitchFamily="34" charset="0"/>
              </a:rPr>
              <a:t> </a:t>
            </a:r>
            <a:r>
              <a:rPr lang="fr-FR" sz="2205" i="1" dirty="0" err="1">
                <a:latin typeface="UTM Avo" panose="02040603050506020204" pitchFamily="18"/>
                <a:ea typeface="Times New Roman" panose="02020603050405020304" pitchFamily="18" charset="0"/>
                <a:cs typeface="Arial" panose="020B0604020202020204" pitchFamily="34" charset="0"/>
              </a:rPr>
              <a:t>giá</a:t>
            </a:r>
            <a:r>
              <a:rPr lang="fr-FR" sz="2205" i="1" dirty="0">
                <a:latin typeface="UTM Avo" panose="02040603050506020204" pitchFamily="18"/>
                <a:ea typeface="Times New Roman" panose="02020603050405020304" pitchFamily="18" charset="0"/>
                <a:cs typeface="Arial" panose="020B0604020202020204" pitchFamily="34" charset="0"/>
              </a:rPr>
              <a:t> </a:t>
            </a:r>
            <a:r>
              <a:rPr lang="fr-FR" sz="2205" i="1" dirty="0" err="1">
                <a:latin typeface="UTM Avo" panose="02040603050506020204" pitchFamily="18"/>
                <a:ea typeface="Times New Roman" panose="02020603050405020304" pitchFamily="18" charset="0"/>
                <a:cs typeface="Arial" panose="020B0604020202020204" pitchFamily="34" charset="0"/>
              </a:rPr>
              <a:t>sản</a:t>
            </a:r>
            <a:r>
              <a:rPr lang="fr-FR" sz="2205" i="1" dirty="0">
                <a:latin typeface="UTM Avo" panose="02040603050506020204" pitchFamily="18"/>
                <a:ea typeface="Times New Roman" panose="02020603050405020304" pitchFamily="18" charset="0"/>
                <a:cs typeface="Arial" panose="020B0604020202020204" pitchFamily="34" charset="0"/>
              </a:rPr>
              <a:t> </a:t>
            </a:r>
            <a:r>
              <a:rPr lang="fr-FR" sz="2205" i="1" dirty="0" err="1">
                <a:latin typeface="UTM Avo" panose="02040603050506020204" pitchFamily="18"/>
                <a:ea typeface="Times New Roman" panose="02020603050405020304" pitchFamily="18" charset="0"/>
                <a:cs typeface="Arial" panose="020B0604020202020204" pitchFamily="34" charset="0"/>
              </a:rPr>
              <a:t>phẩm</a:t>
            </a:r>
            <a:r>
              <a:rPr lang="fr-FR" sz="2205" i="1" dirty="0">
                <a:latin typeface="UTM Avo" panose="02040603050506020204" pitchFamily="18"/>
                <a:ea typeface="Times New Roman" panose="02020603050405020304" pitchFamily="18" charset="0"/>
                <a:cs typeface="Arial" panose="020B0604020202020204" pitchFamily="34" charset="0"/>
              </a:rPr>
              <a:t> </a:t>
            </a:r>
            <a:r>
              <a:rPr lang="fr-FR" sz="2205" i="1" dirty="0" err="1">
                <a:latin typeface="UTM Avo" panose="02040603050506020204" pitchFamily="18"/>
                <a:ea typeface="Times New Roman" panose="02020603050405020304" pitchFamily="18" charset="0"/>
                <a:cs typeface="Arial" panose="020B0604020202020204" pitchFamily="34" charset="0"/>
              </a:rPr>
              <a:t>công</a:t>
            </a:r>
            <a:r>
              <a:rPr lang="fr-FR" sz="2205" i="1" dirty="0">
                <a:latin typeface="UTM Avo" panose="02040603050506020204" pitchFamily="18"/>
                <a:ea typeface="Times New Roman" panose="02020603050405020304" pitchFamily="18" charset="0"/>
                <a:cs typeface="Arial" panose="020B0604020202020204" pitchFamily="34" charset="0"/>
              </a:rPr>
              <a:t> </a:t>
            </a:r>
            <a:r>
              <a:rPr lang="fr-FR" sz="2205" i="1" dirty="0" err="1">
                <a:latin typeface="UTM Avo" panose="02040603050506020204" pitchFamily="18"/>
                <a:ea typeface="Times New Roman" panose="02020603050405020304" pitchFamily="18" charset="0"/>
                <a:cs typeface="Arial" panose="020B0604020202020204" pitchFamily="34" charset="0"/>
              </a:rPr>
              <a:t>nghệ</a:t>
            </a:r>
            <a:r>
              <a:rPr lang="fr-FR" sz="2205" i="1" dirty="0">
                <a:latin typeface="UTM Avo" panose="02040603050506020204" pitchFamily="18"/>
                <a:ea typeface="Times New Roman" panose="02020603050405020304" pitchFamily="18" charset="0"/>
                <a:cs typeface="Arial" panose="020B0604020202020204" pitchFamily="34" charset="0"/>
              </a:rPr>
              <a:t>?</a:t>
            </a:r>
            <a:endParaRPr lang="en-US" sz="2205" i="1" dirty="0">
              <a:latin typeface="UTM Avo" panose="02040603050506020204" pitchFamily="18"/>
              <a:ea typeface="Calibri" panose="020F0502020204030204" pitchFamily="34" charset="0"/>
              <a:cs typeface="Arial" panose="020B0604020202020204" pitchFamily="34" charset="0"/>
            </a:endParaRPr>
          </a:p>
        </p:txBody>
      </p:sp>
      <p:sp>
        <p:nvSpPr>
          <p:cNvPr id="4" name="TextBox 3">
            <a:extLst>
              <a:ext uri="{FF2B5EF4-FFF2-40B4-BE49-F238E27FC236}">
                <a16:creationId xmlns:a16="http://schemas.microsoft.com/office/drawing/2014/main" id="{7BE93FE4-4783-5DFD-5921-8E85C5AF49C3}"/>
              </a:ext>
            </a:extLst>
          </p:cNvPr>
          <p:cNvSpPr txBox="1"/>
          <p:nvPr/>
        </p:nvSpPr>
        <p:spPr>
          <a:xfrm>
            <a:off x="877083" y="5566198"/>
            <a:ext cx="10437831" cy="529247"/>
          </a:xfrm>
          <a:prstGeom prst="rect">
            <a:avLst/>
          </a:prstGeom>
          <a:noFill/>
        </p:spPr>
        <p:txBody>
          <a:bodyPr wrap="square">
            <a:spAutoFit/>
          </a:bodyPr>
          <a:lstStyle/>
          <a:p>
            <a:pPr marL="287990" indent="-287990" algn="just">
              <a:lnSpc>
                <a:spcPct val="150000"/>
              </a:lnSpc>
              <a:spcBef>
                <a:spcPts val="189"/>
              </a:spcBef>
              <a:spcAft>
                <a:spcPts val="189"/>
              </a:spcAft>
              <a:buFont typeface="Courier New" panose="02070309020205020404" pitchFamily="49" charset="0"/>
              <a:buChar char="o"/>
            </a:pPr>
            <a:r>
              <a:rPr lang="fr-FR" sz="2205" dirty="0" err="1">
                <a:latin typeface="UTM Avo" panose="02040603050506020204" pitchFamily="18"/>
                <a:ea typeface="Times New Roman" panose="02020603050405020304" pitchFamily="18" charset="0"/>
                <a:cs typeface="Arial" panose="020B0604020202020204" pitchFamily="34" charset="0"/>
              </a:rPr>
              <a:t>Để</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chọn</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được</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sản</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phẩm</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phù</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hợp</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với</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bản</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thân</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dựa</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theo</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các</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tiêu</a:t>
            </a:r>
            <a:r>
              <a:rPr lang="fr-FR" sz="2205" dirty="0">
                <a:latin typeface="UTM Avo" panose="02040603050506020204" pitchFamily="18"/>
                <a:ea typeface="Times New Roman" panose="02020603050405020304" pitchFamily="18" charset="0"/>
                <a:cs typeface="Arial" panose="020B0604020202020204" pitchFamily="34" charset="0"/>
              </a:rPr>
              <a:t> </a:t>
            </a:r>
            <a:r>
              <a:rPr lang="fr-FR" sz="2205" dirty="0" err="1">
                <a:latin typeface="UTM Avo" panose="02040603050506020204" pitchFamily="18"/>
                <a:ea typeface="Times New Roman" panose="02020603050405020304" pitchFamily="18" charset="0"/>
                <a:cs typeface="Arial" panose="020B0604020202020204" pitchFamily="34" charset="0"/>
              </a:rPr>
              <a:t>chí</a:t>
            </a:r>
            <a:r>
              <a:rPr lang="fr-FR" sz="2205" dirty="0">
                <a:latin typeface="UTM Avo" panose="02040603050506020204" pitchFamily="18"/>
                <a:ea typeface="Times New Roman" panose="02020603050405020304" pitchFamily="18" charset="0"/>
                <a:cs typeface="Arial" panose="020B0604020202020204" pitchFamily="34" charset="0"/>
              </a:rPr>
              <a:t>. </a:t>
            </a:r>
            <a:endParaRPr lang="en-US" sz="2205" dirty="0">
              <a:latin typeface="UTM Avo" panose="02040603050506020204" pitchFamily="18"/>
              <a:ea typeface="Calibri" panose="020F0502020204030204" pitchFamily="34" charset="0"/>
              <a:cs typeface="Arial" panose="020B0604020202020204" pitchFamily="34" charset="0"/>
            </a:endParaRPr>
          </a:p>
        </p:txBody>
      </p:sp>
      <p:pic>
        <p:nvPicPr>
          <p:cNvPr id="5" name="Picture 4" descr="Vì sao bạn nên viết bài đánh giá sản phẩm trong Affiliate Marketing -  Itcenter - chia sẻ kiến thức internet marketing, kiếm tiền online">
            <a:extLst>
              <a:ext uri="{FF2B5EF4-FFF2-40B4-BE49-F238E27FC236}">
                <a16:creationId xmlns:a16="http://schemas.microsoft.com/office/drawing/2014/main" id="{F42CFCB6-093A-467C-F84C-4C08A11434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27896" y="2833892"/>
            <a:ext cx="4056110" cy="26398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6" name="Picture 8" descr="đánh giá sản phẩm tại sao lại quan trọng trong thương mại điện tử?">
            <a:extLst>
              <a:ext uri="{FF2B5EF4-FFF2-40B4-BE49-F238E27FC236}">
                <a16:creationId xmlns:a16="http://schemas.microsoft.com/office/drawing/2014/main" id="{985210E2-D138-B5DD-61D4-B1E3B3B341E1}"/>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8061" t="7589" r="8192" b="8244"/>
          <a:stretch/>
        </p:blipFill>
        <p:spPr bwMode="auto">
          <a:xfrm>
            <a:off x="1707994" y="2833892"/>
            <a:ext cx="3955369" cy="263988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76EC84B-1669-C7AF-4525-4BDF8DC22E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86434" y="2112013"/>
            <a:ext cx="582025" cy="598576"/>
          </a:xfrm>
          <a:prstGeom prst="rect">
            <a:avLst/>
          </a:prstGeom>
        </p:spPr>
      </p:pic>
    </p:spTree>
    <p:extLst>
      <p:ext uri="{BB962C8B-B14F-4D97-AF65-F5344CB8AC3E}">
        <p14:creationId xmlns:p14="http://schemas.microsoft.com/office/powerpoint/2010/main" val="18780239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666F5135-CB87-937A-ED5F-A06C10F9B3C4}"/>
              </a:ext>
            </a:extLst>
          </p:cNvPr>
          <p:cNvSpPr txBox="1"/>
          <p:nvPr/>
        </p:nvSpPr>
        <p:spPr>
          <a:xfrm>
            <a:off x="1573663" y="1561246"/>
            <a:ext cx="9044674" cy="1121846"/>
          </a:xfrm>
          <a:prstGeom prst="rect">
            <a:avLst/>
          </a:prstGeom>
          <a:noFill/>
        </p:spPr>
        <p:txBody>
          <a:bodyPr wrap="square">
            <a:spAutoFit/>
          </a:bodyPr>
          <a:lstStyle/>
          <a:p>
            <a:pPr marL="287990" indent="-287990" algn="ctr">
              <a:lnSpc>
                <a:spcPct val="150000"/>
              </a:lnSpc>
              <a:spcBef>
                <a:spcPts val="189"/>
              </a:spcBef>
              <a:spcAft>
                <a:spcPts val="189"/>
              </a:spcAft>
              <a:buFont typeface="Wingdings" panose="05000000000000000000" pitchFamily="2" charset="2"/>
              <a:buChar char="v"/>
            </a:pPr>
            <a:r>
              <a:rPr lang="fr-FR" sz="2400" i="1" dirty="0" err="1">
                <a:latin typeface="UTM Avo" panose="02040603050506020204" pitchFamily="18"/>
                <a:ea typeface="Times New Roman" panose="02020603050405020304" pitchFamily="18" charset="0"/>
                <a:cs typeface="Arial" panose="020B0604020202020204" pitchFamily="34" charset="0"/>
              </a:rPr>
              <a:t>Để</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đánh</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giả</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một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sản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phẩm</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công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nghệ</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người</a:t>
            </a:r>
            <a:r>
              <a:rPr lang="fr-FR" sz="2400" i="1" dirty="0">
                <a:latin typeface="UTM Avo" panose="02040603050506020204" pitchFamily="18"/>
                <a:ea typeface="Times New Roman" panose="02020603050405020304" pitchFamily="18" charset="0"/>
                <a:cs typeface="Arial" panose="020B0604020202020204" pitchFamily="34" charset="0"/>
              </a:rPr>
              <a:t> ta </a:t>
            </a:r>
            <a:r>
              <a:rPr lang="fr-FR" sz="2400" i="1" dirty="0" err="1">
                <a:latin typeface="UTM Avo" panose="02040603050506020204" pitchFamily="18"/>
                <a:ea typeface="Times New Roman" panose="02020603050405020304" pitchFamily="18" charset="0"/>
                <a:cs typeface="Arial" panose="020B0604020202020204" pitchFamily="34" charset="0"/>
              </a:rPr>
              <a:t>dựa</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vào</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những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tiêu</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chí</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nào</a:t>
            </a:r>
            <a:r>
              <a:rPr lang="fr-FR" sz="2400" i="1" dirty="0">
                <a:latin typeface="UTM Avo" panose="02040603050506020204" pitchFamily="18"/>
                <a:ea typeface="Times New Roman" panose="02020603050405020304" pitchFamily="18" charset="0"/>
                <a:cs typeface="Arial" panose="020B0604020202020204" pitchFamily="34" charset="0"/>
              </a:rPr>
              <a:t>?</a:t>
            </a:r>
            <a:endParaRPr lang="en-US" sz="2400" i="1" dirty="0">
              <a:latin typeface="UTM Avo" panose="02040603050506020204" pitchFamily="18"/>
              <a:ea typeface="Calibri" panose="020F0502020204030204" pitchFamily="34" charset="0"/>
              <a:cs typeface="Arial" panose="020B0604020202020204" pitchFamily="34" charset="0"/>
            </a:endParaRPr>
          </a:p>
        </p:txBody>
      </p:sp>
      <p:pic>
        <p:nvPicPr>
          <p:cNvPr id="4" name="Picture 2" descr="Xu hướng bán hàng online vì sao lại bùng nổ mạnh mẽ đến vậy?">
            <a:extLst>
              <a:ext uri="{FF2B5EF4-FFF2-40B4-BE49-F238E27FC236}">
                <a16:creationId xmlns:a16="http://schemas.microsoft.com/office/drawing/2014/main" id="{2BBA7891-F495-2B6D-D45A-3C03DD2CE25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8402" y="2860969"/>
            <a:ext cx="4123766" cy="25111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5" name="Picture 4" descr="Tổng hợp những pha mua đồ trên mạng và thực tế nhận được thật bi hài -  Internet Marketing">
            <a:extLst>
              <a:ext uri="{FF2B5EF4-FFF2-40B4-BE49-F238E27FC236}">
                <a16:creationId xmlns:a16="http://schemas.microsoft.com/office/drawing/2014/main" id="{8D3835FB-4207-319A-EE75-BA90FD9934F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19834" y="2860969"/>
            <a:ext cx="4120169" cy="251110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TextBox 5">
            <a:extLst>
              <a:ext uri="{FF2B5EF4-FFF2-40B4-BE49-F238E27FC236}">
                <a16:creationId xmlns:a16="http://schemas.microsoft.com/office/drawing/2014/main" id="{A6D5D768-1415-0B0C-C8EA-946296B12632}"/>
              </a:ext>
            </a:extLst>
          </p:cNvPr>
          <p:cNvSpPr txBox="1"/>
          <p:nvPr/>
        </p:nvSpPr>
        <p:spPr>
          <a:xfrm>
            <a:off x="1400763" y="5427200"/>
            <a:ext cx="9390474" cy="1121846"/>
          </a:xfrm>
          <a:prstGeom prst="rect">
            <a:avLst/>
          </a:prstGeom>
          <a:noFill/>
        </p:spPr>
        <p:txBody>
          <a:bodyPr wrap="square">
            <a:spAutoFit/>
          </a:bodyPr>
          <a:lstStyle/>
          <a:p>
            <a:pPr marL="287990" indent="-287990" algn="just">
              <a:lnSpc>
                <a:spcPct val="150000"/>
              </a:lnSpc>
              <a:spcBef>
                <a:spcPts val="189"/>
              </a:spcBef>
              <a:spcAft>
                <a:spcPts val="189"/>
              </a:spcAft>
              <a:buFont typeface="Courier New" panose="02070309020205020404" pitchFamily="49" charset="0"/>
              <a:buChar char="o"/>
            </a:pPr>
            <a:r>
              <a:rPr lang="fr-FR" sz="2400" dirty="0" err="1">
                <a:latin typeface="UTM Avo" panose="02040603050506020204" pitchFamily="18"/>
                <a:ea typeface="Times New Roman" panose="02020603050405020304" pitchFamily="18" charset="0"/>
                <a:cs typeface="Arial" panose="020B0604020202020204" pitchFamily="34" charset="0"/>
              </a:rPr>
              <a:t>Tính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năng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sử</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dụng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độ</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bền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thẩm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mĩ</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giá</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thành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môi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trường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dịch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vụ</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bảo</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dưỡng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chăm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sóc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khách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hàng</a:t>
            </a:r>
            <a:r>
              <a:rPr lang="fr-FR"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1738759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6"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654F86F-CFAB-6001-A938-171E13FDA9A0}"/>
              </a:ext>
            </a:extLst>
          </p:cNvPr>
          <p:cNvSpPr txBox="1"/>
          <p:nvPr/>
        </p:nvSpPr>
        <p:spPr>
          <a:xfrm>
            <a:off x="1128002" y="1483218"/>
            <a:ext cx="9935996" cy="2835135"/>
          </a:xfrm>
          <a:prstGeom prst="rect">
            <a:avLst/>
          </a:prstGeom>
          <a:noFill/>
        </p:spPr>
        <p:txBody>
          <a:bodyPr wrap="square">
            <a:spAutoFit/>
          </a:bodyPr>
          <a:lstStyle/>
          <a:p>
            <a:pPr marL="287990" indent="-287990" algn="just">
              <a:lnSpc>
                <a:spcPct val="150000"/>
              </a:lnSpc>
              <a:spcBef>
                <a:spcPts val="189"/>
              </a:spcBef>
              <a:spcAft>
                <a:spcPts val="189"/>
              </a:spcAft>
              <a:buFont typeface="Courier New" panose="02070309020205020404" pitchFamily="49" charset="0"/>
              <a:buChar char="o"/>
            </a:pPr>
            <a:r>
              <a:rPr lang="fr-FR" sz="2400" dirty="0">
                <a:latin typeface="UTM Avo" panose="02040603050506020204" pitchFamily="18"/>
                <a:ea typeface="Times New Roman" panose="02020603050405020304" pitchFamily="18" charset="0"/>
                <a:cs typeface="Arial" panose="020B0604020202020204" pitchFamily="34" charset="0"/>
              </a:rPr>
              <a:t>Khi mua </a:t>
            </a:r>
            <a:r>
              <a:rPr lang="fr-FR" sz="2400" dirty="0" err="1">
                <a:latin typeface="UTM Avo" panose="02040603050506020204" pitchFamily="18"/>
                <a:ea typeface="Times New Roman" panose="02020603050405020304" pitchFamily="18" charset="0"/>
                <a:cs typeface="Arial" panose="020B0604020202020204" pitchFamily="34" charset="0"/>
              </a:rPr>
              <a:t>một</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sản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phẩm</a:t>
            </a:r>
            <a:r>
              <a:rPr lang="fr-FR" sz="2400" dirty="0">
                <a:latin typeface="UTM Avo" panose="02040603050506020204" pitchFamily="18"/>
                <a:ea typeface="Times New Roman" panose="02020603050405020304" pitchFamily="18" charset="0"/>
                <a:cs typeface="Arial" panose="020B0604020202020204" pitchFamily="34" charset="0"/>
              </a:rPr>
              <a:t> ta </a:t>
            </a:r>
            <a:r>
              <a:rPr lang="fr-FR" sz="2400" dirty="0" err="1">
                <a:latin typeface="UTM Avo" panose="02040603050506020204" pitchFamily="18"/>
                <a:ea typeface="Times New Roman" panose="02020603050405020304" pitchFamily="18" charset="0"/>
                <a:cs typeface="Arial" panose="020B0604020202020204" pitchFamily="34" charset="0"/>
              </a:rPr>
              <a:t>cần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phải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đánh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giá</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sản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phẩm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cùng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loại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để</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chọn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được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sản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phẩm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phù</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hợp</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với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bản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thân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dựa</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theo</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tiêu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chí</a:t>
            </a:r>
            <a:r>
              <a:rPr lang="fr-FR" sz="2400" dirty="0">
                <a:latin typeface="UTM Avo" panose="02040603050506020204" pitchFamily="18"/>
                <a:ea typeface="Times New Roman" panose="02020603050405020304" pitchFamily="18" charset="0"/>
                <a:cs typeface="Arial" panose="020B0604020202020204" pitchFamily="34" charset="0"/>
              </a:rPr>
              <a:t>. </a:t>
            </a:r>
            <a:endParaRPr lang="en-US" sz="2400" dirty="0">
              <a:latin typeface="UTM Avo" panose="02040603050506020204" pitchFamily="18"/>
              <a:ea typeface="Calibri" panose="020F0502020204030204" pitchFamily="34" charset="0"/>
              <a:cs typeface="Arial" panose="020B0604020202020204" pitchFamily="34" charset="0"/>
            </a:endParaRPr>
          </a:p>
          <a:p>
            <a:pPr marL="287990" indent="-287990" algn="just">
              <a:lnSpc>
                <a:spcPct val="150000"/>
              </a:lnSpc>
              <a:spcBef>
                <a:spcPts val="189"/>
              </a:spcBef>
              <a:spcAft>
                <a:spcPts val="189"/>
              </a:spcAft>
              <a:buFont typeface="Courier New" panose="02070309020205020404" pitchFamily="49" charset="0"/>
              <a:buChar char="o"/>
            </a:pPr>
            <a:r>
              <a:rPr lang="fr-FR" sz="2400" dirty="0" err="1">
                <a:latin typeface="UTM Avo" panose="02040603050506020204" pitchFamily="18"/>
                <a:ea typeface="Times New Roman" panose="02020603050405020304" pitchFamily="18" charset="0"/>
                <a:cs typeface="Arial" panose="020B0604020202020204" pitchFamily="34" charset="0"/>
              </a:rPr>
              <a:t>Các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tiêu</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chí</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đánh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giá</a:t>
            </a:r>
            <a:r>
              <a:rPr lang="fr-FR" sz="2400" dirty="0">
                <a:latin typeface="UTM Avo" panose="02040603050506020204" pitchFamily="18"/>
                <a:ea typeface="Times New Roman" panose="02020603050405020304" pitchFamily="18" charset="0"/>
                <a:cs typeface="Arial" panose="020B0604020202020204" pitchFamily="34" charset="0"/>
              </a:rPr>
              <a:t> : </a:t>
            </a:r>
            <a:r>
              <a:rPr lang="fr-FR" sz="2400" dirty="0" err="1">
                <a:latin typeface="UTM Avo" panose="02040603050506020204" pitchFamily="18"/>
                <a:ea typeface="Times New Roman" panose="02020603050405020304" pitchFamily="18" charset="0"/>
                <a:cs typeface="Arial" panose="020B0604020202020204" pitchFamily="34" charset="0"/>
              </a:rPr>
              <a:t>tính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năng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sử</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dụng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độ</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bền</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thẩm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mĩ</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giá</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thành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môi</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trường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dịch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vụ</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bảo</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dưỡng</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chăm</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sóc</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khách</a:t>
            </a:r>
            <a:r>
              <a:rPr lang="fr-FR" sz="2400" dirty="0">
                <a:latin typeface="UTM Avo" panose="02040603050506020204" pitchFamily="18"/>
                <a:ea typeface="Times New Roman" panose="02020603050405020304" pitchFamily="18" charset="0"/>
                <a:cs typeface="Arial" panose="020B0604020202020204" pitchFamily="34" charset="0"/>
              </a:rPr>
              <a:t> </a:t>
            </a:r>
            <a:r>
              <a:rPr lang="fr-FR" sz="2400" dirty="0" err="1">
                <a:latin typeface="UTM Avo" panose="02040603050506020204" pitchFamily="18"/>
                <a:ea typeface="Times New Roman" panose="02020603050405020304" pitchFamily="18" charset="0"/>
                <a:cs typeface="Arial" panose="020B0604020202020204" pitchFamily="34" charset="0"/>
              </a:rPr>
              <a:t>hàng</a:t>
            </a:r>
            <a:r>
              <a:rPr lang="fr-FR" sz="2400" dirty="0">
                <a:latin typeface="UTM Avo" panose="02040603050506020204" pitchFamily="18"/>
                <a:ea typeface="Times New Roman" panose="02020603050405020304" pitchFamily="18" charset="0"/>
                <a:cs typeface="Arial" panose="020B0604020202020204" pitchFamily="34" charset="0"/>
              </a:rPr>
              <a:t>.</a:t>
            </a:r>
            <a:endParaRPr lang="en-US" sz="2400" dirty="0">
              <a:latin typeface="UTM Avo" panose="02040603050506020204" pitchFamily="18"/>
              <a:ea typeface="Calibri" panose="020F0502020204030204" pitchFamily="34" charset="0"/>
              <a:cs typeface="Arial" panose="020B0604020202020204" pitchFamily="34" charset="0"/>
            </a:endParaRPr>
          </a:p>
        </p:txBody>
      </p:sp>
      <p:pic>
        <p:nvPicPr>
          <p:cNvPr id="4" name="Picture 3">
            <a:extLst>
              <a:ext uri="{FF2B5EF4-FFF2-40B4-BE49-F238E27FC236}">
                <a16:creationId xmlns:a16="http://schemas.microsoft.com/office/drawing/2014/main" id="{8A59F6D5-783F-3F8A-9D63-ACEA23E32D7D}"/>
              </a:ext>
            </a:extLst>
          </p:cNvPr>
          <p:cNvPicPr>
            <a:picLocks noChangeAspect="1"/>
          </p:cNvPicPr>
          <p:nvPr/>
        </p:nvPicPr>
        <p:blipFill>
          <a:blip r:embed="rId3"/>
          <a:stretch>
            <a:fillRect/>
          </a:stretch>
        </p:blipFill>
        <p:spPr>
          <a:xfrm>
            <a:off x="4249436" y="4454145"/>
            <a:ext cx="3693127" cy="219717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40694802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C295C0B7-905C-450F-05B7-245288813599}"/>
              </a:ext>
            </a:extLst>
          </p:cNvPr>
          <p:cNvSpPr txBox="1"/>
          <p:nvPr/>
        </p:nvSpPr>
        <p:spPr>
          <a:xfrm>
            <a:off x="927885" y="1540882"/>
            <a:ext cx="10336229" cy="2925481"/>
          </a:xfrm>
          <a:prstGeom prst="rect">
            <a:avLst/>
          </a:prstGeom>
          <a:noFill/>
        </p:spPr>
        <p:txBody>
          <a:bodyPr wrap="square">
            <a:spAutoFit/>
          </a:bodyPr>
          <a:lstStyle/>
          <a:p>
            <a:pPr algn="just">
              <a:lnSpc>
                <a:spcPct val="150000"/>
              </a:lnSpc>
              <a:spcBef>
                <a:spcPts val="189"/>
              </a:spcBef>
              <a:spcAft>
                <a:spcPts val="189"/>
              </a:spcAft>
            </a:pPr>
            <a:r>
              <a:rPr lang="fr-FR" sz="2000" b="1" dirty="0" err="1">
                <a:latin typeface="UTM Avo" panose="02040603050506020204" pitchFamily="18"/>
                <a:ea typeface="Times New Roman" panose="02020603050405020304" pitchFamily="18" charset="0"/>
                <a:cs typeface="Arial" panose="020B0604020202020204" pitchFamily="34" charset="0"/>
              </a:rPr>
              <a:t>Tiêu</a:t>
            </a:r>
            <a:r>
              <a:rPr lang="fr-FR" sz="2000" b="1" dirty="0">
                <a:latin typeface="UTM Avo" panose="02040603050506020204" pitchFamily="18"/>
                <a:ea typeface="Times New Roman" panose="02020603050405020304" pitchFamily="18" charset="0"/>
                <a:cs typeface="Arial" panose="020B0604020202020204" pitchFamily="34" charset="0"/>
              </a:rPr>
              <a:t> </a:t>
            </a:r>
            <a:r>
              <a:rPr lang="fr-FR" sz="2000" b="1" dirty="0" err="1">
                <a:latin typeface="UTM Avo" panose="02040603050506020204" pitchFamily="18"/>
                <a:ea typeface="Times New Roman" panose="02020603050405020304" pitchFamily="18" charset="0"/>
                <a:cs typeface="Arial" panose="020B0604020202020204" pitchFamily="34" charset="0"/>
              </a:rPr>
              <a:t>chí</a:t>
            </a:r>
            <a:r>
              <a:rPr lang="fr-FR" sz="2000" b="1" dirty="0">
                <a:latin typeface="UTM Avo" panose="02040603050506020204" pitchFamily="18"/>
                <a:ea typeface="Times New Roman" panose="02020603050405020304" pitchFamily="18" charset="0"/>
                <a:cs typeface="Arial" panose="020B0604020202020204" pitchFamily="34" charset="0"/>
              </a:rPr>
              <a:t> 1 – </a:t>
            </a:r>
            <a:r>
              <a:rPr lang="fr-FR" sz="2000" b="1" dirty="0" err="1">
                <a:latin typeface="UTM Avo" panose="02040603050506020204" pitchFamily="18"/>
                <a:ea typeface="Times New Roman" panose="02020603050405020304" pitchFamily="18" charset="0"/>
                <a:cs typeface="Arial" panose="020B0604020202020204" pitchFamily="34" charset="0"/>
              </a:rPr>
              <a:t>Tính</a:t>
            </a:r>
            <a:r>
              <a:rPr lang="fr-FR" sz="2000" b="1" dirty="0">
                <a:latin typeface="UTM Avo" panose="02040603050506020204" pitchFamily="18"/>
                <a:ea typeface="Times New Roman" panose="02020603050405020304" pitchFamily="18" charset="0"/>
                <a:cs typeface="Arial" panose="020B0604020202020204" pitchFamily="34" charset="0"/>
              </a:rPr>
              <a:t> </a:t>
            </a:r>
            <a:r>
              <a:rPr lang="fr-FR" sz="2000" b="1" dirty="0" err="1">
                <a:latin typeface="UTM Avo" panose="02040603050506020204" pitchFamily="18"/>
                <a:ea typeface="Times New Roman" panose="02020603050405020304" pitchFamily="18" charset="0"/>
                <a:cs typeface="Arial" panose="020B0604020202020204" pitchFamily="34" charset="0"/>
              </a:rPr>
              <a:t>năng</a:t>
            </a:r>
            <a:r>
              <a:rPr lang="fr-FR" sz="2000" b="1" dirty="0">
                <a:latin typeface="UTM Avo" panose="02040603050506020204" pitchFamily="18"/>
                <a:ea typeface="Times New Roman" panose="02020603050405020304" pitchFamily="18" charset="0"/>
                <a:cs typeface="Arial" panose="020B0604020202020204" pitchFamily="34" charset="0"/>
              </a:rPr>
              <a:t> </a:t>
            </a:r>
            <a:r>
              <a:rPr lang="fr-FR" sz="2000" b="1" dirty="0" err="1">
                <a:latin typeface="UTM Avo" panose="02040603050506020204" pitchFamily="18"/>
                <a:ea typeface="Times New Roman" panose="02020603050405020304" pitchFamily="18" charset="0"/>
                <a:cs typeface="Arial" panose="020B0604020202020204" pitchFamily="34" charset="0"/>
              </a:rPr>
              <a:t>sử</a:t>
            </a:r>
            <a:r>
              <a:rPr lang="fr-FR" sz="2000" b="1" dirty="0">
                <a:latin typeface="UTM Avo" panose="02040603050506020204" pitchFamily="18"/>
                <a:ea typeface="Times New Roman" panose="02020603050405020304" pitchFamily="18" charset="0"/>
                <a:cs typeface="Arial" panose="020B0604020202020204" pitchFamily="34" charset="0"/>
              </a:rPr>
              <a:t> </a:t>
            </a:r>
            <a:r>
              <a:rPr lang="fr-FR" sz="2000" b="1" dirty="0" err="1">
                <a:latin typeface="UTM Avo" panose="02040603050506020204" pitchFamily="18"/>
                <a:ea typeface="Times New Roman" panose="02020603050405020304" pitchFamily="18" charset="0"/>
                <a:cs typeface="Arial" panose="020B0604020202020204" pitchFamily="34" charset="0"/>
              </a:rPr>
              <a:t>dụng</a:t>
            </a:r>
            <a:r>
              <a:rPr lang="fr-FR" sz="2000" b="1" dirty="0">
                <a:latin typeface="UTM Avo" panose="02040603050506020204" pitchFamily="18"/>
                <a:ea typeface="Times New Roman" panose="02020603050405020304" pitchFamily="18" charset="0"/>
                <a:cs typeface="Arial" panose="020B0604020202020204" pitchFamily="34" charset="0"/>
              </a:rPr>
              <a:t>: </a:t>
            </a:r>
            <a:r>
              <a:rPr lang="vi-VN" sz="2000" dirty="0">
                <a:latin typeface="UTM Avo" panose="02040603050506020204" pitchFamily="18"/>
              </a:rPr>
              <a:t>Những chức năng mà sản phẩm thực hiện được. </a:t>
            </a:r>
            <a:endParaRPr lang="en-US" sz="2000" dirty="0">
              <a:latin typeface="UTM Avo" panose="02040603050506020204" pitchFamily="18"/>
            </a:endParaRPr>
          </a:p>
          <a:p>
            <a:pPr algn="just">
              <a:lnSpc>
                <a:spcPct val="150000"/>
              </a:lnSpc>
              <a:spcBef>
                <a:spcPts val="189"/>
              </a:spcBef>
              <a:spcAft>
                <a:spcPts val="189"/>
              </a:spcAft>
            </a:pPr>
            <a:r>
              <a:rPr lang="vi-VN" sz="2000" b="1" dirty="0">
                <a:latin typeface="UTM Avo" panose="02040603050506020204" pitchFamily="18"/>
              </a:rPr>
              <a:t>Tiêu chí 2 – Độ bền: </a:t>
            </a:r>
            <a:r>
              <a:rPr lang="vi-VN" sz="2000" dirty="0">
                <a:latin typeface="UTM Avo" panose="02040603050506020204" pitchFamily="18"/>
              </a:rPr>
              <a:t>Tiêu chí này được thể hiện qua các thông số như chất lượng, độ tin cậy, ổn định, tuổi thọ và mức tiêu hao năng lượng của sản phẩm. </a:t>
            </a:r>
            <a:endParaRPr lang="en-US" sz="2000" dirty="0">
              <a:latin typeface="UTM Avo" panose="02040603050506020204" pitchFamily="18"/>
            </a:endParaRPr>
          </a:p>
          <a:p>
            <a:pPr algn="just">
              <a:lnSpc>
                <a:spcPct val="150000"/>
              </a:lnSpc>
              <a:spcBef>
                <a:spcPts val="189"/>
              </a:spcBef>
              <a:spcAft>
                <a:spcPts val="189"/>
              </a:spcAft>
            </a:pPr>
            <a:r>
              <a:rPr lang="vi-VN" sz="2000" b="1" dirty="0">
                <a:latin typeface="UTM Avo" panose="02040603050506020204" pitchFamily="18"/>
              </a:rPr>
              <a:t>Tiêu chí 3 – Thẩm mĩ: </a:t>
            </a:r>
            <a:r>
              <a:rPr lang="vi-VN" sz="2000" dirty="0">
                <a:latin typeface="UTM Avo" panose="02040603050506020204" pitchFamily="18"/>
              </a:rPr>
              <a:t>Sản phẩm ngoài vấn đề đáp ứng tính năng sử dụng, độ bền còn phải đáp ứng yêu cầu về kiểu dáng và màu sắc hấp dẫn, phù hợp với thị hiếu người tiêu </a:t>
            </a:r>
            <a:r>
              <a:rPr lang="en-US" sz="2000">
                <a:latin typeface="UTM Avo" panose="02040603050506020204" pitchFamily="18"/>
              </a:rPr>
              <a:t>dùng.</a:t>
            </a:r>
            <a:endParaRPr lang="en-US" sz="2000" b="1" dirty="0">
              <a:latin typeface="UTM Avo" panose="02040603050506020204" pitchFamily="18"/>
              <a:ea typeface="Calibri" panose="020F0502020204030204" pitchFamily="34" charset="0"/>
              <a:cs typeface="Arial" panose="020B0604020202020204" pitchFamily="34" charset="0"/>
            </a:endParaRPr>
          </a:p>
        </p:txBody>
      </p:sp>
      <p:pic>
        <p:nvPicPr>
          <p:cNvPr id="3" name="Picture 2">
            <a:extLst>
              <a:ext uri="{FF2B5EF4-FFF2-40B4-BE49-F238E27FC236}">
                <a16:creationId xmlns:a16="http://schemas.microsoft.com/office/drawing/2014/main" id="{098661CE-B398-8096-A08C-E730B1E867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3604" y="4334691"/>
            <a:ext cx="3564791" cy="2372995"/>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57916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1B73C773-E03F-DA7C-67A7-2A871CB59344}"/>
              </a:ext>
            </a:extLst>
          </p:cNvPr>
          <p:cNvSpPr txBox="1"/>
          <p:nvPr/>
        </p:nvSpPr>
        <p:spPr>
          <a:xfrm>
            <a:off x="1269136" y="1728773"/>
            <a:ext cx="9653728" cy="4190571"/>
          </a:xfrm>
          <a:prstGeom prst="rect">
            <a:avLst/>
          </a:prstGeom>
          <a:noFill/>
        </p:spPr>
        <p:txBody>
          <a:bodyPr wrap="square">
            <a:spAutoFit/>
          </a:bodyPr>
          <a:lstStyle/>
          <a:p>
            <a:pPr algn="just">
              <a:lnSpc>
                <a:spcPct val="150000"/>
              </a:lnSpc>
              <a:spcBef>
                <a:spcPts val="189"/>
              </a:spcBef>
              <a:spcAft>
                <a:spcPts val="189"/>
              </a:spcAft>
            </a:pPr>
            <a:r>
              <a:rPr lang="vi-VN" sz="2200" b="1" dirty="0">
                <a:latin typeface="UTM Avo" panose="02040603050506020204" pitchFamily="18"/>
              </a:rPr>
              <a:t>Tiêu chí 4 – Giá thành: </a:t>
            </a:r>
            <a:r>
              <a:rPr lang="vi-VN" sz="2200" dirty="0">
                <a:latin typeface="UTM Avo" panose="02040603050506020204" pitchFamily="18"/>
              </a:rPr>
              <a:t>Tiêu chí này được thể hiện sản phẩm có cùng tính năng sử dụng nhưng giá thành thấp hơn.</a:t>
            </a:r>
            <a:endParaRPr lang="en-US" sz="2200" dirty="0">
              <a:latin typeface="UTM Avo" panose="02040603050506020204" pitchFamily="18"/>
            </a:endParaRPr>
          </a:p>
          <a:p>
            <a:pPr algn="just">
              <a:lnSpc>
                <a:spcPct val="150000"/>
              </a:lnSpc>
              <a:spcBef>
                <a:spcPts val="189"/>
              </a:spcBef>
              <a:spcAft>
                <a:spcPts val="189"/>
              </a:spcAft>
            </a:pPr>
            <a:r>
              <a:rPr lang="vi-VN" sz="2200" b="1" dirty="0">
                <a:latin typeface="UTM Avo" panose="02040603050506020204" pitchFamily="18"/>
              </a:rPr>
              <a:t>Tiêu chí 5 – Môi trường: </a:t>
            </a:r>
            <a:r>
              <a:rPr lang="vi-VN" sz="2200" dirty="0">
                <a:latin typeface="UTM Avo" panose="02040603050506020204" pitchFamily="18"/>
              </a:rPr>
              <a:t>Sản phẩm có gây tác hại như tiếng ồn, ô nhiễm nguồn nước, ô nhiễm đất đai hay ô nhiễm không khí hay không. Ngoài ra, sản phẩm công nghệ có gây ảnh hưởng xấu đến sức khoẻ người sử dụng hay không.</a:t>
            </a:r>
            <a:endParaRPr lang="en-US" sz="2200" dirty="0">
              <a:latin typeface="UTM Avo" panose="02040603050506020204" pitchFamily="18"/>
            </a:endParaRPr>
          </a:p>
          <a:p>
            <a:pPr algn="just">
              <a:lnSpc>
                <a:spcPct val="150000"/>
              </a:lnSpc>
              <a:spcBef>
                <a:spcPts val="189"/>
              </a:spcBef>
              <a:spcAft>
                <a:spcPts val="189"/>
              </a:spcAft>
            </a:pPr>
            <a:r>
              <a:rPr lang="vi-VN" sz="2200" b="1" dirty="0">
                <a:latin typeface="UTM Avo" panose="02040603050506020204" pitchFamily="18"/>
              </a:rPr>
              <a:t>Tiêu chí 6 – Dịch vụ bảo dưỡng, chăm sóc khách hàng: </a:t>
            </a:r>
            <a:r>
              <a:rPr lang="vi-VN" sz="2200" dirty="0">
                <a:latin typeface="UTM Avo" panose="02040603050506020204" pitchFamily="18"/>
              </a:rPr>
              <a:t>Khả năng sẵn sàng bảo trì, sửa chữa, thay thế và làm hài lòng khách hàng.</a:t>
            </a:r>
            <a:endParaRPr lang="en-US" sz="2200" b="1" dirty="0">
              <a:latin typeface="UTM Avo" panose="02040603050506020204" pitchFamily="18"/>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9094991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 name="Picture 2">
            <a:hlinkClick r:id="rId3"/>
            <a:extLst>
              <a:ext uri="{FF2B5EF4-FFF2-40B4-BE49-F238E27FC236}">
                <a16:creationId xmlns:a16="http://schemas.microsoft.com/office/drawing/2014/main" id="{B8A58D32-3D42-1AF0-1034-AD5FCA7D49A4}"/>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41781087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48C1EDA-8D0A-FB0D-C8DD-4EB6A0C5727F}"/>
              </a:ext>
            </a:extLst>
          </p:cNvPr>
          <p:cNvSpPr txBox="1"/>
          <p:nvPr/>
        </p:nvSpPr>
        <p:spPr>
          <a:xfrm>
            <a:off x="2123926" y="1495490"/>
            <a:ext cx="7944148" cy="1121846"/>
          </a:xfrm>
          <a:prstGeom prst="rect">
            <a:avLst/>
          </a:prstGeom>
          <a:noFill/>
        </p:spPr>
        <p:txBody>
          <a:bodyPr wrap="square">
            <a:spAutoFit/>
          </a:bodyPr>
          <a:lstStyle/>
          <a:p>
            <a:pPr algn="ctr">
              <a:lnSpc>
                <a:spcPct val="150000"/>
              </a:lnSpc>
              <a:spcBef>
                <a:spcPts val="189"/>
              </a:spcBef>
              <a:spcAft>
                <a:spcPts val="189"/>
              </a:spcAft>
            </a:pPr>
            <a:r>
              <a:rPr lang="fr-FR" sz="2400" i="1" dirty="0" err="1">
                <a:latin typeface="UTM Avo" panose="02040603050506020204" pitchFamily="18"/>
                <a:ea typeface="Times New Roman" panose="02020603050405020304" pitchFamily="18" charset="0"/>
                <a:cs typeface="Arial" panose="020B0604020202020204" pitchFamily="34" charset="0"/>
              </a:rPr>
              <a:t>Tiêu</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chí</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nào</a:t>
            </a:r>
            <a:r>
              <a:rPr lang="fr-FR" sz="2400" i="1" dirty="0">
                <a:latin typeface="UTM Avo" panose="02040603050506020204" pitchFamily="18"/>
                <a:ea typeface="Times New Roman" panose="02020603050405020304" pitchFamily="18" charset="0"/>
                <a:cs typeface="Arial" panose="020B0604020202020204" pitchFamily="34" charset="0"/>
              </a:rPr>
              <a:t> là </a:t>
            </a:r>
            <a:r>
              <a:rPr lang="fr-FR" sz="2400" i="1" dirty="0" err="1">
                <a:latin typeface="UTM Avo" panose="02040603050506020204" pitchFamily="18"/>
                <a:ea typeface="Times New Roman" panose="02020603050405020304" pitchFamily="18" charset="0"/>
                <a:cs typeface="Arial" panose="020B0604020202020204" pitchFamily="34" charset="0"/>
              </a:rPr>
              <a:t>quan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trọng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đối</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với</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em</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và</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gia</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đình</a:t>
            </a:r>
            <a:r>
              <a:rPr lang="fr-FR" sz="2400" i="1" dirty="0">
                <a:latin typeface="UTM Avo" panose="02040603050506020204" pitchFamily="18"/>
                <a:ea typeface="Times New Roman" panose="02020603050405020304" pitchFamily="18" charset="0"/>
                <a:cs typeface="Arial" panose="020B0604020202020204" pitchFamily="34" charset="0"/>
              </a:rPr>
              <a:t> khi </a:t>
            </a:r>
            <a:r>
              <a:rPr lang="fr-FR" sz="2400" i="1" dirty="0" err="1">
                <a:latin typeface="UTM Avo" panose="02040603050506020204" pitchFamily="18"/>
                <a:ea typeface="Times New Roman" panose="02020603050405020304" pitchFamily="18" charset="0"/>
                <a:cs typeface="Arial" panose="020B0604020202020204" pitchFamily="34" charset="0"/>
              </a:rPr>
              <a:t>lựa</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chọn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một</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sản</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phẩm</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công</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nghệ</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Vì</a:t>
            </a:r>
            <a:r>
              <a:rPr lang="fr-FR" sz="2400" i="1" dirty="0">
                <a:latin typeface="UTM Avo" panose="02040603050506020204" pitchFamily="18"/>
                <a:ea typeface="Times New Roman" panose="02020603050405020304" pitchFamily="18" charset="0"/>
                <a:cs typeface="Arial" panose="020B0604020202020204" pitchFamily="34" charset="0"/>
              </a:rPr>
              <a:t> </a:t>
            </a:r>
            <a:r>
              <a:rPr lang="fr-FR" sz="2400" i="1" dirty="0" err="1">
                <a:latin typeface="UTM Avo" panose="02040603050506020204" pitchFamily="18"/>
                <a:ea typeface="Times New Roman" panose="02020603050405020304" pitchFamily="18" charset="0"/>
                <a:cs typeface="Arial" panose="020B0604020202020204" pitchFamily="34" charset="0"/>
              </a:rPr>
              <a:t>sao</a:t>
            </a:r>
            <a:r>
              <a:rPr lang="fr-FR" sz="2400" i="1" dirty="0">
                <a:latin typeface="UTM Avo" panose="02040603050506020204" pitchFamily="18"/>
                <a:ea typeface="Times New Roman" panose="02020603050405020304" pitchFamily="18" charset="0"/>
                <a:cs typeface="Arial" panose="020B0604020202020204" pitchFamily="34" charset="0"/>
              </a:rPr>
              <a:t>?</a:t>
            </a:r>
            <a:endParaRPr lang="en-US" sz="2400" i="1" dirty="0">
              <a:latin typeface="UTM Avo" panose="02040603050506020204" pitchFamily="18"/>
              <a:ea typeface="Calibri" panose="020F0502020204030204" pitchFamily="34" charset="0"/>
              <a:cs typeface="Arial" panose="020B0604020202020204" pitchFamily="34" charset="0"/>
            </a:endParaRPr>
          </a:p>
        </p:txBody>
      </p:sp>
      <p:pic>
        <p:nvPicPr>
          <p:cNvPr id="4" name="image13.png">
            <a:extLst>
              <a:ext uri="{FF2B5EF4-FFF2-40B4-BE49-F238E27FC236}">
                <a16:creationId xmlns:a16="http://schemas.microsoft.com/office/drawing/2014/main" id="{DD895815-03F9-5957-5DA8-6120C196BB50}"/>
              </a:ext>
            </a:extLst>
          </p:cNvPr>
          <p:cNvPicPr/>
          <p:nvPr/>
        </p:nvPicPr>
        <p:blipFill>
          <a:blip r:embed="rId3"/>
          <a:srcRect/>
          <a:stretch>
            <a:fillRect/>
          </a:stretch>
        </p:blipFill>
        <p:spPr>
          <a:xfrm>
            <a:off x="3575632" y="2762268"/>
            <a:ext cx="5040735" cy="3735400"/>
          </a:xfrm>
          <a:prstGeom prst="rect">
            <a:avLst/>
          </a:prstGeom>
          <a:ln/>
        </p:spPr>
      </p:pic>
    </p:spTree>
    <p:extLst>
      <p:ext uri="{BB962C8B-B14F-4D97-AF65-F5344CB8AC3E}">
        <p14:creationId xmlns:p14="http://schemas.microsoft.com/office/powerpoint/2010/main" val="3227413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061F76E-9376-AB7B-D8EC-2A6E6A826590}"/>
              </a:ext>
            </a:extLst>
          </p:cNvPr>
          <p:cNvSpPr txBox="1"/>
          <p:nvPr/>
        </p:nvSpPr>
        <p:spPr>
          <a:xfrm>
            <a:off x="488679" y="1925054"/>
            <a:ext cx="7112847" cy="4847417"/>
          </a:xfrm>
          <a:prstGeom prst="rect">
            <a:avLst/>
          </a:prstGeom>
          <a:noFill/>
        </p:spPr>
        <p:txBody>
          <a:bodyPr wrap="square">
            <a:spAutoFit/>
          </a:bodyPr>
          <a:lstStyle/>
          <a:p>
            <a:pPr marL="287990" indent="-287990" algn="just">
              <a:lnSpc>
                <a:spcPct val="150000"/>
              </a:lnSpc>
              <a:spcBef>
                <a:spcPts val="189"/>
              </a:spcBef>
              <a:spcAft>
                <a:spcPts val="189"/>
              </a:spcAft>
              <a:buFont typeface="Courier New" panose="02070309020205020404" pitchFamily="49" charset="0"/>
              <a:buChar char="o"/>
            </a:pPr>
            <a:r>
              <a:rPr lang="fr-FR" sz="2200" dirty="0" err="1">
                <a:latin typeface="UTM Avo" panose="02040603050506020204" pitchFamily="18"/>
                <a:ea typeface="Times New Roman" panose="02020603050405020304" pitchFamily="18" charset="0"/>
                <a:cs typeface="Arial" panose="020B0604020202020204" pitchFamily="34" charset="0"/>
              </a:rPr>
              <a:t>Tính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năng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dụng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Sử</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dụng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thuận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tiện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mát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nút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bấm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rõ</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ràng</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a:p>
            <a:pPr marL="287990" indent="-287990" algn="just">
              <a:lnSpc>
                <a:spcPct val="150000"/>
              </a:lnSpc>
              <a:spcBef>
                <a:spcPts val="189"/>
              </a:spcBef>
              <a:spcAft>
                <a:spcPts val="189"/>
              </a:spcAft>
              <a:buFont typeface="Courier New" panose="02070309020205020404" pitchFamily="49" charset="0"/>
              <a:buChar char="o"/>
            </a:pPr>
            <a:r>
              <a:rPr lang="fr-FR" sz="2200" dirty="0" err="1">
                <a:latin typeface="UTM Avo" panose="02040603050506020204" pitchFamily="18"/>
                <a:ea typeface="Times New Roman" panose="02020603050405020304" pitchFamily="18" charset="0"/>
                <a:cs typeface="Arial" panose="020B0604020202020204" pitchFamily="34" charset="0"/>
              </a:rPr>
              <a:t>Độ</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bền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Bền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chạy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êm</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a:p>
            <a:pPr marL="287990" indent="-287990" algn="just">
              <a:lnSpc>
                <a:spcPct val="150000"/>
              </a:lnSpc>
              <a:spcBef>
                <a:spcPts val="189"/>
              </a:spcBef>
              <a:spcAft>
                <a:spcPts val="189"/>
              </a:spcAft>
              <a:buFont typeface="Courier New" panose="02070309020205020404" pitchFamily="49" charset="0"/>
              <a:buChar char="o"/>
            </a:pPr>
            <a:r>
              <a:rPr lang="fr-FR" sz="2200" dirty="0" err="1">
                <a:latin typeface="UTM Avo" panose="02040603050506020204" pitchFamily="18"/>
                <a:ea typeface="Times New Roman" panose="02020603050405020304" pitchFamily="18" charset="0"/>
                <a:cs typeface="Arial" panose="020B0604020202020204" pitchFamily="34" charset="0"/>
              </a:rPr>
              <a:t>Giá</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thành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Gía</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thành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phù</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hợp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với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chất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lượng</a:t>
            </a:r>
            <a:r>
              <a:rPr lang="fr-FR" sz="2200" dirty="0">
                <a:latin typeface="UTM Avo" panose="02040603050506020204" pitchFamily="18"/>
                <a:ea typeface="Times New Roman" panose="02020603050405020304" pitchFamily="18" charset="0"/>
                <a:cs typeface="Arial" panose="020B0604020202020204" pitchFamily="34" charset="0"/>
              </a:rPr>
              <a:t>. </a:t>
            </a:r>
            <a:endParaRPr lang="en-US" sz="2200" dirty="0">
              <a:latin typeface="UTM Avo" panose="02040603050506020204" pitchFamily="18"/>
              <a:ea typeface="Calibri" panose="020F0502020204030204" pitchFamily="34" charset="0"/>
              <a:cs typeface="Arial" panose="020B0604020202020204" pitchFamily="34" charset="0"/>
            </a:endParaRPr>
          </a:p>
          <a:p>
            <a:pPr marL="287990" indent="-287990" algn="just">
              <a:lnSpc>
                <a:spcPct val="150000"/>
              </a:lnSpc>
              <a:spcBef>
                <a:spcPts val="189"/>
              </a:spcBef>
              <a:spcAft>
                <a:spcPts val="189"/>
              </a:spcAft>
              <a:buFont typeface="Courier New" panose="02070309020205020404" pitchFamily="49" charset="0"/>
              <a:buChar char="o"/>
            </a:pPr>
            <a:r>
              <a:rPr lang="fr-FR" sz="2200" dirty="0" err="1">
                <a:latin typeface="UTM Avo" panose="02040603050506020204" pitchFamily="18"/>
                <a:ea typeface="Times New Roman" panose="02020603050405020304" pitchFamily="18" charset="0"/>
                <a:cs typeface="Arial" panose="020B0604020202020204" pitchFamily="34" charset="0"/>
              </a:rPr>
              <a:t>Thẩm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mĩ</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Có</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kiểu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dáng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màu</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sắc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đẹp</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bắt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mắt</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a:p>
            <a:pPr marL="287990" indent="-287990" algn="just">
              <a:lnSpc>
                <a:spcPct val="150000"/>
              </a:lnSpc>
              <a:spcBef>
                <a:spcPts val="189"/>
              </a:spcBef>
              <a:spcAft>
                <a:spcPts val="189"/>
              </a:spcAft>
              <a:buFont typeface="Courier New" panose="02070309020205020404" pitchFamily="49" charset="0"/>
              <a:buChar char="o"/>
            </a:pPr>
            <a:r>
              <a:rPr lang="fr-FR" sz="2200" dirty="0" err="1">
                <a:latin typeface="UTM Avo" panose="02040603050506020204" pitchFamily="18"/>
                <a:ea typeface="Times New Roman" panose="02020603050405020304" pitchFamily="18" charset="0"/>
                <a:cs typeface="Arial" panose="020B0604020202020204" pitchFamily="34" charset="0"/>
              </a:rPr>
              <a:t>Tác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động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tới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môi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trường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Ít</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gây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tác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hại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tới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môi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trường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không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gây</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tiếng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ồn</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a:p>
            <a:pPr marL="287990" indent="-287990" algn="just">
              <a:lnSpc>
                <a:spcPct val="150000"/>
              </a:lnSpc>
              <a:spcBef>
                <a:spcPts val="189"/>
              </a:spcBef>
              <a:spcAft>
                <a:spcPts val="189"/>
              </a:spcAft>
              <a:buFont typeface="Courier New" panose="02070309020205020404" pitchFamily="49" charset="0"/>
              <a:buChar char="o"/>
            </a:pPr>
            <a:r>
              <a:rPr lang="fr-FR" sz="2200" dirty="0" err="1">
                <a:latin typeface="UTM Avo" panose="02040603050506020204" pitchFamily="18"/>
                <a:ea typeface="Times New Roman" panose="02020603050405020304" pitchFamily="18" charset="0"/>
                <a:cs typeface="Arial" panose="020B0604020202020204" pitchFamily="34" charset="0"/>
              </a:rPr>
              <a:t>Dịch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vụ</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bảo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dưỡng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chăm</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sóc</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khách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hàng</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Thời</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hạn</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bảo</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hành</a:t>
            </a:r>
            <a:r>
              <a:rPr lang="fr-FR" sz="2200" dirty="0">
                <a:latin typeface="UTM Avo" panose="02040603050506020204" pitchFamily="18"/>
                <a:ea typeface="Times New Roman" panose="02020603050405020304" pitchFamily="18" charset="0"/>
                <a:cs typeface="Arial" panose="020B0604020202020204" pitchFamily="34" charset="0"/>
              </a:rPr>
              <a:t> </a:t>
            </a:r>
            <a:r>
              <a:rPr lang="fr-FR" sz="2200" dirty="0" err="1">
                <a:latin typeface="UTM Avo" panose="02040603050506020204" pitchFamily="18"/>
                <a:ea typeface="Times New Roman" panose="02020603050405020304" pitchFamily="18" charset="0"/>
                <a:cs typeface="Arial" panose="020B0604020202020204" pitchFamily="34" charset="0"/>
              </a:rPr>
              <a:t>lâu</a:t>
            </a:r>
            <a:r>
              <a:rPr lang="fr-FR" sz="2200" dirty="0">
                <a:latin typeface="UTM Avo" panose="02040603050506020204" pitchFamily="18"/>
                <a:ea typeface="Times New Roman" panose="02020603050405020304" pitchFamily="18" charset="0"/>
                <a:cs typeface="Arial" panose="020B0604020202020204" pitchFamily="34" charset="0"/>
              </a:rPr>
              <a:t> (2 </a:t>
            </a:r>
            <a:r>
              <a:rPr lang="fr-FR" sz="2200" dirty="0" err="1">
                <a:latin typeface="UTM Avo" panose="02040603050506020204" pitchFamily="18"/>
                <a:ea typeface="Times New Roman" panose="02020603050405020304" pitchFamily="18" charset="0"/>
                <a:cs typeface="Arial" panose="020B0604020202020204" pitchFamily="34" charset="0"/>
              </a:rPr>
              <a:t>năm</a:t>
            </a:r>
            <a:r>
              <a:rPr lang="fr-FR" sz="2200" dirty="0">
                <a:latin typeface="UTM Avo" panose="02040603050506020204" pitchFamily="18"/>
                <a:ea typeface="Times New Roman" panose="02020603050405020304" pitchFamily="18" charset="0"/>
                <a:cs typeface="Arial" panose="020B0604020202020204" pitchFamily="34" charset="0"/>
              </a:rPr>
              <a:t>).</a:t>
            </a:r>
            <a:endParaRPr lang="en-US" sz="2200" dirty="0">
              <a:latin typeface="UTM Avo" panose="02040603050506020204" pitchFamily="18"/>
              <a:ea typeface="Calibri" panose="020F0502020204030204" pitchFamily="34" charset="0"/>
              <a:cs typeface="Arial" panose="020B0604020202020204" pitchFamily="34" charset="0"/>
            </a:endParaRPr>
          </a:p>
        </p:txBody>
      </p:sp>
      <p:pic>
        <p:nvPicPr>
          <p:cNvPr id="3" name="image13.png">
            <a:extLst>
              <a:ext uri="{FF2B5EF4-FFF2-40B4-BE49-F238E27FC236}">
                <a16:creationId xmlns:a16="http://schemas.microsoft.com/office/drawing/2014/main" id="{10AE76A7-22FA-C168-C6C7-88662A7F42A8}"/>
              </a:ext>
            </a:extLst>
          </p:cNvPr>
          <p:cNvPicPr/>
          <p:nvPr/>
        </p:nvPicPr>
        <p:blipFill rotWithShape="1">
          <a:blip r:embed="rId3"/>
          <a:srcRect l="20827" t="8796"/>
          <a:stretch/>
        </p:blipFill>
        <p:spPr>
          <a:xfrm>
            <a:off x="8109528" y="2586182"/>
            <a:ext cx="3593793" cy="3221806"/>
          </a:xfrm>
          <a:prstGeom prst="rect">
            <a:avLst/>
          </a:prstGeom>
          <a:ln/>
        </p:spPr>
      </p:pic>
    </p:spTree>
    <p:extLst>
      <p:ext uri="{BB962C8B-B14F-4D97-AF65-F5344CB8AC3E}">
        <p14:creationId xmlns:p14="http://schemas.microsoft.com/office/powerpoint/2010/main" val="13810895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 calcmode="lin" valueType="num">
                                      <p:cBhvr additive="base">
                                        <p:cTn id="12"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13"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2">
                                            <p:txEl>
                                              <p:pRg st="1" end="1"/>
                                            </p:txEl>
                                          </p:spTgt>
                                        </p:tgtEl>
                                        <p:attrNameLst>
                                          <p:attrName>style.visibility</p:attrName>
                                        </p:attrNameLst>
                                      </p:cBhvr>
                                      <p:to>
                                        <p:strVal val="visible"/>
                                      </p:to>
                                    </p:set>
                                    <p:anim calcmode="lin" valueType="num">
                                      <p:cBhvr additive="base">
                                        <p:cTn id="18"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9"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2">
                                            <p:txEl>
                                              <p:pRg st="2" end="2"/>
                                            </p:txEl>
                                          </p:spTgt>
                                        </p:tgtEl>
                                        <p:attrNameLst>
                                          <p:attrName>style.visibility</p:attrName>
                                        </p:attrNameLst>
                                      </p:cBhvr>
                                      <p:to>
                                        <p:strVal val="visible"/>
                                      </p:to>
                                    </p:set>
                                    <p:anim calcmode="lin" valueType="num">
                                      <p:cBhvr additive="base">
                                        <p:cTn id="24"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5"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nodeType="clickEffect">
                                  <p:stCondLst>
                                    <p:cond delay="0"/>
                                  </p:stCondLst>
                                  <p:childTnLst>
                                    <p:set>
                                      <p:cBhvr>
                                        <p:cTn id="29" dur="1" fill="hold">
                                          <p:stCondLst>
                                            <p:cond delay="0"/>
                                          </p:stCondLst>
                                        </p:cTn>
                                        <p:tgtEl>
                                          <p:spTgt spid="2">
                                            <p:txEl>
                                              <p:pRg st="3" end="3"/>
                                            </p:txEl>
                                          </p:spTgt>
                                        </p:tgtEl>
                                        <p:attrNameLst>
                                          <p:attrName>style.visibility</p:attrName>
                                        </p:attrNameLst>
                                      </p:cBhvr>
                                      <p:to>
                                        <p:strVal val="visible"/>
                                      </p:to>
                                    </p:set>
                                    <p:anim calcmode="lin" valueType="num">
                                      <p:cBhvr additive="base">
                                        <p:cTn id="30"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31"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nodeType="clickEffect">
                                  <p:stCondLst>
                                    <p:cond delay="0"/>
                                  </p:stCondLst>
                                  <p:childTnLst>
                                    <p:set>
                                      <p:cBhvr>
                                        <p:cTn id="35" dur="1" fill="hold">
                                          <p:stCondLst>
                                            <p:cond delay="0"/>
                                          </p:stCondLst>
                                        </p:cTn>
                                        <p:tgtEl>
                                          <p:spTgt spid="2">
                                            <p:txEl>
                                              <p:pRg st="4" end="4"/>
                                            </p:txEl>
                                          </p:spTgt>
                                        </p:tgtEl>
                                        <p:attrNameLst>
                                          <p:attrName>style.visibility</p:attrName>
                                        </p:attrNameLst>
                                      </p:cBhvr>
                                      <p:to>
                                        <p:strVal val="visible"/>
                                      </p:to>
                                    </p:set>
                                    <p:anim calcmode="lin" valueType="num">
                                      <p:cBhvr additive="base">
                                        <p:cTn id="36"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7"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nodeType="clickEffect">
                                  <p:stCondLst>
                                    <p:cond delay="0"/>
                                  </p:stCondLst>
                                  <p:childTnLst>
                                    <p:set>
                                      <p:cBhvr>
                                        <p:cTn id="41" dur="1" fill="hold">
                                          <p:stCondLst>
                                            <p:cond delay="0"/>
                                          </p:stCondLst>
                                        </p:cTn>
                                        <p:tgtEl>
                                          <p:spTgt spid="2">
                                            <p:txEl>
                                              <p:pRg st="5" end="5"/>
                                            </p:txEl>
                                          </p:spTgt>
                                        </p:tgtEl>
                                        <p:attrNameLst>
                                          <p:attrName>style.visibility</p:attrName>
                                        </p:attrNameLst>
                                      </p:cBhvr>
                                      <p:to>
                                        <p:strVal val="visible"/>
                                      </p:to>
                                    </p:set>
                                    <p:anim calcmode="lin" valueType="num">
                                      <p:cBhvr additive="base">
                                        <p:cTn id="42"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43"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07A549A7-4A2E-B996-F45A-1D3B3030A6A3}"/>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2637038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58FE80AE-1033-320D-D1DA-C80C5D407C68}"/>
              </a:ext>
            </a:extLst>
          </p:cNvPr>
          <p:cNvSpPr txBox="1"/>
          <p:nvPr/>
        </p:nvSpPr>
        <p:spPr>
          <a:xfrm>
            <a:off x="508667" y="1478678"/>
            <a:ext cx="11165016" cy="950325"/>
          </a:xfrm>
          <a:prstGeom prst="rect">
            <a:avLst/>
          </a:prstGeom>
          <a:noFill/>
        </p:spPr>
        <p:txBody>
          <a:bodyPr wrap="square">
            <a:spAutoFit/>
          </a:bodyPr>
          <a:lstStyle/>
          <a:p>
            <a:pPr algn="ctr">
              <a:lnSpc>
                <a:spcPct val="150000"/>
              </a:lnSpc>
              <a:spcBef>
                <a:spcPts val="189"/>
              </a:spcBef>
              <a:spcAft>
                <a:spcPts val="189"/>
              </a:spcAft>
            </a:pPr>
            <a:r>
              <a:rPr lang="fr-FR" sz="2000" i="1" dirty="0" err="1">
                <a:latin typeface="UTM Avo" panose="02040603050506020204" pitchFamily="18"/>
                <a:ea typeface="Times New Roman" panose="02020603050405020304" pitchFamily="18" charset="0"/>
                <a:cs typeface="Arial" panose="020B0604020202020204" pitchFamily="34" charset="0"/>
              </a:rPr>
              <a:t>Lập</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bảng</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đánh</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giá</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đánh</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giá</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theo</a:t>
            </a:r>
            <a:r>
              <a:rPr lang="fr-FR" sz="2000" i="1" dirty="0">
                <a:latin typeface="UTM Avo" panose="02040603050506020204" pitchFamily="18"/>
                <a:ea typeface="Times New Roman" panose="02020603050405020304" pitchFamily="18" charset="0"/>
                <a:cs typeface="Arial" panose="020B0604020202020204" pitchFamily="34" charset="0"/>
              </a:rPr>
              <a:t> 6 </a:t>
            </a:r>
            <a:r>
              <a:rPr lang="fr-FR" sz="2000" i="1" dirty="0" err="1">
                <a:latin typeface="UTM Avo" panose="02040603050506020204" pitchFamily="18"/>
                <a:ea typeface="Times New Roman" panose="02020603050405020304" pitchFamily="18" charset="0"/>
                <a:cs typeface="Arial" panose="020B0604020202020204" pitchFamily="34" charset="0"/>
              </a:rPr>
              <a:t>tiêu</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chí</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với</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mức</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độ</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ưu</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tiên</a:t>
            </a:r>
            <a:r>
              <a:rPr lang="fr-FR" sz="2000" i="1" dirty="0">
                <a:latin typeface="UTM Avo" panose="02040603050506020204" pitchFamily="18"/>
                <a:ea typeface="Times New Roman" panose="02020603050405020304" pitchFamily="18" charset="0"/>
                <a:cs typeface="Arial" panose="020B0604020202020204" pitchFamily="34" charset="0"/>
              </a:rPr>
              <a:t> qua </a:t>
            </a:r>
            <a:r>
              <a:rPr lang="fr-FR" sz="2000" i="1" dirty="0" err="1">
                <a:latin typeface="UTM Avo" panose="02040603050506020204" pitchFamily="18"/>
                <a:ea typeface="Times New Roman" panose="02020603050405020304" pitchFamily="18" charset="0"/>
                <a:cs typeface="Arial" panose="020B0604020202020204" pitchFamily="34" charset="0"/>
              </a:rPr>
              <a:t>các</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hệ</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số</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tiêu</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chí</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ưu</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tiên</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sẽ</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có</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hệ</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số</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cao</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Ví</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dụ</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bảng</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đánh</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giá</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với</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các</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hệ</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số</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của</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các</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tiêu</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chí</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như</a:t>
            </a:r>
            <a:r>
              <a:rPr lang="fr-FR" sz="2000" i="1" dirty="0">
                <a:latin typeface="UTM Avo" panose="02040603050506020204" pitchFamily="18"/>
                <a:ea typeface="Times New Roman" panose="02020603050405020304" pitchFamily="18" charset="0"/>
                <a:cs typeface="Arial" panose="020B0604020202020204" pitchFamily="34" charset="0"/>
              </a:rPr>
              <a:t> </a:t>
            </a:r>
            <a:r>
              <a:rPr lang="fr-FR" sz="2000" i="1" dirty="0" err="1">
                <a:latin typeface="UTM Avo" panose="02040603050506020204" pitchFamily="18"/>
                <a:ea typeface="Times New Roman" panose="02020603050405020304" pitchFamily="18" charset="0"/>
                <a:cs typeface="Arial" panose="020B0604020202020204" pitchFamily="34" charset="0"/>
              </a:rPr>
              <a:t>sau</a:t>
            </a:r>
            <a:r>
              <a:rPr lang="fr-FR" sz="2000" i="1" dirty="0">
                <a:latin typeface="UTM Avo" panose="02040603050506020204" pitchFamily="18"/>
                <a:ea typeface="Times New Roman" panose="02020603050405020304" pitchFamily="18" charset="0"/>
                <a:cs typeface="Arial" panose="020B0604020202020204" pitchFamily="34" charset="0"/>
              </a:rPr>
              <a:t>:</a:t>
            </a:r>
            <a:endParaRPr lang="en-US" sz="2000" i="1" dirty="0">
              <a:latin typeface="UTM Avo" panose="02040603050506020204" pitchFamily="18"/>
              <a:ea typeface="Calibri" panose="020F0502020204030204" pitchFamily="34" charset="0"/>
              <a:cs typeface="Arial" panose="020B0604020202020204" pitchFamily="34" charset="0"/>
            </a:endParaRPr>
          </a:p>
        </p:txBody>
      </p:sp>
      <p:graphicFrame>
        <p:nvGraphicFramePr>
          <p:cNvPr id="5" name="Table 4">
            <a:extLst>
              <a:ext uri="{FF2B5EF4-FFF2-40B4-BE49-F238E27FC236}">
                <a16:creationId xmlns:a16="http://schemas.microsoft.com/office/drawing/2014/main" id="{E8395590-C7B5-DA1E-76FC-41EDDA51D4CB}"/>
              </a:ext>
            </a:extLst>
          </p:cNvPr>
          <p:cNvGraphicFramePr>
            <a:graphicFrameLocks noGrp="1"/>
          </p:cNvGraphicFramePr>
          <p:nvPr>
            <p:extLst>
              <p:ext uri="{D42A27DB-BD31-4B8C-83A1-F6EECF244321}">
                <p14:modId xmlns:p14="http://schemas.microsoft.com/office/powerpoint/2010/main" val="2408290564"/>
              </p:ext>
            </p:extLst>
          </p:nvPr>
        </p:nvGraphicFramePr>
        <p:xfrm>
          <a:off x="1144044" y="2461409"/>
          <a:ext cx="9894262" cy="4296159"/>
        </p:xfrm>
        <a:graphic>
          <a:graphicData uri="http://schemas.openxmlformats.org/drawingml/2006/table">
            <a:tbl>
              <a:tblPr firstRow="1" bandRow="1">
                <a:tableStyleId>{00A15C55-8517-42AA-B614-E9B94910E393}</a:tableStyleId>
              </a:tblPr>
              <a:tblGrid>
                <a:gridCol w="3604885">
                  <a:extLst>
                    <a:ext uri="{9D8B030D-6E8A-4147-A177-3AD203B41FA5}">
                      <a16:colId xmlns:a16="http://schemas.microsoft.com/office/drawing/2014/main" val="2596510900"/>
                    </a:ext>
                  </a:extLst>
                </a:gridCol>
                <a:gridCol w="1457296">
                  <a:extLst>
                    <a:ext uri="{9D8B030D-6E8A-4147-A177-3AD203B41FA5}">
                      <a16:colId xmlns:a16="http://schemas.microsoft.com/office/drawing/2014/main" val="4039627294"/>
                    </a:ext>
                  </a:extLst>
                </a:gridCol>
                <a:gridCol w="1457296">
                  <a:extLst>
                    <a:ext uri="{9D8B030D-6E8A-4147-A177-3AD203B41FA5}">
                      <a16:colId xmlns:a16="http://schemas.microsoft.com/office/drawing/2014/main" val="168584237"/>
                    </a:ext>
                  </a:extLst>
                </a:gridCol>
                <a:gridCol w="1420725">
                  <a:extLst>
                    <a:ext uri="{9D8B030D-6E8A-4147-A177-3AD203B41FA5}">
                      <a16:colId xmlns:a16="http://schemas.microsoft.com/office/drawing/2014/main" val="4279277444"/>
                    </a:ext>
                  </a:extLst>
                </a:gridCol>
                <a:gridCol w="1954060">
                  <a:extLst>
                    <a:ext uri="{9D8B030D-6E8A-4147-A177-3AD203B41FA5}">
                      <a16:colId xmlns:a16="http://schemas.microsoft.com/office/drawing/2014/main" val="873266109"/>
                    </a:ext>
                  </a:extLst>
                </a:gridCol>
              </a:tblGrid>
              <a:tr h="440525">
                <a:tc>
                  <a:txBody>
                    <a:bodyPr/>
                    <a:lstStyle/>
                    <a:p>
                      <a:pPr algn="ctr"/>
                      <a:r>
                        <a:rPr lang="en-US" sz="1800" dirty="0" err="1">
                          <a:solidFill>
                            <a:schemeClr val="tx1"/>
                          </a:solidFill>
                          <a:latin typeface="UTM Avo" panose="02040603050506020204" pitchFamily="18"/>
                        </a:rPr>
                        <a:t>Tiêu</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chí</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hệ</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số</a:t>
                      </a:r>
                      <a:r>
                        <a:rPr lang="en-US" sz="1800" dirty="0">
                          <a:solidFill>
                            <a:schemeClr val="tx1"/>
                          </a:solidFill>
                          <a:latin typeface="UTM Avo" panose="02040603050506020204" pitchFamily="18"/>
                        </a:rPr>
                        <a:t>)</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gridSpan="4">
                  <a:txBody>
                    <a:bodyPr/>
                    <a:lstStyle/>
                    <a:p>
                      <a:pPr algn="ctr"/>
                      <a:r>
                        <a:rPr lang="en-US" sz="1800" dirty="0" err="1">
                          <a:solidFill>
                            <a:schemeClr val="tx1"/>
                          </a:solidFill>
                          <a:latin typeface="UTM Avo" panose="02040603050506020204" pitchFamily="18"/>
                        </a:rPr>
                        <a:t>Sản</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phẩm</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lựa</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chọn</a:t>
                      </a: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hMerge="1">
                  <a:txBody>
                    <a:bodyPr/>
                    <a:lstStyle/>
                    <a:p>
                      <a:endParaRPr lang="en-US"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544510376"/>
                  </a:ext>
                </a:extLst>
              </a:tr>
              <a:tr h="581295">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err="1">
                          <a:solidFill>
                            <a:schemeClr val="tx1"/>
                          </a:solidFill>
                          <a:latin typeface="UTM Avo" panose="02040603050506020204" pitchFamily="18"/>
                        </a:rPr>
                        <a:t>Tốt</a:t>
                      </a:r>
                      <a:r>
                        <a:rPr lang="en-US" sz="1800" dirty="0">
                          <a:solidFill>
                            <a:schemeClr val="tx1"/>
                          </a:solidFill>
                          <a:latin typeface="UTM Avo" panose="02040603050506020204" pitchFamily="18"/>
                        </a:rPr>
                        <a:t> </a:t>
                      </a:r>
                    </a:p>
                    <a:p>
                      <a:pPr algn="ctr"/>
                      <a:r>
                        <a:rPr lang="en-US" sz="1800" dirty="0">
                          <a:solidFill>
                            <a:schemeClr val="tx1"/>
                          </a:solidFill>
                          <a:latin typeface="UTM Avo" panose="02040603050506020204" pitchFamily="18"/>
                        </a:rPr>
                        <a:t>(10 </a:t>
                      </a:r>
                      <a:r>
                        <a:rPr lang="en-US" sz="1800" dirty="0" err="1">
                          <a:solidFill>
                            <a:schemeClr val="tx1"/>
                          </a:solidFill>
                          <a:latin typeface="UTM Avo" panose="02040603050506020204" pitchFamily="18"/>
                        </a:rPr>
                        <a:t>điểm</a:t>
                      </a:r>
                      <a:r>
                        <a:rPr lang="en-US" sz="1800" dirty="0">
                          <a:solidFill>
                            <a:schemeClr val="tx1"/>
                          </a:solidFill>
                          <a:latin typeface="UTM Avo" panose="02040603050506020204" pitchFamily="18"/>
                        </a:rPr>
                        <a:t>)</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err="1">
                          <a:solidFill>
                            <a:schemeClr val="tx1"/>
                          </a:solidFill>
                          <a:latin typeface="UTM Avo" panose="02040603050506020204" pitchFamily="18"/>
                        </a:rPr>
                        <a:t>Khá</a:t>
                      </a:r>
                      <a:r>
                        <a:rPr lang="en-US" sz="1800" dirty="0">
                          <a:solidFill>
                            <a:schemeClr val="tx1"/>
                          </a:solidFill>
                          <a:latin typeface="UTM Avo" panose="02040603050506020204" pitchFamily="18"/>
                        </a:rPr>
                        <a:t> </a:t>
                      </a:r>
                    </a:p>
                    <a:p>
                      <a:pPr algn="ctr"/>
                      <a:r>
                        <a:rPr lang="en-US" sz="1800" dirty="0">
                          <a:solidFill>
                            <a:schemeClr val="tx1"/>
                          </a:solidFill>
                          <a:latin typeface="UTM Avo" panose="02040603050506020204" pitchFamily="18"/>
                        </a:rPr>
                        <a:t>(8 </a:t>
                      </a:r>
                      <a:r>
                        <a:rPr lang="en-US" sz="1800" dirty="0" err="1">
                          <a:solidFill>
                            <a:schemeClr val="tx1"/>
                          </a:solidFill>
                          <a:latin typeface="UTM Avo" panose="02040603050506020204" pitchFamily="18"/>
                        </a:rPr>
                        <a:t>điểm</a:t>
                      </a:r>
                      <a:r>
                        <a:rPr lang="en-US" sz="1800" dirty="0">
                          <a:solidFill>
                            <a:schemeClr val="tx1"/>
                          </a:solidFill>
                          <a:latin typeface="UTM Avo" panose="02040603050506020204" pitchFamily="18"/>
                        </a:rPr>
                        <a:t>)</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a:solidFill>
                            <a:schemeClr val="tx1"/>
                          </a:solidFill>
                          <a:latin typeface="UTM Avo" panose="02040603050506020204" pitchFamily="18"/>
                        </a:rPr>
                        <a:t>Trung </a:t>
                      </a:r>
                      <a:r>
                        <a:rPr lang="en-US" sz="1800" dirty="0" err="1">
                          <a:solidFill>
                            <a:schemeClr val="tx1"/>
                          </a:solidFill>
                          <a:latin typeface="UTM Avo" panose="02040603050506020204" pitchFamily="18"/>
                        </a:rPr>
                        <a:t>bình</a:t>
                      </a:r>
                      <a:r>
                        <a:rPr lang="en-US" sz="1800" dirty="0">
                          <a:solidFill>
                            <a:schemeClr val="tx1"/>
                          </a:solidFill>
                          <a:latin typeface="UTM Avo" panose="02040603050506020204" pitchFamily="18"/>
                        </a:rPr>
                        <a:t> </a:t>
                      </a:r>
                    </a:p>
                    <a:p>
                      <a:pPr algn="ctr"/>
                      <a:r>
                        <a:rPr lang="en-US" sz="1800" dirty="0">
                          <a:solidFill>
                            <a:schemeClr val="tx1"/>
                          </a:solidFill>
                          <a:latin typeface="UTM Avo" panose="02040603050506020204" pitchFamily="18"/>
                        </a:rPr>
                        <a:t>(6 </a:t>
                      </a:r>
                      <a:r>
                        <a:rPr lang="en-US" sz="1800" dirty="0" err="1">
                          <a:solidFill>
                            <a:schemeClr val="tx1"/>
                          </a:solidFill>
                          <a:latin typeface="UTM Avo" panose="02040603050506020204" pitchFamily="18"/>
                        </a:rPr>
                        <a:t>điểm</a:t>
                      </a:r>
                      <a:r>
                        <a:rPr lang="en-US" sz="1800" dirty="0">
                          <a:solidFill>
                            <a:schemeClr val="tx1"/>
                          </a:solidFill>
                          <a:latin typeface="UTM Avo" panose="02040603050506020204" pitchFamily="18"/>
                        </a:rPr>
                        <a:t>)</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1800" dirty="0" err="1">
                          <a:solidFill>
                            <a:schemeClr val="tx1"/>
                          </a:solidFill>
                          <a:latin typeface="UTM Avo" panose="02040603050506020204" pitchFamily="18"/>
                        </a:rPr>
                        <a:t>Điểm</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đánh</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giá</a:t>
                      </a: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23508510"/>
                  </a:ext>
                </a:extLst>
              </a:tr>
              <a:tr h="440525">
                <a:tc>
                  <a:txBody>
                    <a:bodyPr/>
                    <a:lstStyle/>
                    <a:p>
                      <a:pPr algn="ctr"/>
                      <a:r>
                        <a:rPr lang="en-US" sz="1800" dirty="0">
                          <a:solidFill>
                            <a:schemeClr val="tx1"/>
                          </a:solidFill>
                          <a:latin typeface="UTM Avo" panose="02040603050506020204" pitchFamily="18"/>
                        </a:rPr>
                        <a:t>1. </a:t>
                      </a:r>
                      <a:r>
                        <a:rPr lang="en-US" sz="1800" dirty="0" err="1">
                          <a:solidFill>
                            <a:schemeClr val="tx1"/>
                          </a:solidFill>
                          <a:latin typeface="UTM Avo" panose="02040603050506020204" pitchFamily="18"/>
                        </a:rPr>
                        <a:t>Tính</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năng</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sử</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dụng</a:t>
                      </a:r>
                      <a:r>
                        <a:rPr lang="en-US" sz="1800" dirty="0">
                          <a:solidFill>
                            <a:schemeClr val="tx1"/>
                          </a:solidFill>
                          <a:latin typeface="UTM Avo" panose="02040603050506020204" pitchFamily="18"/>
                        </a:rPr>
                        <a:t> (2)</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4580266"/>
                  </a:ext>
                </a:extLst>
              </a:tr>
              <a:tr h="440525">
                <a:tc>
                  <a:txBody>
                    <a:bodyPr/>
                    <a:lstStyle/>
                    <a:p>
                      <a:pPr algn="ctr"/>
                      <a:r>
                        <a:rPr lang="en-US" sz="1800" dirty="0">
                          <a:solidFill>
                            <a:schemeClr val="tx1"/>
                          </a:solidFill>
                          <a:latin typeface="UTM Avo" panose="02040603050506020204" pitchFamily="18"/>
                        </a:rPr>
                        <a:t>2. </a:t>
                      </a:r>
                      <a:r>
                        <a:rPr lang="en-US" sz="1800" dirty="0" err="1">
                          <a:solidFill>
                            <a:schemeClr val="tx1"/>
                          </a:solidFill>
                          <a:latin typeface="UTM Avo" panose="02040603050506020204" pitchFamily="18"/>
                        </a:rPr>
                        <a:t>Độ</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bền</a:t>
                      </a:r>
                      <a:r>
                        <a:rPr lang="en-US" sz="1800" dirty="0">
                          <a:solidFill>
                            <a:schemeClr val="tx1"/>
                          </a:solidFill>
                          <a:latin typeface="UTM Avo" panose="02040603050506020204" pitchFamily="18"/>
                        </a:rPr>
                        <a:t> (2)</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206129704"/>
                  </a:ext>
                </a:extLst>
              </a:tr>
              <a:tr h="440525">
                <a:tc>
                  <a:txBody>
                    <a:bodyPr/>
                    <a:lstStyle/>
                    <a:p>
                      <a:pPr algn="ctr"/>
                      <a:r>
                        <a:rPr lang="en-US" sz="1800" dirty="0">
                          <a:solidFill>
                            <a:schemeClr val="tx1"/>
                          </a:solidFill>
                          <a:latin typeface="UTM Avo" panose="02040603050506020204" pitchFamily="18"/>
                        </a:rPr>
                        <a:t>3. </a:t>
                      </a:r>
                      <a:r>
                        <a:rPr lang="en-US" sz="1800" dirty="0" err="1">
                          <a:solidFill>
                            <a:schemeClr val="tx1"/>
                          </a:solidFill>
                          <a:latin typeface="UTM Avo" panose="02040603050506020204" pitchFamily="18"/>
                        </a:rPr>
                        <a:t>Thẩm</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mĩ</a:t>
                      </a:r>
                      <a:r>
                        <a:rPr lang="en-US" sz="1800" dirty="0">
                          <a:solidFill>
                            <a:schemeClr val="tx1"/>
                          </a:solidFill>
                          <a:latin typeface="UTM Avo" panose="02040603050506020204" pitchFamily="18"/>
                        </a:rPr>
                        <a:t> (1)</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502212763"/>
                  </a:ext>
                </a:extLst>
              </a:tr>
              <a:tr h="440525">
                <a:tc>
                  <a:txBody>
                    <a:bodyPr/>
                    <a:lstStyle/>
                    <a:p>
                      <a:pPr algn="ctr"/>
                      <a:r>
                        <a:rPr lang="en-US" sz="1800" dirty="0">
                          <a:solidFill>
                            <a:schemeClr val="tx1"/>
                          </a:solidFill>
                          <a:latin typeface="UTM Avo" panose="02040603050506020204" pitchFamily="18"/>
                        </a:rPr>
                        <a:t>4. </a:t>
                      </a:r>
                      <a:r>
                        <a:rPr lang="en-US" sz="1800" dirty="0" err="1">
                          <a:solidFill>
                            <a:schemeClr val="tx1"/>
                          </a:solidFill>
                          <a:latin typeface="UTM Avo" panose="02040603050506020204" pitchFamily="18"/>
                        </a:rPr>
                        <a:t>Giá</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thành</a:t>
                      </a:r>
                      <a:r>
                        <a:rPr lang="en-US" sz="1800" dirty="0">
                          <a:solidFill>
                            <a:schemeClr val="tx1"/>
                          </a:solidFill>
                          <a:latin typeface="UTM Avo" panose="02040603050506020204" pitchFamily="18"/>
                        </a:rPr>
                        <a:t> (3)</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16673288"/>
                  </a:ext>
                </a:extLst>
              </a:tr>
              <a:tr h="440525">
                <a:tc>
                  <a:txBody>
                    <a:bodyPr/>
                    <a:lstStyle/>
                    <a:p>
                      <a:pPr algn="ctr"/>
                      <a:r>
                        <a:rPr lang="en-US" sz="1800" dirty="0">
                          <a:solidFill>
                            <a:schemeClr val="tx1"/>
                          </a:solidFill>
                          <a:latin typeface="UTM Avo" panose="02040603050506020204" pitchFamily="18"/>
                        </a:rPr>
                        <a:t>5. </a:t>
                      </a:r>
                      <a:r>
                        <a:rPr lang="en-US" sz="1800" dirty="0" err="1">
                          <a:solidFill>
                            <a:schemeClr val="tx1"/>
                          </a:solidFill>
                          <a:latin typeface="UTM Avo" panose="02040603050506020204" pitchFamily="18"/>
                        </a:rPr>
                        <a:t>Môi</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trường</a:t>
                      </a:r>
                      <a:r>
                        <a:rPr lang="en-US" sz="1800" dirty="0">
                          <a:solidFill>
                            <a:schemeClr val="tx1"/>
                          </a:solidFill>
                          <a:latin typeface="UTM Avo" panose="02040603050506020204" pitchFamily="18"/>
                        </a:rPr>
                        <a:t> (1)</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979201559"/>
                  </a:ext>
                </a:extLst>
              </a:tr>
              <a:tr h="581295">
                <a:tc>
                  <a:txBody>
                    <a:bodyPr/>
                    <a:lstStyle/>
                    <a:p>
                      <a:pPr algn="ctr"/>
                      <a:r>
                        <a:rPr lang="en-US" sz="1800" dirty="0">
                          <a:solidFill>
                            <a:schemeClr val="tx1"/>
                          </a:solidFill>
                          <a:latin typeface="UTM Avo" panose="02040603050506020204" pitchFamily="18"/>
                        </a:rPr>
                        <a:t>6. </a:t>
                      </a:r>
                      <a:r>
                        <a:rPr lang="en-US" sz="1800" dirty="0" err="1">
                          <a:solidFill>
                            <a:schemeClr val="tx1"/>
                          </a:solidFill>
                          <a:latin typeface="UTM Avo" panose="02040603050506020204" pitchFamily="18"/>
                        </a:rPr>
                        <a:t>Dịch</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vụ</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bảo</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dưỡng</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chăm</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sóc</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khách</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hàng</a:t>
                      </a:r>
                      <a:r>
                        <a:rPr lang="en-US" sz="1800" dirty="0">
                          <a:solidFill>
                            <a:schemeClr val="tx1"/>
                          </a:solidFill>
                          <a:latin typeface="UTM Avo" panose="02040603050506020204" pitchFamily="18"/>
                        </a:rPr>
                        <a:t> (1)</a:t>
                      </a: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00967495"/>
                  </a:ext>
                </a:extLst>
              </a:tr>
              <a:tr h="440525">
                <a:tc>
                  <a:txBody>
                    <a:bodyPr/>
                    <a:lstStyle/>
                    <a:p>
                      <a:pPr algn="ctr"/>
                      <a:r>
                        <a:rPr lang="en-US" sz="1800" dirty="0">
                          <a:solidFill>
                            <a:schemeClr val="tx1"/>
                          </a:solidFill>
                          <a:latin typeface="UTM Avo" panose="02040603050506020204" pitchFamily="18"/>
                        </a:rPr>
                        <a:t>7. </a:t>
                      </a:r>
                      <a:r>
                        <a:rPr lang="en-US" sz="1800" dirty="0" err="1">
                          <a:solidFill>
                            <a:schemeClr val="tx1"/>
                          </a:solidFill>
                          <a:latin typeface="UTM Avo" panose="02040603050506020204" pitchFamily="18"/>
                        </a:rPr>
                        <a:t>Tổng</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số</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điểm</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đánh</a:t>
                      </a:r>
                      <a:r>
                        <a:rPr lang="en-US" sz="1800" dirty="0">
                          <a:solidFill>
                            <a:schemeClr val="tx1"/>
                          </a:solidFill>
                          <a:latin typeface="UTM Avo" panose="02040603050506020204" pitchFamily="18"/>
                        </a:rPr>
                        <a:t> </a:t>
                      </a:r>
                      <a:r>
                        <a:rPr lang="en-US" sz="1800" dirty="0" err="1">
                          <a:solidFill>
                            <a:schemeClr val="tx1"/>
                          </a:solidFill>
                          <a:latin typeface="UTM Avo" panose="02040603050506020204" pitchFamily="18"/>
                        </a:rPr>
                        <a:t>giá</a:t>
                      </a: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a:endParaRPr lang="en-US" sz="1800" dirty="0">
                        <a:solidFill>
                          <a:schemeClr val="tx1"/>
                        </a:solidFill>
                        <a:latin typeface="UTM Avo" panose="02040603050506020204" pitchFamily="18"/>
                      </a:endParaRPr>
                    </a:p>
                  </a:txBody>
                  <a:tcPr marL="57602" marR="57602" marT="28801" marB="2880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20650487"/>
                  </a:ext>
                </a:extLst>
              </a:tr>
            </a:tbl>
          </a:graphicData>
        </a:graphic>
      </p:graphicFrame>
    </p:spTree>
    <p:extLst>
      <p:ext uri="{BB962C8B-B14F-4D97-AF65-F5344CB8AC3E}">
        <p14:creationId xmlns:p14="http://schemas.microsoft.com/office/powerpoint/2010/main" val="42626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hlinkClick r:id="rId3"/>
            <a:extLst>
              <a:ext uri="{FF2B5EF4-FFF2-40B4-BE49-F238E27FC236}">
                <a16:creationId xmlns:a16="http://schemas.microsoft.com/office/drawing/2014/main" id="{283AC72E-718B-8628-199D-9B379BA2472C}"/>
              </a:ext>
            </a:extLst>
          </p:cNvPr>
          <p:cNvPicPr>
            <a:picLocks noChangeAspect="1"/>
          </p:cNvPicPr>
          <p:nvPr/>
        </p:nvPicPr>
        <p:blipFill>
          <a:blip r:embed="rId4"/>
          <a:stretch>
            <a:fillRect/>
          </a:stretch>
        </p:blipFill>
        <p:spPr>
          <a:xfrm>
            <a:off x="4619855" y="3238682"/>
            <a:ext cx="2952289" cy="1633356"/>
          </a:xfrm>
          <a:prstGeom prst="rect">
            <a:avLst/>
          </a:prstGeom>
        </p:spPr>
      </p:pic>
    </p:spTree>
    <p:extLst>
      <p:ext uri="{BB962C8B-B14F-4D97-AF65-F5344CB8AC3E}">
        <p14:creationId xmlns:p14="http://schemas.microsoft.com/office/powerpoint/2010/main" val="3430049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Rectangle: Rounded Corners 7">
            <a:extLst>
              <a:ext uri="{FF2B5EF4-FFF2-40B4-BE49-F238E27FC236}">
                <a16:creationId xmlns:a16="http://schemas.microsoft.com/office/drawing/2014/main" id="{7369574A-84F3-C284-28A1-4012A10EAFE9}"/>
              </a:ext>
            </a:extLst>
          </p:cNvPr>
          <p:cNvSpPr/>
          <p:nvPr/>
        </p:nvSpPr>
        <p:spPr>
          <a:xfrm>
            <a:off x="1340354" y="2140715"/>
            <a:ext cx="9511292" cy="3260786"/>
          </a:xfrm>
          <a:prstGeom prst="roundRect">
            <a:avLst>
              <a:gd name="adj" fmla="val 10128"/>
            </a:avLst>
          </a:prstGeom>
          <a:solidFill>
            <a:srgbClr val="F9E9F2"/>
          </a:solidFill>
          <a:ln w="57150">
            <a:solidFill>
              <a:srgbClr val="E283B6"/>
            </a:solidFill>
          </a:ln>
        </p:spPr>
        <p:style>
          <a:lnRef idx="2">
            <a:schemeClr val="accent1">
              <a:shade val="50000"/>
            </a:schemeClr>
          </a:lnRef>
          <a:fillRef idx="1">
            <a:schemeClr val="accent1"/>
          </a:fillRef>
          <a:effectRef idx="0">
            <a:schemeClr val="accent1"/>
          </a:effectRef>
          <a:fontRef idx="minor">
            <a:schemeClr val="lt1"/>
          </a:fontRef>
        </p:style>
        <p:txBody>
          <a:bodyPr lIns="85042" tIns="408200" bIns="374183" rtlCol="0" anchor="ctr"/>
          <a:lstStyle/>
          <a:p>
            <a:pPr marL="359988" indent="-359988" algn="just">
              <a:lnSpc>
                <a:spcPct val="150000"/>
              </a:lnSpc>
              <a:buFont typeface="Arial" panose="020B0604020202020204" pitchFamily="34" charset="0"/>
              <a:buChar char="•"/>
            </a:pPr>
            <a:r>
              <a:rPr lang="vi-VN" sz="2400" dirty="0">
                <a:solidFill>
                  <a:schemeClr val="tx1"/>
                </a:solidFill>
                <a:latin typeface="UTM Avo" panose="02040603050506020204" pitchFamily="18"/>
              </a:rPr>
              <a:t>Các tiêu chí đánh giá công nghệ: hiệu quả; độ tin cậy; kinh tế; môi trường. </a:t>
            </a:r>
            <a:endParaRPr lang="en-US" sz="2400" dirty="0">
              <a:solidFill>
                <a:schemeClr val="tx1"/>
              </a:solidFill>
              <a:latin typeface="UTM Avo" panose="02040603050506020204" pitchFamily="18"/>
            </a:endParaRPr>
          </a:p>
          <a:p>
            <a:pPr marL="359988" indent="-359988" algn="just">
              <a:lnSpc>
                <a:spcPct val="150000"/>
              </a:lnSpc>
              <a:buFont typeface="Arial" panose="020B0604020202020204" pitchFamily="34" charset="0"/>
              <a:buChar char="•"/>
            </a:pPr>
            <a:r>
              <a:rPr lang="vi-VN" sz="2400" dirty="0">
                <a:solidFill>
                  <a:schemeClr val="tx1"/>
                </a:solidFill>
                <a:latin typeface="UTM Avo" panose="02040603050506020204" pitchFamily="18"/>
              </a:rPr>
              <a:t>Các tiêu chí đánh giá sản phẩm công nghệ: tính năng sử dụng; độ bền; thẩm mĩ; giá thành; môi trường; dịch vụ bảo dưỡng, chăm sóc khách hàng.</a:t>
            </a:r>
            <a:endParaRPr lang="en-US" sz="2400" dirty="0">
              <a:solidFill>
                <a:schemeClr val="tx1"/>
              </a:solidFill>
              <a:latin typeface="UTM Avo" panose="02040603050506020204" pitchFamily="18"/>
            </a:endParaRPr>
          </a:p>
        </p:txBody>
      </p:sp>
    </p:spTree>
    <p:extLst>
      <p:ext uri="{BB962C8B-B14F-4D97-AF65-F5344CB8AC3E}">
        <p14:creationId xmlns:p14="http://schemas.microsoft.com/office/powerpoint/2010/main" val="135527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0" end="0"/>
                                            </p:txEl>
                                          </p:spTgt>
                                        </p:tgtEl>
                                        <p:attrNameLst>
                                          <p:attrName>style.visibility</p:attrName>
                                        </p:attrNameLst>
                                      </p:cBhvr>
                                      <p:to>
                                        <p:strVal val="visible"/>
                                      </p:to>
                                    </p:set>
                                    <p:animEffect transition="in" filter="fade">
                                      <p:cBhvr>
                                        <p:cTn id="12" dur="500"/>
                                        <p:tgtEl>
                                          <p:spTgt spid="2">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
                                            <p:txEl>
                                              <p:pRg st="1" end="1"/>
                                            </p:txEl>
                                          </p:spTgt>
                                        </p:tgtEl>
                                        <p:attrNameLst>
                                          <p:attrName>style.visibility</p:attrName>
                                        </p:attrNameLst>
                                      </p:cBhvr>
                                      <p:to>
                                        <p:strVal val="visible"/>
                                      </p:to>
                                    </p:set>
                                    <p:animEffect transition="in" filter="fade">
                                      <p:cBhvr>
                                        <p:cTn id="17"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AutoShape 5">
            <a:extLst>
              <a:ext uri="{FF2B5EF4-FFF2-40B4-BE49-F238E27FC236}">
                <a16:creationId xmlns:a16="http://schemas.microsoft.com/office/drawing/2014/main" id="{A9544DA0-07DD-A164-D769-987176AA0642}"/>
              </a:ext>
            </a:extLst>
          </p:cNvPr>
          <p:cNvSpPr/>
          <p:nvPr/>
        </p:nvSpPr>
        <p:spPr>
          <a:xfrm>
            <a:off x="1255148" y="2849082"/>
            <a:ext cx="9648000" cy="0"/>
          </a:xfrm>
          <a:prstGeom prst="line">
            <a:avLst/>
          </a:prstGeom>
          <a:ln w="133350" cap="rnd">
            <a:solidFill>
              <a:srgbClr val="1C0052"/>
            </a:solidFill>
            <a:prstDash val="sysDash"/>
            <a:headEnd type="none" w="sm" len="sm"/>
            <a:tailEnd type="none" w="sm" len="sm"/>
          </a:ln>
        </p:spPr>
        <p:txBody>
          <a:bodyPr/>
          <a:lstStyle/>
          <a:p>
            <a:endParaRPr lang="en-US"/>
          </a:p>
        </p:txBody>
      </p:sp>
      <p:grpSp>
        <p:nvGrpSpPr>
          <p:cNvPr id="6" name="Group 6">
            <a:extLst>
              <a:ext uri="{FF2B5EF4-FFF2-40B4-BE49-F238E27FC236}">
                <a16:creationId xmlns:a16="http://schemas.microsoft.com/office/drawing/2014/main" id="{F1DE91DA-62FB-E0AA-CB04-45A0D59A504E}"/>
              </a:ext>
            </a:extLst>
          </p:cNvPr>
          <p:cNvGrpSpPr/>
          <p:nvPr/>
        </p:nvGrpSpPr>
        <p:grpSpPr>
          <a:xfrm>
            <a:off x="2098069" y="2421715"/>
            <a:ext cx="841556" cy="786473"/>
            <a:chOff x="0" y="0"/>
            <a:chExt cx="1727423" cy="1614355"/>
          </a:xfrm>
        </p:grpSpPr>
        <p:sp>
          <p:nvSpPr>
            <p:cNvPr id="7" name="Freeform 7">
              <a:extLst>
                <a:ext uri="{FF2B5EF4-FFF2-40B4-BE49-F238E27FC236}">
                  <a16:creationId xmlns:a16="http://schemas.microsoft.com/office/drawing/2014/main" id="{E45B8FC4-D18F-7BA9-53AF-8D5140E7FA09}"/>
                </a:ext>
              </a:extLst>
            </p:cNvPr>
            <p:cNvSpPr/>
            <p:nvPr/>
          </p:nvSpPr>
          <p:spPr>
            <a:xfrm>
              <a:off x="0" y="0"/>
              <a:ext cx="1727423" cy="1614355"/>
            </a:xfrm>
            <a:custGeom>
              <a:avLst/>
              <a:gdLst/>
              <a:ahLst/>
              <a:cxnLst/>
              <a:rect l="l" t="t" r="r" b="b"/>
              <a:pathLst>
                <a:path w="1727423" h="1614355">
                  <a:moveTo>
                    <a:pt x="0" y="0"/>
                  </a:moveTo>
                  <a:lnTo>
                    <a:pt x="1727423" y="0"/>
                  </a:lnTo>
                  <a:lnTo>
                    <a:pt x="1727423" y="1614355"/>
                  </a:lnTo>
                  <a:lnTo>
                    <a:pt x="0" y="1614355"/>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8" name="TextBox 8">
              <a:extLst>
                <a:ext uri="{FF2B5EF4-FFF2-40B4-BE49-F238E27FC236}">
                  <a16:creationId xmlns:a16="http://schemas.microsoft.com/office/drawing/2014/main" id="{7070DE23-D2CF-EEAE-EC1E-4763D2602420}"/>
                </a:ext>
              </a:extLst>
            </p:cNvPr>
            <p:cNvSpPr txBox="1"/>
            <p:nvPr/>
          </p:nvSpPr>
          <p:spPr>
            <a:xfrm>
              <a:off x="73659" y="335687"/>
              <a:ext cx="1625753" cy="1170465"/>
            </a:xfrm>
            <a:prstGeom prst="rect">
              <a:avLst/>
            </a:prstGeom>
          </p:spPr>
          <p:txBody>
            <a:bodyPr lIns="0" tIns="0" rIns="0" bIns="0" rtlCol="0" anchor="t">
              <a:spAutoFit/>
            </a:bodyPr>
            <a:lstStyle/>
            <a:p>
              <a:pPr algn="ctr">
                <a:lnSpc>
                  <a:spcPts val="5238"/>
                </a:lnSpc>
              </a:pPr>
              <a:endParaRPr sz="2800">
                <a:latin typeface="UTM Avo" panose="02040603050506020204" pitchFamily="18"/>
              </a:endParaRPr>
            </a:p>
          </p:txBody>
        </p:sp>
      </p:grpSp>
      <p:grpSp>
        <p:nvGrpSpPr>
          <p:cNvPr id="9" name="Group 9">
            <a:extLst>
              <a:ext uri="{FF2B5EF4-FFF2-40B4-BE49-F238E27FC236}">
                <a16:creationId xmlns:a16="http://schemas.microsoft.com/office/drawing/2014/main" id="{184E0B44-CC1D-DAE7-47CB-F5E6AC0C69DF}"/>
              </a:ext>
            </a:extLst>
          </p:cNvPr>
          <p:cNvGrpSpPr/>
          <p:nvPr/>
        </p:nvGrpSpPr>
        <p:grpSpPr>
          <a:xfrm>
            <a:off x="5685794" y="2421714"/>
            <a:ext cx="841556" cy="786473"/>
            <a:chOff x="0" y="0"/>
            <a:chExt cx="1727423" cy="1614355"/>
          </a:xfrm>
        </p:grpSpPr>
        <p:sp>
          <p:nvSpPr>
            <p:cNvPr id="10" name="Freeform 10">
              <a:extLst>
                <a:ext uri="{FF2B5EF4-FFF2-40B4-BE49-F238E27FC236}">
                  <a16:creationId xmlns:a16="http://schemas.microsoft.com/office/drawing/2014/main" id="{B20F4CC1-D419-D753-9183-7A9EE540C225}"/>
                </a:ext>
              </a:extLst>
            </p:cNvPr>
            <p:cNvSpPr/>
            <p:nvPr/>
          </p:nvSpPr>
          <p:spPr>
            <a:xfrm>
              <a:off x="0" y="0"/>
              <a:ext cx="1727423" cy="1614355"/>
            </a:xfrm>
            <a:custGeom>
              <a:avLst/>
              <a:gdLst/>
              <a:ahLst/>
              <a:cxnLst/>
              <a:rect l="l" t="t" r="r" b="b"/>
              <a:pathLst>
                <a:path w="1727423" h="1614355">
                  <a:moveTo>
                    <a:pt x="0" y="0"/>
                  </a:moveTo>
                  <a:lnTo>
                    <a:pt x="1727423" y="0"/>
                  </a:lnTo>
                  <a:lnTo>
                    <a:pt x="1727423" y="1614355"/>
                  </a:lnTo>
                  <a:lnTo>
                    <a:pt x="0" y="161435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11" name="TextBox 11">
              <a:extLst>
                <a:ext uri="{FF2B5EF4-FFF2-40B4-BE49-F238E27FC236}">
                  <a16:creationId xmlns:a16="http://schemas.microsoft.com/office/drawing/2014/main" id="{3BC99CE4-2C56-89FF-48D3-81D288D99BD7}"/>
                </a:ext>
              </a:extLst>
            </p:cNvPr>
            <p:cNvSpPr txBox="1"/>
            <p:nvPr/>
          </p:nvSpPr>
          <p:spPr>
            <a:xfrm>
              <a:off x="73659" y="335687"/>
              <a:ext cx="1625753" cy="1170465"/>
            </a:xfrm>
            <a:prstGeom prst="rect">
              <a:avLst/>
            </a:prstGeom>
          </p:spPr>
          <p:txBody>
            <a:bodyPr lIns="0" tIns="0" rIns="0" bIns="0" rtlCol="0" anchor="t">
              <a:spAutoFit/>
            </a:bodyPr>
            <a:lstStyle/>
            <a:p>
              <a:pPr algn="ctr">
                <a:lnSpc>
                  <a:spcPts val="5238"/>
                </a:lnSpc>
              </a:pPr>
              <a:endParaRPr sz="2800">
                <a:latin typeface="UTM Avo" panose="02040603050506020204" pitchFamily="18"/>
              </a:endParaRPr>
            </a:p>
          </p:txBody>
        </p:sp>
      </p:grpSp>
      <p:sp>
        <p:nvSpPr>
          <p:cNvPr id="12" name="Freeform 12">
            <a:extLst>
              <a:ext uri="{FF2B5EF4-FFF2-40B4-BE49-F238E27FC236}">
                <a16:creationId xmlns:a16="http://schemas.microsoft.com/office/drawing/2014/main" id="{6F516A99-0249-22E4-60D7-117FA5579E2D}"/>
              </a:ext>
            </a:extLst>
          </p:cNvPr>
          <p:cNvSpPr/>
          <p:nvPr/>
        </p:nvSpPr>
        <p:spPr>
          <a:xfrm>
            <a:off x="9273519" y="2421714"/>
            <a:ext cx="841556" cy="786472"/>
          </a:xfrm>
          <a:custGeom>
            <a:avLst/>
            <a:gdLst/>
            <a:ahLst/>
            <a:cxnLst/>
            <a:rect l="l" t="t" r="r" b="b"/>
            <a:pathLst>
              <a:path w="1295567" h="1210766">
                <a:moveTo>
                  <a:pt x="0" y="0"/>
                </a:moveTo>
                <a:lnTo>
                  <a:pt x="1295567" y="0"/>
                </a:lnTo>
                <a:lnTo>
                  <a:pt x="1295567" y="1210766"/>
                </a:lnTo>
                <a:lnTo>
                  <a:pt x="0" y="121076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VN" sz="2800" dirty="0">
              <a:latin typeface="UTM Avo" panose="02040603050506020204" pitchFamily="18"/>
            </a:endParaRPr>
          </a:p>
        </p:txBody>
      </p:sp>
      <p:sp>
        <p:nvSpPr>
          <p:cNvPr id="13" name="Freeform 12">
            <a:extLst>
              <a:ext uri="{FF2B5EF4-FFF2-40B4-BE49-F238E27FC236}">
                <a16:creationId xmlns:a16="http://schemas.microsoft.com/office/drawing/2014/main" id="{D8B0E957-706C-FAA5-8604-30F1F8C459D1}"/>
              </a:ext>
            </a:extLst>
          </p:cNvPr>
          <p:cNvSpPr/>
          <p:nvPr/>
        </p:nvSpPr>
        <p:spPr>
          <a:xfrm rot="1249026">
            <a:off x="5996026" y="2473163"/>
            <a:ext cx="197140" cy="673460"/>
          </a:xfrm>
          <a:custGeom>
            <a:avLst/>
            <a:gdLst/>
            <a:ahLst/>
            <a:cxnLst/>
            <a:rect l="l" t="t" r="r" b="b"/>
            <a:pathLst>
              <a:path w="303495" h="1036784">
                <a:moveTo>
                  <a:pt x="0" y="0"/>
                </a:moveTo>
                <a:lnTo>
                  <a:pt x="303495" y="0"/>
                </a:lnTo>
                <a:lnTo>
                  <a:pt x="303495" y="1036784"/>
                </a:lnTo>
                <a:lnTo>
                  <a:pt x="0" y="103678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14" name="Freeform 13">
            <a:extLst>
              <a:ext uri="{FF2B5EF4-FFF2-40B4-BE49-F238E27FC236}">
                <a16:creationId xmlns:a16="http://schemas.microsoft.com/office/drawing/2014/main" id="{661E3A25-F9E6-2F9F-9B91-660D1AF66FC9}"/>
              </a:ext>
            </a:extLst>
          </p:cNvPr>
          <p:cNvSpPr/>
          <p:nvPr/>
        </p:nvSpPr>
        <p:spPr>
          <a:xfrm rot="1519253">
            <a:off x="2429708" y="2491543"/>
            <a:ext cx="178277" cy="636703"/>
          </a:xfrm>
          <a:custGeom>
            <a:avLst/>
            <a:gdLst/>
            <a:ahLst/>
            <a:cxnLst/>
            <a:rect l="l" t="t" r="r" b="b"/>
            <a:pathLst>
              <a:path w="274455" h="980197">
                <a:moveTo>
                  <a:pt x="0" y="0"/>
                </a:moveTo>
                <a:lnTo>
                  <a:pt x="274455" y="0"/>
                </a:lnTo>
                <a:lnTo>
                  <a:pt x="274455" y="980196"/>
                </a:lnTo>
                <a:lnTo>
                  <a:pt x="0" y="980196"/>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15" name="Freeform 14">
            <a:extLst>
              <a:ext uri="{FF2B5EF4-FFF2-40B4-BE49-F238E27FC236}">
                <a16:creationId xmlns:a16="http://schemas.microsoft.com/office/drawing/2014/main" id="{409F85DC-D17F-F832-28CE-E3A89658AB4D}"/>
              </a:ext>
            </a:extLst>
          </p:cNvPr>
          <p:cNvSpPr/>
          <p:nvPr/>
        </p:nvSpPr>
        <p:spPr>
          <a:xfrm rot="2228953">
            <a:off x="9520368" y="2484751"/>
            <a:ext cx="324160" cy="640316"/>
          </a:xfrm>
          <a:custGeom>
            <a:avLst/>
            <a:gdLst/>
            <a:ahLst/>
            <a:cxnLst/>
            <a:rect l="l" t="t" r="r" b="b"/>
            <a:pathLst>
              <a:path w="499041" h="985760">
                <a:moveTo>
                  <a:pt x="0" y="0"/>
                </a:moveTo>
                <a:lnTo>
                  <a:pt x="499042" y="0"/>
                </a:lnTo>
                <a:lnTo>
                  <a:pt x="499042" y="985760"/>
                </a:lnTo>
                <a:lnTo>
                  <a:pt x="0" y="985760"/>
                </a:lnTo>
                <a:lnTo>
                  <a:pt x="0" y="0"/>
                </a:lnTo>
                <a:close/>
              </a:path>
            </a:pathLst>
          </a:custGeom>
          <a:blipFill>
            <a:blip r:embed="rId13"/>
            <a:stretch>
              <a:fillRect/>
            </a:stretch>
          </a:blipFill>
        </p:spPr>
        <p:txBody>
          <a:bodyPr/>
          <a:lstStyle/>
          <a:p>
            <a:endParaRPr lang="en-US"/>
          </a:p>
        </p:txBody>
      </p:sp>
      <p:sp>
        <p:nvSpPr>
          <p:cNvPr id="16" name="TextBox 15">
            <a:extLst>
              <a:ext uri="{FF2B5EF4-FFF2-40B4-BE49-F238E27FC236}">
                <a16:creationId xmlns:a16="http://schemas.microsoft.com/office/drawing/2014/main" id="{E021A381-5C51-CC11-C239-553740E3F29B}"/>
              </a:ext>
            </a:extLst>
          </p:cNvPr>
          <p:cNvSpPr txBox="1"/>
          <p:nvPr/>
        </p:nvSpPr>
        <p:spPr>
          <a:xfrm>
            <a:off x="661394" y="3429000"/>
            <a:ext cx="3714904" cy="1305101"/>
          </a:xfrm>
          <a:prstGeom prst="rect">
            <a:avLst/>
          </a:prstGeom>
          <a:noFill/>
        </p:spPr>
        <p:txBody>
          <a:bodyPr wrap="square">
            <a:spAutoFit/>
          </a:bodyPr>
          <a:lstStyle/>
          <a:p>
            <a:pPr marL="287990" indent="-287990" algn="ctr">
              <a:lnSpc>
                <a:spcPct val="150000"/>
              </a:lnSpc>
            </a:pPr>
            <a:r>
              <a:rPr lang="en-US" sz="2800" dirty="0" err="1">
                <a:latin typeface="UTM Avo" panose="02040603050506020204" pitchFamily="18"/>
                <a:cs typeface="Arial" panose="020B0604020202020204" pitchFamily="34" charset="0"/>
              </a:rPr>
              <a:t>Ôn</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tập</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kiến</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thức</a:t>
            </a:r>
            <a:endParaRPr lang="en-US" sz="2800" dirty="0">
              <a:latin typeface="UTM Avo" panose="02040603050506020204" pitchFamily="18"/>
              <a:cs typeface="Arial" panose="020B0604020202020204" pitchFamily="34" charset="0"/>
            </a:endParaRPr>
          </a:p>
          <a:p>
            <a:pPr marL="287990" indent="-287990" algn="ctr">
              <a:lnSpc>
                <a:spcPct val="150000"/>
              </a:lnSpc>
            </a:pPr>
            <a:r>
              <a:rPr lang="en-US" sz="2800" dirty="0" err="1">
                <a:latin typeface="UTM Avo" panose="02040603050506020204" pitchFamily="18"/>
                <a:cs typeface="Arial" panose="020B0604020202020204" pitchFamily="34" charset="0"/>
              </a:rPr>
              <a:t>đã</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học</a:t>
            </a:r>
            <a:endParaRPr lang="en-US" sz="2800" dirty="0">
              <a:latin typeface="UTM Avo" panose="02040603050506020204" pitchFamily="18"/>
              <a:cs typeface="Arial" panose="020B0604020202020204" pitchFamily="34" charset="0"/>
            </a:endParaRPr>
          </a:p>
        </p:txBody>
      </p:sp>
      <p:sp>
        <p:nvSpPr>
          <p:cNvPr id="17" name="TextBox 16">
            <a:extLst>
              <a:ext uri="{FF2B5EF4-FFF2-40B4-BE49-F238E27FC236}">
                <a16:creationId xmlns:a16="http://schemas.microsoft.com/office/drawing/2014/main" id="{D62E6828-157B-84AE-0695-A5F130F42927}"/>
              </a:ext>
            </a:extLst>
          </p:cNvPr>
          <p:cNvSpPr txBox="1"/>
          <p:nvPr/>
        </p:nvSpPr>
        <p:spPr>
          <a:xfrm>
            <a:off x="2964483" y="3429000"/>
            <a:ext cx="6229329" cy="1293496"/>
          </a:xfrm>
          <a:prstGeom prst="rect">
            <a:avLst/>
          </a:prstGeom>
          <a:noFill/>
        </p:spPr>
        <p:txBody>
          <a:bodyPr wrap="square">
            <a:spAutoFit/>
          </a:bodyPr>
          <a:lstStyle/>
          <a:p>
            <a:pPr algn="ctr">
              <a:lnSpc>
                <a:spcPct val="150000"/>
              </a:lnSpc>
            </a:pPr>
            <a:r>
              <a:rPr lang="pt-BR" sz="2800" dirty="0" err="1">
                <a:latin typeface="UTM Avo" panose="02040603050506020204" pitchFamily="18"/>
                <a:ea typeface="Calibri" panose="020F0502020204030204" pitchFamily="34" charset="0"/>
                <a:cs typeface="Times New Roman" panose="02020603050405020304" pitchFamily="18" charset="0"/>
              </a:rPr>
              <a:t>Hoàn</a:t>
            </a:r>
            <a:r>
              <a:rPr lang="pt-BR" sz="2800" dirty="0">
                <a:latin typeface="UTM Avo" panose="02040603050506020204" pitchFamily="18"/>
                <a:ea typeface="Calibri" panose="020F0502020204030204" pitchFamily="34" charset="0"/>
                <a:cs typeface="Times New Roman" panose="02020603050405020304" pitchFamily="18" charset="0"/>
              </a:rPr>
              <a:t> </a:t>
            </a:r>
            <a:r>
              <a:rPr lang="pt-BR" sz="2800" dirty="0" err="1">
                <a:latin typeface="UTM Avo" panose="02040603050506020204" pitchFamily="18"/>
                <a:ea typeface="Calibri" panose="020F0502020204030204" pitchFamily="34" charset="0"/>
                <a:cs typeface="Times New Roman" panose="02020603050405020304" pitchFamily="18" charset="0"/>
              </a:rPr>
              <a:t>thành</a:t>
            </a:r>
            <a:r>
              <a:rPr lang="pt-BR" sz="2800" dirty="0">
                <a:latin typeface="UTM Avo" panose="02040603050506020204" pitchFamily="18"/>
                <a:ea typeface="Calibri" panose="020F0502020204030204" pitchFamily="34" charset="0"/>
                <a:cs typeface="Times New Roman" panose="02020603050405020304" pitchFamily="18" charset="0"/>
              </a:rPr>
              <a:t> </a:t>
            </a:r>
          </a:p>
          <a:p>
            <a:pPr algn="ctr">
              <a:lnSpc>
                <a:spcPct val="150000"/>
              </a:lnSpc>
            </a:pPr>
            <a:r>
              <a:rPr lang="pt-BR" sz="2800" dirty="0" err="1">
                <a:latin typeface="UTM Avo" panose="02040603050506020204" pitchFamily="18"/>
                <a:ea typeface="Calibri" panose="020F0502020204030204" pitchFamily="34" charset="0"/>
                <a:cs typeface="Times New Roman" panose="02020603050405020304" pitchFamily="18" charset="0"/>
              </a:rPr>
              <a:t>bài</a:t>
            </a:r>
            <a:r>
              <a:rPr lang="pt-BR" sz="2800" dirty="0">
                <a:latin typeface="UTM Avo" panose="02040603050506020204" pitchFamily="18"/>
                <a:ea typeface="Calibri" panose="020F0502020204030204" pitchFamily="34" charset="0"/>
                <a:cs typeface="Times New Roman" panose="02020603050405020304" pitchFamily="18" charset="0"/>
              </a:rPr>
              <a:t> </a:t>
            </a:r>
            <a:r>
              <a:rPr lang="pt-BR" sz="2800" dirty="0" err="1">
                <a:latin typeface="UTM Avo" panose="02040603050506020204" pitchFamily="18"/>
                <a:ea typeface="Calibri" panose="020F0502020204030204" pitchFamily="34" charset="0"/>
                <a:cs typeface="Times New Roman" panose="02020603050405020304" pitchFamily="18" charset="0"/>
              </a:rPr>
              <a:t>tập</a:t>
            </a:r>
            <a:endParaRPr lang="en-US" sz="2800" dirty="0">
              <a:latin typeface="UTM Avo" panose="02040603050506020204" pitchFamily="18"/>
              <a:ea typeface="Calibri" panose="020F0502020204030204" pitchFamily="34" charset="0"/>
              <a:cs typeface="Times New Roman" panose="02020603050405020304" pitchFamily="18" charset="0"/>
            </a:endParaRPr>
          </a:p>
        </p:txBody>
      </p:sp>
      <p:sp>
        <p:nvSpPr>
          <p:cNvPr id="18" name="TextBox 17">
            <a:extLst>
              <a:ext uri="{FF2B5EF4-FFF2-40B4-BE49-F238E27FC236}">
                <a16:creationId xmlns:a16="http://schemas.microsoft.com/office/drawing/2014/main" id="{D1204070-8EC4-420B-069F-EDEA33BFC874}"/>
              </a:ext>
            </a:extLst>
          </p:cNvPr>
          <p:cNvSpPr txBox="1"/>
          <p:nvPr/>
        </p:nvSpPr>
        <p:spPr>
          <a:xfrm>
            <a:off x="7917258" y="3421804"/>
            <a:ext cx="3530380" cy="1293496"/>
          </a:xfrm>
          <a:prstGeom prst="rect">
            <a:avLst/>
          </a:prstGeom>
          <a:noFill/>
        </p:spPr>
        <p:txBody>
          <a:bodyPr wrap="square">
            <a:spAutoFit/>
          </a:bodyPr>
          <a:lstStyle/>
          <a:p>
            <a:pPr algn="ctr">
              <a:lnSpc>
                <a:spcPct val="150000"/>
              </a:lnSpc>
            </a:pPr>
            <a:r>
              <a:rPr lang="en-US" sz="2800" dirty="0" err="1">
                <a:latin typeface="UTM Avo" panose="02040603050506020204" pitchFamily="18"/>
                <a:cs typeface="Arial" panose="020B0604020202020204" pitchFamily="34" charset="0"/>
              </a:rPr>
              <a:t>Ôn</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tập</a:t>
            </a:r>
            <a:r>
              <a:rPr lang="en-US" sz="2800" dirty="0">
                <a:latin typeface="UTM Avo" panose="02040603050506020204" pitchFamily="18"/>
                <a:cs typeface="Arial" panose="020B0604020202020204" pitchFamily="34" charset="0"/>
              </a:rPr>
              <a:t> </a:t>
            </a:r>
            <a:r>
              <a:rPr lang="en-US" sz="2800" dirty="0" err="1">
                <a:latin typeface="UTM Avo" panose="02040603050506020204" pitchFamily="18"/>
                <a:cs typeface="Arial" panose="020B0604020202020204" pitchFamily="34" charset="0"/>
              </a:rPr>
              <a:t>lại</a:t>
            </a:r>
            <a:r>
              <a:rPr lang="en-US" sz="2800" dirty="0">
                <a:latin typeface="UTM Avo" panose="02040603050506020204" pitchFamily="18"/>
                <a:cs typeface="Arial" panose="020B0604020202020204" pitchFamily="34" charset="0"/>
              </a:rPr>
              <a:t> </a:t>
            </a:r>
          </a:p>
          <a:p>
            <a:pPr algn="ctr">
              <a:lnSpc>
                <a:spcPct val="150000"/>
              </a:lnSpc>
            </a:pPr>
            <a:r>
              <a:rPr lang="en-US" sz="2800" b="1" dirty="0" err="1">
                <a:latin typeface="UTM Avo" panose="02040603050506020204" pitchFamily="18"/>
                <a:cs typeface="Arial" panose="020B0604020202020204" pitchFamily="34" charset="0"/>
              </a:rPr>
              <a:t>chủ</a:t>
            </a:r>
            <a:r>
              <a:rPr lang="en-US" sz="2800" b="1" dirty="0">
                <a:latin typeface="UTM Avo" panose="02040603050506020204" pitchFamily="18"/>
                <a:cs typeface="Arial" panose="020B0604020202020204" pitchFamily="34" charset="0"/>
              </a:rPr>
              <a:t> </a:t>
            </a:r>
            <a:r>
              <a:rPr lang="en-US" sz="2800" b="1" dirty="0" err="1">
                <a:latin typeface="UTM Avo" panose="02040603050506020204" pitchFamily="18"/>
                <a:cs typeface="Arial" panose="020B0604020202020204" pitchFamily="34" charset="0"/>
              </a:rPr>
              <a:t>đề</a:t>
            </a:r>
            <a:r>
              <a:rPr lang="en-US" sz="2800" b="1" dirty="0">
                <a:latin typeface="UTM Avo" panose="02040603050506020204" pitchFamily="18"/>
                <a:cs typeface="Arial" panose="020B0604020202020204" pitchFamily="34" charset="0"/>
              </a:rPr>
              <a:t> 2</a:t>
            </a:r>
          </a:p>
        </p:txBody>
      </p:sp>
    </p:spTree>
    <p:extLst>
      <p:ext uri="{BB962C8B-B14F-4D97-AF65-F5344CB8AC3E}">
        <p14:creationId xmlns:p14="http://schemas.microsoft.com/office/powerpoint/2010/main" val="178978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barn(inVertical)">
                                      <p:cBhvr>
                                        <p:cTn id="7" dur="500"/>
                                        <p:tgtEl>
                                          <p:spTgt spid="16"/>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barn(inVertical)">
                                      <p:cBhvr>
                                        <p:cTn id="12" dur="500"/>
                                        <p:tgtEl>
                                          <p:spTgt spid="17"/>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8"/>
                                        </p:tgtEl>
                                        <p:attrNameLst>
                                          <p:attrName>style.visibility</p:attrName>
                                        </p:attrNameLst>
                                      </p:cBhvr>
                                      <p:to>
                                        <p:strVal val="visible"/>
                                      </p:to>
                                    </p:set>
                                    <p:animEffect transition="in" filter="barn(inVertical)">
                                      <p:cBhvr>
                                        <p:cTn id="1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368"/>
        <p:cNvGrpSpPr/>
        <p:nvPr/>
      </p:nvGrpSpPr>
      <p:grpSpPr>
        <a:xfrm>
          <a:off x="0" y="0"/>
          <a:ext cx="0" cy="0"/>
          <a:chOff x="0" y="0"/>
          <a:chExt cx="0" cy="0"/>
        </a:xfrm>
      </p:grpSpPr>
      <p:sp>
        <p:nvSpPr>
          <p:cNvPr id="369" name="Google Shape;369;p21"/>
          <p:cNvSpPr/>
          <p:nvPr/>
        </p:nvSpPr>
        <p:spPr>
          <a:xfrm>
            <a:off x="4775418" y="3585180"/>
            <a:ext cx="2944537" cy="2958470"/>
          </a:xfrm>
          <a:prstGeom prst="roundRect">
            <a:avLst>
              <a:gd name="adj" fmla="val 16667"/>
            </a:avLst>
          </a:prstGeom>
          <a:solidFill>
            <a:schemeClr val="accent2"/>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UTM Avo" panose="02040603050506020204" pitchFamily="18"/>
              <a:ea typeface="Calibri"/>
              <a:cs typeface="Calibri"/>
              <a:sym typeface="Calibri"/>
            </a:endParaRPr>
          </a:p>
        </p:txBody>
      </p:sp>
      <p:sp>
        <p:nvSpPr>
          <p:cNvPr id="370" name="Google Shape;370;p21"/>
          <p:cNvSpPr txBox="1"/>
          <p:nvPr/>
        </p:nvSpPr>
        <p:spPr>
          <a:xfrm>
            <a:off x="462105" y="912740"/>
            <a:ext cx="11367083" cy="1015622"/>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1" i="0" u="none" strike="noStrike" cap="none">
                <a:solidFill>
                  <a:srgbClr val="833C0B"/>
                </a:solidFill>
                <a:latin typeface="UTM Avo" panose="02040603050506020204" pitchFamily="18"/>
                <a:ea typeface="Arial"/>
                <a:cs typeface="Arial"/>
                <a:sym typeface="Arial"/>
              </a:rPr>
              <a:t>Like fanpage Hoc10 - Học 1 biết 10 để nhận thêm nhiều tài liệu giảng dạy</a:t>
            </a:r>
            <a:endParaRPr>
              <a:latin typeface="UTM Avo" panose="02040603050506020204" pitchFamily="18"/>
            </a:endParaRPr>
          </a:p>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theo đường link:  </a:t>
            </a:r>
            <a:endParaRPr>
              <a:latin typeface="UTM Avo" panose="02040603050506020204" pitchFamily="18"/>
            </a:endParaRPr>
          </a:p>
        </p:txBody>
      </p:sp>
      <p:sp>
        <p:nvSpPr>
          <p:cNvPr id="371" name="Google Shape;371;p21"/>
          <p:cNvSpPr/>
          <p:nvPr/>
        </p:nvSpPr>
        <p:spPr>
          <a:xfrm>
            <a:off x="2441908" y="2000034"/>
            <a:ext cx="7407478" cy="461665"/>
          </a:xfrm>
          <a:prstGeom prst="roundRect">
            <a:avLst>
              <a:gd name="adj" fmla="val 16667"/>
            </a:avLst>
          </a:prstGeom>
          <a:solidFill>
            <a:srgbClr val="FBE4D4"/>
          </a:solidFill>
          <a:ln w="12700" cap="flat" cmpd="sng">
            <a:solidFill>
              <a:srgbClr val="C55A1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2400" b="1" i="0" u="sng" strike="noStrike" cap="none">
                <a:solidFill>
                  <a:srgbClr val="843C0C"/>
                </a:solidFill>
                <a:latin typeface="UTM Avo" panose="02040603050506020204" pitchFamily="18"/>
                <a:ea typeface="Arial"/>
                <a:cs typeface="Arial"/>
                <a:sym typeface="Arial"/>
                <a:hlinkClick r:id="rId4">
                  <a:extLst>
                    <a:ext uri="{A12FA001-AC4F-418D-AE19-62706E023703}">
                      <ahyp:hlinkClr xmlns:ahyp="http://schemas.microsoft.com/office/drawing/2018/hyperlinkcolor" val="tx"/>
                    </a:ext>
                  </a:extLst>
                </a:hlinkClick>
              </a:rPr>
              <a:t>Hoc10 – Học 1 biết 10</a:t>
            </a:r>
            <a:endParaRPr lang="en-US" sz="2400" b="1" i="0" u="sng" strike="noStrike" cap="none" dirty="0">
              <a:solidFill>
                <a:srgbClr val="843C0C"/>
              </a:solidFill>
              <a:latin typeface="UTM Avo" panose="02040603050506020204" pitchFamily="18"/>
              <a:ea typeface="Arial"/>
              <a:cs typeface="Arial"/>
              <a:sym typeface="Arial"/>
            </a:endParaRPr>
          </a:p>
        </p:txBody>
      </p:sp>
      <p:sp>
        <p:nvSpPr>
          <p:cNvPr id="373" name="Google Shape;373;p21"/>
          <p:cNvSpPr txBox="1"/>
          <p:nvPr/>
        </p:nvSpPr>
        <p:spPr>
          <a:xfrm>
            <a:off x="4011326" y="2381351"/>
            <a:ext cx="4321723" cy="553957"/>
          </a:xfrm>
          <a:prstGeom prst="rect">
            <a:avLst/>
          </a:prstGeom>
          <a:noFill/>
          <a:ln>
            <a:noFill/>
          </a:ln>
        </p:spPr>
        <p:txBody>
          <a:bodyPr spcFirstLastPara="1" wrap="square" lIns="91425" tIns="45700" rIns="91425" bIns="45700" anchor="t" anchorCtr="0">
            <a:spAutoFit/>
          </a:bodyPr>
          <a:lstStyle/>
          <a:p>
            <a:pPr marL="0" marR="0" lvl="0" indent="0" algn="ctr" rtl="0">
              <a:lnSpc>
                <a:spcPct val="150000"/>
              </a:lnSpc>
              <a:spcBef>
                <a:spcPts val="0"/>
              </a:spcBef>
              <a:spcAft>
                <a:spcPts val="0"/>
              </a:spcAft>
              <a:buNone/>
            </a:pPr>
            <a:r>
              <a:rPr lang="en-US" sz="2000" b="0" i="0" u="none" strike="noStrike" cap="none">
                <a:solidFill>
                  <a:srgbClr val="833C0B"/>
                </a:solidFill>
                <a:latin typeface="UTM Avo" panose="02040603050506020204" pitchFamily="18"/>
                <a:ea typeface="Arial"/>
                <a:cs typeface="Arial"/>
                <a:sym typeface="Arial"/>
              </a:rPr>
              <a:t>Hoặc truy cập qua QR code</a:t>
            </a:r>
            <a:endParaRPr>
              <a:latin typeface="UTM Avo" panose="02040603050506020204" pitchFamily="18"/>
            </a:endParaRPr>
          </a:p>
        </p:txBody>
      </p:sp>
      <p:pic>
        <p:nvPicPr>
          <p:cNvPr id="374" name="Google Shape;374;p21" descr="Ngón Trỏ, ngón tay, Máy tính Biểu tượng Tay - tay png tải về - Miễn phí  trong suốt Tay png Tải về."/>
          <p:cNvPicPr preferRelativeResize="0"/>
          <p:nvPr/>
        </p:nvPicPr>
        <p:blipFill rotWithShape="1">
          <a:blip r:embed="rId5">
            <a:alphaModFix/>
          </a:blip>
          <a:srcRect/>
          <a:stretch/>
        </p:blipFill>
        <p:spPr>
          <a:xfrm rot="-5400000">
            <a:off x="5679086" y="2851979"/>
            <a:ext cx="1053311" cy="749021"/>
          </a:xfrm>
          <a:prstGeom prst="rect">
            <a:avLst/>
          </a:prstGeom>
          <a:noFill/>
          <a:ln>
            <a:noFill/>
          </a:ln>
        </p:spPr>
      </p:pic>
      <p:pic>
        <p:nvPicPr>
          <p:cNvPr id="375" name="Google Shape;375;p21"/>
          <p:cNvPicPr preferRelativeResize="0"/>
          <p:nvPr/>
        </p:nvPicPr>
        <p:blipFill rotWithShape="1">
          <a:blip r:embed="rId6">
            <a:alphaModFix/>
          </a:blip>
          <a:srcRect/>
          <a:stretch/>
        </p:blipFill>
        <p:spPr>
          <a:xfrm>
            <a:off x="4905420" y="3722149"/>
            <a:ext cx="2684532" cy="2684532"/>
          </a:xfrm>
          <a:prstGeom prst="roundRect">
            <a:avLst>
              <a:gd name="adj" fmla="val 12957"/>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53</TotalTime>
  <Words>1141</Words>
  <Application>Microsoft Office PowerPoint</Application>
  <PresentationFormat>Widescreen</PresentationFormat>
  <Paragraphs>72</Paragraphs>
  <Slides>24</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24</vt:i4>
      </vt:variant>
    </vt:vector>
  </HeadingPairs>
  <TitlesOfParts>
    <vt:vector size="32" baseType="lpstr">
      <vt:lpstr>Arial</vt:lpstr>
      <vt:lpstr>Wingdings</vt:lpstr>
      <vt:lpstr>Calibri</vt:lpstr>
      <vt:lpstr>Courier New</vt:lpstr>
      <vt:lpstr>UTM Avo</vt:lpstr>
      <vt:lpstr>Aptos</vt:lpstr>
      <vt:lpstr>Calibri Light</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Huy Nguyễn</dc:creator>
  <cp:lastModifiedBy>Huy Nguyễn</cp:lastModifiedBy>
  <cp:revision>22</cp:revision>
  <dcterms:created xsi:type="dcterms:W3CDTF">2024-05-07T08:46:24Z</dcterms:created>
  <dcterms:modified xsi:type="dcterms:W3CDTF">2024-06-20T09:43:20Z</dcterms:modified>
</cp:coreProperties>
</file>