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5"/>
  </p:notesMasterIdLst>
  <p:sldIdLst>
    <p:sldId id="277" r:id="rId2"/>
    <p:sldId id="256" r:id="rId3"/>
    <p:sldId id="266" r:id="rId4"/>
    <p:sldId id="258" r:id="rId5"/>
    <p:sldId id="268" r:id="rId6"/>
    <p:sldId id="278" r:id="rId7"/>
    <p:sldId id="279" r:id="rId8"/>
    <p:sldId id="259" r:id="rId9"/>
    <p:sldId id="269" r:id="rId10"/>
    <p:sldId id="280" r:id="rId11"/>
    <p:sldId id="260" r:id="rId12"/>
    <p:sldId id="281" r:id="rId13"/>
    <p:sldId id="276" r:id="rId14"/>
  </p:sldIdLst>
  <p:sldSz cx="12192000" cy="6858000"/>
  <p:notesSz cx="6858000" cy="9144000"/>
  <p:embeddedFontLst>
    <p:embeddedFont>
      <p:font typeface="UTM Avo" panose="02040603050506020204" pitchFamily="18" charset="0"/>
      <p:regular r:id="rId16"/>
      <p:bold r:id="rId17"/>
      <p:italic r:id="rId18"/>
      <p:boldItalic r:id="rId19"/>
    </p:embeddedFont>
  </p:embeddedFontLst>
  <p:defaultTextStyle>
    <a:defPPr>
      <a:defRPr lang="en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781"/>
    <p:restoredTop sz="94640"/>
  </p:normalViewPr>
  <p:slideViewPr>
    <p:cSldViewPr snapToGrid="0">
      <p:cViewPr varScale="1">
        <p:scale>
          <a:sx n="102" d="100"/>
          <a:sy n="102" d="100"/>
        </p:scale>
        <p:origin x="5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84B915-3AC6-4A0A-B621-C2A1E9766ACF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ED21D6-AF32-4991-B6F5-D4309C4AD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574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ED21D6-AF32-4991-B6F5-D4309C4AD5C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976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1A3AD-0F4D-4CC0-B47F-B18090C1EA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30B2D6-B1BB-F098-35EA-AFA0EB8A56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87B8ED-A5A2-BEC2-B594-F5214ED27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341BBF-3E6B-B90E-194B-34F56AE55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0A1BDF-5249-EB9E-6761-4EA0BB69D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030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B377E-76B3-7228-86F4-69526E35A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71FA80-0FF9-27FA-5133-7B427D8EA6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659B14-3AAA-0FCA-D6BF-CE1FF8A56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B11FC-B12A-D3D7-E803-80EB5CEEB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E4291E-BB6E-CA64-8C94-FBAD54468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023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EE85F-1547-325F-F753-537377131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50B3F3-2161-AC1B-5600-C1CE5C87BA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0E8AA-C529-00E0-8D1C-442221D83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4D7971-C848-66E7-5398-DA73703FA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70253F-59A1-3D50-9082-74CA85917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763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B77A7-5CA3-0BC5-4007-41CCED5BB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DB9F96-8085-0347-DB6C-4A3613650B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4DD91E-FA1F-D617-8E40-E83099B3AF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423B07-BB58-6954-3AEC-821629D4A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6C79DC-8AD0-8374-06A3-74FFE96DB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B9D51F-0472-4C6A-EBD2-511FF946B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89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9B1D9-1F46-58B4-A4A2-6237193AC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AC9E7-7CEA-2643-0F49-A4E6DAEC2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D8DE22-B3C9-E51E-2ACC-AACD1E55C9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69F28C-8463-51F0-222C-7E96132C24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830436-3FED-F8F1-87A6-9390CA3478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EF48673-673D-238D-38D3-B32433A62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7AECAE-4E14-CEF0-E2B0-3B233F741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1940BE-B036-FD81-1C42-7DC5DC4C5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93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500AC-548A-280A-E22B-F512C2E7D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99899D-C213-8DFB-5165-3B35DF144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E79FBC-5164-6441-0343-D27B13165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78871E-2151-AB1B-70FB-6F5706F7A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764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895F04-1575-DB6E-CE42-8C5960993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961865-AE17-ABAE-2989-B4A3EEE83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2F9140-A662-8F62-7B3B-BDE12B4E2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00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FCDE5-6A0F-3A1A-06A4-30EEEACFF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204980-C7B8-45A2-137F-62FA34DF64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D9E18B-FF59-1121-769F-4D03BAE3AC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532E6E-D21C-3EEB-5F08-9944BB931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7B33FC-811E-0D84-5E15-DA69445C8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7608CF-2526-F610-D968-F28F7A134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616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6C9EA-D51C-6FFD-9F3C-10F3EA896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B9D983-DAB1-DDCF-1A02-9ABCF4039E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DE9AF8-DC99-3251-E728-A26026881D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E4BF0A-BDC8-C7C4-1078-F07F98DF1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69A0AE-0335-1FE2-60A4-FE6FA264B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1A18BF-4235-0051-EA4A-0AE1E93D9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269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019F0-F9F8-1FC7-CDB1-7BBD81EA7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209017-9096-A8FA-7597-93AA5ADC49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44E5E9-1E83-B27D-22A9-4AA2E6256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2EF472-BE43-0A74-E8C4-552EC67E8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37C3E6-3DF5-6468-A0CD-002D7F54B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541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30D2BD-75B2-DFE7-72ED-F84BD351C8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9527BB-A3AC-EBDD-C038-BFB9C51125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34B84E-15B4-79D2-14A6-B26624CD0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4D5E56-6166-1FDD-7C42-BE7FD968A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BE988B-1F07-76A7-05CD-576F194CB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36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0406B0-A4DE-1524-9FAE-6C08DF4EF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EA4CBA-8979-E058-8F5D-114444404B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3D2B5F-FC6D-8527-AFD2-189907AAAE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F341F9-EFBA-96B4-0A2B-D586362137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5530D9-17D3-621D-35FC-C5348689F2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944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cong-nghe-10-thiet-ke-va-cong-nghe/1/163/40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cong-nghe-10-thiet-ke-va-cong-nghe/1/163/40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cong-nghe-10-thiet-ke-va-cong-nghe/1/163/40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cong-nghe-10-thiet-ke-va-cong-nghe/1/163/40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sv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svg"/><Relationship Id="rId4" Type="http://schemas.openxmlformats.org/officeDocument/2006/relationships/image" Target="../media/image22.svg"/><Relationship Id="rId9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hyperlink" Target="https://www.facebook.com/hoc10f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D309DD4-5FEF-5A91-4A2D-CC0CA587A2EE}"/>
              </a:ext>
            </a:extLst>
          </p:cNvPr>
          <p:cNvSpPr txBox="1">
            <a:spLocks/>
          </p:cNvSpPr>
          <p:nvPr/>
        </p:nvSpPr>
        <p:spPr>
          <a:xfrm>
            <a:off x="173230" y="1208517"/>
            <a:ext cx="11845539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 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2</a:t>
            </a: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: 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Đổi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mới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công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nghệ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B0107883-82CD-27CD-79EA-81524A74FC48}"/>
              </a:ext>
            </a:extLst>
          </p:cNvPr>
          <p:cNvSpPr txBox="1">
            <a:spLocks/>
          </p:cNvSpPr>
          <p:nvPr/>
        </p:nvSpPr>
        <p:spPr>
          <a:xfrm>
            <a:off x="348157" y="3447154"/>
            <a:ext cx="11495684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Ôn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tập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chủ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đề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2</a:t>
            </a:r>
          </a:p>
        </p:txBody>
      </p:sp>
      <p:sp>
        <p:nvSpPr>
          <p:cNvPr id="6" name="Google Shape;88;p1">
            <a:extLst>
              <a:ext uri="{FF2B5EF4-FFF2-40B4-BE49-F238E27FC236}">
                <a16:creationId xmlns:a16="http://schemas.microsoft.com/office/drawing/2014/main" id="{45FA3E8A-F305-2DC7-A901-513AECDADE28}"/>
              </a:ext>
            </a:extLst>
          </p:cNvPr>
          <p:cNvSpPr txBox="1"/>
          <p:nvPr/>
        </p:nvSpPr>
        <p:spPr>
          <a:xfrm>
            <a:off x="8536217" y="0"/>
            <a:ext cx="354148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i="0" u="none" strike="noStrike" cap="none" dirty="0" err="1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Công</a:t>
            </a:r>
            <a:r>
              <a:rPr lang="en-US" sz="3600" i="0" u="none" strike="noStrike" cap="none" dirty="0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3600" i="0" u="none" strike="noStrike" cap="none" dirty="0" err="1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nghệ</a:t>
            </a:r>
            <a:r>
              <a:rPr lang="en-US" sz="3600" i="0" u="none" strike="noStrike" cap="none" dirty="0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 10</a:t>
            </a:r>
            <a:endParaRPr dirty="0">
              <a:latin typeface="UTM Avo" panose="02040603050506020204" pitchFamily="18"/>
            </a:endParaRPr>
          </a:p>
        </p:txBody>
      </p:sp>
      <p:sp>
        <p:nvSpPr>
          <p:cNvPr id="9" name="Google Shape;91;p1">
            <a:extLst>
              <a:ext uri="{FF2B5EF4-FFF2-40B4-BE49-F238E27FC236}">
                <a16:creationId xmlns:a16="http://schemas.microsoft.com/office/drawing/2014/main" id="{29EDD63A-851F-FF55-3783-CE7474F4F00E}"/>
              </a:ext>
            </a:extLst>
          </p:cNvPr>
          <p:cNvSpPr txBox="1"/>
          <p:nvPr/>
        </p:nvSpPr>
        <p:spPr>
          <a:xfrm>
            <a:off x="8797634" y="646331"/>
            <a:ext cx="33909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u="none" strike="noStrike" cap="none" dirty="0" err="1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Thiết</a:t>
            </a:r>
            <a:r>
              <a:rPr lang="en-US" sz="1800" i="0" u="none" strike="noStrike" cap="none" dirty="0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1800" i="0" u="none" strike="noStrike" cap="none" dirty="0" err="1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kế</a:t>
            </a:r>
            <a:r>
              <a:rPr lang="en-US" sz="1800" i="0" u="none" strike="noStrike" cap="none" dirty="0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1800" i="0" u="none" strike="noStrike" cap="none" dirty="0" err="1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và</a:t>
            </a:r>
            <a:r>
              <a:rPr lang="en-US" sz="1800" i="0" u="none" strike="noStrike" cap="none" dirty="0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1800" i="0" u="none" strike="noStrike" cap="none" dirty="0" err="1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công</a:t>
            </a:r>
            <a:r>
              <a:rPr lang="en-US" sz="1800" i="0" u="none" strike="noStrike" cap="none" dirty="0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1800" i="0" u="none" strike="noStrike" cap="none" dirty="0" err="1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nghệ</a:t>
            </a:r>
            <a:endParaRPr dirty="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07793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F3AA6B3A-FD12-993D-D240-106FD250FD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3238682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034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5E3B6BE-BADF-0B7B-52BE-37DE1F6C3EDB}"/>
              </a:ext>
            </a:extLst>
          </p:cNvPr>
          <p:cNvSpPr txBox="1"/>
          <p:nvPr/>
        </p:nvSpPr>
        <p:spPr>
          <a:xfrm>
            <a:off x="3196574" y="1424630"/>
            <a:ext cx="57988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7990" indent="-287990">
              <a:buFont typeface="Wingdings" panose="05000000000000000000" pitchFamily="2" charset="2"/>
              <a:buChar char="v"/>
            </a:pP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Sơ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đồ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hệ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thống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kiến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thức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chủ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đề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2</a:t>
            </a:r>
            <a:endParaRPr lang="en-US" sz="2400" i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8ECA04-09A6-246E-40B1-4AEDBF3C35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3394" y="1999029"/>
            <a:ext cx="6085212" cy="4745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49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6B9E2339-8D64-47DD-1A24-8F42C85B9C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3238682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108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8E1F7EB-CAD4-DA3B-9101-7F09CCE11DBF}"/>
              </a:ext>
            </a:extLst>
          </p:cNvPr>
          <p:cNvSpPr/>
          <p:nvPr/>
        </p:nvSpPr>
        <p:spPr>
          <a:xfrm>
            <a:off x="1637160" y="1777332"/>
            <a:ext cx="8844943" cy="11539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4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</a:pPr>
            <a:r>
              <a:rPr lang="en-US" sz="22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1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/>
              </a:rPr>
              <a:t>. 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Các phát minh khoa học ý nghĩa như thế nào đối với </a:t>
            </a:r>
          </a:p>
          <a:p>
            <a:pPr algn="ctr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các cuộc cách mạng công nghiệp?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A947BE-FC5E-7983-F4EF-8C9B70A70B8F}"/>
              </a:ext>
            </a:extLst>
          </p:cNvPr>
          <p:cNvSpPr txBox="1"/>
          <p:nvPr/>
        </p:nvSpPr>
        <p:spPr>
          <a:xfrm>
            <a:off x="1637161" y="3043968"/>
            <a:ext cx="8844943" cy="2559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200" dirty="0">
                <a:latin typeface="UTM Avo" panose="02040603050506020204" pitchFamily="18"/>
              </a:rPr>
              <a:t>Ý nghĩa của các phát minh khoa học đối với các cuộc cách mạng công nghiệp:</a:t>
            </a:r>
          </a:p>
          <a:p>
            <a:pPr algn="just">
              <a:lnSpc>
                <a:spcPct val="150000"/>
              </a:lnSpc>
            </a:pPr>
            <a:r>
              <a:rPr lang="vi-VN" sz="2200" dirty="0">
                <a:latin typeface="UTM Avo" panose="02040603050506020204" pitchFamily="18"/>
              </a:rPr>
              <a:t>- Đánh dấu mốc cho thành tựu của các cuộc cách mạng.</a:t>
            </a:r>
          </a:p>
          <a:p>
            <a:pPr algn="just">
              <a:lnSpc>
                <a:spcPct val="150000"/>
              </a:lnSpc>
            </a:pPr>
            <a:r>
              <a:rPr lang="vi-VN" sz="2200" dirty="0">
                <a:latin typeface="UTM Avo" panose="02040603050506020204" pitchFamily="18"/>
              </a:rPr>
              <a:t>- Là minh chứng cho sự thành công của từng cuộc cách mạng</a:t>
            </a:r>
          </a:p>
          <a:p>
            <a:pPr algn="just">
              <a:lnSpc>
                <a:spcPct val="150000"/>
              </a:lnSpc>
            </a:pPr>
            <a:r>
              <a:rPr lang="vi-VN" sz="2200" dirty="0">
                <a:latin typeface="UTM Avo" panose="02040603050506020204" pitchFamily="18"/>
              </a:rPr>
              <a:t>- Thể hiện bước phát triển của nhân loại.</a:t>
            </a:r>
          </a:p>
        </p:txBody>
      </p:sp>
    </p:spTree>
    <p:extLst>
      <p:ext uri="{BB962C8B-B14F-4D97-AF65-F5344CB8AC3E}">
        <p14:creationId xmlns:p14="http://schemas.microsoft.com/office/powerpoint/2010/main" val="3227413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842648B-22EF-C48F-727C-8C19642B44F1}"/>
              </a:ext>
            </a:extLst>
          </p:cNvPr>
          <p:cNvSpPr/>
          <p:nvPr/>
        </p:nvSpPr>
        <p:spPr>
          <a:xfrm>
            <a:off x="2057720" y="1685625"/>
            <a:ext cx="8088218" cy="114198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</a:pPr>
            <a:r>
              <a:rPr lang="fr-FR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2. </a:t>
            </a:r>
            <a:r>
              <a:rPr lang="fr-FR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Hãy</a:t>
            </a:r>
            <a:r>
              <a:rPr lang="fr-FR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kể</a:t>
            </a:r>
            <a:r>
              <a:rPr lang="fr-FR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tên</a:t>
            </a:r>
            <a:r>
              <a:rPr lang="fr-FR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fr-FR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fr-FR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công</a:t>
            </a:r>
            <a:r>
              <a:rPr lang="fr-FR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nghệ</a:t>
            </a:r>
            <a:r>
              <a:rPr lang="fr-FR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mới</a:t>
            </a:r>
            <a:r>
              <a:rPr lang="fr-FR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nếu</a:t>
            </a:r>
            <a:r>
              <a:rPr lang="fr-FR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bản</a:t>
            </a:r>
            <a:r>
              <a:rPr lang="fr-FR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chất</a:t>
            </a:r>
            <a:r>
              <a:rPr lang="fr-FR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fr-FR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ứng</a:t>
            </a:r>
            <a:r>
              <a:rPr lang="fr-FR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dụng</a:t>
            </a:r>
            <a:r>
              <a:rPr lang="fr-FR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fr-FR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fr-FR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công</a:t>
            </a:r>
            <a:r>
              <a:rPr lang="fr-FR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nghệ</a:t>
            </a:r>
            <a:r>
              <a:rPr lang="fr-FR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đó</a:t>
            </a:r>
            <a:r>
              <a:rPr lang="fr-FR" sz="24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6934322-BBB2-E912-0961-288AC8EEF406}"/>
              </a:ext>
            </a:extLst>
          </p:cNvPr>
          <p:cNvSpPr/>
          <p:nvPr/>
        </p:nvSpPr>
        <p:spPr>
          <a:xfrm>
            <a:off x="6247366" y="2986885"/>
            <a:ext cx="2452427" cy="1499307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7" name="Rectangle: Rounded Corners 16">
            <a:extLst>
              <a:ext uri="{FF2B5EF4-FFF2-40B4-BE49-F238E27FC236}">
                <a16:creationId xmlns:a16="http://schemas.microsoft.com/office/drawing/2014/main" id="{C1741A55-8AC0-7646-4339-78B170EF8A43}"/>
              </a:ext>
            </a:extLst>
          </p:cNvPr>
          <p:cNvSpPr/>
          <p:nvPr/>
        </p:nvSpPr>
        <p:spPr>
          <a:xfrm>
            <a:off x="6096000" y="4677340"/>
            <a:ext cx="5309214" cy="194173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7990" indent="-28799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vi-VN" sz="2000" dirty="0">
                <a:solidFill>
                  <a:schemeClr val="tx1"/>
                </a:solidFill>
                <a:latin typeface="UTM Avo" panose="02040603050506020204" pitchFamily="18"/>
              </a:rPr>
              <a:t>Công nghệ năng lượng tái tạo</a:t>
            </a:r>
          </a:p>
          <a:p>
            <a:pPr marL="287990" indent="-28799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vi-VN" sz="2000" dirty="0">
                <a:solidFill>
                  <a:schemeClr val="tx1"/>
                </a:solidFill>
                <a:latin typeface="UTM Avo" panose="02040603050506020204" pitchFamily="18"/>
              </a:rPr>
              <a:t>Công nghệ internet vạn vật</a:t>
            </a:r>
          </a:p>
          <a:p>
            <a:pPr marL="287990" indent="-28799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vi-VN" sz="2000" dirty="0">
                <a:solidFill>
                  <a:schemeClr val="tx1"/>
                </a:solidFill>
                <a:latin typeface="UTM Avo" panose="02040603050506020204" pitchFamily="18"/>
              </a:rPr>
              <a:t>Công nghệ trí tuệ nhân tạo</a:t>
            </a:r>
          </a:p>
          <a:p>
            <a:pPr marL="287990" indent="-28799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vi-VN" sz="2000" dirty="0">
                <a:solidFill>
                  <a:schemeClr val="tx1"/>
                </a:solidFill>
                <a:latin typeface="UTM Avo" panose="02040603050506020204" pitchFamily="18"/>
              </a:rPr>
              <a:t>Công nghệ robot thông minh</a:t>
            </a:r>
          </a:p>
        </p:txBody>
      </p:sp>
      <p:sp>
        <p:nvSpPr>
          <p:cNvPr id="8" name="Rectangle: Rounded Corners 18">
            <a:extLst>
              <a:ext uri="{FF2B5EF4-FFF2-40B4-BE49-F238E27FC236}">
                <a16:creationId xmlns:a16="http://schemas.microsoft.com/office/drawing/2014/main" id="{C2CC6A0D-FBB8-AF34-703C-0EA59CA4338E}"/>
              </a:ext>
            </a:extLst>
          </p:cNvPr>
          <p:cNvSpPr/>
          <p:nvPr/>
        </p:nvSpPr>
        <p:spPr>
          <a:xfrm>
            <a:off x="786786" y="4677340"/>
            <a:ext cx="4676510" cy="144496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7990" indent="-28799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vi-VN" sz="2000" dirty="0">
                <a:solidFill>
                  <a:schemeClr val="tx1"/>
                </a:solidFill>
                <a:latin typeface="UTM Avo" panose="02040603050506020204" pitchFamily="18"/>
              </a:rPr>
              <a:t>Công nghệ vật liệu nano</a:t>
            </a:r>
          </a:p>
          <a:p>
            <a:pPr marL="287990" indent="-28799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vi-VN" sz="2000" dirty="0">
                <a:solidFill>
                  <a:schemeClr val="tx1"/>
                </a:solidFill>
                <a:latin typeface="UTM Avo" panose="02040603050506020204" pitchFamily="18"/>
              </a:rPr>
              <a:t>Công nghệ CAD/ CAM - CNC</a:t>
            </a:r>
          </a:p>
          <a:p>
            <a:pPr marL="287990" indent="-28799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vi-VN" sz="2000" dirty="0">
                <a:solidFill>
                  <a:schemeClr val="tx1"/>
                </a:solidFill>
                <a:latin typeface="UTM Avo" panose="02040603050506020204" pitchFamily="18"/>
              </a:rPr>
              <a:t>Công nghệ in 3D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C6CCAAC-8BC6-7EFC-7737-201D152EC9C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7" t="6415" r="4657" b="5648"/>
          <a:stretch/>
        </p:blipFill>
        <p:spPr>
          <a:xfrm>
            <a:off x="823431" y="2986885"/>
            <a:ext cx="2468578" cy="1499307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D2B9893-4AFD-E529-8561-BD57D25B45D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4" t="6853" r="4149" b="5204"/>
          <a:stretch/>
        </p:blipFill>
        <p:spPr>
          <a:xfrm>
            <a:off x="3543474" y="3007260"/>
            <a:ext cx="2452427" cy="1490429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AC8EF10-138B-C78C-6AE2-4EC6A50CE2F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0" t="6970" r="4288" b="6407"/>
          <a:stretch/>
        </p:blipFill>
        <p:spPr>
          <a:xfrm>
            <a:off x="8951258" y="2986885"/>
            <a:ext cx="2518819" cy="1499307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</p:spTree>
    <p:extLst>
      <p:ext uri="{BB962C8B-B14F-4D97-AF65-F5344CB8AC3E}">
        <p14:creationId xmlns:p14="http://schemas.microsoft.com/office/powerpoint/2010/main" val="162187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B1B00B0-ED85-E848-997F-2E3DA1E153A3}"/>
              </a:ext>
            </a:extLst>
          </p:cNvPr>
          <p:cNvSpPr txBox="1"/>
          <p:nvPr/>
        </p:nvSpPr>
        <p:spPr>
          <a:xfrm>
            <a:off x="2346283" y="1738089"/>
            <a:ext cx="7499434" cy="113537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lnSpc>
                <a:spcPct val="150000"/>
              </a:lnSpc>
            </a:pPr>
            <a:r>
              <a:rPr lang="fr-FR" sz="2400" b="1" dirty="0">
                <a:solidFill>
                  <a:schemeClr val="tx1"/>
                </a:solidFill>
                <a:latin typeface="UTM Avo" panose="02040603050506020204" pitchFamily="18"/>
              </a:rPr>
              <a:t>3.</a:t>
            </a:r>
            <a:r>
              <a:rPr lang="fr-FR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UTM Avo" panose="02040603050506020204" pitchFamily="18"/>
              </a:rPr>
              <a:t>Đánh</a:t>
            </a:r>
            <a:r>
              <a:rPr lang="fr-FR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UTM Avo" panose="02040603050506020204" pitchFamily="18"/>
              </a:rPr>
              <a:t>giá</a:t>
            </a:r>
            <a:r>
              <a:rPr lang="fr-FR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UTM Avo" panose="02040603050506020204" pitchFamily="18"/>
              </a:rPr>
              <a:t>một</a:t>
            </a:r>
            <a:r>
              <a:rPr lang="fr-FR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UTM Avo" panose="02040603050506020204" pitchFamily="18"/>
              </a:rPr>
              <a:t>công</a:t>
            </a:r>
            <a:r>
              <a:rPr lang="fr-FR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UTM Avo" panose="02040603050506020204" pitchFamily="18"/>
              </a:rPr>
              <a:t>nghệ</a:t>
            </a:r>
            <a:r>
              <a:rPr lang="fr-FR" sz="2400" dirty="0">
                <a:solidFill>
                  <a:schemeClr val="tx1"/>
                </a:solidFill>
                <a:latin typeface="UTM Avo" panose="02040603050506020204" pitchFamily="18"/>
              </a:rPr>
              <a:t> ta </a:t>
            </a:r>
            <a:r>
              <a:rPr lang="fr-FR" sz="2400" dirty="0" err="1">
                <a:solidFill>
                  <a:schemeClr val="tx1"/>
                </a:solidFill>
                <a:latin typeface="UTM Avo" panose="02040603050506020204" pitchFamily="18"/>
              </a:rPr>
              <a:t>cần</a:t>
            </a:r>
            <a:r>
              <a:rPr lang="fr-FR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UTM Avo" panose="02040603050506020204" pitchFamily="18"/>
              </a:rPr>
              <a:t>đưa</a:t>
            </a:r>
            <a:r>
              <a:rPr lang="fr-FR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UTM Avo" panose="02040603050506020204" pitchFamily="18"/>
              </a:rPr>
              <a:t>vào</a:t>
            </a:r>
            <a:r>
              <a:rPr lang="fr-FR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UTM Avo" panose="02040603050506020204" pitchFamily="18"/>
              </a:rPr>
              <a:t>những</a:t>
            </a:r>
            <a:r>
              <a:rPr lang="fr-FR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UTM Avo" panose="02040603050506020204" pitchFamily="18"/>
              </a:rPr>
              <a:t>tiêu</a:t>
            </a:r>
            <a:r>
              <a:rPr lang="fr-FR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UTM Avo" panose="02040603050506020204" pitchFamily="18"/>
              </a:rPr>
              <a:t>chí</a:t>
            </a:r>
            <a:r>
              <a:rPr lang="fr-FR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UTM Avo" panose="02040603050506020204" pitchFamily="18"/>
              </a:rPr>
              <a:t>nào</a:t>
            </a:r>
            <a:r>
              <a:rPr lang="fr-FR" sz="2400" dirty="0">
                <a:solidFill>
                  <a:schemeClr val="tx1"/>
                </a:solidFill>
                <a:latin typeface="UTM Avo" panose="02040603050506020204" pitchFamily="18"/>
              </a:rPr>
              <a:t>? 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BBDFD49-33F8-B9A3-D648-B3F431A47F5C}"/>
              </a:ext>
            </a:extLst>
          </p:cNvPr>
          <p:cNvSpPr txBox="1"/>
          <p:nvPr/>
        </p:nvSpPr>
        <p:spPr>
          <a:xfrm>
            <a:off x="1171580" y="5805555"/>
            <a:ext cx="26038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2400" dirty="0">
                <a:latin typeface="UTM Avo" panose="02040603050506020204" pitchFamily="18"/>
              </a:rPr>
              <a:t>Hiệu quả</a:t>
            </a:r>
          </a:p>
        </p:txBody>
      </p:sp>
      <p:pic>
        <p:nvPicPr>
          <p:cNvPr id="14" name="Picture 4" descr="Bài mới | Công ty Phần mềm FAST">
            <a:extLst>
              <a:ext uri="{FF2B5EF4-FFF2-40B4-BE49-F238E27FC236}">
                <a16:creationId xmlns:a16="http://schemas.microsoft.com/office/drawing/2014/main" id="{CE286C43-A52E-968F-995C-FDC0588B3F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896" y="3185055"/>
            <a:ext cx="3384207" cy="232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4F225E7-820D-0E59-82BA-A71407566EAB}"/>
              </a:ext>
            </a:extLst>
          </p:cNvPr>
          <p:cNvSpPr txBox="1"/>
          <p:nvPr/>
        </p:nvSpPr>
        <p:spPr>
          <a:xfrm>
            <a:off x="5221511" y="5805555"/>
            <a:ext cx="17489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2400" dirty="0">
                <a:latin typeface="UTM Avo" panose="02040603050506020204" pitchFamily="18"/>
              </a:rPr>
              <a:t>Độ tin cậy</a:t>
            </a:r>
          </a:p>
        </p:txBody>
      </p:sp>
      <p:pic>
        <p:nvPicPr>
          <p:cNvPr id="16" name="Picture 6" descr="Tính kinh tế và phi kinh tế theo quy mô | Phân tích kinh tế">
            <a:extLst>
              <a:ext uri="{FF2B5EF4-FFF2-40B4-BE49-F238E27FC236}">
                <a16:creationId xmlns:a16="http://schemas.microsoft.com/office/drawing/2014/main" id="{FA659403-94CA-DCC4-D5F0-8874A6BC0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6818" y="3185056"/>
            <a:ext cx="3191223" cy="2329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5BAA82F-C09F-4177-21A4-8A7581157D4A}"/>
              </a:ext>
            </a:extLst>
          </p:cNvPr>
          <p:cNvSpPr txBox="1"/>
          <p:nvPr/>
        </p:nvSpPr>
        <p:spPr>
          <a:xfrm>
            <a:off x="8558067" y="5805555"/>
            <a:ext cx="25087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2400" dirty="0">
                <a:latin typeface="UTM Avo" panose="02040603050506020204" pitchFamily="18"/>
              </a:rPr>
              <a:t>Tính kinh tế</a:t>
            </a: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A1FC4183-77F0-B996-6A98-4D7B33425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878" y="2955163"/>
            <a:ext cx="3003303" cy="2789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9992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A80060F8-39ED-E665-7BFE-E061CB93ED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3238682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038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FD5537ED-A1CE-71D1-CCE1-074D43DD7EED}"/>
              </a:ext>
            </a:extLst>
          </p:cNvPr>
          <p:cNvSpPr txBox="1"/>
          <p:nvPr/>
        </p:nvSpPr>
        <p:spPr>
          <a:xfrm>
            <a:off x="687590" y="1611836"/>
            <a:ext cx="10816819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</a:pPr>
            <a:r>
              <a:rPr lang="fr-FR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4.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Đánh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giá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sản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phẩm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công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nghệ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cần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dựa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vào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những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tiêu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chí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nào</a:t>
            </a:r>
            <a:r>
              <a:rPr lang="fr-FR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8BD2C9-AFF9-9945-4721-D252D16F1984}"/>
              </a:ext>
            </a:extLst>
          </p:cNvPr>
          <p:cNvSpPr txBox="1"/>
          <p:nvPr/>
        </p:nvSpPr>
        <p:spPr>
          <a:xfrm>
            <a:off x="6095999" y="2370813"/>
            <a:ext cx="5058729" cy="3891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7990" indent="-28799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vi-VN" sz="2400" dirty="0">
                <a:latin typeface="UTM Avo" panose="02040603050506020204" pitchFamily="18"/>
              </a:rPr>
              <a:t>Tính năng sử dụng</a:t>
            </a:r>
          </a:p>
          <a:p>
            <a:pPr marL="287990" indent="-28799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vi-VN" sz="2400" dirty="0">
                <a:latin typeface="UTM Avo" panose="02040603050506020204" pitchFamily="18"/>
              </a:rPr>
              <a:t>Độ bền</a:t>
            </a:r>
          </a:p>
          <a:p>
            <a:pPr marL="287990" indent="-28799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vi-VN" sz="2400" dirty="0">
                <a:latin typeface="UTM Avo" panose="02040603050506020204" pitchFamily="18"/>
              </a:rPr>
              <a:t>Thẩm mĩ</a:t>
            </a:r>
          </a:p>
          <a:p>
            <a:pPr marL="287990" indent="-28799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vi-VN" sz="2400" dirty="0">
                <a:latin typeface="UTM Avo" panose="02040603050506020204" pitchFamily="18"/>
              </a:rPr>
              <a:t>Giá thành</a:t>
            </a:r>
          </a:p>
          <a:p>
            <a:pPr marL="287990" indent="-28799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vi-VN" sz="2400" dirty="0">
                <a:latin typeface="UTM Avo" panose="02040603050506020204" pitchFamily="18"/>
              </a:rPr>
              <a:t>Môi trường</a:t>
            </a:r>
          </a:p>
          <a:p>
            <a:pPr marL="287990" indent="-28799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vi-VN" sz="2400" dirty="0">
                <a:latin typeface="UTM Avo" panose="02040603050506020204" pitchFamily="18"/>
              </a:rPr>
              <a:t>Dịch vụ bảo dưỡng, chăm sóc khách hàng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85EB05-2713-7156-2AA0-572DE2CEE4C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7" t="16256" r="9026" b="11598"/>
          <a:stretch/>
        </p:blipFill>
        <p:spPr>
          <a:xfrm rot="21091568">
            <a:off x="990606" y="2219339"/>
            <a:ext cx="4722312" cy="446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64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B7050C-70A1-00F2-5A1A-814832643145}"/>
              </a:ext>
            </a:extLst>
          </p:cNvPr>
          <p:cNvSpPr txBox="1"/>
          <p:nvPr/>
        </p:nvSpPr>
        <p:spPr>
          <a:xfrm>
            <a:off x="1417061" y="1589390"/>
            <a:ext cx="9357878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7990" indent="-287990" algn="ctr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  <a:buFont typeface="Wingdings" panose="05000000000000000000" pitchFamily="2" charset="2"/>
              <a:buChar char="v"/>
            </a:pP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Hãy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đánh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giá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về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sản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phẩm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công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nghệ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mà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biết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i="1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BE2818-35C1-0774-0996-F1BAA7CDEEE5}"/>
              </a:ext>
            </a:extLst>
          </p:cNvPr>
          <p:cNvSpPr txBox="1"/>
          <p:nvPr/>
        </p:nvSpPr>
        <p:spPr>
          <a:xfrm>
            <a:off x="5775679" y="2234071"/>
            <a:ext cx="5170501" cy="3891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7990" indent="-287990" defTabSz="57598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 err="1">
                <a:latin typeface="UTM Avo" panose="02040603050506020204" pitchFamily="18"/>
                <a:cs typeface="Arial" panose="020B0604020202020204" pitchFamily="34" charset="0"/>
              </a:rPr>
              <a:t>Tiêu</a:t>
            </a:r>
            <a:r>
              <a:rPr lang="en-US" alt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UTM Avo" panose="02040603050506020204" pitchFamily="18"/>
                <a:cs typeface="Arial" panose="020B0604020202020204" pitchFamily="34" charset="0"/>
              </a:rPr>
              <a:t>chí</a:t>
            </a:r>
            <a:r>
              <a:rPr lang="en-US" altLang="en-US" sz="2400" dirty="0">
                <a:latin typeface="UTM Avo" panose="02040603050506020204" pitchFamily="18"/>
                <a:cs typeface="Arial" panose="020B0604020202020204" pitchFamily="34" charset="0"/>
              </a:rPr>
              <a:t> 1 - </a:t>
            </a:r>
            <a:r>
              <a:rPr lang="en-US" altLang="en-US" sz="2400" dirty="0" err="1">
                <a:latin typeface="UTM Avo" panose="02040603050506020204" pitchFamily="18"/>
                <a:cs typeface="Arial" panose="020B0604020202020204" pitchFamily="34" charset="0"/>
              </a:rPr>
              <a:t>Tính</a:t>
            </a:r>
            <a:r>
              <a:rPr lang="en-US" alt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UTM Avo" panose="02040603050506020204" pitchFamily="18"/>
                <a:cs typeface="Arial" panose="020B0604020202020204" pitchFamily="34" charset="0"/>
              </a:rPr>
              <a:t>năng</a:t>
            </a:r>
            <a:r>
              <a:rPr lang="en-US" alt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UTM Avo" panose="02040603050506020204" pitchFamily="18"/>
                <a:cs typeface="Arial" panose="020B0604020202020204" pitchFamily="34" charset="0"/>
              </a:rPr>
              <a:t>sử</a:t>
            </a:r>
            <a:r>
              <a:rPr lang="en-US" alt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UTM Avo" panose="02040603050506020204" pitchFamily="18"/>
                <a:cs typeface="Arial" panose="020B0604020202020204" pitchFamily="34" charset="0"/>
              </a:rPr>
              <a:t>dụng</a:t>
            </a:r>
            <a:r>
              <a:rPr lang="en-US" altLang="en-US" sz="2400" dirty="0">
                <a:latin typeface="UTM Avo" panose="02040603050506020204" pitchFamily="18"/>
                <a:cs typeface="Arial" panose="020B0604020202020204" pitchFamily="34" charset="0"/>
              </a:rPr>
              <a:t>: </a:t>
            </a:r>
          </a:p>
          <a:p>
            <a:pPr marL="287990" indent="-287990" defTabSz="57598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 err="1">
                <a:latin typeface="UTM Avo" panose="02040603050506020204" pitchFamily="18"/>
                <a:cs typeface="Arial" panose="020B0604020202020204" pitchFamily="34" charset="0"/>
              </a:rPr>
              <a:t>Tiêu</a:t>
            </a:r>
            <a:r>
              <a:rPr lang="en-US" alt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UTM Avo" panose="02040603050506020204" pitchFamily="18"/>
                <a:cs typeface="Arial" panose="020B0604020202020204" pitchFamily="34" charset="0"/>
              </a:rPr>
              <a:t>chí</a:t>
            </a:r>
            <a:r>
              <a:rPr lang="en-US" altLang="en-US" sz="2400" dirty="0">
                <a:latin typeface="UTM Avo" panose="02040603050506020204" pitchFamily="18"/>
                <a:cs typeface="Arial" panose="020B0604020202020204" pitchFamily="34" charset="0"/>
              </a:rPr>
              <a:t> 2 - </a:t>
            </a:r>
            <a:r>
              <a:rPr lang="en-US" altLang="en-US" sz="2400" dirty="0" err="1">
                <a:latin typeface="UTM Avo" panose="02040603050506020204" pitchFamily="18"/>
                <a:cs typeface="Arial" panose="020B0604020202020204" pitchFamily="34" charset="0"/>
              </a:rPr>
              <a:t>Độ</a:t>
            </a:r>
            <a:r>
              <a:rPr lang="en-US" alt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UTM Avo" panose="02040603050506020204" pitchFamily="18"/>
                <a:cs typeface="Arial" panose="020B0604020202020204" pitchFamily="34" charset="0"/>
              </a:rPr>
              <a:t>bền</a:t>
            </a:r>
            <a:endParaRPr lang="en-US" altLang="en-US" sz="2400" dirty="0">
              <a:latin typeface="UTM Avo" panose="02040603050506020204" pitchFamily="18"/>
              <a:cs typeface="Arial" panose="020B0604020202020204" pitchFamily="34" charset="0"/>
            </a:endParaRPr>
          </a:p>
          <a:p>
            <a:pPr marL="287990" indent="-287990" defTabSz="57598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 err="1">
                <a:latin typeface="UTM Avo" panose="02040603050506020204" pitchFamily="18"/>
                <a:cs typeface="Arial" panose="020B0604020202020204" pitchFamily="34" charset="0"/>
              </a:rPr>
              <a:t>Tiêu</a:t>
            </a:r>
            <a:r>
              <a:rPr lang="en-US" alt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UTM Avo" panose="02040603050506020204" pitchFamily="18"/>
                <a:cs typeface="Arial" panose="020B0604020202020204" pitchFamily="34" charset="0"/>
              </a:rPr>
              <a:t>chí</a:t>
            </a:r>
            <a:r>
              <a:rPr lang="en-US" altLang="en-US" sz="2400" dirty="0">
                <a:latin typeface="UTM Avo" panose="02040603050506020204" pitchFamily="18"/>
                <a:cs typeface="Arial" panose="020B0604020202020204" pitchFamily="34" charset="0"/>
              </a:rPr>
              <a:t> 3 - </a:t>
            </a:r>
            <a:r>
              <a:rPr lang="en-US" altLang="en-US" sz="2400" dirty="0" err="1">
                <a:latin typeface="UTM Avo" panose="02040603050506020204" pitchFamily="18"/>
                <a:cs typeface="Arial" panose="020B0604020202020204" pitchFamily="34" charset="0"/>
              </a:rPr>
              <a:t>Thẩm</a:t>
            </a:r>
            <a:r>
              <a:rPr lang="en-US" alt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UTM Avo" panose="02040603050506020204" pitchFamily="18"/>
                <a:cs typeface="Arial" panose="020B0604020202020204" pitchFamily="34" charset="0"/>
              </a:rPr>
              <a:t>mỹ</a:t>
            </a:r>
            <a:endParaRPr lang="en-US" altLang="en-US" sz="2400" dirty="0">
              <a:latin typeface="UTM Avo" panose="02040603050506020204" pitchFamily="18"/>
              <a:cs typeface="Arial" panose="020B0604020202020204" pitchFamily="34" charset="0"/>
            </a:endParaRPr>
          </a:p>
          <a:p>
            <a:pPr marL="287990" indent="-287990" defTabSz="57598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 err="1">
                <a:latin typeface="UTM Avo" panose="02040603050506020204" pitchFamily="18"/>
                <a:cs typeface="Arial" panose="020B0604020202020204" pitchFamily="34" charset="0"/>
              </a:rPr>
              <a:t>Tiêu</a:t>
            </a:r>
            <a:r>
              <a:rPr lang="en-US" alt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UTM Avo" panose="02040603050506020204" pitchFamily="18"/>
                <a:cs typeface="Arial" panose="020B0604020202020204" pitchFamily="34" charset="0"/>
              </a:rPr>
              <a:t>chí</a:t>
            </a:r>
            <a:r>
              <a:rPr lang="en-US" altLang="en-US" sz="2400" dirty="0">
                <a:latin typeface="UTM Avo" panose="02040603050506020204" pitchFamily="18"/>
                <a:cs typeface="Arial" panose="020B0604020202020204" pitchFamily="34" charset="0"/>
              </a:rPr>
              <a:t> 4 - </a:t>
            </a:r>
            <a:r>
              <a:rPr lang="en-US" altLang="en-US" sz="2400" dirty="0" err="1">
                <a:latin typeface="UTM Avo" panose="02040603050506020204" pitchFamily="18"/>
                <a:cs typeface="Arial" panose="020B0604020202020204" pitchFamily="34" charset="0"/>
              </a:rPr>
              <a:t>Giá</a:t>
            </a:r>
            <a:r>
              <a:rPr lang="en-US" alt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endParaRPr lang="en-US" altLang="en-US" sz="2400" dirty="0">
              <a:latin typeface="UTM Avo" panose="02040603050506020204" pitchFamily="18"/>
              <a:cs typeface="Arial" panose="020B0604020202020204" pitchFamily="34" charset="0"/>
            </a:endParaRPr>
          </a:p>
          <a:p>
            <a:pPr marL="287990" indent="-287990" defTabSz="57598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 err="1">
                <a:latin typeface="UTM Avo" panose="02040603050506020204" pitchFamily="18"/>
                <a:cs typeface="Arial" panose="020B0604020202020204" pitchFamily="34" charset="0"/>
              </a:rPr>
              <a:t>Tiêu</a:t>
            </a:r>
            <a:r>
              <a:rPr lang="en-US" alt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UTM Avo" panose="02040603050506020204" pitchFamily="18"/>
                <a:cs typeface="Arial" panose="020B0604020202020204" pitchFamily="34" charset="0"/>
              </a:rPr>
              <a:t>chí</a:t>
            </a:r>
            <a:r>
              <a:rPr lang="en-US" altLang="en-US" sz="2400" dirty="0">
                <a:latin typeface="UTM Avo" panose="02040603050506020204" pitchFamily="18"/>
                <a:cs typeface="Arial" panose="020B0604020202020204" pitchFamily="34" charset="0"/>
              </a:rPr>
              <a:t> 5 - </a:t>
            </a:r>
            <a:r>
              <a:rPr lang="en-US" altLang="en-US" sz="2400" dirty="0" err="1">
                <a:latin typeface="UTM Avo" panose="02040603050506020204" pitchFamily="18"/>
                <a:cs typeface="Arial" panose="020B0604020202020204" pitchFamily="34" charset="0"/>
              </a:rPr>
              <a:t>Môi</a:t>
            </a:r>
            <a:r>
              <a:rPr lang="en-US" alt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UTM Avo" panose="02040603050506020204" pitchFamily="18"/>
                <a:cs typeface="Arial" panose="020B0604020202020204" pitchFamily="34" charset="0"/>
              </a:rPr>
              <a:t>trường</a:t>
            </a:r>
            <a:endParaRPr lang="en-US" altLang="en-US" sz="2400" dirty="0">
              <a:latin typeface="UTM Avo" panose="02040603050506020204" pitchFamily="18"/>
              <a:cs typeface="Arial" panose="020B0604020202020204" pitchFamily="34" charset="0"/>
            </a:endParaRPr>
          </a:p>
          <a:p>
            <a:pPr marL="287990" indent="-287990" defTabSz="57598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sz="2400" dirty="0" err="1">
                <a:latin typeface="UTM Avo" panose="02040603050506020204" pitchFamily="18"/>
                <a:cs typeface="Arial" panose="020B0604020202020204" pitchFamily="34" charset="0"/>
              </a:rPr>
              <a:t>Tiêu</a:t>
            </a:r>
            <a:r>
              <a:rPr lang="en-US" alt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UTM Avo" panose="02040603050506020204" pitchFamily="18"/>
                <a:cs typeface="Arial" panose="020B0604020202020204" pitchFamily="34" charset="0"/>
              </a:rPr>
              <a:t>chí</a:t>
            </a:r>
            <a:r>
              <a:rPr lang="en-US" altLang="en-US" sz="2400" dirty="0">
                <a:latin typeface="UTM Avo" panose="02040603050506020204" pitchFamily="18"/>
                <a:cs typeface="Arial" panose="020B0604020202020204" pitchFamily="34" charset="0"/>
              </a:rPr>
              <a:t> 6 - </a:t>
            </a:r>
            <a:r>
              <a:rPr lang="en-US" altLang="en-US" sz="2400" dirty="0" err="1">
                <a:latin typeface="UTM Avo" panose="02040603050506020204" pitchFamily="18"/>
                <a:cs typeface="Arial" panose="020B0604020202020204" pitchFamily="34" charset="0"/>
              </a:rPr>
              <a:t>Dịch</a:t>
            </a:r>
            <a:r>
              <a:rPr lang="en-US" alt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UTM Avo" panose="02040603050506020204" pitchFamily="18"/>
                <a:cs typeface="Arial" panose="020B0604020202020204" pitchFamily="34" charset="0"/>
              </a:rPr>
              <a:t>vụ</a:t>
            </a:r>
            <a:r>
              <a:rPr lang="en-US" alt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UTM Avo" panose="02040603050506020204" pitchFamily="18"/>
                <a:cs typeface="Arial" panose="020B0604020202020204" pitchFamily="34" charset="0"/>
              </a:rPr>
              <a:t>bảo</a:t>
            </a:r>
            <a:r>
              <a:rPr lang="en-US" alt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UTM Avo" panose="02040603050506020204" pitchFamily="18"/>
                <a:cs typeface="Arial" panose="020B0604020202020204" pitchFamily="34" charset="0"/>
              </a:rPr>
              <a:t>dưỡng</a:t>
            </a:r>
            <a:r>
              <a:rPr lang="en-US" altLang="en-US" sz="2400" dirty="0"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altLang="en-US" sz="2400" dirty="0" err="1">
                <a:latin typeface="UTM Avo" panose="02040603050506020204" pitchFamily="18"/>
                <a:cs typeface="Arial" panose="020B0604020202020204" pitchFamily="34" charset="0"/>
              </a:rPr>
              <a:t>chăm</a:t>
            </a:r>
            <a:r>
              <a:rPr lang="en-US" alt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UTM Avo" panose="02040603050506020204" pitchFamily="18"/>
                <a:cs typeface="Arial" panose="020B0604020202020204" pitchFamily="34" charset="0"/>
              </a:rPr>
              <a:t>sóc</a:t>
            </a:r>
            <a:r>
              <a:rPr lang="en-US" alt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UTM Avo" panose="02040603050506020204" pitchFamily="18"/>
                <a:cs typeface="Arial" panose="020B0604020202020204" pitchFamily="34" charset="0"/>
              </a:rPr>
              <a:t>khách</a:t>
            </a:r>
            <a:r>
              <a:rPr lang="en-US" alt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UTM Avo" panose="02040603050506020204" pitchFamily="18"/>
                <a:cs typeface="Arial" panose="020B0604020202020204" pitchFamily="34" charset="0"/>
              </a:rPr>
              <a:t>hàng</a:t>
            </a:r>
            <a:endParaRPr lang="en-US" alt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4" name="Picture 4" descr="Hand drawn device antigravity background">
            <a:extLst>
              <a:ext uri="{FF2B5EF4-FFF2-40B4-BE49-F238E27FC236}">
                <a16:creationId xmlns:a16="http://schemas.microsoft.com/office/drawing/2014/main" id="{CDEC280C-77B4-13FD-586B-2948E88AD4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79"/>
          <a:stretch/>
        </p:blipFill>
        <p:spPr bwMode="auto">
          <a:xfrm>
            <a:off x="1245820" y="2400342"/>
            <a:ext cx="4065216" cy="3687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4194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EC244E9-5D58-A6B6-F5FB-F00B0E2328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3238682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049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5">
            <a:extLst>
              <a:ext uri="{FF2B5EF4-FFF2-40B4-BE49-F238E27FC236}">
                <a16:creationId xmlns:a16="http://schemas.microsoft.com/office/drawing/2014/main" id="{CF887AE1-4BB6-D1C5-6D94-8355A22F6FC6}"/>
              </a:ext>
            </a:extLst>
          </p:cNvPr>
          <p:cNvSpPr/>
          <p:nvPr/>
        </p:nvSpPr>
        <p:spPr>
          <a:xfrm>
            <a:off x="1255148" y="2849082"/>
            <a:ext cx="9648000" cy="0"/>
          </a:xfrm>
          <a:prstGeom prst="line">
            <a:avLst/>
          </a:prstGeom>
          <a:ln w="133350" cap="rnd">
            <a:solidFill>
              <a:srgbClr val="1C0052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3" name="Group 6">
            <a:extLst>
              <a:ext uri="{FF2B5EF4-FFF2-40B4-BE49-F238E27FC236}">
                <a16:creationId xmlns:a16="http://schemas.microsoft.com/office/drawing/2014/main" id="{28E4793A-4233-03FC-0182-78A35825E77D}"/>
              </a:ext>
            </a:extLst>
          </p:cNvPr>
          <p:cNvGrpSpPr/>
          <p:nvPr/>
        </p:nvGrpSpPr>
        <p:grpSpPr>
          <a:xfrm>
            <a:off x="2098069" y="2421715"/>
            <a:ext cx="841556" cy="786473"/>
            <a:chOff x="0" y="0"/>
            <a:chExt cx="1727423" cy="1614355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2924184D-4580-D557-7C8C-654407E2F188}"/>
                </a:ext>
              </a:extLst>
            </p:cNvPr>
            <p:cNvSpPr/>
            <p:nvPr/>
          </p:nvSpPr>
          <p:spPr>
            <a:xfrm>
              <a:off x="0" y="0"/>
              <a:ext cx="1727423" cy="1614355"/>
            </a:xfrm>
            <a:custGeom>
              <a:avLst/>
              <a:gdLst/>
              <a:ahLst/>
              <a:cxnLst/>
              <a:rect l="l" t="t" r="r" b="b"/>
              <a:pathLst>
                <a:path w="1727423" h="1614355">
                  <a:moveTo>
                    <a:pt x="0" y="0"/>
                  </a:moveTo>
                  <a:lnTo>
                    <a:pt x="1727423" y="0"/>
                  </a:lnTo>
                  <a:lnTo>
                    <a:pt x="1727423" y="1614355"/>
                  </a:lnTo>
                  <a:lnTo>
                    <a:pt x="0" y="16143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7199D82B-8C4A-4009-E540-8CAA787549D8}"/>
                </a:ext>
              </a:extLst>
            </p:cNvPr>
            <p:cNvSpPr txBox="1"/>
            <p:nvPr/>
          </p:nvSpPr>
          <p:spPr>
            <a:xfrm>
              <a:off x="73659" y="335687"/>
              <a:ext cx="1625753" cy="11704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238"/>
                </a:lnSpc>
              </a:pPr>
              <a:endParaRPr sz="2800">
                <a:latin typeface="UTM Avo" panose="02040603050506020204" pitchFamily="18"/>
              </a:endParaRPr>
            </a:p>
          </p:txBody>
        </p:sp>
      </p:grpSp>
      <p:grpSp>
        <p:nvGrpSpPr>
          <p:cNvPr id="16" name="Group 9">
            <a:extLst>
              <a:ext uri="{FF2B5EF4-FFF2-40B4-BE49-F238E27FC236}">
                <a16:creationId xmlns:a16="http://schemas.microsoft.com/office/drawing/2014/main" id="{B619AD73-525C-CC7E-096A-D084789F959D}"/>
              </a:ext>
            </a:extLst>
          </p:cNvPr>
          <p:cNvGrpSpPr/>
          <p:nvPr/>
        </p:nvGrpSpPr>
        <p:grpSpPr>
          <a:xfrm>
            <a:off x="5685794" y="2421714"/>
            <a:ext cx="841556" cy="786473"/>
            <a:chOff x="0" y="0"/>
            <a:chExt cx="1727423" cy="1614355"/>
          </a:xfrm>
        </p:grpSpPr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88D05F4E-646F-A486-9E36-78A18E40B775}"/>
                </a:ext>
              </a:extLst>
            </p:cNvPr>
            <p:cNvSpPr/>
            <p:nvPr/>
          </p:nvSpPr>
          <p:spPr>
            <a:xfrm>
              <a:off x="0" y="0"/>
              <a:ext cx="1727423" cy="1614355"/>
            </a:xfrm>
            <a:custGeom>
              <a:avLst/>
              <a:gdLst/>
              <a:ahLst/>
              <a:cxnLst/>
              <a:rect l="l" t="t" r="r" b="b"/>
              <a:pathLst>
                <a:path w="1727423" h="1614355">
                  <a:moveTo>
                    <a:pt x="0" y="0"/>
                  </a:moveTo>
                  <a:lnTo>
                    <a:pt x="1727423" y="0"/>
                  </a:lnTo>
                  <a:lnTo>
                    <a:pt x="1727423" y="1614355"/>
                  </a:lnTo>
                  <a:lnTo>
                    <a:pt x="0" y="16143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1">
              <a:extLst>
                <a:ext uri="{FF2B5EF4-FFF2-40B4-BE49-F238E27FC236}">
                  <a16:creationId xmlns:a16="http://schemas.microsoft.com/office/drawing/2014/main" id="{C72F07F6-C83C-DF8D-0A10-C7A24D0B6647}"/>
                </a:ext>
              </a:extLst>
            </p:cNvPr>
            <p:cNvSpPr txBox="1"/>
            <p:nvPr/>
          </p:nvSpPr>
          <p:spPr>
            <a:xfrm>
              <a:off x="73659" y="335687"/>
              <a:ext cx="1625753" cy="11704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238"/>
                </a:lnSpc>
              </a:pPr>
              <a:endParaRPr sz="2800">
                <a:latin typeface="UTM Avo" panose="02040603050506020204" pitchFamily="18"/>
              </a:endParaRPr>
            </a:p>
          </p:txBody>
        </p:sp>
      </p:grpSp>
      <p:sp>
        <p:nvSpPr>
          <p:cNvPr id="19" name="Freeform 12">
            <a:extLst>
              <a:ext uri="{FF2B5EF4-FFF2-40B4-BE49-F238E27FC236}">
                <a16:creationId xmlns:a16="http://schemas.microsoft.com/office/drawing/2014/main" id="{A44410D7-FD1C-5ED5-44F1-11011510C13E}"/>
              </a:ext>
            </a:extLst>
          </p:cNvPr>
          <p:cNvSpPr/>
          <p:nvPr/>
        </p:nvSpPr>
        <p:spPr>
          <a:xfrm>
            <a:off x="9273519" y="2421714"/>
            <a:ext cx="841556" cy="786472"/>
          </a:xfrm>
          <a:custGeom>
            <a:avLst/>
            <a:gdLst/>
            <a:ahLst/>
            <a:cxnLst/>
            <a:rect l="l" t="t" r="r" b="b"/>
            <a:pathLst>
              <a:path w="1295567" h="1210766">
                <a:moveTo>
                  <a:pt x="0" y="0"/>
                </a:moveTo>
                <a:lnTo>
                  <a:pt x="1295567" y="0"/>
                </a:lnTo>
                <a:lnTo>
                  <a:pt x="1295567" y="1210766"/>
                </a:lnTo>
                <a:lnTo>
                  <a:pt x="0" y="12107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VN" sz="2800" dirty="0">
              <a:latin typeface="UTM Avo" panose="02040603050506020204" pitchFamily="18"/>
            </a:endParaRPr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88166F51-200A-05AB-37CB-D9AAA219BDE0}"/>
              </a:ext>
            </a:extLst>
          </p:cNvPr>
          <p:cNvSpPr/>
          <p:nvPr/>
        </p:nvSpPr>
        <p:spPr>
          <a:xfrm rot="1249026">
            <a:off x="5996026" y="2473163"/>
            <a:ext cx="197140" cy="673460"/>
          </a:xfrm>
          <a:custGeom>
            <a:avLst/>
            <a:gdLst/>
            <a:ahLst/>
            <a:cxnLst/>
            <a:rect l="l" t="t" r="r" b="b"/>
            <a:pathLst>
              <a:path w="303495" h="1036784">
                <a:moveTo>
                  <a:pt x="0" y="0"/>
                </a:moveTo>
                <a:lnTo>
                  <a:pt x="303495" y="0"/>
                </a:lnTo>
                <a:lnTo>
                  <a:pt x="303495" y="1036784"/>
                </a:lnTo>
                <a:lnTo>
                  <a:pt x="0" y="103678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65FAE7CE-F91C-6B77-35C5-882078E3F2CE}"/>
              </a:ext>
            </a:extLst>
          </p:cNvPr>
          <p:cNvSpPr/>
          <p:nvPr/>
        </p:nvSpPr>
        <p:spPr>
          <a:xfrm rot="1519253">
            <a:off x="2429708" y="2491543"/>
            <a:ext cx="178277" cy="636703"/>
          </a:xfrm>
          <a:custGeom>
            <a:avLst/>
            <a:gdLst/>
            <a:ahLst/>
            <a:cxnLst/>
            <a:rect l="l" t="t" r="r" b="b"/>
            <a:pathLst>
              <a:path w="274455" h="980197">
                <a:moveTo>
                  <a:pt x="0" y="0"/>
                </a:moveTo>
                <a:lnTo>
                  <a:pt x="274455" y="0"/>
                </a:lnTo>
                <a:lnTo>
                  <a:pt x="274455" y="980196"/>
                </a:lnTo>
                <a:lnTo>
                  <a:pt x="0" y="98019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EEBEEA0D-DB15-9072-7E7F-A277ED2F3078}"/>
              </a:ext>
            </a:extLst>
          </p:cNvPr>
          <p:cNvSpPr/>
          <p:nvPr/>
        </p:nvSpPr>
        <p:spPr>
          <a:xfrm rot="2228953">
            <a:off x="9520368" y="2484751"/>
            <a:ext cx="324160" cy="640316"/>
          </a:xfrm>
          <a:custGeom>
            <a:avLst/>
            <a:gdLst/>
            <a:ahLst/>
            <a:cxnLst/>
            <a:rect l="l" t="t" r="r" b="b"/>
            <a:pathLst>
              <a:path w="499041" h="985760">
                <a:moveTo>
                  <a:pt x="0" y="0"/>
                </a:moveTo>
                <a:lnTo>
                  <a:pt x="499042" y="0"/>
                </a:lnTo>
                <a:lnTo>
                  <a:pt x="499042" y="985760"/>
                </a:lnTo>
                <a:lnTo>
                  <a:pt x="0" y="98576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438A63B-5D27-7264-A628-5AE13ED77F79}"/>
              </a:ext>
            </a:extLst>
          </p:cNvPr>
          <p:cNvSpPr txBox="1"/>
          <p:nvPr/>
        </p:nvSpPr>
        <p:spPr>
          <a:xfrm>
            <a:off x="661394" y="3429000"/>
            <a:ext cx="3714904" cy="1305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7990" indent="-287990" algn="ctr">
              <a:lnSpc>
                <a:spcPct val="150000"/>
              </a:lnSpc>
            </a:pPr>
            <a:r>
              <a:rPr lang="en-US" sz="2800" dirty="0" err="1">
                <a:latin typeface="UTM Avo" panose="02040603050506020204" pitchFamily="18"/>
                <a:cs typeface="Arial" panose="020B0604020202020204" pitchFamily="34" charset="0"/>
              </a:rPr>
              <a:t>Ôn</a:t>
            </a:r>
            <a:r>
              <a:rPr lang="en-US" sz="28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8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cs typeface="Arial" panose="020B0604020202020204" pitchFamily="34" charset="0"/>
              </a:rPr>
              <a:t>kiến</a:t>
            </a:r>
            <a:r>
              <a:rPr lang="en-US" sz="28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cs typeface="Arial" panose="020B0604020202020204" pitchFamily="34" charset="0"/>
              </a:rPr>
              <a:t>thức</a:t>
            </a:r>
            <a:endParaRPr lang="en-US" sz="2800" dirty="0">
              <a:latin typeface="UTM Avo" panose="02040603050506020204" pitchFamily="18"/>
              <a:cs typeface="Arial" panose="020B0604020202020204" pitchFamily="34" charset="0"/>
            </a:endParaRPr>
          </a:p>
          <a:p>
            <a:pPr marL="287990" indent="-287990" algn="ctr">
              <a:lnSpc>
                <a:spcPct val="150000"/>
              </a:lnSpc>
            </a:pPr>
            <a:r>
              <a:rPr lang="en-US" sz="2800" dirty="0" err="1">
                <a:latin typeface="UTM Avo" panose="02040603050506020204" pitchFamily="18"/>
                <a:cs typeface="Arial" panose="020B0604020202020204" pitchFamily="34" charset="0"/>
              </a:rPr>
              <a:t>đã</a:t>
            </a:r>
            <a:r>
              <a:rPr lang="en-US" sz="28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endParaRPr lang="en-US" sz="28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3B8DBE5-5656-0E09-C2CA-44E35F666E93}"/>
              </a:ext>
            </a:extLst>
          </p:cNvPr>
          <p:cNvSpPr txBox="1"/>
          <p:nvPr/>
        </p:nvSpPr>
        <p:spPr>
          <a:xfrm>
            <a:off x="2964483" y="3429000"/>
            <a:ext cx="6229329" cy="1293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Hoàn</a:t>
            </a:r>
            <a:r>
              <a:rPr lang="pt-BR" sz="28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thành</a:t>
            </a:r>
            <a:r>
              <a:rPr lang="pt-BR" sz="28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pt-BR" sz="28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pt-BR" sz="28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dirty="0" err="1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tập</a:t>
            </a:r>
            <a:endParaRPr lang="en-US" sz="2800" dirty="0"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EE45EC3-E814-535A-C7D0-658DBD140E3D}"/>
              </a:ext>
            </a:extLst>
          </p:cNvPr>
          <p:cNvSpPr txBox="1"/>
          <p:nvPr/>
        </p:nvSpPr>
        <p:spPr>
          <a:xfrm>
            <a:off x="7917258" y="3421804"/>
            <a:ext cx="3530380" cy="658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 err="1"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8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cs typeface="Arial" panose="020B0604020202020204" pitchFamily="34" charset="0"/>
              </a:rPr>
              <a:t>trước</a:t>
            </a:r>
            <a:r>
              <a:rPr lang="en-US" sz="28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800" dirty="0">
                <a:latin typeface="UTM Avo" panose="02040603050506020204" pitchFamily="18"/>
                <a:cs typeface="Arial" panose="020B0604020202020204" pitchFamily="34" charset="0"/>
              </a:rPr>
              <a:t> 8</a:t>
            </a:r>
          </a:p>
        </p:txBody>
      </p:sp>
    </p:spTree>
    <p:extLst>
      <p:ext uri="{BB962C8B-B14F-4D97-AF65-F5344CB8AC3E}">
        <p14:creationId xmlns:p14="http://schemas.microsoft.com/office/powerpoint/2010/main" val="485932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1"/>
          <p:cNvSpPr/>
          <p:nvPr/>
        </p:nvSpPr>
        <p:spPr>
          <a:xfrm>
            <a:off x="4775418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21"/>
          <p:cNvSpPr txBox="1"/>
          <p:nvPr/>
        </p:nvSpPr>
        <p:spPr>
          <a:xfrm>
            <a:off x="462105" y="912740"/>
            <a:ext cx="11367083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833C0B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Like fanpage Hoc10 - Học 1 biết 10 để nhận thêm nhiều tài liệu giảng dạy</a:t>
            </a:r>
            <a:endParaRPr>
              <a:latin typeface="UTM Avo" panose="02040603050506020204" pitchFamily="18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theo đường link:  </a:t>
            </a:r>
            <a:endParaRPr>
              <a:latin typeface="UTM Avo" panose="02040603050506020204" pitchFamily="18"/>
            </a:endParaRPr>
          </a:p>
        </p:txBody>
      </p:sp>
      <p:sp>
        <p:nvSpPr>
          <p:cNvPr id="371" name="Google Shape;371;p2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sng" strike="noStrike" cap="none">
                <a:solidFill>
                  <a:srgbClr val="843C0C"/>
                </a:solidFill>
                <a:latin typeface="UTM Avo" panose="02040603050506020204" pitchFamily="18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Học 1 biết 10</a:t>
            </a:r>
            <a:endParaRPr lang="en-US" sz="2400" b="1" i="0" u="sng" strike="noStrike" cap="none" dirty="0">
              <a:solidFill>
                <a:srgbClr val="843C0C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2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Hoặc truy cập qua QR code</a:t>
            </a:r>
            <a:endParaRPr>
              <a:latin typeface="UTM Avo" panose="02040603050506020204" pitchFamily="18"/>
            </a:endParaRPr>
          </a:p>
        </p:txBody>
      </p:sp>
      <p:pic>
        <p:nvPicPr>
          <p:cNvPr id="374" name="Google Shape;374;p2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679086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</TotalTime>
  <Words>332</Words>
  <Application>Microsoft Office PowerPoint</Application>
  <PresentationFormat>Widescreen</PresentationFormat>
  <Paragraphs>48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Calibri Light</vt:lpstr>
      <vt:lpstr>Aptos</vt:lpstr>
      <vt:lpstr>UTM Avo</vt:lpstr>
      <vt:lpstr>Arial</vt:lpstr>
      <vt:lpstr>Wingdings</vt:lpstr>
      <vt:lpstr>Calibri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 Nguyễn</dc:creator>
  <cp:lastModifiedBy>Huy Nguyễn</cp:lastModifiedBy>
  <cp:revision>25</cp:revision>
  <dcterms:created xsi:type="dcterms:W3CDTF">2024-05-07T08:46:24Z</dcterms:created>
  <dcterms:modified xsi:type="dcterms:W3CDTF">2024-06-20T10:46:34Z</dcterms:modified>
</cp:coreProperties>
</file>