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1"/>
  </p:notesMasterIdLst>
  <p:sldIdLst>
    <p:sldId id="277" r:id="rId2"/>
    <p:sldId id="256" r:id="rId3"/>
    <p:sldId id="266" r:id="rId4"/>
    <p:sldId id="257" r:id="rId5"/>
    <p:sldId id="26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258" r:id="rId33"/>
    <p:sldId id="268" r:id="rId34"/>
    <p:sldId id="259" r:id="rId35"/>
    <p:sldId id="269" r:id="rId36"/>
    <p:sldId id="260" r:id="rId37"/>
    <p:sldId id="270" r:id="rId38"/>
    <p:sldId id="304" r:id="rId39"/>
    <p:sldId id="276" r:id="rId40"/>
  </p:sldIdLst>
  <p:sldSz cx="12192000" cy="6858000"/>
  <p:notesSz cx="6858000" cy="9144000"/>
  <p:embeddedFontLst>
    <p:embeddedFont>
      <p:font typeface="Hero Bold" panose="020B0604020202020204" charset="0"/>
      <p:regular r:id="rId42"/>
      <p:bold r:id="rId43"/>
      <p:italic r:id="rId44"/>
      <p:boldItalic r:id="rId45"/>
    </p:embeddedFont>
    <p:embeddedFont>
      <p:font typeface="UTM Avo" panose="02040603050506020204" pitchFamily="18" charset="0"/>
      <p:regular r:id="rId46"/>
      <p:bold r:id="rId47"/>
      <p:italic r:id="rId48"/>
      <p:boldItalic r:id="rId49"/>
    </p:embeddedFont>
  </p:embeddedFontLst>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57"/>
    <p:restoredTop sz="94660"/>
  </p:normalViewPr>
  <p:slideViewPr>
    <p:cSldViewPr snapToGrid="0">
      <p:cViewPr varScale="1">
        <p:scale>
          <a:sx n="102" d="100"/>
          <a:sy n="102"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a:t>
            </a:fld>
            <a:endParaRPr lang="en-US"/>
          </a:p>
        </p:txBody>
      </p:sp>
    </p:spTree>
    <p:extLst>
      <p:ext uri="{BB962C8B-B14F-4D97-AF65-F5344CB8AC3E}">
        <p14:creationId xmlns:p14="http://schemas.microsoft.com/office/powerpoint/2010/main" val="84697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D203-0B38-EC97-8872-03C55342AC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6698E78E-BCC3-103F-7A83-D4715129F9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C2837904-0EDD-4C66-4627-308A3051D1F7}"/>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127F0449-B964-6B48-6113-3B536CDED6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009C5-0851-C0D1-E0D4-B4F5234F8551}"/>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096172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9432-1AE2-E279-0ABE-0DEDC05B83D7}"/>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879A3770-6551-990E-1868-3FFC03813A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8E139B7C-24A5-E480-1614-6AE5E465BE18}"/>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B6EAACCA-9BA2-C257-8231-80EDB7C4D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416AE-7D48-5C22-1130-2D7D48947699}"/>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27310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5543-F440-F1D7-EEFF-5877FCC9C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E35AFA81-1577-C528-C1B3-026D3C092A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9A3D84-0D49-683D-1804-B619E1CB0215}"/>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BEAAEFB-48A9-6354-4CC9-A33BBD1775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13C4D-CDBD-A3F4-4493-76A4B2F251D0}"/>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60066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B9932-FEE5-92CF-F5FD-79AE811798ED}"/>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51DB3C5-81D0-2537-B37B-6E27072420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30727309-C1A1-89FA-85AD-57993E5340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79C5EC6B-48E5-6F1D-236D-3FE80EBDB94C}"/>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CA4608F9-A9A8-2EA2-3735-D060A48096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1185C4-A061-25B5-8533-1D4F603E314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95813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5B32-2C0D-64CD-40B7-4D3868BE4389}"/>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4275416E-9440-2EAE-74AF-71B8661515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1EF9AB-5734-0BA7-B45F-680D1051E0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367A4B85-27FE-F93D-6EF0-395C986BA5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EAD8C1-F256-4B09-AA92-D9FEE516E5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EA210942-D118-47D3-D117-3C8BFEE0049C}"/>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8" name="Footer Placeholder 7">
            <a:extLst>
              <a:ext uri="{FF2B5EF4-FFF2-40B4-BE49-F238E27FC236}">
                <a16:creationId xmlns:a16="http://schemas.microsoft.com/office/drawing/2014/main" id="{33B058CF-5975-0814-9662-E8F95900A8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92BB8D-1B60-970F-64F9-73F10BC3DCD6}"/>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96736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65A5E-3424-9113-E960-AE8C1B822781}"/>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0FD4FDD9-E568-B5DE-A2B5-67FB1CEC464D}"/>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4" name="Footer Placeholder 3">
            <a:extLst>
              <a:ext uri="{FF2B5EF4-FFF2-40B4-BE49-F238E27FC236}">
                <a16:creationId xmlns:a16="http://schemas.microsoft.com/office/drawing/2014/main" id="{93B052D6-8055-B03A-C6DD-D19E9A0A96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33FCE0-CD6D-816C-8113-3D28E2EF5B12}"/>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85935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EE6B52-3A13-2674-D6E3-1586C322100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3" name="Footer Placeholder 2">
            <a:extLst>
              <a:ext uri="{FF2B5EF4-FFF2-40B4-BE49-F238E27FC236}">
                <a16:creationId xmlns:a16="http://schemas.microsoft.com/office/drawing/2014/main" id="{C77395B2-31D7-4064-A904-DAC9119DE2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B4F985-21D1-61CC-BA30-04894A61D97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832527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4BA30-8040-8AA4-6A6F-C79D66C2A6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C27AE2C5-84CF-04ED-EC35-BAF85115EE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BBAD3DB3-5DA0-C523-CB11-CAE2590FB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052266-7141-4A26-F078-D35AD48D7F0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A9DE5FA8-D1F0-F552-8804-37EBAD88F6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05E388-609F-7561-0F67-F3C8084E3FE8}"/>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23529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59CA-D5E7-BF1F-239F-679DFD528B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CF920161-920E-FB33-FE73-E416A31BD7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BD02ACC4-5606-24CA-B256-D98ECCC170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0C56DA-FFB4-00E6-47B1-BE1C3F0933D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C73479C1-5008-43B0-17E5-E28FCC8A69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CF9115-06E1-7C76-20D7-0ED8F0CB303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19957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5EDEB-B127-8E32-B040-5135F705FF00}"/>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3175513C-5CFB-1AAF-3C9E-CEFD9EF221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962E132-3828-EBE7-17A9-24329E45498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7E5A3E8E-24F6-1AEC-F689-E4D2D6E6A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B3AE8-F251-9031-16B2-A450C0C62650}"/>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1529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71EBDC-0933-B420-C2AA-4BA7BB9CFF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DA936980-BA48-47E3-D08C-76214397A6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B460614A-7250-BE94-E865-F17872F4DDC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8DEAFE4-3491-3A08-CDFE-FC09593CD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7C466-3553-06AE-C008-5C8DB6D7BC0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288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F02E96-BE7C-A1EE-502F-F35368A92A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7F0B8F45-DBED-4F88-B58E-BFE5CBFDE8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D347A26A-1502-1632-41E3-E07ADB4A53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BA18A7F5-0060-4260-F1E9-52F626C442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AA8DD5-BD72-F629-6450-4355D2FC18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3526450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45/"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thiet-ke-va-cong-nghe/1/163/45/"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cong-nghe-10-thiet-ke-va-cong-nghe/1/163/45/"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hoc10.vn/doc-sach/cong-nghe-10-thiet-ke-va-cong-nghe/1/163/45/"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hyperlink" Target="https://hoc10.vn/doc-sach/cong-nghe-10-thiet-ke-va-cong-nghe/1/163/45/" TargetMode="External"/><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E935316-2914-B6B2-7F70-A3D50A3E82DF}"/>
              </a:ext>
            </a:extLst>
          </p:cNvPr>
          <p:cNvSpPr txBox="1">
            <a:spLocks/>
          </p:cNvSpPr>
          <p:nvPr/>
        </p:nvSpPr>
        <p:spPr>
          <a:xfrm>
            <a:off x="173230" y="120851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3</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Vẽ</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kĩ</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thuật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cơ</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sở</a:t>
            </a:r>
            <a:endParaRPr lang="en-US" sz="5400" b="1" dirty="0">
              <a:solidFill>
                <a:srgbClr val="002060"/>
              </a:solidFill>
              <a:latin typeface="UTM Avo" panose="02040603050506020204" pitchFamily="18" charset="0"/>
            </a:endParaRPr>
          </a:p>
        </p:txBody>
      </p:sp>
      <p:sp>
        <p:nvSpPr>
          <p:cNvPr id="4" name="Subtitle 2">
            <a:extLst>
              <a:ext uri="{FF2B5EF4-FFF2-40B4-BE49-F238E27FC236}">
                <a16:creationId xmlns:a16="http://schemas.microsoft.com/office/drawing/2014/main" id="{31398B94-AA23-8CB6-5E7C-35F632FA578B}"/>
              </a:ext>
            </a:extLst>
          </p:cNvPr>
          <p:cNvSpPr txBox="1">
            <a:spLocks/>
          </p:cNvSpPr>
          <p:nvPr/>
        </p:nvSpPr>
        <p:spPr>
          <a:xfrm>
            <a:off x="348157" y="3447154"/>
            <a:ext cx="1149568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a:t>
            </a:r>
            <a:r>
              <a:rPr lang="en-US" sz="6000" b="1" i="0" u="none" strike="noStrike" dirty="0">
                <a:solidFill>
                  <a:srgbClr val="FF0000"/>
                </a:solidFill>
                <a:effectLst/>
                <a:latin typeface="UTM Avo" panose="02040603050506020204" pitchFamily="18"/>
              </a:rPr>
              <a:t>9. </a:t>
            </a:r>
            <a:r>
              <a:rPr lang="en-US" sz="6000" b="1" i="0" u="none" strike="noStrike" dirty="0" err="1">
                <a:solidFill>
                  <a:srgbClr val="FF0000"/>
                </a:solidFill>
                <a:effectLst/>
                <a:latin typeface="UTM Avo" panose="02040603050506020204" pitchFamily="18"/>
              </a:rPr>
              <a:t>Hình</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chiếu</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vuông</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góc</a:t>
            </a:r>
            <a:endParaRPr lang="en-US" sz="6000" b="1" dirty="0">
              <a:solidFill>
                <a:srgbClr val="FF0000"/>
              </a:solidFill>
              <a:latin typeface="UTM Avo" panose="02040603050506020204" pitchFamily="18" charset="0"/>
            </a:endParaRPr>
          </a:p>
        </p:txBody>
      </p:sp>
      <p:sp>
        <p:nvSpPr>
          <p:cNvPr id="9" name="Google Shape;88;p1">
            <a:extLst>
              <a:ext uri="{FF2B5EF4-FFF2-40B4-BE49-F238E27FC236}">
                <a16:creationId xmlns:a16="http://schemas.microsoft.com/office/drawing/2014/main" id="{B75983AC-ED80-A21F-62DB-BB56BF089369}"/>
              </a:ext>
            </a:extLst>
          </p:cNvPr>
          <p:cNvSpPr txBox="1"/>
          <p:nvPr/>
        </p:nvSpPr>
        <p:spPr>
          <a:xfrm>
            <a:off x="8536217" y="0"/>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i="0" u="none" strike="noStrike" cap="none" dirty="0" err="1">
                <a:solidFill>
                  <a:schemeClr val="lt1"/>
                </a:solidFill>
                <a:latin typeface="UTM Avo" panose="02040603050506020204" pitchFamily="18"/>
                <a:sym typeface="Arial"/>
              </a:rPr>
              <a:t>Công</a:t>
            </a:r>
            <a:r>
              <a:rPr lang="en-US" sz="3600" i="0" u="none" strike="noStrike" cap="none" dirty="0">
                <a:solidFill>
                  <a:schemeClr val="lt1"/>
                </a:solidFill>
                <a:latin typeface="UTM Avo" panose="02040603050506020204" pitchFamily="18"/>
                <a:sym typeface="Arial"/>
              </a:rPr>
              <a:t> </a:t>
            </a:r>
            <a:r>
              <a:rPr lang="en-US" sz="3600" i="0" u="none" strike="noStrike" cap="none" dirty="0" err="1">
                <a:solidFill>
                  <a:schemeClr val="lt1"/>
                </a:solidFill>
                <a:latin typeface="UTM Avo" panose="02040603050506020204" pitchFamily="18"/>
                <a:sym typeface="Arial"/>
              </a:rPr>
              <a:t>nghệ</a:t>
            </a:r>
            <a:r>
              <a:rPr lang="en-US" sz="360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10" name="Google Shape;91;p1">
            <a:extLst>
              <a:ext uri="{FF2B5EF4-FFF2-40B4-BE49-F238E27FC236}">
                <a16:creationId xmlns:a16="http://schemas.microsoft.com/office/drawing/2014/main" id="{A2AA90F1-6786-D4DB-6589-BB7699368CDE}"/>
              </a:ext>
            </a:extLst>
          </p:cNvPr>
          <p:cNvSpPr txBox="1"/>
          <p:nvPr/>
        </p:nvSpPr>
        <p:spPr>
          <a:xfrm>
            <a:off x="8797634" y="646331"/>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0" u="none" strike="noStrike" cap="none" dirty="0" err="1">
                <a:solidFill>
                  <a:schemeClr val="lt1"/>
                </a:solidFill>
                <a:latin typeface="UTM Avo" panose="02040603050506020204" pitchFamily="18"/>
                <a:sym typeface="Arial"/>
              </a:rPr>
              <a:t>Thiết</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kế</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và</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công</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7885E2-A9A6-C5F4-0748-803E637543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3239" y="1738379"/>
            <a:ext cx="2900257" cy="2983484"/>
          </a:xfrm>
          <a:prstGeom prst="rect">
            <a:avLst/>
          </a:prstGeom>
        </p:spPr>
      </p:pic>
      <p:grpSp>
        <p:nvGrpSpPr>
          <p:cNvPr id="4" name="Group 6">
            <a:extLst>
              <a:ext uri="{FF2B5EF4-FFF2-40B4-BE49-F238E27FC236}">
                <a16:creationId xmlns:a16="http://schemas.microsoft.com/office/drawing/2014/main" id="{692EDB87-443D-694F-DAA5-CFEA25176A79}"/>
              </a:ext>
            </a:extLst>
          </p:cNvPr>
          <p:cNvGrpSpPr/>
          <p:nvPr/>
        </p:nvGrpSpPr>
        <p:grpSpPr>
          <a:xfrm>
            <a:off x="784769" y="3349805"/>
            <a:ext cx="6564623" cy="1348786"/>
            <a:chOff x="0" y="0"/>
            <a:chExt cx="5641296" cy="918024"/>
          </a:xfrm>
        </p:grpSpPr>
        <p:sp>
          <p:nvSpPr>
            <p:cNvPr id="5" name="Freeform 7">
              <a:extLst>
                <a:ext uri="{FF2B5EF4-FFF2-40B4-BE49-F238E27FC236}">
                  <a16:creationId xmlns:a16="http://schemas.microsoft.com/office/drawing/2014/main" id="{B907FEDF-962C-2002-A382-7C0EB869A283}"/>
                </a:ext>
              </a:extLst>
            </p:cNvPr>
            <p:cNvSpPr/>
            <p:nvPr/>
          </p:nvSpPr>
          <p:spPr>
            <a:xfrm>
              <a:off x="0" y="0"/>
              <a:ext cx="5641296" cy="918024"/>
            </a:xfrm>
            <a:custGeom>
              <a:avLst/>
              <a:gdLst/>
              <a:ahLst/>
              <a:cxnLst/>
              <a:rect l="l" t="t" r="r" b="b"/>
              <a:pathLst>
                <a:path w="5641296" h="918024">
                  <a:moveTo>
                    <a:pt x="5087576" y="918024"/>
                  </a:moveTo>
                  <a:lnTo>
                    <a:pt x="553720" y="918024"/>
                  </a:lnTo>
                  <a:cubicBezTo>
                    <a:pt x="247650" y="918024"/>
                    <a:pt x="0" y="712469"/>
                    <a:pt x="0" y="459522"/>
                  </a:cubicBezTo>
                  <a:cubicBezTo>
                    <a:pt x="0" y="205520"/>
                    <a:pt x="247650" y="0"/>
                    <a:pt x="553720" y="0"/>
                  </a:cubicBezTo>
                  <a:lnTo>
                    <a:pt x="5087576" y="0"/>
                  </a:lnTo>
                  <a:cubicBezTo>
                    <a:pt x="5393646" y="0"/>
                    <a:pt x="5641296" y="205520"/>
                    <a:pt x="5641296" y="459522"/>
                  </a:cubicBezTo>
                  <a:cubicBezTo>
                    <a:pt x="5640026" y="712469"/>
                    <a:pt x="5392376" y="918024"/>
                    <a:pt x="5087576" y="918024"/>
                  </a:cubicBezTo>
                  <a:close/>
                </a:path>
              </a:pathLst>
            </a:custGeom>
            <a:solidFill>
              <a:srgbClr val="E6B567"/>
            </a:solidFill>
          </p:spPr>
          <p:txBody>
            <a:bodyPr/>
            <a:lstStyle/>
            <a:p>
              <a:endParaRPr lang="en-US" sz="2400" dirty="0">
                <a:latin typeface="UTM Avo" panose="02040603050506020204" pitchFamily="18"/>
              </a:endParaRPr>
            </a:p>
          </p:txBody>
        </p:sp>
      </p:grpSp>
      <p:grpSp>
        <p:nvGrpSpPr>
          <p:cNvPr id="6" name="Group 4">
            <a:extLst>
              <a:ext uri="{FF2B5EF4-FFF2-40B4-BE49-F238E27FC236}">
                <a16:creationId xmlns:a16="http://schemas.microsoft.com/office/drawing/2014/main" id="{26B6EAC7-2AAA-08F3-1142-B977D4BE58C7}"/>
              </a:ext>
            </a:extLst>
          </p:cNvPr>
          <p:cNvGrpSpPr/>
          <p:nvPr/>
        </p:nvGrpSpPr>
        <p:grpSpPr>
          <a:xfrm>
            <a:off x="784769" y="1738379"/>
            <a:ext cx="6563145" cy="1366432"/>
            <a:chOff x="0" y="0"/>
            <a:chExt cx="5640026" cy="918024"/>
          </a:xfrm>
        </p:grpSpPr>
        <p:sp>
          <p:nvSpPr>
            <p:cNvPr id="7" name="Freeform 5">
              <a:extLst>
                <a:ext uri="{FF2B5EF4-FFF2-40B4-BE49-F238E27FC236}">
                  <a16:creationId xmlns:a16="http://schemas.microsoft.com/office/drawing/2014/main" id="{9CCE590A-FF9B-3D19-7227-9B60A6B0DD75}"/>
                </a:ext>
              </a:extLst>
            </p:cNvPr>
            <p:cNvSpPr/>
            <p:nvPr/>
          </p:nvSpPr>
          <p:spPr>
            <a:xfrm>
              <a:off x="0" y="0"/>
              <a:ext cx="5641296" cy="918024"/>
            </a:xfrm>
            <a:custGeom>
              <a:avLst/>
              <a:gdLst/>
              <a:ahLst/>
              <a:cxnLst/>
              <a:rect l="l" t="t" r="r" b="b"/>
              <a:pathLst>
                <a:path w="5641296" h="918024">
                  <a:moveTo>
                    <a:pt x="5087576" y="918024"/>
                  </a:moveTo>
                  <a:lnTo>
                    <a:pt x="553720" y="918024"/>
                  </a:lnTo>
                  <a:cubicBezTo>
                    <a:pt x="247650" y="918024"/>
                    <a:pt x="0" y="712469"/>
                    <a:pt x="0" y="459522"/>
                  </a:cubicBezTo>
                  <a:cubicBezTo>
                    <a:pt x="0" y="205520"/>
                    <a:pt x="247650" y="0"/>
                    <a:pt x="553720" y="0"/>
                  </a:cubicBezTo>
                  <a:lnTo>
                    <a:pt x="5087576" y="0"/>
                  </a:lnTo>
                  <a:cubicBezTo>
                    <a:pt x="5393646" y="0"/>
                    <a:pt x="5641296" y="205520"/>
                    <a:pt x="5641296" y="459522"/>
                  </a:cubicBezTo>
                  <a:cubicBezTo>
                    <a:pt x="5640026" y="712469"/>
                    <a:pt x="5392376" y="918024"/>
                    <a:pt x="5087576" y="918024"/>
                  </a:cubicBezTo>
                  <a:close/>
                </a:path>
              </a:pathLst>
            </a:custGeom>
            <a:solidFill>
              <a:srgbClr val="F4F1DE"/>
            </a:solidFill>
          </p:spPr>
          <p:txBody>
            <a:bodyPr/>
            <a:lstStyle/>
            <a:p>
              <a:endParaRPr lang="en-US" sz="2400">
                <a:latin typeface="UTM Avo" panose="02040603050506020204" pitchFamily="18"/>
              </a:endParaRPr>
            </a:p>
          </p:txBody>
        </p:sp>
      </p:grpSp>
      <p:sp>
        <p:nvSpPr>
          <p:cNvPr id="8" name="TextBox 7">
            <a:extLst>
              <a:ext uri="{FF2B5EF4-FFF2-40B4-BE49-F238E27FC236}">
                <a16:creationId xmlns:a16="http://schemas.microsoft.com/office/drawing/2014/main" id="{B2AF37A0-5275-A83E-26D0-37DD87721FB7}"/>
              </a:ext>
            </a:extLst>
          </p:cNvPr>
          <p:cNvSpPr txBox="1"/>
          <p:nvPr/>
        </p:nvSpPr>
        <p:spPr>
          <a:xfrm>
            <a:off x="1468503" y="1832130"/>
            <a:ext cx="5663352" cy="1121846"/>
          </a:xfrm>
          <a:prstGeom prst="rect">
            <a:avLst/>
          </a:prstGeom>
          <a:noFill/>
        </p:spPr>
        <p:txBody>
          <a:bodyPr wrap="square">
            <a:spAutoFit/>
          </a:bodyPr>
          <a:lstStyle/>
          <a:p>
            <a:pPr algn="just">
              <a:lnSpc>
                <a:spcPct val="150000"/>
              </a:lnSpc>
              <a:spcBef>
                <a:spcPts val="189"/>
              </a:spcBef>
              <a:spcAft>
                <a:spcPts val="189"/>
              </a:spcAft>
            </a:pPr>
            <a:r>
              <a:rPr lang="fr-FR" sz="2400" dirty="0" err="1">
                <a:latin typeface="UTM Avo" panose="02040603050506020204" pitchFamily="18"/>
                <a:ea typeface="Times New Roman" panose="02020603050405020304" pitchFamily="18" charset="0"/>
                <a:cs typeface="Arial" panose="020B0604020202020204" pitchFamily="34" charset="0"/>
              </a:rPr>
              <a:t>Tại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sao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chiếu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của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quả</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bóng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không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phải</a:t>
            </a:r>
            <a:r>
              <a:rPr lang="fr-FR" sz="2400" dirty="0">
                <a:latin typeface="UTM Avo" panose="02040603050506020204" pitchFamily="18"/>
                <a:ea typeface="Times New Roman" panose="02020603050405020304" pitchFamily="18" charset="0"/>
                <a:cs typeface="Arial" panose="020B0604020202020204" pitchFamily="34" charset="0"/>
              </a:rPr>
              <a:t> là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tròn</a:t>
            </a:r>
            <a:r>
              <a:rPr lang="vi-VN"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6541B719-D7AF-130E-088A-11523398ECF8}"/>
              </a:ext>
            </a:extLst>
          </p:cNvPr>
          <p:cNvSpPr txBox="1"/>
          <p:nvPr/>
        </p:nvSpPr>
        <p:spPr>
          <a:xfrm>
            <a:off x="1468504" y="3458874"/>
            <a:ext cx="5663352" cy="1121846"/>
          </a:xfrm>
          <a:prstGeom prst="rect">
            <a:avLst/>
          </a:prstGeom>
          <a:noFill/>
        </p:spPr>
        <p:txBody>
          <a:bodyPr wrap="square">
            <a:spAutoFit/>
          </a:bodyPr>
          <a:lstStyle/>
          <a:p>
            <a:pPr algn="just">
              <a:lnSpc>
                <a:spcPct val="150000"/>
              </a:lnSpc>
            </a:pPr>
            <a:r>
              <a:rPr lang="fr-FR" sz="2400" dirty="0">
                <a:latin typeface="UTM Avo" panose="02040603050506020204" pitchFamily="18"/>
                <a:ea typeface="Times New Roman" panose="02020603050405020304" pitchFamily="18" charset="0"/>
                <a:cs typeface="Arial" panose="020B0604020202020204" pitchFamily="34" charset="0"/>
              </a:rPr>
              <a:t>Khi </a:t>
            </a:r>
            <a:r>
              <a:rPr lang="fr-FR" sz="2400" dirty="0" err="1">
                <a:latin typeface="UTM Avo" panose="02040603050506020204" pitchFamily="18"/>
                <a:ea typeface="Times New Roman" panose="02020603050405020304" pitchFamily="18" charset="0"/>
                <a:cs typeface="Arial" panose="020B0604020202020204" pitchFamily="34" charset="0"/>
              </a:rPr>
              <a:t>nào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thì</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chiếu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của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quả</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bóng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này</a:t>
            </a:r>
            <a:r>
              <a:rPr lang="fr-FR" sz="2400" dirty="0">
                <a:latin typeface="UTM Avo" panose="02040603050506020204" pitchFamily="18"/>
                <a:ea typeface="Times New Roman" panose="02020603050405020304" pitchFamily="18" charset="0"/>
                <a:cs typeface="Arial" panose="020B0604020202020204" pitchFamily="34" charset="0"/>
              </a:rPr>
              <a:t> là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tròn</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nvGrpSpPr>
          <p:cNvPr id="10" name="Group 2">
            <a:extLst>
              <a:ext uri="{FF2B5EF4-FFF2-40B4-BE49-F238E27FC236}">
                <a16:creationId xmlns:a16="http://schemas.microsoft.com/office/drawing/2014/main" id="{5BDB0E9E-4F95-1074-76A5-BE6C8B004294}"/>
              </a:ext>
            </a:extLst>
          </p:cNvPr>
          <p:cNvGrpSpPr/>
          <p:nvPr/>
        </p:nvGrpSpPr>
        <p:grpSpPr>
          <a:xfrm>
            <a:off x="784769" y="4971927"/>
            <a:ext cx="10622462" cy="1348786"/>
            <a:chOff x="0" y="0"/>
            <a:chExt cx="11366566" cy="1240229"/>
          </a:xfrm>
          <a:solidFill>
            <a:schemeClr val="accent2">
              <a:lumMod val="20000"/>
              <a:lumOff val="80000"/>
            </a:schemeClr>
          </a:solidFill>
        </p:grpSpPr>
        <p:sp>
          <p:nvSpPr>
            <p:cNvPr id="11" name="Freeform 3">
              <a:extLst>
                <a:ext uri="{FF2B5EF4-FFF2-40B4-BE49-F238E27FC236}">
                  <a16:creationId xmlns:a16="http://schemas.microsoft.com/office/drawing/2014/main" id="{0819B345-0254-8038-8561-F36F927D6AFD}"/>
                </a:ext>
              </a:extLst>
            </p:cNvPr>
            <p:cNvSpPr/>
            <p:nvPr/>
          </p:nvSpPr>
          <p:spPr>
            <a:xfrm>
              <a:off x="0" y="0"/>
              <a:ext cx="11367836" cy="1240229"/>
            </a:xfrm>
            <a:custGeom>
              <a:avLst/>
              <a:gdLst/>
              <a:ahLst/>
              <a:cxnLst/>
              <a:rect l="l" t="t" r="r" b="b"/>
              <a:pathLst>
                <a:path w="11367836" h="1240229">
                  <a:moveTo>
                    <a:pt x="10814116" y="1240229"/>
                  </a:moveTo>
                  <a:lnTo>
                    <a:pt x="553720" y="1240229"/>
                  </a:lnTo>
                  <a:cubicBezTo>
                    <a:pt x="247650" y="1240229"/>
                    <a:pt x="0" y="962585"/>
                    <a:pt x="0" y="620839"/>
                  </a:cubicBezTo>
                  <a:cubicBezTo>
                    <a:pt x="0" y="277669"/>
                    <a:pt x="247650" y="0"/>
                    <a:pt x="553720" y="0"/>
                  </a:cubicBezTo>
                  <a:lnTo>
                    <a:pt x="10814116" y="0"/>
                  </a:lnTo>
                  <a:cubicBezTo>
                    <a:pt x="11120186" y="0"/>
                    <a:pt x="11367836" y="277669"/>
                    <a:pt x="11367836" y="620839"/>
                  </a:cubicBezTo>
                  <a:cubicBezTo>
                    <a:pt x="11366566" y="962585"/>
                    <a:pt x="11118916" y="1240229"/>
                    <a:pt x="10814116" y="1240229"/>
                  </a:cubicBezTo>
                  <a:close/>
                </a:path>
              </a:pathLst>
            </a:custGeom>
            <a:grpFill/>
          </p:spPr>
          <p:txBody>
            <a:bodyPr/>
            <a:lstStyle/>
            <a:p>
              <a:endParaRPr lang="en-US" sz="2400">
                <a:latin typeface="UTM Avo" panose="02040603050506020204" pitchFamily="18"/>
              </a:endParaRPr>
            </a:p>
          </p:txBody>
        </p:sp>
      </p:grpSp>
      <p:sp>
        <p:nvSpPr>
          <p:cNvPr id="12" name="TextBox 11">
            <a:extLst>
              <a:ext uri="{FF2B5EF4-FFF2-40B4-BE49-F238E27FC236}">
                <a16:creationId xmlns:a16="http://schemas.microsoft.com/office/drawing/2014/main" id="{071ACFB8-8AF7-39FA-8D9A-F150360B7B3D}"/>
              </a:ext>
            </a:extLst>
          </p:cNvPr>
          <p:cNvSpPr txBox="1"/>
          <p:nvPr/>
        </p:nvSpPr>
        <p:spPr>
          <a:xfrm>
            <a:off x="883302" y="5059782"/>
            <a:ext cx="10523929" cy="1121846"/>
          </a:xfrm>
          <a:prstGeom prst="rect">
            <a:avLst/>
          </a:prstGeom>
          <a:noFill/>
        </p:spPr>
        <p:txBody>
          <a:bodyPr wrap="square">
            <a:spAutoFit/>
          </a:bodyPr>
          <a:lstStyle/>
          <a:p>
            <a:pPr algn="just">
              <a:lnSpc>
                <a:spcPct val="150000"/>
              </a:lnSpc>
            </a:pPr>
            <a:r>
              <a:rPr lang="fr-FR" sz="2400" dirty="0">
                <a:latin typeface="UTM Avo" panose="02040603050506020204" pitchFamily="18"/>
                <a:ea typeface="Times New Roman" panose="02020603050405020304" pitchFamily="18" charset="0"/>
                <a:cs typeface="Arial" panose="020B0604020202020204" pitchFamily="34" charset="0"/>
              </a:rPr>
              <a:t>Khi </a:t>
            </a:r>
            <a:r>
              <a:rPr lang="fr-FR" sz="2400" dirty="0" err="1">
                <a:latin typeface="UTM Avo" panose="02040603050506020204" pitchFamily="18"/>
                <a:ea typeface="Times New Roman" panose="02020603050405020304" pitchFamily="18" charset="0"/>
                <a:cs typeface="Arial" panose="020B0604020202020204" pitchFamily="34" charset="0"/>
              </a:rPr>
              <a:t>tia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nắng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vuông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góc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với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mặt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sân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thì</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kích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thước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của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quả</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bóng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mặt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sân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và</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đường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kính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quả</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hàng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có</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bằng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nhau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không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Tại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sao</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pic>
        <p:nvPicPr>
          <p:cNvPr id="13" name="Picture 22">
            <a:extLst>
              <a:ext uri="{FF2B5EF4-FFF2-40B4-BE49-F238E27FC236}">
                <a16:creationId xmlns:a16="http://schemas.microsoft.com/office/drawing/2014/main" id="{479460B3-F740-DD90-A117-9ADF5B43FAC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5443" y="2085399"/>
            <a:ext cx="460927" cy="710078"/>
          </a:xfrm>
          <a:prstGeom prst="rect">
            <a:avLst/>
          </a:prstGeom>
        </p:spPr>
      </p:pic>
      <p:pic>
        <p:nvPicPr>
          <p:cNvPr id="14" name="Picture 22">
            <a:extLst>
              <a:ext uri="{FF2B5EF4-FFF2-40B4-BE49-F238E27FC236}">
                <a16:creationId xmlns:a16="http://schemas.microsoft.com/office/drawing/2014/main" id="{EDB20ABB-F418-7D30-62E7-1D874889F2F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61935" y="3719681"/>
            <a:ext cx="444435" cy="669992"/>
          </a:xfrm>
          <a:prstGeom prst="rect">
            <a:avLst/>
          </a:prstGeom>
        </p:spPr>
      </p:pic>
      <p:pic>
        <p:nvPicPr>
          <p:cNvPr id="15" name="Picture 22">
            <a:extLst>
              <a:ext uri="{FF2B5EF4-FFF2-40B4-BE49-F238E27FC236}">
                <a16:creationId xmlns:a16="http://schemas.microsoft.com/office/drawing/2014/main" id="{B31BE1D8-749F-479F-0972-51CB397F14D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87615">
            <a:off x="10885606" y="5770489"/>
            <a:ext cx="533758" cy="822278"/>
          </a:xfrm>
          <a:prstGeom prst="rect">
            <a:avLst/>
          </a:prstGeom>
        </p:spPr>
      </p:pic>
    </p:spTree>
    <p:extLst>
      <p:ext uri="{BB962C8B-B14F-4D97-AF65-F5344CB8AC3E}">
        <p14:creationId xmlns:p14="http://schemas.microsoft.com/office/powerpoint/2010/main" val="415149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F4599F0-7612-61EF-5A83-FCFA8B636FD6}"/>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9360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0FDD7662-3044-1A0D-C17A-46E8D6DACE6E}"/>
              </a:ext>
            </a:extLst>
          </p:cNvPr>
          <p:cNvSpPr txBox="1"/>
          <p:nvPr/>
        </p:nvSpPr>
        <p:spPr>
          <a:xfrm>
            <a:off x="2665789" y="1716505"/>
            <a:ext cx="6860421" cy="482055"/>
          </a:xfrm>
          <a:prstGeom prst="rect">
            <a:avLst/>
          </a:prstGeom>
        </p:spPr>
        <p:txBody>
          <a:bodyPr wrap="square" lIns="0" tIns="0" rIns="0" bIns="0" rtlCol="0" anchor="t">
            <a:spAutoFit/>
          </a:bodyPr>
          <a:lstStyle/>
          <a:p>
            <a:pPr algn="ctr">
              <a:lnSpc>
                <a:spcPct val="150000"/>
              </a:lnSpc>
              <a:spcBef>
                <a:spcPct val="0"/>
              </a:spcBef>
            </a:pPr>
            <a:r>
              <a:rPr lang="en-US" sz="2400" b="1" dirty="0">
                <a:solidFill>
                  <a:srgbClr val="000000"/>
                </a:solidFill>
                <a:latin typeface="UTM Avo" panose="02040603050506020204" pitchFamily="18"/>
              </a:rPr>
              <a:t>I. </a:t>
            </a:r>
            <a:r>
              <a:rPr lang="vi-VN" sz="2400" b="1" dirty="0">
                <a:solidFill>
                  <a:srgbClr val="000000"/>
                </a:solidFill>
                <a:latin typeface="UTM Avo" panose="02040603050506020204" pitchFamily="18"/>
              </a:rPr>
              <a:t>PHƯƠNG PHÁP HÌNH CHIẾU VUÔNG GÓC</a:t>
            </a:r>
            <a:endParaRPr lang="en-US" sz="2400" b="1" dirty="0">
              <a:solidFill>
                <a:srgbClr val="000000"/>
              </a:solidFill>
              <a:latin typeface="UTM Avo" panose="02040603050506020204" pitchFamily="18"/>
            </a:endParaRPr>
          </a:p>
        </p:txBody>
      </p:sp>
      <p:sp>
        <p:nvSpPr>
          <p:cNvPr id="3" name="TextBox 2">
            <a:extLst>
              <a:ext uri="{FF2B5EF4-FFF2-40B4-BE49-F238E27FC236}">
                <a16:creationId xmlns:a16="http://schemas.microsoft.com/office/drawing/2014/main" id="{4F509858-466B-D918-6945-90A03AF31A2C}"/>
              </a:ext>
            </a:extLst>
          </p:cNvPr>
          <p:cNvSpPr txBox="1"/>
          <p:nvPr/>
        </p:nvSpPr>
        <p:spPr>
          <a:xfrm>
            <a:off x="878080" y="2231218"/>
            <a:ext cx="10435840" cy="4092082"/>
          </a:xfrm>
          <a:prstGeom prst="rect">
            <a:avLst/>
          </a:prstGeom>
          <a:noFill/>
        </p:spPr>
        <p:txBody>
          <a:bodyPr wrap="square">
            <a:spAutoFit/>
          </a:bodyPr>
          <a:lstStyle/>
          <a:p>
            <a:pPr algn="just">
              <a:lnSpc>
                <a:spcPct val="150000"/>
              </a:lnSpc>
            </a:pPr>
            <a:r>
              <a:rPr lang="vi-VN" sz="2200" b="1" dirty="0">
                <a:latin typeface="UTM Avo" panose="02040603050506020204" pitchFamily="18"/>
              </a:rPr>
              <a:t>Phương pháp hình chiếu vuông góc (HCVG) </a:t>
            </a:r>
            <a:r>
              <a:rPr lang="vi-VN" sz="2200" dirty="0">
                <a:latin typeface="UTM Avo" panose="02040603050506020204" pitchFamily="18"/>
              </a:rPr>
              <a:t>là phương pháp biểu diễn các hình chiếu vuông góc trên cùng một mặt phẳng (bản vẽ). Các HCVG là các hình biểu diễn hai chiều, do vậy để thể hiện được đầy đủ hình dạng của vật thể, trên bản vẽ kĩ thuật thường phải sử dụng nhiều hình chiếu. </a:t>
            </a:r>
            <a:endParaRPr lang="en-US" sz="2200" dirty="0">
              <a:latin typeface="UTM Avo" panose="02040603050506020204" pitchFamily="18"/>
            </a:endParaRPr>
          </a:p>
          <a:p>
            <a:pPr algn="just">
              <a:lnSpc>
                <a:spcPct val="150000"/>
              </a:lnSpc>
            </a:pPr>
            <a:r>
              <a:rPr lang="vi-VN" sz="2200" dirty="0">
                <a:latin typeface="UTM Avo" panose="02040603050506020204" pitchFamily="18"/>
              </a:rPr>
              <a:t>Để nhận được các hình chiếu vuông góc, người ta thường sử dụng một trong hai phương pháp chiếu sau đây:</a:t>
            </a:r>
            <a:endParaRPr lang="en-US" sz="2200" dirty="0">
              <a:latin typeface="UTM Avo" panose="02040603050506020204" pitchFamily="18"/>
            </a:endParaRPr>
          </a:p>
          <a:p>
            <a:pPr algn="just">
              <a:lnSpc>
                <a:spcPct val="150000"/>
              </a:lnSpc>
            </a:pPr>
            <a:r>
              <a:rPr lang="vi-VN" sz="2200" dirty="0">
                <a:latin typeface="UTM Avo" panose="02040603050506020204" pitchFamily="18"/>
              </a:rPr>
              <a:t>– Phương pháp góc chiếu thứ nhất;</a:t>
            </a:r>
            <a:endParaRPr lang="en-US" sz="2200" dirty="0">
              <a:latin typeface="UTM Avo" panose="02040603050506020204" pitchFamily="18"/>
            </a:endParaRPr>
          </a:p>
          <a:p>
            <a:pPr algn="just">
              <a:lnSpc>
                <a:spcPct val="150000"/>
              </a:lnSpc>
            </a:pPr>
            <a:r>
              <a:rPr lang="vi-VN" sz="2200" dirty="0">
                <a:latin typeface="UTM Avo" panose="02040603050506020204" pitchFamily="18"/>
              </a:rPr>
              <a:t>– Phương pháp góc chiếu thứ ba.</a:t>
            </a:r>
            <a:endParaRPr lang="en-US" sz="2200" dirty="0">
              <a:latin typeface="UTM Avo" panose="02040603050506020204" pitchFamily="18"/>
            </a:endParaRPr>
          </a:p>
        </p:txBody>
      </p:sp>
    </p:spTree>
    <p:extLst>
      <p:ext uri="{BB962C8B-B14F-4D97-AF65-F5344CB8AC3E}">
        <p14:creationId xmlns:p14="http://schemas.microsoft.com/office/powerpoint/2010/main" val="255207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530489-371D-AC57-E480-76D045A49F2A}"/>
              </a:ext>
            </a:extLst>
          </p:cNvPr>
          <p:cNvSpPr txBox="1"/>
          <p:nvPr/>
        </p:nvSpPr>
        <p:spPr>
          <a:xfrm>
            <a:off x="1945192" y="2102779"/>
            <a:ext cx="8301618" cy="1121846"/>
          </a:xfrm>
          <a:prstGeom prst="rect">
            <a:avLst/>
          </a:prstGeom>
          <a:solidFill>
            <a:schemeClr val="accent6">
              <a:lumMod val="20000"/>
              <a:lumOff val="80000"/>
            </a:schemeClr>
          </a:solidFill>
          <a:ln w="19050">
            <a:solidFill>
              <a:schemeClr val="accent6">
                <a:lumMod val="60000"/>
                <a:lumOff val="40000"/>
              </a:schemeClr>
            </a:solidFill>
            <a:prstDash val="lgDash"/>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ctr">
              <a:lnSpc>
                <a:spcPct val="150000"/>
              </a:lnSpc>
            </a:pP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nằm</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ở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vị</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trí</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so</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phẳng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chiếu</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hướng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chiếu</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quan</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sát?</a:t>
            </a:r>
            <a:endParaRPr lang="en-US" sz="2400" dirty="0">
              <a:latin typeface="UTM Avo" panose="02040603050506020204" pitchFamily="18"/>
            </a:endParaRPr>
          </a:p>
        </p:txBody>
      </p:sp>
      <p:sp>
        <p:nvSpPr>
          <p:cNvPr id="3" name="TextBox 2">
            <a:extLst>
              <a:ext uri="{FF2B5EF4-FFF2-40B4-BE49-F238E27FC236}">
                <a16:creationId xmlns:a16="http://schemas.microsoft.com/office/drawing/2014/main" id="{431DBE45-E0E3-90B2-B2AB-851D695C5830}"/>
              </a:ext>
            </a:extLst>
          </p:cNvPr>
          <p:cNvSpPr txBox="1"/>
          <p:nvPr/>
        </p:nvSpPr>
        <p:spPr>
          <a:xfrm>
            <a:off x="1185604" y="3945980"/>
            <a:ext cx="9820792" cy="1675843"/>
          </a:xfrm>
          <a:prstGeom prst="rect">
            <a:avLst/>
          </a:prstGeom>
          <a:noFill/>
        </p:spPr>
        <p:txBody>
          <a:bodyPr wrap="square">
            <a:spAutoFit/>
          </a:bodyPr>
          <a:lstStyle/>
          <a:p>
            <a:pPr algn="just">
              <a:lnSpc>
                <a:spcPct val="150000"/>
              </a:lnSpc>
            </a:pPr>
            <a:r>
              <a:rPr lang="en-US" sz="2400" dirty="0" err="1">
                <a:latin typeface="UTM Avo" panose="02040603050506020204" pitchFamily="18"/>
              </a:rPr>
              <a:t>Vật</a:t>
            </a:r>
            <a:r>
              <a:rPr lang="en-US" sz="2400" dirty="0">
                <a:latin typeface="UTM Avo" panose="02040603050506020204" pitchFamily="18"/>
              </a:rPr>
              <a:t> </a:t>
            </a:r>
            <a:r>
              <a:rPr lang="en-US" sz="2400" dirty="0" err="1">
                <a:latin typeface="UTM Avo" panose="02040603050506020204" pitchFamily="18"/>
              </a:rPr>
              <a:t>thể</a:t>
            </a:r>
            <a:r>
              <a:rPr lang="en-US" sz="2400" dirty="0">
                <a:latin typeface="UTM Avo" panose="02040603050506020204" pitchFamily="18"/>
              </a:rPr>
              <a:t> </a:t>
            </a:r>
            <a:r>
              <a:rPr lang="en-US" sz="2400" dirty="0" err="1">
                <a:latin typeface="UTM Avo" panose="02040603050506020204" pitchFamily="18"/>
              </a:rPr>
              <a:t>nằm</a:t>
            </a:r>
            <a:r>
              <a:rPr lang="en-US" sz="2400" dirty="0">
                <a:latin typeface="UTM Avo" panose="02040603050506020204" pitchFamily="18"/>
              </a:rPr>
              <a:t> </a:t>
            </a:r>
            <a:r>
              <a:rPr lang="en-US" sz="2400" dirty="0" err="1">
                <a:latin typeface="UTM Avo" panose="02040603050506020204" pitchFamily="18"/>
              </a:rPr>
              <a:t>phía</a:t>
            </a:r>
            <a:r>
              <a:rPr lang="en-US" sz="2400" dirty="0">
                <a:latin typeface="UTM Avo" panose="02040603050506020204" pitchFamily="18"/>
              </a:rPr>
              <a:t> </a:t>
            </a:r>
            <a:r>
              <a:rPr lang="en-US" sz="2400" dirty="0" err="1">
                <a:latin typeface="UTM Avo" panose="02040603050506020204" pitchFamily="18"/>
              </a:rPr>
              <a:t>trước</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đứng</a:t>
            </a:r>
            <a:r>
              <a:rPr lang="en-US" sz="2400" dirty="0">
                <a:latin typeface="UTM Avo" panose="02040603050506020204" pitchFamily="18"/>
              </a:rPr>
              <a:t> (HCĐ), </a:t>
            </a:r>
            <a:r>
              <a:rPr lang="en-US" sz="2400" dirty="0" err="1">
                <a:latin typeface="UTM Avo" panose="02040603050506020204" pitchFamily="18"/>
              </a:rPr>
              <a:t>nằm</a:t>
            </a:r>
            <a:r>
              <a:rPr lang="en-US" sz="2400" dirty="0">
                <a:latin typeface="UTM Avo" panose="02040603050506020204" pitchFamily="18"/>
              </a:rPr>
              <a:t> </a:t>
            </a:r>
            <a:r>
              <a:rPr lang="en-US" sz="2400" dirty="0" err="1">
                <a:latin typeface="UTM Avo" panose="02040603050506020204" pitchFamily="18"/>
              </a:rPr>
              <a:t>phía</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bằng</a:t>
            </a:r>
            <a:r>
              <a:rPr lang="en-US" sz="2400" dirty="0">
                <a:latin typeface="UTM Avo" panose="02040603050506020204" pitchFamily="18"/>
              </a:rPr>
              <a:t> (HCB), </a:t>
            </a:r>
            <a:r>
              <a:rPr lang="en-US" sz="2400" dirty="0" err="1">
                <a:latin typeface="UTM Avo" panose="02040603050506020204" pitchFamily="18"/>
              </a:rPr>
              <a:t>nằm</a:t>
            </a:r>
            <a:r>
              <a:rPr lang="en-US" sz="2400" dirty="0">
                <a:latin typeface="UTM Avo" panose="02040603050506020204" pitchFamily="18"/>
              </a:rPr>
              <a:t> </a:t>
            </a:r>
            <a:r>
              <a:rPr lang="en-US" sz="2400" dirty="0" err="1">
                <a:latin typeface="UTM Avo" panose="02040603050506020204" pitchFamily="18"/>
              </a:rPr>
              <a:t>bên</a:t>
            </a:r>
            <a:r>
              <a:rPr lang="en-US" sz="2400" dirty="0">
                <a:latin typeface="UTM Avo" panose="02040603050506020204" pitchFamily="18"/>
              </a:rPr>
              <a:t> </a:t>
            </a:r>
            <a:r>
              <a:rPr lang="en-US" sz="2400" dirty="0" err="1">
                <a:latin typeface="UTM Avo" panose="02040603050506020204" pitchFamily="18"/>
              </a:rPr>
              <a:t>trái</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cạnh</a:t>
            </a:r>
            <a:r>
              <a:rPr lang="en-US" sz="2400" dirty="0">
                <a:latin typeface="UTM Avo" panose="02040603050506020204" pitchFamily="18"/>
              </a:rPr>
              <a:t> (HCC).</a:t>
            </a:r>
          </a:p>
        </p:txBody>
      </p:sp>
      <p:sp>
        <p:nvSpPr>
          <p:cNvPr id="4" name="TextBox 38">
            <a:extLst>
              <a:ext uri="{FF2B5EF4-FFF2-40B4-BE49-F238E27FC236}">
                <a16:creationId xmlns:a16="http://schemas.microsoft.com/office/drawing/2014/main" id="{A88E2CA3-707F-C90D-7DCB-C16207DCCCF8}"/>
              </a:ext>
            </a:extLst>
          </p:cNvPr>
          <p:cNvSpPr txBox="1"/>
          <p:nvPr/>
        </p:nvSpPr>
        <p:spPr>
          <a:xfrm>
            <a:off x="2665790" y="3356801"/>
            <a:ext cx="6860421" cy="482055"/>
          </a:xfrm>
          <a:prstGeom prst="rect">
            <a:avLst/>
          </a:prstGeom>
        </p:spPr>
        <p:txBody>
          <a:bodyPr wrap="square" lIns="0" tIns="0" rIns="0" bIns="0" rtlCol="0" anchor="t">
            <a:spAutoFit/>
          </a:bodyPr>
          <a:lstStyle/>
          <a:p>
            <a:pPr algn="ctr">
              <a:lnSpc>
                <a:spcPct val="150000"/>
              </a:lnSpc>
              <a:spcBef>
                <a:spcPct val="0"/>
              </a:spcBef>
            </a:pPr>
            <a:r>
              <a:rPr lang="en-US" sz="2400" b="1" dirty="0" err="1">
                <a:solidFill>
                  <a:srgbClr val="000000"/>
                </a:solidFill>
                <a:latin typeface="UTM Avo" panose="02040603050506020204" pitchFamily="18"/>
              </a:rPr>
              <a:t>Gợi</a:t>
            </a:r>
            <a:r>
              <a:rPr lang="en-US" sz="2400" b="1" dirty="0">
                <a:solidFill>
                  <a:srgbClr val="000000"/>
                </a:solidFill>
                <a:latin typeface="UTM Avo" panose="02040603050506020204" pitchFamily="18"/>
              </a:rPr>
              <a:t> ý </a:t>
            </a:r>
            <a:r>
              <a:rPr lang="en-US" sz="2400" b="1" dirty="0" err="1">
                <a:solidFill>
                  <a:srgbClr val="000000"/>
                </a:solidFill>
                <a:latin typeface="UTM Avo" panose="02040603050506020204" pitchFamily="18"/>
              </a:rPr>
              <a:t>trả</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lời</a:t>
            </a:r>
            <a:endParaRPr lang="en-US" sz="2400" b="1" dirty="0">
              <a:solidFill>
                <a:srgbClr val="000000"/>
              </a:solidFill>
              <a:latin typeface="UTM Avo" panose="02040603050506020204" pitchFamily="18"/>
            </a:endParaRPr>
          </a:p>
        </p:txBody>
      </p:sp>
    </p:spTree>
    <p:extLst>
      <p:ext uri="{BB962C8B-B14F-4D97-AF65-F5344CB8AC3E}">
        <p14:creationId xmlns:p14="http://schemas.microsoft.com/office/powerpoint/2010/main" val="219838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33CADEF3-59A4-8D1E-56E0-1FD1ACED60DB}"/>
              </a:ext>
            </a:extLst>
          </p:cNvPr>
          <p:cNvSpPr txBox="1"/>
          <p:nvPr/>
        </p:nvSpPr>
        <p:spPr>
          <a:xfrm>
            <a:off x="2665789" y="1561467"/>
            <a:ext cx="6860421" cy="482055"/>
          </a:xfrm>
          <a:prstGeom prst="rect">
            <a:avLst/>
          </a:prstGeom>
        </p:spPr>
        <p:txBody>
          <a:bodyPr wrap="square" lIns="0" tIns="0" rIns="0" bIns="0" rtlCol="0" anchor="t">
            <a:spAutoFit/>
          </a:bodyPr>
          <a:lstStyle/>
          <a:p>
            <a:pPr algn="ctr">
              <a:lnSpc>
                <a:spcPct val="150000"/>
              </a:lnSpc>
              <a:spcBef>
                <a:spcPct val="0"/>
              </a:spcBef>
            </a:pPr>
            <a:r>
              <a:rPr lang="en-US" sz="2400" b="1" dirty="0">
                <a:solidFill>
                  <a:srgbClr val="000000"/>
                </a:solidFill>
                <a:latin typeface="UTM Avo" panose="02040603050506020204" pitchFamily="18"/>
              </a:rPr>
              <a:t>Phương </a:t>
            </a:r>
            <a:r>
              <a:rPr lang="en-US" sz="2400" b="1" dirty="0" err="1">
                <a:solidFill>
                  <a:srgbClr val="000000"/>
                </a:solidFill>
                <a:latin typeface="UTM Avo" panose="02040603050506020204" pitchFamily="18"/>
              </a:rPr>
              <a:t>pháp</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góc</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chiếu</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thứ</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nhất</a:t>
            </a:r>
            <a:endParaRPr lang="en-US" sz="2400" b="1" dirty="0">
              <a:solidFill>
                <a:srgbClr val="000000"/>
              </a:solidFill>
              <a:latin typeface="UTM Avo" panose="02040603050506020204" pitchFamily="18"/>
            </a:endParaRPr>
          </a:p>
        </p:txBody>
      </p:sp>
      <p:sp>
        <p:nvSpPr>
          <p:cNvPr id="3" name="TextBox 2">
            <a:extLst>
              <a:ext uri="{FF2B5EF4-FFF2-40B4-BE49-F238E27FC236}">
                <a16:creationId xmlns:a16="http://schemas.microsoft.com/office/drawing/2014/main" id="{BEF4389F-CE12-D770-404A-C0146B6DE042}"/>
              </a:ext>
            </a:extLst>
          </p:cNvPr>
          <p:cNvSpPr txBox="1"/>
          <p:nvPr/>
        </p:nvSpPr>
        <p:spPr>
          <a:xfrm>
            <a:off x="1711524" y="2030996"/>
            <a:ext cx="8768950" cy="1411925"/>
          </a:xfrm>
          <a:prstGeom prst="rect">
            <a:avLst/>
          </a:prstGeom>
          <a:noFill/>
        </p:spPr>
        <p:txBody>
          <a:bodyPr wrap="square">
            <a:spAutoFit/>
          </a:bodyPr>
          <a:lstStyle/>
          <a:p>
            <a:pPr algn="just">
              <a:lnSpc>
                <a:spcPct val="150000"/>
              </a:lnSpc>
            </a:pPr>
            <a:r>
              <a:rPr lang="vi-VN" sz="2000" dirty="0">
                <a:latin typeface="UTM Avo" panose="02040603050506020204" pitchFamily="18"/>
              </a:rPr>
              <a:t>Đặt vật thể cần biểu diễn vào trong góc được tạo bởi các mặt phẳng hình chiếu đứng, mặt phẳng hình chiếu bằng và mặt phẳng hình chiếu cạnh vuông góc với nhau từng đôi một.</a:t>
            </a:r>
            <a:endParaRPr lang="en-US" sz="2000" dirty="0">
              <a:latin typeface="UTM Avo" panose="02040603050506020204" pitchFamily="18"/>
            </a:endParaRPr>
          </a:p>
        </p:txBody>
      </p:sp>
      <p:pic>
        <p:nvPicPr>
          <p:cNvPr id="4" name="Picture 3">
            <a:extLst>
              <a:ext uri="{FF2B5EF4-FFF2-40B4-BE49-F238E27FC236}">
                <a16:creationId xmlns:a16="http://schemas.microsoft.com/office/drawing/2014/main" id="{C787C312-1E5D-1F55-4637-B1E6CEC9642F}"/>
              </a:ext>
            </a:extLst>
          </p:cNvPr>
          <p:cNvPicPr>
            <a:picLocks noChangeAspect="1"/>
          </p:cNvPicPr>
          <p:nvPr/>
        </p:nvPicPr>
        <p:blipFill>
          <a:blip r:embed="rId3"/>
          <a:stretch>
            <a:fillRect/>
          </a:stretch>
        </p:blipFill>
        <p:spPr>
          <a:xfrm>
            <a:off x="2569250" y="3509178"/>
            <a:ext cx="7053497" cy="3211036"/>
          </a:xfrm>
          <a:prstGeom prst="rect">
            <a:avLst/>
          </a:prstGeom>
        </p:spPr>
      </p:pic>
    </p:spTree>
    <p:extLst>
      <p:ext uri="{BB962C8B-B14F-4D97-AF65-F5344CB8AC3E}">
        <p14:creationId xmlns:p14="http://schemas.microsoft.com/office/powerpoint/2010/main" val="3345480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0C8A0F-E089-C94E-C26B-5523B4C19D2A}"/>
              </a:ext>
            </a:extLst>
          </p:cNvPr>
          <p:cNvSpPr txBox="1"/>
          <p:nvPr/>
        </p:nvSpPr>
        <p:spPr>
          <a:xfrm>
            <a:off x="1105725" y="2030996"/>
            <a:ext cx="10112172" cy="1873590"/>
          </a:xfrm>
          <a:prstGeom prst="rect">
            <a:avLst/>
          </a:prstGeom>
          <a:noFill/>
        </p:spPr>
        <p:txBody>
          <a:bodyPr wrap="square">
            <a:spAutoFit/>
          </a:bodyPr>
          <a:lstStyle/>
          <a:p>
            <a:pPr algn="just">
              <a:lnSpc>
                <a:spcPct val="150000"/>
              </a:lnSpc>
            </a:pPr>
            <a:r>
              <a:rPr lang="vi-VN" sz="2000" dirty="0">
                <a:latin typeface="UTM Avo" panose="02040603050506020204" pitchFamily="18"/>
              </a:rPr>
              <a:t>Dùng phép chiếu vuông góc chiếu các mặt của vật thể lên trên các mặt phẳng hình chiếu. Xoay mặt phẳng hình chiếu bằng (MPHCB) xuống dưới một góc 90</a:t>
            </a:r>
            <a:r>
              <a:rPr lang="vi-VN" sz="2000" baseline="30000" dirty="0">
                <a:latin typeface="UTM Avo" panose="02040603050506020204" pitchFamily="18"/>
              </a:rPr>
              <a:t>o</a:t>
            </a:r>
            <a:r>
              <a:rPr lang="vi-VN" sz="2000" dirty="0">
                <a:latin typeface="UTM Avo" panose="02040603050506020204" pitchFamily="18"/>
              </a:rPr>
              <a:t>, mặt phẳng hình chiếu cạnh (MPHCC) sang phải một góc 90</a:t>
            </a:r>
            <a:r>
              <a:rPr lang="vi-VN" sz="2000" baseline="30000" dirty="0">
                <a:latin typeface="UTM Avo" panose="02040603050506020204" pitchFamily="18"/>
              </a:rPr>
              <a:t>o</a:t>
            </a:r>
            <a:r>
              <a:rPr lang="vi-VN" sz="2000" dirty="0">
                <a:latin typeface="UTM Avo" panose="02040603050506020204" pitchFamily="18"/>
              </a:rPr>
              <a:t> (hình 9.3) để các hình chiếu cùng nằm trên một mặt phẳng (mặt phẳng bản vẽ).</a:t>
            </a:r>
            <a:endParaRPr lang="en-US" sz="2000" dirty="0">
              <a:latin typeface="UTM Avo" panose="02040603050506020204" pitchFamily="18"/>
            </a:endParaRPr>
          </a:p>
        </p:txBody>
      </p:sp>
      <p:sp>
        <p:nvSpPr>
          <p:cNvPr id="5" name="TextBox 38">
            <a:extLst>
              <a:ext uri="{FF2B5EF4-FFF2-40B4-BE49-F238E27FC236}">
                <a16:creationId xmlns:a16="http://schemas.microsoft.com/office/drawing/2014/main" id="{05B4C6ED-3BB2-CEB1-12C7-3D11B0495E56}"/>
              </a:ext>
            </a:extLst>
          </p:cNvPr>
          <p:cNvSpPr txBox="1"/>
          <p:nvPr/>
        </p:nvSpPr>
        <p:spPr>
          <a:xfrm>
            <a:off x="2665789" y="1561467"/>
            <a:ext cx="6860421" cy="482055"/>
          </a:xfrm>
          <a:prstGeom prst="rect">
            <a:avLst/>
          </a:prstGeom>
        </p:spPr>
        <p:txBody>
          <a:bodyPr wrap="square" lIns="0" tIns="0" rIns="0" bIns="0" rtlCol="0" anchor="t">
            <a:spAutoFit/>
          </a:bodyPr>
          <a:lstStyle/>
          <a:p>
            <a:pPr algn="ctr">
              <a:lnSpc>
                <a:spcPct val="150000"/>
              </a:lnSpc>
              <a:spcBef>
                <a:spcPct val="0"/>
              </a:spcBef>
            </a:pPr>
            <a:r>
              <a:rPr lang="en-US" sz="2400" b="1" dirty="0">
                <a:solidFill>
                  <a:srgbClr val="000000"/>
                </a:solidFill>
                <a:latin typeface="UTM Avo" panose="02040603050506020204" pitchFamily="18"/>
              </a:rPr>
              <a:t>Phương </a:t>
            </a:r>
            <a:r>
              <a:rPr lang="en-US" sz="2400" b="1" dirty="0" err="1">
                <a:solidFill>
                  <a:srgbClr val="000000"/>
                </a:solidFill>
                <a:latin typeface="UTM Avo" panose="02040603050506020204" pitchFamily="18"/>
              </a:rPr>
              <a:t>pháp</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góc</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chiếu</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thứ</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nhất</a:t>
            </a:r>
            <a:endParaRPr lang="en-US" sz="2400" b="1" dirty="0">
              <a:solidFill>
                <a:srgbClr val="000000"/>
              </a:solidFill>
              <a:latin typeface="UTM Avo" panose="02040603050506020204" pitchFamily="18"/>
            </a:endParaRPr>
          </a:p>
        </p:txBody>
      </p:sp>
      <p:pic>
        <p:nvPicPr>
          <p:cNvPr id="6" name="Picture 5">
            <a:extLst>
              <a:ext uri="{FF2B5EF4-FFF2-40B4-BE49-F238E27FC236}">
                <a16:creationId xmlns:a16="http://schemas.microsoft.com/office/drawing/2014/main" id="{2C14FE3D-C346-7E88-D276-0DF3480B6AA8}"/>
              </a:ext>
            </a:extLst>
          </p:cNvPr>
          <p:cNvPicPr>
            <a:picLocks noChangeAspect="1"/>
          </p:cNvPicPr>
          <p:nvPr/>
        </p:nvPicPr>
        <p:blipFill>
          <a:blip r:embed="rId3"/>
          <a:stretch>
            <a:fillRect/>
          </a:stretch>
        </p:blipFill>
        <p:spPr>
          <a:xfrm>
            <a:off x="3239848" y="4028955"/>
            <a:ext cx="5712304" cy="2600471"/>
          </a:xfrm>
          <a:prstGeom prst="rect">
            <a:avLst/>
          </a:prstGeom>
        </p:spPr>
      </p:pic>
    </p:spTree>
    <p:extLst>
      <p:ext uri="{BB962C8B-B14F-4D97-AF65-F5344CB8AC3E}">
        <p14:creationId xmlns:p14="http://schemas.microsoft.com/office/powerpoint/2010/main" val="91353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C085E-9EEE-B27B-309D-DE9BA997A535}"/>
              </a:ext>
            </a:extLst>
          </p:cNvPr>
          <p:cNvSpPr txBox="1"/>
          <p:nvPr/>
        </p:nvSpPr>
        <p:spPr>
          <a:xfrm>
            <a:off x="1474152" y="1729371"/>
            <a:ext cx="9243695" cy="1121846"/>
          </a:xfrm>
          <a:prstGeom prst="rect">
            <a:avLst/>
          </a:prstGeom>
          <a:solidFill>
            <a:schemeClr val="accent6">
              <a:lumMod val="20000"/>
              <a:lumOff val="80000"/>
            </a:schemeClr>
          </a:solidFill>
          <a:ln w="19050">
            <a:solidFill>
              <a:schemeClr val="accent6">
                <a:lumMod val="60000"/>
                <a:lumOff val="40000"/>
              </a:schemeClr>
            </a:solidFill>
            <a:prstDash val="lgDash"/>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ctr">
              <a:lnSpc>
                <a:spcPct val="150000"/>
              </a:lnSpc>
            </a:pPr>
            <a:r>
              <a:rPr lang="en-US" sz="2400" dirty="0" err="1">
                <a:latin typeface="UTM Avo" panose="02040603050506020204" pitchFamily="18"/>
              </a:rPr>
              <a:t>Vì</a:t>
            </a:r>
            <a:r>
              <a:rPr lang="en-US" sz="2400" dirty="0">
                <a:latin typeface="UTM Avo" panose="02040603050506020204" pitchFamily="18"/>
              </a:rPr>
              <a:t> </a:t>
            </a:r>
            <a:r>
              <a:rPr lang="en-US" sz="2400" dirty="0" err="1">
                <a:latin typeface="UTM Avo" panose="02040603050506020204" pitchFamily="18"/>
              </a:rPr>
              <a:t>sao</a:t>
            </a:r>
            <a:r>
              <a:rPr lang="en-US" sz="2400" dirty="0">
                <a:latin typeface="UTM Avo" panose="02040603050506020204" pitchFamily="18"/>
              </a:rPr>
              <a:t> </a:t>
            </a:r>
            <a:r>
              <a:rPr lang="en-US" sz="2400" dirty="0" err="1">
                <a:latin typeface="UTM Avo" panose="02040603050506020204" pitchFamily="18"/>
              </a:rPr>
              <a:t>phải</a:t>
            </a:r>
            <a:r>
              <a:rPr lang="en-US" sz="2400" dirty="0">
                <a:latin typeface="UTM Avo" panose="02040603050506020204" pitchFamily="18"/>
              </a:rPr>
              <a:t> </a:t>
            </a:r>
            <a:r>
              <a:rPr lang="en-US" sz="2400" dirty="0" err="1">
                <a:latin typeface="UTM Avo" panose="02040603050506020204" pitchFamily="18"/>
              </a:rPr>
              <a:t>xoay</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bằng</a:t>
            </a:r>
            <a:r>
              <a:rPr lang="en-US" sz="2400" dirty="0">
                <a:latin typeface="UTM Avo" panose="02040603050506020204" pitchFamily="18"/>
              </a:rPr>
              <a:t> </a:t>
            </a:r>
            <a:r>
              <a:rPr lang="en-US" sz="2400" dirty="0" err="1">
                <a:latin typeface="UTM Avo" panose="02040603050506020204" pitchFamily="18"/>
              </a:rPr>
              <a:t>và</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cạnh</a:t>
            </a:r>
            <a:r>
              <a:rPr lang="en-US" sz="2400" dirty="0">
                <a:latin typeface="UTM Avo" panose="02040603050506020204" pitchFamily="18"/>
              </a:rPr>
              <a:t> </a:t>
            </a:r>
            <a:r>
              <a:rPr lang="en-US" sz="2400" dirty="0" err="1">
                <a:latin typeface="UTM Avo" panose="02040603050506020204" pitchFamily="18"/>
              </a:rPr>
              <a:t>về</a:t>
            </a:r>
            <a:r>
              <a:rPr lang="en-US" sz="2400" dirty="0">
                <a:latin typeface="UTM Avo" panose="02040603050506020204" pitchFamily="18"/>
              </a:rPr>
              <a:t> </a:t>
            </a:r>
            <a:r>
              <a:rPr lang="en-US" sz="2400" dirty="0" err="1">
                <a:latin typeface="UTM Avo" panose="02040603050506020204" pitchFamily="18"/>
              </a:rPr>
              <a:t>trùng</a:t>
            </a:r>
            <a:r>
              <a:rPr lang="en-US" sz="2400" dirty="0">
                <a:latin typeface="UTM Avo" panose="02040603050506020204" pitchFamily="18"/>
              </a:rPr>
              <a:t> </a:t>
            </a:r>
            <a:r>
              <a:rPr lang="en-US" sz="2400" dirty="0" err="1">
                <a:latin typeface="UTM Avo" panose="02040603050506020204" pitchFamily="18"/>
              </a:rPr>
              <a:t>với</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đứng</a:t>
            </a:r>
            <a:r>
              <a:rPr lang="en-US" sz="2400" dirty="0">
                <a:latin typeface="UTM Avo" panose="02040603050506020204" pitchFamily="18"/>
              </a:rPr>
              <a:t>?</a:t>
            </a:r>
          </a:p>
        </p:txBody>
      </p:sp>
      <p:sp>
        <p:nvSpPr>
          <p:cNvPr id="3" name="TextBox 2">
            <a:extLst>
              <a:ext uri="{FF2B5EF4-FFF2-40B4-BE49-F238E27FC236}">
                <a16:creationId xmlns:a16="http://schemas.microsoft.com/office/drawing/2014/main" id="{39B2C04E-7ABB-AEA4-A463-D442B8269511}"/>
              </a:ext>
            </a:extLst>
          </p:cNvPr>
          <p:cNvSpPr txBox="1"/>
          <p:nvPr/>
        </p:nvSpPr>
        <p:spPr>
          <a:xfrm>
            <a:off x="1474150" y="3603828"/>
            <a:ext cx="9243695" cy="2229841"/>
          </a:xfrm>
          <a:prstGeom prst="rect">
            <a:avLst/>
          </a:prstGeom>
          <a:noFill/>
        </p:spPr>
        <p:txBody>
          <a:bodyPr wrap="square">
            <a:spAutoFit/>
          </a:bodyPr>
          <a:lstStyle/>
          <a:p>
            <a:pPr algn="just">
              <a:lnSpc>
                <a:spcPct val="150000"/>
              </a:lnSpc>
            </a:pPr>
            <a:r>
              <a:rPr lang="en-US" sz="2400" dirty="0" err="1">
                <a:latin typeface="UTM Avo" panose="02040603050506020204" pitchFamily="18"/>
              </a:rPr>
              <a:t>Phải</a:t>
            </a:r>
            <a:r>
              <a:rPr lang="en-US" sz="2400" dirty="0">
                <a:latin typeface="UTM Avo" panose="02040603050506020204" pitchFamily="18"/>
              </a:rPr>
              <a:t> </a:t>
            </a:r>
            <a:r>
              <a:rPr lang="en-US" sz="2400" dirty="0" err="1">
                <a:latin typeface="UTM Avo" panose="02040603050506020204" pitchFamily="18"/>
              </a:rPr>
              <a:t>xoay</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HCB </a:t>
            </a:r>
            <a:r>
              <a:rPr lang="en-US" sz="2400" dirty="0" err="1">
                <a:latin typeface="UTM Avo" panose="02040603050506020204" pitchFamily="18"/>
              </a:rPr>
              <a:t>và</a:t>
            </a:r>
            <a:r>
              <a:rPr lang="en-US" sz="2400" dirty="0">
                <a:latin typeface="UTM Avo" panose="02040603050506020204" pitchFamily="18"/>
              </a:rPr>
              <a:t> HCC </a:t>
            </a:r>
            <a:r>
              <a:rPr lang="en-US" sz="2400" dirty="0" err="1">
                <a:latin typeface="UTM Avo" panose="02040603050506020204" pitchFamily="18"/>
              </a:rPr>
              <a:t>về</a:t>
            </a:r>
            <a:r>
              <a:rPr lang="en-US" sz="2400" dirty="0">
                <a:latin typeface="UTM Avo" panose="02040603050506020204" pitchFamily="18"/>
              </a:rPr>
              <a:t> </a:t>
            </a:r>
            <a:r>
              <a:rPr lang="en-US" sz="2400" dirty="0" err="1">
                <a:latin typeface="UTM Avo" panose="02040603050506020204" pitchFamily="18"/>
              </a:rPr>
              <a:t>trùng</a:t>
            </a:r>
            <a:r>
              <a:rPr lang="en-US" sz="2400" dirty="0">
                <a:latin typeface="UTM Avo" panose="02040603050506020204" pitchFamily="18"/>
              </a:rPr>
              <a:t> </a:t>
            </a:r>
            <a:r>
              <a:rPr lang="en-US" sz="2400" dirty="0" err="1">
                <a:latin typeface="UTM Avo" panose="02040603050506020204" pitchFamily="18"/>
              </a:rPr>
              <a:t>với</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HCD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có</a:t>
            </a:r>
            <a:r>
              <a:rPr lang="en-US" sz="2400" dirty="0">
                <a:latin typeface="UTM Avo" panose="02040603050506020204" pitchFamily="18"/>
              </a:rPr>
              <a:t> </a:t>
            </a:r>
            <a:r>
              <a:rPr lang="en-US" sz="2400" dirty="0" err="1">
                <a:latin typeface="UTM Avo" panose="02040603050506020204" pitchFamily="18"/>
              </a:rPr>
              <a:t>được</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a:t>
            </a:r>
            <a:r>
              <a:rPr lang="en-US" sz="2400" dirty="0" err="1">
                <a:latin typeface="UTM Avo" panose="02040603050506020204" pitchFamily="18"/>
              </a:rPr>
              <a:t>chiếu</a:t>
            </a:r>
            <a:r>
              <a:rPr lang="en-US" sz="2400" dirty="0">
                <a:latin typeface="UTM Avo" panose="02040603050506020204" pitchFamily="18"/>
              </a:rPr>
              <a:t> </a:t>
            </a:r>
            <a:r>
              <a:rPr lang="en-US" sz="2400" dirty="0" err="1">
                <a:latin typeface="UTM Avo" panose="02040603050506020204" pitchFamily="18"/>
              </a:rPr>
              <a:t>của</a:t>
            </a:r>
            <a:r>
              <a:rPr lang="en-US" sz="2400" dirty="0">
                <a:latin typeface="UTM Avo" panose="02040603050506020204" pitchFamily="18"/>
              </a:rPr>
              <a:t> </a:t>
            </a:r>
            <a:r>
              <a:rPr lang="en-US" sz="2400" dirty="0" err="1">
                <a:latin typeface="UTM Avo" panose="02040603050506020204" pitchFamily="18"/>
              </a:rPr>
              <a:t>vật</a:t>
            </a:r>
            <a:r>
              <a:rPr lang="en-US" sz="2400" dirty="0">
                <a:latin typeface="UTM Avo" panose="02040603050506020204" pitchFamily="18"/>
              </a:rPr>
              <a:t> </a:t>
            </a:r>
            <a:r>
              <a:rPr lang="en-US" sz="2400" dirty="0" err="1">
                <a:latin typeface="UTM Avo" panose="02040603050506020204" pitchFamily="18"/>
              </a:rPr>
              <a:t>thể</a:t>
            </a:r>
            <a:r>
              <a:rPr lang="en-US" sz="2400" dirty="0">
                <a:latin typeface="UTM Avo" panose="02040603050506020204" pitchFamily="18"/>
              </a:rPr>
              <a:t> </a:t>
            </a:r>
            <a:r>
              <a:rPr lang="en-US" sz="2400" dirty="0" err="1">
                <a:latin typeface="UTM Avo" panose="02040603050506020204" pitchFamily="18"/>
              </a:rPr>
              <a:t>đều</a:t>
            </a:r>
            <a:r>
              <a:rPr lang="en-US" sz="2400" dirty="0">
                <a:latin typeface="UTM Avo" panose="02040603050506020204" pitchFamily="18"/>
              </a:rPr>
              <a:t> </a:t>
            </a:r>
            <a:r>
              <a:rPr lang="en-US" sz="2400" dirty="0" err="1">
                <a:latin typeface="UTM Avo" panose="02040603050506020204" pitchFamily="18"/>
              </a:rPr>
              <a:t>nằm</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phẳng</a:t>
            </a:r>
            <a:r>
              <a:rPr lang="en-US" sz="2400" dirty="0">
                <a:latin typeface="UTM Avo" panose="02040603050506020204" pitchFamily="18"/>
              </a:rPr>
              <a:t> </a:t>
            </a:r>
            <a:r>
              <a:rPr lang="en-US" sz="2400" dirty="0" err="1">
                <a:latin typeface="UTM Avo" panose="02040603050506020204" pitchFamily="18"/>
              </a:rPr>
              <a:t>của</a:t>
            </a:r>
            <a:r>
              <a:rPr lang="en-US" sz="2400" dirty="0">
                <a:latin typeface="UTM Avo" panose="02040603050506020204" pitchFamily="18"/>
              </a:rPr>
              <a:t> </a:t>
            </a:r>
            <a:r>
              <a:rPr lang="en-US" sz="2400" dirty="0" err="1">
                <a:latin typeface="UTM Avo" panose="02040603050506020204" pitchFamily="18"/>
              </a:rPr>
              <a:t>tờ</a:t>
            </a:r>
            <a:r>
              <a:rPr lang="en-US" sz="2400" dirty="0">
                <a:latin typeface="UTM Avo" panose="02040603050506020204" pitchFamily="18"/>
              </a:rPr>
              <a:t> </a:t>
            </a:r>
            <a:r>
              <a:rPr lang="en-US" sz="2400" dirty="0" err="1">
                <a:latin typeface="UTM Avo" panose="02040603050506020204" pitchFamily="18"/>
              </a:rPr>
              <a:t>giấy</a:t>
            </a:r>
            <a:r>
              <a:rPr lang="en-US" sz="2400" dirty="0">
                <a:latin typeface="UTM Avo" panose="02040603050506020204" pitchFamily="18"/>
              </a:rPr>
              <a:t> </a:t>
            </a:r>
            <a:r>
              <a:rPr lang="en-US" sz="2400" dirty="0" err="1">
                <a:latin typeface="UTM Avo" panose="02040603050506020204" pitchFamily="18"/>
              </a:rPr>
              <a:t>vẽ</a:t>
            </a:r>
            <a:r>
              <a:rPr lang="en-US" sz="2400" dirty="0">
                <a:latin typeface="UTM Avo" panose="02040603050506020204" pitchFamily="18"/>
              </a:rPr>
              <a:t>, </a:t>
            </a:r>
            <a:r>
              <a:rPr lang="en-US" sz="2400" dirty="0" err="1">
                <a:latin typeface="UTM Avo" panose="02040603050506020204" pitchFamily="18"/>
              </a:rPr>
              <a:t>lúc</a:t>
            </a:r>
            <a:r>
              <a:rPr lang="en-US" sz="2400" dirty="0">
                <a:latin typeface="UTM Avo" panose="02040603050506020204" pitchFamily="18"/>
              </a:rPr>
              <a:t> </a:t>
            </a:r>
            <a:r>
              <a:rPr lang="en-US" sz="2400" dirty="0" err="1">
                <a:latin typeface="UTM Avo" panose="02040603050506020204" pitchFamily="18"/>
              </a:rPr>
              <a:t>đó</a:t>
            </a:r>
            <a:r>
              <a:rPr lang="en-US" sz="2400" dirty="0">
                <a:latin typeface="UTM Avo" panose="02040603050506020204" pitchFamily="18"/>
              </a:rPr>
              <a:t> </a:t>
            </a:r>
            <a:r>
              <a:rPr lang="en-US" sz="2400" dirty="0" err="1">
                <a:latin typeface="UTM Avo" panose="02040603050506020204" pitchFamily="18"/>
              </a:rPr>
              <a:t>hướng</a:t>
            </a:r>
            <a:r>
              <a:rPr lang="en-US" sz="2400" dirty="0">
                <a:latin typeface="UTM Avo" panose="02040603050506020204" pitchFamily="18"/>
              </a:rPr>
              <a:t> </a:t>
            </a:r>
            <a:r>
              <a:rPr lang="en-US" sz="2400" dirty="0" err="1">
                <a:latin typeface="UTM Avo" panose="02040603050506020204" pitchFamily="18"/>
              </a:rPr>
              <a:t>nhìn</a:t>
            </a:r>
            <a:r>
              <a:rPr lang="en-US" sz="2400" dirty="0">
                <a:latin typeface="UTM Avo" panose="02040603050506020204" pitchFamily="18"/>
              </a:rPr>
              <a:t> </a:t>
            </a:r>
            <a:r>
              <a:rPr lang="en-US" sz="2400" dirty="0" err="1">
                <a:latin typeface="UTM Avo" panose="02040603050506020204" pitchFamily="18"/>
              </a:rPr>
              <a:t>của</a:t>
            </a:r>
            <a:r>
              <a:rPr lang="en-US" sz="2400" dirty="0">
                <a:latin typeface="UTM Avo" panose="02040603050506020204" pitchFamily="18"/>
              </a:rPr>
              <a:t> </a:t>
            </a:r>
            <a:r>
              <a:rPr lang="en-US" sz="2400" dirty="0" err="1">
                <a:latin typeface="UTM Avo" panose="02040603050506020204" pitchFamily="18"/>
              </a:rPr>
              <a:t>người</a:t>
            </a:r>
            <a:r>
              <a:rPr lang="en-US" sz="2400" dirty="0">
                <a:latin typeface="UTM Avo" panose="02040603050506020204" pitchFamily="18"/>
              </a:rPr>
              <a:t> </a:t>
            </a:r>
            <a:r>
              <a:rPr lang="en-US" sz="2400" dirty="0" err="1">
                <a:latin typeface="UTM Avo" panose="02040603050506020204" pitchFamily="18"/>
              </a:rPr>
              <a:t>đọc</a:t>
            </a:r>
            <a:r>
              <a:rPr lang="en-US" sz="2400" dirty="0">
                <a:latin typeface="UTM Avo" panose="02040603050506020204" pitchFamily="18"/>
              </a:rPr>
              <a:t> </a:t>
            </a:r>
            <a:r>
              <a:rPr lang="en-US" sz="2400" dirty="0" err="1">
                <a:latin typeface="UTM Avo" panose="02040603050506020204" pitchFamily="18"/>
              </a:rPr>
              <a:t>bản</a:t>
            </a:r>
            <a:r>
              <a:rPr lang="en-US" sz="2400" dirty="0">
                <a:latin typeface="UTM Avo" panose="02040603050506020204" pitchFamily="18"/>
              </a:rPr>
              <a:t> </a:t>
            </a:r>
            <a:r>
              <a:rPr lang="en-US" sz="2400" dirty="0" err="1">
                <a:latin typeface="UTM Avo" panose="02040603050506020204" pitchFamily="18"/>
              </a:rPr>
              <a:t>vẽ</a:t>
            </a:r>
            <a:r>
              <a:rPr lang="en-US" sz="2400" dirty="0">
                <a:latin typeface="UTM Avo" panose="02040603050506020204" pitchFamily="18"/>
              </a:rPr>
              <a:t> </a:t>
            </a:r>
            <a:r>
              <a:rPr lang="en-US" sz="2400" dirty="0" err="1">
                <a:latin typeface="UTM Avo" panose="02040603050506020204" pitchFamily="18"/>
              </a:rPr>
              <a:t>vuông</a:t>
            </a:r>
            <a:r>
              <a:rPr lang="en-US" sz="2400" dirty="0">
                <a:latin typeface="UTM Avo" panose="02040603050506020204" pitchFamily="18"/>
              </a:rPr>
              <a:t> </a:t>
            </a:r>
            <a:r>
              <a:rPr lang="en-US" sz="2400" dirty="0" err="1">
                <a:latin typeface="UTM Avo" panose="02040603050506020204" pitchFamily="18"/>
              </a:rPr>
              <a:t>góc</a:t>
            </a:r>
            <a:r>
              <a:rPr lang="en-US" sz="2400" dirty="0">
                <a:latin typeface="UTM Avo" panose="02040603050506020204" pitchFamily="18"/>
              </a:rPr>
              <a:t> </a:t>
            </a:r>
            <a:r>
              <a:rPr lang="en-US" sz="2400" dirty="0" err="1">
                <a:latin typeface="UTM Avo" panose="02040603050506020204" pitchFamily="18"/>
              </a:rPr>
              <a:t>với</a:t>
            </a:r>
            <a:r>
              <a:rPr lang="en-US" sz="2400" dirty="0">
                <a:latin typeface="UTM Avo" panose="02040603050506020204" pitchFamily="18"/>
              </a:rPr>
              <a:t> </a:t>
            </a:r>
            <a:r>
              <a:rPr lang="en-US" sz="2400" dirty="0" err="1">
                <a:latin typeface="UTM Avo" panose="02040603050506020204" pitchFamily="18"/>
              </a:rPr>
              <a:t>cả</a:t>
            </a:r>
            <a:r>
              <a:rPr lang="en-US" sz="2400" dirty="0">
                <a:latin typeface="UTM Avo" panose="02040603050506020204" pitchFamily="18"/>
              </a:rPr>
              <a:t> 3 MPHC.</a:t>
            </a:r>
          </a:p>
        </p:txBody>
      </p:sp>
      <p:sp>
        <p:nvSpPr>
          <p:cNvPr id="4" name="TextBox 38">
            <a:extLst>
              <a:ext uri="{FF2B5EF4-FFF2-40B4-BE49-F238E27FC236}">
                <a16:creationId xmlns:a16="http://schemas.microsoft.com/office/drawing/2014/main" id="{92A7830C-8A2A-4A5D-4EEB-0DC9192CFA9B}"/>
              </a:ext>
            </a:extLst>
          </p:cNvPr>
          <p:cNvSpPr txBox="1"/>
          <p:nvPr/>
        </p:nvSpPr>
        <p:spPr>
          <a:xfrm>
            <a:off x="2665788" y="3005284"/>
            <a:ext cx="6860421" cy="482055"/>
          </a:xfrm>
          <a:prstGeom prst="rect">
            <a:avLst/>
          </a:prstGeom>
        </p:spPr>
        <p:txBody>
          <a:bodyPr wrap="square" lIns="0" tIns="0" rIns="0" bIns="0" rtlCol="0" anchor="t">
            <a:spAutoFit/>
          </a:bodyPr>
          <a:lstStyle/>
          <a:p>
            <a:pPr algn="ctr">
              <a:lnSpc>
                <a:spcPct val="150000"/>
              </a:lnSpc>
              <a:spcBef>
                <a:spcPct val="0"/>
              </a:spcBef>
            </a:pPr>
            <a:r>
              <a:rPr lang="en-US" sz="2400" b="1" dirty="0" err="1">
                <a:solidFill>
                  <a:srgbClr val="000000"/>
                </a:solidFill>
                <a:latin typeface="UTM Avo" panose="02040603050506020204" pitchFamily="18"/>
              </a:rPr>
              <a:t>Gợi</a:t>
            </a:r>
            <a:r>
              <a:rPr lang="en-US" sz="2400" b="1" dirty="0">
                <a:solidFill>
                  <a:srgbClr val="000000"/>
                </a:solidFill>
                <a:latin typeface="UTM Avo" panose="02040603050506020204" pitchFamily="18"/>
              </a:rPr>
              <a:t> ý </a:t>
            </a:r>
            <a:r>
              <a:rPr lang="en-US" sz="2400" b="1" dirty="0" err="1">
                <a:solidFill>
                  <a:srgbClr val="000000"/>
                </a:solidFill>
                <a:latin typeface="UTM Avo" panose="02040603050506020204" pitchFamily="18"/>
              </a:rPr>
              <a:t>trả</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lời</a:t>
            </a:r>
            <a:endParaRPr lang="en-US" sz="2400" b="1" dirty="0">
              <a:solidFill>
                <a:srgbClr val="000000"/>
              </a:solidFill>
              <a:latin typeface="UTM Avo" panose="02040603050506020204" pitchFamily="18"/>
            </a:endParaRPr>
          </a:p>
        </p:txBody>
      </p:sp>
    </p:spTree>
    <p:extLst>
      <p:ext uri="{BB962C8B-B14F-4D97-AF65-F5344CB8AC3E}">
        <p14:creationId xmlns:p14="http://schemas.microsoft.com/office/powerpoint/2010/main" val="51761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D7EDE5-81F2-7356-2CFE-BB5FC3D865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3946" y="2029542"/>
            <a:ext cx="3984108" cy="3906478"/>
          </a:xfrm>
          <a:prstGeom prst="rect">
            <a:avLst/>
          </a:prstGeom>
        </p:spPr>
      </p:pic>
      <p:sp>
        <p:nvSpPr>
          <p:cNvPr id="3" name="TextBox 2">
            <a:extLst>
              <a:ext uri="{FF2B5EF4-FFF2-40B4-BE49-F238E27FC236}">
                <a16:creationId xmlns:a16="http://schemas.microsoft.com/office/drawing/2014/main" id="{C55F7370-9A46-7DF2-F7B0-C621F81871AD}"/>
              </a:ext>
            </a:extLst>
          </p:cNvPr>
          <p:cNvSpPr txBox="1"/>
          <p:nvPr/>
        </p:nvSpPr>
        <p:spPr>
          <a:xfrm>
            <a:off x="593766" y="1684656"/>
            <a:ext cx="3264088" cy="1121846"/>
          </a:xfrm>
          <a:prstGeom prst="rect">
            <a:avLst/>
          </a:prstGeom>
          <a:noFill/>
        </p:spPr>
        <p:txBody>
          <a:bodyPr wrap="square">
            <a:spAutoFit/>
          </a:bodyPr>
          <a:lstStyle/>
          <a:p>
            <a:pPr>
              <a:lnSpc>
                <a:spcPct val="150000"/>
              </a:lnSpc>
            </a:pPr>
            <a:r>
              <a:rPr lang="vi-VN" sz="2400" dirty="0">
                <a:solidFill>
                  <a:srgbClr val="000000"/>
                </a:solidFill>
                <a:latin typeface="UTM Avo" panose="02040603050506020204" pitchFamily="18"/>
                <a:ea typeface="Calibri" panose="020F0502020204030204" pitchFamily="34" charset="0"/>
              </a:rPr>
              <a:t>Hình chiếu từ trước </a:t>
            </a:r>
          </a:p>
          <a:p>
            <a:pPr>
              <a:lnSpc>
                <a:spcPct val="150000"/>
              </a:lnSpc>
            </a:pPr>
            <a:r>
              <a:rPr lang="vi-VN" sz="2400" dirty="0">
                <a:solidFill>
                  <a:srgbClr val="000000"/>
                </a:solidFill>
                <a:latin typeface="UTM Avo" panose="02040603050506020204" pitchFamily="18"/>
                <a:ea typeface="Calibri" panose="020F0502020204030204" pitchFamily="34" charset="0"/>
              </a:rPr>
              <a:t>(hình chiếu đứng)</a:t>
            </a:r>
            <a:endParaRPr lang="en-US" sz="2400" dirty="0">
              <a:latin typeface="UTM Avo" panose="02040603050506020204" pitchFamily="18"/>
            </a:endParaRPr>
          </a:p>
        </p:txBody>
      </p:sp>
      <p:sp>
        <p:nvSpPr>
          <p:cNvPr id="4" name="TextBox 3">
            <a:extLst>
              <a:ext uri="{FF2B5EF4-FFF2-40B4-BE49-F238E27FC236}">
                <a16:creationId xmlns:a16="http://schemas.microsoft.com/office/drawing/2014/main" id="{18811B7A-9C72-CE1B-2678-BD608665EF8F}"/>
              </a:ext>
            </a:extLst>
          </p:cNvPr>
          <p:cNvSpPr txBox="1"/>
          <p:nvPr/>
        </p:nvSpPr>
        <p:spPr>
          <a:xfrm>
            <a:off x="679253" y="4934362"/>
            <a:ext cx="2932508" cy="1121846"/>
          </a:xfrm>
          <a:prstGeom prst="rect">
            <a:avLst/>
          </a:prstGeom>
          <a:noFill/>
        </p:spPr>
        <p:txBody>
          <a:bodyPr wrap="square">
            <a:spAutoFit/>
          </a:bodyPr>
          <a:lstStyle/>
          <a:p>
            <a:pPr>
              <a:lnSpc>
                <a:spcPct val="150000"/>
              </a:lnSpc>
            </a:pPr>
            <a:r>
              <a:rPr lang="vi-VN" sz="2400" dirty="0">
                <a:solidFill>
                  <a:srgbClr val="000000"/>
                </a:solidFill>
                <a:latin typeface="UTM Avo" panose="02040603050506020204" pitchFamily="18"/>
                <a:ea typeface="Calibri" panose="020F0502020204030204" pitchFamily="34" charset="0"/>
              </a:rPr>
              <a:t>Hình chiếu từ trên </a:t>
            </a:r>
          </a:p>
          <a:p>
            <a:pPr>
              <a:lnSpc>
                <a:spcPct val="150000"/>
              </a:lnSpc>
            </a:pPr>
            <a:r>
              <a:rPr lang="vi-VN" sz="2400" dirty="0">
                <a:solidFill>
                  <a:srgbClr val="000000"/>
                </a:solidFill>
                <a:latin typeface="UTM Avo" panose="02040603050506020204" pitchFamily="18"/>
                <a:ea typeface="Calibri" panose="020F0502020204030204" pitchFamily="34" charset="0"/>
              </a:rPr>
              <a:t>(hình chiếu bằng)</a:t>
            </a:r>
            <a:endParaRPr lang="en-US" sz="2400" dirty="0">
              <a:latin typeface="UTM Avo" panose="02040603050506020204" pitchFamily="18"/>
            </a:endParaRPr>
          </a:p>
        </p:txBody>
      </p:sp>
      <p:sp>
        <p:nvSpPr>
          <p:cNvPr id="5" name="TextBox 4">
            <a:extLst>
              <a:ext uri="{FF2B5EF4-FFF2-40B4-BE49-F238E27FC236}">
                <a16:creationId xmlns:a16="http://schemas.microsoft.com/office/drawing/2014/main" id="{7F95FF29-9ED1-D9F4-7E5D-A30962A47F62}"/>
              </a:ext>
            </a:extLst>
          </p:cNvPr>
          <p:cNvSpPr txBox="1"/>
          <p:nvPr/>
        </p:nvSpPr>
        <p:spPr>
          <a:xfrm>
            <a:off x="8784244" y="3610086"/>
            <a:ext cx="3009373" cy="1121846"/>
          </a:xfrm>
          <a:prstGeom prst="rect">
            <a:avLst/>
          </a:prstGeom>
          <a:noFill/>
        </p:spPr>
        <p:txBody>
          <a:bodyPr wrap="square">
            <a:spAutoFit/>
          </a:bodyPr>
          <a:lstStyle/>
          <a:p>
            <a:pPr>
              <a:lnSpc>
                <a:spcPct val="150000"/>
              </a:lnSpc>
            </a:pPr>
            <a:r>
              <a:rPr lang="vi-VN" sz="2400" dirty="0">
                <a:solidFill>
                  <a:srgbClr val="000000"/>
                </a:solidFill>
                <a:latin typeface="UTM Avo" panose="02040603050506020204" pitchFamily="18"/>
                <a:ea typeface="Calibri" panose="020F0502020204030204" pitchFamily="34" charset="0"/>
              </a:rPr>
              <a:t>Hình chiếu từ trái (hình chiếu cạnh)</a:t>
            </a:r>
            <a:endParaRPr lang="en-US" sz="2400" dirty="0">
              <a:latin typeface="UTM Avo" panose="02040603050506020204" pitchFamily="18"/>
            </a:endParaRPr>
          </a:p>
        </p:txBody>
      </p:sp>
      <p:pic>
        <p:nvPicPr>
          <p:cNvPr id="6" name="Graphic 5">
            <a:extLst>
              <a:ext uri="{FF2B5EF4-FFF2-40B4-BE49-F238E27FC236}">
                <a16:creationId xmlns:a16="http://schemas.microsoft.com/office/drawing/2014/main" id="{E2300D8A-14D9-BB0D-BD65-4B43187499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259778">
            <a:off x="3740129" y="4621674"/>
            <a:ext cx="590859" cy="1121466"/>
          </a:xfrm>
          <a:prstGeom prst="rect">
            <a:avLst/>
          </a:prstGeom>
        </p:spPr>
      </p:pic>
      <p:pic>
        <p:nvPicPr>
          <p:cNvPr id="7" name="Graphic 6">
            <a:extLst>
              <a:ext uri="{FF2B5EF4-FFF2-40B4-BE49-F238E27FC236}">
                <a16:creationId xmlns:a16="http://schemas.microsoft.com/office/drawing/2014/main" id="{17686114-DFF6-8D52-36F7-584A64BC8F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6874625">
            <a:off x="7824303" y="3420915"/>
            <a:ext cx="590859" cy="1237569"/>
          </a:xfrm>
          <a:prstGeom prst="rect">
            <a:avLst/>
          </a:prstGeom>
        </p:spPr>
      </p:pic>
      <p:pic>
        <p:nvPicPr>
          <p:cNvPr id="8" name="Graphic 7">
            <a:extLst>
              <a:ext uri="{FF2B5EF4-FFF2-40B4-BE49-F238E27FC236}">
                <a16:creationId xmlns:a16="http://schemas.microsoft.com/office/drawing/2014/main" id="{7B16D823-FCDC-FB9C-FC01-ED867FD896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046675">
            <a:off x="3754543" y="1892569"/>
            <a:ext cx="590859" cy="1050906"/>
          </a:xfrm>
          <a:prstGeom prst="rect">
            <a:avLst/>
          </a:prstGeom>
        </p:spPr>
      </p:pic>
    </p:spTree>
    <p:extLst>
      <p:ext uri="{BB962C8B-B14F-4D97-AF65-F5344CB8AC3E}">
        <p14:creationId xmlns:p14="http://schemas.microsoft.com/office/powerpoint/2010/main" val="2046278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Vertical)">
                                      <p:cBhvr>
                                        <p:cTn id="17" dur="500"/>
                                        <p:tgtEl>
                                          <p:spTgt spid="3">
                                            <p:txEl>
                                              <p:pRg st="0" end="0"/>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barn(inVertic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barn(inVertical)">
                                      <p:cBhvr>
                                        <p:cTn id="30" dur="500"/>
                                        <p:tgtEl>
                                          <p:spTgt spid="4">
                                            <p:txEl>
                                              <p:pRg st="0" end="0"/>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barn(inVertical)">
                                      <p:cBhvr>
                                        <p:cTn id="33" dur="500"/>
                                        <p:tgtEl>
                                          <p:spTgt spid="4">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barn(inVertical)">
                                      <p:cBhvr>
                                        <p:cTn id="4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C500D54D-6B1D-47D1-AA5B-1D3663618DA5}"/>
              </a:ext>
            </a:extLst>
          </p:cNvPr>
          <p:cNvSpPr txBox="1"/>
          <p:nvPr/>
        </p:nvSpPr>
        <p:spPr>
          <a:xfrm>
            <a:off x="2086737" y="1844682"/>
            <a:ext cx="8175280" cy="482055"/>
          </a:xfrm>
          <a:prstGeom prst="rect">
            <a:avLst/>
          </a:prstGeom>
        </p:spPr>
        <p:txBody>
          <a:bodyPr wrap="square" lIns="0" tIns="0" rIns="0" bIns="0" rtlCol="0" anchor="t">
            <a:spAutoFit/>
          </a:bodyPr>
          <a:lstStyle/>
          <a:p>
            <a:pPr lvl="0" algn="ctr">
              <a:lnSpc>
                <a:spcPct val="150000"/>
              </a:lnSpc>
              <a:spcBef>
                <a:spcPct val="0"/>
              </a:spcBef>
            </a:pPr>
            <a:r>
              <a:rPr lang="en-US" sz="2400" b="1" dirty="0" err="1">
                <a:latin typeface="UTM Avo" panose="02040603050506020204" pitchFamily="18"/>
              </a:rPr>
              <a:t>Một</a:t>
            </a:r>
            <a:r>
              <a:rPr lang="en-US" sz="2400" b="1" dirty="0">
                <a:latin typeface="UTM Avo" panose="02040603050506020204" pitchFamily="18"/>
              </a:rPr>
              <a:t> </a:t>
            </a:r>
            <a:r>
              <a:rPr lang="en-US" sz="2400" b="1" dirty="0" err="1">
                <a:latin typeface="UTM Avo" panose="02040603050506020204" pitchFamily="18"/>
              </a:rPr>
              <a:t>số</a:t>
            </a:r>
            <a:r>
              <a:rPr lang="en-US" sz="2400" b="1" dirty="0">
                <a:latin typeface="UTM Avo" panose="02040603050506020204" pitchFamily="18"/>
              </a:rPr>
              <a:t> </a:t>
            </a:r>
            <a:r>
              <a:rPr lang="en-US" sz="2400" b="1" dirty="0" err="1">
                <a:latin typeface="UTM Avo" panose="02040603050506020204" pitchFamily="18"/>
              </a:rPr>
              <a:t>quy</a:t>
            </a:r>
            <a:r>
              <a:rPr lang="en-US" sz="2400" b="1" dirty="0">
                <a:latin typeface="UTM Avo" panose="02040603050506020204" pitchFamily="18"/>
              </a:rPr>
              <a:t> </a:t>
            </a:r>
            <a:r>
              <a:rPr lang="en-US" sz="2400" b="1" dirty="0" err="1">
                <a:latin typeface="UTM Avo" panose="02040603050506020204" pitchFamily="18"/>
              </a:rPr>
              <a:t>định</a:t>
            </a:r>
            <a:r>
              <a:rPr lang="en-US" sz="2400" b="1" dirty="0">
                <a:latin typeface="UTM Avo" panose="02040603050506020204" pitchFamily="18"/>
              </a:rPr>
              <a:t> </a:t>
            </a:r>
            <a:r>
              <a:rPr lang="en-US" sz="2400" b="1" dirty="0" err="1">
                <a:latin typeface="UTM Avo" panose="02040603050506020204" pitchFamily="18"/>
              </a:rPr>
              <a:t>trên</a:t>
            </a:r>
            <a:r>
              <a:rPr lang="en-US" sz="2400" b="1" dirty="0">
                <a:latin typeface="UTM Avo" panose="02040603050506020204" pitchFamily="18"/>
              </a:rPr>
              <a:t> </a:t>
            </a:r>
            <a:r>
              <a:rPr lang="en-US" sz="2400" b="1" dirty="0" err="1">
                <a:latin typeface="UTM Avo" panose="02040603050506020204" pitchFamily="18"/>
              </a:rPr>
              <a:t>bản</a:t>
            </a:r>
            <a:r>
              <a:rPr lang="en-US" sz="2400" b="1" dirty="0">
                <a:latin typeface="UTM Avo" panose="02040603050506020204" pitchFamily="18"/>
              </a:rPr>
              <a:t> </a:t>
            </a:r>
            <a:r>
              <a:rPr lang="en-US" sz="2400" b="1" dirty="0" err="1">
                <a:latin typeface="UTM Avo" panose="02040603050506020204" pitchFamily="18"/>
              </a:rPr>
              <a:t>vẽ</a:t>
            </a:r>
            <a:r>
              <a:rPr lang="en-US" sz="2400" b="1" dirty="0">
                <a:latin typeface="UTM Avo" panose="02040603050506020204" pitchFamily="18"/>
              </a:rPr>
              <a:t> </a:t>
            </a:r>
            <a:r>
              <a:rPr lang="en-US" sz="2400" b="1" dirty="0" err="1">
                <a:latin typeface="UTM Avo" panose="02040603050506020204" pitchFamily="18"/>
              </a:rPr>
              <a:t>hình</a:t>
            </a:r>
            <a:r>
              <a:rPr lang="en-US" sz="2400" b="1" dirty="0">
                <a:latin typeface="UTM Avo" panose="02040603050506020204" pitchFamily="18"/>
              </a:rPr>
              <a:t> </a:t>
            </a:r>
            <a:r>
              <a:rPr lang="en-US" sz="2400" b="1" dirty="0" err="1">
                <a:latin typeface="UTM Avo" panose="02040603050506020204" pitchFamily="18"/>
              </a:rPr>
              <a:t>chiếu</a:t>
            </a:r>
            <a:r>
              <a:rPr lang="en-US" sz="2400" b="1" dirty="0">
                <a:latin typeface="UTM Avo" panose="02040603050506020204" pitchFamily="18"/>
              </a:rPr>
              <a:t> </a:t>
            </a:r>
            <a:r>
              <a:rPr lang="en-US" sz="2400" b="1" dirty="0" err="1">
                <a:latin typeface="UTM Avo" panose="02040603050506020204" pitchFamily="18"/>
              </a:rPr>
              <a:t>vuông</a:t>
            </a:r>
            <a:r>
              <a:rPr lang="en-US" sz="2400" b="1" dirty="0">
                <a:latin typeface="UTM Avo" panose="02040603050506020204" pitchFamily="18"/>
              </a:rPr>
              <a:t> </a:t>
            </a:r>
            <a:r>
              <a:rPr lang="en-US" sz="2400" b="1" dirty="0" err="1">
                <a:latin typeface="UTM Avo" panose="02040603050506020204" pitchFamily="18"/>
              </a:rPr>
              <a:t>góc</a:t>
            </a:r>
            <a:endParaRPr lang="en-US" sz="2400" b="1" dirty="0">
              <a:solidFill>
                <a:srgbClr val="000000"/>
              </a:solidFill>
              <a:latin typeface="UTM Avo" panose="02040603050506020204" pitchFamily="18"/>
            </a:endParaRPr>
          </a:p>
        </p:txBody>
      </p:sp>
      <p:sp>
        <p:nvSpPr>
          <p:cNvPr id="3" name="TextBox 2">
            <a:extLst>
              <a:ext uri="{FF2B5EF4-FFF2-40B4-BE49-F238E27FC236}">
                <a16:creationId xmlns:a16="http://schemas.microsoft.com/office/drawing/2014/main" id="{C8A853BF-9640-D978-F4D6-690ECCD375B9}"/>
              </a:ext>
            </a:extLst>
          </p:cNvPr>
          <p:cNvSpPr txBox="1"/>
          <p:nvPr/>
        </p:nvSpPr>
        <p:spPr>
          <a:xfrm>
            <a:off x="945090" y="2451972"/>
            <a:ext cx="6022601" cy="3891835"/>
          </a:xfrm>
          <a:prstGeom prst="rect">
            <a:avLst/>
          </a:prstGeom>
          <a:noFill/>
        </p:spPr>
        <p:txBody>
          <a:bodyPr wrap="square">
            <a:spAutoFit/>
          </a:bodyPr>
          <a:lstStyle/>
          <a:p>
            <a:pPr algn="just">
              <a:lnSpc>
                <a:spcPct val="150000"/>
              </a:lnSpc>
            </a:pPr>
            <a:r>
              <a:rPr lang="vi-VN" sz="2400" dirty="0">
                <a:latin typeface="UTM Avo" panose="02040603050506020204" pitchFamily="18"/>
              </a:rPr>
              <a:t>– Số lượng các hình chiếu phải đủ để thể hiện hình dạng của vật thể.</a:t>
            </a:r>
            <a:endParaRPr lang="en-US" sz="2400" dirty="0">
              <a:latin typeface="UTM Avo" panose="02040603050506020204" pitchFamily="18"/>
            </a:endParaRPr>
          </a:p>
          <a:p>
            <a:pPr algn="just">
              <a:lnSpc>
                <a:spcPct val="150000"/>
              </a:lnSpc>
            </a:pPr>
            <a:r>
              <a:rPr lang="vi-VN" sz="2400" dirty="0">
                <a:latin typeface="UTM Avo" panose="02040603050506020204" pitchFamily="18"/>
              </a:rPr>
              <a:t>– Đường bao khuất, cạnh khuất vẽ bằng nét đứt mảnh. </a:t>
            </a:r>
            <a:endParaRPr lang="en-US" sz="2400" dirty="0">
              <a:latin typeface="UTM Avo" panose="02040603050506020204" pitchFamily="18"/>
            </a:endParaRPr>
          </a:p>
          <a:p>
            <a:pPr algn="just">
              <a:lnSpc>
                <a:spcPct val="150000"/>
              </a:lnSpc>
            </a:pPr>
            <a:r>
              <a:rPr lang="vi-VN" sz="2400" dirty="0">
                <a:latin typeface="UTM Avo" panose="02040603050506020204" pitchFamily="18"/>
              </a:rPr>
              <a:t>– Vẽ đường trục cho các vật thể đối xứng, vẽ đường tâm cho đường tròn bằng nét gạch dài</a:t>
            </a:r>
            <a:r>
              <a:rPr lang="en-US" sz="2400" dirty="0">
                <a:latin typeface="UTM Avo" panose="02040603050506020204" pitchFamily="18"/>
              </a:rPr>
              <a:t> </a:t>
            </a:r>
            <a:r>
              <a:rPr lang="vi-VN" sz="2400" dirty="0">
                <a:latin typeface="UTM Avo" panose="02040603050506020204" pitchFamily="18"/>
              </a:rPr>
              <a:t>-</a:t>
            </a:r>
            <a:r>
              <a:rPr lang="en-US" sz="2400" dirty="0">
                <a:latin typeface="UTM Avo" panose="02040603050506020204" pitchFamily="18"/>
              </a:rPr>
              <a:t> </a:t>
            </a:r>
            <a:r>
              <a:rPr lang="vi-VN" sz="2400" dirty="0">
                <a:latin typeface="UTM Avo" panose="02040603050506020204" pitchFamily="18"/>
              </a:rPr>
              <a:t>chấm</a:t>
            </a:r>
            <a:r>
              <a:rPr lang="en-US" sz="2400" dirty="0">
                <a:latin typeface="UTM Avo" panose="02040603050506020204" pitchFamily="18"/>
              </a:rPr>
              <a:t> </a:t>
            </a:r>
            <a:r>
              <a:rPr lang="vi-VN" sz="2400" dirty="0">
                <a:latin typeface="UTM Avo" panose="02040603050506020204" pitchFamily="18"/>
              </a:rPr>
              <a:t>-</a:t>
            </a:r>
            <a:r>
              <a:rPr lang="en-US" sz="2400" dirty="0">
                <a:latin typeface="UTM Avo" panose="02040603050506020204" pitchFamily="18"/>
              </a:rPr>
              <a:t> </a:t>
            </a:r>
            <a:r>
              <a:rPr lang="vi-VN" sz="2400" dirty="0">
                <a:latin typeface="UTM Avo" panose="02040603050506020204" pitchFamily="18"/>
              </a:rPr>
              <a:t>mảnh.</a:t>
            </a:r>
            <a:endParaRPr lang="en-US" sz="2400" dirty="0">
              <a:latin typeface="UTM Avo" panose="02040603050506020204" pitchFamily="18"/>
            </a:endParaRPr>
          </a:p>
        </p:txBody>
      </p:sp>
      <p:pic>
        <p:nvPicPr>
          <p:cNvPr id="4" name="Picture 3">
            <a:extLst>
              <a:ext uri="{FF2B5EF4-FFF2-40B4-BE49-F238E27FC236}">
                <a16:creationId xmlns:a16="http://schemas.microsoft.com/office/drawing/2014/main" id="{649C0D8D-464C-EE3E-4317-D44745BE24F7}"/>
              </a:ext>
            </a:extLst>
          </p:cNvPr>
          <p:cNvPicPr>
            <a:picLocks noChangeAspect="1"/>
          </p:cNvPicPr>
          <p:nvPr/>
        </p:nvPicPr>
        <p:blipFill>
          <a:blip r:embed="rId3"/>
          <a:stretch>
            <a:fillRect/>
          </a:stretch>
        </p:blipFill>
        <p:spPr>
          <a:xfrm>
            <a:off x="7290772" y="2877857"/>
            <a:ext cx="4112891" cy="3307129"/>
          </a:xfrm>
          <a:prstGeom prst="rect">
            <a:avLst/>
          </a:prstGeom>
        </p:spPr>
      </p:pic>
    </p:spTree>
    <p:extLst>
      <p:ext uri="{BB962C8B-B14F-4D97-AF65-F5344CB8AC3E}">
        <p14:creationId xmlns:p14="http://schemas.microsoft.com/office/powerpoint/2010/main" val="267643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5">
            <a:extLst>
              <a:ext uri="{FF2B5EF4-FFF2-40B4-BE49-F238E27FC236}">
                <a16:creationId xmlns:a16="http://schemas.microsoft.com/office/drawing/2014/main" id="{E0F012CE-226A-5B1F-1815-13EA62DCC26B}"/>
              </a:ext>
            </a:extLst>
          </p:cNvPr>
          <p:cNvGrpSpPr/>
          <p:nvPr/>
        </p:nvGrpSpPr>
        <p:grpSpPr>
          <a:xfrm>
            <a:off x="584883" y="2280995"/>
            <a:ext cx="7225774" cy="1201326"/>
            <a:chOff x="0" y="0"/>
            <a:chExt cx="11366566" cy="1511224"/>
          </a:xfrm>
        </p:grpSpPr>
        <p:sp>
          <p:nvSpPr>
            <p:cNvPr id="6" name="Freeform 6">
              <a:extLst>
                <a:ext uri="{FF2B5EF4-FFF2-40B4-BE49-F238E27FC236}">
                  <a16:creationId xmlns:a16="http://schemas.microsoft.com/office/drawing/2014/main" id="{F1C42774-7302-59C2-763E-EB017E404D39}"/>
                </a:ext>
              </a:extLst>
            </p:cNvPr>
            <p:cNvSpPr/>
            <p:nvPr/>
          </p:nvSpPr>
          <p:spPr>
            <a:xfrm>
              <a:off x="0" y="0"/>
              <a:ext cx="11367836" cy="1511224"/>
            </a:xfrm>
            <a:custGeom>
              <a:avLst/>
              <a:gdLst/>
              <a:ahLst/>
              <a:cxnLst/>
              <a:rect l="l" t="t" r="r" b="b"/>
              <a:pathLst>
                <a:path w="11367836" h="1511224">
                  <a:moveTo>
                    <a:pt x="10814116" y="1511224"/>
                  </a:moveTo>
                  <a:lnTo>
                    <a:pt x="553720" y="1511224"/>
                  </a:lnTo>
                  <a:cubicBezTo>
                    <a:pt x="247650" y="1511224"/>
                    <a:pt x="0" y="1172948"/>
                    <a:pt x="0" y="756517"/>
                  </a:cubicBezTo>
                  <a:cubicBezTo>
                    <a:pt x="0" y="338350"/>
                    <a:pt x="247650" y="0"/>
                    <a:pt x="553720" y="0"/>
                  </a:cubicBezTo>
                  <a:lnTo>
                    <a:pt x="10814116" y="0"/>
                  </a:lnTo>
                  <a:cubicBezTo>
                    <a:pt x="11120186" y="0"/>
                    <a:pt x="11367836" y="338350"/>
                    <a:pt x="11367836" y="756517"/>
                  </a:cubicBezTo>
                  <a:cubicBezTo>
                    <a:pt x="11366566" y="1172948"/>
                    <a:pt x="11118916" y="1511224"/>
                    <a:pt x="10814116" y="1511224"/>
                  </a:cubicBezTo>
                  <a:close/>
                </a:path>
              </a:pathLst>
            </a:custGeom>
            <a:solidFill>
              <a:srgbClr val="F4F1DE"/>
            </a:solidFill>
          </p:spPr>
          <p:txBody>
            <a:bodyPr/>
            <a:lstStyle/>
            <a:p>
              <a:endParaRPr lang="en-US" sz="729">
                <a:latin typeface="UTM Avo" panose="02040603050506020204" pitchFamily="18"/>
              </a:endParaRPr>
            </a:p>
          </p:txBody>
        </p:sp>
      </p:grpSp>
      <p:grpSp>
        <p:nvGrpSpPr>
          <p:cNvPr id="7" name="Group 8">
            <a:extLst>
              <a:ext uri="{FF2B5EF4-FFF2-40B4-BE49-F238E27FC236}">
                <a16:creationId xmlns:a16="http://schemas.microsoft.com/office/drawing/2014/main" id="{D9D2199D-D894-0355-FC01-1A453F539A1B}"/>
              </a:ext>
            </a:extLst>
          </p:cNvPr>
          <p:cNvGrpSpPr/>
          <p:nvPr/>
        </p:nvGrpSpPr>
        <p:grpSpPr>
          <a:xfrm>
            <a:off x="602251" y="3641568"/>
            <a:ext cx="7159234" cy="1201326"/>
            <a:chOff x="0" y="0"/>
            <a:chExt cx="11366566" cy="1511224"/>
          </a:xfrm>
        </p:grpSpPr>
        <p:sp>
          <p:nvSpPr>
            <p:cNvPr id="8" name="Freeform 9">
              <a:extLst>
                <a:ext uri="{FF2B5EF4-FFF2-40B4-BE49-F238E27FC236}">
                  <a16:creationId xmlns:a16="http://schemas.microsoft.com/office/drawing/2014/main" id="{13D9965D-85B5-91CC-92FE-BFDDC210C190}"/>
                </a:ext>
              </a:extLst>
            </p:cNvPr>
            <p:cNvSpPr/>
            <p:nvPr/>
          </p:nvSpPr>
          <p:spPr>
            <a:xfrm>
              <a:off x="0" y="0"/>
              <a:ext cx="11367836" cy="1511224"/>
            </a:xfrm>
            <a:custGeom>
              <a:avLst/>
              <a:gdLst/>
              <a:ahLst/>
              <a:cxnLst/>
              <a:rect l="l" t="t" r="r" b="b"/>
              <a:pathLst>
                <a:path w="11367836" h="1511224">
                  <a:moveTo>
                    <a:pt x="10814116" y="1511224"/>
                  </a:moveTo>
                  <a:lnTo>
                    <a:pt x="553720" y="1511224"/>
                  </a:lnTo>
                  <a:cubicBezTo>
                    <a:pt x="247650" y="1511224"/>
                    <a:pt x="0" y="1172948"/>
                    <a:pt x="0" y="756517"/>
                  </a:cubicBezTo>
                  <a:cubicBezTo>
                    <a:pt x="0" y="338350"/>
                    <a:pt x="247650" y="0"/>
                    <a:pt x="553720" y="0"/>
                  </a:cubicBezTo>
                  <a:lnTo>
                    <a:pt x="10814116" y="0"/>
                  </a:lnTo>
                  <a:cubicBezTo>
                    <a:pt x="11120186" y="0"/>
                    <a:pt x="11367836" y="338350"/>
                    <a:pt x="11367836" y="756517"/>
                  </a:cubicBezTo>
                  <a:cubicBezTo>
                    <a:pt x="11366566" y="1172948"/>
                    <a:pt x="11118916" y="1511224"/>
                    <a:pt x="10814116" y="1511224"/>
                  </a:cubicBezTo>
                  <a:close/>
                </a:path>
              </a:pathLst>
            </a:custGeom>
            <a:solidFill>
              <a:srgbClr val="F4F1DE"/>
            </a:solidFill>
          </p:spPr>
          <p:txBody>
            <a:bodyPr/>
            <a:lstStyle/>
            <a:p>
              <a:endParaRPr lang="en-US" sz="729">
                <a:latin typeface="UTM Avo" panose="02040603050506020204" pitchFamily="18"/>
              </a:endParaRPr>
            </a:p>
          </p:txBody>
        </p:sp>
      </p:grpSp>
      <p:grpSp>
        <p:nvGrpSpPr>
          <p:cNvPr id="9" name="Group 11">
            <a:extLst>
              <a:ext uri="{FF2B5EF4-FFF2-40B4-BE49-F238E27FC236}">
                <a16:creationId xmlns:a16="http://schemas.microsoft.com/office/drawing/2014/main" id="{E25886B8-8CB5-D50D-E64B-F98FA878520D}"/>
              </a:ext>
            </a:extLst>
          </p:cNvPr>
          <p:cNvGrpSpPr/>
          <p:nvPr/>
        </p:nvGrpSpPr>
        <p:grpSpPr>
          <a:xfrm>
            <a:off x="584883" y="5002141"/>
            <a:ext cx="7160034" cy="1201326"/>
            <a:chOff x="0" y="0"/>
            <a:chExt cx="11366566" cy="1511224"/>
          </a:xfrm>
        </p:grpSpPr>
        <p:sp>
          <p:nvSpPr>
            <p:cNvPr id="10" name="Freeform 12">
              <a:extLst>
                <a:ext uri="{FF2B5EF4-FFF2-40B4-BE49-F238E27FC236}">
                  <a16:creationId xmlns:a16="http://schemas.microsoft.com/office/drawing/2014/main" id="{46D2A93F-D075-6712-C3AB-17D746C86E51}"/>
                </a:ext>
              </a:extLst>
            </p:cNvPr>
            <p:cNvSpPr/>
            <p:nvPr/>
          </p:nvSpPr>
          <p:spPr>
            <a:xfrm>
              <a:off x="0" y="0"/>
              <a:ext cx="11367836" cy="1511224"/>
            </a:xfrm>
            <a:custGeom>
              <a:avLst/>
              <a:gdLst/>
              <a:ahLst/>
              <a:cxnLst/>
              <a:rect l="l" t="t" r="r" b="b"/>
              <a:pathLst>
                <a:path w="11367836" h="1511224">
                  <a:moveTo>
                    <a:pt x="10814116" y="1511224"/>
                  </a:moveTo>
                  <a:lnTo>
                    <a:pt x="553720" y="1511224"/>
                  </a:lnTo>
                  <a:cubicBezTo>
                    <a:pt x="247650" y="1511224"/>
                    <a:pt x="0" y="1172948"/>
                    <a:pt x="0" y="756517"/>
                  </a:cubicBezTo>
                  <a:cubicBezTo>
                    <a:pt x="0" y="338350"/>
                    <a:pt x="247650" y="0"/>
                    <a:pt x="553720" y="0"/>
                  </a:cubicBezTo>
                  <a:lnTo>
                    <a:pt x="10814116" y="0"/>
                  </a:lnTo>
                  <a:cubicBezTo>
                    <a:pt x="11120186" y="0"/>
                    <a:pt x="11367836" y="338350"/>
                    <a:pt x="11367836" y="756517"/>
                  </a:cubicBezTo>
                  <a:cubicBezTo>
                    <a:pt x="11366566" y="1172948"/>
                    <a:pt x="11118916" y="1511224"/>
                    <a:pt x="10814116" y="1511224"/>
                  </a:cubicBezTo>
                  <a:close/>
                </a:path>
              </a:pathLst>
            </a:custGeom>
            <a:solidFill>
              <a:srgbClr val="F4F1DE"/>
            </a:solidFill>
          </p:spPr>
          <p:txBody>
            <a:bodyPr/>
            <a:lstStyle/>
            <a:p>
              <a:endParaRPr lang="en-US" sz="729">
                <a:latin typeface="UTM Avo" panose="02040603050506020204" pitchFamily="18"/>
              </a:endParaRPr>
            </a:p>
          </p:txBody>
        </p:sp>
      </p:grpSp>
      <p:sp>
        <p:nvSpPr>
          <p:cNvPr id="11" name="TextBox 10">
            <a:extLst>
              <a:ext uri="{FF2B5EF4-FFF2-40B4-BE49-F238E27FC236}">
                <a16:creationId xmlns:a16="http://schemas.microsoft.com/office/drawing/2014/main" id="{D2EC3B55-C109-A08F-1486-D6A3D999A121}"/>
              </a:ext>
            </a:extLst>
          </p:cNvPr>
          <p:cNvSpPr txBox="1"/>
          <p:nvPr/>
        </p:nvSpPr>
        <p:spPr>
          <a:xfrm>
            <a:off x="1318095" y="1716364"/>
            <a:ext cx="5760156" cy="447430"/>
          </a:xfrm>
          <a:prstGeom prst="rect">
            <a:avLst/>
          </a:prstGeom>
          <a:noFill/>
        </p:spPr>
        <p:txBody>
          <a:bodyPr wrap="square">
            <a:spAutoFit/>
          </a:bodyPr>
          <a:lstStyle/>
          <a:p>
            <a:pPr algn="ctr">
              <a:lnSpc>
                <a:spcPts val="3024"/>
              </a:lnSpc>
              <a:spcBef>
                <a:spcPct val="0"/>
              </a:spcBef>
            </a:pPr>
            <a:r>
              <a:rPr lang="vi-VN" sz="2400" b="1" dirty="0">
                <a:latin typeface="UTM Avo" panose="02040603050506020204" pitchFamily="18"/>
              </a:rPr>
              <a:t>Thảo luận cặp đôi</a:t>
            </a:r>
          </a:p>
        </p:txBody>
      </p:sp>
      <p:sp>
        <p:nvSpPr>
          <p:cNvPr id="12" name="TextBox 11">
            <a:extLst>
              <a:ext uri="{FF2B5EF4-FFF2-40B4-BE49-F238E27FC236}">
                <a16:creationId xmlns:a16="http://schemas.microsoft.com/office/drawing/2014/main" id="{48DC2DD6-A238-F866-1557-A9BF712495EB}"/>
              </a:ext>
            </a:extLst>
          </p:cNvPr>
          <p:cNvSpPr txBox="1"/>
          <p:nvPr/>
        </p:nvSpPr>
        <p:spPr>
          <a:xfrm>
            <a:off x="682020" y="2302032"/>
            <a:ext cx="7000495" cy="1036053"/>
          </a:xfrm>
          <a:prstGeom prst="rect">
            <a:avLst/>
          </a:prstGeom>
          <a:noFill/>
        </p:spPr>
        <p:txBody>
          <a:bodyPr wrap="square">
            <a:spAutoFit/>
          </a:bodyPr>
          <a:lstStyle/>
          <a:p>
            <a:pPr algn="ctr">
              <a:lnSpc>
                <a:spcPct val="150000"/>
              </a:lnSpc>
            </a:pP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Quan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sát</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chiếu</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trên</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9.4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biết</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quan</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hệ</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vị</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trí</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giữa</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chi</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ế</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u đ</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ó</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nhau</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200" dirty="0">
              <a:solidFill>
                <a:srgbClr val="000000"/>
              </a:solidFill>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04D4A7A9-EBD6-25E8-2626-1075AC239DF7}"/>
              </a:ext>
            </a:extLst>
          </p:cNvPr>
          <p:cNvSpPr txBox="1"/>
          <p:nvPr/>
        </p:nvSpPr>
        <p:spPr>
          <a:xfrm>
            <a:off x="1302189" y="3856352"/>
            <a:ext cx="5760156" cy="528222"/>
          </a:xfrm>
          <a:prstGeom prst="rect">
            <a:avLst/>
          </a:prstGeom>
          <a:noFill/>
        </p:spPr>
        <p:txBody>
          <a:bodyPr wrap="square">
            <a:spAutoFit/>
          </a:bodyPr>
          <a:lstStyle/>
          <a:p>
            <a:pPr algn="ctr">
              <a:lnSpc>
                <a:spcPct val="150000"/>
              </a:lnSpc>
              <a:spcBef>
                <a:spcPts val="189"/>
              </a:spcBef>
              <a:spcAft>
                <a:spcPts val="189"/>
              </a:spcAft>
            </a:pP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Đọc</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tên</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chiếu</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trên</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9.4. </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AB5A532-C866-C5E8-B601-6677324A8CF5}"/>
              </a:ext>
            </a:extLst>
          </p:cNvPr>
          <p:cNvSpPr txBox="1"/>
          <p:nvPr/>
        </p:nvSpPr>
        <p:spPr>
          <a:xfrm>
            <a:off x="832685" y="5069106"/>
            <a:ext cx="6656724" cy="1074718"/>
          </a:xfrm>
          <a:prstGeom prst="rect">
            <a:avLst/>
          </a:prstGeom>
          <a:noFill/>
        </p:spPr>
        <p:txBody>
          <a:bodyPr wrap="square">
            <a:spAutoFit/>
          </a:bodyPr>
          <a:lstStyle/>
          <a:p>
            <a:pPr algn="ctr">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Chỉ</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rõ</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nét</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đứt</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mảnh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trên</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9.4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cạnh</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fr-FR" sz="22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pic>
        <p:nvPicPr>
          <p:cNvPr id="15" name="Picture 14">
            <a:extLst>
              <a:ext uri="{FF2B5EF4-FFF2-40B4-BE49-F238E27FC236}">
                <a16:creationId xmlns:a16="http://schemas.microsoft.com/office/drawing/2014/main" id="{BA3A01D0-CDEF-CE2F-1451-64DD7BB733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1351" y="2562185"/>
            <a:ext cx="3485766" cy="3360091"/>
          </a:xfrm>
          <a:prstGeom prst="rect">
            <a:avLst/>
          </a:prstGeom>
        </p:spPr>
      </p:pic>
    </p:spTree>
    <p:extLst>
      <p:ext uri="{BB962C8B-B14F-4D97-AF65-F5344CB8AC3E}">
        <p14:creationId xmlns:p14="http://schemas.microsoft.com/office/powerpoint/2010/main" val="213828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99C47F-F13B-9574-C17A-60E27C1CD845}"/>
              </a:ext>
            </a:extLst>
          </p:cNvPr>
          <p:cNvSpPr/>
          <p:nvPr/>
        </p:nvSpPr>
        <p:spPr>
          <a:xfrm>
            <a:off x="791857" y="2116899"/>
            <a:ext cx="10608286" cy="463463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pic>
        <p:nvPicPr>
          <p:cNvPr id="3" name="Picture 2">
            <a:extLst>
              <a:ext uri="{FF2B5EF4-FFF2-40B4-BE49-F238E27FC236}">
                <a16:creationId xmlns:a16="http://schemas.microsoft.com/office/drawing/2014/main" id="{090D5498-DF11-1603-5C8C-723B86D0AF9F}"/>
              </a:ext>
            </a:extLst>
          </p:cNvPr>
          <p:cNvPicPr>
            <a:picLocks noChangeAspect="1"/>
          </p:cNvPicPr>
          <p:nvPr/>
        </p:nvPicPr>
        <p:blipFill>
          <a:blip r:embed="rId3"/>
          <a:stretch>
            <a:fillRect/>
          </a:stretch>
        </p:blipFill>
        <p:spPr>
          <a:xfrm>
            <a:off x="1248927" y="2665942"/>
            <a:ext cx="2979459" cy="3536543"/>
          </a:xfrm>
          <a:prstGeom prst="rect">
            <a:avLst/>
          </a:prstGeom>
        </p:spPr>
      </p:pic>
      <p:sp>
        <p:nvSpPr>
          <p:cNvPr id="4" name="TextBox 3">
            <a:extLst>
              <a:ext uri="{FF2B5EF4-FFF2-40B4-BE49-F238E27FC236}">
                <a16:creationId xmlns:a16="http://schemas.microsoft.com/office/drawing/2014/main" id="{CD2FC375-D158-BED8-721B-735AC874E17E}"/>
              </a:ext>
            </a:extLst>
          </p:cNvPr>
          <p:cNvSpPr txBox="1"/>
          <p:nvPr/>
        </p:nvSpPr>
        <p:spPr>
          <a:xfrm>
            <a:off x="4425624" y="2216782"/>
            <a:ext cx="6517449" cy="2796920"/>
          </a:xfrm>
          <a:prstGeom prst="rect">
            <a:avLst/>
          </a:prstGeom>
          <a:noFill/>
        </p:spPr>
        <p:txBody>
          <a:bodyPr wrap="square">
            <a:spAutoFit/>
          </a:bodyPr>
          <a:lstStyle/>
          <a:p>
            <a:pPr algn="just">
              <a:lnSpc>
                <a:spcPct val="150000"/>
              </a:lnSpc>
            </a:pPr>
            <a:r>
              <a:rPr lang="vi-VN" sz="2000" dirty="0">
                <a:latin typeface="UTM Avo" panose="02040603050506020204" pitchFamily="18"/>
              </a:rPr>
              <a:t>Một số nước ở châu Mỹ và Nhật Bản sử dụng phương pháp góc chiếu thứ ba và bố trí các hình chiếu theo như hình 9.5. </a:t>
            </a:r>
            <a:endParaRPr lang="en-US" sz="2000" dirty="0">
              <a:latin typeface="UTM Avo" panose="02040603050506020204" pitchFamily="18"/>
            </a:endParaRPr>
          </a:p>
          <a:p>
            <a:pPr algn="just">
              <a:lnSpc>
                <a:spcPct val="150000"/>
              </a:lnSpc>
            </a:pPr>
            <a:r>
              <a:rPr lang="vi-VN" sz="2000" dirty="0">
                <a:latin typeface="UTM Avo" panose="02040603050506020204" pitchFamily="18"/>
              </a:rPr>
              <a:t>Để tránh nhầm lẫn khi đọc bản vẽ, người ta quy định phải thêm kí hiệu như hình 9.6 vào khung tên nếu bản vẽ dùng phương pháp góc chiếu thứ ba.</a:t>
            </a:r>
            <a:endParaRPr lang="en-US" sz="2000" dirty="0">
              <a:latin typeface="UTM Avo" panose="02040603050506020204" pitchFamily="18"/>
            </a:endParaRPr>
          </a:p>
        </p:txBody>
      </p:sp>
      <p:pic>
        <p:nvPicPr>
          <p:cNvPr id="5" name="Picture 4">
            <a:extLst>
              <a:ext uri="{FF2B5EF4-FFF2-40B4-BE49-F238E27FC236}">
                <a16:creationId xmlns:a16="http://schemas.microsoft.com/office/drawing/2014/main" id="{06A5FCBE-6585-72D3-99D9-6457AF3F51B5}"/>
              </a:ext>
            </a:extLst>
          </p:cNvPr>
          <p:cNvPicPr>
            <a:picLocks noChangeAspect="1"/>
          </p:cNvPicPr>
          <p:nvPr/>
        </p:nvPicPr>
        <p:blipFill>
          <a:blip r:embed="rId4"/>
          <a:stretch>
            <a:fillRect/>
          </a:stretch>
        </p:blipFill>
        <p:spPr>
          <a:xfrm>
            <a:off x="6247739" y="5026228"/>
            <a:ext cx="3528106" cy="1637619"/>
          </a:xfrm>
          <a:prstGeom prst="rect">
            <a:avLst/>
          </a:prstGeom>
        </p:spPr>
      </p:pic>
      <p:sp>
        <p:nvSpPr>
          <p:cNvPr id="6" name="Rectangle: Top Corners Rounded 6">
            <a:extLst>
              <a:ext uri="{FF2B5EF4-FFF2-40B4-BE49-F238E27FC236}">
                <a16:creationId xmlns:a16="http://schemas.microsoft.com/office/drawing/2014/main" id="{BCF07BCD-3595-51D2-E25C-71E8169248E1}"/>
              </a:ext>
            </a:extLst>
          </p:cNvPr>
          <p:cNvSpPr/>
          <p:nvPr/>
        </p:nvSpPr>
        <p:spPr>
          <a:xfrm>
            <a:off x="4330091" y="1588885"/>
            <a:ext cx="3145323" cy="528014"/>
          </a:xfrm>
          <a:prstGeom prst="round2Same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Em </a:t>
            </a:r>
            <a:r>
              <a:rPr lang="en-US" sz="2400" b="1" dirty="0" err="1">
                <a:solidFill>
                  <a:schemeClr val="tx1"/>
                </a:solidFill>
                <a:latin typeface="UTM Avo" panose="02040603050506020204" pitchFamily="18"/>
              </a:rPr>
              <a:t>có</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biết</a:t>
            </a:r>
            <a:endParaRPr lang="en-US" sz="2400" b="1" dirty="0">
              <a:solidFill>
                <a:schemeClr val="tx1"/>
              </a:solidFill>
              <a:latin typeface="UTM Avo" panose="02040603050506020204" pitchFamily="18"/>
            </a:endParaRPr>
          </a:p>
        </p:txBody>
      </p:sp>
    </p:spTree>
    <p:extLst>
      <p:ext uri="{BB962C8B-B14F-4D97-AF65-F5344CB8AC3E}">
        <p14:creationId xmlns:p14="http://schemas.microsoft.com/office/powerpoint/2010/main" val="303724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6">
            <a:extLst>
              <a:ext uri="{FF2B5EF4-FFF2-40B4-BE49-F238E27FC236}">
                <a16:creationId xmlns:a16="http://schemas.microsoft.com/office/drawing/2014/main" id="{FE104D00-4E7D-6157-4AF4-59D216179069}"/>
              </a:ext>
            </a:extLst>
          </p:cNvPr>
          <p:cNvSpPr txBox="1"/>
          <p:nvPr/>
        </p:nvSpPr>
        <p:spPr>
          <a:xfrm>
            <a:off x="2647797" y="1696892"/>
            <a:ext cx="6896405" cy="482055"/>
          </a:xfrm>
          <a:prstGeom prst="rect">
            <a:avLst/>
          </a:prstGeom>
        </p:spPr>
        <p:txBody>
          <a:bodyPr wrap="square" lIns="0" tIns="0" rIns="0" bIns="0" rtlCol="0" anchor="t">
            <a:spAutoFit/>
          </a:bodyPr>
          <a:lstStyle/>
          <a:p>
            <a:pPr algn="ctr">
              <a:lnSpc>
                <a:spcPct val="150000"/>
              </a:lnSpc>
              <a:spcBef>
                <a:spcPct val="0"/>
              </a:spcBef>
            </a:pPr>
            <a:r>
              <a:rPr lang="en-US" sz="2400" b="1" dirty="0">
                <a:latin typeface="UTM Avo" panose="02040603050506020204" pitchFamily="18"/>
              </a:rPr>
              <a:t>II. </a:t>
            </a:r>
            <a:r>
              <a:rPr lang="vi-VN" sz="2400" b="1" dirty="0">
                <a:latin typeface="UTM Avo" panose="02040603050506020204" pitchFamily="18"/>
              </a:rPr>
              <a:t>VẼ HÌNH CHIẾU VUÔNG GÓC</a:t>
            </a:r>
            <a:endParaRPr lang="en-US" sz="2400" b="1" dirty="0">
              <a:latin typeface="UTM Avo" panose="02040603050506020204" pitchFamily="18"/>
            </a:endParaRPr>
          </a:p>
        </p:txBody>
      </p:sp>
      <p:sp>
        <p:nvSpPr>
          <p:cNvPr id="3" name="TextBox 39">
            <a:extLst>
              <a:ext uri="{FF2B5EF4-FFF2-40B4-BE49-F238E27FC236}">
                <a16:creationId xmlns:a16="http://schemas.microsoft.com/office/drawing/2014/main" id="{B2CA737F-7A87-3CAE-42E9-20A3E7DB11AB}"/>
              </a:ext>
            </a:extLst>
          </p:cNvPr>
          <p:cNvSpPr txBox="1"/>
          <p:nvPr/>
        </p:nvSpPr>
        <p:spPr>
          <a:xfrm>
            <a:off x="1166838" y="3116483"/>
            <a:ext cx="4643715" cy="324384"/>
          </a:xfrm>
          <a:prstGeom prst="rect">
            <a:avLst/>
          </a:prstGeom>
        </p:spPr>
        <p:txBody>
          <a:bodyPr lIns="0" tIns="0" rIns="0" bIns="0" rtlCol="0" anchor="t">
            <a:spAutoFit/>
          </a:bodyPr>
          <a:lstStyle/>
          <a:p>
            <a:pPr algn="ctr">
              <a:lnSpc>
                <a:spcPts val="2469"/>
              </a:lnSpc>
              <a:spcBef>
                <a:spcPct val="0"/>
              </a:spcBef>
            </a:pPr>
            <a:r>
              <a:rPr lang="vi-VN" sz="2400" b="1" dirty="0">
                <a:latin typeface="UTM Avo" panose="02040603050506020204" pitchFamily="18"/>
              </a:rPr>
              <a:t>BƯỚC 1</a:t>
            </a:r>
            <a:endParaRPr lang="en-US" sz="2400" b="1" dirty="0">
              <a:latin typeface="UTM Avo" panose="02040603050506020204" pitchFamily="18"/>
            </a:endParaRPr>
          </a:p>
        </p:txBody>
      </p:sp>
      <p:sp>
        <p:nvSpPr>
          <p:cNvPr id="4" name="TextBox 3">
            <a:extLst>
              <a:ext uri="{FF2B5EF4-FFF2-40B4-BE49-F238E27FC236}">
                <a16:creationId xmlns:a16="http://schemas.microsoft.com/office/drawing/2014/main" id="{3A549D98-FCB8-9E69-9F59-62F5970E7322}"/>
              </a:ext>
            </a:extLst>
          </p:cNvPr>
          <p:cNvSpPr txBox="1"/>
          <p:nvPr/>
        </p:nvSpPr>
        <p:spPr>
          <a:xfrm>
            <a:off x="1287312" y="3544207"/>
            <a:ext cx="4462438" cy="1128386"/>
          </a:xfrm>
          <a:prstGeom prst="rect">
            <a:avLst/>
          </a:prstGeom>
          <a:noFill/>
        </p:spPr>
        <p:txBody>
          <a:bodyPr wrap="square">
            <a:spAutoFit/>
          </a:bodyPr>
          <a:lstStyle/>
          <a:p>
            <a:pPr algn="ctr">
              <a:lnSpc>
                <a:spcPct val="150000"/>
              </a:lnSpc>
            </a:pPr>
            <a:r>
              <a:rPr lang="vi-VN" sz="2400" b="1">
                <a:latin typeface="UTM Avo" panose="02040603050506020204" pitchFamily="18"/>
                <a:ea typeface="Calibri" panose="020F0502020204030204" pitchFamily="34" charset="0"/>
              </a:rPr>
              <a:t>Phân tích vật thể thành các khối hình học cơ bản </a:t>
            </a:r>
            <a:endParaRPr lang="en-US" sz="2400" b="1" dirty="0">
              <a:latin typeface="UTM Avo" panose="02040603050506020204" pitchFamily="18"/>
            </a:endParaRPr>
          </a:p>
        </p:txBody>
      </p:sp>
      <p:pic>
        <p:nvPicPr>
          <p:cNvPr id="5" name="Picture 4">
            <a:extLst>
              <a:ext uri="{FF2B5EF4-FFF2-40B4-BE49-F238E27FC236}">
                <a16:creationId xmlns:a16="http://schemas.microsoft.com/office/drawing/2014/main" id="{9AEB765E-9819-1128-7972-309F9B383CA7}"/>
              </a:ext>
            </a:extLst>
          </p:cNvPr>
          <p:cNvPicPr>
            <a:picLocks noChangeAspect="1"/>
          </p:cNvPicPr>
          <p:nvPr/>
        </p:nvPicPr>
        <p:blipFill>
          <a:blip r:embed="rId3"/>
          <a:stretch>
            <a:fillRect/>
          </a:stretch>
        </p:blipFill>
        <p:spPr>
          <a:xfrm>
            <a:off x="6095999" y="2376461"/>
            <a:ext cx="5282921" cy="4098050"/>
          </a:xfrm>
          <a:prstGeom prst="rect">
            <a:avLst/>
          </a:prstGeom>
        </p:spPr>
      </p:pic>
    </p:spTree>
    <p:extLst>
      <p:ext uri="{BB962C8B-B14F-4D97-AF65-F5344CB8AC3E}">
        <p14:creationId xmlns:p14="http://schemas.microsoft.com/office/powerpoint/2010/main" val="57836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38">
            <a:extLst>
              <a:ext uri="{FF2B5EF4-FFF2-40B4-BE49-F238E27FC236}">
                <a16:creationId xmlns:a16="http://schemas.microsoft.com/office/drawing/2014/main" id="{569A0C7A-73BC-C45B-491A-AED71CF2A2CA}"/>
              </a:ext>
            </a:extLst>
          </p:cNvPr>
          <p:cNvSpPr txBox="1"/>
          <p:nvPr/>
        </p:nvSpPr>
        <p:spPr>
          <a:xfrm>
            <a:off x="1296152" y="3154772"/>
            <a:ext cx="4336384" cy="1583510"/>
          </a:xfrm>
          <a:prstGeom prst="rect">
            <a:avLst/>
          </a:prstGeom>
        </p:spPr>
        <p:txBody>
          <a:bodyPr wrap="square" lIns="0" tIns="0" rIns="0" bIns="0" rtlCol="0" anchor="t">
            <a:spAutoFit/>
          </a:bodyPr>
          <a:lstStyle/>
          <a:p>
            <a:pPr algn="just">
              <a:lnSpc>
                <a:spcPct val="150000"/>
              </a:lnSpc>
            </a:pPr>
            <a:r>
              <a:rPr lang="vi-VN" sz="2400" i="1" dirty="0">
                <a:latin typeface="UTM Avo" panose="02040603050506020204" pitchFamily="18"/>
                <a:ea typeface="Calibri" panose="020F0502020204030204" pitchFamily="34" charset="0"/>
              </a:rPr>
              <a:t>Vật thể trên hình 9.7 được tạo thành từ mấy khối? Đọc kích thước của các khối đó.</a:t>
            </a:r>
            <a:endParaRPr lang="en-US" sz="2400" i="1" dirty="0">
              <a:latin typeface="UTM Avo" panose="02040603050506020204" pitchFamily="18"/>
            </a:endParaRPr>
          </a:p>
        </p:txBody>
      </p:sp>
      <p:pic>
        <p:nvPicPr>
          <p:cNvPr id="5" name="Picture 4">
            <a:extLst>
              <a:ext uri="{FF2B5EF4-FFF2-40B4-BE49-F238E27FC236}">
                <a16:creationId xmlns:a16="http://schemas.microsoft.com/office/drawing/2014/main" id="{016DD170-42B4-CAAB-7258-8057CC61EFB0}"/>
              </a:ext>
            </a:extLst>
          </p:cNvPr>
          <p:cNvPicPr>
            <a:picLocks noChangeAspect="1"/>
          </p:cNvPicPr>
          <p:nvPr/>
        </p:nvPicPr>
        <p:blipFill>
          <a:blip r:embed="rId3"/>
          <a:stretch>
            <a:fillRect/>
          </a:stretch>
        </p:blipFill>
        <p:spPr>
          <a:xfrm>
            <a:off x="6095999" y="2376461"/>
            <a:ext cx="5282921" cy="4098050"/>
          </a:xfrm>
          <a:prstGeom prst="rect">
            <a:avLst/>
          </a:prstGeom>
        </p:spPr>
      </p:pic>
    </p:spTree>
    <p:extLst>
      <p:ext uri="{BB962C8B-B14F-4D97-AF65-F5344CB8AC3E}">
        <p14:creationId xmlns:p14="http://schemas.microsoft.com/office/powerpoint/2010/main" val="279400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8">
            <a:extLst>
              <a:ext uri="{FF2B5EF4-FFF2-40B4-BE49-F238E27FC236}">
                <a16:creationId xmlns:a16="http://schemas.microsoft.com/office/drawing/2014/main" id="{0D9B8C8E-4140-0F9E-EEA8-DFCBA96224BE}"/>
              </a:ext>
            </a:extLst>
          </p:cNvPr>
          <p:cNvSpPr txBox="1"/>
          <p:nvPr/>
        </p:nvSpPr>
        <p:spPr>
          <a:xfrm>
            <a:off x="5431570" y="1843324"/>
            <a:ext cx="5793211" cy="3807581"/>
          </a:xfrm>
          <a:prstGeom prst="rect">
            <a:avLst/>
          </a:prstGeom>
        </p:spPr>
        <p:txBody>
          <a:bodyPr wrap="square" lIns="0" tIns="0" rIns="0" bIns="0" rtlCol="0" anchor="t">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rPr>
              <a:t>Vật thể được tạo bởi ba khối hình học đơn giản. </a:t>
            </a:r>
          </a:p>
          <a:p>
            <a:pPr marL="359988" indent="-359988" algn="just">
              <a:lnSpc>
                <a:spcPct val="150000"/>
              </a:lnSpc>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rPr>
              <a:t>Khối hộp chữ nhật thứ nhất có kích thước: 60 × 40 × 20 mm; </a:t>
            </a:r>
          </a:p>
          <a:p>
            <a:pPr marL="359988" indent="-359988" algn="just">
              <a:lnSpc>
                <a:spcPct val="150000"/>
              </a:lnSpc>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rPr>
              <a:t>Khối hộp chữ nhật thứ hai có kích thước: 40 × 20 × 45 mm và khối hình trụ có kích thước: Ø = 20, h</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a:t>
            </a:r>
            <a:r>
              <a:rPr lang="en-US" sz="2400" dirty="0">
                <a:solidFill>
                  <a:srgbClr val="000000"/>
                </a:solidFill>
                <a:latin typeface="UTM Avo" panose="02040603050506020204" pitchFamily="18"/>
                <a:ea typeface="Calibri" panose="020F0502020204030204" pitchFamily="34" charset="0"/>
              </a:rPr>
              <a:t> </a:t>
            </a:r>
            <a:r>
              <a:rPr lang="vi-VN" sz="2400" dirty="0">
                <a:solidFill>
                  <a:srgbClr val="000000"/>
                </a:solidFill>
                <a:latin typeface="UTM Avo" panose="02040603050506020204" pitchFamily="18"/>
                <a:ea typeface="Calibri" panose="020F0502020204030204" pitchFamily="34" charset="0"/>
              </a:rPr>
              <a:t>20 mm.</a:t>
            </a:r>
            <a:endParaRPr lang="en-US" sz="2400" dirty="0">
              <a:solidFill>
                <a:srgbClr val="4C5270"/>
              </a:solidFill>
              <a:latin typeface="UTM Avo" panose="02040603050506020204" pitchFamily="18"/>
            </a:endParaRPr>
          </a:p>
        </p:txBody>
      </p:sp>
      <p:pic>
        <p:nvPicPr>
          <p:cNvPr id="7" name="Picture 2">
            <a:extLst>
              <a:ext uri="{FF2B5EF4-FFF2-40B4-BE49-F238E27FC236}">
                <a16:creationId xmlns:a16="http://schemas.microsoft.com/office/drawing/2014/main" id="{81A1B323-4194-BC2B-6F2C-5380B58721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144014" y="1736577"/>
            <a:ext cx="3687429" cy="4041018"/>
          </a:xfrm>
          <a:prstGeom prst="rect">
            <a:avLst/>
          </a:prstGeom>
        </p:spPr>
      </p:pic>
      <p:pic>
        <p:nvPicPr>
          <p:cNvPr id="8" name="Picture 7">
            <a:extLst>
              <a:ext uri="{FF2B5EF4-FFF2-40B4-BE49-F238E27FC236}">
                <a16:creationId xmlns:a16="http://schemas.microsoft.com/office/drawing/2014/main" id="{FEBF8992-E849-4538-C057-D0F046CF93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2255" y="2341048"/>
            <a:ext cx="3390944" cy="2832076"/>
          </a:xfrm>
          <a:prstGeom prst="rect">
            <a:avLst/>
          </a:prstGeom>
        </p:spPr>
      </p:pic>
    </p:spTree>
    <p:extLst>
      <p:ext uri="{BB962C8B-B14F-4D97-AF65-F5344CB8AC3E}">
        <p14:creationId xmlns:p14="http://schemas.microsoft.com/office/powerpoint/2010/main" val="2680790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9">
            <a:extLst>
              <a:ext uri="{FF2B5EF4-FFF2-40B4-BE49-F238E27FC236}">
                <a16:creationId xmlns:a16="http://schemas.microsoft.com/office/drawing/2014/main" id="{EC81DDB2-7D9E-D191-8FAF-F4929208AFEA}"/>
              </a:ext>
            </a:extLst>
          </p:cNvPr>
          <p:cNvSpPr txBox="1"/>
          <p:nvPr/>
        </p:nvSpPr>
        <p:spPr>
          <a:xfrm>
            <a:off x="1214918" y="1981794"/>
            <a:ext cx="4643715" cy="324320"/>
          </a:xfrm>
          <a:prstGeom prst="rect">
            <a:avLst/>
          </a:prstGeom>
        </p:spPr>
        <p:txBody>
          <a:bodyPr lIns="0" tIns="0" rIns="0" bIns="0" rtlCol="0" anchor="t">
            <a:spAutoFit/>
          </a:bodyPr>
          <a:lstStyle/>
          <a:p>
            <a:pPr algn="ctr">
              <a:lnSpc>
                <a:spcPts val="2469"/>
              </a:lnSpc>
              <a:spcBef>
                <a:spcPct val="0"/>
              </a:spcBef>
            </a:pPr>
            <a:r>
              <a:rPr lang="vi-VN" sz="2400" b="1" dirty="0">
                <a:latin typeface="UTM Avo" panose="02040603050506020204" pitchFamily="18"/>
              </a:rPr>
              <a:t>BƯỚC 2</a:t>
            </a:r>
            <a:endParaRPr lang="en-US" sz="2400" b="1" dirty="0">
              <a:latin typeface="UTM Avo" panose="02040603050506020204" pitchFamily="18"/>
            </a:endParaRPr>
          </a:p>
        </p:txBody>
      </p:sp>
      <p:sp>
        <p:nvSpPr>
          <p:cNvPr id="3" name="TextBox 2">
            <a:extLst>
              <a:ext uri="{FF2B5EF4-FFF2-40B4-BE49-F238E27FC236}">
                <a16:creationId xmlns:a16="http://schemas.microsoft.com/office/drawing/2014/main" id="{25D9F920-19F0-2535-E7EB-6A59D039ACEC}"/>
              </a:ext>
            </a:extLst>
          </p:cNvPr>
          <p:cNvSpPr txBox="1"/>
          <p:nvPr/>
        </p:nvSpPr>
        <p:spPr>
          <a:xfrm>
            <a:off x="182579" y="2333867"/>
            <a:ext cx="6708394" cy="574388"/>
          </a:xfrm>
          <a:prstGeom prst="rect">
            <a:avLst/>
          </a:prstGeom>
          <a:noFill/>
        </p:spPr>
        <p:txBody>
          <a:bodyPr wrap="square">
            <a:spAutoFit/>
          </a:bodyPr>
          <a:lstStyle/>
          <a:p>
            <a:pPr algn="ctr">
              <a:lnSpc>
                <a:spcPct val="150000"/>
              </a:lnSpc>
            </a:pPr>
            <a:r>
              <a:rPr lang="vi-VN" sz="2400" b="1" dirty="0">
                <a:latin typeface="UTM Avo" panose="02040603050506020204" pitchFamily="18"/>
                <a:ea typeface="Calibri" panose="020F0502020204030204" pitchFamily="34" charset="0"/>
              </a:rPr>
              <a:t>Chọn hướng chiếu chính, xác định tỉ lệ</a:t>
            </a:r>
            <a:endParaRPr lang="en-US" sz="2400" b="1" dirty="0">
              <a:latin typeface="UTM Avo" panose="02040603050506020204" pitchFamily="18"/>
            </a:endParaRPr>
          </a:p>
        </p:txBody>
      </p:sp>
      <p:pic>
        <p:nvPicPr>
          <p:cNvPr id="4" name="Picture 3">
            <a:extLst>
              <a:ext uri="{FF2B5EF4-FFF2-40B4-BE49-F238E27FC236}">
                <a16:creationId xmlns:a16="http://schemas.microsoft.com/office/drawing/2014/main" id="{33A3330C-8A63-E2FF-B590-3C3378D28DAA}"/>
              </a:ext>
            </a:extLst>
          </p:cNvPr>
          <p:cNvPicPr>
            <a:picLocks noChangeAspect="1"/>
          </p:cNvPicPr>
          <p:nvPr/>
        </p:nvPicPr>
        <p:blipFill rotWithShape="1">
          <a:blip r:embed="rId3"/>
          <a:srcRect l="9925"/>
          <a:stretch/>
        </p:blipFill>
        <p:spPr>
          <a:xfrm>
            <a:off x="7019108" y="2333867"/>
            <a:ext cx="4708238" cy="4054693"/>
          </a:xfrm>
          <a:prstGeom prst="rect">
            <a:avLst/>
          </a:prstGeom>
        </p:spPr>
      </p:pic>
      <p:sp>
        <p:nvSpPr>
          <p:cNvPr id="5" name="TextBox 4">
            <a:extLst>
              <a:ext uri="{FF2B5EF4-FFF2-40B4-BE49-F238E27FC236}">
                <a16:creationId xmlns:a16="http://schemas.microsoft.com/office/drawing/2014/main" id="{D61F443E-8712-3356-B264-618CBAFE170B}"/>
              </a:ext>
            </a:extLst>
          </p:cNvPr>
          <p:cNvSpPr txBox="1"/>
          <p:nvPr/>
        </p:nvSpPr>
        <p:spPr>
          <a:xfrm>
            <a:off x="1052684" y="3183579"/>
            <a:ext cx="4968182" cy="2783839"/>
          </a:xfrm>
          <a:prstGeom prst="rect">
            <a:avLst/>
          </a:prstGeom>
          <a:noFill/>
        </p:spPr>
        <p:txBody>
          <a:bodyPr wrap="square">
            <a:spAutoFit/>
          </a:bodyPr>
          <a:lstStyle/>
          <a:p>
            <a:pPr algn="just">
              <a:lnSpc>
                <a:spcPct val="150000"/>
              </a:lnSpc>
            </a:pPr>
            <a:r>
              <a:rPr lang="vi-VN" sz="2400" dirty="0">
                <a:latin typeface="UTM Avo" panose="02040603050506020204" pitchFamily="18"/>
              </a:rPr>
              <a:t>Chọn hướng chiếu chính để vẽ hình chiếu đứng và tỉ lệ của bản vẽ. Việc chọn tỉ lệ vẽ hợp lí giúp cho các hình biểu diễn phù hợp với khổ giấy vẽ</a:t>
            </a:r>
            <a:r>
              <a:rPr lang="en-US" sz="2400" dirty="0">
                <a:latin typeface="UTM Avo" panose="02040603050506020204" pitchFamily="18"/>
              </a:rPr>
              <a:t>.</a:t>
            </a:r>
          </a:p>
        </p:txBody>
      </p:sp>
    </p:spTree>
    <p:extLst>
      <p:ext uri="{BB962C8B-B14F-4D97-AF65-F5344CB8AC3E}">
        <p14:creationId xmlns:p14="http://schemas.microsoft.com/office/powerpoint/2010/main" val="282559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E77DE5E1-147F-E99A-5B10-DD37F0C7A116}"/>
              </a:ext>
            </a:extLst>
          </p:cNvPr>
          <p:cNvSpPr txBox="1"/>
          <p:nvPr/>
        </p:nvSpPr>
        <p:spPr>
          <a:xfrm>
            <a:off x="1064713" y="2300908"/>
            <a:ext cx="5031288" cy="3067122"/>
          </a:xfrm>
          <a:prstGeom prst="rect">
            <a:avLst/>
          </a:prstGeom>
        </p:spPr>
        <p:txBody>
          <a:bodyPr wrap="square" lIns="0" tIns="0" rIns="0" bIns="0" rtlCol="0" anchor="t">
            <a:spAutoFit/>
          </a:bodyPr>
          <a:lstStyle/>
          <a:p>
            <a:pPr marL="342900" indent="-342900" algn="just">
              <a:lnSpc>
                <a:spcPct val="150000"/>
              </a:lnSpc>
              <a:buFont typeface="Wingdings" pitchFamily="2" charset="2"/>
              <a:buChar char="§"/>
            </a:pPr>
            <a:r>
              <a:rPr lang="vi-VN" sz="2268" i="1" dirty="0">
                <a:solidFill>
                  <a:srgbClr val="000000"/>
                </a:solidFill>
                <a:latin typeface="UTM Avo" panose="02040603050506020204" pitchFamily="18"/>
                <a:ea typeface="Calibri" panose="020F0502020204030204" pitchFamily="34" charset="0"/>
              </a:rPr>
              <a:t>Mặt nào của vật thể trên hình 9.7 nên được chọn để vẽ hình chiếu đứng. Vì sao?</a:t>
            </a:r>
          </a:p>
          <a:p>
            <a:pPr marL="342900" indent="-342900" algn="just">
              <a:lnSpc>
                <a:spcPct val="150000"/>
              </a:lnSpc>
              <a:buFont typeface="Wingdings" pitchFamily="2" charset="2"/>
              <a:buChar char="§"/>
            </a:pPr>
            <a:r>
              <a:rPr lang="vi-VN" sz="2268" i="1" dirty="0">
                <a:solidFill>
                  <a:srgbClr val="000000"/>
                </a:solidFill>
                <a:latin typeface="UTM Avo" panose="02040603050506020204" pitchFamily="18"/>
                <a:ea typeface="Calibri" panose="020F0502020204030204" pitchFamily="34" charset="0"/>
              </a:rPr>
              <a:t>Tỉ lệ vẽ trong trường hợp này được chọn như thế nào để phù hợp với khổ giấy A4.</a:t>
            </a:r>
            <a:endParaRPr lang="en-US" sz="2268" i="1" dirty="0">
              <a:solidFill>
                <a:srgbClr val="000000"/>
              </a:solidFill>
              <a:latin typeface="UTM Avo" panose="02040603050506020204" pitchFamily="18"/>
            </a:endParaRPr>
          </a:p>
        </p:txBody>
      </p:sp>
      <p:pic>
        <p:nvPicPr>
          <p:cNvPr id="5" name="Picture 4">
            <a:extLst>
              <a:ext uri="{FF2B5EF4-FFF2-40B4-BE49-F238E27FC236}">
                <a16:creationId xmlns:a16="http://schemas.microsoft.com/office/drawing/2014/main" id="{E679F739-9E97-3F80-63D4-C216B654DC2A}"/>
              </a:ext>
            </a:extLst>
          </p:cNvPr>
          <p:cNvPicPr>
            <a:picLocks noChangeAspect="1"/>
          </p:cNvPicPr>
          <p:nvPr/>
        </p:nvPicPr>
        <p:blipFill>
          <a:blip r:embed="rId3"/>
          <a:stretch>
            <a:fillRect/>
          </a:stretch>
        </p:blipFill>
        <p:spPr>
          <a:xfrm>
            <a:off x="6369689" y="2012404"/>
            <a:ext cx="5227029" cy="4054693"/>
          </a:xfrm>
          <a:prstGeom prst="rect">
            <a:avLst/>
          </a:prstGeom>
        </p:spPr>
      </p:pic>
    </p:spTree>
    <p:extLst>
      <p:ext uri="{BB962C8B-B14F-4D97-AF65-F5344CB8AC3E}">
        <p14:creationId xmlns:p14="http://schemas.microsoft.com/office/powerpoint/2010/main" val="99515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41877E8-3618-2F4D-FEBD-6C7CD9C3A8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7293509" y="1550081"/>
            <a:ext cx="3687429" cy="4041018"/>
          </a:xfrm>
          <a:prstGeom prst="rect">
            <a:avLst/>
          </a:prstGeom>
        </p:spPr>
      </p:pic>
      <p:sp>
        <p:nvSpPr>
          <p:cNvPr id="6" name="TextBox 8">
            <a:extLst>
              <a:ext uri="{FF2B5EF4-FFF2-40B4-BE49-F238E27FC236}">
                <a16:creationId xmlns:a16="http://schemas.microsoft.com/office/drawing/2014/main" id="{2EF49A08-39BD-77B2-1587-3FDFB4928478}"/>
              </a:ext>
            </a:extLst>
          </p:cNvPr>
          <p:cNvSpPr txBox="1"/>
          <p:nvPr/>
        </p:nvSpPr>
        <p:spPr>
          <a:xfrm>
            <a:off x="1034267" y="2334598"/>
            <a:ext cx="5655065" cy="2188804"/>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Trong trường hợp này là mặt có hình chữ T vì mặt đó thể hiện rõ nhất hình dạng của vật thể.</a:t>
            </a:r>
            <a:endParaRPr lang="en-US" sz="2400" dirty="0">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spcBef>
                <a:spcPts val="189"/>
              </a:spcBef>
              <a:spcAft>
                <a:spcPts val="189"/>
              </a:spcAft>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Tỉ lệ 1:1 là phù hợp với khổ giấy A4.</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65052B09-E353-EF54-9C5B-34204CB5ED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1751" y="2154551"/>
            <a:ext cx="3390944" cy="2832076"/>
          </a:xfrm>
          <a:prstGeom prst="rect">
            <a:avLst/>
          </a:prstGeom>
        </p:spPr>
      </p:pic>
    </p:spTree>
    <p:extLst>
      <p:ext uri="{BB962C8B-B14F-4D97-AF65-F5344CB8AC3E}">
        <p14:creationId xmlns:p14="http://schemas.microsoft.com/office/powerpoint/2010/main" val="188621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9">
            <a:extLst>
              <a:ext uri="{FF2B5EF4-FFF2-40B4-BE49-F238E27FC236}">
                <a16:creationId xmlns:a16="http://schemas.microsoft.com/office/drawing/2014/main" id="{747A81B8-6395-7C44-003B-788F7AA156A6}"/>
              </a:ext>
            </a:extLst>
          </p:cNvPr>
          <p:cNvSpPr txBox="1"/>
          <p:nvPr/>
        </p:nvSpPr>
        <p:spPr>
          <a:xfrm>
            <a:off x="1627118" y="2205614"/>
            <a:ext cx="4643715" cy="324320"/>
          </a:xfrm>
          <a:prstGeom prst="rect">
            <a:avLst/>
          </a:prstGeom>
        </p:spPr>
        <p:txBody>
          <a:bodyPr lIns="0" tIns="0" rIns="0" bIns="0" rtlCol="0" anchor="t">
            <a:spAutoFit/>
          </a:bodyPr>
          <a:lstStyle/>
          <a:p>
            <a:pPr algn="ctr">
              <a:lnSpc>
                <a:spcPts val="2469"/>
              </a:lnSpc>
              <a:spcBef>
                <a:spcPct val="0"/>
              </a:spcBef>
            </a:pPr>
            <a:r>
              <a:rPr lang="vi-VN" sz="2400" b="1" dirty="0">
                <a:latin typeface="UTM Avo" panose="02040603050506020204" pitchFamily="18"/>
              </a:rPr>
              <a:t>BƯỚC 3</a:t>
            </a:r>
            <a:endParaRPr lang="en-US" sz="2400" b="1" dirty="0">
              <a:latin typeface="UTM Avo" panose="02040603050506020204" pitchFamily="18"/>
            </a:endParaRPr>
          </a:p>
        </p:txBody>
      </p:sp>
      <p:sp>
        <p:nvSpPr>
          <p:cNvPr id="3" name="TextBox 2">
            <a:extLst>
              <a:ext uri="{FF2B5EF4-FFF2-40B4-BE49-F238E27FC236}">
                <a16:creationId xmlns:a16="http://schemas.microsoft.com/office/drawing/2014/main" id="{4BE542AD-3F2C-59EE-CFEE-E243AC7AEDFB}"/>
              </a:ext>
            </a:extLst>
          </p:cNvPr>
          <p:cNvSpPr txBox="1"/>
          <p:nvPr/>
        </p:nvSpPr>
        <p:spPr>
          <a:xfrm>
            <a:off x="1236902" y="2534383"/>
            <a:ext cx="5424146" cy="574388"/>
          </a:xfrm>
          <a:prstGeom prst="rect">
            <a:avLst/>
          </a:prstGeom>
          <a:noFill/>
        </p:spPr>
        <p:txBody>
          <a:bodyPr wrap="square">
            <a:spAutoFit/>
          </a:bodyPr>
          <a:lstStyle/>
          <a:p>
            <a:pPr algn="ctr">
              <a:lnSpc>
                <a:spcPct val="150000"/>
              </a:lnSpc>
            </a:pPr>
            <a:r>
              <a:rPr lang="vi-VN" sz="2400" b="1" dirty="0">
                <a:latin typeface="UTM Avo" panose="02040603050506020204" pitchFamily="18"/>
                <a:ea typeface="Calibri" panose="020F0502020204030204" pitchFamily="34" charset="0"/>
              </a:rPr>
              <a:t>Vẽ hình chiếu đứng của vật thể</a:t>
            </a:r>
            <a:endParaRPr lang="en-US" sz="2400" b="1" dirty="0">
              <a:latin typeface="UTM Avo" panose="02040603050506020204" pitchFamily="18"/>
            </a:endParaRPr>
          </a:p>
        </p:txBody>
      </p:sp>
      <p:pic>
        <p:nvPicPr>
          <p:cNvPr id="4" name="Picture 3">
            <a:extLst>
              <a:ext uri="{FF2B5EF4-FFF2-40B4-BE49-F238E27FC236}">
                <a16:creationId xmlns:a16="http://schemas.microsoft.com/office/drawing/2014/main" id="{F540DC8B-B48C-D16B-F75A-420CD48066EF}"/>
              </a:ext>
            </a:extLst>
          </p:cNvPr>
          <p:cNvPicPr>
            <a:picLocks noChangeAspect="1"/>
          </p:cNvPicPr>
          <p:nvPr/>
        </p:nvPicPr>
        <p:blipFill>
          <a:blip r:embed="rId3"/>
          <a:stretch>
            <a:fillRect/>
          </a:stretch>
        </p:blipFill>
        <p:spPr>
          <a:xfrm>
            <a:off x="7679505" y="1582908"/>
            <a:ext cx="3275593" cy="4809292"/>
          </a:xfrm>
          <a:prstGeom prst="rect">
            <a:avLst/>
          </a:prstGeom>
        </p:spPr>
      </p:pic>
      <p:sp>
        <p:nvSpPr>
          <p:cNvPr id="5" name="TextBox 4">
            <a:extLst>
              <a:ext uri="{FF2B5EF4-FFF2-40B4-BE49-F238E27FC236}">
                <a16:creationId xmlns:a16="http://schemas.microsoft.com/office/drawing/2014/main" id="{FAE43032-7588-348D-CD9E-16253B85A19E}"/>
              </a:ext>
            </a:extLst>
          </p:cNvPr>
          <p:cNvSpPr txBox="1"/>
          <p:nvPr/>
        </p:nvSpPr>
        <p:spPr>
          <a:xfrm>
            <a:off x="1427756" y="3191408"/>
            <a:ext cx="5424146" cy="2783839"/>
          </a:xfrm>
          <a:prstGeom prst="rect">
            <a:avLst/>
          </a:prstGeom>
          <a:noFill/>
        </p:spPr>
        <p:txBody>
          <a:bodyPr wrap="square">
            <a:spAutoFit/>
          </a:bodyPr>
          <a:lstStyle/>
          <a:p>
            <a:pPr algn="just">
              <a:lnSpc>
                <a:spcPct val="150000"/>
              </a:lnSpc>
            </a:pPr>
            <a:r>
              <a:rPr lang="vi-VN" sz="2400" dirty="0">
                <a:latin typeface="UTM Avo" panose="02040603050506020204" pitchFamily="18"/>
              </a:rPr>
              <a:t>Vẽ cạnh đáy, cạnh bên hoặc đường trục làm đường cơ sở cho hình chiếu đứng, sau đó lần lượt vẽ hoàn thiện hình chiếu của từng khối. Chú ý vẽ bằng nét mảnh.</a:t>
            </a:r>
            <a:endParaRPr lang="en-US" sz="2400" dirty="0">
              <a:latin typeface="UTM Avo" panose="02040603050506020204" pitchFamily="18"/>
            </a:endParaRPr>
          </a:p>
        </p:txBody>
      </p:sp>
    </p:spTree>
    <p:extLst>
      <p:ext uri="{BB962C8B-B14F-4D97-AF65-F5344CB8AC3E}">
        <p14:creationId xmlns:p14="http://schemas.microsoft.com/office/powerpoint/2010/main" val="313669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6C401A45-2101-2FC6-438C-084A492AFFE2}"/>
              </a:ext>
            </a:extLst>
          </p:cNvPr>
          <p:cNvSpPr txBox="1"/>
          <p:nvPr/>
        </p:nvSpPr>
        <p:spPr>
          <a:xfrm>
            <a:off x="1410338" y="2766473"/>
            <a:ext cx="5883212" cy="1583510"/>
          </a:xfrm>
          <a:prstGeom prst="rect">
            <a:avLst/>
          </a:prstGeom>
        </p:spPr>
        <p:txBody>
          <a:bodyPr wrap="square" lIns="0" tIns="0" rIns="0" bIns="0" rtlCol="0" anchor="t">
            <a:spAutoFit/>
          </a:bodyPr>
          <a:lstStyle/>
          <a:p>
            <a:pPr algn="just">
              <a:lnSpc>
                <a:spcPct val="150000"/>
              </a:lnSpc>
            </a:pPr>
            <a:r>
              <a:rPr lang="vi-VN" sz="2400" i="1" dirty="0">
                <a:solidFill>
                  <a:srgbClr val="000000"/>
                </a:solidFill>
                <a:latin typeface="UTM Avo" panose="02040603050506020204" pitchFamily="18"/>
                <a:ea typeface="Calibri" panose="020F0502020204030204" pitchFamily="34" charset="0"/>
              </a:rPr>
              <a:t>Quan sát hình 9.8 và cho biết: </a:t>
            </a:r>
          </a:p>
          <a:p>
            <a:pPr algn="just">
              <a:lnSpc>
                <a:spcPct val="150000"/>
              </a:lnSpc>
            </a:pPr>
            <a:r>
              <a:rPr lang="vi-VN" sz="2400" i="1" dirty="0">
                <a:solidFill>
                  <a:srgbClr val="000000"/>
                </a:solidFill>
                <a:latin typeface="UTM Avo" panose="02040603050506020204" pitchFamily="18"/>
                <a:ea typeface="Calibri" panose="020F0502020204030204" pitchFamily="34" charset="0"/>
              </a:rPr>
              <a:t>Cạnh nào của vật thể nên được chọn làm đường cơ sở trên hình chiếu đ</a:t>
            </a:r>
            <a:r>
              <a:rPr lang="en-US" sz="2400" i="1" dirty="0" err="1">
                <a:solidFill>
                  <a:srgbClr val="000000"/>
                </a:solidFill>
                <a:latin typeface="UTM Avo" panose="02040603050506020204" pitchFamily="18"/>
                <a:ea typeface="Calibri" panose="020F0502020204030204" pitchFamily="34" charset="0"/>
              </a:rPr>
              <a:t>ứng</a:t>
            </a:r>
            <a:r>
              <a:rPr lang="vi-VN" sz="2400" i="1" dirty="0">
                <a:solidFill>
                  <a:srgbClr val="000000"/>
                </a:solidFill>
                <a:latin typeface="UTM Avo" panose="02040603050506020204" pitchFamily="18"/>
                <a:ea typeface="Calibri" panose="020F0502020204030204" pitchFamily="34" charset="0"/>
              </a:rPr>
              <a:t>?</a:t>
            </a:r>
          </a:p>
        </p:txBody>
      </p:sp>
      <p:pic>
        <p:nvPicPr>
          <p:cNvPr id="7" name="Picture 6">
            <a:extLst>
              <a:ext uri="{FF2B5EF4-FFF2-40B4-BE49-F238E27FC236}">
                <a16:creationId xmlns:a16="http://schemas.microsoft.com/office/drawing/2014/main" id="{4F9A7313-EFCC-4F9B-79D4-8735BA082A0E}"/>
              </a:ext>
            </a:extLst>
          </p:cNvPr>
          <p:cNvPicPr>
            <a:picLocks noChangeAspect="1"/>
          </p:cNvPicPr>
          <p:nvPr/>
        </p:nvPicPr>
        <p:blipFill>
          <a:blip r:embed="rId3"/>
          <a:stretch>
            <a:fillRect/>
          </a:stretch>
        </p:blipFill>
        <p:spPr>
          <a:xfrm>
            <a:off x="7679505" y="1582908"/>
            <a:ext cx="3275593" cy="4809292"/>
          </a:xfrm>
          <a:prstGeom prst="rect">
            <a:avLst/>
          </a:prstGeom>
        </p:spPr>
      </p:pic>
    </p:spTree>
    <p:extLst>
      <p:ext uri="{BB962C8B-B14F-4D97-AF65-F5344CB8AC3E}">
        <p14:creationId xmlns:p14="http://schemas.microsoft.com/office/powerpoint/2010/main" val="1596005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8">
            <a:extLst>
              <a:ext uri="{FF2B5EF4-FFF2-40B4-BE49-F238E27FC236}">
                <a16:creationId xmlns:a16="http://schemas.microsoft.com/office/drawing/2014/main" id="{0B254E5B-8611-48C0-9ABA-A6F7BF0E08F7}"/>
              </a:ext>
            </a:extLst>
          </p:cNvPr>
          <p:cNvSpPr txBox="1"/>
          <p:nvPr/>
        </p:nvSpPr>
        <p:spPr>
          <a:xfrm>
            <a:off x="765846" y="1668532"/>
            <a:ext cx="6758155" cy="4740337"/>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Ø"/>
            </a:pPr>
            <a:r>
              <a:rPr lang="vi-VN" sz="2200" dirty="0">
                <a:solidFill>
                  <a:srgbClr val="000000"/>
                </a:solidFill>
                <a:latin typeface="UTM Avo" panose="02040603050506020204" pitchFamily="18"/>
                <a:ea typeface="Calibri" panose="020F0502020204030204" pitchFamily="34" charset="0"/>
              </a:rPr>
              <a:t>Chọn vẽ nét đầu tiên của HCĐ là cạnh đáy (hoặc cạnh bên) nếu vật thể là khối hộp</a:t>
            </a:r>
            <a:r>
              <a:rPr lang="en-US" sz="2200" dirty="0">
                <a:solidFill>
                  <a:srgbClr val="000000"/>
                </a:solidFill>
                <a:latin typeface="UTM Avo" panose="02040603050506020204" pitchFamily="18"/>
                <a:ea typeface="Calibri" panose="020F0502020204030204" pitchFamily="34" charset="0"/>
              </a:rPr>
              <a:t>.</a:t>
            </a:r>
            <a:r>
              <a:rPr lang="vi-VN" sz="2200" dirty="0">
                <a:solidFill>
                  <a:srgbClr val="000000"/>
                </a:solidFill>
                <a:latin typeface="UTM Avo" panose="02040603050506020204" pitchFamily="18"/>
                <a:ea typeface="Calibri" panose="020F0502020204030204" pitchFamily="34" charset="0"/>
              </a:rPr>
              <a:t> </a:t>
            </a:r>
          </a:p>
          <a:p>
            <a:pPr marL="359988" indent="-359988" algn="just">
              <a:lnSpc>
                <a:spcPct val="150000"/>
              </a:lnSpc>
              <a:spcBef>
                <a:spcPts val="189"/>
              </a:spcBef>
              <a:spcAft>
                <a:spcPts val="189"/>
              </a:spcAft>
              <a:buFont typeface="Wingdings" panose="05000000000000000000" pitchFamily="2" charset="2"/>
              <a:buChar char="Ø"/>
            </a:pPr>
            <a:r>
              <a:rPr lang="vi-VN" sz="2200" dirty="0">
                <a:solidFill>
                  <a:srgbClr val="000000"/>
                </a:solidFill>
                <a:latin typeface="UTM Avo" panose="02040603050506020204" pitchFamily="18"/>
                <a:ea typeface="Calibri" panose="020F0502020204030204" pitchFamily="34" charset="0"/>
              </a:rPr>
              <a:t>Chọn trục tâm để vẽ nếu vật thể đối xứng. Ở đây, chọn cạnh đầy dài 60 mm (nét đậm trên HCĐ) để vẽ.</a:t>
            </a:r>
            <a:r>
              <a:rPr lang="vi-VN" sz="2200" dirty="0">
                <a:latin typeface="UTM Avo" panose="02040603050506020204" pitchFamily="18"/>
                <a:ea typeface="Calibri" panose="020F0502020204030204" pitchFamily="34" charset="0"/>
              </a:rPr>
              <a:t> </a:t>
            </a:r>
          </a:p>
          <a:p>
            <a:pPr marL="359988" indent="-359988" algn="just">
              <a:lnSpc>
                <a:spcPct val="150000"/>
              </a:lnSpc>
              <a:spcBef>
                <a:spcPts val="189"/>
              </a:spcBef>
              <a:spcAft>
                <a:spcPts val="189"/>
              </a:spcAft>
              <a:buFont typeface="Wingdings" panose="05000000000000000000" pitchFamily="2" charset="2"/>
              <a:buChar char="Ø"/>
            </a:pPr>
            <a:r>
              <a:rPr lang="vi-VN" sz="2200" dirty="0">
                <a:solidFill>
                  <a:srgbClr val="000000"/>
                </a:solidFill>
                <a:latin typeface="UTM Avo" panose="02040603050506020204" pitchFamily="18"/>
                <a:ea typeface="Calibri" panose="020F0502020204030204" pitchFamily="34" charset="0"/>
              </a:rPr>
              <a:t>Việc đặt nét vẽ đầu tiên ở vị trí nào rất quan trọng, đảm bảo sự cân đối của HCĐ trong ô về của nó, qua đó các hình chiếu bằng và cạnh cũng được xác định cân đối theo.</a:t>
            </a:r>
            <a:endParaRPr lang="en-US" sz="2200" dirty="0">
              <a:latin typeface="UTM Avo" panose="02040603050506020204" pitchFamily="18"/>
              <a:ea typeface="Calibri" panose="020F0502020204030204" pitchFamily="34" charset="0"/>
            </a:endParaRPr>
          </a:p>
        </p:txBody>
      </p:sp>
      <p:pic>
        <p:nvPicPr>
          <p:cNvPr id="7" name="Picture 6">
            <a:extLst>
              <a:ext uri="{FF2B5EF4-FFF2-40B4-BE49-F238E27FC236}">
                <a16:creationId xmlns:a16="http://schemas.microsoft.com/office/drawing/2014/main" id="{69CA3850-A7F6-4693-C88D-2052707AD555}"/>
              </a:ext>
            </a:extLst>
          </p:cNvPr>
          <p:cNvPicPr>
            <a:picLocks noChangeAspect="1"/>
          </p:cNvPicPr>
          <p:nvPr/>
        </p:nvPicPr>
        <p:blipFill>
          <a:blip r:embed="rId3"/>
          <a:stretch>
            <a:fillRect/>
          </a:stretch>
        </p:blipFill>
        <p:spPr>
          <a:xfrm>
            <a:off x="8100742" y="1668532"/>
            <a:ext cx="3325411" cy="4890310"/>
          </a:xfrm>
          <a:prstGeom prst="rect">
            <a:avLst/>
          </a:prstGeom>
        </p:spPr>
      </p:pic>
    </p:spTree>
    <p:extLst>
      <p:ext uri="{BB962C8B-B14F-4D97-AF65-F5344CB8AC3E}">
        <p14:creationId xmlns:p14="http://schemas.microsoft.com/office/powerpoint/2010/main" val="35740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9">
            <a:extLst>
              <a:ext uri="{FF2B5EF4-FFF2-40B4-BE49-F238E27FC236}">
                <a16:creationId xmlns:a16="http://schemas.microsoft.com/office/drawing/2014/main" id="{4FD3DFC4-4596-D68E-85DD-F9B85D216F85}"/>
              </a:ext>
            </a:extLst>
          </p:cNvPr>
          <p:cNvSpPr txBox="1"/>
          <p:nvPr/>
        </p:nvSpPr>
        <p:spPr>
          <a:xfrm>
            <a:off x="1417267" y="2808588"/>
            <a:ext cx="4643715" cy="324320"/>
          </a:xfrm>
          <a:prstGeom prst="rect">
            <a:avLst/>
          </a:prstGeom>
        </p:spPr>
        <p:txBody>
          <a:bodyPr lIns="0" tIns="0" rIns="0" bIns="0" rtlCol="0" anchor="t">
            <a:spAutoFit/>
          </a:bodyPr>
          <a:lstStyle/>
          <a:p>
            <a:pPr algn="ctr">
              <a:lnSpc>
                <a:spcPts val="2469"/>
              </a:lnSpc>
              <a:spcBef>
                <a:spcPct val="0"/>
              </a:spcBef>
            </a:pPr>
            <a:r>
              <a:rPr lang="vi-VN" sz="2800" b="1" dirty="0">
                <a:solidFill>
                  <a:srgbClr val="000000"/>
                </a:solidFill>
                <a:latin typeface="UTM Avo" panose="02040603050506020204" pitchFamily="18"/>
              </a:rPr>
              <a:t>BƯỚC 4</a:t>
            </a:r>
            <a:endParaRPr lang="en-US" sz="2800" b="1" dirty="0">
              <a:solidFill>
                <a:srgbClr val="000000"/>
              </a:solidFill>
              <a:latin typeface="UTM Avo" panose="02040603050506020204" pitchFamily="18"/>
            </a:endParaRPr>
          </a:p>
        </p:txBody>
      </p:sp>
      <p:sp>
        <p:nvSpPr>
          <p:cNvPr id="3" name="TextBox 2">
            <a:extLst>
              <a:ext uri="{FF2B5EF4-FFF2-40B4-BE49-F238E27FC236}">
                <a16:creationId xmlns:a16="http://schemas.microsoft.com/office/drawing/2014/main" id="{1FFE2230-E3A3-4EA2-BF66-23C83998834C}"/>
              </a:ext>
            </a:extLst>
          </p:cNvPr>
          <p:cNvSpPr txBox="1"/>
          <p:nvPr/>
        </p:nvSpPr>
        <p:spPr>
          <a:xfrm>
            <a:off x="1507906" y="3260020"/>
            <a:ext cx="4462438" cy="1351011"/>
          </a:xfrm>
          <a:prstGeom prst="rect">
            <a:avLst/>
          </a:prstGeom>
          <a:noFill/>
        </p:spPr>
        <p:txBody>
          <a:bodyPr wrap="square">
            <a:spAutoFit/>
          </a:bodyPr>
          <a:lstStyle/>
          <a:p>
            <a:pPr algn="ctr">
              <a:lnSpc>
                <a:spcPct val="150000"/>
              </a:lnSpc>
              <a:spcBef>
                <a:spcPts val="189"/>
              </a:spcBef>
              <a:spcAft>
                <a:spcPts val="189"/>
              </a:spcAft>
            </a:pPr>
            <a:r>
              <a:rPr lang="vi-VN" sz="2800" b="1" dirty="0">
                <a:latin typeface="UTM Avo" panose="02040603050506020204" pitchFamily="18"/>
                <a:ea typeface="Calibri" panose="020F0502020204030204" pitchFamily="34" charset="0"/>
              </a:rPr>
              <a:t>Vẽ hình chiếu bằng </a:t>
            </a:r>
          </a:p>
          <a:p>
            <a:pPr algn="ctr">
              <a:lnSpc>
                <a:spcPct val="150000"/>
              </a:lnSpc>
              <a:spcBef>
                <a:spcPts val="189"/>
              </a:spcBef>
              <a:spcAft>
                <a:spcPts val="189"/>
              </a:spcAft>
            </a:pPr>
            <a:r>
              <a:rPr lang="vi-VN" sz="2800" b="1" dirty="0">
                <a:latin typeface="UTM Avo" panose="02040603050506020204" pitchFamily="18"/>
                <a:ea typeface="Calibri" panose="020F0502020204030204" pitchFamily="34" charset="0"/>
              </a:rPr>
              <a:t>của vật thể.</a:t>
            </a:r>
            <a:endParaRPr lang="en-US" sz="2800" dirty="0">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B62814AA-31D3-5A14-3E49-AE9A274A6AEE}"/>
              </a:ext>
            </a:extLst>
          </p:cNvPr>
          <p:cNvPicPr>
            <a:picLocks noChangeAspect="1"/>
          </p:cNvPicPr>
          <p:nvPr/>
        </p:nvPicPr>
        <p:blipFill>
          <a:blip r:embed="rId3"/>
          <a:stretch>
            <a:fillRect/>
          </a:stretch>
        </p:blipFill>
        <p:spPr>
          <a:xfrm>
            <a:off x="6979175" y="1200943"/>
            <a:ext cx="3704919" cy="5469166"/>
          </a:xfrm>
          <a:prstGeom prst="rect">
            <a:avLst/>
          </a:prstGeom>
        </p:spPr>
      </p:pic>
    </p:spTree>
    <p:extLst>
      <p:ext uri="{BB962C8B-B14F-4D97-AF65-F5344CB8AC3E}">
        <p14:creationId xmlns:p14="http://schemas.microsoft.com/office/powerpoint/2010/main" val="74014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8E86D23E-0909-CE82-FF52-988064EBDC26}"/>
              </a:ext>
            </a:extLst>
          </p:cNvPr>
          <p:cNvSpPr txBox="1"/>
          <p:nvPr/>
        </p:nvSpPr>
        <p:spPr>
          <a:xfrm>
            <a:off x="1328366" y="2287126"/>
            <a:ext cx="4767634" cy="3296800"/>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itchFamily="2" charset="2"/>
              <a:buChar char="§"/>
            </a:pPr>
            <a:r>
              <a:rPr lang="vi-VN" sz="2400" i="1" dirty="0">
                <a:solidFill>
                  <a:srgbClr val="000000"/>
                </a:solidFill>
                <a:latin typeface="UTM Avo" panose="02040603050506020204" pitchFamily="18"/>
                <a:ea typeface="Calibri" panose="020F0502020204030204" pitchFamily="34" charset="0"/>
              </a:rPr>
              <a:t>Làm thế nào để xác định vị trí của hình chiếu bằng so với hình chiếu đứng? </a:t>
            </a:r>
            <a:endParaRPr lang="vi-VN" sz="2400" i="1" dirty="0">
              <a:latin typeface="UTM Avo" panose="02040603050506020204" pitchFamily="18"/>
              <a:ea typeface="Calibri" panose="020F0502020204030204" pitchFamily="34" charset="0"/>
            </a:endParaRPr>
          </a:p>
          <a:p>
            <a:pPr marL="359988" indent="-359988" algn="just">
              <a:lnSpc>
                <a:spcPct val="150000"/>
              </a:lnSpc>
              <a:spcBef>
                <a:spcPts val="189"/>
              </a:spcBef>
              <a:spcAft>
                <a:spcPts val="189"/>
              </a:spcAft>
              <a:buFont typeface="Wingdings" pitchFamily="2" charset="2"/>
              <a:buChar char="§"/>
            </a:pPr>
            <a:r>
              <a:rPr lang="vi-VN" sz="2400" i="1" dirty="0">
                <a:solidFill>
                  <a:srgbClr val="000000"/>
                </a:solidFill>
                <a:latin typeface="UTM Avo" panose="02040603050506020204" pitchFamily="18"/>
                <a:ea typeface="Calibri" panose="020F0502020204030204" pitchFamily="34" charset="0"/>
              </a:rPr>
              <a:t>Kích thước chiều rộng của vật thể trên hình chiếu bằng được xác định như thế nào? </a:t>
            </a:r>
            <a:endParaRPr lang="en-US" sz="2400" i="1" dirty="0">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B877BDB1-6D05-F4E9-737B-1B904B2723A7}"/>
              </a:ext>
            </a:extLst>
          </p:cNvPr>
          <p:cNvPicPr>
            <a:picLocks noChangeAspect="1"/>
          </p:cNvPicPr>
          <p:nvPr/>
        </p:nvPicPr>
        <p:blipFill>
          <a:blip r:embed="rId3"/>
          <a:stretch>
            <a:fillRect/>
          </a:stretch>
        </p:blipFill>
        <p:spPr>
          <a:xfrm>
            <a:off x="6979175" y="1200943"/>
            <a:ext cx="3704919" cy="5469166"/>
          </a:xfrm>
          <a:prstGeom prst="rect">
            <a:avLst/>
          </a:prstGeom>
        </p:spPr>
      </p:pic>
    </p:spTree>
    <p:extLst>
      <p:ext uri="{BB962C8B-B14F-4D97-AF65-F5344CB8AC3E}">
        <p14:creationId xmlns:p14="http://schemas.microsoft.com/office/powerpoint/2010/main" val="292122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7">
            <a:extLst>
              <a:ext uri="{FF2B5EF4-FFF2-40B4-BE49-F238E27FC236}">
                <a16:creationId xmlns:a16="http://schemas.microsoft.com/office/drawing/2014/main" id="{13539444-017C-E098-B3E0-971DCB682FCF}"/>
              </a:ext>
            </a:extLst>
          </p:cNvPr>
          <p:cNvSpPr txBox="1"/>
          <p:nvPr/>
        </p:nvSpPr>
        <p:spPr>
          <a:xfrm>
            <a:off x="7091583" y="1437383"/>
            <a:ext cx="3757830" cy="597151"/>
          </a:xfrm>
          <a:prstGeom prst="rect">
            <a:avLst/>
          </a:prstGeom>
        </p:spPr>
        <p:txBody>
          <a:bodyPr lIns="0" tIns="0" rIns="0" bIns="0" rtlCol="0" anchor="t">
            <a:spAutoFit/>
          </a:bodyPr>
          <a:lstStyle/>
          <a:p>
            <a:pPr algn="ctr">
              <a:lnSpc>
                <a:spcPts val="5114"/>
              </a:lnSpc>
            </a:pPr>
            <a:r>
              <a:rPr lang="en-US" sz="3653" dirty="0">
                <a:solidFill>
                  <a:srgbClr val="4C5270"/>
                </a:solidFill>
                <a:latin typeface="Hero Bold"/>
              </a:rPr>
              <a:t> </a:t>
            </a:r>
          </a:p>
        </p:txBody>
      </p:sp>
      <p:sp>
        <p:nvSpPr>
          <p:cNvPr id="6" name="TextBox 8">
            <a:extLst>
              <a:ext uri="{FF2B5EF4-FFF2-40B4-BE49-F238E27FC236}">
                <a16:creationId xmlns:a16="http://schemas.microsoft.com/office/drawing/2014/main" id="{04B73969-F17D-23DD-A865-DD541D69B65F}"/>
              </a:ext>
            </a:extLst>
          </p:cNvPr>
          <p:cNvSpPr txBox="1"/>
          <p:nvPr/>
        </p:nvSpPr>
        <p:spPr>
          <a:xfrm>
            <a:off x="718222" y="1596891"/>
            <a:ext cx="6804492" cy="5166799"/>
          </a:xfrm>
          <a:prstGeom prst="rect">
            <a:avLst/>
          </a:prstGeom>
        </p:spPr>
        <p:txBody>
          <a:bodyPr wrap="square" lIns="0" tIns="0" rIns="0" bIns="0" rtlCol="0" anchor="t">
            <a:spAutoFit/>
          </a:bodyPr>
          <a:lstStyle/>
          <a:p>
            <a:pPr algn="just">
              <a:lnSpc>
                <a:spcPct val="150000"/>
              </a:lnSpc>
              <a:spcBef>
                <a:spcPts val="189"/>
              </a:spcBef>
              <a:spcAft>
                <a:spcPts val="189"/>
              </a:spcAft>
            </a:pPr>
            <a:r>
              <a:rPr lang="vi-VN" sz="2000" b="1" dirty="0">
                <a:solidFill>
                  <a:srgbClr val="000000"/>
                </a:solidFill>
                <a:latin typeface="UTM Avo" panose="02040603050506020204" pitchFamily="18"/>
                <a:ea typeface="Calibri" panose="020F0502020204030204" pitchFamily="34" charset="0"/>
              </a:rPr>
              <a:t>Nguyên tắc chung: </a:t>
            </a:r>
            <a:r>
              <a:rPr lang="vi-VN" sz="2000" dirty="0">
                <a:solidFill>
                  <a:srgbClr val="000000"/>
                </a:solidFill>
                <a:latin typeface="UTM Avo" panose="02040603050506020204" pitchFamily="18"/>
                <a:ea typeface="Calibri" panose="020F0502020204030204" pitchFamily="34" charset="0"/>
              </a:rPr>
              <a:t>HCĐ và HCB phải thẳng hàng theo phương thẳng đứng. </a:t>
            </a:r>
          </a:p>
          <a:p>
            <a:pPr marL="287990" indent="-287990" algn="just">
              <a:lnSpc>
                <a:spcPct val="150000"/>
              </a:lnSpc>
              <a:spcBef>
                <a:spcPts val="189"/>
              </a:spcBef>
              <a:spcAft>
                <a:spcPts val="189"/>
              </a:spcAft>
              <a:buFont typeface="Wingdings" panose="05000000000000000000" pitchFamily="2" charset="2"/>
              <a:buChar char="Ø"/>
            </a:pPr>
            <a:r>
              <a:rPr lang="vi-VN" sz="2000" dirty="0">
                <a:solidFill>
                  <a:srgbClr val="000000"/>
                </a:solidFill>
                <a:latin typeface="UTM Avo" panose="02040603050506020204" pitchFamily="18"/>
                <a:ea typeface="Calibri" panose="020F0502020204030204" pitchFamily="34" charset="0"/>
              </a:rPr>
              <a:t>Từ 1 điểm thuộc HCĐ kẻ đường thẳng vuông góc với trục x xuống phía dưới để xác định vị trí của HCB.</a:t>
            </a:r>
            <a:endParaRPr lang="en-US" sz="2000" dirty="0">
              <a:latin typeface="UTM Avo" panose="02040603050506020204" pitchFamily="18"/>
              <a:ea typeface="Calibri" panose="020F0502020204030204" pitchFamily="34" charset="0"/>
            </a:endParaRPr>
          </a:p>
          <a:p>
            <a:pPr marL="287990" indent="-287990" algn="just">
              <a:lnSpc>
                <a:spcPct val="150000"/>
              </a:lnSpc>
              <a:spcBef>
                <a:spcPts val="189"/>
              </a:spcBef>
              <a:spcAft>
                <a:spcPts val="189"/>
              </a:spcAft>
              <a:buFont typeface="Wingdings" panose="05000000000000000000" pitchFamily="2" charset="2"/>
              <a:buChar char="Ø"/>
            </a:pPr>
            <a:r>
              <a:rPr lang="vi-VN" sz="2000" dirty="0">
                <a:solidFill>
                  <a:srgbClr val="000000"/>
                </a:solidFill>
                <a:latin typeface="UTM Avo" panose="02040603050506020204" pitchFamily="18"/>
                <a:ea typeface="Calibri" panose="020F0502020204030204" pitchFamily="34" charset="0"/>
              </a:rPr>
              <a:t>Vẽ một đường thẳng nằm ngang vuông góc với đường thẳng vừa giống từ HCĐ xuống và cách trục x một khoảng sao cho HCB và HCĐ không cách nhau xa hoặc gần qu</a:t>
            </a:r>
            <a:r>
              <a:rPr lang="en-US" sz="2000" dirty="0">
                <a:solidFill>
                  <a:srgbClr val="000000"/>
                </a:solidFill>
                <a:latin typeface="UTM Avo" panose="02040603050506020204" pitchFamily="18"/>
                <a:ea typeface="Calibri" panose="020F0502020204030204" pitchFamily="34" charset="0"/>
              </a:rPr>
              <a:t>á</a:t>
            </a:r>
            <a:r>
              <a:rPr lang="vi-VN" sz="2000" dirty="0">
                <a:solidFill>
                  <a:srgbClr val="000000"/>
                </a:solidFill>
                <a:latin typeface="UTM Avo" panose="02040603050506020204" pitchFamily="18"/>
                <a:ea typeface="Calibri" panose="020F0502020204030204" pitchFamily="34" charset="0"/>
              </a:rPr>
              <a:t>.</a:t>
            </a:r>
            <a:endParaRPr lang="en-US" sz="2000" dirty="0">
              <a:latin typeface="UTM Avo" panose="02040603050506020204" pitchFamily="18"/>
              <a:ea typeface="Calibri" panose="020F0502020204030204" pitchFamily="34" charset="0"/>
            </a:endParaRPr>
          </a:p>
          <a:p>
            <a:pPr marL="287990" indent="-287990" algn="just">
              <a:lnSpc>
                <a:spcPct val="150000"/>
              </a:lnSpc>
              <a:spcBef>
                <a:spcPts val="189"/>
              </a:spcBef>
              <a:spcAft>
                <a:spcPts val="189"/>
              </a:spcAft>
              <a:buFont typeface="Wingdings" panose="05000000000000000000" pitchFamily="2" charset="2"/>
              <a:buChar char="Ø"/>
            </a:pPr>
            <a:r>
              <a:rPr lang="vi-VN" sz="2000" dirty="0">
                <a:solidFill>
                  <a:srgbClr val="000000"/>
                </a:solidFill>
                <a:latin typeface="UTM Avo" panose="02040603050506020204" pitchFamily="18"/>
                <a:ea typeface="Calibri" panose="020F0502020204030204" pitchFamily="34" charset="0"/>
              </a:rPr>
              <a:t>Vẽ tiếp một đường thẳng song song với đường nằm ngang vừa vẽ và cách đường thẳng đó một khoảng bằng chiều rộng của vật thể (40 mm).</a:t>
            </a:r>
            <a:endParaRPr lang="en-US" sz="2000" dirty="0">
              <a:latin typeface="UTM Avo" panose="02040603050506020204" pitchFamily="18"/>
              <a:ea typeface="Calibri" panose="020F0502020204030204" pitchFamily="34" charset="0"/>
            </a:endParaRPr>
          </a:p>
        </p:txBody>
      </p:sp>
      <p:pic>
        <p:nvPicPr>
          <p:cNvPr id="10" name="Picture 9">
            <a:extLst>
              <a:ext uri="{FF2B5EF4-FFF2-40B4-BE49-F238E27FC236}">
                <a16:creationId xmlns:a16="http://schemas.microsoft.com/office/drawing/2014/main" id="{D80D16C8-FB21-2E1C-6346-6B68ADD8E472}"/>
              </a:ext>
            </a:extLst>
          </p:cNvPr>
          <p:cNvPicPr>
            <a:picLocks noChangeAspect="1"/>
          </p:cNvPicPr>
          <p:nvPr/>
        </p:nvPicPr>
        <p:blipFill>
          <a:blip r:embed="rId3"/>
          <a:stretch>
            <a:fillRect/>
          </a:stretch>
        </p:blipFill>
        <p:spPr>
          <a:xfrm>
            <a:off x="8071533" y="1804227"/>
            <a:ext cx="3307650" cy="4752128"/>
          </a:xfrm>
          <a:prstGeom prst="rect">
            <a:avLst/>
          </a:prstGeom>
        </p:spPr>
      </p:pic>
    </p:spTree>
    <p:extLst>
      <p:ext uri="{BB962C8B-B14F-4D97-AF65-F5344CB8AC3E}">
        <p14:creationId xmlns:p14="http://schemas.microsoft.com/office/powerpoint/2010/main" val="359245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9">
            <a:extLst>
              <a:ext uri="{FF2B5EF4-FFF2-40B4-BE49-F238E27FC236}">
                <a16:creationId xmlns:a16="http://schemas.microsoft.com/office/drawing/2014/main" id="{D05838AF-F31E-DD35-7F3F-D7E9B7E2B613}"/>
              </a:ext>
            </a:extLst>
          </p:cNvPr>
          <p:cNvSpPr txBox="1"/>
          <p:nvPr/>
        </p:nvSpPr>
        <p:spPr>
          <a:xfrm>
            <a:off x="1697136" y="2879369"/>
            <a:ext cx="4643715" cy="331566"/>
          </a:xfrm>
          <a:prstGeom prst="rect">
            <a:avLst/>
          </a:prstGeom>
        </p:spPr>
        <p:txBody>
          <a:bodyPr lIns="0" tIns="0" rIns="0" bIns="0" rtlCol="0" anchor="t">
            <a:spAutoFit/>
          </a:bodyPr>
          <a:lstStyle/>
          <a:p>
            <a:pPr algn="ctr">
              <a:lnSpc>
                <a:spcPts val="2469"/>
              </a:lnSpc>
              <a:spcBef>
                <a:spcPct val="0"/>
              </a:spcBef>
            </a:pPr>
            <a:r>
              <a:rPr lang="vi-VN" sz="2800" b="1" dirty="0">
                <a:latin typeface="UTM Avo" panose="02040603050506020204" pitchFamily="18"/>
              </a:rPr>
              <a:t>BƯỚC 5</a:t>
            </a:r>
            <a:endParaRPr lang="en-US" sz="2800" b="1" dirty="0">
              <a:latin typeface="UTM Avo" panose="02040603050506020204" pitchFamily="18"/>
            </a:endParaRPr>
          </a:p>
        </p:txBody>
      </p:sp>
      <p:sp>
        <p:nvSpPr>
          <p:cNvPr id="3" name="TextBox 2">
            <a:extLst>
              <a:ext uri="{FF2B5EF4-FFF2-40B4-BE49-F238E27FC236}">
                <a16:creationId xmlns:a16="http://schemas.microsoft.com/office/drawing/2014/main" id="{DEAD416C-D7AC-CB57-39AC-69C6F7B904DE}"/>
              </a:ext>
            </a:extLst>
          </p:cNvPr>
          <p:cNvSpPr txBox="1"/>
          <p:nvPr/>
        </p:nvSpPr>
        <p:spPr>
          <a:xfrm>
            <a:off x="1787774" y="3303740"/>
            <a:ext cx="4462438" cy="1351011"/>
          </a:xfrm>
          <a:prstGeom prst="rect">
            <a:avLst/>
          </a:prstGeom>
          <a:noFill/>
        </p:spPr>
        <p:txBody>
          <a:bodyPr wrap="square">
            <a:spAutoFit/>
          </a:bodyPr>
          <a:lstStyle/>
          <a:p>
            <a:pPr algn="ctr">
              <a:lnSpc>
                <a:spcPct val="150000"/>
              </a:lnSpc>
              <a:spcBef>
                <a:spcPts val="189"/>
              </a:spcBef>
              <a:spcAft>
                <a:spcPts val="189"/>
              </a:spcAft>
            </a:pPr>
            <a:r>
              <a:rPr lang="vi-VN" sz="2800" b="1" dirty="0">
                <a:latin typeface="UTM Avo" panose="02040603050506020204" pitchFamily="18"/>
                <a:ea typeface="Calibri" panose="020F0502020204030204" pitchFamily="34" charset="0"/>
              </a:rPr>
              <a:t>Vẽ hình chiếu cạnh </a:t>
            </a:r>
          </a:p>
          <a:p>
            <a:pPr algn="ctr">
              <a:lnSpc>
                <a:spcPct val="150000"/>
              </a:lnSpc>
              <a:spcBef>
                <a:spcPts val="189"/>
              </a:spcBef>
              <a:spcAft>
                <a:spcPts val="189"/>
              </a:spcAft>
            </a:pPr>
            <a:r>
              <a:rPr lang="vi-VN" sz="2800" b="1" dirty="0">
                <a:latin typeface="UTM Avo" panose="02040603050506020204" pitchFamily="18"/>
                <a:ea typeface="Calibri" panose="020F0502020204030204" pitchFamily="34" charset="0"/>
              </a:rPr>
              <a:t>của vật thể.</a:t>
            </a:r>
            <a:endParaRPr lang="en-US" sz="2800" dirty="0">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945AA291-0594-D993-4B40-F33EB7ED958A}"/>
              </a:ext>
            </a:extLst>
          </p:cNvPr>
          <p:cNvPicPr>
            <a:picLocks noChangeAspect="1"/>
          </p:cNvPicPr>
          <p:nvPr/>
        </p:nvPicPr>
        <p:blipFill>
          <a:blip r:embed="rId3"/>
          <a:stretch>
            <a:fillRect/>
          </a:stretch>
        </p:blipFill>
        <p:spPr>
          <a:xfrm>
            <a:off x="7103854" y="1454024"/>
            <a:ext cx="3391010" cy="5050441"/>
          </a:xfrm>
          <a:prstGeom prst="rect">
            <a:avLst/>
          </a:prstGeom>
        </p:spPr>
      </p:pic>
    </p:spTree>
    <p:extLst>
      <p:ext uri="{BB962C8B-B14F-4D97-AF65-F5344CB8AC3E}">
        <p14:creationId xmlns:p14="http://schemas.microsoft.com/office/powerpoint/2010/main" val="118883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8">
            <a:extLst>
              <a:ext uri="{FF2B5EF4-FFF2-40B4-BE49-F238E27FC236}">
                <a16:creationId xmlns:a16="http://schemas.microsoft.com/office/drawing/2014/main" id="{B0823643-573C-BC2D-2E85-F681743C7B13}"/>
              </a:ext>
            </a:extLst>
          </p:cNvPr>
          <p:cNvSpPr txBox="1"/>
          <p:nvPr/>
        </p:nvSpPr>
        <p:spPr>
          <a:xfrm>
            <a:off x="1531953" y="3299621"/>
            <a:ext cx="4564047" cy="1029513"/>
          </a:xfrm>
          <a:prstGeom prst="rect">
            <a:avLst/>
          </a:prstGeom>
        </p:spPr>
        <p:txBody>
          <a:bodyPr wrap="square" lIns="0" tIns="0" rIns="0" bIns="0" rtlCol="0" anchor="t">
            <a:spAutoFit/>
          </a:bodyPr>
          <a:lstStyle/>
          <a:p>
            <a:pPr algn="ctr">
              <a:lnSpc>
                <a:spcPct val="150000"/>
              </a:lnSpc>
              <a:spcBef>
                <a:spcPts val="189"/>
              </a:spcBef>
              <a:spcAft>
                <a:spcPts val="189"/>
              </a:spcAft>
            </a:pPr>
            <a:r>
              <a:rPr lang="vi-VN" sz="2400" i="1" dirty="0">
                <a:solidFill>
                  <a:srgbClr val="000000"/>
                </a:solidFill>
                <a:latin typeface="UTM Avo" panose="02040603050506020204" pitchFamily="18"/>
                <a:ea typeface="Calibri" panose="020F0502020204030204" pitchFamily="34" charset="0"/>
              </a:rPr>
              <a:t>Làm thế nào để xác định vị trí của hình chiếu cạnh?</a:t>
            </a:r>
            <a:endParaRPr lang="en-US" sz="2400" i="1" dirty="0">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744B6DD4-D0E2-2F23-9052-BFEE6EAB4ED4}"/>
              </a:ext>
            </a:extLst>
          </p:cNvPr>
          <p:cNvPicPr>
            <a:picLocks noChangeAspect="1"/>
          </p:cNvPicPr>
          <p:nvPr/>
        </p:nvPicPr>
        <p:blipFill>
          <a:blip r:embed="rId3"/>
          <a:stretch>
            <a:fillRect/>
          </a:stretch>
        </p:blipFill>
        <p:spPr>
          <a:xfrm>
            <a:off x="7103854" y="1454024"/>
            <a:ext cx="3391010" cy="5050441"/>
          </a:xfrm>
          <a:prstGeom prst="rect">
            <a:avLst/>
          </a:prstGeom>
        </p:spPr>
      </p:pic>
    </p:spTree>
    <p:extLst>
      <p:ext uri="{BB962C8B-B14F-4D97-AF65-F5344CB8AC3E}">
        <p14:creationId xmlns:p14="http://schemas.microsoft.com/office/powerpoint/2010/main" val="112379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7">
            <a:extLst>
              <a:ext uri="{FF2B5EF4-FFF2-40B4-BE49-F238E27FC236}">
                <a16:creationId xmlns:a16="http://schemas.microsoft.com/office/drawing/2014/main" id="{ABB41F0E-6EDE-C147-A953-3D36F7029A99}"/>
              </a:ext>
            </a:extLst>
          </p:cNvPr>
          <p:cNvSpPr txBox="1"/>
          <p:nvPr/>
        </p:nvSpPr>
        <p:spPr>
          <a:xfrm>
            <a:off x="7091583" y="1437383"/>
            <a:ext cx="3757830" cy="597151"/>
          </a:xfrm>
          <a:prstGeom prst="rect">
            <a:avLst/>
          </a:prstGeom>
        </p:spPr>
        <p:txBody>
          <a:bodyPr lIns="0" tIns="0" rIns="0" bIns="0" rtlCol="0" anchor="t">
            <a:spAutoFit/>
          </a:bodyPr>
          <a:lstStyle/>
          <a:p>
            <a:pPr algn="ctr">
              <a:lnSpc>
                <a:spcPts val="5114"/>
              </a:lnSpc>
            </a:pPr>
            <a:r>
              <a:rPr lang="en-US" sz="3653" dirty="0">
                <a:solidFill>
                  <a:srgbClr val="4C5270"/>
                </a:solidFill>
                <a:latin typeface="Hero Bold"/>
              </a:rPr>
              <a:t> </a:t>
            </a:r>
          </a:p>
        </p:txBody>
      </p:sp>
      <p:sp>
        <p:nvSpPr>
          <p:cNvPr id="6" name="TextBox 8">
            <a:extLst>
              <a:ext uri="{FF2B5EF4-FFF2-40B4-BE49-F238E27FC236}">
                <a16:creationId xmlns:a16="http://schemas.microsoft.com/office/drawing/2014/main" id="{4875A688-30B6-3613-9CD2-21E651E76DC4}"/>
              </a:ext>
            </a:extLst>
          </p:cNvPr>
          <p:cNvSpPr txBox="1"/>
          <p:nvPr/>
        </p:nvSpPr>
        <p:spPr>
          <a:xfrm>
            <a:off x="860496" y="2422234"/>
            <a:ext cx="5679641" cy="3245504"/>
          </a:xfrm>
          <a:prstGeom prst="rect">
            <a:avLst/>
          </a:prstGeom>
        </p:spPr>
        <p:txBody>
          <a:bodyPr wrap="square" lIns="0" tIns="0" rIns="0" bIns="0" rtlCol="0" anchor="t">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rPr>
              <a:t>Một điểm thuộc vật thể sẽ có HCĐ và HCC cùng nằm trên một đường giống vuông góc với trục z, từ đó suy ra cách vẽ: Từ các điểm thuộc HCĐ vẽ các đường thẳng vuông góc với trục z sang phần giấy vẽ hình chiếu cạnh. </a:t>
            </a:r>
            <a:endParaRPr lang="en-US" sz="2400" dirty="0">
              <a:solidFill>
                <a:srgbClr val="4C5270"/>
              </a:solidFill>
              <a:latin typeface="UTM Avo" panose="02040603050506020204" pitchFamily="18"/>
            </a:endParaRPr>
          </a:p>
        </p:txBody>
      </p:sp>
      <p:pic>
        <p:nvPicPr>
          <p:cNvPr id="7" name="Picture 6">
            <a:extLst>
              <a:ext uri="{FF2B5EF4-FFF2-40B4-BE49-F238E27FC236}">
                <a16:creationId xmlns:a16="http://schemas.microsoft.com/office/drawing/2014/main" id="{C425809D-248D-3375-0704-B4436653852B}"/>
              </a:ext>
            </a:extLst>
          </p:cNvPr>
          <p:cNvPicPr>
            <a:picLocks noChangeAspect="1"/>
          </p:cNvPicPr>
          <p:nvPr/>
        </p:nvPicPr>
        <p:blipFill rotWithShape="1">
          <a:blip r:embed="rId3"/>
          <a:srcRect b="6717"/>
          <a:stretch/>
        </p:blipFill>
        <p:spPr>
          <a:xfrm>
            <a:off x="7306430" y="1437383"/>
            <a:ext cx="3542983" cy="4952003"/>
          </a:xfrm>
          <a:prstGeom prst="rect">
            <a:avLst/>
          </a:prstGeom>
        </p:spPr>
      </p:pic>
    </p:spTree>
    <p:extLst>
      <p:ext uri="{BB962C8B-B14F-4D97-AF65-F5344CB8AC3E}">
        <p14:creationId xmlns:p14="http://schemas.microsoft.com/office/powerpoint/2010/main" val="249371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9">
            <a:extLst>
              <a:ext uri="{FF2B5EF4-FFF2-40B4-BE49-F238E27FC236}">
                <a16:creationId xmlns:a16="http://schemas.microsoft.com/office/drawing/2014/main" id="{A97E62C3-EB42-76A8-5905-8BD2A06395F0}"/>
              </a:ext>
            </a:extLst>
          </p:cNvPr>
          <p:cNvSpPr txBox="1"/>
          <p:nvPr/>
        </p:nvSpPr>
        <p:spPr>
          <a:xfrm>
            <a:off x="1577888" y="2028791"/>
            <a:ext cx="4643715" cy="320601"/>
          </a:xfrm>
          <a:prstGeom prst="rect">
            <a:avLst/>
          </a:prstGeom>
        </p:spPr>
        <p:txBody>
          <a:bodyPr lIns="0" tIns="0" rIns="0" bIns="0" rtlCol="0" anchor="t">
            <a:spAutoFit/>
          </a:bodyPr>
          <a:lstStyle/>
          <a:p>
            <a:pPr algn="ctr">
              <a:lnSpc>
                <a:spcPts val="2469"/>
              </a:lnSpc>
              <a:spcBef>
                <a:spcPct val="0"/>
              </a:spcBef>
            </a:pPr>
            <a:r>
              <a:rPr lang="vi-VN" sz="2800" b="1" dirty="0">
                <a:solidFill>
                  <a:srgbClr val="000000"/>
                </a:solidFill>
                <a:latin typeface="UTM Avo" panose="02040603050506020204" pitchFamily="18"/>
              </a:rPr>
              <a:t>BƯỚC 6</a:t>
            </a:r>
            <a:endParaRPr lang="en-US" sz="2800" b="1" dirty="0">
              <a:solidFill>
                <a:srgbClr val="000000"/>
              </a:solidFill>
              <a:latin typeface="UTM Avo" panose="02040603050506020204" pitchFamily="18"/>
            </a:endParaRPr>
          </a:p>
        </p:txBody>
      </p:sp>
      <p:sp>
        <p:nvSpPr>
          <p:cNvPr id="3" name="TextBox 2">
            <a:extLst>
              <a:ext uri="{FF2B5EF4-FFF2-40B4-BE49-F238E27FC236}">
                <a16:creationId xmlns:a16="http://schemas.microsoft.com/office/drawing/2014/main" id="{C6DAEA23-F321-BA27-6CB8-EDD9C8E452F2}"/>
              </a:ext>
            </a:extLst>
          </p:cNvPr>
          <p:cNvSpPr txBox="1"/>
          <p:nvPr/>
        </p:nvSpPr>
        <p:spPr>
          <a:xfrm>
            <a:off x="1663124" y="2298605"/>
            <a:ext cx="4462438" cy="653384"/>
          </a:xfrm>
          <a:prstGeom prst="rect">
            <a:avLst/>
          </a:prstGeom>
          <a:noFill/>
        </p:spPr>
        <p:txBody>
          <a:bodyPr wrap="square">
            <a:spAutoFit/>
          </a:bodyPr>
          <a:lstStyle/>
          <a:p>
            <a:pPr algn="ctr">
              <a:lnSpc>
                <a:spcPct val="150000"/>
              </a:lnSpc>
              <a:spcBef>
                <a:spcPts val="189"/>
              </a:spcBef>
              <a:spcAft>
                <a:spcPts val="189"/>
              </a:spcAft>
            </a:pPr>
            <a:r>
              <a:rPr lang="vi-VN" sz="2800" b="1" dirty="0">
                <a:latin typeface="UTM Avo" panose="02040603050506020204" pitchFamily="18"/>
                <a:ea typeface="Calibri" panose="020F0502020204030204" pitchFamily="34" charset="0"/>
              </a:rPr>
              <a:t>Hoàn thiện bản vẽ</a:t>
            </a:r>
            <a:endParaRPr lang="en-US" sz="2800" dirty="0">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2632CF9C-9625-F020-B958-F30712818EA6}"/>
              </a:ext>
            </a:extLst>
          </p:cNvPr>
          <p:cNvPicPr>
            <a:picLocks noChangeAspect="1"/>
          </p:cNvPicPr>
          <p:nvPr/>
        </p:nvPicPr>
        <p:blipFill>
          <a:blip r:embed="rId3"/>
          <a:stretch>
            <a:fillRect/>
          </a:stretch>
        </p:blipFill>
        <p:spPr>
          <a:xfrm>
            <a:off x="7603803" y="1381030"/>
            <a:ext cx="3480123" cy="5238976"/>
          </a:xfrm>
          <a:prstGeom prst="rect">
            <a:avLst/>
          </a:prstGeom>
        </p:spPr>
      </p:pic>
      <p:sp>
        <p:nvSpPr>
          <p:cNvPr id="5" name="TextBox 4">
            <a:extLst>
              <a:ext uri="{FF2B5EF4-FFF2-40B4-BE49-F238E27FC236}">
                <a16:creationId xmlns:a16="http://schemas.microsoft.com/office/drawing/2014/main" id="{E1434006-10B3-D1BB-2B0E-4DAC5FB52168}"/>
              </a:ext>
            </a:extLst>
          </p:cNvPr>
          <p:cNvSpPr txBox="1"/>
          <p:nvPr/>
        </p:nvSpPr>
        <p:spPr>
          <a:xfrm>
            <a:off x="1162435" y="3221803"/>
            <a:ext cx="5463816" cy="2229841"/>
          </a:xfrm>
          <a:prstGeom prst="rect">
            <a:avLst/>
          </a:prstGeom>
          <a:noFill/>
        </p:spPr>
        <p:txBody>
          <a:bodyPr wrap="square">
            <a:spAutoFit/>
          </a:bodyPr>
          <a:lstStyle/>
          <a:p>
            <a:pPr algn="just">
              <a:lnSpc>
                <a:spcPct val="150000"/>
              </a:lnSpc>
            </a:pPr>
            <a:r>
              <a:rPr lang="vi-VN" sz="2400" dirty="0">
                <a:latin typeface="UTM Avo" panose="02040603050506020204" pitchFamily="18"/>
              </a:rPr>
              <a:t>Tẩy bỏ các đường gióng, nét thừa, tô đậm các nét theo quy định. Ghi kích thước cho bản vẽ và viết chữ cho khung tên.</a:t>
            </a:r>
            <a:endParaRPr lang="en-US" sz="2400" dirty="0">
              <a:latin typeface="UTM Avo" panose="02040603050506020204" pitchFamily="18"/>
            </a:endParaRPr>
          </a:p>
        </p:txBody>
      </p:sp>
    </p:spTree>
    <p:extLst>
      <p:ext uri="{BB962C8B-B14F-4D97-AF65-F5344CB8AC3E}">
        <p14:creationId xmlns:p14="http://schemas.microsoft.com/office/powerpoint/2010/main" val="175903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808855-657B-D052-6927-17945F0B3F4F}"/>
              </a:ext>
            </a:extLst>
          </p:cNvPr>
          <p:cNvSpPr txBox="1"/>
          <p:nvPr/>
        </p:nvSpPr>
        <p:spPr>
          <a:xfrm>
            <a:off x="1108074" y="2885597"/>
            <a:ext cx="5806293" cy="2229841"/>
          </a:xfrm>
          <a:prstGeom prst="rect">
            <a:avLst/>
          </a:prstGeom>
          <a:noFill/>
        </p:spPr>
        <p:txBody>
          <a:bodyPr wrap="square">
            <a:spAutoFit/>
          </a:bodyPr>
          <a:lstStyle/>
          <a:p>
            <a:pPr algn="just">
              <a:lnSpc>
                <a:spcPct val="150000"/>
              </a:lnSpc>
            </a:pPr>
            <a:r>
              <a:rPr lang="vi-VN" sz="2400" i="1" dirty="0">
                <a:latin typeface="UTM Avo" panose="02040603050506020204" pitchFamily="18"/>
              </a:rPr>
              <a:t>Quan sát hình 9.11 và cho biết: Có bao nhiêu kích thước sẽ được ghi trên bản vẽ? Nên bố trí các kích thước như thế nào cho hợp lí nhất?</a:t>
            </a:r>
            <a:endParaRPr lang="en-US" sz="2400" i="1" dirty="0">
              <a:latin typeface="UTM Avo" panose="02040603050506020204" pitchFamily="18"/>
            </a:endParaRPr>
          </a:p>
        </p:txBody>
      </p:sp>
      <p:pic>
        <p:nvPicPr>
          <p:cNvPr id="4" name="Picture 3">
            <a:extLst>
              <a:ext uri="{FF2B5EF4-FFF2-40B4-BE49-F238E27FC236}">
                <a16:creationId xmlns:a16="http://schemas.microsoft.com/office/drawing/2014/main" id="{2C4872ED-9866-0BB7-6829-0AB6721CBD7B}"/>
              </a:ext>
            </a:extLst>
          </p:cNvPr>
          <p:cNvPicPr>
            <a:picLocks noChangeAspect="1"/>
          </p:cNvPicPr>
          <p:nvPr/>
        </p:nvPicPr>
        <p:blipFill>
          <a:blip r:embed="rId3"/>
          <a:stretch>
            <a:fillRect/>
          </a:stretch>
        </p:blipFill>
        <p:spPr>
          <a:xfrm>
            <a:off x="7603803" y="1381030"/>
            <a:ext cx="3480123" cy="5238976"/>
          </a:xfrm>
          <a:prstGeom prst="rect">
            <a:avLst/>
          </a:prstGeom>
        </p:spPr>
      </p:pic>
    </p:spTree>
    <p:extLst>
      <p:ext uri="{BB962C8B-B14F-4D97-AF65-F5344CB8AC3E}">
        <p14:creationId xmlns:p14="http://schemas.microsoft.com/office/powerpoint/2010/main" val="387581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7">
            <a:extLst>
              <a:ext uri="{FF2B5EF4-FFF2-40B4-BE49-F238E27FC236}">
                <a16:creationId xmlns:a16="http://schemas.microsoft.com/office/drawing/2014/main" id="{B5FB2F4E-2E85-5FD5-4ED0-28F7BC9386E2}"/>
              </a:ext>
            </a:extLst>
          </p:cNvPr>
          <p:cNvSpPr txBox="1"/>
          <p:nvPr/>
        </p:nvSpPr>
        <p:spPr>
          <a:xfrm>
            <a:off x="2311113" y="1534719"/>
            <a:ext cx="3757830" cy="597151"/>
          </a:xfrm>
          <a:prstGeom prst="rect">
            <a:avLst/>
          </a:prstGeom>
        </p:spPr>
        <p:txBody>
          <a:bodyPr lIns="0" tIns="0" rIns="0" bIns="0" rtlCol="0" anchor="t">
            <a:spAutoFit/>
          </a:bodyPr>
          <a:lstStyle/>
          <a:p>
            <a:pPr algn="ctr">
              <a:lnSpc>
                <a:spcPts val="5114"/>
              </a:lnSpc>
            </a:pPr>
            <a:r>
              <a:rPr lang="en-US" sz="3653" dirty="0">
                <a:solidFill>
                  <a:srgbClr val="4C5270"/>
                </a:solidFill>
                <a:latin typeface="Hero Bold"/>
              </a:rPr>
              <a:t> </a:t>
            </a:r>
          </a:p>
        </p:txBody>
      </p:sp>
      <p:sp>
        <p:nvSpPr>
          <p:cNvPr id="6" name="TextBox 8">
            <a:extLst>
              <a:ext uri="{FF2B5EF4-FFF2-40B4-BE49-F238E27FC236}">
                <a16:creationId xmlns:a16="http://schemas.microsoft.com/office/drawing/2014/main" id="{58A30B28-0A05-945F-DBD9-046C5BC3DFF6}"/>
              </a:ext>
            </a:extLst>
          </p:cNvPr>
          <p:cNvSpPr txBox="1"/>
          <p:nvPr/>
        </p:nvSpPr>
        <p:spPr>
          <a:xfrm>
            <a:off x="1108074" y="2654765"/>
            <a:ext cx="5781129" cy="2691506"/>
          </a:xfrm>
          <a:prstGeom prst="rect">
            <a:avLst/>
          </a:prstGeom>
        </p:spPr>
        <p:txBody>
          <a:bodyPr wrap="square" lIns="0" tIns="0" rIns="0" bIns="0" rtlCol="0" anchor="t">
            <a:spAutoFit/>
          </a:bodyPr>
          <a:lstStyle/>
          <a:p>
            <a:pPr marL="431985" indent="-431985" algn="just">
              <a:lnSpc>
                <a:spcPct val="150000"/>
              </a:lnSpc>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rPr>
              <a:t>Có tất cả 6 kích thước.</a:t>
            </a:r>
          </a:p>
          <a:p>
            <a:pPr marL="431985" indent="-431985" algn="just">
              <a:lnSpc>
                <a:spcPct val="150000"/>
              </a:lnSpc>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rPr>
              <a:t>Các kích thước được bố trí theo nguyên tắc: ở vị trí dễ đọc nhất, không tập trung quá nhiều trên một hình chiếu.</a:t>
            </a:r>
            <a:endParaRPr lang="en-US" sz="2400" dirty="0">
              <a:solidFill>
                <a:srgbClr val="4C5270"/>
              </a:solidFill>
              <a:latin typeface="UTM Avo" panose="02040603050506020204" pitchFamily="18"/>
            </a:endParaRPr>
          </a:p>
        </p:txBody>
      </p:sp>
      <p:pic>
        <p:nvPicPr>
          <p:cNvPr id="10" name="Picture 9">
            <a:extLst>
              <a:ext uri="{FF2B5EF4-FFF2-40B4-BE49-F238E27FC236}">
                <a16:creationId xmlns:a16="http://schemas.microsoft.com/office/drawing/2014/main" id="{61796645-9ACB-033D-C99F-D58678DD324D}"/>
              </a:ext>
            </a:extLst>
          </p:cNvPr>
          <p:cNvPicPr>
            <a:picLocks noChangeAspect="1"/>
          </p:cNvPicPr>
          <p:nvPr/>
        </p:nvPicPr>
        <p:blipFill>
          <a:blip r:embed="rId3"/>
          <a:stretch>
            <a:fillRect/>
          </a:stretch>
        </p:blipFill>
        <p:spPr>
          <a:xfrm>
            <a:off x="7603803" y="1381030"/>
            <a:ext cx="3480123" cy="5238976"/>
          </a:xfrm>
          <a:prstGeom prst="rect">
            <a:avLst/>
          </a:prstGeom>
        </p:spPr>
      </p:pic>
    </p:spTree>
    <p:extLst>
      <p:ext uri="{BB962C8B-B14F-4D97-AF65-F5344CB8AC3E}">
        <p14:creationId xmlns:p14="http://schemas.microsoft.com/office/powerpoint/2010/main" val="107127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E23F6FF4-5841-C9B7-46F1-11B0437EA428}"/>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5CFCC-0ADE-8C0F-92A9-211C75CF2AE4}"/>
              </a:ext>
            </a:extLst>
          </p:cNvPr>
          <p:cNvSpPr txBox="1"/>
          <p:nvPr/>
        </p:nvSpPr>
        <p:spPr>
          <a:xfrm>
            <a:off x="525085" y="3429000"/>
            <a:ext cx="5846558" cy="1121846"/>
          </a:xfrm>
          <a:prstGeom prst="rect">
            <a:avLst/>
          </a:prstGeom>
          <a:noFill/>
        </p:spPr>
        <p:txBody>
          <a:bodyPr wrap="square">
            <a:spAutoFit/>
          </a:bodyPr>
          <a:lstStyle/>
          <a:p>
            <a:pPr algn="ctr">
              <a:lnSpc>
                <a:spcPct val="150000"/>
              </a:lnSpc>
            </a:pPr>
            <a:r>
              <a:rPr lang="vi-VN" sz="2400" dirty="0">
                <a:latin typeface="UTM Avo" panose="02040603050506020204" pitchFamily="18"/>
                <a:ea typeface="Times New Roman" panose="02020603050405020304" pitchFamily="18" charset="0"/>
                <a:cs typeface="Arial" panose="020B0604020202020204" pitchFamily="34" charset="0"/>
              </a:rPr>
              <a:t>V</a:t>
            </a:r>
            <a:r>
              <a:rPr lang="fr-FR" sz="2400" dirty="0">
                <a:latin typeface="UTM Avo" panose="02040603050506020204" pitchFamily="18"/>
                <a:ea typeface="Times New Roman" panose="02020603050405020304" pitchFamily="18" charset="0"/>
                <a:cs typeface="Arial" panose="020B0604020202020204" pitchFamily="34" charset="0"/>
              </a:rPr>
              <a:t>ẽ </a:t>
            </a:r>
            <a:r>
              <a:rPr lang="vi-VN" sz="2400" dirty="0">
                <a:latin typeface="UTM Avo" panose="02040603050506020204" pitchFamily="18"/>
                <a:ea typeface="Times New Roman" panose="02020603050405020304" pitchFamily="18" charset="0"/>
                <a:cs typeface="Arial" panose="020B0604020202020204" pitchFamily="34" charset="0"/>
              </a:rPr>
              <a:t>hình chiếu vuông góc</a:t>
            </a:r>
            <a:r>
              <a:rPr lang="fr-FR" sz="2400" dirty="0">
                <a:latin typeface="UTM Avo" panose="02040603050506020204" pitchFamily="18"/>
                <a:ea typeface="Times New Roman" panose="02020603050405020304" pitchFamily="18" charset="0"/>
                <a:cs typeface="Arial" panose="020B0604020202020204" pitchFamily="34" charset="0"/>
              </a:rPr>
              <a:t> </a:t>
            </a:r>
            <a:endParaRPr lang="vi-VN" sz="2400" dirty="0">
              <a:latin typeface="UTM Avo" panose="02040603050506020204" pitchFamily="18"/>
              <a:ea typeface="Times New Roman" panose="02020603050405020304" pitchFamily="18" charset="0"/>
              <a:cs typeface="Arial" panose="020B0604020202020204" pitchFamily="34" charset="0"/>
            </a:endParaRPr>
          </a:p>
          <a:p>
            <a:pPr algn="ctr">
              <a:lnSpc>
                <a:spcPct val="150000"/>
              </a:lnSpc>
            </a:pPr>
            <a:r>
              <a:rPr lang="fr-FR" sz="2400" dirty="0" err="1">
                <a:latin typeface="UTM Avo" panose="02040603050506020204" pitchFamily="18"/>
                <a:ea typeface="Times New Roman" panose="02020603050405020304" pitchFamily="18" charset="0"/>
                <a:cs typeface="Arial" panose="020B0604020202020204" pitchFamily="34" charset="0"/>
              </a:rPr>
              <a:t>của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vật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thể</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trên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hình</a:t>
            </a:r>
            <a:r>
              <a:rPr lang="fr-FR" sz="2400" dirty="0">
                <a:latin typeface="UTM Avo" panose="02040603050506020204" pitchFamily="18"/>
                <a:ea typeface="Times New Roman" panose="02020603050405020304" pitchFamily="18" charset="0"/>
                <a:cs typeface="Arial" panose="020B0604020202020204" pitchFamily="34" charset="0"/>
              </a:rPr>
              <a:t> 9.12.</a:t>
            </a:r>
            <a:endParaRPr lang="en-US" sz="2400" dirty="0">
              <a:latin typeface="UTM Avo" panose="02040603050506020204" pitchFamily="18"/>
              <a:cs typeface="Arial" panose="020B0604020202020204" pitchFamily="34" charset="0"/>
            </a:endParaRPr>
          </a:p>
        </p:txBody>
      </p:sp>
      <p:pic>
        <p:nvPicPr>
          <p:cNvPr id="6" name="Picture 5">
            <a:extLst>
              <a:ext uri="{FF2B5EF4-FFF2-40B4-BE49-F238E27FC236}">
                <a16:creationId xmlns:a16="http://schemas.microsoft.com/office/drawing/2014/main" id="{AB69E1AD-CD8E-1010-2A2A-833E4A2B0251}"/>
              </a:ext>
            </a:extLst>
          </p:cNvPr>
          <p:cNvPicPr>
            <a:picLocks noChangeAspect="1"/>
          </p:cNvPicPr>
          <p:nvPr/>
        </p:nvPicPr>
        <p:blipFill>
          <a:blip r:embed="rId3"/>
          <a:stretch>
            <a:fillRect/>
          </a:stretch>
        </p:blipFill>
        <p:spPr>
          <a:xfrm>
            <a:off x="6502272" y="1795686"/>
            <a:ext cx="4684148" cy="4560123"/>
          </a:xfrm>
          <a:prstGeom prst="rect">
            <a:avLst/>
          </a:prstGeom>
        </p:spPr>
      </p:pic>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A94900E-FDDF-612D-F2A2-186518440E1D}"/>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7BF00DB4-50A8-173A-A0B6-8870AD400CA7}"/>
              </a:ext>
            </a:extLst>
          </p:cNvPr>
          <p:cNvSpPr txBox="1"/>
          <p:nvPr/>
        </p:nvSpPr>
        <p:spPr>
          <a:xfrm>
            <a:off x="1391683" y="1814117"/>
            <a:ext cx="9378961" cy="1121846"/>
          </a:xfrm>
          <a:prstGeom prst="rect">
            <a:avLst/>
          </a:prstGeom>
          <a:solidFill>
            <a:schemeClr val="accent5">
              <a:lumMod val="20000"/>
              <a:lumOff val="80000"/>
            </a:schemeClr>
          </a:solidFill>
          <a:ln w="19050">
            <a:solidFill>
              <a:schemeClr val="accent5">
                <a:lumMod val="60000"/>
                <a:lumOff val="40000"/>
              </a:schemeClr>
            </a:solidFill>
            <a:prstDash val="lgDash"/>
          </a:ln>
        </p:spPr>
        <p:txBody>
          <a:bodyPr wrap="square">
            <a:spAutoFit/>
          </a:bodyPr>
          <a:lstStyle/>
          <a:p>
            <a:pPr algn="just">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hãy</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đơn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giản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bàn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ghế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hoặc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tủ</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chiếu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vuông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góc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đồ</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đó</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pic>
        <p:nvPicPr>
          <p:cNvPr id="13" name="Picture 6" descr="Top những loại bàn chân sắt làm việc tại nhà đẹp nhất hiện nay">
            <a:extLst>
              <a:ext uri="{FF2B5EF4-FFF2-40B4-BE49-F238E27FC236}">
                <a16:creationId xmlns:a16="http://schemas.microsoft.com/office/drawing/2014/main" id="{E2682809-9BAD-B91D-DC54-CB4783FE2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683" y="3249879"/>
            <a:ext cx="2939313" cy="29442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4" name="Picture 8" descr="Ghế Ngồi Có Tựa Lưng Gỗ Sồi Nga">
            <a:extLst>
              <a:ext uri="{FF2B5EF4-FFF2-40B4-BE49-F238E27FC236}">
                <a16:creationId xmlns:a16="http://schemas.microsoft.com/office/drawing/2014/main" id="{C67E41C1-3E5C-E396-337C-2AD569DEC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1781" y="3249879"/>
            <a:ext cx="2944211" cy="29442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5" name="Picture 12" descr="Tủ gỗ công nghiệp đựng quần áo 4 cánh mở TQA20">
            <a:extLst>
              <a:ext uri="{FF2B5EF4-FFF2-40B4-BE49-F238E27FC236}">
                <a16:creationId xmlns:a16="http://schemas.microsoft.com/office/drawing/2014/main" id="{0CB51DB8-59AC-885F-14AA-AA1E3E9595A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509"/>
          <a:stretch/>
        </p:blipFill>
        <p:spPr bwMode="auto">
          <a:xfrm>
            <a:off x="8236777" y="3249879"/>
            <a:ext cx="2533868" cy="29442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6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D778618-78A8-BC10-FD85-F98539AB95CB}"/>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E308C879-024B-694C-4A30-57D309D5B3C7}"/>
              </a:ext>
            </a:extLst>
          </p:cNvPr>
          <p:cNvSpPr/>
          <p:nvPr/>
        </p:nvSpPr>
        <p:spPr>
          <a:xfrm>
            <a:off x="752169" y="1728592"/>
            <a:ext cx="10687661" cy="4684734"/>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85042" tIns="408200" bIns="374183" rtlCol="0" anchor="ctr"/>
          <a:lstStyle/>
          <a:p>
            <a:pPr marL="359988" indent="-359988" algn="just">
              <a:lnSpc>
                <a:spcPct val="150000"/>
              </a:lnSpc>
              <a:spcAft>
                <a:spcPts val="600"/>
              </a:spcAft>
              <a:buFont typeface="Arial" panose="020B0604020202020204" pitchFamily="34" charset="0"/>
              <a:buChar char="•"/>
            </a:pPr>
            <a:r>
              <a:rPr lang="vi-VN" sz="2000" dirty="0">
                <a:solidFill>
                  <a:schemeClr val="tx1"/>
                </a:solidFill>
                <a:latin typeface="UTM Avo" panose="02040603050506020204" pitchFamily="18"/>
              </a:rPr>
              <a:t>Hình chiếu vuông góc là hình biểu diễn vật thể lên mặt phẳng hình chiếu bằng phép chiếu thẳng góc. </a:t>
            </a:r>
            <a:endParaRPr lang="en-US" sz="2000" dirty="0">
              <a:solidFill>
                <a:schemeClr val="tx1"/>
              </a:solidFill>
              <a:latin typeface="UTM Avo" panose="02040603050506020204" pitchFamily="18"/>
            </a:endParaRPr>
          </a:p>
          <a:p>
            <a:pPr marL="359988" indent="-359988" algn="just">
              <a:lnSpc>
                <a:spcPct val="150000"/>
              </a:lnSpc>
              <a:spcAft>
                <a:spcPts val="600"/>
              </a:spcAft>
              <a:buFont typeface="Arial" panose="020B0604020202020204" pitchFamily="34" charset="0"/>
              <a:buChar char="•"/>
            </a:pPr>
            <a:r>
              <a:rPr lang="vi-VN" sz="2000" dirty="0">
                <a:solidFill>
                  <a:schemeClr val="tx1"/>
                </a:solidFill>
                <a:latin typeface="UTM Avo" panose="02040603050506020204" pitchFamily="18"/>
              </a:rPr>
              <a:t>Các hình biểu diễn trên bản vẽ phải được bố trí đúng quy tắc về vị trí và hướng chiếu tùy theo việc sử dụng phương pháp góc chiếu thứ nhất hay thứ ba. </a:t>
            </a:r>
            <a:endParaRPr lang="en-US" sz="2000" dirty="0">
              <a:solidFill>
                <a:schemeClr val="tx1"/>
              </a:solidFill>
              <a:latin typeface="UTM Avo" panose="02040603050506020204" pitchFamily="18"/>
            </a:endParaRPr>
          </a:p>
          <a:p>
            <a:pPr marL="359988" indent="-359988" algn="just">
              <a:lnSpc>
                <a:spcPct val="150000"/>
              </a:lnSpc>
              <a:spcAft>
                <a:spcPts val="600"/>
              </a:spcAft>
              <a:buFont typeface="Arial" panose="020B0604020202020204" pitchFamily="34" charset="0"/>
              <a:buChar char="•"/>
            </a:pPr>
            <a:r>
              <a:rPr lang="vi-VN" sz="2000" dirty="0">
                <a:solidFill>
                  <a:schemeClr val="tx1"/>
                </a:solidFill>
                <a:latin typeface="UTM Avo" panose="02040603050506020204" pitchFamily="18"/>
              </a:rPr>
              <a:t>Mỗi hình biểu diễn trên bản vẽ chỉ thể hiện được hai chiều của vật thể, vì vậy số lượng hình biểu diễn phải đủ để người đọc hình dung chính xác hình dạng của vật thể đó. </a:t>
            </a:r>
            <a:endParaRPr lang="en-US" sz="2000" dirty="0">
              <a:solidFill>
                <a:schemeClr val="tx1"/>
              </a:solidFill>
              <a:latin typeface="UTM Avo" panose="02040603050506020204" pitchFamily="18"/>
            </a:endParaRPr>
          </a:p>
          <a:p>
            <a:pPr marL="359988" indent="-359988" algn="just">
              <a:lnSpc>
                <a:spcPct val="150000"/>
              </a:lnSpc>
              <a:spcAft>
                <a:spcPts val="600"/>
              </a:spcAft>
              <a:buFont typeface="Arial" panose="020B0604020202020204" pitchFamily="34" charset="0"/>
              <a:buChar char="•"/>
            </a:pPr>
            <a:r>
              <a:rPr lang="vi-VN" sz="2000" dirty="0">
                <a:solidFill>
                  <a:schemeClr val="tx1"/>
                </a:solidFill>
                <a:latin typeface="UTM Avo" panose="02040603050506020204" pitchFamily="18"/>
              </a:rPr>
              <a:t>Các kích thước của vật thể được ghi trên hình biểu diễn nào dễ đọc nhất, không gây nhầm lẫn. Tránh ghi tập trung trên một hoặc hai hình biểu diễn.</a:t>
            </a:r>
            <a:endParaRPr lang="en-US" sz="2000" dirty="0">
              <a:solidFill>
                <a:schemeClr val="tx1"/>
              </a:solidFill>
              <a:latin typeface="UTM Avo" panose="02040603050506020204" pitchFamily="18"/>
            </a:endParaRPr>
          </a:p>
        </p:txBody>
      </p:sp>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Freeform 10">
            <a:extLst>
              <a:ext uri="{FF2B5EF4-FFF2-40B4-BE49-F238E27FC236}">
                <a16:creationId xmlns:a16="http://schemas.microsoft.com/office/drawing/2014/main" id="{190F88FA-AD8E-B882-3141-5DB36E24E997}"/>
              </a:ext>
            </a:extLst>
          </p:cNvPr>
          <p:cNvSpPr/>
          <p:nvPr/>
        </p:nvSpPr>
        <p:spPr>
          <a:xfrm>
            <a:off x="5703368" y="1363765"/>
            <a:ext cx="5707042" cy="4815316"/>
          </a:xfrm>
          <a:custGeom>
            <a:avLst/>
            <a:gdLst/>
            <a:ahLst/>
            <a:cxnLst/>
            <a:rect l="l" t="t" r="r" b="b"/>
            <a:pathLst>
              <a:path w="8038271" h="6782291">
                <a:moveTo>
                  <a:pt x="0" y="0"/>
                </a:moveTo>
                <a:lnTo>
                  <a:pt x="8038272" y="0"/>
                </a:lnTo>
                <a:lnTo>
                  <a:pt x="8038272" y="6782292"/>
                </a:lnTo>
                <a:lnTo>
                  <a:pt x="0" y="67822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14">
            <a:extLst>
              <a:ext uri="{FF2B5EF4-FFF2-40B4-BE49-F238E27FC236}">
                <a16:creationId xmlns:a16="http://schemas.microsoft.com/office/drawing/2014/main" id="{87272A8C-CC24-671C-5BED-3ABD929997E5}"/>
              </a:ext>
            </a:extLst>
          </p:cNvPr>
          <p:cNvSpPr txBox="1"/>
          <p:nvPr/>
        </p:nvSpPr>
        <p:spPr>
          <a:xfrm>
            <a:off x="6096000" y="2439413"/>
            <a:ext cx="5477476" cy="647165"/>
          </a:xfrm>
          <a:prstGeom prst="rect">
            <a:avLst/>
          </a:prstGeom>
          <a:noFill/>
        </p:spPr>
        <p:txBody>
          <a:bodyPr wrap="square" rtlCol="0">
            <a:spAutoFit/>
          </a:bodyPr>
          <a:lstStyle/>
          <a:p>
            <a:pPr marL="457200" indent="-457200">
              <a:lnSpc>
                <a:spcPct val="150000"/>
              </a:lnSpc>
              <a:buFont typeface="Wingdings" pitchFamily="2" charset="2"/>
              <a:buChar char="ü"/>
            </a:pPr>
            <a:r>
              <a:rPr lang="en-US" sz="2800" dirty="0" err="1">
                <a:latin typeface="UTM Avo" panose="02040603050506020204" pitchFamily="18"/>
                <a:cs typeface="Arial" panose="020B0604020202020204" pitchFamily="34" charset="0"/>
              </a:rPr>
              <a:t>Ôn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tập</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kiến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thức</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đã</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học</a:t>
            </a:r>
            <a:endParaRPr lang="en-US" sz="2800" dirty="0">
              <a:latin typeface="UTM Avo" panose="02040603050506020204" pitchFamily="18"/>
              <a:cs typeface="Arial" panose="020B0604020202020204" pitchFamily="34" charset="0"/>
            </a:endParaRPr>
          </a:p>
        </p:txBody>
      </p:sp>
      <p:sp>
        <p:nvSpPr>
          <p:cNvPr id="6" name="TextBox 15">
            <a:extLst>
              <a:ext uri="{FF2B5EF4-FFF2-40B4-BE49-F238E27FC236}">
                <a16:creationId xmlns:a16="http://schemas.microsoft.com/office/drawing/2014/main" id="{80CCACE0-E8C5-18DE-A62A-D02D4F7DE680}"/>
              </a:ext>
            </a:extLst>
          </p:cNvPr>
          <p:cNvSpPr txBox="1"/>
          <p:nvPr/>
        </p:nvSpPr>
        <p:spPr>
          <a:xfrm>
            <a:off x="6096000" y="3201806"/>
            <a:ext cx="5314410" cy="647165"/>
          </a:xfrm>
          <a:prstGeom prst="rect">
            <a:avLst/>
          </a:prstGeom>
          <a:noFill/>
        </p:spPr>
        <p:txBody>
          <a:bodyPr wrap="square" rtlCol="0">
            <a:spAutoFit/>
          </a:bodyPr>
          <a:lstStyle/>
          <a:p>
            <a:pPr marL="457200" indent="-457200">
              <a:lnSpc>
                <a:spcPct val="150000"/>
              </a:lnSpc>
              <a:buFont typeface="Wingdings" pitchFamily="2" charset="2"/>
              <a:buChar char="ü"/>
            </a:pPr>
            <a:r>
              <a:rPr lang="en-US" sz="2800" dirty="0" err="1">
                <a:latin typeface="UTM Avo" panose="02040603050506020204" pitchFamily="18"/>
                <a:cs typeface="Arial" panose="020B0604020202020204" pitchFamily="34" charset="0"/>
              </a:rPr>
              <a:t>Hoàn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thành</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bài</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tập</a:t>
            </a:r>
            <a:endParaRPr lang="en-US" sz="2800" dirty="0">
              <a:latin typeface="UTM Avo" panose="02040603050506020204" pitchFamily="18"/>
              <a:cs typeface="Arial" panose="020B0604020202020204" pitchFamily="34" charset="0"/>
            </a:endParaRPr>
          </a:p>
        </p:txBody>
      </p:sp>
      <p:sp>
        <p:nvSpPr>
          <p:cNvPr id="7" name="TextBox 16">
            <a:extLst>
              <a:ext uri="{FF2B5EF4-FFF2-40B4-BE49-F238E27FC236}">
                <a16:creationId xmlns:a16="http://schemas.microsoft.com/office/drawing/2014/main" id="{26C91957-918C-9DC1-A192-B95F66898538}"/>
              </a:ext>
            </a:extLst>
          </p:cNvPr>
          <p:cNvSpPr txBox="1"/>
          <p:nvPr/>
        </p:nvSpPr>
        <p:spPr>
          <a:xfrm>
            <a:off x="6096000" y="3964199"/>
            <a:ext cx="4016594" cy="647165"/>
          </a:xfrm>
          <a:prstGeom prst="rect">
            <a:avLst/>
          </a:prstGeom>
          <a:noFill/>
        </p:spPr>
        <p:txBody>
          <a:bodyPr wrap="square" rtlCol="0">
            <a:spAutoFit/>
          </a:bodyPr>
          <a:lstStyle/>
          <a:p>
            <a:pPr marL="457200" indent="-457200">
              <a:lnSpc>
                <a:spcPct val="150000"/>
              </a:lnSpc>
              <a:buFont typeface="Wingdings" pitchFamily="2" charset="2"/>
              <a:buChar char="ü"/>
            </a:pPr>
            <a:r>
              <a:rPr lang="en-US" sz="2800" dirty="0" err="1">
                <a:latin typeface="UTM Avo" panose="02040603050506020204" pitchFamily="18"/>
                <a:cs typeface="Arial" panose="020B0604020202020204" pitchFamily="34" charset="0"/>
              </a:rPr>
              <a:t>Đọc</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trước</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bài</a:t>
            </a:r>
            <a:r>
              <a:rPr lang="en-US" sz="2800" dirty="0">
                <a:latin typeface="UTM Avo" panose="02040603050506020204" pitchFamily="18"/>
                <a:cs typeface="Arial" panose="020B0604020202020204" pitchFamily="34" charset="0"/>
              </a:rPr>
              <a:t> 10</a:t>
            </a:r>
          </a:p>
        </p:txBody>
      </p:sp>
      <p:sp>
        <p:nvSpPr>
          <p:cNvPr id="9" name="Freeform 10">
            <a:extLst>
              <a:ext uri="{FF2B5EF4-FFF2-40B4-BE49-F238E27FC236}">
                <a16:creationId xmlns:a16="http://schemas.microsoft.com/office/drawing/2014/main" id="{EE7DF0F6-F2C2-180B-A447-C65EBA18A252}"/>
              </a:ext>
            </a:extLst>
          </p:cNvPr>
          <p:cNvSpPr/>
          <p:nvPr/>
        </p:nvSpPr>
        <p:spPr>
          <a:xfrm>
            <a:off x="881798" y="1587955"/>
            <a:ext cx="4024608" cy="4522032"/>
          </a:xfrm>
          <a:custGeom>
            <a:avLst/>
            <a:gdLst/>
            <a:ahLst/>
            <a:cxnLst/>
            <a:rect l="l" t="t" r="r" b="b"/>
            <a:pathLst>
              <a:path w="8617244" h="9682297">
                <a:moveTo>
                  <a:pt x="0" y="0"/>
                </a:moveTo>
                <a:lnTo>
                  <a:pt x="8617244" y="0"/>
                </a:lnTo>
                <a:lnTo>
                  <a:pt x="8617244" y="9682297"/>
                </a:lnTo>
                <a:lnTo>
                  <a:pt x="0" y="968229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199097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500"/>
                            </p:stCondLst>
                            <p:childTnLst>
                              <p:par>
                                <p:cTn id="13" presetID="22" presetClass="entr" presetSubtype="4" fill="hold" grpId="0"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ea typeface="Arial"/>
                <a:cs typeface="Arial"/>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lang="en-US" sz="2400" b="1" i="0" u="sng" strike="noStrike" cap="none" dirty="0">
              <a:solidFill>
                <a:srgbClr val="843C0C"/>
              </a:solidFill>
              <a:latin typeface="UTM Avo" panose="02040603050506020204" pitchFamily="18"/>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86</TotalTime>
  <Words>1604</Words>
  <Application>Microsoft Office PowerPoint</Application>
  <PresentationFormat>Widescreen</PresentationFormat>
  <Paragraphs>99</Paragraphs>
  <Slides>39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Hero Bold</vt:lpstr>
      <vt:lpstr>Arial</vt:lpstr>
      <vt:lpstr>Wingdings</vt:lpstr>
      <vt:lpstr>Calibri</vt:lpstr>
      <vt:lpstr>UTM Avo</vt:lpstr>
      <vt:lpstr>Calibri Light</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31</cp:revision>
  <dcterms:created xsi:type="dcterms:W3CDTF">2024-05-07T08:46:24Z</dcterms:created>
  <dcterms:modified xsi:type="dcterms:W3CDTF">2024-06-20T09:48:05Z</dcterms:modified>
</cp:coreProperties>
</file>