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notesMasterIdLst>
    <p:notesMasterId r:id="rId42"/>
  </p:notesMasterIdLst>
  <p:sldIdLst>
    <p:sldId id="277" r:id="rId2"/>
    <p:sldId id="256" r:id="rId3"/>
    <p:sldId id="266" r:id="rId4"/>
    <p:sldId id="257" r:id="rId5"/>
    <p:sldId id="278" r:id="rId6"/>
    <p:sldId id="279" r:id="rId7"/>
    <p:sldId id="280" r:id="rId8"/>
    <p:sldId id="281" r:id="rId9"/>
    <p:sldId id="282" r:id="rId10"/>
    <p:sldId id="283" r:id="rId11"/>
    <p:sldId id="284" r:id="rId12"/>
    <p:sldId id="285" r:id="rId13"/>
    <p:sldId id="286" r:id="rId14"/>
    <p:sldId id="287" r:id="rId15"/>
    <p:sldId id="310" r:id="rId16"/>
    <p:sldId id="315" r:id="rId17"/>
    <p:sldId id="289" r:id="rId18"/>
    <p:sldId id="290" r:id="rId19"/>
    <p:sldId id="291" r:id="rId20"/>
    <p:sldId id="292" r:id="rId21"/>
    <p:sldId id="312" r:id="rId22"/>
    <p:sldId id="294" r:id="rId23"/>
    <p:sldId id="295" r:id="rId24"/>
    <p:sldId id="296" r:id="rId25"/>
    <p:sldId id="297" r:id="rId26"/>
    <p:sldId id="298" r:id="rId27"/>
    <p:sldId id="299" r:id="rId28"/>
    <p:sldId id="258" r:id="rId29"/>
    <p:sldId id="268" r:id="rId30"/>
    <p:sldId id="314" r:id="rId31"/>
    <p:sldId id="313" r:id="rId32"/>
    <p:sldId id="307" r:id="rId33"/>
    <p:sldId id="308" r:id="rId34"/>
    <p:sldId id="309" r:id="rId35"/>
    <p:sldId id="259" r:id="rId36"/>
    <p:sldId id="269" r:id="rId37"/>
    <p:sldId id="260" r:id="rId38"/>
    <p:sldId id="270" r:id="rId39"/>
    <p:sldId id="311" r:id="rId40"/>
    <p:sldId id="276" r:id="rId41"/>
  </p:sldIdLst>
  <p:sldSz cx="12192000" cy="6858000"/>
  <p:notesSz cx="6858000" cy="9144000"/>
  <p:embeddedFontLst>
    <p:embeddedFont>
      <p:font typeface="UTM Avo" panose="02040603050506020204" pitchFamily="18" charset="0"/>
      <p:regular r:id="rId43"/>
      <p:bold r:id="rId44"/>
      <p:italic r:id="rId45"/>
      <p:boldItalic r:id="rId46"/>
    </p:embeddedFont>
  </p:embeddedFontLst>
  <p:defaultTextStyle>
    <a:defPPr>
      <a:defRPr lang="en-V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738"/>
    <p:restoredTop sz="89240" autoAdjust="0"/>
  </p:normalViewPr>
  <p:slideViewPr>
    <p:cSldViewPr snapToGrid="0">
      <p:cViewPr varScale="1">
        <p:scale>
          <a:sx n="96" d="100"/>
          <a:sy n="96" d="100"/>
        </p:scale>
        <p:origin x="1140"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viewProps" Target="view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F84B915-3AC6-4A0A-B621-C2A1E9766ACF}" type="datetimeFigureOut">
              <a:rPr lang="en-US" smtClean="0"/>
              <a:t>6/20/2024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FED21D6-AF32-4991-B6F5-D4309C4AD5C1}" type="slidenum">
              <a:rPr lang="en-US" smtClean="0"/>
              <a:t>‹#›</a:t>
            </a:fld>
            <a:endParaRPr lang="en-US"/>
          </a:p>
        </p:txBody>
      </p:sp>
    </p:spTree>
    <p:extLst>
      <p:ext uri="{BB962C8B-B14F-4D97-AF65-F5344CB8AC3E}">
        <p14:creationId xmlns:p14="http://schemas.microsoft.com/office/powerpoint/2010/main" val="26725747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VN" dirty="0"/>
          </a:p>
        </p:txBody>
      </p:sp>
      <p:sp>
        <p:nvSpPr>
          <p:cNvPr id="4" name="Slide Number Placeholder 3"/>
          <p:cNvSpPr>
            <a:spLocks noGrp="1"/>
          </p:cNvSpPr>
          <p:nvPr>
            <p:ph type="sldNum" sz="quarter" idx="5"/>
          </p:nvPr>
        </p:nvSpPr>
        <p:spPr/>
        <p:txBody>
          <a:bodyPr/>
          <a:lstStyle/>
          <a:p>
            <a:fld id="{6FED21D6-AF32-4991-B6F5-D4309C4AD5C1}" type="slidenum">
              <a:rPr lang="en-US" smtClean="0"/>
              <a:t>1</a:t>
            </a:fld>
            <a:endParaRPr lang="en-US"/>
          </a:p>
        </p:txBody>
      </p:sp>
    </p:spTree>
    <p:extLst>
      <p:ext uri="{BB962C8B-B14F-4D97-AF65-F5344CB8AC3E}">
        <p14:creationId xmlns:p14="http://schemas.microsoft.com/office/powerpoint/2010/main" val="8469765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FED21D6-AF32-4991-B6F5-D4309C4AD5C1}" type="slidenum">
              <a:rPr lang="en-US" smtClean="0"/>
              <a:t>8</a:t>
            </a:fld>
            <a:endParaRPr lang="en-US"/>
          </a:p>
        </p:txBody>
      </p:sp>
    </p:spTree>
    <p:extLst>
      <p:ext uri="{BB962C8B-B14F-4D97-AF65-F5344CB8AC3E}">
        <p14:creationId xmlns:p14="http://schemas.microsoft.com/office/powerpoint/2010/main" val="25463338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5"/>
        <p:cNvGrpSpPr/>
        <p:nvPr/>
      </p:nvGrpSpPr>
      <p:grpSpPr>
        <a:xfrm>
          <a:off x="0" y="0"/>
          <a:ext cx="0" cy="0"/>
          <a:chOff x="0" y="0"/>
          <a:chExt cx="0" cy="0"/>
        </a:xfrm>
      </p:grpSpPr>
      <p:sp>
        <p:nvSpPr>
          <p:cNvPr id="366" name="Google Shape;366;p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7" name="Google Shape;367;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69BD39-3FDA-7B9C-5A39-EAF3427CD0C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VN"/>
          </a:p>
        </p:txBody>
      </p:sp>
      <p:sp>
        <p:nvSpPr>
          <p:cNvPr id="3" name="Subtitle 2">
            <a:extLst>
              <a:ext uri="{FF2B5EF4-FFF2-40B4-BE49-F238E27FC236}">
                <a16:creationId xmlns:a16="http://schemas.microsoft.com/office/drawing/2014/main" id="{A0F61F42-E41E-D325-1DA5-32A4AF03A63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VN"/>
          </a:p>
        </p:txBody>
      </p:sp>
      <p:sp>
        <p:nvSpPr>
          <p:cNvPr id="4" name="Date Placeholder 3">
            <a:extLst>
              <a:ext uri="{FF2B5EF4-FFF2-40B4-BE49-F238E27FC236}">
                <a16:creationId xmlns:a16="http://schemas.microsoft.com/office/drawing/2014/main" id="{91A6A190-F107-D569-4905-341F09FB26D0}"/>
              </a:ext>
            </a:extLst>
          </p:cNvPr>
          <p:cNvSpPr>
            <a:spLocks noGrp="1"/>
          </p:cNvSpPr>
          <p:nvPr>
            <p:ph type="dt" sz="half" idx="10"/>
          </p:nvPr>
        </p:nvSpPr>
        <p:spPr/>
        <p:txBody>
          <a:bodyPr/>
          <a:lstStyle/>
          <a:p>
            <a:fld id="{4C328D3F-9A86-444E-A1D0-53608D9FC632}" type="datetimeFigureOut">
              <a:rPr lang="en-US" smtClean="0"/>
              <a:t>6/20/2024</a:t>
            </a:fld>
            <a:endParaRPr lang="en-US"/>
          </a:p>
        </p:txBody>
      </p:sp>
      <p:sp>
        <p:nvSpPr>
          <p:cNvPr id="5" name="Footer Placeholder 4">
            <a:extLst>
              <a:ext uri="{FF2B5EF4-FFF2-40B4-BE49-F238E27FC236}">
                <a16:creationId xmlns:a16="http://schemas.microsoft.com/office/drawing/2014/main" id="{ECF69F1A-AA1E-BEC3-9EE0-8D4797670B2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E9FD559-045A-31F8-CCDD-B7AB699BCCB4}"/>
              </a:ext>
            </a:extLst>
          </p:cNvPr>
          <p:cNvSpPr>
            <a:spLocks noGrp="1"/>
          </p:cNvSpPr>
          <p:nvPr>
            <p:ph type="sldNum" sz="quarter" idx="12"/>
          </p:nvPr>
        </p:nvSpPr>
        <p:spPr/>
        <p:txBody>
          <a:bodyPr/>
          <a:lstStyle/>
          <a:p>
            <a:fld id="{00BBF3C2-F600-49FD-B59D-E66F69CFE1D1}" type="slidenum">
              <a:rPr lang="en-US" smtClean="0"/>
              <a:t>‹#›</a:t>
            </a:fld>
            <a:endParaRPr lang="en-US"/>
          </a:p>
        </p:txBody>
      </p:sp>
    </p:spTree>
    <p:extLst>
      <p:ext uri="{BB962C8B-B14F-4D97-AF65-F5344CB8AC3E}">
        <p14:creationId xmlns:p14="http://schemas.microsoft.com/office/powerpoint/2010/main" val="21285570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828066-79B7-0AC3-DEEC-4DEE74B797B4}"/>
              </a:ext>
            </a:extLst>
          </p:cNvPr>
          <p:cNvSpPr>
            <a:spLocks noGrp="1"/>
          </p:cNvSpPr>
          <p:nvPr>
            <p:ph type="title"/>
          </p:nvPr>
        </p:nvSpPr>
        <p:spPr/>
        <p:txBody>
          <a:bodyPr/>
          <a:lstStyle/>
          <a:p>
            <a:r>
              <a:rPr lang="en-US"/>
              <a:t>Click to edit Master title style</a:t>
            </a:r>
            <a:endParaRPr lang="en-VN"/>
          </a:p>
        </p:txBody>
      </p:sp>
      <p:sp>
        <p:nvSpPr>
          <p:cNvPr id="3" name="Content Placeholder 2">
            <a:extLst>
              <a:ext uri="{FF2B5EF4-FFF2-40B4-BE49-F238E27FC236}">
                <a16:creationId xmlns:a16="http://schemas.microsoft.com/office/drawing/2014/main" id="{34FFE4B1-A4E5-E367-F9D8-60E22A89E97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VN"/>
          </a:p>
        </p:txBody>
      </p:sp>
      <p:sp>
        <p:nvSpPr>
          <p:cNvPr id="4" name="Date Placeholder 3">
            <a:extLst>
              <a:ext uri="{FF2B5EF4-FFF2-40B4-BE49-F238E27FC236}">
                <a16:creationId xmlns:a16="http://schemas.microsoft.com/office/drawing/2014/main" id="{11B8FCF8-7262-F194-5D19-114D0CFD07F5}"/>
              </a:ext>
            </a:extLst>
          </p:cNvPr>
          <p:cNvSpPr>
            <a:spLocks noGrp="1"/>
          </p:cNvSpPr>
          <p:nvPr>
            <p:ph type="dt" sz="half" idx="10"/>
          </p:nvPr>
        </p:nvSpPr>
        <p:spPr/>
        <p:txBody>
          <a:bodyPr/>
          <a:lstStyle/>
          <a:p>
            <a:fld id="{4C328D3F-9A86-444E-A1D0-53608D9FC632}" type="datetimeFigureOut">
              <a:rPr lang="en-US" smtClean="0"/>
              <a:t>6/20/2024</a:t>
            </a:fld>
            <a:endParaRPr lang="en-US"/>
          </a:p>
        </p:txBody>
      </p:sp>
      <p:sp>
        <p:nvSpPr>
          <p:cNvPr id="5" name="Footer Placeholder 4">
            <a:extLst>
              <a:ext uri="{FF2B5EF4-FFF2-40B4-BE49-F238E27FC236}">
                <a16:creationId xmlns:a16="http://schemas.microsoft.com/office/drawing/2014/main" id="{C89F2E4E-C4D0-EEFF-2093-1AB94ACD24C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45FD42-A3FB-8300-5515-37CC0DE8445C}"/>
              </a:ext>
            </a:extLst>
          </p:cNvPr>
          <p:cNvSpPr>
            <a:spLocks noGrp="1"/>
          </p:cNvSpPr>
          <p:nvPr>
            <p:ph type="sldNum" sz="quarter" idx="12"/>
          </p:nvPr>
        </p:nvSpPr>
        <p:spPr/>
        <p:txBody>
          <a:bodyPr/>
          <a:lstStyle/>
          <a:p>
            <a:fld id="{00BBF3C2-F600-49FD-B59D-E66F69CFE1D1}" type="slidenum">
              <a:rPr lang="en-US" smtClean="0"/>
              <a:t>‹#›</a:t>
            </a:fld>
            <a:endParaRPr lang="en-US"/>
          </a:p>
        </p:txBody>
      </p:sp>
    </p:spTree>
    <p:extLst>
      <p:ext uri="{BB962C8B-B14F-4D97-AF65-F5344CB8AC3E}">
        <p14:creationId xmlns:p14="http://schemas.microsoft.com/office/powerpoint/2010/main" val="8131188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F3D8A5-6B4A-528E-4088-D2C22DC0A68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VN"/>
          </a:p>
        </p:txBody>
      </p:sp>
      <p:sp>
        <p:nvSpPr>
          <p:cNvPr id="3" name="Text Placeholder 2">
            <a:extLst>
              <a:ext uri="{FF2B5EF4-FFF2-40B4-BE49-F238E27FC236}">
                <a16:creationId xmlns:a16="http://schemas.microsoft.com/office/drawing/2014/main" id="{38D08BD3-F209-2562-6760-A02C273500F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559B243-90B3-19BA-BB11-1F1276530AC3}"/>
              </a:ext>
            </a:extLst>
          </p:cNvPr>
          <p:cNvSpPr>
            <a:spLocks noGrp="1"/>
          </p:cNvSpPr>
          <p:nvPr>
            <p:ph type="dt" sz="half" idx="10"/>
          </p:nvPr>
        </p:nvSpPr>
        <p:spPr/>
        <p:txBody>
          <a:bodyPr/>
          <a:lstStyle/>
          <a:p>
            <a:fld id="{4C328D3F-9A86-444E-A1D0-53608D9FC632}" type="datetimeFigureOut">
              <a:rPr lang="en-US" smtClean="0"/>
              <a:t>6/20/2024</a:t>
            </a:fld>
            <a:endParaRPr lang="en-US"/>
          </a:p>
        </p:txBody>
      </p:sp>
      <p:sp>
        <p:nvSpPr>
          <p:cNvPr id="5" name="Footer Placeholder 4">
            <a:extLst>
              <a:ext uri="{FF2B5EF4-FFF2-40B4-BE49-F238E27FC236}">
                <a16:creationId xmlns:a16="http://schemas.microsoft.com/office/drawing/2014/main" id="{DD84421A-A520-46E0-2430-26942135A53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BA8369D-4179-D9E5-C47F-43C7B75FD8FA}"/>
              </a:ext>
            </a:extLst>
          </p:cNvPr>
          <p:cNvSpPr>
            <a:spLocks noGrp="1"/>
          </p:cNvSpPr>
          <p:nvPr>
            <p:ph type="sldNum" sz="quarter" idx="12"/>
          </p:nvPr>
        </p:nvSpPr>
        <p:spPr/>
        <p:txBody>
          <a:bodyPr/>
          <a:lstStyle/>
          <a:p>
            <a:fld id="{00BBF3C2-F600-49FD-B59D-E66F69CFE1D1}" type="slidenum">
              <a:rPr lang="en-US" smtClean="0"/>
              <a:t>‹#›</a:t>
            </a:fld>
            <a:endParaRPr lang="en-US"/>
          </a:p>
        </p:txBody>
      </p:sp>
    </p:spTree>
    <p:extLst>
      <p:ext uri="{BB962C8B-B14F-4D97-AF65-F5344CB8AC3E}">
        <p14:creationId xmlns:p14="http://schemas.microsoft.com/office/powerpoint/2010/main" val="2719848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A33FC7-05AA-4B5F-E1EE-8B9A17AF624E}"/>
              </a:ext>
            </a:extLst>
          </p:cNvPr>
          <p:cNvSpPr>
            <a:spLocks noGrp="1"/>
          </p:cNvSpPr>
          <p:nvPr>
            <p:ph type="title"/>
          </p:nvPr>
        </p:nvSpPr>
        <p:spPr/>
        <p:txBody>
          <a:bodyPr/>
          <a:lstStyle/>
          <a:p>
            <a:r>
              <a:rPr lang="en-US"/>
              <a:t>Click to edit Master title style</a:t>
            </a:r>
            <a:endParaRPr lang="en-VN"/>
          </a:p>
        </p:txBody>
      </p:sp>
      <p:sp>
        <p:nvSpPr>
          <p:cNvPr id="3" name="Content Placeholder 2">
            <a:extLst>
              <a:ext uri="{FF2B5EF4-FFF2-40B4-BE49-F238E27FC236}">
                <a16:creationId xmlns:a16="http://schemas.microsoft.com/office/drawing/2014/main" id="{C34CE301-A0D7-C7B8-69F2-3D28FBF54A3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VN"/>
          </a:p>
        </p:txBody>
      </p:sp>
      <p:sp>
        <p:nvSpPr>
          <p:cNvPr id="4" name="Content Placeholder 3">
            <a:extLst>
              <a:ext uri="{FF2B5EF4-FFF2-40B4-BE49-F238E27FC236}">
                <a16:creationId xmlns:a16="http://schemas.microsoft.com/office/drawing/2014/main" id="{8B93B341-A894-FC41-E1EC-C1573E9236D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VN"/>
          </a:p>
        </p:txBody>
      </p:sp>
      <p:sp>
        <p:nvSpPr>
          <p:cNvPr id="5" name="Date Placeholder 4">
            <a:extLst>
              <a:ext uri="{FF2B5EF4-FFF2-40B4-BE49-F238E27FC236}">
                <a16:creationId xmlns:a16="http://schemas.microsoft.com/office/drawing/2014/main" id="{DCBB3D8B-ED29-B71B-C18B-A0FDB68C70ED}"/>
              </a:ext>
            </a:extLst>
          </p:cNvPr>
          <p:cNvSpPr>
            <a:spLocks noGrp="1"/>
          </p:cNvSpPr>
          <p:nvPr>
            <p:ph type="dt" sz="half" idx="10"/>
          </p:nvPr>
        </p:nvSpPr>
        <p:spPr/>
        <p:txBody>
          <a:bodyPr/>
          <a:lstStyle/>
          <a:p>
            <a:fld id="{4C328D3F-9A86-444E-A1D0-53608D9FC632}" type="datetimeFigureOut">
              <a:rPr lang="en-US" smtClean="0"/>
              <a:t>6/20/2024</a:t>
            </a:fld>
            <a:endParaRPr lang="en-US"/>
          </a:p>
        </p:txBody>
      </p:sp>
      <p:sp>
        <p:nvSpPr>
          <p:cNvPr id="6" name="Footer Placeholder 5">
            <a:extLst>
              <a:ext uri="{FF2B5EF4-FFF2-40B4-BE49-F238E27FC236}">
                <a16:creationId xmlns:a16="http://schemas.microsoft.com/office/drawing/2014/main" id="{4F1B53EA-FD05-AA25-2FF4-FB9B2A0B71F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92581E6-30AC-FA1B-0262-33761707002C}"/>
              </a:ext>
            </a:extLst>
          </p:cNvPr>
          <p:cNvSpPr>
            <a:spLocks noGrp="1"/>
          </p:cNvSpPr>
          <p:nvPr>
            <p:ph type="sldNum" sz="quarter" idx="12"/>
          </p:nvPr>
        </p:nvSpPr>
        <p:spPr/>
        <p:txBody>
          <a:bodyPr/>
          <a:lstStyle/>
          <a:p>
            <a:fld id="{00BBF3C2-F600-49FD-B59D-E66F69CFE1D1}" type="slidenum">
              <a:rPr lang="en-US" smtClean="0"/>
              <a:t>‹#›</a:t>
            </a:fld>
            <a:endParaRPr lang="en-US"/>
          </a:p>
        </p:txBody>
      </p:sp>
    </p:spTree>
    <p:extLst>
      <p:ext uri="{BB962C8B-B14F-4D97-AF65-F5344CB8AC3E}">
        <p14:creationId xmlns:p14="http://schemas.microsoft.com/office/powerpoint/2010/main" val="37500825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508485-6AF4-5BD8-C7DF-ED219084F521}"/>
              </a:ext>
            </a:extLst>
          </p:cNvPr>
          <p:cNvSpPr>
            <a:spLocks noGrp="1"/>
          </p:cNvSpPr>
          <p:nvPr>
            <p:ph type="title"/>
          </p:nvPr>
        </p:nvSpPr>
        <p:spPr>
          <a:xfrm>
            <a:off x="839788" y="365125"/>
            <a:ext cx="10515600" cy="1325563"/>
          </a:xfrm>
        </p:spPr>
        <p:txBody>
          <a:bodyPr/>
          <a:lstStyle/>
          <a:p>
            <a:r>
              <a:rPr lang="en-US"/>
              <a:t>Click to edit Master title style</a:t>
            </a:r>
            <a:endParaRPr lang="en-VN"/>
          </a:p>
        </p:txBody>
      </p:sp>
      <p:sp>
        <p:nvSpPr>
          <p:cNvPr id="3" name="Text Placeholder 2">
            <a:extLst>
              <a:ext uri="{FF2B5EF4-FFF2-40B4-BE49-F238E27FC236}">
                <a16:creationId xmlns:a16="http://schemas.microsoft.com/office/drawing/2014/main" id="{9AA2D238-4C7F-6470-3652-30BEE18114C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D675431-A2BA-1FD5-8E3E-91E238F9E6E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VN"/>
          </a:p>
        </p:txBody>
      </p:sp>
      <p:sp>
        <p:nvSpPr>
          <p:cNvPr id="5" name="Text Placeholder 4">
            <a:extLst>
              <a:ext uri="{FF2B5EF4-FFF2-40B4-BE49-F238E27FC236}">
                <a16:creationId xmlns:a16="http://schemas.microsoft.com/office/drawing/2014/main" id="{573EE23D-7494-7659-D1B1-E741B5208C2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30E6A65-1743-8C9D-FF07-3F127171965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VN"/>
          </a:p>
        </p:txBody>
      </p:sp>
      <p:sp>
        <p:nvSpPr>
          <p:cNvPr id="7" name="Date Placeholder 6">
            <a:extLst>
              <a:ext uri="{FF2B5EF4-FFF2-40B4-BE49-F238E27FC236}">
                <a16:creationId xmlns:a16="http://schemas.microsoft.com/office/drawing/2014/main" id="{00CF6CDD-3F34-9D24-F7B7-E06015EEEB56}"/>
              </a:ext>
            </a:extLst>
          </p:cNvPr>
          <p:cNvSpPr>
            <a:spLocks noGrp="1"/>
          </p:cNvSpPr>
          <p:nvPr>
            <p:ph type="dt" sz="half" idx="10"/>
          </p:nvPr>
        </p:nvSpPr>
        <p:spPr/>
        <p:txBody>
          <a:bodyPr/>
          <a:lstStyle/>
          <a:p>
            <a:fld id="{4C328D3F-9A86-444E-A1D0-53608D9FC632}" type="datetimeFigureOut">
              <a:rPr lang="en-US" smtClean="0"/>
              <a:t>6/20/2024</a:t>
            </a:fld>
            <a:endParaRPr lang="en-US"/>
          </a:p>
        </p:txBody>
      </p:sp>
      <p:sp>
        <p:nvSpPr>
          <p:cNvPr id="8" name="Footer Placeholder 7">
            <a:extLst>
              <a:ext uri="{FF2B5EF4-FFF2-40B4-BE49-F238E27FC236}">
                <a16:creationId xmlns:a16="http://schemas.microsoft.com/office/drawing/2014/main" id="{FCE6D1FF-153B-5DE6-CE12-F90E21D07ED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E006DC2-5644-9C0D-C969-06DB4381FB27}"/>
              </a:ext>
            </a:extLst>
          </p:cNvPr>
          <p:cNvSpPr>
            <a:spLocks noGrp="1"/>
          </p:cNvSpPr>
          <p:nvPr>
            <p:ph type="sldNum" sz="quarter" idx="12"/>
          </p:nvPr>
        </p:nvSpPr>
        <p:spPr/>
        <p:txBody>
          <a:bodyPr/>
          <a:lstStyle/>
          <a:p>
            <a:fld id="{00BBF3C2-F600-49FD-B59D-E66F69CFE1D1}" type="slidenum">
              <a:rPr lang="en-US" smtClean="0"/>
              <a:t>‹#›</a:t>
            </a:fld>
            <a:endParaRPr lang="en-US"/>
          </a:p>
        </p:txBody>
      </p:sp>
    </p:spTree>
    <p:extLst>
      <p:ext uri="{BB962C8B-B14F-4D97-AF65-F5344CB8AC3E}">
        <p14:creationId xmlns:p14="http://schemas.microsoft.com/office/powerpoint/2010/main" val="38568983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FB5C75-643F-E324-B32A-211F2E2C08C6}"/>
              </a:ext>
            </a:extLst>
          </p:cNvPr>
          <p:cNvSpPr>
            <a:spLocks noGrp="1"/>
          </p:cNvSpPr>
          <p:nvPr>
            <p:ph type="title"/>
          </p:nvPr>
        </p:nvSpPr>
        <p:spPr/>
        <p:txBody>
          <a:bodyPr/>
          <a:lstStyle/>
          <a:p>
            <a:r>
              <a:rPr lang="en-US"/>
              <a:t>Click to edit Master title style</a:t>
            </a:r>
            <a:endParaRPr lang="en-VN"/>
          </a:p>
        </p:txBody>
      </p:sp>
      <p:sp>
        <p:nvSpPr>
          <p:cNvPr id="3" name="Date Placeholder 2">
            <a:extLst>
              <a:ext uri="{FF2B5EF4-FFF2-40B4-BE49-F238E27FC236}">
                <a16:creationId xmlns:a16="http://schemas.microsoft.com/office/drawing/2014/main" id="{78D27067-B109-7837-C882-E8638125F132}"/>
              </a:ext>
            </a:extLst>
          </p:cNvPr>
          <p:cNvSpPr>
            <a:spLocks noGrp="1"/>
          </p:cNvSpPr>
          <p:nvPr>
            <p:ph type="dt" sz="half" idx="10"/>
          </p:nvPr>
        </p:nvSpPr>
        <p:spPr/>
        <p:txBody>
          <a:bodyPr/>
          <a:lstStyle/>
          <a:p>
            <a:fld id="{4C328D3F-9A86-444E-A1D0-53608D9FC632}" type="datetimeFigureOut">
              <a:rPr lang="en-US" smtClean="0"/>
              <a:t>6/20/2024</a:t>
            </a:fld>
            <a:endParaRPr lang="en-US"/>
          </a:p>
        </p:txBody>
      </p:sp>
      <p:sp>
        <p:nvSpPr>
          <p:cNvPr id="4" name="Footer Placeholder 3">
            <a:extLst>
              <a:ext uri="{FF2B5EF4-FFF2-40B4-BE49-F238E27FC236}">
                <a16:creationId xmlns:a16="http://schemas.microsoft.com/office/drawing/2014/main" id="{4B1A4B70-5B2A-50F9-4202-B7B45BE7A5C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42653A9-405D-2EF8-5CE1-F4A8814091FC}"/>
              </a:ext>
            </a:extLst>
          </p:cNvPr>
          <p:cNvSpPr>
            <a:spLocks noGrp="1"/>
          </p:cNvSpPr>
          <p:nvPr>
            <p:ph type="sldNum" sz="quarter" idx="12"/>
          </p:nvPr>
        </p:nvSpPr>
        <p:spPr/>
        <p:txBody>
          <a:bodyPr/>
          <a:lstStyle/>
          <a:p>
            <a:fld id="{00BBF3C2-F600-49FD-B59D-E66F69CFE1D1}" type="slidenum">
              <a:rPr lang="en-US" smtClean="0"/>
              <a:t>‹#›</a:t>
            </a:fld>
            <a:endParaRPr lang="en-US"/>
          </a:p>
        </p:txBody>
      </p:sp>
    </p:spTree>
    <p:extLst>
      <p:ext uri="{BB962C8B-B14F-4D97-AF65-F5344CB8AC3E}">
        <p14:creationId xmlns:p14="http://schemas.microsoft.com/office/powerpoint/2010/main" val="17566251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5251999-88C4-DE14-6C26-F2EDE5338A43}"/>
              </a:ext>
            </a:extLst>
          </p:cNvPr>
          <p:cNvSpPr>
            <a:spLocks noGrp="1"/>
          </p:cNvSpPr>
          <p:nvPr>
            <p:ph type="dt" sz="half" idx="10"/>
          </p:nvPr>
        </p:nvSpPr>
        <p:spPr/>
        <p:txBody>
          <a:bodyPr/>
          <a:lstStyle/>
          <a:p>
            <a:fld id="{4C328D3F-9A86-444E-A1D0-53608D9FC632}" type="datetimeFigureOut">
              <a:rPr lang="en-US" smtClean="0"/>
              <a:t>6/20/2024</a:t>
            </a:fld>
            <a:endParaRPr lang="en-US"/>
          </a:p>
        </p:txBody>
      </p:sp>
      <p:sp>
        <p:nvSpPr>
          <p:cNvPr id="3" name="Footer Placeholder 2">
            <a:extLst>
              <a:ext uri="{FF2B5EF4-FFF2-40B4-BE49-F238E27FC236}">
                <a16:creationId xmlns:a16="http://schemas.microsoft.com/office/drawing/2014/main" id="{4D7D85C5-C265-04BD-4F22-6948E81AE5E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6FA4DD3-9911-33C3-6F4B-637EDAD04D58}"/>
              </a:ext>
            </a:extLst>
          </p:cNvPr>
          <p:cNvSpPr>
            <a:spLocks noGrp="1"/>
          </p:cNvSpPr>
          <p:nvPr>
            <p:ph type="sldNum" sz="quarter" idx="12"/>
          </p:nvPr>
        </p:nvSpPr>
        <p:spPr/>
        <p:txBody>
          <a:bodyPr/>
          <a:lstStyle/>
          <a:p>
            <a:fld id="{00BBF3C2-F600-49FD-B59D-E66F69CFE1D1}" type="slidenum">
              <a:rPr lang="en-US" smtClean="0"/>
              <a:t>‹#›</a:t>
            </a:fld>
            <a:endParaRPr lang="en-US"/>
          </a:p>
        </p:txBody>
      </p:sp>
    </p:spTree>
    <p:extLst>
      <p:ext uri="{BB962C8B-B14F-4D97-AF65-F5344CB8AC3E}">
        <p14:creationId xmlns:p14="http://schemas.microsoft.com/office/powerpoint/2010/main" val="24210096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CBA66A-2A31-F424-C3F2-18A06BE1D46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VN"/>
          </a:p>
        </p:txBody>
      </p:sp>
      <p:sp>
        <p:nvSpPr>
          <p:cNvPr id="3" name="Content Placeholder 2">
            <a:extLst>
              <a:ext uri="{FF2B5EF4-FFF2-40B4-BE49-F238E27FC236}">
                <a16:creationId xmlns:a16="http://schemas.microsoft.com/office/drawing/2014/main" id="{FE67F49C-2D64-EBEC-719A-3C8B2FB6DEE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VN"/>
          </a:p>
        </p:txBody>
      </p:sp>
      <p:sp>
        <p:nvSpPr>
          <p:cNvPr id="4" name="Text Placeholder 3">
            <a:extLst>
              <a:ext uri="{FF2B5EF4-FFF2-40B4-BE49-F238E27FC236}">
                <a16:creationId xmlns:a16="http://schemas.microsoft.com/office/drawing/2014/main" id="{AF9C42ED-B32F-8737-BB08-1272B2C0269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6F59A5D-8CBF-08C0-BFC2-23A3E408BA0C}"/>
              </a:ext>
            </a:extLst>
          </p:cNvPr>
          <p:cNvSpPr>
            <a:spLocks noGrp="1"/>
          </p:cNvSpPr>
          <p:nvPr>
            <p:ph type="dt" sz="half" idx="10"/>
          </p:nvPr>
        </p:nvSpPr>
        <p:spPr/>
        <p:txBody>
          <a:bodyPr/>
          <a:lstStyle/>
          <a:p>
            <a:fld id="{4C328D3F-9A86-444E-A1D0-53608D9FC632}" type="datetimeFigureOut">
              <a:rPr lang="en-US" smtClean="0"/>
              <a:t>6/20/2024</a:t>
            </a:fld>
            <a:endParaRPr lang="en-US"/>
          </a:p>
        </p:txBody>
      </p:sp>
      <p:sp>
        <p:nvSpPr>
          <p:cNvPr id="6" name="Footer Placeholder 5">
            <a:extLst>
              <a:ext uri="{FF2B5EF4-FFF2-40B4-BE49-F238E27FC236}">
                <a16:creationId xmlns:a16="http://schemas.microsoft.com/office/drawing/2014/main" id="{844D2DC2-BBE5-C571-2045-2113C19F351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0A9F780-1EF1-0431-E53A-0D61DCC614AD}"/>
              </a:ext>
            </a:extLst>
          </p:cNvPr>
          <p:cNvSpPr>
            <a:spLocks noGrp="1"/>
          </p:cNvSpPr>
          <p:nvPr>
            <p:ph type="sldNum" sz="quarter" idx="12"/>
          </p:nvPr>
        </p:nvSpPr>
        <p:spPr/>
        <p:txBody>
          <a:bodyPr/>
          <a:lstStyle/>
          <a:p>
            <a:fld id="{00BBF3C2-F600-49FD-B59D-E66F69CFE1D1}" type="slidenum">
              <a:rPr lang="en-US" smtClean="0"/>
              <a:t>‹#›</a:t>
            </a:fld>
            <a:endParaRPr lang="en-US"/>
          </a:p>
        </p:txBody>
      </p:sp>
    </p:spTree>
    <p:extLst>
      <p:ext uri="{BB962C8B-B14F-4D97-AF65-F5344CB8AC3E}">
        <p14:creationId xmlns:p14="http://schemas.microsoft.com/office/powerpoint/2010/main" val="2804081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DE72D2-7FA6-3677-28AB-3C0B6B5AD7C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VN"/>
          </a:p>
        </p:txBody>
      </p:sp>
      <p:sp>
        <p:nvSpPr>
          <p:cNvPr id="3" name="Picture Placeholder 2">
            <a:extLst>
              <a:ext uri="{FF2B5EF4-FFF2-40B4-BE49-F238E27FC236}">
                <a16:creationId xmlns:a16="http://schemas.microsoft.com/office/drawing/2014/main" id="{7F194937-7334-B3F5-6233-7E0FC2C5BAA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VN"/>
          </a:p>
        </p:txBody>
      </p:sp>
      <p:sp>
        <p:nvSpPr>
          <p:cNvPr id="4" name="Text Placeholder 3">
            <a:extLst>
              <a:ext uri="{FF2B5EF4-FFF2-40B4-BE49-F238E27FC236}">
                <a16:creationId xmlns:a16="http://schemas.microsoft.com/office/drawing/2014/main" id="{002740FB-4D36-FE12-D8AA-BF78F347BF1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0A4EE0A-4DF5-E65B-8F69-3042188720C8}"/>
              </a:ext>
            </a:extLst>
          </p:cNvPr>
          <p:cNvSpPr>
            <a:spLocks noGrp="1"/>
          </p:cNvSpPr>
          <p:nvPr>
            <p:ph type="dt" sz="half" idx="10"/>
          </p:nvPr>
        </p:nvSpPr>
        <p:spPr/>
        <p:txBody>
          <a:bodyPr/>
          <a:lstStyle/>
          <a:p>
            <a:fld id="{4C328D3F-9A86-444E-A1D0-53608D9FC632}" type="datetimeFigureOut">
              <a:rPr lang="en-US" smtClean="0"/>
              <a:t>6/20/2024</a:t>
            </a:fld>
            <a:endParaRPr lang="en-US"/>
          </a:p>
        </p:txBody>
      </p:sp>
      <p:sp>
        <p:nvSpPr>
          <p:cNvPr id="6" name="Footer Placeholder 5">
            <a:extLst>
              <a:ext uri="{FF2B5EF4-FFF2-40B4-BE49-F238E27FC236}">
                <a16:creationId xmlns:a16="http://schemas.microsoft.com/office/drawing/2014/main" id="{EF8BDBC0-33F4-3C81-0349-D2A7E498759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1035D30-F43E-5B0A-EC0C-D8E5B5174860}"/>
              </a:ext>
            </a:extLst>
          </p:cNvPr>
          <p:cNvSpPr>
            <a:spLocks noGrp="1"/>
          </p:cNvSpPr>
          <p:nvPr>
            <p:ph type="sldNum" sz="quarter" idx="12"/>
          </p:nvPr>
        </p:nvSpPr>
        <p:spPr/>
        <p:txBody>
          <a:bodyPr/>
          <a:lstStyle/>
          <a:p>
            <a:fld id="{00BBF3C2-F600-49FD-B59D-E66F69CFE1D1}" type="slidenum">
              <a:rPr lang="en-US" smtClean="0"/>
              <a:t>‹#›</a:t>
            </a:fld>
            <a:endParaRPr lang="en-US"/>
          </a:p>
        </p:txBody>
      </p:sp>
    </p:spTree>
    <p:extLst>
      <p:ext uri="{BB962C8B-B14F-4D97-AF65-F5344CB8AC3E}">
        <p14:creationId xmlns:p14="http://schemas.microsoft.com/office/powerpoint/2010/main" val="2364927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EA85B-FE88-6D5F-2F72-E6D94B95A12D}"/>
              </a:ext>
            </a:extLst>
          </p:cNvPr>
          <p:cNvSpPr>
            <a:spLocks noGrp="1"/>
          </p:cNvSpPr>
          <p:nvPr>
            <p:ph type="title"/>
          </p:nvPr>
        </p:nvSpPr>
        <p:spPr/>
        <p:txBody>
          <a:bodyPr/>
          <a:lstStyle/>
          <a:p>
            <a:r>
              <a:rPr lang="en-US"/>
              <a:t>Click to edit Master title style</a:t>
            </a:r>
            <a:endParaRPr lang="en-VN"/>
          </a:p>
        </p:txBody>
      </p:sp>
      <p:sp>
        <p:nvSpPr>
          <p:cNvPr id="3" name="Vertical Text Placeholder 2">
            <a:extLst>
              <a:ext uri="{FF2B5EF4-FFF2-40B4-BE49-F238E27FC236}">
                <a16:creationId xmlns:a16="http://schemas.microsoft.com/office/drawing/2014/main" id="{310E6996-F1CF-DD7E-F158-2214EB6DE52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VN"/>
          </a:p>
        </p:txBody>
      </p:sp>
      <p:sp>
        <p:nvSpPr>
          <p:cNvPr id="4" name="Date Placeholder 3">
            <a:extLst>
              <a:ext uri="{FF2B5EF4-FFF2-40B4-BE49-F238E27FC236}">
                <a16:creationId xmlns:a16="http://schemas.microsoft.com/office/drawing/2014/main" id="{BDD0B379-D270-2797-D543-B9D21E39E995}"/>
              </a:ext>
            </a:extLst>
          </p:cNvPr>
          <p:cNvSpPr>
            <a:spLocks noGrp="1"/>
          </p:cNvSpPr>
          <p:nvPr>
            <p:ph type="dt" sz="half" idx="10"/>
          </p:nvPr>
        </p:nvSpPr>
        <p:spPr/>
        <p:txBody>
          <a:bodyPr/>
          <a:lstStyle/>
          <a:p>
            <a:fld id="{4C328D3F-9A86-444E-A1D0-53608D9FC632}" type="datetimeFigureOut">
              <a:rPr lang="en-US" smtClean="0"/>
              <a:t>6/20/2024</a:t>
            </a:fld>
            <a:endParaRPr lang="en-US"/>
          </a:p>
        </p:txBody>
      </p:sp>
      <p:sp>
        <p:nvSpPr>
          <p:cNvPr id="5" name="Footer Placeholder 4">
            <a:extLst>
              <a:ext uri="{FF2B5EF4-FFF2-40B4-BE49-F238E27FC236}">
                <a16:creationId xmlns:a16="http://schemas.microsoft.com/office/drawing/2014/main" id="{375F2ED9-CA5F-06D0-186F-1D821B75E0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E7C2A4B-368A-4254-DE83-87184296C778}"/>
              </a:ext>
            </a:extLst>
          </p:cNvPr>
          <p:cNvSpPr>
            <a:spLocks noGrp="1"/>
          </p:cNvSpPr>
          <p:nvPr>
            <p:ph type="sldNum" sz="quarter" idx="12"/>
          </p:nvPr>
        </p:nvSpPr>
        <p:spPr/>
        <p:txBody>
          <a:bodyPr/>
          <a:lstStyle/>
          <a:p>
            <a:fld id="{00BBF3C2-F600-49FD-B59D-E66F69CFE1D1}" type="slidenum">
              <a:rPr lang="en-US" smtClean="0"/>
              <a:t>‹#›</a:t>
            </a:fld>
            <a:endParaRPr lang="en-US"/>
          </a:p>
        </p:txBody>
      </p:sp>
    </p:spTree>
    <p:extLst>
      <p:ext uri="{BB962C8B-B14F-4D97-AF65-F5344CB8AC3E}">
        <p14:creationId xmlns:p14="http://schemas.microsoft.com/office/powerpoint/2010/main" val="19451915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990C24E-935E-B481-0FBA-23E0CE1F1C87}"/>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VN"/>
          </a:p>
        </p:txBody>
      </p:sp>
      <p:sp>
        <p:nvSpPr>
          <p:cNvPr id="3" name="Vertical Text Placeholder 2">
            <a:extLst>
              <a:ext uri="{FF2B5EF4-FFF2-40B4-BE49-F238E27FC236}">
                <a16:creationId xmlns:a16="http://schemas.microsoft.com/office/drawing/2014/main" id="{BE1EE357-5796-FC01-C845-EC130F5DAB0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VN"/>
          </a:p>
        </p:txBody>
      </p:sp>
      <p:sp>
        <p:nvSpPr>
          <p:cNvPr id="4" name="Date Placeholder 3">
            <a:extLst>
              <a:ext uri="{FF2B5EF4-FFF2-40B4-BE49-F238E27FC236}">
                <a16:creationId xmlns:a16="http://schemas.microsoft.com/office/drawing/2014/main" id="{F07BFC73-E5B9-0F7A-71AA-AA90B2708A79}"/>
              </a:ext>
            </a:extLst>
          </p:cNvPr>
          <p:cNvSpPr>
            <a:spLocks noGrp="1"/>
          </p:cNvSpPr>
          <p:nvPr>
            <p:ph type="dt" sz="half" idx="10"/>
          </p:nvPr>
        </p:nvSpPr>
        <p:spPr/>
        <p:txBody>
          <a:bodyPr/>
          <a:lstStyle/>
          <a:p>
            <a:fld id="{4C328D3F-9A86-444E-A1D0-53608D9FC632}" type="datetimeFigureOut">
              <a:rPr lang="en-US" smtClean="0"/>
              <a:t>6/20/2024</a:t>
            </a:fld>
            <a:endParaRPr lang="en-US"/>
          </a:p>
        </p:txBody>
      </p:sp>
      <p:sp>
        <p:nvSpPr>
          <p:cNvPr id="5" name="Footer Placeholder 4">
            <a:extLst>
              <a:ext uri="{FF2B5EF4-FFF2-40B4-BE49-F238E27FC236}">
                <a16:creationId xmlns:a16="http://schemas.microsoft.com/office/drawing/2014/main" id="{2AA7CBBD-E724-9C52-A0C0-CA271D2DAC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65855DD-9675-3561-41E6-CA0C15B51C6E}"/>
              </a:ext>
            </a:extLst>
          </p:cNvPr>
          <p:cNvSpPr>
            <a:spLocks noGrp="1"/>
          </p:cNvSpPr>
          <p:nvPr>
            <p:ph type="sldNum" sz="quarter" idx="12"/>
          </p:nvPr>
        </p:nvSpPr>
        <p:spPr/>
        <p:txBody>
          <a:bodyPr/>
          <a:lstStyle/>
          <a:p>
            <a:fld id="{00BBF3C2-F600-49FD-B59D-E66F69CFE1D1}" type="slidenum">
              <a:rPr lang="en-US" smtClean="0"/>
              <a:t>‹#›</a:t>
            </a:fld>
            <a:endParaRPr lang="en-US"/>
          </a:p>
        </p:txBody>
      </p:sp>
    </p:spTree>
    <p:extLst>
      <p:ext uri="{BB962C8B-B14F-4D97-AF65-F5344CB8AC3E}">
        <p14:creationId xmlns:p14="http://schemas.microsoft.com/office/powerpoint/2010/main" val="26998504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5033801-7F39-3109-A11F-55ACD98F70B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VN"/>
          </a:p>
        </p:txBody>
      </p:sp>
      <p:sp>
        <p:nvSpPr>
          <p:cNvPr id="3" name="Text Placeholder 2">
            <a:extLst>
              <a:ext uri="{FF2B5EF4-FFF2-40B4-BE49-F238E27FC236}">
                <a16:creationId xmlns:a16="http://schemas.microsoft.com/office/drawing/2014/main" id="{E80F1790-4424-D770-9EA1-8BE48A1A979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VN"/>
          </a:p>
        </p:txBody>
      </p:sp>
      <p:sp>
        <p:nvSpPr>
          <p:cNvPr id="4" name="Date Placeholder 3">
            <a:extLst>
              <a:ext uri="{FF2B5EF4-FFF2-40B4-BE49-F238E27FC236}">
                <a16:creationId xmlns:a16="http://schemas.microsoft.com/office/drawing/2014/main" id="{66E9F1CF-6621-1F01-AEF4-5E47EDF6126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C328D3F-9A86-444E-A1D0-53608D9FC632}" type="datetimeFigureOut">
              <a:rPr lang="en-US" smtClean="0"/>
              <a:t>6/20/2024</a:t>
            </a:fld>
            <a:endParaRPr lang="en-US"/>
          </a:p>
        </p:txBody>
      </p:sp>
      <p:sp>
        <p:nvSpPr>
          <p:cNvPr id="5" name="Footer Placeholder 4">
            <a:extLst>
              <a:ext uri="{FF2B5EF4-FFF2-40B4-BE49-F238E27FC236}">
                <a16:creationId xmlns:a16="http://schemas.microsoft.com/office/drawing/2014/main" id="{EF1C2DD6-87CA-2068-3844-D717C59A071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A81B5AF-9F22-5AB8-1093-1FF9F0C9044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0BBF3C2-F600-49FD-B59D-E66F69CFE1D1}" type="slidenum">
              <a:rPr lang="en-US" smtClean="0"/>
              <a:t>‹#›</a:t>
            </a:fld>
            <a:endParaRPr lang="en-US"/>
          </a:p>
        </p:txBody>
      </p:sp>
    </p:spTree>
    <p:extLst>
      <p:ext uri="{BB962C8B-B14F-4D97-AF65-F5344CB8AC3E}">
        <p14:creationId xmlns:p14="http://schemas.microsoft.com/office/powerpoint/2010/main" val="197268969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V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cong-nghe-10-thiet-ke-va-cong-nghe/1/163/50/" TargetMode="External"/><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hoc10.vn/doc-sach/cong-nghe-10-thiet-ke-va-cong-nghe/1/163/50/" TargetMode="External"/><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sv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sv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sv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22.sv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24.svg"/></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7.svg"/></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9.svg"/></Relationships>
</file>

<file path=ppt/slides/_rels/slide1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31.svg"/></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33.svg"/></Relationships>
</file>

<file path=ppt/slides/_rels/slide1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35.svg"/></Relationships>
</file>

<file path=ppt/slides/_rels/slide1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41.png"/><Relationship Id="rId4" Type="http://schemas.openxmlformats.org/officeDocument/2006/relationships/image" Target="../media/image43.svg"/></Relationships>
</file>

<file path=ppt/slides/_rels/slide2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45.svg"/><Relationship Id="rId4" Type="http://schemas.openxmlformats.org/officeDocument/2006/relationships/image" Target="../media/image44.png"/></Relationships>
</file>

<file path=ppt/slides/_rels/slide2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47.svg"/><Relationship Id="rId4" Type="http://schemas.openxmlformats.org/officeDocument/2006/relationships/image" Target="../media/image46.png"/></Relationships>
</file>

<file path=ppt/slides/_rels/slide28.xml.rels><?xml version="1.0" encoding="UTF-8" standalone="yes"?>
<Relationships xmlns="http://schemas.openxmlformats.org/package/2006/relationships"><Relationship Id="rId3" Type="http://schemas.openxmlformats.org/officeDocument/2006/relationships/hyperlink" Target="https://hoc10.vn/doc-sach/cong-nghe-10-thiet-ke-va-cong-nghe/1/163/50/" TargetMode="External"/><Relationship Id="rId2" Type="http://schemas.openxmlformats.org/officeDocument/2006/relationships/image" Target="../media/image48.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xml"/><Relationship Id="rId5" Type="http://schemas.openxmlformats.org/officeDocument/2006/relationships/image" Target="../media/image52.png"/><Relationship Id="rId4" Type="http://schemas.openxmlformats.org/officeDocument/2006/relationships/image" Target="../media/image51.svg"/></Relationships>
</file>

<file path=ppt/slides/_rels/slide3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49.png"/><Relationship Id="rId1" Type="http://schemas.openxmlformats.org/officeDocument/2006/relationships/slideLayout" Target="../slideLayouts/slideLayout2.xml"/><Relationship Id="rId4" Type="http://schemas.openxmlformats.org/officeDocument/2006/relationships/image" Target="../media/image56.png"/></Relationships>
</file>

<file path=ppt/slides/_rels/slide35.xml.rels><?xml version="1.0" encoding="UTF-8" standalone="yes"?>
<Relationships xmlns="http://schemas.openxmlformats.org/package/2006/relationships"><Relationship Id="rId3" Type="http://schemas.openxmlformats.org/officeDocument/2006/relationships/hyperlink" Target="https://hoc10.vn/doc-sach/cong-nghe-10-thiet-ke-va-cong-nghe/1/163/50/" TargetMode="External"/><Relationship Id="rId2" Type="http://schemas.openxmlformats.org/officeDocument/2006/relationships/image" Target="../media/image57.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6.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png"/><Relationship Id="rId1" Type="http://schemas.openxmlformats.org/officeDocument/2006/relationships/slideLayout" Target="../slideLayouts/slideLayout2.xml"/><Relationship Id="rId4" Type="http://schemas.openxmlformats.org/officeDocument/2006/relationships/image" Target="../media/image60.jpeg"/></Relationships>
</file>

<file path=ppt/slides/_rels/slide37.xml.rels><?xml version="1.0" encoding="UTF-8" standalone="yes"?>
<Relationships xmlns="http://schemas.openxmlformats.org/package/2006/relationships"><Relationship Id="rId3" Type="http://schemas.openxmlformats.org/officeDocument/2006/relationships/hyperlink" Target="https://hoc10.vn/doc-sach/cong-nghe-10-thiet-ke-va-cong-nghe/1/163/50/" TargetMode="External"/><Relationship Id="rId2" Type="http://schemas.openxmlformats.org/officeDocument/2006/relationships/image" Target="../media/image6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8.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2.xml"/><Relationship Id="rId6" Type="http://schemas.openxmlformats.org/officeDocument/2006/relationships/image" Target="../media/image66.svg"/><Relationship Id="rId5" Type="http://schemas.openxmlformats.org/officeDocument/2006/relationships/image" Target="../media/image65.png"/><Relationship Id="rId4" Type="http://schemas.openxmlformats.org/officeDocument/2006/relationships/image" Target="../media/image64.svg"/></Relationships>
</file>

<file path=ppt/slides/_rels/slide40.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hyperlink" Target="https://www.facebook.com/hoc10fb/"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0A2B3355-1582-D7F4-3C31-4A2A81B1F1E5}"/>
              </a:ext>
            </a:extLst>
          </p:cNvPr>
          <p:cNvSpPr txBox="1">
            <a:spLocks/>
          </p:cNvSpPr>
          <p:nvPr/>
        </p:nvSpPr>
        <p:spPr>
          <a:xfrm>
            <a:off x="173230" y="1208517"/>
            <a:ext cx="11845539" cy="2045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spcBef>
                <a:spcPts val="600"/>
              </a:spcBef>
            </a:pPr>
            <a:r>
              <a:rPr lang="vi-VN" sz="5400" b="1" dirty="0">
                <a:solidFill>
                  <a:srgbClr val="002060"/>
                </a:solidFill>
                <a:latin typeface="UTM Avo" panose="02040603050506020204" pitchFamily="18" charset="0"/>
              </a:rPr>
              <a:t>Chủ đề </a:t>
            </a:r>
            <a:r>
              <a:rPr lang="en-US" sz="5400" b="1" dirty="0">
                <a:solidFill>
                  <a:srgbClr val="002060"/>
                </a:solidFill>
                <a:latin typeface="UTM Avo" panose="02040603050506020204" pitchFamily="18" charset="0"/>
              </a:rPr>
              <a:t>3</a:t>
            </a:r>
            <a:r>
              <a:rPr lang="vi-VN" sz="5400" b="1" dirty="0">
                <a:solidFill>
                  <a:srgbClr val="002060"/>
                </a:solidFill>
                <a:latin typeface="UTM Avo" panose="02040603050506020204" pitchFamily="18" charset="0"/>
              </a:rPr>
              <a:t>: </a:t>
            </a:r>
            <a:endParaRPr lang="en-US" sz="5400" b="1" dirty="0">
              <a:solidFill>
                <a:srgbClr val="002060"/>
              </a:solidFill>
              <a:latin typeface="UTM Avo" panose="02040603050506020204" pitchFamily="18" charset="0"/>
            </a:endParaRPr>
          </a:p>
          <a:p>
            <a:pPr>
              <a:lnSpc>
                <a:spcPct val="100000"/>
              </a:lnSpc>
              <a:spcBef>
                <a:spcPts val="600"/>
              </a:spcBef>
            </a:pPr>
            <a:r>
              <a:rPr lang="en-US" sz="5400" b="1" dirty="0" err="1">
                <a:solidFill>
                  <a:srgbClr val="002060"/>
                </a:solidFill>
                <a:latin typeface="UTM Avo" panose="02040603050506020204" pitchFamily="18" charset="0"/>
              </a:rPr>
              <a:t>Vẽ</a:t>
            </a:r>
            <a:r>
              <a:rPr lang="en-US" sz="5400" b="1" dirty="0">
                <a:solidFill>
                  <a:srgbClr val="002060"/>
                </a:solidFill>
                <a:latin typeface="UTM Avo" panose="02040603050506020204" pitchFamily="18" charset="0"/>
              </a:rPr>
              <a:t> </a:t>
            </a:r>
            <a:r>
              <a:rPr lang="en-US" sz="5400" b="1" dirty="0" err="1">
                <a:solidFill>
                  <a:srgbClr val="002060"/>
                </a:solidFill>
                <a:latin typeface="UTM Avo" panose="02040603050506020204" pitchFamily="18" charset="0"/>
              </a:rPr>
              <a:t>kĩ</a:t>
            </a:r>
            <a:r>
              <a:rPr lang="en-US" sz="5400" b="1" dirty="0">
                <a:solidFill>
                  <a:srgbClr val="002060"/>
                </a:solidFill>
                <a:latin typeface="UTM Avo" panose="02040603050506020204" pitchFamily="18" charset="0"/>
              </a:rPr>
              <a:t> </a:t>
            </a:r>
            <a:r>
              <a:rPr lang="en-US" sz="5400" b="1" dirty="0" err="1">
                <a:solidFill>
                  <a:srgbClr val="002060"/>
                </a:solidFill>
                <a:latin typeface="UTM Avo" panose="02040603050506020204" pitchFamily="18" charset="0"/>
              </a:rPr>
              <a:t>thuật</a:t>
            </a:r>
            <a:r>
              <a:rPr lang="en-US" sz="5400" b="1" dirty="0">
                <a:solidFill>
                  <a:srgbClr val="002060"/>
                </a:solidFill>
                <a:latin typeface="UTM Avo" panose="02040603050506020204" pitchFamily="18" charset="0"/>
              </a:rPr>
              <a:t> </a:t>
            </a:r>
            <a:r>
              <a:rPr lang="en-US" sz="5400" b="1" dirty="0" err="1">
                <a:solidFill>
                  <a:srgbClr val="002060"/>
                </a:solidFill>
                <a:latin typeface="UTM Avo" panose="02040603050506020204" pitchFamily="18" charset="0"/>
              </a:rPr>
              <a:t>cơ</a:t>
            </a:r>
            <a:r>
              <a:rPr lang="en-US" sz="5400" b="1" dirty="0">
                <a:solidFill>
                  <a:srgbClr val="002060"/>
                </a:solidFill>
                <a:latin typeface="UTM Avo" panose="02040603050506020204" pitchFamily="18" charset="0"/>
              </a:rPr>
              <a:t> </a:t>
            </a:r>
            <a:r>
              <a:rPr lang="en-US" sz="5400" b="1" dirty="0" err="1">
                <a:solidFill>
                  <a:srgbClr val="002060"/>
                </a:solidFill>
                <a:latin typeface="UTM Avo" panose="02040603050506020204" pitchFamily="18" charset="0"/>
              </a:rPr>
              <a:t>sở</a:t>
            </a:r>
            <a:endParaRPr lang="en-US" sz="5400" b="1" dirty="0">
              <a:solidFill>
                <a:srgbClr val="002060"/>
              </a:solidFill>
              <a:latin typeface="UTM Avo" panose="02040603050506020204" pitchFamily="18" charset="0"/>
            </a:endParaRPr>
          </a:p>
        </p:txBody>
      </p:sp>
      <p:sp>
        <p:nvSpPr>
          <p:cNvPr id="9" name="Subtitle 2">
            <a:extLst>
              <a:ext uri="{FF2B5EF4-FFF2-40B4-BE49-F238E27FC236}">
                <a16:creationId xmlns:a16="http://schemas.microsoft.com/office/drawing/2014/main" id="{7892C9E5-2C1E-ACB4-A384-6A9473148DDF}"/>
              </a:ext>
            </a:extLst>
          </p:cNvPr>
          <p:cNvSpPr txBox="1">
            <a:spLocks/>
          </p:cNvSpPr>
          <p:nvPr/>
        </p:nvSpPr>
        <p:spPr>
          <a:xfrm>
            <a:off x="348157" y="3447154"/>
            <a:ext cx="11495684" cy="165576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spcBef>
                <a:spcPts val="600"/>
              </a:spcBef>
            </a:pPr>
            <a:r>
              <a:rPr lang="en-US" sz="6000" b="1" dirty="0" err="1">
                <a:solidFill>
                  <a:srgbClr val="FF0000"/>
                </a:solidFill>
                <a:latin typeface="UTM Avo" panose="02040603050506020204" pitchFamily="18" charset="0"/>
              </a:rPr>
              <a:t>Bài</a:t>
            </a:r>
            <a:r>
              <a:rPr lang="en-US" sz="6000" b="1" dirty="0">
                <a:solidFill>
                  <a:srgbClr val="FF0000"/>
                </a:solidFill>
                <a:latin typeface="UTM Avo" panose="02040603050506020204" pitchFamily="18" charset="0"/>
              </a:rPr>
              <a:t> </a:t>
            </a:r>
            <a:r>
              <a:rPr lang="en-US" sz="6000" b="1" dirty="0">
                <a:solidFill>
                  <a:srgbClr val="FF0000"/>
                </a:solidFill>
                <a:latin typeface="UTM Avo" panose="02040603050506020204" pitchFamily="18"/>
              </a:rPr>
              <a:t>10</a:t>
            </a:r>
            <a:r>
              <a:rPr lang="en-US" sz="6000" b="1" i="0" u="none" strike="noStrike" dirty="0">
                <a:solidFill>
                  <a:srgbClr val="FF0000"/>
                </a:solidFill>
                <a:effectLst/>
                <a:latin typeface="UTM Avo" panose="02040603050506020204" pitchFamily="18"/>
              </a:rPr>
              <a:t>. </a:t>
            </a:r>
            <a:r>
              <a:rPr lang="en-US" sz="6000" b="1" i="0" u="none" strike="noStrike" dirty="0" err="1">
                <a:solidFill>
                  <a:srgbClr val="FF0000"/>
                </a:solidFill>
                <a:effectLst/>
                <a:latin typeface="UTM Avo" panose="02040603050506020204" pitchFamily="18"/>
              </a:rPr>
              <a:t>Mặt</a:t>
            </a:r>
            <a:r>
              <a:rPr lang="en-US" sz="6000" b="1" i="0" u="none" strike="noStrike" dirty="0">
                <a:solidFill>
                  <a:srgbClr val="FF0000"/>
                </a:solidFill>
                <a:effectLst/>
                <a:latin typeface="UTM Avo" panose="02040603050506020204" pitchFamily="18"/>
              </a:rPr>
              <a:t> </a:t>
            </a:r>
            <a:r>
              <a:rPr lang="en-US" sz="6000" b="1" i="0" u="none" strike="noStrike" dirty="0" err="1">
                <a:solidFill>
                  <a:srgbClr val="FF0000"/>
                </a:solidFill>
                <a:effectLst/>
                <a:latin typeface="UTM Avo" panose="02040603050506020204" pitchFamily="18"/>
              </a:rPr>
              <a:t>cắt</a:t>
            </a:r>
            <a:r>
              <a:rPr lang="en-US" sz="6000" b="1" i="0" u="none" strike="noStrike" dirty="0">
                <a:solidFill>
                  <a:srgbClr val="FF0000"/>
                </a:solidFill>
                <a:effectLst/>
                <a:latin typeface="UTM Avo" panose="02040603050506020204" pitchFamily="18"/>
              </a:rPr>
              <a:t> </a:t>
            </a:r>
            <a:r>
              <a:rPr lang="en-US" sz="6000" b="1" i="0" u="none" strike="noStrike" dirty="0" err="1">
                <a:solidFill>
                  <a:srgbClr val="FF0000"/>
                </a:solidFill>
                <a:effectLst/>
                <a:latin typeface="UTM Avo" panose="02040603050506020204" pitchFamily="18"/>
              </a:rPr>
              <a:t>và</a:t>
            </a:r>
            <a:r>
              <a:rPr lang="en-US" sz="6000" b="1" i="0" u="none" strike="noStrike" dirty="0">
                <a:solidFill>
                  <a:srgbClr val="FF0000"/>
                </a:solidFill>
                <a:effectLst/>
                <a:latin typeface="UTM Avo" panose="02040603050506020204" pitchFamily="18"/>
              </a:rPr>
              <a:t> </a:t>
            </a:r>
            <a:r>
              <a:rPr lang="en-US" sz="6000" b="1" i="0" u="none" strike="noStrike" dirty="0" err="1">
                <a:solidFill>
                  <a:srgbClr val="FF0000"/>
                </a:solidFill>
                <a:effectLst/>
                <a:latin typeface="UTM Avo" panose="02040603050506020204" pitchFamily="18"/>
              </a:rPr>
              <a:t>hình</a:t>
            </a:r>
            <a:r>
              <a:rPr lang="en-US" sz="6000" b="1" i="0" u="none" strike="noStrike" dirty="0">
                <a:solidFill>
                  <a:srgbClr val="FF0000"/>
                </a:solidFill>
                <a:effectLst/>
                <a:latin typeface="UTM Avo" panose="02040603050506020204" pitchFamily="18"/>
              </a:rPr>
              <a:t> </a:t>
            </a:r>
            <a:r>
              <a:rPr lang="en-US" sz="6000" b="1" i="0" u="none" strike="noStrike" dirty="0" err="1">
                <a:solidFill>
                  <a:srgbClr val="FF0000"/>
                </a:solidFill>
                <a:effectLst/>
                <a:latin typeface="UTM Avo" panose="02040603050506020204" pitchFamily="18"/>
              </a:rPr>
              <a:t>cắt</a:t>
            </a:r>
            <a:endParaRPr lang="en-US" sz="6000" b="1" dirty="0">
              <a:solidFill>
                <a:srgbClr val="FF0000"/>
              </a:solidFill>
              <a:latin typeface="UTM Avo" panose="02040603050506020204" pitchFamily="18" charset="0"/>
            </a:endParaRPr>
          </a:p>
        </p:txBody>
      </p:sp>
      <p:sp>
        <p:nvSpPr>
          <p:cNvPr id="10" name="Google Shape;88;p1">
            <a:extLst>
              <a:ext uri="{FF2B5EF4-FFF2-40B4-BE49-F238E27FC236}">
                <a16:creationId xmlns:a16="http://schemas.microsoft.com/office/drawing/2014/main" id="{C7820117-7246-AA64-AF6E-5486C7473833}"/>
              </a:ext>
            </a:extLst>
          </p:cNvPr>
          <p:cNvSpPr txBox="1"/>
          <p:nvPr/>
        </p:nvSpPr>
        <p:spPr>
          <a:xfrm>
            <a:off x="8536217" y="0"/>
            <a:ext cx="3541485" cy="646331"/>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3600" i="0" u="none" strike="noStrike" cap="none" dirty="0" err="1">
                <a:solidFill>
                  <a:schemeClr val="lt1"/>
                </a:solidFill>
                <a:latin typeface="UTM Avo" panose="02040603050506020204" pitchFamily="18"/>
                <a:sym typeface="Arial"/>
              </a:rPr>
              <a:t>Công</a:t>
            </a:r>
            <a:r>
              <a:rPr lang="en-US" sz="3600" i="0" u="none" strike="noStrike" cap="none" dirty="0">
                <a:solidFill>
                  <a:schemeClr val="lt1"/>
                </a:solidFill>
                <a:latin typeface="UTM Avo" panose="02040603050506020204" pitchFamily="18"/>
                <a:sym typeface="Arial"/>
              </a:rPr>
              <a:t> </a:t>
            </a:r>
            <a:r>
              <a:rPr lang="en-US" sz="3600" i="0" u="none" strike="noStrike" cap="none" dirty="0" err="1">
                <a:solidFill>
                  <a:schemeClr val="lt1"/>
                </a:solidFill>
                <a:latin typeface="UTM Avo" panose="02040603050506020204" pitchFamily="18"/>
                <a:sym typeface="Arial"/>
              </a:rPr>
              <a:t>nghệ</a:t>
            </a:r>
            <a:r>
              <a:rPr lang="en-US" sz="3600" i="0" u="none" strike="noStrike" cap="none" dirty="0">
                <a:solidFill>
                  <a:schemeClr val="lt1"/>
                </a:solidFill>
                <a:latin typeface="UTM Avo" panose="02040603050506020204" pitchFamily="18"/>
                <a:sym typeface="Arial"/>
              </a:rPr>
              <a:t> 10</a:t>
            </a:r>
            <a:endParaRPr dirty="0">
              <a:latin typeface="UTM Avo" panose="02040603050506020204" pitchFamily="18"/>
            </a:endParaRPr>
          </a:p>
        </p:txBody>
      </p:sp>
      <p:sp>
        <p:nvSpPr>
          <p:cNvPr id="11" name="Google Shape;91;p1">
            <a:extLst>
              <a:ext uri="{FF2B5EF4-FFF2-40B4-BE49-F238E27FC236}">
                <a16:creationId xmlns:a16="http://schemas.microsoft.com/office/drawing/2014/main" id="{6C3CA692-8FF7-8E99-026C-D34D964B756B}"/>
              </a:ext>
            </a:extLst>
          </p:cNvPr>
          <p:cNvSpPr txBox="1"/>
          <p:nvPr/>
        </p:nvSpPr>
        <p:spPr>
          <a:xfrm>
            <a:off x="8797634" y="646331"/>
            <a:ext cx="3390900" cy="369332"/>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800" i="0" u="none" strike="noStrike" cap="none" dirty="0" err="1">
                <a:solidFill>
                  <a:schemeClr val="lt1"/>
                </a:solidFill>
                <a:latin typeface="UTM Avo" panose="02040603050506020204" pitchFamily="18"/>
                <a:sym typeface="Arial"/>
              </a:rPr>
              <a:t>Thiết</a:t>
            </a:r>
            <a:r>
              <a:rPr lang="en-US" sz="1800" i="0" u="none" strike="noStrike" cap="none" dirty="0">
                <a:solidFill>
                  <a:schemeClr val="lt1"/>
                </a:solidFill>
                <a:latin typeface="UTM Avo" panose="02040603050506020204" pitchFamily="18"/>
                <a:sym typeface="Arial"/>
              </a:rPr>
              <a:t> </a:t>
            </a:r>
            <a:r>
              <a:rPr lang="en-US" sz="1800" i="0" u="none" strike="noStrike" cap="none" dirty="0" err="1">
                <a:solidFill>
                  <a:schemeClr val="lt1"/>
                </a:solidFill>
                <a:latin typeface="UTM Avo" panose="02040603050506020204" pitchFamily="18"/>
                <a:sym typeface="Arial"/>
              </a:rPr>
              <a:t>kế</a:t>
            </a:r>
            <a:r>
              <a:rPr lang="en-US" sz="1800" i="0" u="none" strike="noStrike" cap="none" dirty="0">
                <a:solidFill>
                  <a:schemeClr val="lt1"/>
                </a:solidFill>
                <a:latin typeface="UTM Avo" panose="02040603050506020204" pitchFamily="18"/>
                <a:sym typeface="Arial"/>
              </a:rPr>
              <a:t> </a:t>
            </a:r>
            <a:r>
              <a:rPr lang="en-US" sz="1800" i="0" u="none" strike="noStrike" cap="none" dirty="0" err="1">
                <a:solidFill>
                  <a:schemeClr val="lt1"/>
                </a:solidFill>
                <a:latin typeface="UTM Avo" panose="02040603050506020204" pitchFamily="18"/>
                <a:sym typeface="Arial"/>
              </a:rPr>
              <a:t>và</a:t>
            </a:r>
            <a:r>
              <a:rPr lang="en-US" sz="1800" i="0" u="none" strike="noStrike" cap="none" dirty="0">
                <a:solidFill>
                  <a:schemeClr val="lt1"/>
                </a:solidFill>
                <a:latin typeface="UTM Avo" panose="02040603050506020204" pitchFamily="18"/>
                <a:sym typeface="Arial"/>
              </a:rPr>
              <a:t> </a:t>
            </a:r>
            <a:r>
              <a:rPr lang="en-US" sz="1800" i="0" u="none" strike="noStrike" cap="none" dirty="0" err="1">
                <a:solidFill>
                  <a:schemeClr val="lt1"/>
                </a:solidFill>
                <a:latin typeface="UTM Avo" panose="02040603050506020204" pitchFamily="18"/>
                <a:sym typeface="Arial"/>
              </a:rPr>
              <a:t>công</a:t>
            </a:r>
            <a:r>
              <a:rPr lang="en-US" sz="1800" i="0" u="none" strike="noStrike" cap="none" dirty="0">
                <a:solidFill>
                  <a:schemeClr val="lt1"/>
                </a:solidFill>
                <a:latin typeface="UTM Avo" panose="02040603050506020204" pitchFamily="18"/>
                <a:sym typeface="Arial"/>
              </a:rPr>
              <a:t> </a:t>
            </a:r>
            <a:r>
              <a:rPr lang="en-US" sz="1800" i="0" u="none" strike="noStrike" cap="none" dirty="0" err="1">
                <a:solidFill>
                  <a:schemeClr val="lt1"/>
                </a:solidFill>
                <a:latin typeface="UTM Avo" panose="02040603050506020204" pitchFamily="18"/>
                <a:sym typeface="Arial"/>
              </a:rPr>
              <a:t>nghệ</a:t>
            </a:r>
            <a:endParaRPr dirty="0">
              <a:latin typeface="UTM Avo" panose="02040603050506020204" pitchFamily="18"/>
            </a:endParaRPr>
          </a:p>
        </p:txBody>
      </p:sp>
    </p:spTree>
    <p:extLst>
      <p:ext uri="{BB962C8B-B14F-4D97-AF65-F5344CB8AC3E}">
        <p14:creationId xmlns:p14="http://schemas.microsoft.com/office/powerpoint/2010/main" val="30779333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F3AA6B3A-FD12-993D-D240-106FD250FD54}"/>
              </a:ext>
            </a:extLst>
          </p:cNvPr>
          <p:cNvPicPr>
            <a:picLocks noChangeAspect="1"/>
          </p:cNvPicPr>
          <p:nvPr/>
        </p:nvPicPr>
        <p:blipFill>
          <a:blip r:embed="rId4"/>
          <a:stretch>
            <a:fillRect/>
          </a:stretch>
        </p:blipFill>
        <p:spPr>
          <a:xfrm>
            <a:off x="4619855" y="3238682"/>
            <a:ext cx="2952289" cy="1633356"/>
          </a:xfrm>
          <a:prstGeom prst="rect">
            <a:avLst/>
          </a:prstGeom>
        </p:spPr>
      </p:pic>
    </p:spTree>
    <p:extLst>
      <p:ext uri="{BB962C8B-B14F-4D97-AF65-F5344CB8AC3E}">
        <p14:creationId xmlns:p14="http://schemas.microsoft.com/office/powerpoint/2010/main" val="26930341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02FE160E-6895-120B-CB88-18E95C67E267}"/>
              </a:ext>
            </a:extLst>
          </p:cNvPr>
          <p:cNvGrpSpPr/>
          <p:nvPr/>
        </p:nvGrpSpPr>
        <p:grpSpPr>
          <a:xfrm>
            <a:off x="1967888" y="1744194"/>
            <a:ext cx="8256223" cy="1202567"/>
            <a:chOff x="2895600" y="2296934"/>
            <a:chExt cx="13106400" cy="2003490"/>
          </a:xfrm>
          <a:solidFill>
            <a:schemeClr val="accent5">
              <a:lumMod val="20000"/>
              <a:lumOff val="80000"/>
            </a:schemeClr>
          </a:solidFill>
        </p:grpSpPr>
        <p:grpSp>
          <p:nvGrpSpPr>
            <p:cNvPr id="3" name="Group 3">
              <a:extLst>
                <a:ext uri="{FF2B5EF4-FFF2-40B4-BE49-F238E27FC236}">
                  <a16:creationId xmlns:a16="http://schemas.microsoft.com/office/drawing/2014/main" id="{180F3418-AD52-17CE-4BD1-C6775D719610}"/>
                </a:ext>
              </a:extLst>
            </p:cNvPr>
            <p:cNvGrpSpPr/>
            <p:nvPr/>
          </p:nvGrpSpPr>
          <p:grpSpPr>
            <a:xfrm>
              <a:off x="2895600" y="2505617"/>
              <a:ext cx="12833053" cy="1794807"/>
              <a:chOff x="0" y="0"/>
              <a:chExt cx="53043160" cy="7404708"/>
            </a:xfrm>
            <a:grpFill/>
          </p:grpSpPr>
          <p:sp>
            <p:nvSpPr>
              <p:cNvPr id="7" name="Freeform 4">
                <a:extLst>
                  <a:ext uri="{FF2B5EF4-FFF2-40B4-BE49-F238E27FC236}">
                    <a16:creationId xmlns:a16="http://schemas.microsoft.com/office/drawing/2014/main" id="{9EB1D161-C914-0334-683A-806125520757}"/>
                  </a:ext>
                </a:extLst>
              </p:cNvPr>
              <p:cNvSpPr/>
              <p:nvPr/>
            </p:nvSpPr>
            <p:spPr>
              <a:xfrm>
                <a:off x="72390" y="72390"/>
                <a:ext cx="52898380" cy="7259928"/>
              </a:xfrm>
              <a:custGeom>
                <a:avLst/>
                <a:gdLst/>
                <a:ahLst/>
                <a:cxnLst/>
                <a:rect l="l" t="t" r="r" b="b"/>
                <a:pathLst>
                  <a:path w="52898380" h="7259928">
                    <a:moveTo>
                      <a:pt x="0" y="0"/>
                    </a:moveTo>
                    <a:lnTo>
                      <a:pt x="52898380" y="0"/>
                    </a:lnTo>
                    <a:lnTo>
                      <a:pt x="52898380" y="7259928"/>
                    </a:lnTo>
                    <a:lnTo>
                      <a:pt x="0" y="7259928"/>
                    </a:lnTo>
                    <a:lnTo>
                      <a:pt x="0" y="0"/>
                    </a:lnTo>
                    <a:close/>
                  </a:path>
                </a:pathLst>
              </a:custGeom>
              <a:solidFill>
                <a:schemeClr val="accent5">
                  <a:lumMod val="60000"/>
                  <a:lumOff val="40000"/>
                </a:schemeClr>
              </a:solidFill>
            </p:spPr>
            <p:txBody>
              <a:bodyPr/>
              <a:lstStyle/>
              <a:p>
                <a:endParaRPr lang="en-US" sz="2400">
                  <a:latin typeface="UTM Avo" panose="02040603050506020204" pitchFamily="18"/>
                </a:endParaRPr>
              </a:p>
            </p:txBody>
          </p:sp>
          <p:sp>
            <p:nvSpPr>
              <p:cNvPr id="8" name="Freeform 5">
                <a:extLst>
                  <a:ext uri="{FF2B5EF4-FFF2-40B4-BE49-F238E27FC236}">
                    <a16:creationId xmlns:a16="http://schemas.microsoft.com/office/drawing/2014/main" id="{047DFECF-CCA2-D9AC-13FF-1FF76F8DD3CA}"/>
                  </a:ext>
                </a:extLst>
              </p:cNvPr>
              <p:cNvSpPr/>
              <p:nvPr/>
            </p:nvSpPr>
            <p:spPr>
              <a:xfrm>
                <a:off x="0" y="0"/>
                <a:ext cx="53043162" cy="7404708"/>
              </a:xfrm>
              <a:custGeom>
                <a:avLst/>
                <a:gdLst/>
                <a:ahLst/>
                <a:cxnLst/>
                <a:rect l="l" t="t" r="r" b="b"/>
                <a:pathLst>
                  <a:path w="53043162" h="7404708">
                    <a:moveTo>
                      <a:pt x="52898377" y="7259928"/>
                    </a:moveTo>
                    <a:lnTo>
                      <a:pt x="53043162" y="7259928"/>
                    </a:lnTo>
                    <a:lnTo>
                      <a:pt x="53043162" y="7404708"/>
                    </a:lnTo>
                    <a:lnTo>
                      <a:pt x="52898377" y="7404708"/>
                    </a:lnTo>
                    <a:lnTo>
                      <a:pt x="52898377" y="7259928"/>
                    </a:lnTo>
                    <a:close/>
                    <a:moveTo>
                      <a:pt x="0" y="144780"/>
                    </a:moveTo>
                    <a:lnTo>
                      <a:pt x="144780" y="144780"/>
                    </a:lnTo>
                    <a:lnTo>
                      <a:pt x="144780" y="7259928"/>
                    </a:lnTo>
                    <a:lnTo>
                      <a:pt x="0" y="7259928"/>
                    </a:lnTo>
                    <a:lnTo>
                      <a:pt x="0" y="144780"/>
                    </a:lnTo>
                    <a:close/>
                    <a:moveTo>
                      <a:pt x="0" y="7259928"/>
                    </a:moveTo>
                    <a:lnTo>
                      <a:pt x="144780" y="7259928"/>
                    </a:lnTo>
                    <a:lnTo>
                      <a:pt x="144780" y="7404708"/>
                    </a:lnTo>
                    <a:lnTo>
                      <a:pt x="0" y="7404708"/>
                    </a:lnTo>
                    <a:lnTo>
                      <a:pt x="0" y="7259928"/>
                    </a:lnTo>
                    <a:close/>
                    <a:moveTo>
                      <a:pt x="52898377" y="144780"/>
                    </a:moveTo>
                    <a:lnTo>
                      <a:pt x="53043162" y="144780"/>
                    </a:lnTo>
                    <a:lnTo>
                      <a:pt x="53043162" y="7259928"/>
                    </a:lnTo>
                    <a:lnTo>
                      <a:pt x="52898377" y="7259928"/>
                    </a:lnTo>
                    <a:lnTo>
                      <a:pt x="52898377" y="144780"/>
                    </a:lnTo>
                    <a:close/>
                    <a:moveTo>
                      <a:pt x="144780" y="7259928"/>
                    </a:moveTo>
                    <a:lnTo>
                      <a:pt x="52898377" y="7259928"/>
                    </a:lnTo>
                    <a:lnTo>
                      <a:pt x="52898377" y="7404708"/>
                    </a:lnTo>
                    <a:lnTo>
                      <a:pt x="144780" y="7404708"/>
                    </a:lnTo>
                    <a:lnTo>
                      <a:pt x="144780" y="7259928"/>
                    </a:lnTo>
                    <a:close/>
                    <a:moveTo>
                      <a:pt x="52898377" y="0"/>
                    </a:moveTo>
                    <a:lnTo>
                      <a:pt x="53043162" y="0"/>
                    </a:lnTo>
                    <a:lnTo>
                      <a:pt x="53043162" y="144780"/>
                    </a:lnTo>
                    <a:lnTo>
                      <a:pt x="52898377" y="144780"/>
                    </a:lnTo>
                    <a:lnTo>
                      <a:pt x="52898377" y="0"/>
                    </a:lnTo>
                    <a:close/>
                    <a:moveTo>
                      <a:pt x="0" y="0"/>
                    </a:moveTo>
                    <a:lnTo>
                      <a:pt x="144780" y="0"/>
                    </a:lnTo>
                    <a:lnTo>
                      <a:pt x="144780" y="144780"/>
                    </a:lnTo>
                    <a:lnTo>
                      <a:pt x="0" y="144780"/>
                    </a:lnTo>
                    <a:lnTo>
                      <a:pt x="0" y="0"/>
                    </a:lnTo>
                    <a:close/>
                    <a:moveTo>
                      <a:pt x="144780" y="0"/>
                    </a:moveTo>
                    <a:lnTo>
                      <a:pt x="52898377" y="0"/>
                    </a:lnTo>
                    <a:lnTo>
                      <a:pt x="52898377" y="144780"/>
                    </a:lnTo>
                    <a:lnTo>
                      <a:pt x="144780" y="144780"/>
                    </a:lnTo>
                    <a:lnTo>
                      <a:pt x="144780" y="0"/>
                    </a:lnTo>
                    <a:close/>
                  </a:path>
                </a:pathLst>
              </a:custGeom>
              <a:grpFill/>
            </p:spPr>
            <p:txBody>
              <a:bodyPr/>
              <a:lstStyle/>
              <a:p>
                <a:endParaRPr lang="en-US" sz="2400">
                  <a:latin typeface="UTM Avo" panose="02040603050506020204" pitchFamily="18"/>
                </a:endParaRPr>
              </a:p>
            </p:txBody>
          </p:sp>
        </p:grpSp>
        <p:grpSp>
          <p:nvGrpSpPr>
            <p:cNvPr id="4" name="Group 9">
              <a:extLst>
                <a:ext uri="{FF2B5EF4-FFF2-40B4-BE49-F238E27FC236}">
                  <a16:creationId xmlns:a16="http://schemas.microsoft.com/office/drawing/2014/main" id="{B3C0241A-0EC7-4511-83BE-1CBD8720DAAA}"/>
                </a:ext>
              </a:extLst>
            </p:cNvPr>
            <p:cNvGrpSpPr/>
            <p:nvPr/>
          </p:nvGrpSpPr>
          <p:grpSpPr>
            <a:xfrm>
              <a:off x="3124200" y="2296934"/>
              <a:ext cx="12877800" cy="1729988"/>
              <a:chOff x="0" y="0"/>
              <a:chExt cx="41665860" cy="5460029"/>
            </a:xfrm>
            <a:grpFill/>
          </p:grpSpPr>
          <p:sp>
            <p:nvSpPr>
              <p:cNvPr id="5" name="Freeform 10">
                <a:extLst>
                  <a:ext uri="{FF2B5EF4-FFF2-40B4-BE49-F238E27FC236}">
                    <a16:creationId xmlns:a16="http://schemas.microsoft.com/office/drawing/2014/main" id="{0F6FF003-D16B-7EE9-A834-C06C3D375ECF}"/>
                  </a:ext>
                </a:extLst>
              </p:cNvPr>
              <p:cNvSpPr/>
              <p:nvPr/>
            </p:nvSpPr>
            <p:spPr>
              <a:xfrm>
                <a:off x="72389" y="72392"/>
                <a:ext cx="41521081" cy="5315250"/>
              </a:xfrm>
              <a:custGeom>
                <a:avLst/>
                <a:gdLst/>
                <a:ahLst/>
                <a:cxnLst/>
                <a:rect l="l" t="t" r="r" b="b"/>
                <a:pathLst>
                  <a:path w="41521080" h="5315249">
                    <a:moveTo>
                      <a:pt x="0" y="0"/>
                    </a:moveTo>
                    <a:lnTo>
                      <a:pt x="41521080" y="0"/>
                    </a:lnTo>
                    <a:lnTo>
                      <a:pt x="41521080" y="5315249"/>
                    </a:lnTo>
                    <a:lnTo>
                      <a:pt x="0" y="5315249"/>
                    </a:lnTo>
                    <a:lnTo>
                      <a:pt x="0" y="0"/>
                    </a:lnTo>
                    <a:close/>
                  </a:path>
                </a:pathLst>
              </a:custGeom>
              <a:grpFill/>
            </p:spPr>
            <p:txBody>
              <a:bodyPr/>
              <a:lstStyle/>
              <a:p>
                <a:endParaRPr lang="en-US" sz="2400">
                  <a:latin typeface="UTM Avo" panose="02040603050506020204" pitchFamily="18"/>
                </a:endParaRPr>
              </a:p>
            </p:txBody>
          </p:sp>
          <p:sp>
            <p:nvSpPr>
              <p:cNvPr id="6" name="Freeform 11">
                <a:extLst>
                  <a:ext uri="{FF2B5EF4-FFF2-40B4-BE49-F238E27FC236}">
                    <a16:creationId xmlns:a16="http://schemas.microsoft.com/office/drawing/2014/main" id="{9BA3E45F-97DA-3F59-51A7-0987A5ECB273}"/>
                  </a:ext>
                </a:extLst>
              </p:cNvPr>
              <p:cNvSpPr/>
              <p:nvPr/>
            </p:nvSpPr>
            <p:spPr>
              <a:xfrm>
                <a:off x="0" y="0"/>
                <a:ext cx="41665860" cy="5460029"/>
              </a:xfrm>
              <a:custGeom>
                <a:avLst/>
                <a:gdLst/>
                <a:ahLst/>
                <a:cxnLst/>
                <a:rect l="l" t="t" r="r" b="b"/>
                <a:pathLst>
                  <a:path w="41665860" h="5460029">
                    <a:moveTo>
                      <a:pt x="41521081" y="5315249"/>
                    </a:moveTo>
                    <a:lnTo>
                      <a:pt x="41665860" y="5315249"/>
                    </a:lnTo>
                    <a:lnTo>
                      <a:pt x="41665860" y="5460029"/>
                    </a:lnTo>
                    <a:lnTo>
                      <a:pt x="41521081" y="5460029"/>
                    </a:lnTo>
                    <a:lnTo>
                      <a:pt x="41521081" y="5315249"/>
                    </a:lnTo>
                    <a:close/>
                    <a:moveTo>
                      <a:pt x="0" y="144780"/>
                    </a:moveTo>
                    <a:lnTo>
                      <a:pt x="144780" y="144780"/>
                    </a:lnTo>
                    <a:lnTo>
                      <a:pt x="144780" y="5315249"/>
                    </a:lnTo>
                    <a:lnTo>
                      <a:pt x="0" y="5315249"/>
                    </a:lnTo>
                    <a:lnTo>
                      <a:pt x="0" y="144780"/>
                    </a:lnTo>
                    <a:close/>
                    <a:moveTo>
                      <a:pt x="0" y="5315249"/>
                    </a:moveTo>
                    <a:lnTo>
                      <a:pt x="144780" y="5315249"/>
                    </a:lnTo>
                    <a:lnTo>
                      <a:pt x="144780" y="5460029"/>
                    </a:lnTo>
                    <a:lnTo>
                      <a:pt x="0" y="5460029"/>
                    </a:lnTo>
                    <a:lnTo>
                      <a:pt x="0" y="5315249"/>
                    </a:lnTo>
                    <a:close/>
                    <a:moveTo>
                      <a:pt x="41521081" y="144780"/>
                    </a:moveTo>
                    <a:lnTo>
                      <a:pt x="41665860" y="144780"/>
                    </a:lnTo>
                    <a:lnTo>
                      <a:pt x="41665860" y="5315249"/>
                    </a:lnTo>
                    <a:lnTo>
                      <a:pt x="41521081" y="5315249"/>
                    </a:lnTo>
                    <a:lnTo>
                      <a:pt x="41521081" y="144780"/>
                    </a:lnTo>
                    <a:close/>
                    <a:moveTo>
                      <a:pt x="144780" y="5315249"/>
                    </a:moveTo>
                    <a:lnTo>
                      <a:pt x="41521081" y="5315249"/>
                    </a:lnTo>
                    <a:lnTo>
                      <a:pt x="41521081" y="5460029"/>
                    </a:lnTo>
                    <a:lnTo>
                      <a:pt x="144780" y="5460029"/>
                    </a:lnTo>
                    <a:lnTo>
                      <a:pt x="144780" y="5315249"/>
                    </a:lnTo>
                    <a:close/>
                    <a:moveTo>
                      <a:pt x="41521081" y="0"/>
                    </a:moveTo>
                    <a:lnTo>
                      <a:pt x="41665860" y="0"/>
                    </a:lnTo>
                    <a:lnTo>
                      <a:pt x="41665860" y="144780"/>
                    </a:lnTo>
                    <a:lnTo>
                      <a:pt x="41521081" y="144780"/>
                    </a:lnTo>
                    <a:lnTo>
                      <a:pt x="41521081" y="0"/>
                    </a:lnTo>
                    <a:close/>
                    <a:moveTo>
                      <a:pt x="0" y="0"/>
                    </a:moveTo>
                    <a:lnTo>
                      <a:pt x="144780" y="0"/>
                    </a:lnTo>
                    <a:lnTo>
                      <a:pt x="144780" y="144780"/>
                    </a:lnTo>
                    <a:lnTo>
                      <a:pt x="0" y="144780"/>
                    </a:lnTo>
                    <a:lnTo>
                      <a:pt x="0" y="0"/>
                    </a:lnTo>
                    <a:close/>
                    <a:moveTo>
                      <a:pt x="144780" y="0"/>
                    </a:moveTo>
                    <a:lnTo>
                      <a:pt x="41521081" y="0"/>
                    </a:lnTo>
                    <a:lnTo>
                      <a:pt x="41521081" y="144780"/>
                    </a:lnTo>
                    <a:lnTo>
                      <a:pt x="144780" y="144780"/>
                    </a:lnTo>
                    <a:lnTo>
                      <a:pt x="144780" y="0"/>
                    </a:lnTo>
                    <a:close/>
                  </a:path>
                </a:pathLst>
              </a:custGeom>
              <a:grpFill/>
            </p:spPr>
            <p:txBody>
              <a:bodyPr/>
              <a:lstStyle/>
              <a:p>
                <a:endParaRPr lang="en-US" sz="2400">
                  <a:latin typeface="UTM Avo" panose="02040603050506020204" pitchFamily="18"/>
                </a:endParaRPr>
              </a:p>
            </p:txBody>
          </p:sp>
        </p:grpSp>
      </p:grpSp>
      <p:sp>
        <p:nvSpPr>
          <p:cNvPr id="10" name="TextBox 13">
            <a:extLst>
              <a:ext uri="{FF2B5EF4-FFF2-40B4-BE49-F238E27FC236}">
                <a16:creationId xmlns:a16="http://schemas.microsoft.com/office/drawing/2014/main" id="{902761A1-98F4-E28E-15E3-7751E66E709F}"/>
              </a:ext>
            </a:extLst>
          </p:cNvPr>
          <p:cNvSpPr txBox="1"/>
          <p:nvPr/>
        </p:nvSpPr>
        <p:spPr>
          <a:xfrm>
            <a:off x="1732581" y="1967966"/>
            <a:ext cx="8883097" cy="482055"/>
          </a:xfrm>
          <a:prstGeom prst="rect">
            <a:avLst/>
          </a:prstGeom>
        </p:spPr>
        <p:txBody>
          <a:bodyPr wrap="square" lIns="0" tIns="0" rIns="0" bIns="0" rtlCol="0" anchor="t">
            <a:spAutoFit/>
          </a:bodyPr>
          <a:lstStyle/>
          <a:p>
            <a:pPr algn="ctr">
              <a:lnSpc>
                <a:spcPct val="150000"/>
              </a:lnSpc>
            </a:pPr>
            <a:r>
              <a:rPr lang="vi-VN" sz="2400" b="1" dirty="0">
                <a:latin typeface="UTM Avo" panose="02040603050506020204" pitchFamily="18"/>
              </a:rPr>
              <a:t>Quan sát hình 10.1 và trả lời các câu hỏi:</a:t>
            </a:r>
            <a:endParaRPr lang="en-US" sz="2400" b="1" dirty="0">
              <a:latin typeface="UTM Avo" panose="02040603050506020204" pitchFamily="18"/>
            </a:endParaRPr>
          </a:p>
        </p:txBody>
      </p:sp>
      <p:grpSp>
        <p:nvGrpSpPr>
          <p:cNvPr id="15" name="Group 14">
            <a:extLst>
              <a:ext uri="{FF2B5EF4-FFF2-40B4-BE49-F238E27FC236}">
                <a16:creationId xmlns:a16="http://schemas.microsoft.com/office/drawing/2014/main" id="{B5B96407-63C6-F0FF-74A9-0ECD227E812A}"/>
              </a:ext>
            </a:extLst>
          </p:cNvPr>
          <p:cNvGrpSpPr/>
          <p:nvPr/>
        </p:nvGrpSpPr>
        <p:grpSpPr>
          <a:xfrm>
            <a:off x="1139502" y="3114479"/>
            <a:ext cx="6192167" cy="1528599"/>
            <a:chOff x="1524001" y="4867126"/>
            <a:chExt cx="9829799" cy="2426586"/>
          </a:xfrm>
        </p:grpSpPr>
        <p:grpSp>
          <p:nvGrpSpPr>
            <p:cNvPr id="16" name="Group 18">
              <a:extLst>
                <a:ext uri="{FF2B5EF4-FFF2-40B4-BE49-F238E27FC236}">
                  <a16:creationId xmlns:a16="http://schemas.microsoft.com/office/drawing/2014/main" id="{18781259-9B66-B762-A896-28C379B4FB48}"/>
                </a:ext>
              </a:extLst>
            </p:cNvPr>
            <p:cNvGrpSpPr/>
            <p:nvPr/>
          </p:nvGrpSpPr>
          <p:grpSpPr>
            <a:xfrm>
              <a:off x="1524001" y="4867126"/>
              <a:ext cx="9829799" cy="2426586"/>
              <a:chOff x="0" y="0"/>
              <a:chExt cx="20048751" cy="5460029"/>
            </a:xfrm>
          </p:grpSpPr>
          <p:sp>
            <p:nvSpPr>
              <p:cNvPr id="18" name="Freeform 19">
                <a:extLst>
                  <a:ext uri="{FF2B5EF4-FFF2-40B4-BE49-F238E27FC236}">
                    <a16:creationId xmlns:a16="http://schemas.microsoft.com/office/drawing/2014/main" id="{E24D0394-DFF5-6604-73F6-1B5FF7A526E8}"/>
                  </a:ext>
                </a:extLst>
              </p:cNvPr>
              <p:cNvSpPr/>
              <p:nvPr/>
            </p:nvSpPr>
            <p:spPr>
              <a:xfrm>
                <a:off x="72390" y="72390"/>
                <a:ext cx="19903972" cy="5315249"/>
              </a:xfrm>
              <a:custGeom>
                <a:avLst/>
                <a:gdLst/>
                <a:ahLst/>
                <a:cxnLst/>
                <a:rect l="l" t="t" r="r" b="b"/>
                <a:pathLst>
                  <a:path w="19903972" h="5315249">
                    <a:moveTo>
                      <a:pt x="0" y="0"/>
                    </a:moveTo>
                    <a:lnTo>
                      <a:pt x="19903972" y="0"/>
                    </a:lnTo>
                    <a:lnTo>
                      <a:pt x="19903972" y="5315249"/>
                    </a:lnTo>
                    <a:lnTo>
                      <a:pt x="0" y="5315249"/>
                    </a:lnTo>
                    <a:lnTo>
                      <a:pt x="0" y="0"/>
                    </a:lnTo>
                    <a:close/>
                  </a:path>
                </a:pathLst>
              </a:custGeom>
              <a:solidFill>
                <a:schemeClr val="accent6">
                  <a:lumMod val="20000"/>
                  <a:lumOff val="80000"/>
                </a:schemeClr>
              </a:solidFill>
            </p:spPr>
            <p:txBody>
              <a:bodyPr/>
              <a:lstStyle/>
              <a:p>
                <a:endParaRPr lang="en-US" sz="2400">
                  <a:latin typeface="UTM Avo" panose="02040603050506020204" pitchFamily="18"/>
                </a:endParaRPr>
              </a:p>
            </p:txBody>
          </p:sp>
          <p:sp>
            <p:nvSpPr>
              <p:cNvPr id="19" name="Freeform 20">
                <a:extLst>
                  <a:ext uri="{FF2B5EF4-FFF2-40B4-BE49-F238E27FC236}">
                    <a16:creationId xmlns:a16="http://schemas.microsoft.com/office/drawing/2014/main" id="{B8CEBF53-BF92-DBFF-A5A5-27240B4F5074}"/>
                  </a:ext>
                </a:extLst>
              </p:cNvPr>
              <p:cNvSpPr/>
              <p:nvPr/>
            </p:nvSpPr>
            <p:spPr>
              <a:xfrm>
                <a:off x="0" y="0"/>
                <a:ext cx="20048751" cy="5460029"/>
              </a:xfrm>
              <a:custGeom>
                <a:avLst/>
                <a:gdLst/>
                <a:ahLst/>
                <a:cxnLst/>
                <a:rect l="l" t="t" r="r" b="b"/>
                <a:pathLst>
                  <a:path w="20048751" h="5460029">
                    <a:moveTo>
                      <a:pt x="19903971" y="5315249"/>
                    </a:moveTo>
                    <a:lnTo>
                      <a:pt x="20048751" y="5315249"/>
                    </a:lnTo>
                    <a:lnTo>
                      <a:pt x="20048751" y="5460029"/>
                    </a:lnTo>
                    <a:lnTo>
                      <a:pt x="19903971" y="5460029"/>
                    </a:lnTo>
                    <a:lnTo>
                      <a:pt x="19903971" y="5315249"/>
                    </a:lnTo>
                    <a:close/>
                    <a:moveTo>
                      <a:pt x="0" y="144780"/>
                    </a:moveTo>
                    <a:lnTo>
                      <a:pt x="144780" y="144780"/>
                    </a:lnTo>
                    <a:lnTo>
                      <a:pt x="144780" y="5315249"/>
                    </a:lnTo>
                    <a:lnTo>
                      <a:pt x="0" y="5315249"/>
                    </a:lnTo>
                    <a:lnTo>
                      <a:pt x="0" y="144780"/>
                    </a:lnTo>
                    <a:close/>
                    <a:moveTo>
                      <a:pt x="0" y="5315249"/>
                    </a:moveTo>
                    <a:lnTo>
                      <a:pt x="144780" y="5315249"/>
                    </a:lnTo>
                    <a:lnTo>
                      <a:pt x="144780" y="5460029"/>
                    </a:lnTo>
                    <a:lnTo>
                      <a:pt x="0" y="5460029"/>
                    </a:lnTo>
                    <a:lnTo>
                      <a:pt x="0" y="5315249"/>
                    </a:lnTo>
                    <a:close/>
                    <a:moveTo>
                      <a:pt x="19903971" y="144780"/>
                    </a:moveTo>
                    <a:lnTo>
                      <a:pt x="20048751" y="144780"/>
                    </a:lnTo>
                    <a:lnTo>
                      <a:pt x="20048751" y="5315249"/>
                    </a:lnTo>
                    <a:lnTo>
                      <a:pt x="19903971" y="5315249"/>
                    </a:lnTo>
                    <a:lnTo>
                      <a:pt x="19903971" y="144780"/>
                    </a:lnTo>
                    <a:close/>
                    <a:moveTo>
                      <a:pt x="144780" y="5315249"/>
                    </a:moveTo>
                    <a:lnTo>
                      <a:pt x="19903971" y="5315249"/>
                    </a:lnTo>
                    <a:lnTo>
                      <a:pt x="19903971" y="5460029"/>
                    </a:lnTo>
                    <a:lnTo>
                      <a:pt x="144780" y="5460029"/>
                    </a:lnTo>
                    <a:lnTo>
                      <a:pt x="144780" y="5315249"/>
                    </a:lnTo>
                    <a:close/>
                    <a:moveTo>
                      <a:pt x="19903971" y="0"/>
                    </a:moveTo>
                    <a:lnTo>
                      <a:pt x="20048751" y="0"/>
                    </a:lnTo>
                    <a:lnTo>
                      <a:pt x="20048751" y="144780"/>
                    </a:lnTo>
                    <a:lnTo>
                      <a:pt x="19903971" y="144780"/>
                    </a:lnTo>
                    <a:lnTo>
                      <a:pt x="19903971" y="0"/>
                    </a:lnTo>
                    <a:close/>
                    <a:moveTo>
                      <a:pt x="0" y="0"/>
                    </a:moveTo>
                    <a:lnTo>
                      <a:pt x="144780" y="0"/>
                    </a:lnTo>
                    <a:lnTo>
                      <a:pt x="144780" y="144780"/>
                    </a:lnTo>
                    <a:lnTo>
                      <a:pt x="0" y="144780"/>
                    </a:lnTo>
                    <a:lnTo>
                      <a:pt x="0" y="0"/>
                    </a:lnTo>
                    <a:close/>
                    <a:moveTo>
                      <a:pt x="144780" y="0"/>
                    </a:moveTo>
                    <a:lnTo>
                      <a:pt x="19903971" y="0"/>
                    </a:lnTo>
                    <a:lnTo>
                      <a:pt x="19903971" y="144780"/>
                    </a:lnTo>
                    <a:lnTo>
                      <a:pt x="144780" y="144780"/>
                    </a:lnTo>
                    <a:lnTo>
                      <a:pt x="144780" y="0"/>
                    </a:lnTo>
                    <a:close/>
                  </a:path>
                </a:pathLst>
              </a:custGeom>
              <a:solidFill>
                <a:schemeClr val="accent6">
                  <a:lumMod val="20000"/>
                  <a:lumOff val="80000"/>
                </a:schemeClr>
              </a:solidFill>
              <a:ln>
                <a:solidFill>
                  <a:schemeClr val="accent6">
                    <a:lumMod val="40000"/>
                    <a:lumOff val="60000"/>
                  </a:schemeClr>
                </a:solidFill>
              </a:ln>
            </p:spPr>
            <p:txBody>
              <a:bodyPr/>
              <a:lstStyle/>
              <a:p>
                <a:endParaRPr lang="en-US" sz="2400">
                  <a:latin typeface="UTM Avo" panose="02040603050506020204" pitchFamily="18"/>
                </a:endParaRPr>
              </a:p>
            </p:txBody>
          </p:sp>
        </p:grpSp>
        <p:sp>
          <p:nvSpPr>
            <p:cNvPr id="17" name="TextBox 16">
              <a:extLst>
                <a:ext uri="{FF2B5EF4-FFF2-40B4-BE49-F238E27FC236}">
                  <a16:creationId xmlns:a16="http://schemas.microsoft.com/office/drawing/2014/main" id="{93A7CDA1-46C5-6637-CBF5-C5AEAD32AB8B}"/>
                </a:ext>
              </a:extLst>
            </p:cNvPr>
            <p:cNvSpPr txBox="1"/>
            <p:nvPr/>
          </p:nvSpPr>
          <p:spPr>
            <a:xfrm>
              <a:off x="1549969" y="5093448"/>
              <a:ext cx="9713224" cy="1780883"/>
            </a:xfrm>
            <a:prstGeom prst="rect">
              <a:avLst/>
            </a:prstGeom>
            <a:noFill/>
          </p:spPr>
          <p:txBody>
            <a:bodyPr wrap="square">
              <a:spAutoFit/>
            </a:bodyPr>
            <a:lstStyle/>
            <a:p>
              <a:pPr algn="ctr">
                <a:lnSpc>
                  <a:spcPct val="150000"/>
                </a:lnSpc>
              </a:pPr>
              <a:r>
                <a:rPr lang="vi-VN" sz="2400" b="1" i="1" dirty="0">
                  <a:latin typeface="UTM Avo" panose="02040603050506020204" pitchFamily="18"/>
                  <a:ea typeface="Times New Roman" panose="02020603050405020304" pitchFamily="18" charset="0"/>
                  <a:cs typeface="Arial" panose="020B0604020202020204" pitchFamily="34" charset="0"/>
                </a:rPr>
                <a:t>1. </a:t>
              </a:r>
              <a:r>
                <a:rPr lang="fr-FR" sz="2400" i="1" dirty="0" err="1">
                  <a:latin typeface="UTM Avo" panose="02040603050506020204" pitchFamily="18"/>
                  <a:ea typeface="Times New Roman" panose="02020603050405020304" pitchFamily="18" charset="0"/>
                  <a:cs typeface="Arial" panose="020B0604020202020204" pitchFamily="34" charset="0"/>
                </a:rPr>
                <a:t>Các</a:t>
              </a:r>
              <a:r>
                <a:rPr lang="fr-FR" sz="2400" i="1" dirty="0">
                  <a:latin typeface="UTM Avo" panose="02040603050506020204" pitchFamily="18"/>
                  <a:ea typeface="Times New Roman" panose="02020603050405020304" pitchFamily="18" charset="0"/>
                  <a:cs typeface="Arial" panose="020B0604020202020204" pitchFamily="34" charset="0"/>
                </a:rPr>
                <a:t> </a:t>
              </a:r>
              <a:r>
                <a:rPr lang="fr-FR" sz="2400" i="1" dirty="0" err="1">
                  <a:latin typeface="UTM Avo" panose="02040603050506020204" pitchFamily="18"/>
                  <a:ea typeface="Times New Roman" panose="02020603050405020304" pitchFamily="18" charset="0"/>
                  <a:cs typeface="Arial" panose="020B0604020202020204" pitchFamily="34" charset="0"/>
                </a:rPr>
                <a:t>nét</a:t>
              </a:r>
              <a:r>
                <a:rPr lang="fr-FR" sz="2400" i="1" dirty="0">
                  <a:latin typeface="UTM Avo" panose="02040603050506020204" pitchFamily="18"/>
                  <a:ea typeface="Times New Roman" panose="02020603050405020304" pitchFamily="18" charset="0"/>
                  <a:cs typeface="Arial" panose="020B0604020202020204" pitchFamily="34" charset="0"/>
                </a:rPr>
                <a:t> </a:t>
              </a:r>
              <a:r>
                <a:rPr lang="fr-FR" sz="2400" i="1" dirty="0" err="1">
                  <a:latin typeface="UTM Avo" panose="02040603050506020204" pitchFamily="18"/>
                  <a:ea typeface="Times New Roman" panose="02020603050405020304" pitchFamily="18" charset="0"/>
                  <a:cs typeface="Arial" panose="020B0604020202020204" pitchFamily="34" charset="0"/>
                </a:rPr>
                <a:t>đứt</a:t>
              </a:r>
              <a:r>
                <a:rPr lang="fr-FR" sz="2400" i="1" dirty="0">
                  <a:latin typeface="UTM Avo" panose="02040603050506020204" pitchFamily="18"/>
                  <a:ea typeface="Times New Roman" panose="02020603050405020304" pitchFamily="18" charset="0"/>
                  <a:cs typeface="Arial" panose="020B0604020202020204" pitchFamily="34" charset="0"/>
                </a:rPr>
                <a:t> </a:t>
              </a:r>
              <a:r>
                <a:rPr lang="fr-FR" sz="2400" i="1" dirty="0" err="1">
                  <a:latin typeface="UTM Avo" panose="02040603050506020204" pitchFamily="18"/>
                  <a:ea typeface="Times New Roman" panose="02020603050405020304" pitchFamily="18" charset="0"/>
                  <a:cs typeface="Arial" panose="020B0604020202020204" pitchFamily="34" charset="0"/>
                </a:rPr>
                <a:t>mảnh</a:t>
              </a:r>
              <a:r>
                <a:rPr lang="fr-FR" sz="2400" i="1" dirty="0">
                  <a:latin typeface="UTM Avo" panose="02040603050506020204" pitchFamily="18"/>
                  <a:ea typeface="Times New Roman" panose="02020603050405020304" pitchFamily="18" charset="0"/>
                  <a:cs typeface="Arial" panose="020B0604020202020204" pitchFamily="34" charset="0"/>
                </a:rPr>
                <a:t> </a:t>
              </a:r>
              <a:r>
                <a:rPr lang="fr-FR" sz="2400" i="1" dirty="0" err="1">
                  <a:latin typeface="UTM Avo" panose="02040603050506020204" pitchFamily="18"/>
                  <a:ea typeface="Times New Roman" panose="02020603050405020304" pitchFamily="18" charset="0"/>
                  <a:cs typeface="Arial" panose="020B0604020202020204" pitchFamily="34" charset="0"/>
                </a:rPr>
                <a:t>trên</a:t>
              </a:r>
              <a:r>
                <a:rPr lang="fr-FR" sz="2400" i="1" dirty="0">
                  <a:latin typeface="UTM Avo" panose="02040603050506020204" pitchFamily="18"/>
                  <a:ea typeface="Times New Roman" panose="02020603050405020304" pitchFamily="18" charset="0"/>
                  <a:cs typeface="Arial" panose="020B0604020202020204" pitchFamily="34" charset="0"/>
                </a:rPr>
                <a:t> </a:t>
              </a:r>
              <a:r>
                <a:rPr lang="fr-FR" sz="2400" i="1" dirty="0" err="1">
                  <a:latin typeface="UTM Avo" panose="02040603050506020204" pitchFamily="18"/>
                  <a:ea typeface="Times New Roman" panose="02020603050405020304" pitchFamily="18" charset="0"/>
                  <a:cs typeface="Arial" panose="020B0604020202020204" pitchFamily="34" charset="0"/>
                </a:rPr>
                <a:t>hình</a:t>
              </a:r>
              <a:r>
                <a:rPr lang="fr-FR" sz="2400" i="1" dirty="0">
                  <a:latin typeface="UTM Avo" panose="02040603050506020204" pitchFamily="18"/>
                  <a:ea typeface="Times New Roman" panose="02020603050405020304" pitchFamily="18" charset="0"/>
                  <a:cs typeface="Arial" panose="020B0604020202020204" pitchFamily="34" charset="0"/>
                </a:rPr>
                <a:t> </a:t>
              </a:r>
              <a:r>
                <a:rPr lang="fr-FR" sz="2400" i="1" dirty="0" err="1">
                  <a:latin typeface="UTM Avo" panose="02040603050506020204" pitchFamily="18"/>
                  <a:ea typeface="Times New Roman" panose="02020603050405020304" pitchFamily="18" charset="0"/>
                  <a:cs typeface="Arial" panose="020B0604020202020204" pitchFamily="34" charset="0"/>
                </a:rPr>
                <a:t>chiếu</a:t>
              </a:r>
              <a:r>
                <a:rPr lang="fr-FR" sz="2400" i="1" dirty="0">
                  <a:latin typeface="UTM Avo" panose="02040603050506020204" pitchFamily="18"/>
                  <a:ea typeface="Times New Roman" panose="02020603050405020304" pitchFamily="18" charset="0"/>
                  <a:cs typeface="Arial" panose="020B0604020202020204" pitchFamily="34" charset="0"/>
                </a:rPr>
                <a:t> </a:t>
              </a:r>
              <a:r>
                <a:rPr lang="fr-FR" sz="2400" i="1" dirty="0" err="1">
                  <a:latin typeface="UTM Avo" panose="02040603050506020204" pitchFamily="18"/>
                  <a:ea typeface="Times New Roman" panose="02020603050405020304" pitchFamily="18" charset="0"/>
                  <a:cs typeface="Arial" panose="020B0604020202020204" pitchFamily="34" charset="0"/>
                </a:rPr>
                <a:t>đứng</a:t>
              </a:r>
              <a:r>
                <a:rPr lang="fr-FR" sz="2400" i="1" dirty="0">
                  <a:latin typeface="UTM Avo" panose="02040603050506020204" pitchFamily="18"/>
                  <a:ea typeface="Times New Roman" panose="02020603050405020304" pitchFamily="18" charset="0"/>
                  <a:cs typeface="Arial" panose="020B0604020202020204" pitchFamily="34" charset="0"/>
                </a:rPr>
                <a:t> </a:t>
              </a:r>
              <a:r>
                <a:rPr lang="fr-FR" sz="2400" i="1" dirty="0" err="1">
                  <a:latin typeface="UTM Avo" panose="02040603050506020204" pitchFamily="18"/>
                  <a:ea typeface="Times New Roman" panose="02020603050405020304" pitchFamily="18" charset="0"/>
                  <a:cs typeface="Arial" panose="020B0604020202020204" pitchFamily="34" charset="0"/>
                </a:rPr>
                <a:t>thể</a:t>
              </a:r>
              <a:r>
                <a:rPr lang="fr-FR" sz="2400" i="1" dirty="0">
                  <a:latin typeface="UTM Avo" panose="02040603050506020204" pitchFamily="18"/>
                  <a:ea typeface="Times New Roman" panose="02020603050405020304" pitchFamily="18" charset="0"/>
                  <a:cs typeface="Arial" panose="020B0604020202020204" pitchFamily="34" charset="0"/>
                </a:rPr>
                <a:t> </a:t>
              </a:r>
              <a:r>
                <a:rPr lang="fr-FR" sz="2400" i="1" dirty="0" err="1">
                  <a:latin typeface="UTM Avo" panose="02040603050506020204" pitchFamily="18"/>
                  <a:ea typeface="Times New Roman" panose="02020603050405020304" pitchFamily="18" charset="0"/>
                  <a:cs typeface="Arial" panose="020B0604020202020204" pitchFamily="34" charset="0"/>
                </a:rPr>
                <a:t>hiện</a:t>
              </a:r>
              <a:r>
                <a:rPr lang="fr-FR" sz="2400" i="1" dirty="0">
                  <a:latin typeface="UTM Avo" panose="02040603050506020204" pitchFamily="18"/>
                  <a:ea typeface="Times New Roman" panose="02020603050405020304" pitchFamily="18" charset="0"/>
                  <a:cs typeface="Arial" panose="020B0604020202020204" pitchFamily="34" charset="0"/>
                </a:rPr>
                <a:t> </a:t>
              </a:r>
              <a:r>
                <a:rPr lang="fr-FR" sz="2400" i="1" dirty="0" err="1">
                  <a:latin typeface="UTM Avo" panose="02040603050506020204" pitchFamily="18"/>
                  <a:ea typeface="Times New Roman" panose="02020603050405020304" pitchFamily="18" charset="0"/>
                  <a:cs typeface="Arial" panose="020B0604020202020204" pitchFamily="34" charset="0"/>
                </a:rPr>
                <a:t>phần</a:t>
              </a:r>
              <a:r>
                <a:rPr lang="fr-FR" sz="2400" i="1" dirty="0">
                  <a:latin typeface="UTM Avo" panose="02040603050506020204" pitchFamily="18"/>
                  <a:ea typeface="Times New Roman" panose="02020603050405020304" pitchFamily="18" charset="0"/>
                  <a:cs typeface="Arial" panose="020B0604020202020204" pitchFamily="34" charset="0"/>
                </a:rPr>
                <a:t> </a:t>
              </a:r>
              <a:r>
                <a:rPr lang="fr-FR" sz="2400" i="1" dirty="0" err="1">
                  <a:latin typeface="UTM Avo" panose="02040603050506020204" pitchFamily="18"/>
                  <a:ea typeface="Times New Roman" panose="02020603050405020304" pitchFamily="18" charset="0"/>
                  <a:cs typeface="Arial" panose="020B0604020202020204" pitchFamily="34" charset="0"/>
                </a:rPr>
                <a:t>nào</a:t>
              </a:r>
              <a:r>
                <a:rPr lang="fr-FR" sz="2400" i="1" dirty="0">
                  <a:latin typeface="UTM Avo" panose="02040603050506020204" pitchFamily="18"/>
                  <a:ea typeface="Times New Roman" panose="02020603050405020304" pitchFamily="18" charset="0"/>
                  <a:cs typeface="Arial" panose="020B0604020202020204" pitchFamily="34" charset="0"/>
                </a:rPr>
                <a:t> </a:t>
              </a:r>
              <a:r>
                <a:rPr lang="fr-FR" sz="2400" i="1" dirty="0" err="1">
                  <a:latin typeface="UTM Avo" panose="02040603050506020204" pitchFamily="18"/>
                  <a:ea typeface="Times New Roman" panose="02020603050405020304" pitchFamily="18" charset="0"/>
                  <a:cs typeface="Arial" panose="020B0604020202020204" pitchFamily="34" charset="0"/>
                </a:rPr>
                <a:t>của</a:t>
              </a:r>
              <a:r>
                <a:rPr lang="fr-FR" sz="2400" i="1" dirty="0">
                  <a:latin typeface="UTM Avo" panose="02040603050506020204" pitchFamily="18"/>
                  <a:ea typeface="Times New Roman" panose="02020603050405020304" pitchFamily="18" charset="0"/>
                  <a:cs typeface="Arial" panose="020B0604020202020204" pitchFamily="34" charset="0"/>
                </a:rPr>
                <a:t> </a:t>
              </a:r>
              <a:r>
                <a:rPr lang="fr-FR" sz="2400" i="1" dirty="0" err="1">
                  <a:latin typeface="UTM Avo" panose="02040603050506020204" pitchFamily="18"/>
                  <a:ea typeface="Times New Roman" panose="02020603050405020304" pitchFamily="18" charset="0"/>
                  <a:cs typeface="Arial" panose="020B0604020202020204" pitchFamily="34" charset="0"/>
                </a:rPr>
                <a:t>vật</a:t>
              </a:r>
              <a:r>
                <a:rPr lang="fr-FR" sz="2400" i="1" dirty="0">
                  <a:latin typeface="UTM Avo" panose="02040603050506020204" pitchFamily="18"/>
                  <a:ea typeface="Times New Roman" panose="02020603050405020304" pitchFamily="18" charset="0"/>
                  <a:cs typeface="Arial" panose="020B0604020202020204" pitchFamily="34" charset="0"/>
                </a:rPr>
                <a:t> </a:t>
              </a:r>
              <a:r>
                <a:rPr lang="fr-FR" sz="2400" i="1" dirty="0" err="1">
                  <a:latin typeface="UTM Avo" panose="02040603050506020204" pitchFamily="18"/>
                  <a:ea typeface="Times New Roman" panose="02020603050405020304" pitchFamily="18" charset="0"/>
                  <a:cs typeface="Arial" panose="020B0604020202020204" pitchFamily="34" charset="0"/>
                </a:rPr>
                <a:t>thể</a:t>
              </a:r>
              <a:r>
                <a:rPr lang="fr-FR" sz="2400" i="1" dirty="0">
                  <a:latin typeface="UTM Avo" panose="02040603050506020204" pitchFamily="18"/>
                  <a:ea typeface="Times New Roman" panose="02020603050405020304" pitchFamily="18" charset="0"/>
                  <a:cs typeface="Arial" panose="020B0604020202020204" pitchFamily="34" charset="0"/>
                </a:rPr>
                <a:t>?</a:t>
              </a:r>
              <a:endParaRPr lang="en-US" sz="2400" i="1" dirty="0">
                <a:latin typeface="UTM Avo" panose="02040603050506020204" pitchFamily="18"/>
                <a:cs typeface="Arial" panose="020B0604020202020204" pitchFamily="34" charset="0"/>
              </a:endParaRPr>
            </a:p>
          </p:txBody>
        </p:sp>
      </p:grpSp>
      <p:grpSp>
        <p:nvGrpSpPr>
          <p:cNvPr id="20" name="Group 19">
            <a:extLst>
              <a:ext uri="{FF2B5EF4-FFF2-40B4-BE49-F238E27FC236}">
                <a16:creationId xmlns:a16="http://schemas.microsoft.com/office/drawing/2014/main" id="{E287C521-EC3A-3C56-617C-CC49C068D86A}"/>
              </a:ext>
            </a:extLst>
          </p:cNvPr>
          <p:cNvGrpSpPr/>
          <p:nvPr/>
        </p:nvGrpSpPr>
        <p:grpSpPr>
          <a:xfrm>
            <a:off x="865909" y="4785648"/>
            <a:ext cx="6753549" cy="1286211"/>
            <a:chOff x="-27943" y="8012715"/>
            <a:chExt cx="9446929" cy="2041805"/>
          </a:xfrm>
        </p:grpSpPr>
        <p:grpSp>
          <p:nvGrpSpPr>
            <p:cNvPr id="21" name="Group 28">
              <a:extLst>
                <a:ext uri="{FF2B5EF4-FFF2-40B4-BE49-F238E27FC236}">
                  <a16:creationId xmlns:a16="http://schemas.microsoft.com/office/drawing/2014/main" id="{EAA868DB-C6DF-89E4-0019-D07BFCBDA140}"/>
                </a:ext>
              </a:extLst>
            </p:cNvPr>
            <p:cNvGrpSpPr/>
            <p:nvPr/>
          </p:nvGrpSpPr>
          <p:grpSpPr>
            <a:xfrm>
              <a:off x="352124" y="8087384"/>
              <a:ext cx="8686799" cy="1967136"/>
              <a:chOff x="1" y="-5"/>
              <a:chExt cx="20048750" cy="5460029"/>
            </a:xfrm>
          </p:grpSpPr>
          <p:sp>
            <p:nvSpPr>
              <p:cNvPr id="23" name="Freeform 29">
                <a:extLst>
                  <a:ext uri="{FF2B5EF4-FFF2-40B4-BE49-F238E27FC236}">
                    <a16:creationId xmlns:a16="http://schemas.microsoft.com/office/drawing/2014/main" id="{D4981757-53FE-204E-96A7-32018928DD21}"/>
                  </a:ext>
                </a:extLst>
              </p:cNvPr>
              <p:cNvSpPr/>
              <p:nvPr/>
            </p:nvSpPr>
            <p:spPr>
              <a:xfrm>
                <a:off x="72390" y="72389"/>
                <a:ext cx="19903972" cy="5315251"/>
              </a:xfrm>
              <a:custGeom>
                <a:avLst/>
                <a:gdLst/>
                <a:ahLst/>
                <a:cxnLst/>
                <a:rect l="l" t="t" r="r" b="b"/>
                <a:pathLst>
                  <a:path w="19903972" h="5315249">
                    <a:moveTo>
                      <a:pt x="0" y="0"/>
                    </a:moveTo>
                    <a:lnTo>
                      <a:pt x="19903972" y="0"/>
                    </a:lnTo>
                    <a:lnTo>
                      <a:pt x="19903972" y="5315249"/>
                    </a:lnTo>
                    <a:lnTo>
                      <a:pt x="0" y="5315249"/>
                    </a:lnTo>
                    <a:lnTo>
                      <a:pt x="0" y="0"/>
                    </a:lnTo>
                    <a:close/>
                  </a:path>
                </a:pathLst>
              </a:custGeom>
              <a:solidFill>
                <a:schemeClr val="accent6">
                  <a:lumMod val="20000"/>
                  <a:lumOff val="80000"/>
                </a:schemeClr>
              </a:solidFill>
            </p:spPr>
            <p:txBody>
              <a:bodyPr/>
              <a:lstStyle/>
              <a:p>
                <a:endParaRPr lang="en-US" sz="2400">
                  <a:latin typeface="UTM Avo" panose="02040603050506020204" pitchFamily="18"/>
                </a:endParaRPr>
              </a:p>
            </p:txBody>
          </p:sp>
          <p:sp>
            <p:nvSpPr>
              <p:cNvPr id="24" name="Freeform 30">
                <a:extLst>
                  <a:ext uri="{FF2B5EF4-FFF2-40B4-BE49-F238E27FC236}">
                    <a16:creationId xmlns:a16="http://schemas.microsoft.com/office/drawing/2014/main" id="{DE673006-33EA-E33F-881F-2E3C80F5892A}"/>
                  </a:ext>
                </a:extLst>
              </p:cNvPr>
              <p:cNvSpPr/>
              <p:nvPr/>
            </p:nvSpPr>
            <p:spPr>
              <a:xfrm>
                <a:off x="1" y="-5"/>
                <a:ext cx="20048750" cy="5460029"/>
              </a:xfrm>
              <a:custGeom>
                <a:avLst/>
                <a:gdLst/>
                <a:ahLst/>
                <a:cxnLst/>
                <a:rect l="l" t="t" r="r" b="b"/>
                <a:pathLst>
                  <a:path w="20048751" h="5460029">
                    <a:moveTo>
                      <a:pt x="19903971" y="5315249"/>
                    </a:moveTo>
                    <a:lnTo>
                      <a:pt x="20048751" y="5315249"/>
                    </a:lnTo>
                    <a:lnTo>
                      <a:pt x="20048751" y="5460029"/>
                    </a:lnTo>
                    <a:lnTo>
                      <a:pt x="19903971" y="5460029"/>
                    </a:lnTo>
                    <a:lnTo>
                      <a:pt x="19903971" y="5315249"/>
                    </a:lnTo>
                    <a:close/>
                    <a:moveTo>
                      <a:pt x="0" y="144780"/>
                    </a:moveTo>
                    <a:lnTo>
                      <a:pt x="144780" y="144780"/>
                    </a:lnTo>
                    <a:lnTo>
                      <a:pt x="144780" y="5315249"/>
                    </a:lnTo>
                    <a:lnTo>
                      <a:pt x="0" y="5315249"/>
                    </a:lnTo>
                    <a:lnTo>
                      <a:pt x="0" y="144780"/>
                    </a:lnTo>
                    <a:close/>
                    <a:moveTo>
                      <a:pt x="0" y="5315249"/>
                    </a:moveTo>
                    <a:lnTo>
                      <a:pt x="144780" y="5315249"/>
                    </a:lnTo>
                    <a:lnTo>
                      <a:pt x="144780" y="5460029"/>
                    </a:lnTo>
                    <a:lnTo>
                      <a:pt x="0" y="5460029"/>
                    </a:lnTo>
                    <a:lnTo>
                      <a:pt x="0" y="5315249"/>
                    </a:lnTo>
                    <a:close/>
                    <a:moveTo>
                      <a:pt x="19903971" y="144780"/>
                    </a:moveTo>
                    <a:lnTo>
                      <a:pt x="20048751" y="144780"/>
                    </a:lnTo>
                    <a:lnTo>
                      <a:pt x="20048751" y="5315249"/>
                    </a:lnTo>
                    <a:lnTo>
                      <a:pt x="19903971" y="5315249"/>
                    </a:lnTo>
                    <a:lnTo>
                      <a:pt x="19903971" y="144780"/>
                    </a:lnTo>
                    <a:close/>
                    <a:moveTo>
                      <a:pt x="144780" y="5315249"/>
                    </a:moveTo>
                    <a:lnTo>
                      <a:pt x="19903971" y="5315249"/>
                    </a:lnTo>
                    <a:lnTo>
                      <a:pt x="19903971" y="5460029"/>
                    </a:lnTo>
                    <a:lnTo>
                      <a:pt x="144780" y="5460029"/>
                    </a:lnTo>
                    <a:lnTo>
                      <a:pt x="144780" y="5315249"/>
                    </a:lnTo>
                    <a:close/>
                    <a:moveTo>
                      <a:pt x="19903971" y="0"/>
                    </a:moveTo>
                    <a:lnTo>
                      <a:pt x="20048751" y="0"/>
                    </a:lnTo>
                    <a:lnTo>
                      <a:pt x="20048751" y="144780"/>
                    </a:lnTo>
                    <a:lnTo>
                      <a:pt x="19903971" y="144780"/>
                    </a:lnTo>
                    <a:lnTo>
                      <a:pt x="19903971" y="0"/>
                    </a:lnTo>
                    <a:close/>
                    <a:moveTo>
                      <a:pt x="0" y="0"/>
                    </a:moveTo>
                    <a:lnTo>
                      <a:pt x="144780" y="0"/>
                    </a:lnTo>
                    <a:lnTo>
                      <a:pt x="144780" y="144780"/>
                    </a:lnTo>
                    <a:lnTo>
                      <a:pt x="0" y="144780"/>
                    </a:lnTo>
                    <a:lnTo>
                      <a:pt x="0" y="0"/>
                    </a:lnTo>
                    <a:close/>
                    <a:moveTo>
                      <a:pt x="144780" y="0"/>
                    </a:moveTo>
                    <a:lnTo>
                      <a:pt x="19903971" y="0"/>
                    </a:lnTo>
                    <a:lnTo>
                      <a:pt x="19903971" y="144780"/>
                    </a:lnTo>
                    <a:lnTo>
                      <a:pt x="144780" y="144780"/>
                    </a:lnTo>
                    <a:lnTo>
                      <a:pt x="144780" y="0"/>
                    </a:lnTo>
                    <a:close/>
                  </a:path>
                </a:pathLst>
              </a:custGeom>
              <a:solidFill>
                <a:schemeClr val="accent6">
                  <a:lumMod val="20000"/>
                  <a:lumOff val="80000"/>
                </a:schemeClr>
              </a:solidFill>
              <a:ln>
                <a:solidFill>
                  <a:schemeClr val="accent6">
                    <a:lumMod val="40000"/>
                    <a:lumOff val="60000"/>
                  </a:schemeClr>
                </a:solidFill>
              </a:ln>
            </p:spPr>
            <p:txBody>
              <a:bodyPr/>
              <a:lstStyle/>
              <a:p>
                <a:endParaRPr lang="en-US" sz="2400">
                  <a:latin typeface="UTM Avo" panose="02040603050506020204" pitchFamily="18"/>
                </a:endParaRPr>
              </a:p>
            </p:txBody>
          </p:sp>
        </p:grpSp>
        <p:sp>
          <p:nvSpPr>
            <p:cNvPr id="22" name="TextBox 21">
              <a:extLst>
                <a:ext uri="{FF2B5EF4-FFF2-40B4-BE49-F238E27FC236}">
                  <a16:creationId xmlns:a16="http://schemas.microsoft.com/office/drawing/2014/main" id="{D04C07E4-9E55-4805-6AED-9CB2CA50771E}"/>
                </a:ext>
              </a:extLst>
            </p:cNvPr>
            <p:cNvSpPr txBox="1"/>
            <p:nvPr/>
          </p:nvSpPr>
          <p:spPr>
            <a:xfrm>
              <a:off x="-27943" y="8012715"/>
              <a:ext cx="9446929" cy="1862313"/>
            </a:xfrm>
            <a:prstGeom prst="rect">
              <a:avLst/>
            </a:prstGeom>
            <a:noFill/>
          </p:spPr>
          <p:txBody>
            <a:bodyPr wrap="square">
              <a:spAutoFit/>
            </a:bodyPr>
            <a:lstStyle/>
            <a:p>
              <a:pPr algn="ctr">
                <a:lnSpc>
                  <a:spcPct val="150000"/>
                </a:lnSpc>
                <a:spcBef>
                  <a:spcPts val="189"/>
                </a:spcBef>
                <a:spcAft>
                  <a:spcPts val="189"/>
                </a:spcAft>
              </a:pPr>
              <a:r>
                <a:rPr lang="vi-VN" sz="2400" b="1" i="1" dirty="0">
                  <a:latin typeface="UTM Avo" panose="02040603050506020204" pitchFamily="18"/>
                  <a:ea typeface="Times New Roman" panose="02020603050405020304" pitchFamily="18" charset="0"/>
                  <a:cs typeface="Arial" panose="020B0604020202020204" pitchFamily="34" charset="0"/>
                </a:rPr>
                <a:t>2. </a:t>
              </a:r>
              <a:r>
                <a:rPr lang="fr-FR" sz="2400" i="1" dirty="0" err="1">
                  <a:latin typeface="UTM Avo" panose="02040603050506020204" pitchFamily="18"/>
                  <a:ea typeface="Times New Roman" panose="02020603050405020304" pitchFamily="18" charset="0"/>
                  <a:cs typeface="Arial" panose="020B0604020202020204" pitchFamily="34" charset="0"/>
                </a:rPr>
                <a:t>Làm</a:t>
              </a:r>
              <a:r>
                <a:rPr lang="fr-FR" sz="2400" i="1" dirty="0">
                  <a:latin typeface="UTM Avo" panose="02040603050506020204" pitchFamily="18"/>
                  <a:ea typeface="Times New Roman" panose="02020603050405020304" pitchFamily="18" charset="0"/>
                  <a:cs typeface="Arial" panose="020B0604020202020204" pitchFamily="34" charset="0"/>
                </a:rPr>
                <a:t> </a:t>
              </a:r>
              <a:r>
                <a:rPr lang="fr-FR" sz="2400" i="1" dirty="0" err="1">
                  <a:latin typeface="UTM Avo" panose="02040603050506020204" pitchFamily="18"/>
                  <a:ea typeface="Times New Roman" panose="02020603050405020304" pitchFamily="18" charset="0"/>
                  <a:cs typeface="Arial" panose="020B0604020202020204" pitchFamily="34" charset="0"/>
                </a:rPr>
                <a:t>thế</a:t>
              </a:r>
              <a:r>
                <a:rPr lang="fr-FR" sz="2400" i="1" dirty="0">
                  <a:latin typeface="UTM Avo" panose="02040603050506020204" pitchFamily="18"/>
                  <a:ea typeface="Times New Roman" panose="02020603050405020304" pitchFamily="18" charset="0"/>
                  <a:cs typeface="Arial" panose="020B0604020202020204" pitchFamily="34" charset="0"/>
                </a:rPr>
                <a:t> </a:t>
              </a:r>
              <a:r>
                <a:rPr lang="fr-FR" sz="2400" i="1" dirty="0" err="1">
                  <a:latin typeface="UTM Avo" panose="02040603050506020204" pitchFamily="18"/>
                  <a:ea typeface="Times New Roman" panose="02020603050405020304" pitchFamily="18" charset="0"/>
                  <a:cs typeface="Arial" panose="020B0604020202020204" pitchFamily="34" charset="0"/>
                </a:rPr>
                <a:t>nào</a:t>
              </a:r>
              <a:r>
                <a:rPr lang="fr-FR" sz="2400" i="1" dirty="0">
                  <a:latin typeface="UTM Avo" panose="02040603050506020204" pitchFamily="18"/>
                  <a:ea typeface="Times New Roman" panose="02020603050405020304" pitchFamily="18" charset="0"/>
                  <a:cs typeface="Arial" panose="020B0604020202020204" pitchFamily="34" charset="0"/>
                </a:rPr>
                <a:t> </a:t>
              </a:r>
              <a:r>
                <a:rPr lang="fr-FR" sz="2400" i="1" dirty="0" err="1">
                  <a:latin typeface="UTM Avo" panose="02040603050506020204" pitchFamily="18"/>
                  <a:ea typeface="Times New Roman" panose="02020603050405020304" pitchFamily="18" charset="0"/>
                  <a:cs typeface="Arial" panose="020B0604020202020204" pitchFamily="34" charset="0"/>
                </a:rPr>
                <a:t>để</a:t>
              </a:r>
              <a:r>
                <a:rPr lang="fr-FR" sz="2400" i="1" dirty="0">
                  <a:latin typeface="UTM Avo" panose="02040603050506020204" pitchFamily="18"/>
                  <a:ea typeface="Times New Roman" panose="02020603050405020304" pitchFamily="18" charset="0"/>
                  <a:cs typeface="Arial" panose="020B0604020202020204" pitchFamily="34" charset="0"/>
                </a:rPr>
                <a:t> </a:t>
              </a:r>
              <a:r>
                <a:rPr lang="fr-FR" sz="2400" i="1" dirty="0" err="1">
                  <a:latin typeface="UTM Avo" panose="02040603050506020204" pitchFamily="18"/>
                  <a:ea typeface="Times New Roman" panose="02020603050405020304" pitchFamily="18" charset="0"/>
                  <a:cs typeface="Arial" panose="020B0604020202020204" pitchFamily="34" charset="0"/>
                </a:rPr>
                <a:t>thể</a:t>
              </a:r>
              <a:r>
                <a:rPr lang="fr-FR" sz="2400" i="1" dirty="0">
                  <a:latin typeface="UTM Avo" panose="02040603050506020204" pitchFamily="18"/>
                  <a:ea typeface="Times New Roman" panose="02020603050405020304" pitchFamily="18" charset="0"/>
                  <a:cs typeface="Arial" panose="020B0604020202020204" pitchFamily="34" charset="0"/>
                </a:rPr>
                <a:t> </a:t>
              </a:r>
              <a:r>
                <a:rPr lang="fr-FR" sz="2400" i="1" dirty="0" err="1">
                  <a:latin typeface="UTM Avo" panose="02040603050506020204" pitchFamily="18"/>
                  <a:ea typeface="Times New Roman" panose="02020603050405020304" pitchFamily="18" charset="0"/>
                  <a:cs typeface="Arial" panose="020B0604020202020204" pitchFamily="34" charset="0"/>
                </a:rPr>
                <a:t>hiện</a:t>
              </a:r>
              <a:r>
                <a:rPr lang="fr-FR" sz="2400" i="1" dirty="0">
                  <a:latin typeface="UTM Avo" panose="02040603050506020204" pitchFamily="18"/>
                  <a:ea typeface="Times New Roman" panose="02020603050405020304" pitchFamily="18" charset="0"/>
                  <a:cs typeface="Arial" panose="020B0604020202020204" pitchFamily="34" charset="0"/>
                </a:rPr>
                <a:t> </a:t>
              </a:r>
              <a:r>
                <a:rPr lang="fr-FR" sz="2400" i="1" dirty="0" err="1">
                  <a:latin typeface="UTM Avo" panose="02040603050506020204" pitchFamily="18"/>
                  <a:ea typeface="Times New Roman" panose="02020603050405020304" pitchFamily="18" charset="0"/>
                  <a:cs typeface="Arial" panose="020B0604020202020204" pitchFamily="34" charset="0"/>
                </a:rPr>
                <a:t>rõ</a:t>
              </a:r>
              <a:r>
                <a:rPr lang="fr-FR" sz="2400" i="1" dirty="0">
                  <a:latin typeface="UTM Avo" panose="02040603050506020204" pitchFamily="18"/>
                  <a:ea typeface="Times New Roman" panose="02020603050405020304" pitchFamily="18" charset="0"/>
                  <a:cs typeface="Arial" panose="020B0604020202020204" pitchFamily="34" charset="0"/>
                </a:rPr>
                <a:t> </a:t>
              </a:r>
              <a:r>
                <a:rPr lang="fr-FR" sz="2400" i="1" dirty="0" err="1">
                  <a:latin typeface="UTM Avo" panose="02040603050506020204" pitchFamily="18"/>
                  <a:ea typeface="Times New Roman" panose="02020603050405020304" pitchFamily="18" charset="0"/>
                  <a:cs typeface="Arial" panose="020B0604020202020204" pitchFamily="34" charset="0"/>
                </a:rPr>
                <a:t>phần</a:t>
              </a:r>
              <a:r>
                <a:rPr lang="fr-FR" sz="2400" i="1" dirty="0">
                  <a:latin typeface="UTM Avo" panose="02040603050506020204" pitchFamily="18"/>
                  <a:ea typeface="Times New Roman" panose="02020603050405020304" pitchFamily="18" charset="0"/>
                  <a:cs typeface="Arial" panose="020B0604020202020204" pitchFamily="34" charset="0"/>
                </a:rPr>
                <a:t> </a:t>
              </a:r>
              <a:endParaRPr lang="vi-VN" sz="2400" i="1" dirty="0">
                <a:latin typeface="UTM Avo" panose="02040603050506020204" pitchFamily="18"/>
                <a:ea typeface="Times New Roman" panose="02020603050405020304" pitchFamily="18" charset="0"/>
                <a:cs typeface="Arial" panose="020B0604020202020204" pitchFamily="34" charset="0"/>
              </a:endParaRPr>
            </a:p>
            <a:p>
              <a:pPr algn="ctr">
                <a:lnSpc>
                  <a:spcPct val="150000"/>
                </a:lnSpc>
                <a:spcBef>
                  <a:spcPts val="189"/>
                </a:spcBef>
                <a:spcAft>
                  <a:spcPts val="189"/>
                </a:spcAft>
              </a:pPr>
              <a:r>
                <a:rPr lang="fr-FR" sz="2400" i="1" dirty="0" err="1">
                  <a:latin typeface="UTM Avo" panose="02040603050506020204" pitchFamily="18"/>
                  <a:ea typeface="Times New Roman" panose="02020603050405020304" pitchFamily="18" charset="0"/>
                  <a:cs typeface="Arial" panose="020B0604020202020204" pitchFamily="34" charset="0"/>
                </a:rPr>
                <a:t>cấu</a:t>
              </a:r>
              <a:r>
                <a:rPr lang="fr-FR" sz="2400" i="1" dirty="0">
                  <a:latin typeface="UTM Avo" panose="02040603050506020204" pitchFamily="18"/>
                  <a:ea typeface="Times New Roman" panose="02020603050405020304" pitchFamily="18" charset="0"/>
                  <a:cs typeface="Arial" panose="020B0604020202020204" pitchFamily="34" charset="0"/>
                </a:rPr>
                <a:t> </a:t>
              </a:r>
              <a:r>
                <a:rPr lang="fr-FR" sz="2400" i="1" dirty="0" err="1">
                  <a:latin typeface="UTM Avo" panose="02040603050506020204" pitchFamily="18"/>
                  <a:ea typeface="Times New Roman" panose="02020603050405020304" pitchFamily="18" charset="0"/>
                  <a:cs typeface="Arial" panose="020B0604020202020204" pitchFamily="34" charset="0"/>
                </a:rPr>
                <a:t>tạo</a:t>
              </a:r>
              <a:r>
                <a:rPr lang="vi-VN" sz="2400" i="1" dirty="0">
                  <a:latin typeface="UTM Avo" panose="02040603050506020204" pitchFamily="18"/>
                  <a:ea typeface="Times New Roman" panose="02020603050405020304" pitchFamily="18" charset="0"/>
                  <a:cs typeface="Arial" panose="020B0604020202020204" pitchFamily="34" charset="0"/>
                </a:rPr>
                <a:t>,</a:t>
              </a:r>
              <a:r>
                <a:rPr lang="fr-FR" sz="2400" i="1" dirty="0">
                  <a:latin typeface="UTM Avo" panose="02040603050506020204" pitchFamily="18"/>
                  <a:ea typeface="Times New Roman" panose="02020603050405020304" pitchFamily="18" charset="0"/>
                  <a:cs typeface="Arial" panose="020B0604020202020204" pitchFamily="34" charset="0"/>
                </a:rPr>
                <a:t> </a:t>
              </a:r>
              <a:r>
                <a:rPr lang="fr-FR" sz="2400" i="1" dirty="0" err="1">
                  <a:latin typeface="UTM Avo" panose="02040603050506020204" pitchFamily="18"/>
                  <a:ea typeface="Times New Roman" panose="02020603050405020304" pitchFamily="18" charset="0"/>
                  <a:cs typeface="Arial" panose="020B0604020202020204" pitchFamily="34" charset="0"/>
                </a:rPr>
                <a:t>bên</a:t>
              </a:r>
              <a:r>
                <a:rPr lang="fr-FR" sz="2400" i="1" dirty="0">
                  <a:latin typeface="UTM Avo" panose="02040603050506020204" pitchFamily="18"/>
                  <a:ea typeface="Times New Roman" panose="02020603050405020304" pitchFamily="18" charset="0"/>
                  <a:cs typeface="Arial" panose="020B0604020202020204" pitchFamily="34" charset="0"/>
                </a:rPr>
                <a:t> </a:t>
              </a:r>
              <a:r>
                <a:rPr lang="fr-FR" sz="2400" i="1" dirty="0" err="1">
                  <a:latin typeface="UTM Avo" panose="02040603050506020204" pitchFamily="18"/>
                  <a:ea typeface="Times New Roman" panose="02020603050405020304" pitchFamily="18" charset="0"/>
                  <a:cs typeface="Arial" panose="020B0604020202020204" pitchFamily="34" charset="0"/>
                </a:rPr>
                <a:t>trong</a:t>
              </a:r>
              <a:r>
                <a:rPr lang="fr-FR" sz="2400" i="1" dirty="0">
                  <a:latin typeface="UTM Avo" panose="02040603050506020204" pitchFamily="18"/>
                  <a:ea typeface="Times New Roman" panose="02020603050405020304" pitchFamily="18" charset="0"/>
                  <a:cs typeface="Arial" panose="020B0604020202020204" pitchFamily="34" charset="0"/>
                </a:rPr>
                <a:t> </a:t>
              </a:r>
              <a:r>
                <a:rPr lang="fr-FR" sz="2400" i="1" dirty="0" err="1">
                  <a:latin typeface="UTM Avo" panose="02040603050506020204" pitchFamily="18"/>
                  <a:ea typeface="Times New Roman" panose="02020603050405020304" pitchFamily="18" charset="0"/>
                  <a:cs typeface="Arial" panose="020B0604020202020204" pitchFamily="34" charset="0"/>
                </a:rPr>
                <a:t>của</a:t>
              </a:r>
              <a:r>
                <a:rPr lang="fr-FR" sz="2400" i="1" dirty="0">
                  <a:latin typeface="UTM Avo" panose="02040603050506020204" pitchFamily="18"/>
                  <a:ea typeface="Times New Roman" panose="02020603050405020304" pitchFamily="18" charset="0"/>
                  <a:cs typeface="Arial" panose="020B0604020202020204" pitchFamily="34" charset="0"/>
                </a:rPr>
                <a:t> </a:t>
              </a:r>
              <a:r>
                <a:rPr lang="fr-FR" sz="2400" i="1" dirty="0" err="1">
                  <a:latin typeface="UTM Avo" panose="02040603050506020204" pitchFamily="18"/>
                  <a:ea typeface="Times New Roman" panose="02020603050405020304" pitchFamily="18" charset="0"/>
                  <a:cs typeface="Arial" panose="020B0604020202020204" pitchFamily="34" charset="0"/>
                </a:rPr>
                <a:t>vật</a:t>
              </a:r>
              <a:r>
                <a:rPr lang="fr-FR" sz="2400" i="1" dirty="0">
                  <a:latin typeface="UTM Avo" panose="02040603050506020204" pitchFamily="18"/>
                  <a:ea typeface="Times New Roman" panose="02020603050405020304" pitchFamily="18" charset="0"/>
                  <a:cs typeface="Arial" panose="020B0604020202020204" pitchFamily="34" charset="0"/>
                </a:rPr>
                <a:t> </a:t>
              </a:r>
              <a:r>
                <a:rPr lang="vi-VN" sz="2400" i="1" dirty="0">
                  <a:latin typeface="UTM Avo" panose="02040603050506020204" pitchFamily="18"/>
                  <a:ea typeface="Times New Roman" panose="02020603050405020304" pitchFamily="18" charset="0"/>
                  <a:cs typeface="Arial" panose="020B0604020202020204" pitchFamily="34" charset="0"/>
                </a:rPr>
                <a:t>thể?</a:t>
              </a:r>
              <a:endParaRPr lang="en-US" sz="2400" dirty="0">
                <a:latin typeface="UTM Avo" panose="02040603050506020204" pitchFamily="18"/>
                <a:ea typeface="Calibri" panose="020F0502020204030204" pitchFamily="34" charset="0"/>
                <a:cs typeface="Arial" panose="020B0604020202020204" pitchFamily="34" charset="0"/>
              </a:endParaRPr>
            </a:p>
          </p:txBody>
        </p:sp>
      </p:grpSp>
      <p:pic>
        <p:nvPicPr>
          <p:cNvPr id="28" name="Picture 27">
            <a:extLst>
              <a:ext uri="{FF2B5EF4-FFF2-40B4-BE49-F238E27FC236}">
                <a16:creationId xmlns:a16="http://schemas.microsoft.com/office/drawing/2014/main" id="{40E59E84-3D80-7BC8-7B24-7C978BE7BE50}"/>
              </a:ext>
            </a:extLst>
          </p:cNvPr>
          <p:cNvPicPr>
            <a:picLocks noChangeAspect="1"/>
          </p:cNvPicPr>
          <p:nvPr/>
        </p:nvPicPr>
        <p:blipFill>
          <a:blip r:embed="rId3"/>
          <a:stretch>
            <a:fillRect/>
          </a:stretch>
        </p:blipFill>
        <p:spPr>
          <a:xfrm>
            <a:off x="7715635" y="3055218"/>
            <a:ext cx="3590479" cy="3030496"/>
          </a:xfrm>
          <a:prstGeom prst="rect">
            <a:avLst/>
          </a:prstGeom>
        </p:spPr>
      </p:pic>
    </p:spTree>
    <p:extLst>
      <p:ext uri="{BB962C8B-B14F-4D97-AF65-F5344CB8AC3E}">
        <p14:creationId xmlns:p14="http://schemas.microsoft.com/office/powerpoint/2010/main" val="41514933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fade">
                                      <p:cBhvr>
                                        <p:cTn id="1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5C65CF2C-111E-060F-5D33-4F9F2766D404}"/>
              </a:ext>
            </a:extLst>
          </p:cNvPr>
          <p:cNvPicPr>
            <a:picLocks noChangeAspect="1"/>
          </p:cNvPicPr>
          <p:nvPr/>
        </p:nvPicPr>
        <p:blipFill>
          <a:blip r:embed="rId4"/>
          <a:stretch>
            <a:fillRect/>
          </a:stretch>
        </p:blipFill>
        <p:spPr>
          <a:xfrm>
            <a:off x="4619855" y="3238682"/>
            <a:ext cx="2952289" cy="1633356"/>
          </a:xfrm>
          <a:prstGeom prst="rect">
            <a:avLst/>
          </a:prstGeom>
        </p:spPr>
      </p:pic>
    </p:spTree>
    <p:extLst>
      <p:ext uri="{BB962C8B-B14F-4D97-AF65-F5344CB8AC3E}">
        <p14:creationId xmlns:p14="http://schemas.microsoft.com/office/powerpoint/2010/main" val="19360970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7">
            <a:extLst>
              <a:ext uri="{FF2B5EF4-FFF2-40B4-BE49-F238E27FC236}">
                <a16:creationId xmlns:a16="http://schemas.microsoft.com/office/drawing/2014/main" id="{594C1327-1AF1-FEE9-78D2-3ABF0E6BAFA3}"/>
              </a:ext>
            </a:extLst>
          </p:cNvPr>
          <p:cNvSpPr txBox="1"/>
          <p:nvPr/>
        </p:nvSpPr>
        <p:spPr>
          <a:xfrm>
            <a:off x="4504431" y="1472846"/>
            <a:ext cx="3183135" cy="654731"/>
          </a:xfrm>
          <a:prstGeom prst="rect">
            <a:avLst/>
          </a:prstGeom>
        </p:spPr>
        <p:txBody>
          <a:bodyPr wrap="square" lIns="0" tIns="0" rIns="0" bIns="0" rtlCol="0" anchor="t">
            <a:spAutoFit/>
          </a:bodyPr>
          <a:lstStyle/>
          <a:p>
            <a:pPr algn="ctr">
              <a:lnSpc>
                <a:spcPts val="6047"/>
              </a:lnSpc>
            </a:pPr>
            <a:r>
              <a:rPr lang="en-US" sz="2800" b="1" dirty="0">
                <a:solidFill>
                  <a:srgbClr val="000000"/>
                </a:solidFill>
                <a:latin typeface="UTM Avo" panose="02040603050506020204" pitchFamily="18"/>
              </a:rPr>
              <a:t>I</a:t>
            </a:r>
            <a:r>
              <a:rPr lang="vi-VN" sz="2800" b="1" dirty="0">
                <a:solidFill>
                  <a:srgbClr val="000000"/>
                </a:solidFill>
                <a:latin typeface="UTM Avo" panose="02040603050506020204" pitchFamily="18"/>
              </a:rPr>
              <a:t>. KHÁI NIỆM</a:t>
            </a:r>
            <a:endParaRPr lang="en-US" sz="2800" b="1" dirty="0">
              <a:solidFill>
                <a:srgbClr val="000000"/>
              </a:solidFill>
              <a:latin typeface="UTM Avo" panose="02040603050506020204" pitchFamily="18"/>
            </a:endParaRPr>
          </a:p>
        </p:txBody>
      </p:sp>
      <p:grpSp>
        <p:nvGrpSpPr>
          <p:cNvPr id="7" name="Group 6">
            <a:extLst>
              <a:ext uri="{FF2B5EF4-FFF2-40B4-BE49-F238E27FC236}">
                <a16:creationId xmlns:a16="http://schemas.microsoft.com/office/drawing/2014/main" id="{CDD5375E-1B8E-1D6E-0D4E-98937BE8B7EC}"/>
              </a:ext>
            </a:extLst>
          </p:cNvPr>
          <p:cNvGrpSpPr/>
          <p:nvPr/>
        </p:nvGrpSpPr>
        <p:grpSpPr>
          <a:xfrm>
            <a:off x="1110026" y="2127577"/>
            <a:ext cx="9971947" cy="704296"/>
            <a:chOff x="1110026" y="2127577"/>
            <a:chExt cx="9971947" cy="704296"/>
          </a:xfrm>
        </p:grpSpPr>
        <p:sp>
          <p:nvSpPr>
            <p:cNvPr id="3" name="TextBox 10">
              <a:extLst>
                <a:ext uri="{FF2B5EF4-FFF2-40B4-BE49-F238E27FC236}">
                  <a16:creationId xmlns:a16="http://schemas.microsoft.com/office/drawing/2014/main" id="{1F64BECC-85B8-5FA1-63F9-C694108D0223}"/>
                </a:ext>
              </a:extLst>
            </p:cNvPr>
            <p:cNvSpPr txBox="1"/>
            <p:nvPr/>
          </p:nvSpPr>
          <p:spPr>
            <a:xfrm>
              <a:off x="1110026" y="2195365"/>
              <a:ext cx="9971947" cy="475515"/>
            </a:xfrm>
            <a:prstGeom prst="rect">
              <a:avLst/>
            </a:prstGeom>
          </p:spPr>
          <p:txBody>
            <a:bodyPr wrap="square" lIns="0" tIns="0" rIns="0" bIns="0" rtlCol="0" anchor="t">
              <a:spAutoFit/>
            </a:bodyPr>
            <a:lstStyle/>
            <a:p>
              <a:pPr algn="ctr">
                <a:lnSpc>
                  <a:spcPct val="150000"/>
                </a:lnSpc>
                <a:spcBef>
                  <a:spcPts val="189"/>
                </a:spcBef>
                <a:spcAft>
                  <a:spcPts val="189"/>
                </a:spcAft>
              </a:pPr>
              <a:r>
                <a:rPr lang="fr-FR" sz="2400" dirty="0">
                  <a:solidFill>
                    <a:srgbClr val="000000"/>
                  </a:solidFill>
                  <a:latin typeface="UTM Avo" panose="02040603050506020204" pitchFamily="18"/>
                  <a:ea typeface="Calibri" panose="020F0502020204030204" pitchFamily="34" charset="0"/>
                  <a:cs typeface="Arial" panose="020B0604020202020204" pitchFamily="34" charset="0"/>
                </a:rPr>
                <a:t>Cho </a:t>
              </a:r>
              <a:r>
                <a:rPr lang="fr-FR" sz="2400" dirty="0" err="1">
                  <a:solidFill>
                    <a:srgbClr val="000000"/>
                  </a:solidFill>
                  <a:latin typeface="UTM Avo" panose="02040603050506020204" pitchFamily="18"/>
                  <a:ea typeface="Calibri" panose="020F0502020204030204" pitchFamily="34" charset="0"/>
                  <a:cs typeface="Arial" panose="020B0604020202020204" pitchFamily="34" charset="0"/>
                </a:rPr>
                <a:t>biết</a:t>
              </a:r>
              <a:r>
                <a:rPr lang="fr-FR"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fr-FR" sz="2400" dirty="0" err="1">
                  <a:solidFill>
                    <a:srgbClr val="000000"/>
                  </a:solidFill>
                  <a:latin typeface="UTM Avo" panose="02040603050506020204" pitchFamily="18"/>
                  <a:ea typeface="Calibri" panose="020F0502020204030204" pitchFamily="34" charset="0"/>
                  <a:cs typeface="Arial" panose="020B0604020202020204" pitchFamily="34" charset="0"/>
                </a:rPr>
                <a:t>sự</a:t>
              </a:r>
              <a:r>
                <a:rPr lang="fr-FR"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fr-FR" sz="2400" dirty="0" err="1">
                  <a:solidFill>
                    <a:srgbClr val="000000"/>
                  </a:solidFill>
                  <a:latin typeface="UTM Avo" panose="02040603050506020204" pitchFamily="18"/>
                  <a:ea typeface="Calibri" panose="020F0502020204030204" pitchFamily="34" charset="0"/>
                  <a:cs typeface="Arial" panose="020B0604020202020204" pitchFamily="34" charset="0"/>
                </a:rPr>
                <a:t>khác</a:t>
              </a:r>
              <a:r>
                <a:rPr lang="fr-FR"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fr-FR" sz="2400" dirty="0" err="1">
                  <a:solidFill>
                    <a:srgbClr val="000000"/>
                  </a:solidFill>
                  <a:latin typeface="UTM Avo" panose="02040603050506020204" pitchFamily="18"/>
                  <a:ea typeface="Calibri" panose="020F0502020204030204" pitchFamily="34" charset="0"/>
                  <a:cs typeface="Arial" panose="020B0604020202020204" pitchFamily="34" charset="0"/>
                </a:rPr>
                <a:t>nhau</a:t>
              </a:r>
              <a:r>
                <a:rPr lang="fr-FR"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fr-FR" sz="2400" dirty="0" err="1">
                  <a:solidFill>
                    <a:srgbClr val="000000"/>
                  </a:solidFill>
                  <a:latin typeface="UTM Avo" panose="02040603050506020204" pitchFamily="18"/>
                  <a:ea typeface="Calibri" panose="020F0502020204030204" pitchFamily="34" charset="0"/>
                  <a:cs typeface="Arial" panose="020B0604020202020204" pitchFamily="34" charset="0"/>
                </a:rPr>
                <a:t>giữa</a:t>
              </a:r>
              <a:r>
                <a:rPr lang="fr-FR"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fr-FR" sz="2400" dirty="0" err="1">
                  <a:solidFill>
                    <a:srgbClr val="000000"/>
                  </a:solidFill>
                  <a:latin typeface="UTM Avo" panose="02040603050506020204" pitchFamily="18"/>
                  <a:ea typeface="Calibri" panose="020F0502020204030204" pitchFamily="34" charset="0"/>
                  <a:cs typeface="Arial" panose="020B0604020202020204" pitchFamily="34" charset="0"/>
                </a:rPr>
                <a:t>hình</a:t>
              </a:r>
              <a:r>
                <a:rPr lang="fr-FR"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fr-FR" sz="2400" dirty="0" err="1">
                  <a:solidFill>
                    <a:srgbClr val="000000"/>
                  </a:solidFill>
                  <a:latin typeface="UTM Avo" panose="02040603050506020204" pitchFamily="18"/>
                  <a:ea typeface="Calibri" panose="020F0502020204030204" pitchFamily="34" charset="0"/>
                  <a:cs typeface="Arial" panose="020B0604020202020204" pitchFamily="34" charset="0"/>
                </a:rPr>
                <a:t>cắt</a:t>
              </a:r>
              <a:r>
                <a:rPr lang="fr-FR"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fr-FR" sz="2400" dirty="0" err="1">
                  <a:solidFill>
                    <a:srgbClr val="000000"/>
                  </a:solidFill>
                  <a:latin typeface="UTM Avo" panose="02040603050506020204" pitchFamily="18"/>
                  <a:ea typeface="Calibri" panose="020F0502020204030204" pitchFamily="34" charset="0"/>
                  <a:cs typeface="Arial" panose="020B0604020202020204" pitchFamily="34" charset="0"/>
                </a:rPr>
                <a:t>và</a:t>
              </a:r>
              <a:r>
                <a:rPr lang="fr-FR"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fr-FR" sz="2400" dirty="0" err="1">
                  <a:solidFill>
                    <a:srgbClr val="000000"/>
                  </a:solidFill>
                  <a:latin typeface="UTM Avo" panose="02040603050506020204" pitchFamily="18"/>
                  <a:ea typeface="Calibri" panose="020F0502020204030204" pitchFamily="34" charset="0"/>
                  <a:cs typeface="Arial" panose="020B0604020202020204" pitchFamily="34" charset="0"/>
                </a:rPr>
                <a:t>mặt</a:t>
              </a:r>
              <a:r>
                <a:rPr lang="fr-FR"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vi-VN" sz="2400" dirty="0">
                  <a:solidFill>
                    <a:srgbClr val="000000"/>
                  </a:solidFill>
                  <a:latin typeface="UTM Avo" panose="02040603050506020204" pitchFamily="18"/>
                  <a:ea typeface="Calibri" panose="020F0502020204030204" pitchFamily="34" charset="0"/>
                  <a:cs typeface="Arial" panose="020B0604020202020204" pitchFamily="34" charset="0"/>
                </a:rPr>
                <a:t>cắt.</a:t>
              </a:r>
              <a:endParaRPr lang="en-US" sz="2400" dirty="0">
                <a:latin typeface="UTM Avo" panose="02040603050506020204" pitchFamily="18"/>
                <a:ea typeface="Calibri" panose="020F0502020204030204" pitchFamily="34" charset="0"/>
              </a:endParaRPr>
            </a:p>
          </p:txBody>
        </p:sp>
        <p:pic>
          <p:nvPicPr>
            <p:cNvPr id="5" name="Picture 22">
              <a:extLst>
                <a:ext uri="{FF2B5EF4-FFF2-40B4-BE49-F238E27FC236}">
                  <a16:creationId xmlns:a16="http://schemas.microsoft.com/office/drawing/2014/main" id="{3E58C082-5229-E644-A985-7D732A2AA0CC}"/>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943521" y="2127577"/>
              <a:ext cx="469479" cy="704296"/>
            </a:xfrm>
            <a:prstGeom prst="rect">
              <a:avLst/>
            </a:prstGeom>
          </p:spPr>
        </p:pic>
      </p:grpSp>
      <p:pic>
        <p:nvPicPr>
          <p:cNvPr id="6" name="Picture 5">
            <a:extLst>
              <a:ext uri="{FF2B5EF4-FFF2-40B4-BE49-F238E27FC236}">
                <a16:creationId xmlns:a16="http://schemas.microsoft.com/office/drawing/2014/main" id="{A7D44BA2-B91F-E91B-42B3-C98137B15D91}"/>
              </a:ext>
            </a:extLst>
          </p:cNvPr>
          <p:cNvPicPr>
            <a:picLocks noChangeAspect="1"/>
          </p:cNvPicPr>
          <p:nvPr/>
        </p:nvPicPr>
        <p:blipFill>
          <a:blip r:embed="rId5"/>
          <a:stretch>
            <a:fillRect/>
          </a:stretch>
        </p:blipFill>
        <p:spPr>
          <a:xfrm>
            <a:off x="4304459" y="3056777"/>
            <a:ext cx="3346743" cy="3522401"/>
          </a:xfrm>
          <a:prstGeom prst="rect">
            <a:avLst/>
          </a:prstGeom>
        </p:spPr>
      </p:pic>
    </p:spTree>
    <p:extLst>
      <p:ext uri="{BB962C8B-B14F-4D97-AF65-F5344CB8AC3E}">
        <p14:creationId xmlns:p14="http://schemas.microsoft.com/office/powerpoint/2010/main" val="5805816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51A42C74-27C9-4A96-479F-E14AB01033B9}"/>
              </a:ext>
            </a:extLst>
          </p:cNvPr>
          <p:cNvGrpSpPr/>
          <p:nvPr/>
        </p:nvGrpSpPr>
        <p:grpSpPr>
          <a:xfrm>
            <a:off x="1797687" y="2952181"/>
            <a:ext cx="8863843" cy="1363853"/>
            <a:chOff x="3476745" y="4861497"/>
            <a:chExt cx="14447471" cy="2165058"/>
          </a:xfrm>
        </p:grpSpPr>
        <p:grpSp>
          <p:nvGrpSpPr>
            <p:cNvPr id="3" name="Group 9">
              <a:extLst>
                <a:ext uri="{FF2B5EF4-FFF2-40B4-BE49-F238E27FC236}">
                  <a16:creationId xmlns:a16="http://schemas.microsoft.com/office/drawing/2014/main" id="{FD461B17-156B-FC6C-E23D-D43484B0E3D7}"/>
                </a:ext>
              </a:extLst>
            </p:cNvPr>
            <p:cNvGrpSpPr/>
            <p:nvPr/>
          </p:nvGrpSpPr>
          <p:grpSpPr>
            <a:xfrm rot="10800000" flipH="1" flipV="1">
              <a:off x="3476745" y="4861497"/>
              <a:ext cx="14447471" cy="2165058"/>
              <a:chOff x="22732" y="127791"/>
              <a:chExt cx="6878635" cy="4207587"/>
            </a:xfrm>
            <a:solidFill>
              <a:schemeClr val="accent3">
                <a:lumMod val="75000"/>
              </a:schemeClr>
            </a:solidFill>
          </p:grpSpPr>
          <p:pic>
            <p:nvPicPr>
              <p:cNvPr id="5" name="Picture 10">
                <a:extLst>
                  <a:ext uri="{FF2B5EF4-FFF2-40B4-BE49-F238E27FC236}">
                    <a16:creationId xmlns:a16="http://schemas.microsoft.com/office/drawing/2014/main" id="{BED452A0-6041-2D39-E1B8-412895136E0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130833">
                <a:off x="22732" y="127791"/>
                <a:ext cx="6742381" cy="1323192"/>
              </a:xfrm>
              <a:prstGeom prst="rect">
                <a:avLst/>
              </a:prstGeom>
            </p:spPr>
          </p:pic>
          <p:pic>
            <p:nvPicPr>
              <p:cNvPr id="6" name="Picture 11">
                <a:extLst>
                  <a:ext uri="{FF2B5EF4-FFF2-40B4-BE49-F238E27FC236}">
                    <a16:creationId xmlns:a16="http://schemas.microsoft.com/office/drawing/2014/main" id="{5EACEB26-3E98-EC3A-A8FC-46B6A5A1A97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130833">
                <a:off x="77233" y="628166"/>
                <a:ext cx="6742381" cy="1323192"/>
              </a:xfrm>
              <a:prstGeom prst="rect">
                <a:avLst/>
              </a:prstGeom>
            </p:spPr>
          </p:pic>
          <p:pic>
            <p:nvPicPr>
              <p:cNvPr id="7" name="Picture 12">
                <a:extLst>
                  <a:ext uri="{FF2B5EF4-FFF2-40B4-BE49-F238E27FC236}">
                    <a16:creationId xmlns:a16="http://schemas.microsoft.com/office/drawing/2014/main" id="{C95D4AC8-E4E0-B01C-C310-84BC547676C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130833">
                <a:off x="49983" y="1417553"/>
                <a:ext cx="6742381" cy="1323192"/>
              </a:xfrm>
              <a:prstGeom prst="rect">
                <a:avLst/>
              </a:prstGeom>
            </p:spPr>
          </p:pic>
          <p:pic>
            <p:nvPicPr>
              <p:cNvPr id="8" name="Picture 13">
                <a:extLst>
                  <a:ext uri="{FF2B5EF4-FFF2-40B4-BE49-F238E27FC236}">
                    <a16:creationId xmlns:a16="http://schemas.microsoft.com/office/drawing/2014/main" id="{AA813759-5F8E-A771-A5E4-E86618B6E5E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130833">
                <a:off x="104484" y="1917929"/>
                <a:ext cx="6742381" cy="1323192"/>
              </a:xfrm>
              <a:prstGeom prst="rect">
                <a:avLst/>
              </a:prstGeom>
            </p:spPr>
          </p:pic>
          <p:pic>
            <p:nvPicPr>
              <p:cNvPr id="10" name="Picture 15">
                <a:extLst>
                  <a:ext uri="{FF2B5EF4-FFF2-40B4-BE49-F238E27FC236}">
                    <a16:creationId xmlns:a16="http://schemas.microsoft.com/office/drawing/2014/main" id="{73F1C834-3BE0-53F0-B6C3-9B75A6E61F1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130833">
                <a:off x="158986" y="3012187"/>
                <a:ext cx="6742381" cy="1323191"/>
              </a:xfrm>
              <a:prstGeom prst="rect">
                <a:avLst/>
              </a:prstGeom>
            </p:spPr>
          </p:pic>
        </p:grpSp>
        <p:sp>
          <p:nvSpPr>
            <p:cNvPr id="4" name="TextBox 25">
              <a:extLst>
                <a:ext uri="{FF2B5EF4-FFF2-40B4-BE49-F238E27FC236}">
                  <a16:creationId xmlns:a16="http://schemas.microsoft.com/office/drawing/2014/main" id="{5DFB250E-D798-FCFB-8EAA-A1EF0529C386}"/>
                </a:ext>
              </a:extLst>
            </p:cNvPr>
            <p:cNvSpPr txBox="1"/>
            <p:nvPr/>
          </p:nvSpPr>
          <p:spPr>
            <a:xfrm>
              <a:off x="3969420" y="5068090"/>
              <a:ext cx="12942388" cy="1642858"/>
            </a:xfrm>
            <a:prstGeom prst="rect">
              <a:avLst/>
            </a:prstGeom>
          </p:spPr>
          <p:txBody>
            <a:bodyPr wrap="square" lIns="0" tIns="0" rIns="0" bIns="0" rtlCol="0" anchor="t">
              <a:spAutoFit/>
            </a:bodyPr>
            <a:lstStyle/>
            <a:p>
              <a:pPr marL="359988" indent="-359988" algn="ctr">
                <a:lnSpc>
                  <a:spcPct val="150000"/>
                </a:lnSpc>
                <a:buFont typeface="Wingdings" panose="05000000000000000000" pitchFamily="2" charset="2"/>
                <a:buChar char="ü"/>
              </a:pPr>
              <a:r>
                <a:rPr lang="vi-VN" sz="2400" dirty="0">
                  <a:latin typeface="UTM Avo" panose="02040603050506020204" pitchFamily="18"/>
                  <a:ea typeface="Calibri" panose="020F0502020204030204" pitchFamily="34" charset="0"/>
                </a:rPr>
                <a:t>Hình biểu diễn mặt cắt và các đường bao của vật thể sau mặt phẳng cắt gọi là </a:t>
              </a:r>
              <a:r>
                <a:rPr lang="vi-VN" sz="2400" b="1" dirty="0">
                  <a:latin typeface="UTM Avo" panose="02040603050506020204" pitchFamily="18"/>
                  <a:ea typeface="Calibri" panose="020F0502020204030204" pitchFamily="34" charset="0"/>
                </a:rPr>
                <a:t>hình cắt</a:t>
              </a:r>
              <a:r>
                <a:rPr lang="vi-VN" sz="2400" dirty="0">
                  <a:latin typeface="UTM Avo" panose="02040603050506020204" pitchFamily="18"/>
                  <a:ea typeface="Calibri" panose="020F0502020204030204" pitchFamily="34" charset="0"/>
                </a:rPr>
                <a:t>.</a:t>
              </a:r>
              <a:endParaRPr lang="en-US" sz="2400" dirty="0">
                <a:latin typeface="UTM Avo" panose="02040603050506020204" pitchFamily="18"/>
              </a:endParaRPr>
            </a:p>
          </p:txBody>
        </p:sp>
      </p:grpSp>
      <p:grpSp>
        <p:nvGrpSpPr>
          <p:cNvPr id="11" name="Group 10">
            <a:extLst>
              <a:ext uri="{FF2B5EF4-FFF2-40B4-BE49-F238E27FC236}">
                <a16:creationId xmlns:a16="http://schemas.microsoft.com/office/drawing/2014/main" id="{AB2A1FF7-D743-6C2F-9A82-C64E18FD7D9B}"/>
              </a:ext>
            </a:extLst>
          </p:cNvPr>
          <p:cNvGrpSpPr/>
          <p:nvPr/>
        </p:nvGrpSpPr>
        <p:grpSpPr>
          <a:xfrm>
            <a:off x="1607946" y="1636575"/>
            <a:ext cx="8960238" cy="1277946"/>
            <a:chOff x="-18100" y="2099240"/>
            <a:chExt cx="14223994" cy="2028684"/>
          </a:xfrm>
        </p:grpSpPr>
        <p:grpSp>
          <p:nvGrpSpPr>
            <p:cNvPr id="12" name="Group 27">
              <a:extLst>
                <a:ext uri="{FF2B5EF4-FFF2-40B4-BE49-F238E27FC236}">
                  <a16:creationId xmlns:a16="http://schemas.microsoft.com/office/drawing/2014/main" id="{6728F0E5-248F-4C57-443B-94CB10DBD515}"/>
                </a:ext>
              </a:extLst>
            </p:cNvPr>
            <p:cNvGrpSpPr/>
            <p:nvPr/>
          </p:nvGrpSpPr>
          <p:grpSpPr>
            <a:xfrm>
              <a:off x="-18100" y="2099240"/>
              <a:ext cx="14223994" cy="2028684"/>
              <a:chOff x="22732" y="127791"/>
              <a:chExt cx="6824133" cy="3707211"/>
            </a:xfrm>
          </p:grpSpPr>
          <p:pic>
            <p:nvPicPr>
              <p:cNvPr id="14" name="Picture 28">
                <a:extLst>
                  <a:ext uri="{FF2B5EF4-FFF2-40B4-BE49-F238E27FC236}">
                    <a16:creationId xmlns:a16="http://schemas.microsoft.com/office/drawing/2014/main" id="{EE893D7B-E282-19FD-7D14-5F0E4A9EF2AC}"/>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130833">
                <a:off x="22732" y="127791"/>
                <a:ext cx="6742381" cy="1323192"/>
              </a:xfrm>
              <a:prstGeom prst="rect">
                <a:avLst/>
              </a:prstGeom>
            </p:spPr>
          </p:pic>
          <p:pic>
            <p:nvPicPr>
              <p:cNvPr id="15" name="Picture 29">
                <a:extLst>
                  <a:ext uri="{FF2B5EF4-FFF2-40B4-BE49-F238E27FC236}">
                    <a16:creationId xmlns:a16="http://schemas.microsoft.com/office/drawing/2014/main" id="{CE476C9F-9B93-1619-C997-77E1D3F74B1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130833">
                <a:off x="77233" y="628166"/>
                <a:ext cx="6742381" cy="1323192"/>
              </a:xfrm>
              <a:prstGeom prst="rect">
                <a:avLst/>
              </a:prstGeom>
            </p:spPr>
          </p:pic>
          <p:pic>
            <p:nvPicPr>
              <p:cNvPr id="16" name="Picture 30">
                <a:extLst>
                  <a:ext uri="{FF2B5EF4-FFF2-40B4-BE49-F238E27FC236}">
                    <a16:creationId xmlns:a16="http://schemas.microsoft.com/office/drawing/2014/main" id="{9E67C708-CB46-7FA3-CC35-E980C36E42FE}"/>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130833">
                <a:off x="49983" y="1417553"/>
                <a:ext cx="6742381" cy="1323192"/>
              </a:xfrm>
              <a:prstGeom prst="rect">
                <a:avLst/>
              </a:prstGeom>
            </p:spPr>
          </p:pic>
          <p:pic>
            <p:nvPicPr>
              <p:cNvPr id="17" name="Picture 31">
                <a:extLst>
                  <a:ext uri="{FF2B5EF4-FFF2-40B4-BE49-F238E27FC236}">
                    <a16:creationId xmlns:a16="http://schemas.microsoft.com/office/drawing/2014/main" id="{7F809ED6-C367-E355-C7C2-F9B4E01B9E1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130833">
                <a:off x="104484" y="1917929"/>
                <a:ext cx="6742381" cy="1323192"/>
              </a:xfrm>
              <a:prstGeom prst="rect">
                <a:avLst/>
              </a:prstGeom>
            </p:spPr>
          </p:pic>
          <p:pic>
            <p:nvPicPr>
              <p:cNvPr id="18" name="Picture 32">
                <a:extLst>
                  <a:ext uri="{FF2B5EF4-FFF2-40B4-BE49-F238E27FC236}">
                    <a16:creationId xmlns:a16="http://schemas.microsoft.com/office/drawing/2014/main" id="{E16AF118-4594-6E1A-F59E-CBD4303617FE}"/>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130833">
                <a:off x="104484" y="2511810"/>
                <a:ext cx="6742381" cy="1323192"/>
              </a:xfrm>
              <a:prstGeom prst="rect">
                <a:avLst/>
              </a:prstGeom>
            </p:spPr>
          </p:pic>
        </p:grpSp>
        <p:sp>
          <p:nvSpPr>
            <p:cNvPr id="13" name="TextBox 12">
              <a:extLst>
                <a:ext uri="{FF2B5EF4-FFF2-40B4-BE49-F238E27FC236}">
                  <a16:creationId xmlns:a16="http://schemas.microsoft.com/office/drawing/2014/main" id="{1444DF7C-FB1A-323D-818E-45831A3B2002}"/>
                </a:ext>
              </a:extLst>
            </p:cNvPr>
            <p:cNvSpPr txBox="1"/>
            <p:nvPr/>
          </p:nvSpPr>
          <p:spPr>
            <a:xfrm>
              <a:off x="384217" y="2195707"/>
              <a:ext cx="13000884" cy="1789432"/>
            </a:xfrm>
            <a:prstGeom prst="rect">
              <a:avLst/>
            </a:prstGeom>
            <a:noFill/>
          </p:spPr>
          <p:txBody>
            <a:bodyPr wrap="square">
              <a:spAutoFit/>
            </a:bodyPr>
            <a:lstStyle/>
            <a:p>
              <a:pPr marL="359988" indent="-359988" algn="ctr">
                <a:lnSpc>
                  <a:spcPct val="150000"/>
                </a:lnSpc>
                <a:buFont typeface="Wingdings" panose="05000000000000000000" pitchFamily="2" charset="2"/>
                <a:buChar char="ü"/>
              </a:pPr>
              <a:r>
                <a:rPr lang="vi-VN" sz="2400" dirty="0">
                  <a:latin typeface="UTM Avo" panose="02040603050506020204" pitchFamily="18"/>
                  <a:ea typeface="Calibri" panose="020F0502020204030204" pitchFamily="34" charset="0"/>
                  <a:cs typeface="Arial" panose="020B0604020202020204" pitchFamily="34" charset="0"/>
                </a:rPr>
                <a:t>Hình biểu diễn đường bao ngoài của vật thể nằm trên mặt phẳng cắt gọi là </a:t>
              </a:r>
              <a:r>
                <a:rPr lang="vi-VN" sz="2400" b="1" dirty="0">
                  <a:latin typeface="UTM Avo" panose="02040603050506020204" pitchFamily="18"/>
                  <a:ea typeface="Calibri" panose="020F0502020204030204" pitchFamily="34" charset="0"/>
                  <a:cs typeface="Arial" panose="020B0604020202020204" pitchFamily="34" charset="0"/>
                </a:rPr>
                <a:t>mặt cắt</a:t>
              </a:r>
              <a:r>
                <a:rPr lang="vi-VN" sz="2400" dirty="0">
                  <a:latin typeface="UTM Avo" panose="02040603050506020204" pitchFamily="18"/>
                  <a:ea typeface="Calibri" panose="020F0502020204030204" pitchFamily="34" charset="0"/>
                  <a:cs typeface="Arial" panose="020B0604020202020204" pitchFamily="34" charset="0"/>
                </a:rPr>
                <a:t>.</a:t>
              </a:r>
              <a:endParaRPr lang="en-US" sz="2400" dirty="0">
                <a:latin typeface="UTM Avo" panose="02040603050506020204" pitchFamily="18"/>
                <a:cs typeface="Arial" panose="020B0604020202020204" pitchFamily="34" charset="0"/>
              </a:endParaRPr>
            </a:p>
          </p:txBody>
        </p:sp>
      </p:grpSp>
      <p:pic>
        <p:nvPicPr>
          <p:cNvPr id="20" name="Picture 19">
            <a:extLst>
              <a:ext uri="{FF2B5EF4-FFF2-40B4-BE49-F238E27FC236}">
                <a16:creationId xmlns:a16="http://schemas.microsoft.com/office/drawing/2014/main" id="{4E69A564-8C77-07D1-281F-C873F40CCB75}"/>
              </a:ext>
            </a:extLst>
          </p:cNvPr>
          <p:cNvPicPr>
            <a:picLocks noChangeAspect="1"/>
          </p:cNvPicPr>
          <p:nvPr/>
        </p:nvPicPr>
        <p:blipFill>
          <a:blip r:embed="rId7"/>
          <a:stretch>
            <a:fillRect/>
          </a:stretch>
        </p:blipFill>
        <p:spPr>
          <a:xfrm>
            <a:off x="3593301" y="4411003"/>
            <a:ext cx="5005398" cy="2294597"/>
          </a:xfrm>
          <a:prstGeom prst="rect">
            <a:avLst/>
          </a:prstGeom>
        </p:spPr>
      </p:pic>
    </p:spTree>
    <p:extLst>
      <p:ext uri="{BB962C8B-B14F-4D97-AF65-F5344CB8AC3E}">
        <p14:creationId xmlns:p14="http://schemas.microsoft.com/office/powerpoint/2010/main" val="37158403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down)">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fade">
                                      <p:cBhvr>
                                        <p:cTn id="1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D4C08864-BEFC-711C-32CB-5CB348DBC26C}"/>
              </a:ext>
            </a:extLst>
          </p:cNvPr>
          <p:cNvGrpSpPr/>
          <p:nvPr/>
        </p:nvGrpSpPr>
        <p:grpSpPr>
          <a:xfrm>
            <a:off x="879829" y="1719331"/>
            <a:ext cx="10322092" cy="1826470"/>
            <a:chOff x="553419" y="7151544"/>
            <a:chExt cx="16385878" cy="2899441"/>
          </a:xfrm>
        </p:grpSpPr>
        <p:grpSp>
          <p:nvGrpSpPr>
            <p:cNvPr id="3" name="Group 18">
              <a:extLst>
                <a:ext uri="{FF2B5EF4-FFF2-40B4-BE49-F238E27FC236}">
                  <a16:creationId xmlns:a16="http://schemas.microsoft.com/office/drawing/2014/main" id="{04C70AB4-F464-2D25-00A9-C19CB4FFFF7F}"/>
                </a:ext>
              </a:extLst>
            </p:cNvPr>
            <p:cNvGrpSpPr/>
            <p:nvPr/>
          </p:nvGrpSpPr>
          <p:grpSpPr>
            <a:xfrm>
              <a:off x="553419" y="7151544"/>
              <a:ext cx="16385878" cy="2899441"/>
              <a:chOff x="22732" y="127784"/>
              <a:chExt cx="6877293" cy="4357944"/>
            </a:xfrm>
            <a:solidFill>
              <a:schemeClr val="accent6">
                <a:lumMod val="60000"/>
                <a:lumOff val="40000"/>
              </a:schemeClr>
            </a:solidFill>
          </p:grpSpPr>
          <p:pic>
            <p:nvPicPr>
              <p:cNvPr id="5" name="Picture 19">
                <a:extLst>
                  <a:ext uri="{FF2B5EF4-FFF2-40B4-BE49-F238E27FC236}">
                    <a16:creationId xmlns:a16="http://schemas.microsoft.com/office/drawing/2014/main" id="{4CAC4B0B-FD0E-90C4-4E88-3678FCB41CF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130833">
                <a:off x="22732" y="127784"/>
                <a:ext cx="6742381" cy="1323191"/>
              </a:xfrm>
              <a:prstGeom prst="rect">
                <a:avLst/>
              </a:prstGeom>
            </p:spPr>
          </p:pic>
          <p:pic>
            <p:nvPicPr>
              <p:cNvPr id="6" name="Picture 20">
                <a:extLst>
                  <a:ext uri="{FF2B5EF4-FFF2-40B4-BE49-F238E27FC236}">
                    <a16:creationId xmlns:a16="http://schemas.microsoft.com/office/drawing/2014/main" id="{116068AD-43D9-B368-E906-0ABBAE8455C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130833">
                <a:off x="77233" y="628166"/>
                <a:ext cx="6742381" cy="1323192"/>
              </a:xfrm>
              <a:prstGeom prst="rect">
                <a:avLst/>
              </a:prstGeom>
            </p:spPr>
          </p:pic>
          <p:pic>
            <p:nvPicPr>
              <p:cNvPr id="7" name="Picture 21">
                <a:extLst>
                  <a:ext uri="{FF2B5EF4-FFF2-40B4-BE49-F238E27FC236}">
                    <a16:creationId xmlns:a16="http://schemas.microsoft.com/office/drawing/2014/main" id="{115B1422-D3A6-AE00-C26D-CA9936BE5F7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130833">
                <a:off x="49983" y="1417553"/>
                <a:ext cx="6742381" cy="1323192"/>
              </a:xfrm>
              <a:prstGeom prst="rect">
                <a:avLst/>
              </a:prstGeom>
            </p:spPr>
          </p:pic>
          <p:pic>
            <p:nvPicPr>
              <p:cNvPr id="8" name="Picture 22">
                <a:extLst>
                  <a:ext uri="{FF2B5EF4-FFF2-40B4-BE49-F238E27FC236}">
                    <a16:creationId xmlns:a16="http://schemas.microsoft.com/office/drawing/2014/main" id="{F7D83731-D9B8-60B7-3A1E-50F17B721C1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130833">
                <a:off x="104484" y="1917925"/>
                <a:ext cx="6742381" cy="1323193"/>
              </a:xfrm>
              <a:prstGeom prst="rect">
                <a:avLst/>
              </a:prstGeom>
            </p:spPr>
          </p:pic>
          <p:pic>
            <p:nvPicPr>
              <p:cNvPr id="9" name="Picture 24">
                <a:extLst>
                  <a:ext uri="{FF2B5EF4-FFF2-40B4-BE49-F238E27FC236}">
                    <a16:creationId xmlns:a16="http://schemas.microsoft.com/office/drawing/2014/main" id="{529EFA45-C8D4-5D0B-428F-D94FEEC71E4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130833">
                <a:off x="157644" y="2909751"/>
                <a:ext cx="6742381" cy="1575977"/>
              </a:xfrm>
              <a:prstGeom prst="rect">
                <a:avLst/>
              </a:prstGeom>
            </p:spPr>
          </p:pic>
        </p:grpSp>
        <p:sp>
          <p:nvSpPr>
            <p:cNvPr id="4" name="TextBox 3">
              <a:extLst>
                <a:ext uri="{FF2B5EF4-FFF2-40B4-BE49-F238E27FC236}">
                  <a16:creationId xmlns:a16="http://schemas.microsoft.com/office/drawing/2014/main" id="{E5F956E1-7654-D4B8-31A2-CE4A6850AC01}"/>
                </a:ext>
              </a:extLst>
            </p:cNvPr>
            <p:cNvSpPr txBox="1"/>
            <p:nvPr/>
          </p:nvSpPr>
          <p:spPr>
            <a:xfrm>
              <a:off x="1736530" y="7178024"/>
              <a:ext cx="13698212" cy="2686995"/>
            </a:xfrm>
            <a:prstGeom prst="rect">
              <a:avLst/>
            </a:prstGeom>
            <a:noFill/>
          </p:spPr>
          <p:txBody>
            <a:bodyPr wrap="square">
              <a:spAutoFit/>
            </a:bodyPr>
            <a:lstStyle/>
            <a:p>
              <a:pPr marL="359988" indent="-359988" algn="ctr">
                <a:lnSpc>
                  <a:spcPct val="150000"/>
                </a:lnSpc>
                <a:buFont typeface="Wingdings" panose="05000000000000000000" pitchFamily="2" charset="2"/>
                <a:buChar char="ü"/>
              </a:pPr>
              <a:r>
                <a:rPr lang="vi-VN" sz="2400" dirty="0">
                  <a:solidFill>
                    <a:srgbClr val="000000"/>
                  </a:solidFill>
                  <a:latin typeface="UTM Avo" panose="02040603050506020204" pitchFamily="18"/>
                  <a:ea typeface="Calibri" panose="020F0502020204030204" pitchFamily="34" charset="0"/>
                </a:rPr>
                <a:t>Mặt cắt được vẽ theo kí hiệu kim loại, đường gạch mặt cắt được vẽ bằng nét liền mảnh, song song và nghiêng 45° so với đường bao hoặc đường trục.</a:t>
              </a:r>
              <a:endParaRPr lang="en-US" sz="2400" dirty="0">
                <a:latin typeface="UTM Avo" panose="02040603050506020204" pitchFamily="18"/>
              </a:endParaRPr>
            </a:p>
          </p:txBody>
        </p:sp>
      </p:grpSp>
      <p:pic>
        <p:nvPicPr>
          <p:cNvPr id="10" name="Picture 9">
            <a:extLst>
              <a:ext uri="{FF2B5EF4-FFF2-40B4-BE49-F238E27FC236}">
                <a16:creationId xmlns:a16="http://schemas.microsoft.com/office/drawing/2014/main" id="{83BFCB1D-656B-7B23-73C6-A3DFDB8A4CCE}"/>
              </a:ext>
            </a:extLst>
          </p:cNvPr>
          <p:cNvPicPr>
            <a:picLocks noChangeAspect="1"/>
          </p:cNvPicPr>
          <p:nvPr/>
        </p:nvPicPr>
        <p:blipFill>
          <a:blip r:embed="rId5"/>
          <a:stretch>
            <a:fillRect/>
          </a:stretch>
        </p:blipFill>
        <p:spPr>
          <a:xfrm>
            <a:off x="2818410" y="3632212"/>
            <a:ext cx="6555179" cy="2933688"/>
          </a:xfrm>
          <a:prstGeom prst="rect">
            <a:avLst/>
          </a:prstGeom>
        </p:spPr>
      </p:pic>
    </p:spTree>
    <p:extLst>
      <p:ext uri="{BB962C8B-B14F-4D97-AF65-F5344CB8AC3E}">
        <p14:creationId xmlns:p14="http://schemas.microsoft.com/office/powerpoint/2010/main" val="3439266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8CF0EAB7-4C8C-D362-445F-B242FC6FADD8}"/>
              </a:ext>
            </a:extLst>
          </p:cNvPr>
          <p:cNvPicPr>
            <a:picLocks noChangeAspect="1"/>
          </p:cNvPicPr>
          <p:nvPr/>
        </p:nvPicPr>
        <p:blipFill>
          <a:blip r:embed="rId4"/>
          <a:stretch>
            <a:fillRect/>
          </a:stretch>
        </p:blipFill>
        <p:spPr>
          <a:xfrm>
            <a:off x="7873650" y="2639986"/>
            <a:ext cx="3408392" cy="3159603"/>
          </a:xfrm>
          <a:prstGeom prst="rect">
            <a:avLst/>
          </a:prstGeom>
          <a:solidFill>
            <a:schemeClr val="accent2">
              <a:lumMod val="20000"/>
              <a:lumOff val="80000"/>
            </a:schemeClr>
          </a:solidFill>
        </p:spPr>
      </p:pic>
      <p:grpSp>
        <p:nvGrpSpPr>
          <p:cNvPr id="30" name="Group 29">
            <a:extLst>
              <a:ext uri="{FF2B5EF4-FFF2-40B4-BE49-F238E27FC236}">
                <a16:creationId xmlns:a16="http://schemas.microsoft.com/office/drawing/2014/main" id="{B91AB5F6-B795-1203-4745-13AA6B0B5069}"/>
              </a:ext>
            </a:extLst>
          </p:cNvPr>
          <p:cNvGrpSpPr/>
          <p:nvPr/>
        </p:nvGrpSpPr>
        <p:grpSpPr>
          <a:xfrm>
            <a:off x="514028" y="2075954"/>
            <a:ext cx="7058075" cy="4118944"/>
            <a:chOff x="531445" y="2145623"/>
            <a:chExt cx="7058075" cy="4118944"/>
          </a:xfrm>
        </p:grpSpPr>
        <p:grpSp>
          <p:nvGrpSpPr>
            <p:cNvPr id="3" name="Group 18">
              <a:extLst>
                <a:ext uri="{FF2B5EF4-FFF2-40B4-BE49-F238E27FC236}">
                  <a16:creationId xmlns:a16="http://schemas.microsoft.com/office/drawing/2014/main" id="{8067A8F7-93C2-DA9B-6AE0-187F0E3D0E29}"/>
                </a:ext>
              </a:extLst>
            </p:cNvPr>
            <p:cNvGrpSpPr/>
            <p:nvPr/>
          </p:nvGrpSpPr>
          <p:grpSpPr>
            <a:xfrm>
              <a:off x="531445" y="2145623"/>
              <a:ext cx="6905675" cy="1683967"/>
              <a:chOff x="22732" y="127791"/>
              <a:chExt cx="6859879" cy="4017936"/>
            </a:xfrm>
            <a:solidFill>
              <a:schemeClr val="accent2">
                <a:lumMod val="20000"/>
                <a:lumOff val="80000"/>
              </a:schemeClr>
            </a:solidFill>
          </p:grpSpPr>
          <p:pic>
            <p:nvPicPr>
              <p:cNvPr id="5" name="Picture 19">
                <a:extLst>
                  <a:ext uri="{FF2B5EF4-FFF2-40B4-BE49-F238E27FC236}">
                    <a16:creationId xmlns:a16="http://schemas.microsoft.com/office/drawing/2014/main" id="{70F71D4A-CB3C-A81F-94CB-0CD612FF5E02}"/>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130833">
                <a:off x="22732" y="127791"/>
                <a:ext cx="6742381" cy="1323192"/>
              </a:xfrm>
              <a:prstGeom prst="rect">
                <a:avLst/>
              </a:prstGeom>
            </p:spPr>
          </p:pic>
          <p:pic>
            <p:nvPicPr>
              <p:cNvPr id="6" name="Picture 20">
                <a:extLst>
                  <a:ext uri="{FF2B5EF4-FFF2-40B4-BE49-F238E27FC236}">
                    <a16:creationId xmlns:a16="http://schemas.microsoft.com/office/drawing/2014/main" id="{C61621C3-7D90-7CFB-7DE9-3FA37745CF3E}"/>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130833">
                <a:off x="77233" y="628166"/>
                <a:ext cx="6742381" cy="1323192"/>
              </a:xfrm>
              <a:prstGeom prst="rect">
                <a:avLst/>
              </a:prstGeom>
            </p:spPr>
          </p:pic>
          <p:pic>
            <p:nvPicPr>
              <p:cNvPr id="7" name="Picture 21">
                <a:extLst>
                  <a:ext uri="{FF2B5EF4-FFF2-40B4-BE49-F238E27FC236}">
                    <a16:creationId xmlns:a16="http://schemas.microsoft.com/office/drawing/2014/main" id="{A9ECF048-D57D-6DA9-F22D-19C3E3DF273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130833">
                <a:off x="49983" y="1417551"/>
                <a:ext cx="6742381" cy="1323191"/>
              </a:xfrm>
              <a:prstGeom prst="rect">
                <a:avLst/>
              </a:prstGeom>
            </p:spPr>
          </p:pic>
          <p:pic>
            <p:nvPicPr>
              <p:cNvPr id="8" name="Picture 22">
                <a:extLst>
                  <a:ext uri="{FF2B5EF4-FFF2-40B4-BE49-F238E27FC236}">
                    <a16:creationId xmlns:a16="http://schemas.microsoft.com/office/drawing/2014/main" id="{27240CB9-6218-703C-8524-86198B0ED2D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130833">
                <a:off x="104484" y="1917929"/>
                <a:ext cx="6742381" cy="1323192"/>
              </a:xfrm>
              <a:prstGeom prst="rect">
                <a:avLst/>
              </a:prstGeom>
            </p:spPr>
          </p:pic>
          <p:pic>
            <p:nvPicPr>
              <p:cNvPr id="9" name="Picture 24">
                <a:extLst>
                  <a:ext uri="{FF2B5EF4-FFF2-40B4-BE49-F238E27FC236}">
                    <a16:creationId xmlns:a16="http://schemas.microsoft.com/office/drawing/2014/main" id="{84DB87B0-04C6-BE66-4DC3-B7851CDD3BC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130833">
                <a:off x="140230" y="2070550"/>
                <a:ext cx="6742381" cy="2075177"/>
              </a:xfrm>
              <a:prstGeom prst="rect">
                <a:avLst/>
              </a:prstGeom>
            </p:spPr>
          </p:pic>
        </p:grpSp>
        <p:pic>
          <p:nvPicPr>
            <p:cNvPr id="13" name="Picture 19">
              <a:extLst>
                <a:ext uri="{FF2B5EF4-FFF2-40B4-BE49-F238E27FC236}">
                  <a16:creationId xmlns:a16="http://schemas.microsoft.com/office/drawing/2014/main" id="{FE0BFDD4-1D62-9A00-0411-275D43C2720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130833">
              <a:off x="718408" y="3951396"/>
              <a:ext cx="6787393" cy="554567"/>
            </a:xfrm>
            <a:prstGeom prst="rect">
              <a:avLst/>
            </a:prstGeom>
          </p:spPr>
        </p:pic>
        <p:pic>
          <p:nvPicPr>
            <p:cNvPr id="14" name="Picture 21">
              <a:extLst>
                <a:ext uri="{FF2B5EF4-FFF2-40B4-BE49-F238E27FC236}">
                  <a16:creationId xmlns:a16="http://schemas.microsoft.com/office/drawing/2014/main" id="{AA8F76AD-6A29-BA3A-A23E-03372E59058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130833">
              <a:off x="711278" y="2838580"/>
              <a:ext cx="6787393" cy="554566"/>
            </a:xfrm>
            <a:prstGeom prst="rect">
              <a:avLst/>
            </a:prstGeom>
          </p:spPr>
        </p:pic>
        <p:pic>
          <p:nvPicPr>
            <p:cNvPr id="15" name="Picture 24">
              <a:extLst>
                <a:ext uri="{FF2B5EF4-FFF2-40B4-BE49-F238E27FC236}">
                  <a16:creationId xmlns:a16="http://schemas.microsoft.com/office/drawing/2014/main" id="{2326D5C5-BE4D-48EB-B612-CCFB6F1F926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130833">
              <a:off x="802127" y="3112260"/>
              <a:ext cx="6787393" cy="869733"/>
            </a:xfrm>
            <a:prstGeom prst="rect">
              <a:avLst/>
            </a:prstGeom>
          </p:spPr>
        </p:pic>
        <p:pic>
          <p:nvPicPr>
            <p:cNvPr id="22" name="Picture 19">
              <a:extLst>
                <a:ext uri="{FF2B5EF4-FFF2-40B4-BE49-F238E27FC236}">
                  <a16:creationId xmlns:a16="http://schemas.microsoft.com/office/drawing/2014/main" id="{C49F70F5-16E1-4365-1400-5CD0D3E7550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130833">
              <a:off x="633555" y="3696665"/>
              <a:ext cx="6787393" cy="554567"/>
            </a:xfrm>
            <a:prstGeom prst="rect">
              <a:avLst/>
            </a:prstGeom>
          </p:spPr>
        </p:pic>
        <p:pic>
          <p:nvPicPr>
            <p:cNvPr id="23" name="Picture 21">
              <a:extLst>
                <a:ext uri="{FF2B5EF4-FFF2-40B4-BE49-F238E27FC236}">
                  <a16:creationId xmlns:a16="http://schemas.microsoft.com/office/drawing/2014/main" id="{6E317BE1-38E0-AC43-82EB-47D142C014F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130833">
              <a:off x="660988" y="4237220"/>
              <a:ext cx="6787393" cy="554566"/>
            </a:xfrm>
            <a:prstGeom prst="rect">
              <a:avLst/>
            </a:prstGeom>
          </p:spPr>
        </p:pic>
        <p:pic>
          <p:nvPicPr>
            <p:cNvPr id="24" name="Picture 24">
              <a:extLst>
                <a:ext uri="{FF2B5EF4-FFF2-40B4-BE49-F238E27FC236}">
                  <a16:creationId xmlns:a16="http://schemas.microsoft.com/office/drawing/2014/main" id="{D2F12EE8-5390-8C53-31AC-D6A95FDB186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130833">
              <a:off x="613743" y="4534587"/>
              <a:ext cx="6787393" cy="869733"/>
            </a:xfrm>
            <a:prstGeom prst="rect">
              <a:avLst/>
            </a:prstGeom>
          </p:spPr>
        </p:pic>
        <p:pic>
          <p:nvPicPr>
            <p:cNvPr id="25" name="Picture 19">
              <a:extLst>
                <a:ext uri="{FF2B5EF4-FFF2-40B4-BE49-F238E27FC236}">
                  <a16:creationId xmlns:a16="http://schemas.microsoft.com/office/drawing/2014/main" id="{9C81135A-3026-FD92-6EDF-EAF308A159C6}"/>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130833">
              <a:off x="718409" y="5424177"/>
              <a:ext cx="6787393" cy="554567"/>
            </a:xfrm>
            <a:prstGeom prst="rect">
              <a:avLst/>
            </a:prstGeom>
          </p:spPr>
        </p:pic>
        <p:pic>
          <p:nvPicPr>
            <p:cNvPr id="26" name="Picture 19">
              <a:extLst>
                <a:ext uri="{FF2B5EF4-FFF2-40B4-BE49-F238E27FC236}">
                  <a16:creationId xmlns:a16="http://schemas.microsoft.com/office/drawing/2014/main" id="{2208E5FA-24F1-2AD8-755D-7928A12401C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130833">
              <a:off x="633556" y="5169446"/>
              <a:ext cx="6787393" cy="554567"/>
            </a:xfrm>
            <a:prstGeom prst="rect">
              <a:avLst/>
            </a:prstGeom>
          </p:spPr>
        </p:pic>
        <p:pic>
          <p:nvPicPr>
            <p:cNvPr id="27" name="Picture 21">
              <a:extLst>
                <a:ext uri="{FF2B5EF4-FFF2-40B4-BE49-F238E27FC236}">
                  <a16:creationId xmlns:a16="http://schemas.microsoft.com/office/drawing/2014/main" id="{1305C58D-AA14-AAFA-2121-6D09A15BA92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130833">
              <a:off x="660989" y="5710001"/>
              <a:ext cx="6787393" cy="554566"/>
            </a:xfrm>
            <a:prstGeom prst="rect">
              <a:avLst/>
            </a:prstGeom>
          </p:spPr>
        </p:pic>
        <p:sp>
          <p:nvSpPr>
            <p:cNvPr id="29" name="TextBox 28">
              <a:extLst>
                <a:ext uri="{FF2B5EF4-FFF2-40B4-BE49-F238E27FC236}">
                  <a16:creationId xmlns:a16="http://schemas.microsoft.com/office/drawing/2014/main" id="{73F9DD32-DB57-F19E-71D3-D9A2FCC2DEAC}"/>
                </a:ext>
              </a:extLst>
            </p:cNvPr>
            <p:cNvSpPr txBox="1"/>
            <p:nvPr/>
          </p:nvSpPr>
          <p:spPr>
            <a:xfrm>
              <a:off x="698772" y="2515101"/>
              <a:ext cx="6507604" cy="3337837"/>
            </a:xfrm>
            <a:prstGeom prst="rect">
              <a:avLst/>
            </a:prstGeom>
            <a:noFill/>
          </p:spPr>
          <p:txBody>
            <a:bodyPr wrap="square">
              <a:spAutoFit/>
            </a:bodyPr>
            <a:lstStyle/>
            <a:p>
              <a:pPr marL="359988" indent="-359988" algn="just">
                <a:lnSpc>
                  <a:spcPct val="150000"/>
                </a:lnSpc>
                <a:buFont typeface="Wingdings" panose="05000000000000000000" pitchFamily="2" charset="2"/>
                <a:buChar char="ü"/>
              </a:pPr>
              <a:r>
                <a:rPr lang="vi-VN" sz="2400" dirty="0">
                  <a:latin typeface="UTM Avo" panose="02040603050506020204" pitchFamily="18"/>
                </a:rPr>
                <a:t>Vị trí của mặt phẳng cắt được vẽ bằng nét cắt (nét gạch dài</a:t>
              </a:r>
              <a:r>
                <a:rPr lang="en-US" sz="2400" dirty="0">
                  <a:latin typeface="UTM Avo" panose="02040603050506020204" pitchFamily="18"/>
                </a:rPr>
                <a:t> </a:t>
              </a:r>
              <a:r>
                <a:rPr lang="vi-VN" sz="2400" dirty="0">
                  <a:latin typeface="UTM Avo" panose="02040603050506020204" pitchFamily="18"/>
                </a:rPr>
                <a:t>-</a:t>
              </a:r>
              <a:r>
                <a:rPr lang="en-US" sz="2400" dirty="0">
                  <a:latin typeface="UTM Avo" panose="02040603050506020204" pitchFamily="18"/>
                </a:rPr>
                <a:t> </a:t>
              </a:r>
              <a:r>
                <a:rPr lang="vi-VN" sz="2400" dirty="0">
                  <a:latin typeface="UTM Avo" panose="02040603050506020204" pitchFamily="18"/>
                </a:rPr>
                <a:t>chấm</a:t>
              </a:r>
              <a:r>
                <a:rPr lang="en-US" sz="2400" dirty="0">
                  <a:latin typeface="UTM Avo" panose="02040603050506020204" pitchFamily="18"/>
                </a:rPr>
                <a:t> </a:t>
              </a:r>
              <a:r>
                <a:rPr lang="vi-VN" sz="2400" dirty="0">
                  <a:latin typeface="UTM Avo" panose="02040603050506020204" pitchFamily="18"/>
                </a:rPr>
                <a:t>-</a:t>
              </a:r>
              <a:r>
                <a:rPr lang="en-US" sz="2400" dirty="0">
                  <a:latin typeface="UTM Avo" panose="02040603050506020204" pitchFamily="18"/>
                </a:rPr>
                <a:t> </a:t>
              </a:r>
              <a:r>
                <a:rPr lang="vi-VN" sz="2400" dirty="0">
                  <a:latin typeface="UTM Avo" panose="02040603050506020204" pitchFamily="18"/>
                </a:rPr>
                <a:t>đậm) và có mũi tên chỉ hướng chiếu. Mặt cắt và hình cắt phải được đặt tên bởi cặp chữ cái viết hoa. Chữ cái này cũng được đặt bên cạnh mũi tên chỉ hướng chiếu</a:t>
              </a:r>
              <a:r>
                <a:rPr lang="en-US" sz="2400" dirty="0">
                  <a:latin typeface="UTM Avo" panose="02040603050506020204" pitchFamily="18"/>
                </a:rPr>
                <a:t>.</a:t>
              </a:r>
            </a:p>
          </p:txBody>
        </p:sp>
      </p:grpSp>
    </p:spTree>
    <p:extLst>
      <p:ext uri="{BB962C8B-B14F-4D97-AF65-F5344CB8AC3E}">
        <p14:creationId xmlns:p14="http://schemas.microsoft.com/office/powerpoint/2010/main" val="19015420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10F10E6-4504-9F37-6B6E-0932D09A34BE}"/>
              </a:ext>
            </a:extLst>
          </p:cNvPr>
          <p:cNvSpPr txBox="1"/>
          <p:nvPr/>
        </p:nvSpPr>
        <p:spPr>
          <a:xfrm>
            <a:off x="2987949" y="1520737"/>
            <a:ext cx="6216101" cy="785536"/>
          </a:xfrm>
          <a:prstGeom prst="rect">
            <a:avLst/>
          </a:prstGeom>
          <a:noFill/>
        </p:spPr>
        <p:txBody>
          <a:bodyPr wrap="square">
            <a:spAutoFit/>
          </a:bodyPr>
          <a:lstStyle/>
          <a:p>
            <a:pPr algn="ctr">
              <a:lnSpc>
                <a:spcPts val="6425"/>
              </a:lnSpc>
            </a:pPr>
            <a:r>
              <a:rPr lang="en-US" sz="2800" b="1" dirty="0">
                <a:latin typeface="UTM Avo" panose="02040603050506020204" pitchFamily="18"/>
              </a:rPr>
              <a:t>II</a:t>
            </a:r>
            <a:r>
              <a:rPr lang="vi-VN" sz="2800" b="1" dirty="0">
                <a:latin typeface="UTM Avo" panose="02040603050506020204" pitchFamily="18"/>
              </a:rPr>
              <a:t>. MẶT CẮT VÀ VẼ MẶT CẮT</a:t>
            </a:r>
            <a:endParaRPr lang="en-US" sz="2800" b="1" dirty="0">
              <a:latin typeface="UTM Avo" panose="02040603050506020204" pitchFamily="18"/>
            </a:endParaRPr>
          </a:p>
        </p:txBody>
      </p:sp>
      <p:pic>
        <p:nvPicPr>
          <p:cNvPr id="6" name="Picture 8">
            <a:extLst>
              <a:ext uri="{FF2B5EF4-FFF2-40B4-BE49-F238E27FC236}">
                <a16:creationId xmlns:a16="http://schemas.microsoft.com/office/drawing/2014/main" id="{94072B5C-2C16-EC4A-0D90-4FC0D292F02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flipH="1">
            <a:off x="4008414" y="2331307"/>
            <a:ext cx="4864056" cy="4275785"/>
          </a:xfrm>
          <a:prstGeom prst="rect">
            <a:avLst/>
          </a:prstGeom>
        </p:spPr>
      </p:pic>
      <p:sp>
        <p:nvSpPr>
          <p:cNvPr id="7" name="TextBox 6">
            <a:extLst>
              <a:ext uri="{FF2B5EF4-FFF2-40B4-BE49-F238E27FC236}">
                <a16:creationId xmlns:a16="http://schemas.microsoft.com/office/drawing/2014/main" id="{F0639C18-F1B5-3315-F236-3159E729F944}"/>
              </a:ext>
            </a:extLst>
          </p:cNvPr>
          <p:cNvSpPr txBox="1"/>
          <p:nvPr/>
        </p:nvSpPr>
        <p:spPr>
          <a:xfrm>
            <a:off x="4363901" y="3398880"/>
            <a:ext cx="4153082" cy="1933030"/>
          </a:xfrm>
          <a:prstGeom prst="rect">
            <a:avLst/>
          </a:prstGeom>
          <a:noFill/>
        </p:spPr>
        <p:txBody>
          <a:bodyPr wrap="square">
            <a:spAutoFit/>
          </a:bodyPr>
          <a:lstStyle/>
          <a:p>
            <a:pPr algn="ctr">
              <a:lnSpc>
                <a:spcPct val="150000"/>
              </a:lnSpc>
              <a:spcBef>
                <a:spcPts val="189"/>
              </a:spcBef>
              <a:spcAft>
                <a:spcPts val="189"/>
              </a:spcAft>
            </a:pPr>
            <a:r>
              <a:rPr lang="fr-FR" sz="2800" i="1" dirty="0" err="1">
                <a:latin typeface="UTM Avo" panose="02040603050506020204" pitchFamily="18"/>
                <a:ea typeface="Calibri" panose="020F0502020204030204" pitchFamily="34" charset="0"/>
                <a:cs typeface="Arial" panose="020B0604020202020204" pitchFamily="34" charset="0"/>
              </a:rPr>
              <a:t>Có</a:t>
            </a:r>
            <a:r>
              <a:rPr lang="fr-FR" sz="2800" i="1" dirty="0">
                <a:latin typeface="UTM Avo" panose="02040603050506020204" pitchFamily="18"/>
                <a:ea typeface="Calibri" panose="020F0502020204030204" pitchFamily="34" charset="0"/>
                <a:cs typeface="Arial" panose="020B0604020202020204" pitchFamily="34" charset="0"/>
              </a:rPr>
              <a:t> </a:t>
            </a:r>
            <a:r>
              <a:rPr lang="fr-FR" sz="2800" i="1" dirty="0" err="1">
                <a:latin typeface="UTM Avo" panose="02040603050506020204" pitchFamily="18"/>
                <a:ea typeface="Calibri" panose="020F0502020204030204" pitchFamily="34" charset="0"/>
                <a:cs typeface="Arial" panose="020B0604020202020204" pitchFamily="34" charset="0"/>
              </a:rPr>
              <a:t>mấy</a:t>
            </a:r>
            <a:r>
              <a:rPr lang="fr-FR" sz="2800" i="1" dirty="0">
                <a:latin typeface="UTM Avo" panose="02040603050506020204" pitchFamily="18"/>
                <a:ea typeface="Calibri" panose="020F0502020204030204" pitchFamily="34" charset="0"/>
                <a:cs typeface="Arial" panose="020B0604020202020204" pitchFamily="34" charset="0"/>
              </a:rPr>
              <a:t> </a:t>
            </a:r>
            <a:r>
              <a:rPr lang="fr-FR" sz="2800" i="1" dirty="0" err="1">
                <a:latin typeface="UTM Avo" panose="02040603050506020204" pitchFamily="18"/>
                <a:ea typeface="Calibri" panose="020F0502020204030204" pitchFamily="34" charset="0"/>
                <a:cs typeface="Arial" panose="020B0604020202020204" pitchFamily="34" charset="0"/>
              </a:rPr>
              <a:t>loại</a:t>
            </a:r>
            <a:r>
              <a:rPr lang="fr-FR" sz="2800" i="1" dirty="0">
                <a:latin typeface="UTM Avo" panose="02040603050506020204" pitchFamily="18"/>
                <a:ea typeface="Calibri" panose="020F0502020204030204" pitchFamily="34" charset="0"/>
                <a:cs typeface="Arial" panose="020B0604020202020204" pitchFamily="34" charset="0"/>
              </a:rPr>
              <a:t> </a:t>
            </a:r>
            <a:r>
              <a:rPr lang="fr-FR" sz="2800" i="1" dirty="0" err="1">
                <a:latin typeface="UTM Avo" panose="02040603050506020204" pitchFamily="18"/>
                <a:ea typeface="Calibri" panose="020F0502020204030204" pitchFamily="34" charset="0"/>
                <a:cs typeface="Arial" panose="020B0604020202020204" pitchFamily="34" charset="0"/>
              </a:rPr>
              <a:t>mặt</a:t>
            </a:r>
            <a:r>
              <a:rPr lang="fr-FR" sz="2800" i="1" dirty="0">
                <a:latin typeface="UTM Avo" panose="02040603050506020204" pitchFamily="18"/>
                <a:ea typeface="Calibri" panose="020F0502020204030204" pitchFamily="34" charset="0"/>
                <a:cs typeface="Arial" panose="020B0604020202020204" pitchFamily="34" charset="0"/>
              </a:rPr>
              <a:t> </a:t>
            </a:r>
            <a:r>
              <a:rPr lang="vi-VN" sz="2800" i="1" dirty="0">
                <a:latin typeface="UTM Avo" panose="02040603050506020204" pitchFamily="18"/>
                <a:ea typeface="Calibri" panose="020F0502020204030204" pitchFamily="34" charset="0"/>
                <a:cs typeface="Arial" panose="020B0604020202020204" pitchFamily="34" charset="0"/>
              </a:rPr>
              <a:t>cắt? Chúng</a:t>
            </a:r>
            <a:r>
              <a:rPr lang="fr-FR" sz="2800" i="1" dirty="0">
                <a:latin typeface="UTM Avo" panose="02040603050506020204" pitchFamily="18"/>
                <a:ea typeface="Calibri" panose="020F0502020204030204" pitchFamily="34" charset="0"/>
                <a:cs typeface="Arial" panose="020B0604020202020204" pitchFamily="34" charset="0"/>
              </a:rPr>
              <a:t> </a:t>
            </a:r>
            <a:r>
              <a:rPr lang="fr-FR" sz="2800" i="1" dirty="0" err="1">
                <a:latin typeface="UTM Avo" panose="02040603050506020204" pitchFamily="18"/>
                <a:ea typeface="Calibri" panose="020F0502020204030204" pitchFamily="34" charset="0"/>
                <a:cs typeface="Arial" panose="020B0604020202020204" pitchFamily="34" charset="0"/>
              </a:rPr>
              <a:t>được</a:t>
            </a:r>
            <a:r>
              <a:rPr lang="fr-FR" sz="2800" i="1" dirty="0">
                <a:latin typeface="UTM Avo" panose="02040603050506020204" pitchFamily="18"/>
                <a:ea typeface="Calibri" panose="020F0502020204030204" pitchFamily="34" charset="0"/>
                <a:cs typeface="Arial" panose="020B0604020202020204" pitchFamily="34" charset="0"/>
              </a:rPr>
              <a:t> </a:t>
            </a:r>
            <a:r>
              <a:rPr lang="fr-FR" sz="2800" i="1" dirty="0" err="1">
                <a:latin typeface="UTM Avo" panose="02040603050506020204" pitchFamily="18"/>
                <a:ea typeface="Calibri" panose="020F0502020204030204" pitchFamily="34" charset="0"/>
                <a:cs typeface="Arial" panose="020B0604020202020204" pitchFamily="34" charset="0"/>
              </a:rPr>
              <a:t>sử</a:t>
            </a:r>
            <a:r>
              <a:rPr lang="fr-FR" sz="2800" i="1" dirty="0">
                <a:latin typeface="UTM Avo" panose="02040603050506020204" pitchFamily="18"/>
                <a:ea typeface="Calibri" panose="020F0502020204030204" pitchFamily="34" charset="0"/>
                <a:cs typeface="Arial" panose="020B0604020202020204" pitchFamily="34" charset="0"/>
              </a:rPr>
              <a:t> </a:t>
            </a:r>
            <a:r>
              <a:rPr lang="fr-FR" sz="2800" i="1" dirty="0" err="1">
                <a:latin typeface="UTM Avo" panose="02040603050506020204" pitchFamily="18"/>
                <a:ea typeface="Calibri" panose="020F0502020204030204" pitchFamily="34" charset="0"/>
                <a:cs typeface="Arial" panose="020B0604020202020204" pitchFamily="34" charset="0"/>
              </a:rPr>
              <a:t>dụng</a:t>
            </a:r>
            <a:r>
              <a:rPr lang="fr-FR" sz="2800" i="1" dirty="0">
                <a:latin typeface="UTM Avo" panose="02040603050506020204" pitchFamily="18"/>
                <a:ea typeface="Calibri" panose="020F0502020204030204" pitchFamily="34" charset="0"/>
                <a:cs typeface="Arial" panose="020B0604020202020204" pitchFamily="34" charset="0"/>
              </a:rPr>
              <a:t> khi </a:t>
            </a:r>
            <a:r>
              <a:rPr lang="fr-FR" sz="2800" i="1" dirty="0" err="1">
                <a:latin typeface="UTM Avo" panose="02040603050506020204" pitchFamily="18"/>
                <a:ea typeface="Calibri" panose="020F0502020204030204" pitchFamily="34" charset="0"/>
                <a:cs typeface="Arial" panose="020B0604020202020204" pitchFamily="34" charset="0"/>
              </a:rPr>
              <a:t>nào</a:t>
            </a:r>
            <a:r>
              <a:rPr lang="fr-FR" sz="2800" i="1" dirty="0">
                <a:latin typeface="UTM Avo" panose="02040603050506020204" pitchFamily="18"/>
                <a:ea typeface="Calibri" panose="020F0502020204030204" pitchFamily="34" charset="0"/>
                <a:cs typeface="Arial" panose="020B0604020202020204" pitchFamily="34" charset="0"/>
              </a:rPr>
              <a:t>?</a:t>
            </a:r>
            <a:r>
              <a:rPr lang="fr-FR" sz="2800" dirty="0">
                <a:latin typeface="UTM Avo" panose="02040603050506020204" pitchFamily="18"/>
                <a:ea typeface="Calibri" panose="020F0502020204030204" pitchFamily="34" charset="0"/>
                <a:cs typeface="Arial" panose="020B0604020202020204" pitchFamily="34" charset="0"/>
              </a:rPr>
              <a:t> </a:t>
            </a:r>
            <a:endParaRPr lang="en-US" sz="2800" dirty="0">
              <a:latin typeface="UTM Avo" panose="02040603050506020204" pitchFamily="18"/>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1450457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7">
                                            <p:txEl>
                                              <p:pRg st="0" end="0"/>
                                            </p:txEl>
                                          </p:spTgt>
                                        </p:tgtEl>
                                        <p:attrNameLst>
                                          <p:attrName>style.visibility</p:attrName>
                                        </p:attrNameLst>
                                      </p:cBhvr>
                                      <p:to>
                                        <p:strVal val="visible"/>
                                      </p:to>
                                    </p:set>
                                    <p:animEffect transition="in" filter="fade">
                                      <p:cBhvr>
                                        <p:cTn id="10"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59856A9-4E8F-0259-48AE-1A5F1CF4DC6E}"/>
              </a:ext>
            </a:extLst>
          </p:cNvPr>
          <p:cNvPicPr>
            <a:picLocks noChangeAspect="1"/>
          </p:cNvPicPr>
          <p:nvPr/>
        </p:nvPicPr>
        <p:blipFill>
          <a:blip r:embed="rId3"/>
          <a:stretch>
            <a:fillRect/>
          </a:stretch>
        </p:blipFill>
        <p:spPr>
          <a:xfrm>
            <a:off x="7202979" y="2416235"/>
            <a:ext cx="4158443" cy="3437921"/>
          </a:xfrm>
          <a:prstGeom prst="rect">
            <a:avLst/>
          </a:prstGeom>
        </p:spPr>
      </p:pic>
      <p:sp>
        <p:nvSpPr>
          <p:cNvPr id="3" name="TextBox 2">
            <a:extLst>
              <a:ext uri="{FF2B5EF4-FFF2-40B4-BE49-F238E27FC236}">
                <a16:creationId xmlns:a16="http://schemas.microsoft.com/office/drawing/2014/main" id="{1FCC25E1-1291-7C45-F46F-A0AFDCF2A3B0}"/>
              </a:ext>
            </a:extLst>
          </p:cNvPr>
          <p:cNvSpPr txBox="1"/>
          <p:nvPr/>
        </p:nvSpPr>
        <p:spPr>
          <a:xfrm>
            <a:off x="1043489" y="2473507"/>
            <a:ext cx="5636701" cy="2783839"/>
          </a:xfrm>
          <a:prstGeom prst="rect">
            <a:avLst/>
          </a:prstGeom>
          <a:noFill/>
        </p:spPr>
        <p:txBody>
          <a:bodyPr wrap="square">
            <a:spAutoFit/>
          </a:bodyPr>
          <a:lstStyle/>
          <a:p>
            <a:pPr algn="just">
              <a:lnSpc>
                <a:spcPct val="150000"/>
              </a:lnSpc>
            </a:pPr>
            <a:r>
              <a:rPr lang="vi-VN" sz="2400" dirty="0">
                <a:latin typeface="UTM Avo" panose="02040603050506020204" pitchFamily="18"/>
              </a:rPr>
              <a:t>Mặt cắt được sử dụng khi các hình chiếu khó thể hiện được đầy đủ hình dạng của chi tiết. Thường sử dụng hai loại mặt cắt là mặt cắt rời (hình 10.4a) và mặt cắt chập (hình 10.4b).</a:t>
            </a:r>
            <a:endParaRPr lang="en-US" sz="2400" dirty="0">
              <a:latin typeface="UTM Avo" panose="02040603050506020204" pitchFamily="18"/>
            </a:endParaRPr>
          </a:p>
        </p:txBody>
      </p:sp>
      <p:sp>
        <p:nvSpPr>
          <p:cNvPr id="4" name="TextBox 14">
            <a:extLst>
              <a:ext uri="{FF2B5EF4-FFF2-40B4-BE49-F238E27FC236}">
                <a16:creationId xmlns:a16="http://schemas.microsoft.com/office/drawing/2014/main" id="{89C17E7E-71D3-D888-5A25-4A25CA0FCEC9}"/>
              </a:ext>
            </a:extLst>
          </p:cNvPr>
          <p:cNvSpPr txBox="1"/>
          <p:nvPr/>
        </p:nvSpPr>
        <p:spPr>
          <a:xfrm>
            <a:off x="3861840" y="1483491"/>
            <a:ext cx="4468320" cy="643638"/>
          </a:xfrm>
          <a:prstGeom prst="rect">
            <a:avLst/>
          </a:prstGeom>
        </p:spPr>
        <p:txBody>
          <a:bodyPr wrap="square" lIns="0" tIns="0" rIns="0" bIns="0" rtlCol="0" anchor="t">
            <a:spAutoFit/>
          </a:bodyPr>
          <a:lstStyle/>
          <a:p>
            <a:pPr algn="ctr">
              <a:lnSpc>
                <a:spcPts val="6046"/>
              </a:lnSpc>
            </a:pPr>
            <a:r>
              <a:rPr lang="en-US" sz="2400" b="1" dirty="0">
                <a:latin typeface="UTM Avo" panose="02040603050506020204" pitchFamily="18"/>
              </a:rPr>
              <a:t>1. </a:t>
            </a:r>
            <a:r>
              <a:rPr lang="en-US" sz="2400" b="1" dirty="0" err="1">
                <a:latin typeface="UTM Avo" panose="02040603050506020204" pitchFamily="18"/>
              </a:rPr>
              <a:t>Một</a:t>
            </a:r>
            <a:r>
              <a:rPr lang="en-US" sz="2400" b="1" dirty="0">
                <a:latin typeface="UTM Avo" panose="02040603050506020204" pitchFamily="18"/>
              </a:rPr>
              <a:t> </a:t>
            </a:r>
            <a:r>
              <a:rPr lang="en-US" sz="2400" b="1" dirty="0" err="1">
                <a:latin typeface="UTM Avo" panose="02040603050506020204" pitchFamily="18"/>
              </a:rPr>
              <a:t>số</a:t>
            </a:r>
            <a:r>
              <a:rPr lang="en-US" sz="2400" b="1" dirty="0">
                <a:latin typeface="UTM Avo" panose="02040603050506020204" pitchFamily="18"/>
              </a:rPr>
              <a:t> </a:t>
            </a:r>
            <a:r>
              <a:rPr lang="en-US" sz="2400" b="1" dirty="0" err="1">
                <a:latin typeface="UTM Avo" panose="02040603050506020204" pitchFamily="18"/>
              </a:rPr>
              <a:t>loại</a:t>
            </a:r>
            <a:r>
              <a:rPr lang="en-US" sz="2400" b="1" dirty="0">
                <a:latin typeface="UTM Avo" panose="02040603050506020204" pitchFamily="18"/>
              </a:rPr>
              <a:t> </a:t>
            </a:r>
            <a:r>
              <a:rPr lang="en-US" sz="2400" b="1" dirty="0" err="1">
                <a:latin typeface="UTM Avo" panose="02040603050506020204" pitchFamily="18"/>
              </a:rPr>
              <a:t>mặt</a:t>
            </a:r>
            <a:r>
              <a:rPr lang="en-US" sz="2400" b="1" dirty="0">
                <a:latin typeface="UTM Avo" panose="02040603050506020204" pitchFamily="18"/>
              </a:rPr>
              <a:t> </a:t>
            </a:r>
            <a:r>
              <a:rPr lang="en-US" sz="2400" b="1" dirty="0" err="1">
                <a:latin typeface="UTM Avo" panose="02040603050506020204" pitchFamily="18"/>
              </a:rPr>
              <a:t>cắt</a:t>
            </a:r>
            <a:endParaRPr lang="en-US" sz="2400" b="1" dirty="0">
              <a:latin typeface="UTM Avo" panose="02040603050506020204" pitchFamily="18"/>
            </a:endParaRPr>
          </a:p>
        </p:txBody>
      </p:sp>
    </p:spTree>
    <p:extLst>
      <p:ext uri="{BB962C8B-B14F-4D97-AF65-F5344CB8AC3E}">
        <p14:creationId xmlns:p14="http://schemas.microsoft.com/office/powerpoint/2010/main" val="14625718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par>
                                <p:cTn id="13" presetID="10" presetClass="entr" presetSubtype="0"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4">
            <a:extLst>
              <a:ext uri="{FF2B5EF4-FFF2-40B4-BE49-F238E27FC236}">
                <a16:creationId xmlns:a16="http://schemas.microsoft.com/office/drawing/2014/main" id="{65962FE8-02CB-86F8-A895-9DE41CB3EA5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382434" y="2176573"/>
            <a:ext cx="7748604" cy="712131"/>
          </a:xfrm>
          <a:prstGeom prst="rect">
            <a:avLst/>
          </a:prstGeom>
        </p:spPr>
      </p:pic>
      <p:pic>
        <p:nvPicPr>
          <p:cNvPr id="4" name="Picture 5">
            <a:extLst>
              <a:ext uri="{FF2B5EF4-FFF2-40B4-BE49-F238E27FC236}">
                <a16:creationId xmlns:a16="http://schemas.microsoft.com/office/drawing/2014/main" id="{7BDC8976-1850-FDEB-9038-BDEA9530492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383491" y="3074983"/>
            <a:ext cx="7747547" cy="712131"/>
          </a:xfrm>
          <a:prstGeom prst="rect">
            <a:avLst/>
          </a:prstGeom>
        </p:spPr>
      </p:pic>
      <p:pic>
        <p:nvPicPr>
          <p:cNvPr id="5" name="Picture 6">
            <a:extLst>
              <a:ext uri="{FF2B5EF4-FFF2-40B4-BE49-F238E27FC236}">
                <a16:creationId xmlns:a16="http://schemas.microsoft.com/office/drawing/2014/main" id="{39855AF4-0BCB-8C63-446A-08C470FE279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382434" y="3895408"/>
            <a:ext cx="7747547" cy="3018008"/>
          </a:xfrm>
          <a:prstGeom prst="rect">
            <a:avLst/>
          </a:prstGeom>
        </p:spPr>
      </p:pic>
      <p:sp>
        <p:nvSpPr>
          <p:cNvPr id="8" name="TextBox 9">
            <a:extLst>
              <a:ext uri="{FF2B5EF4-FFF2-40B4-BE49-F238E27FC236}">
                <a16:creationId xmlns:a16="http://schemas.microsoft.com/office/drawing/2014/main" id="{CBCE4B2D-FE5F-FF0A-4021-4536A53A12EB}"/>
              </a:ext>
            </a:extLst>
          </p:cNvPr>
          <p:cNvSpPr txBox="1"/>
          <p:nvPr/>
        </p:nvSpPr>
        <p:spPr>
          <a:xfrm>
            <a:off x="382434" y="2183211"/>
            <a:ext cx="7844389" cy="475515"/>
          </a:xfrm>
          <a:prstGeom prst="rect">
            <a:avLst/>
          </a:prstGeom>
        </p:spPr>
        <p:txBody>
          <a:bodyPr wrap="square" lIns="0" tIns="0" rIns="0" bIns="0" rtlCol="0" anchor="t">
            <a:spAutoFit/>
          </a:bodyPr>
          <a:lstStyle/>
          <a:p>
            <a:pPr algn="ctr">
              <a:lnSpc>
                <a:spcPct val="150000"/>
              </a:lnSpc>
            </a:pPr>
            <a:r>
              <a:rPr lang="vi-VN" sz="2400" dirty="0">
                <a:latin typeface="UTM Avo" panose="02040603050506020204" pitchFamily="18"/>
                <a:ea typeface="Calibri" panose="020F0502020204030204" pitchFamily="34" charset="0"/>
              </a:rPr>
              <a:t>Là mặt cắt được đặt bên ngoài hình chiếu. </a:t>
            </a:r>
            <a:endParaRPr lang="en-US" sz="2400" dirty="0">
              <a:latin typeface="UTM Avo" panose="02040603050506020204" pitchFamily="18"/>
            </a:endParaRPr>
          </a:p>
        </p:txBody>
      </p:sp>
      <p:sp>
        <p:nvSpPr>
          <p:cNvPr id="11" name="TextBox 14">
            <a:extLst>
              <a:ext uri="{FF2B5EF4-FFF2-40B4-BE49-F238E27FC236}">
                <a16:creationId xmlns:a16="http://schemas.microsoft.com/office/drawing/2014/main" id="{6782C14F-0B15-3FB2-6942-398F1A43BD85}"/>
              </a:ext>
            </a:extLst>
          </p:cNvPr>
          <p:cNvSpPr txBox="1"/>
          <p:nvPr/>
        </p:nvSpPr>
        <p:spPr>
          <a:xfrm>
            <a:off x="3958281" y="1304512"/>
            <a:ext cx="4468320" cy="654731"/>
          </a:xfrm>
          <a:prstGeom prst="rect">
            <a:avLst/>
          </a:prstGeom>
        </p:spPr>
        <p:txBody>
          <a:bodyPr wrap="square" lIns="0" tIns="0" rIns="0" bIns="0" rtlCol="0" anchor="t">
            <a:spAutoFit/>
          </a:bodyPr>
          <a:lstStyle/>
          <a:p>
            <a:pPr algn="ctr">
              <a:lnSpc>
                <a:spcPts val="6046"/>
              </a:lnSpc>
            </a:pPr>
            <a:r>
              <a:rPr lang="vi-VN" sz="2800" b="1" dirty="0">
                <a:latin typeface="UTM Avo" panose="02040603050506020204" pitchFamily="18"/>
              </a:rPr>
              <a:t>MẶT CẮT RỜI</a:t>
            </a:r>
            <a:endParaRPr lang="en-US" sz="2800" b="1" dirty="0">
              <a:latin typeface="UTM Avo" panose="02040603050506020204" pitchFamily="18"/>
            </a:endParaRPr>
          </a:p>
        </p:txBody>
      </p:sp>
      <p:sp>
        <p:nvSpPr>
          <p:cNvPr id="12" name="TextBox 11">
            <a:extLst>
              <a:ext uri="{FF2B5EF4-FFF2-40B4-BE49-F238E27FC236}">
                <a16:creationId xmlns:a16="http://schemas.microsoft.com/office/drawing/2014/main" id="{C75027F2-3317-C0F8-2B9C-597FB8531B56}"/>
              </a:ext>
            </a:extLst>
          </p:cNvPr>
          <p:cNvSpPr txBox="1"/>
          <p:nvPr/>
        </p:nvSpPr>
        <p:spPr>
          <a:xfrm>
            <a:off x="787468" y="3849782"/>
            <a:ext cx="7034319" cy="2783839"/>
          </a:xfrm>
          <a:prstGeom prst="rect">
            <a:avLst/>
          </a:prstGeom>
          <a:noFill/>
        </p:spPr>
        <p:txBody>
          <a:bodyPr wrap="square">
            <a:spAutoFit/>
          </a:bodyPr>
          <a:lstStyle/>
          <a:p>
            <a:pPr algn="just">
              <a:lnSpc>
                <a:spcPct val="150000"/>
              </a:lnSpc>
            </a:pPr>
            <a:r>
              <a:rPr lang="vi-VN" sz="2400" dirty="0">
                <a:latin typeface="UTM Avo" panose="02040603050506020204" pitchFamily="18"/>
                <a:ea typeface="Calibri" panose="020F0502020204030204" pitchFamily="34" charset="0"/>
              </a:rPr>
              <a:t>Có thể được đặt ở vị trí bất kì trên bản vẽ và phải có kí hiệu kèm theo. Trường hợp đặt tại vị trí mặt phẳng cắt và liên hệ với hình chiếu bằng nét gạch dài-chấm-mảnh thì không cần định tên (hình 10.4a). </a:t>
            </a:r>
            <a:endParaRPr lang="en-US" sz="2400" dirty="0">
              <a:latin typeface="UTM Avo" panose="02040603050506020204" pitchFamily="18"/>
            </a:endParaRPr>
          </a:p>
        </p:txBody>
      </p:sp>
      <p:sp>
        <p:nvSpPr>
          <p:cNvPr id="13" name="TextBox 12">
            <a:extLst>
              <a:ext uri="{FF2B5EF4-FFF2-40B4-BE49-F238E27FC236}">
                <a16:creationId xmlns:a16="http://schemas.microsoft.com/office/drawing/2014/main" id="{53677E51-CDD2-8174-65FA-1240ECA80F2D}"/>
              </a:ext>
            </a:extLst>
          </p:cNvPr>
          <p:cNvSpPr txBox="1"/>
          <p:nvPr/>
        </p:nvSpPr>
        <p:spPr>
          <a:xfrm>
            <a:off x="594937" y="3067731"/>
            <a:ext cx="7459739" cy="567848"/>
          </a:xfrm>
          <a:prstGeom prst="rect">
            <a:avLst/>
          </a:prstGeom>
          <a:noFill/>
        </p:spPr>
        <p:txBody>
          <a:bodyPr wrap="square">
            <a:spAutoFit/>
          </a:bodyPr>
          <a:lstStyle/>
          <a:p>
            <a:pPr>
              <a:lnSpc>
                <a:spcPct val="150000"/>
              </a:lnSpc>
            </a:pPr>
            <a:r>
              <a:rPr lang="vi-VN" sz="2400" dirty="0">
                <a:latin typeface="UTM Avo" panose="02040603050506020204" pitchFamily="18"/>
                <a:ea typeface="Calibri" panose="020F0502020204030204" pitchFamily="34" charset="0"/>
              </a:rPr>
              <a:t>Được sử dụng khi đường bao mặt cắt phức tạp.</a:t>
            </a:r>
            <a:endParaRPr lang="en-US" sz="2400" dirty="0">
              <a:latin typeface="UTM Avo" panose="02040603050506020204" pitchFamily="18"/>
            </a:endParaRPr>
          </a:p>
        </p:txBody>
      </p:sp>
      <p:pic>
        <p:nvPicPr>
          <p:cNvPr id="7" name="Picture 6">
            <a:extLst>
              <a:ext uri="{FF2B5EF4-FFF2-40B4-BE49-F238E27FC236}">
                <a16:creationId xmlns:a16="http://schemas.microsoft.com/office/drawing/2014/main" id="{C2ACD6AD-C629-E5D0-2F53-A61A21B7F33E}"/>
              </a:ext>
            </a:extLst>
          </p:cNvPr>
          <p:cNvPicPr>
            <a:picLocks noChangeAspect="1"/>
          </p:cNvPicPr>
          <p:nvPr/>
        </p:nvPicPr>
        <p:blipFill rotWithShape="1">
          <a:blip r:embed="rId5"/>
          <a:srcRect r="44112" b="6788"/>
          <a:stretch/>
        </p:blipFill>
        <p:spPr>
          <a:xfrm>
            <a:off x="8535015" y="1959243"/>
            <a:ext cx="3185555" cy="4392474"/>
          </a:xfrm>
          <a:prstGeom prst="rect">
            <a:avLst/>
          </a:prstGeom>
        </p:spPr>
      </p:pic>
    </p:spTree>
    <p:extLst>
      <p:ext uri="{BB962C8B-B14F-4D97-AF65-F5344CB8AC3E}">
        <p14:creationId xmlns:p14="http://schemas.microsoft.com/office/powerpoint/2010/main" val="34077128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500"/>
                                        <p:tgtEl>
                                          <p:spTgt spid="4"/>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500"/>
                                        <p:tgtEl>
                                          <p:spTgt spid="13"/>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fade">
                                      <p:cBhvr>
                                        <p:cTn id="33" dur="500"/>
                                        <p:tgtEl>
                                          <p:spTgt spid="5"/>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fade">
                                      <p:cBhvr>
                                        <p:cTn id="3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1" grpId="0"/>
      <p:bldP spid="12" grpId="0"/>
      <p:bldP spid="13"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4">
            <a:extLst>
              <a:ext uri="{FF2B5EF4-FFF2-40B4-BE49-F238E27FC236}">
                <a16:creationId xmlns:a16="http://schemas.microsoft.com/office/drawing/2014/main" id="{1BB2C1D8-9CA8-8224-0583-5C780916A4D2}"/>
              </a:ext>
            </a:extLst>
          </p:cNvPr>
          <p:cNvSpPr txBox="1"/>
          <p:nvPr/>
        </p:nvSpPr>
        <p:spPr>
          <a:xfrm>
            <a:off x="1083762" y="1981900"/>
            <a:ext cx="4618380" cy="499304"/>
          </a:xfrm>
          <a:prstGeom prst="rect">
            <a:avLst/>
          </a:prstGeom>
        </p:spPr>
        <p:txBody>
          <a:bodyPr wrap="square" lIns="0" tIns="0" rIns="0" bIns="0" rtlCol="0" anchor="t">
            <a:spAutoFit/>
          </a:bodyPr>
          <a:lstStyle/>
          <a:p>
            <a:pPr algn="just">
              <a:lnSpc>
                <a:spcPct val="150000"/>
              </a:lnSpc>
            </a:pPr>
            <a:endParaRPr lang="en-US" sz="2520" dirty="0">
              <a:solidFill>
                <a:srgbClr val="253140"/>
              </a:solidFill>
              <a:latin typeface="UTM Avo" panose="02040603050506020204" pitchFamily="18"/>
            </a:endParaRPr>
          </a:p>
        </p:txBody>
      </p:sp>
      <p:sp>
        <p:nvSpPr>
          <p:cNvPr id="4" name="TextBox 12">
            <a:extLst>
              <a:ext uri="{FF2B5EF4-FFF2-40B4-BE49-F238E27FC236}">
                <a16:creationId xmlns:a16="http://schemas.microsoft.com/office/drawing/2014/main" id="{9A79B6A2-2D00-E9CA-BE5C-239BAC9AA74D}"/>
              </a:ext>
            </a:extLst>
          </p:cNvPr>
          <p:cNvSpPr txBox="1"/>
          <p:nvPr/>
        </p:nvSpPr>
        <p:spPr>
          <a:xfrm>
            <a:off x="4172025" y="1514227"/>
            <a:ext cx="3891284" cy="763029"/>
          </a:xfrm>
          <a:prstGeom prst="rect">
            <a:avLst/>
          </a:prstGeom>
        </p:spPr>
        <p:txBody>
          <a:bodyPr wrap="square" lIns="0" tIns="0" rIns="0" bIns="0" rtlCol="0" anchor="t">
            <a:spAutoFit/>
          </a:bodyPr>
          <a:lstStyle/>
          <a:p>
            <a:pPr algn="ctr">
              <a:lnSpc>
                <a:spcPts val="6879"/>
              </a:lnSpc>
            </a:pPr>
            <a:r>
              <a:rPr lang="vi-VN" sz="2800" b="1" spc="86" dirty="0">
                <a:latin typeface="UTM Avo" panose="02040603050506020204" pitchFamily="18"/>
              </a:rPr>
              <a:t>MẶT CẮT CHẬP</a:t>
            </a:r>
            <a:endParaRPr lang="en-US" sz="2800" b="1" spc="86" dirty="0">
              <a:latin typeface="UTM Avo" panose="02040603050506020204" pitchFamily="18"/>
            </a:endParaRPr>
          </a:p>
        </p:txBody>
      </p:sp>
      <p:grpSp>
        <p:nvGrpSpPr>
          <p:cNvPr id="8" name="Group 7">
            <a:extLst>
              <a:ext uri="{FF2B5EF4-FFF2-40B4-BE49-F238E27FC236}">
                <a16:creationId xmlns:a16="http://schemas.microsoft.com/office/drawing/2014/main" id="{5BB22293-AD36-09D4-1DA0-7A7C71AF5454}"/>
              </a:ext>
            </a:extLst>
          </p:cNvPr>
          <p:cNvGrpSpPr/>
          <p:nvPr/>
        </p:nvGrpSpPr>
        <p:grpSpPr>
          <a:xfrm>
            <a:off x="963618" y="2266710"/>
            <a:ext cx="6014510" cy="4254168"/>
            <a:chOff x="407831" y="2289884"/>
            <a:chExt cx="8294960" cy="5217200"/>
          </a:xfrm>
        </p:grpSpPr>
        <p:sp>
          <p:nvSpPr>
            <p:cNvPr id="9" name="AutoShape 3">
              <a:extLst>
                <a:ext uri="{FF2B5EF4-FFF2-40B4-BE49-F238E27FC236}">
                  <a16:creationId xmlns:a16="http://schemas.microsoft.com/office/drawing/2014/main" id="{97FED0EB-5BEF-5E30-4363-1AFCD40DC509}"/>
                </a:ext>
              </a:extLst>
            </p:cNvPr>
            <p:cNvSpPr/>
            <p:nvPr/>
          </p:nvSpPr>
          <p:spPr>
            <a:xfrm>
              <a:off x="407831" y="2805918"/>
              <a:ext cx="8294960" cy="4701166"/>
            </a:xfrm>
            <a:prstGeom prst="rect">
              <a:avLst/>
            </a:prstGeom>
            <a:solidFill>
              <a:schemeClr val="accent2">
                <a:lumMod val="20000"/>
                <a:lumOff val="80000"/>
              </a:schemeClr>
            </a:solidFill>
          </p:spPr>
          <p:txBody>
            <a:bodyPr/>
            <a:lstStyle/>
            <a:p>
              <a:endParaRPr lang="en-US" sz="729" dirty="0">
                <a:latin typeface="UTM Avo" panose="02040603050506020204" pitchFamily="18"/>
              </a:endParaRPr>
            </a:p>
          </p:txBody>
        </p:sp>
        <p:pic>
          <p:nvPicPr>
            <p:cNvPr id="10" name="Picture 13">
              <a:extLst>
                <a:ext uri="{FF2B5EF4-FFF2-40B4-BE49-F238E27FC236}">
                  <a16:creationId xmlns:a16="http://schemas.microsoft.com/office/drawing/2014/main" id="{91A05131-9EB3-2032-25E8-5ACF3172BEC9}"/>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3937639" y="2289884"/>
              <a:ext cx="984675" cy="792624"/>
            </a:xfrm>
            <a:prstGeom prst="rect">
              <a:avLst/>
            </a:prstGeom>
          </p:spPr>
        </p:pic>
      </p:grpSp>
      <p:sp>
        <p:nvSpPr>
          <p:cNvPr id="11" name="TextBox 10">
            <a:extLst>
              <a:ext uri="{FF2B5EF4-FFF2-40B4-BE49-F238E27FC236}">
                <a16:creationId xmlns:a16="http://schemas.microsoft.com/office/drawing/2014/main" id="{D443209A-1683-6389-6B74-D4E061C3A9E9}"/>
              </a:ext>
            </a:extLst>
          </p:cNvPr>
          <p:cNvSpPr txBox="1"/>
          <p:nvPr/>
        </p:nvSpPr>
        <p:spPr>
          <a:xfrm>
            <a:off x="1231322" y="2891438"/>
            <a:ext cx="5479101" cy="3500189"/>
          </a:xfrm>
          <a:prstGeom prst="rect">
            <a:avLst/>
          </a:prstGeom>
          <a:noFill/>
        </p:spPr>
        <p:txBody>
          <a:bodyPr wrap="square">
            <a:spAutoFit/>
          </a:bodyPr>
          <a:lstStyle/>
          <a:p>
            <a:pPr marL="457200" indent="-457200" algn="just">
              <a:lnSpc>
                <a:spcPct val="150000"/>
              </a:lnSpc>
              <a:buFont typeface="Wingdings" panose="05000000000000000000" pitchFamily="2" charset="2"/>
              <a:buChar char="Ø"/>
            </a:pPr>
            <a:r>
              <a:rPr lang="vi-VN" sz="2520" dirty="0">
                <a:solidFill>
                  <a:srgbClr val="000000"/>
                </a:solidFill>
                <a:latin typeface="UTM Avo" panose="02040603050506020204" pitchFamily="18"/>
                <a:ea typeface="Calibri" panose="020F0502020204030204" pitchFamily="34" charset="0"/>
              </a:rPr>
              <a:t>Được đặt tại vị trí mặt phẳng cắt đi qua ngay trên hình chiếu,</a:t>
            </a:r>
            <a:r>
              <a:rPr lang="en-US" sz="2520" dirty="0">
                <a:solidFill>
                  <a:srgbClr val="000000"/>
                </a:solidFill>
                <a:latin typeface="UTM Avo" panose="02040603050506020204" pitchFamily="18"/>
                <a:ea typeface="Calibri" panose="020F0502020204030204" pitchFamily="34" charset="0"/>
              </a:rPr>
              <a:t> </a:t>
            </a:r>
            <a:r>
              <a:rPr lang="vi-VN" sz="2520" dirty="0">
                <a:solidFill>
                  <a:srgbClr val="000000"/>
                </a:solidFill>
                <a:latin typeface="UTM Avo" panose="02040603050506020204" pitchFamily="18"/>
                <a:ea typeface="Calibri" panose="020F0502020204030204" pitchFamily="34" charset="0"/>
              </a:rPr>
              <a:t>đường bao ngoài được vẽ bằng nét liền mảnh. </a:t>
            </a:r>
            <a:endParaRPr lang="en-US" sz="2520" dirty="0">
              <a:solidFill>
                <a:srgbClr val="000000"/>
              </a:solidFill>
              <a:latin typeface="UTM Avo" panose="02040603050506020204" pitchFamily="18"/>
              <a:ea typeface="Calibri" panose="020F0502020204030204" pitchFamily="34" charset="0"/>
            </a:endParaRPr>
          </a:p>
          <a:p>
            <a:pPr marL="457200" indent="-457200" algn="just">
              <a:lnSpc>
                <a:spcPct val="150000"/>
              </a:lnSpc>
              <a:buFont typeface="Wingdings" panose="05000000000000000000" pitchFamily="2" charset="2"/>
              <a:buChar char="Ø"/>
            </a:pPr>
            <a:r>
              <a:rPr lang="vi-VN" sz="2520" dirty="0">
                <a:solidFill>
                  <a:srgbClr val="000000"/>
                </a:solidFill>
                <a:latin typeface="UTM Avo" panose="02040603050506020204" pitchFamily="18"/>
                <a:ea typeface="Calibri" panose="020F0502020204030204" pitchFamily="34" charset="0"/>
              </a:rPr>
              <a:t>Được sử dụng khi đường bao mặt cắt đơn giản.</a:t>
            </a:r>
            <a:endParaRPr lang="en-US" sz="2520" dirty="0">
              <a:solidFill>
                <a:srgbClr val="253140"/>
              </a:solidFill>
              <a:latin typeface="UTM Avo" panose="02040603050506020204" pitchFamily="18"/>
            </a:endParaRPr>
          </a:p>
        </p:txBody>
      </p:sp>
      <p:pic>
        <p:nvPicPr>
          <p:cNvPr id="14" name="Picture 13">
            <a:extLst>
              <a:ext uri="{FF2B5EF4-FFF2-40B4-BE49-F238E27FC236}">
                <a16:creationId xmlns:a16="http://schemas.microsoft.com/office/drawing/2014/main" id="{14209EA0-130E-5731-601E-A769CF51B1E3}"/>
              </a:ext>
            </a:extLst>
          </p:cNvPr>
          <p:cNvPicPr>
            <a:picLocks noChangeAspect="1"/>
          </p:cNvPicPr>
          <p:nvPr/>
        </p:nvPicPr>
        <p:blipFill rotWithShape="1">
          <a:blip r:embed="rId5"/>
          <a:srcRect l="55339" b="6936"/>
          <a:stretch/>
        </p:blipFill>
        <p:spPr>
          <a:xfrm>
            <a:off x="7955023" y="2240670"/>
            <a:ext cx="2617176" cy="4508706"/>
          </a:xfrm>
          <a:prstGeom prst="rect">
            <a:avLst/>
          </a:prstGeom>
        </p:spPr>
      </p:pic>
    </p:spTree>
    <p:extLst>
      <p:ext uri="{BB962C8B-B14F-4D97-AF65-F5344CB8AC3E}">
        <p14:creationId xmlns:p14="http://schemas.microsoft.com/office/powerpoint/2010/main" val="22557093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1"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AutoShape 5">
            <a:extLst>
              <a:ext uri="{FF2B5EF4-FFF2-40B4-BE49-F238E27FC236}">
                <a16:creationId xmlns:a16="http://schemas.microsoft.com/office/drawing/2014/main" id="{79C415BC-B526-1A76-C066-927C82A8DCB7}"/>
              </a:ext>
            </a:extLst>
          </p:cNvPr>
          <p:cNvSpPr/>
          <p:nvPr/>
        </p:nvSpPr>
        <p:spPr>
          <a:xfrm>
            <a:off x="996475" y="2301735"/>
            <a:ext cx="10199050" cy="3534606"/>
          </a:xfrm>
          <a:prstGeom prst="rect">
            <a:avLst/>
          </a:prstGeom>
          <a:solidFill>
            <a:schemeClr val="accent6">
              <a:lumMod val="20000"/>
              <a:lumOff val="80000"/>
            </a:schemeClr>
          </a:solidFill>
        </p:spPr>
        <p:txBody>
          <a:bodyPr/>
          <a:lstStyle/>
          <a:p>
            <a:endParaRPr lang="en-US" sz="2400">
              <a:solidFill>
                <a:sysClr val="windowText" lastClr="000000"/>
              </a:solidFill>
              <a:latin typeface="UTM Avo" panose="02040603050506020204" pitchFamily="18"/>
            </a:endParaRPr>
          </a:p>
        </p:txBody>
      </p:sp>
      <p:sp>
        <p:nvSpPr>
          <p:cNvPr id="3" name="TextBox 6">
            <a:extLst>
              <a:ext uri="{FF2B5EF4-FFF2-40B4-BE49-F238E27FC236}">
                <a16:creationId xmlns:a16="http://schemas.microsoft.com/office/drawing/2014/main" id="{FF5E646A-3665-85E0-1F13-1BA35DD1021E}"/>
              </a:ext>
            </a:extLst>
          </p:cNvPr>
          <p:cNvSpPr txBox="1"/>
          <p:nvPr/>
        </p:nvSpPr>
        <p:spPr>
          <a:xfrm>
            <a:off x="1435466" y="2634013"/>
            <a:ext cx="9321067" cy="2768450"/>
          </a:xfrm>
          <a:prstGeom prst="rect">
            <a:avLst/>
          </a:prstGeom>
        </p:spPr>
        <p:txBody>
          <a:bodyPr wrap="square" lIns="0" tIns="0" rIns="0" bIns="0" rtlCol="0" anchor="t">
            <a:spAutoFit/>
          </a:bodyPr>
          <a:lstStyle/>
          <a:p>
            <a:pPr algn="just">
              <a:lnSpc>
                <a:spcPct val="150000"/>
              </a:lnSpc>
              <a:spcBef>
                <a:spcPts val="189"/>
              </a:spcBef>
              <a:spcAft>
                <a:spcPts val="189"/>
              </a:spcAft>
            </a:pPr>
            <a:r>
              <a:rPr lang="vi-VN" sz="2400" dirty="0">
                <a:solidFill>
                  <a:sysClr val="windowText" lastClr="000000"/>
                </a:solidFill>
                <a:latin typeface="UTM Avo" panose="02040603050506020204" pitchFamily="18"/>
                <a:ea typeface="Calibri" panose="020F0502020204030204" pitchFamily="34" charset="0"/>
              </a:rPr>
              <a:t>Các bước thực hiện vẽ mặt cắt:</a:t>
            </a:r>
            <a:endParaRPr lang="en-US" sz="2400" dirty="0">
              <a:solidFill>
                <a:sysClr val="windowText" lastClr="000000"/>
              </a:solidFill>
              <a:latin typeface="UTM Avo" panose="02040603050506020204" pitchFamily="18"/>
              <a:ea typeface="Calibri" panose="020F0502020204030204" pitchFamily="34" charset="0"/>
            </a:endParaRPr>
          </a:p>
          <a:p>
            <a:pPr marL="359988" indent="-359988" algn="just">
              <a:lnSpc>
                <a:spcPct val="150000"/>
              </a:lnSpc>
              <a:spcBef>
                <a:spcPts val="189"/>
              </a:spcBef>
              <a:spcAft>
                <a:spcPts val="189"/>
              </a:spcAft>
              <a:buFont typeface="Wingdings" panose="05000000000000000000" pitchFamily="2" charset="2"/>
              <a:buChar char="ü"/>
            </a:pPr>
            <a:r>
              <a:rPr lang="vi-VN" sz="2400" dirty="0">
                <a:solidFill>
                  <a:sysClr val="windowText" lastClr="000000"/>
                </a:solidFill>
                <a:latin typeface="UTM Avo" panose="02040603050506020204" pitchFamily="18"/>
                <a:ea typeface="Calibri" panose="020F0502020204030204" pitchFamily="34" charset="0"/>
              </a:rPr>
              <a:t> </a:t>
            </a:r>
            <a:r>
              <a:rPr lang="vi-VN" sz="2400" b="1" dirty="0">
                <a:solidFill>
                  <a:sysClr val="windowText" lastClr="000000"/>
                </a:solidFill>
                <a:latin typeface="UTM Avo" panose="02040603050506020204" pitchFamily="18"/>
                <a:ea typeface="Calibri" panose="020F0502020204030204" pitchFamily="34" charset="0"/>
              </a:rPr>
              <a:t>Bước 1: </a:t>
            </a:r>
            <a:r>
              <a:rPr lang="vi-VN" sz="2400" dirty="0">
                <a:solidFill>
                  <a:sysClr val="windowText" lastClr="000000"/>
                </a:solidFill>
                <a:latin typeface="UTM Avo" panose="02040603050506020204" pitchFamily="18"/>
                <a:ea typeface="Calibri" panose="020F0502020204030204" pitchFamily="34" charset="0"/>
              </a:rPr>
              <a:t>Vẽ hình chiếu và xác định vị trí mặt phẳng cắt.</a:t>
            </a:r>
            <a:endParaRPr lang="en-US" sz="2400" dirty="0">
              <a:solidFill>
                <a:sysClr val="windowText" lastClr="000000"/>
              </a:solidFill>
              <a:latin typeface="UTM Avo" panose="02040603050506020204" pitchFamily="18"/>
              <a:ea typeface="Calibri" panose="020F0502020204030204" pitchFamily="34" charset="0"/>
            </a:endParaRPr>
          </a:p>
          <a:p>
            <a:pPr marL="359988" indent="-359988" algn="just">
              <a:lnSpc>
                <a:spcPct val="150000"/>
              </a:lnSpc>
              <a:buFont typeface="Wingdings" panose="05000000000000000000" pitchFamily="2" charset="2"/>
              <a:buChar char="ü"/>
            </a:pPr>
            <a:r>
              <a:rPr lang="vi-VN" sz="2400" dirty="0">
                <a:solidFill>
                  <a:sysClr val="windowText" lastClr="000000"/>
                </a:solidFill>
                <a:latin typeface="UTM Avo" panose="02040603050506020204" pitchFamily="18"/>
                <a:ea typeface="Calibri" panose="020F0502020204030204" pitchFamily="34" charset="0"/>
              </a:rPr>
              <a:t> </a:t>
            </a:r>
            <a:r>
              <a:rPr lang="vi-VN" sz="2400" b="1" dirty="0">
                <a:solidFill>
                  <a:sysClr val="windowText" lastClr="000000"/>
                </a:solidFill>
                <a:latin typeface="UTM Avo" panose="02040603050506020204" pitchFamily="18"/>
                <a:ea typeface="Calibri" panose="020F0502020204030204" pitchFamily="34" charset="0"/>
              </a:rPr>
              <a:t>Bước 2: </a:t>
            </a:r>
            <a:r>
              <a:rPr lang="vi-VN" sz="2400" dirty="0">
                <a:solidFill>
                  <a:sysClr val="windowText" lastClr="000000"/>
                </a:solidFill>
                <a:latin typeface="UTM Avo" panose="02040603050506020204" pitchFamily="18"/>
                <a:ea typeface="Calibri" panose="020F0502020204030204" pitchFamily="34" charset="0"/>
              </a:rPr>
              <a:t>Vẽ mặt cắt của vật thể bên ngoài hình chiếu (mặt cắt rời) hoặc ngay trên hình chiếu (mặt cắt chập). Tô đậm các nét theo quy định.</a:t>
            </a:r>
            <a:endParaRPr lang="en-US" sz="2400" dirty="0">
              <a:solidFill>
                <a:sysClr val="windowText" lastClr="000000"/>
              </a:solidFill>
              <a:latin typeface="UTM Avo" panose="02040603050506020204" pitchFamily="18"/>
            </a:endParaRPr>
          </a:p>
        </p:txBody>
      </p:sp>
      <p:pic>
        <p:nvPicPr>
          <p:cNvPr id="6" name="Picture 17">
            <a:extLst>
              <a:ext uri="{FF2B5EF4-FFF2-40B4-BE49-F238E27FC236}">
                <a16:creationId xmlns:a16="http://schemas.microsoft.com/office/drawing/2014/main" id="{4D8A286F-C773-0A80-30B8-5556AFA2C78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9474166" y="4858503"/>
            <a:ext cx="2717834" cy="1999497"/>
          </a:xfrm>
          <a:prstGeom prst="rect">
            <a:avLst/>
          </a:prstGeom>
        </p:spPr>
      </p:pic>
      <p:sp>
        <p:nvSpPr>
          <p:cNvPr id="7" name="TextBox 14">
            <a:extLst>
              <a:ext uri="{FF2B5EF4-FFF2-40B4-BE49-F238E27FC236}">
                <a16:creationId xmlns:a16="http://schemas.microsoft.com/office/drawing/2014/main" id="{F48BE331-FE52-46A8-89A8-E9A08FCAC61B}"/>
              </a:ext>
            </a:extLst>
          </p:cNvPr>
          <p:cNvSpPr txBox="1"/>
          <p:nvPr/>
        </p:nvSpPr>
        <p:spPr>
          <a:xfrm>
            <a:off x="3861839" y="1455537"/>
            <a:ext cx="4468320" cy="643638"/>
          </a:xfrm>
          <a:prstGeom prst="rect">
            <a:avLst/>
          </a:prstGeom>
        </p:spPr>
        <p:txBody>
          <a:bodyPr wrap="square" lIns="0" tIns="0" rIns="0" bIns="0" rtlCol="0" anchor="t">
            <a:spAutoFit/>
          </a:bodyPr>
          <a:lstStyle/>
          <a:p>
            <a:pPr algn="ctr">
              <a:lnSpc>
                <a:spcPts val="6046"/>
              </a:lnSpc>
            </a:pPr>
            <a:r>
              <a:rPr lang="en-US" sz="2400" b="1" dirty="0">
                <a:solidFill>
                  <a:sysClr val="windowText" lastClr="000000"/>
                </a:solidFill>
                <a:latin typeface="UTM Avo" panose="02040603050506020204" pitchFamily="18"/>
              </a:rPr>
              <a:t>2. </a:t>
            </a:r>
            <a:r>
              <a:rPr lang="en-US" sz="2400" b="1" dirty="0" err="1">
                <a:solidFill>
                  <a:sysClr val="windowText" lastClr="000000"/>
                </a:solidFill>
                <a:latin typeface="UTM Avo" panose="02040603050506020204" pitchFamily="18"/>
              </a:rPr>
              <a:t>Vẽ</a:t>
            </a:r>
            <a:r>
              <a:rPr lang="en-US" sz="2400" b="1" dirty="0">
                <a:solidFill>
                  <a:sysClr val="windowText" lastClr="000000"/>
                </a:solidFill>
                <a:latin typeface="UTM Avo" panose="02040603050506020204" pitchFamily="18"/>
              </a:rPr>
              <a:t> </a:t>
            </a:r>
            <a:r>
              <a:rPr lang="en-US" sz="2400" b="1" dirty="0" err="1">
                <a:solidFill>
                  <a:sysClr val="windowText" lastClr="000000"/>
                </a:solidFill>
                <a:latin typeface="UTM Avo" panose="02040603050506020204" pitchFamily="18"/>
              </a:rPr>
              <a:t>mặt</a:t>
            </a:r>
            <a:r>
              <a:rPr lang="en-US" sz="2400" b="1" dirty="0">
                <a:solidFill>
                  <a:sysClr val="windowText" lastClr="000000"/>
                </a:solidFill>
                <a:latin typeface="UTM Avo" panose="02040603050506020204" pitchFamily="18"/>
              </a:rPr>
              <a:t> </a:t>
            </a:r>
            <a:r>
              <a:rPr lang="en-US" sz="2400" b="1" dirty="0" err="1">
                <a:solidFill>
                  <a:sysClr val="windowText" lastClr="000000"/>
                </a:solidFill>
                <a:latin typeface="UTM Avo" panose="02040603050506020204" pitchFamily="18"/>
              </a:rPr>
              <a:t>cắt</a:t>
            </a:r>
            <a:endParaRPr lang="en-US" sz="2400" b="1" dirty="0">
              <a:solidFill>
                <a:sysClr val="windowText" lastClr="000000"/>
              </a:solidFill>
              <a:latin typeface="UTM Avo" panose="02040603050506020204" pitchFamily="18"/>
            </a:endParaRPr>
          </a:p>
        </p:txBody>
      </p:sp>
    </p:spTree>
    <p:extLst>
      <p:ext uri="{BB962C8B-B14F-4D97-AF65-F5344CB8AC3E}">
        <p14:creationId xmlns:p14="http://schemas.microsoft.com/office/powerpoint/2010/main" val="3039068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500"/>
                                        <p:tgtEl>
                                          <p:spTgt spid="3">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fade">
                                      <p:cBhvr>
                                        <p:cTn id="20" dur="500"/>
                                        <p:tgtEl>
                                          <p:spTgt spid="3"/>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Effect transition="in" filter="fade">
                                      <p:cBhvr>
                                        <p:cTn id="25" dur="500"/>
                                        <p:tgtEl>
                                          <p:spTgt spid="3">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3">
                                            <p:txEl>
                                              <p:pRg st="2" end="2"/>
                                            </p:txEl>
                                          </p:spTgt>
                                        </p:tgtEl>
                                        <p:attrNameLst>
                                          <p:attrName>style.visibility</p:attrName>
                                        </p:attrNameLst>
                                      </p:cBhvr>
                                      <p:to>
                                        <p:strVal val="visible"/>
                                      </p:to>
                                    </p:set>
                                    <p:animEffect transition="in" filter="fade">
                                      <p:cBhvr>
                                        <p:cTn id="30"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2587C86-BAF3-974D-44E9-F803E6E05033}"/>
              </a:ext>
            </a:extLst>
          </p:cNvPr>
          <p:cNvGrpSpPr/>
          <p:nvPr/>
        </p:nvGrpSpPr>
        <p:grpSpPr>
          <a:xfrm>
            <a:off x="651661" y="1737776"/>
            <a:ext cx="6768182" cy="2125780"/>
            <a:chOff x="6329925" y="1553740"/>
            <a:chExt cx="11235796" cy="3374584"/>
          </a:xfrm>
        </p:grpSpPr>
        <p:grpSp>
          <p:nvGrpSpPr>
            <p:cNvPr id="3" name="Group 7">
              <a:extLst>
                <a:ext uri="{FF2B5EF4-FFF2-40B4-BE49-F238E27FC236}">
                  <a16:creationId xmlns:a16="http://schemas.microsoft.com/office/drawing/2014/main" id="{DB94C7E2-4DED-02AD-77C7-6455DB1D8235}"/>
                </a:ext>
              </a:extLst>
            </p:cNvPr>
            <p:cNvGrpSpPr/>
            <p:nvPr/>
          </p:nvGrpSpPr>
          <p:grpSpPr>
            <a:xfrm>
              <a:off x="6329925" y="1553740"/>
              <a:ext cx="11235796" cy="3374584"/>
              <a:chOff x="39289" y="-310073"/>
              <a:chExt cx="3314565" cy="1123449"/>
            </a:xfrm>
          </p:grpSpPr>
          <p:sp>
            <p:nvSpPr>
              <p:cNvPr id="5" name="Freeform 8">
                <a:extLst>
                  <a:ext uri="{FF2B5EF4-FFF2-40B4-BE49-F238E27FC236}">
                    <a16:creationId xmlns:a16="http://schemas.microsoft.com/office/drawing/2014/main" id="{AA39E23D-2879-8286-5BD7-EAFD3D6CADB0}"/>
                  </a:ext>
                </a:extLst>
              </p:cNvPr>
              <p:cNvSpPr/>
              <p:nvPr/>
            </p:nvSpPr>
            <p:spPr>
              <a:xfrm>
                <a:off x="39289" y="-310073"/>
                <a:ext cx="3314565" cy="1123449"/>
              </a:xfrm>
              <a:custGeom>
                <a:avLst/>
                <a:gdLst/>
                <a:ahLst/>
                <a:cxnLst/>
                <a:rect l="l" t="t" r="r" b="b"/>
                <a:pathLst>
                  <a:path w="3314565" h="715449">
                    <a:moveTo>
                      <a:pt x="3190105" y="715449"/>
                    </a:moveTo>
                    <a:lnTo>
                      <a:pt x="124460" y="715449"/>
                    </a:lnTo>
                    <a:cubicBezTo>
                      <a:pt x="55880" y="715449"/>
                      <a:pt x="0" y="659569"/>
                      <a:pt x="0" y="590989"/>
                    </a:cubicBezTo>
                    <a:lnTo>
                      <a:pt x="0" y="124460"/>
                    </a:lnTo>
                    <a:cubicBezTo>
                      <a:pt x="0" y="55880"/>
                      <a:pt x="55880" y="0"/>
                      <a:pt x="124460" y="0"/>
                    </a:cubicBezTo>
                    <a:lnTo>
                      <a:pt x="3190105" y="0"/>
                    </a:lnTo>
                    <a:cubicBezTo>
                      <a:pt x="3258685" y="0"/>
                      <a:pt x="3314565" y="55880"/>
                      <a:pt x="3314565" y="124460"/>
                    </a:cubicBezTo>
                    <a:lnTo>
                      <a:pt x="3314565" y="590989"/>
                    </a:lnTo>
                    <a:cubicBezTo>
                      <a:pt x="3314565" y="659569"/>
                      <a:pt x="3258685" y="715449"/>
                      <a:pt x="3190105" y="715449"/>
                    </a:cubicBezTo>
                    <a:close/>
                  </a:path>
                </a:pathLst>
              </a:custGeom>
              <a:solidFill>
                <a:schemeClr val="accent5">
                  <a:lumMod val="20000"/>
                  <a:lumOff val="80000"/>
                </a:schemeClr>
              </a:solidFill>
            </p:spPr>
            <p:txBody>
              <a:bodyPr/>
              <a:lstStyle/>
              <a:p>
                <a:endParaRPr lang="en-US" sz="2400" i="1">
                  <a:latin typeface="UTM Avo" panose="02040603050506020204" pitchFamily="18"/>
                </a:endParaRPr>
              </a:p>
            </p:txBody>
          </p:sp>
        </p:grpSp>
        <p:sp>
          <p:nvSpPr>
            <p:cNvPr id="4" name="TextBox 15">
              <a:extLst>
                <a:ext uri="{FF2B5EF4-FFF2-40B4-BE49-F238E27FC236}">
                  <a16:creationId xmlns:a16="http://schemas.microsoft.com/office/drawing/2014/main" id="{EB665837-D0A9-1746-8B5C-8348CDEFCEB8}"/>
                </a:ext>
              </a:extLst>
            </p:cNvPr>
            <p:cNvSpPr txBox="1"/>
            <p:nvPr/>
          </p:nvSpPr>
          <p:spPr>
            <a:xfrm>
              <a:off x="6616065" y="2423877"/>
              <a:ext cx="10663515" cy="1634307"/>
            </a:xfrm>
            <a:prstGeom prst="rect">
              <a:avLst/>
            </a:prstGeom>
          </p:spPr>
          <p:txBody>
            <a:bodyPr wrap="square" lIns="0" tIns="0" rIns="0" bIns="0" rtlCol="0" anchor="t">
              <a:spAutoFit/>
            </a:bodyPr>
            <a:lstStyle/>
            <a:p>
              <a:pPr algn="ctr">
                <a:lnSpc>
                  <a:spcPct val="150000"/>
                </a:lnSpc>
              </a:pPr>
              <a:r>
                <a:rPr lang="fr-FR" sz="2400" i="1" dirty="0" err="1">
                  <a:solidFill>
                    <a:srgbClr val="000000"/>
                  </a:solidFill>
                  <a:latin typeface="UTM Avo" panose="02040603050506020204" pitchFamily="18"/>
                  <a:ea typeface="Calibri" panose="020F0502020204030204" pitchFamily="34" charset="0"/>
                  <a:cs typeface="Arial" panose="020B0604020202020204" pitchFamily="34" charset="0"/>
                </a:rPr>
                <a:t>Vị</a:t>
              </a:r>
              <a:r>
                <a:rPr lang="fr-FR" sz="2400" i="1" dirty="0">
                  <a:solidFill>
                    <a:srgbClr val="000000"/>
                  </a:solidFill>
                  <a:latin typeface="UTM Avo" panose="02040603050506020204" pitchFamily="18"/>
                  <a:ea typeface="Calibri" panose="020F0502020204030204" pitchFamily="34" charset="0"/>
                  <a:cs typeface="Arial" panose="020B0604020202020204" pitchFamily="34" charset="0"/>
                </a:rPr>
                <a:t> </a:t>
              </a:r>
              <a:r>
                <a:rPr lang="fr-FR" sz="2400" i="1" dirty="0" err="1">
                  <a:solidFill>
                    <a:srgbClr val="000000"/>
                  </a:solidFill>
                  <a:latin typeface="UTM Avo" panose="02040603050506020204" pitchFamily="18"/>
                  <a:ea typeface="Calibri" panose="020F0502020204030204" pitchFamily="34" charset="0"/>
                  <a:cs typeface="Arial" panose="020B0604020202020204" pitchFamily="34" charset="0"/>
                </a:rPr>
                <a:t>trí</a:t>
              </a:r>
              <a:r>
                <a:rPr lang="fr-FR" sz="2400" i="1" dirty="0">
                  <a:solidFill>
                    <a:srgbClr val="000000"/>
                  </a:solidFill>
                  <a:latin typeface="UTM Avo" panose="02040603050506020204" pitchFamily="18"/>
                  <a:ea typeface="Calibri" panose="020F0502020204030204" pitchFamily="34" charset="0"/>
                  <a:cs typeface="Arial" panose="020B0604020202020204" pitchFamily="34" charset="0"/>
                </a:rPr>
                <a:t> </a:t>
              </a:r>
              <a:r>
                <a:rPr lang="fr-FR" sz="2400" i="1" dirty="0" err="1">
                  <a:solidFill>
                    <a:srgbClr val="000000"/>
                  </a:solidFill>
                  <a:latin typeface="UTM Avo" panose="02040603050506020204" pitchFamily="18"/>
                  <a:ea typeface="Calibri" panose="020F0502020204030204" pitchFamily="34" charset="0"/>
                  <a:cs typeface="Arial" panose="020B0604020202020204" pitchFamily="34" charset="0"/>
                </a:rPr>
                <a:t>của</a:t>
              </a:r>
              <a:r>
                <a:rPr lang="fr-FR" sz="2400" i="1" dirty="0">
                  <a:solidFill>
                    <a:srgbClr val="000000"/>
                  </a:solidFill>
                  <a:latin typeface="UTM Avo" panose="02040603050506020204" pitchFamily="18"/>
                  <a:ea typeface="Calibri" panose="020F0502020204030204" pitchFamily="34" charset="0"/>
                  <a:cs typeface="Arial" panose="020B0604020202020204" pitchFamily="34" charset="0"/>
                </a:rPr>
                <a:t> </a:t>
              </a:r>
              <a:r>
                <a:rPr lang="fr-FR" sz="2400" i="1" dirty="0" err="1">
                  <a:solidFill>
                    <a:srgbClr val="000000"/>
                  </a:solidFill>
                  <a:latin typeface="UTM Avo" panose="02040603050506020204" pitchFamily="18"/>
                  <a:ea typeface="Calibri" panose="020F0502020204030204" pitchFamily="34" charset="0"/>
                  <a:cs typeface="Arial" panose="020B0604020202020204" pitchFamily="34" charset="0"/>
                </a:rPr>
                <a:t>mặt</a:t>
              </a:r>
              <a:r>
                <a:rPr lang="fr-FR" sz="2400" i="1" dirty="0">
                  <a:solidFill>
                    <a:srgbClr val="000000"/>
                  </a:solidFill>
                  <a:latin typeface="UTM Avo" panose="02040603050506020204" pitchFamily="18"/>
                  <a:ea typeface="Calibri" panose="020F0502020204030204" pitchFamily="34" charset="0"/>
                  <a:cs typeface="Arial" panose="020B0604020202020204" pitchFamily="34" charset="0"/>
                </a:rPr>
                <a:t> </a:t>
              </a:r>
              <a:r>
                <a:rPr lang="fr-FR" sz="2400" i="1" dirty="0" err="1">
                  <a:solidFill>
                    <a:srgbClr val="000000"/>
                  </a:solidFill>
                  <a:latin typeface="UTM Avo" panose="02040603050506020204" pitchFamily="18"/>
                  <a:ea typeface="Calibri" panose="020F0502020204030204" pitchFamily="34" charset="0"/>
                  <a:cs typeface="Arial" panose="020B0604020202020204" pitchFamily="34" charset="0"/>
                </a:rPr>
                <a:t>phẳng</a:t>
              </a:r>
              <a:r>
                <a:rPr lang="fr-FR" sz="2400" i="1" dirty="0">
                  <a:solidFill>
                    <a:srgbClr val="000000"/>
                  </a:solidFill>
                  <a:latin typeface="UTM Avo" panose="02040603050506020204" pitchFamily="18"/>
                  <a:ea typeface="Calibri" panose="020F0502020204030204" pitchFamily="34" charset="0"/>
                  <a:cs typeface="Arial" panose="020B0604020202020204" pitchFamily="34" charset="0"/>
                </a:rPr>
                <a:t> </a:t>
              </a:r>
              <a:r>
                <a:rPr lang="fr-FR" sz="2400" i="1" dirty="0" err="1">
                  <a:solidFill>
                    <a:srgbClr val="000000"/>
                  </a:solidFill>
                  <a:latin typeface="UTM Avo" panose="02040603050506020204" pitchFamily="18"/>
                  <a:ea typeface="Calibri" panose="020F0502020204030204" pitchFamily="34" charset="0"/>
                  <a:cs typeface="Arial" panose="020B0604020202020204" pitchFamily="34" charset="0"/>
                </a:rPr>
                <a:t>cắt</a:t>
              </a:r>
              <a:r>
                <a:rPr lang="fr-FR" sz="2400" i="1" dirty="0">
                  <a:solidFill>
                    <a:srgbClr val="000000"/>
                  </a:solidFill>
                  <a:latin typeface="UTM Avo" panose="02040603050506020204" pitchFamily="18"/>
                  <a:ea typeface="Calibri" panose="020F0502020204030204" pitchFamily="34" charset="0"/>
                  <a:cs typeface="Arial" panose="020B0604020202020204" pitchFamily="34" charset="0"/>
                </a:rPr>
                <a:t> </a:t>
              </a:r>
              <a:r>
                <a:rPr lang="fr-FR" sz="2400" i="1" dirty="0" err="1">
                  <a:solidFill>
                    <a:srgbClr val="000000"/>
                  </a:solidFill>
                  <a:latin typeface="UTM Avo" panose="02040603050506020204" pitchFamily="18"/>
                  <a:ea typeface="Calibri" panose="020F0502020204030204" pitchFamily="34" charset="0"/>
                  <a:cs typeface="Arial" panose="020B0604020202020204" pitchFamily="34" charset="0"/>
                </a:rPr>
                <a:t>trên</a:t>
              </a:r>
              <a:r>
                <a:rPr lang="fr-FR" sz="2400" i="1" dirty="0">
                  <a:solidFill>
                    <a:srgbClr val="000000"/>
                  </a:solidFill>
                  <a:latin typeface="UTM Avo" panose="02040603050506020204" pitchFamily="18"/>
                  <a:ea typeface="Calibri" panose="020F0502020204030204" pitchFamily="34" charset="0"/>
                  <a:cs typeface="Arial" panose="020B0604020202020204" pitchFamily="34" charset="0"/>
                </a:rPr>
                <a:t> </a:t>
              </a:r>
              <a:r>
                <a:rPr lang="fr-FR" sz="2400" i="1" dirty="0" err="1">
                  <a:solidFill>
                    <a:srgbClr val="000000"/>
                  </a:solidFill>
                  <a:latin typeface="UTM Avo" panose="02040603050506020204" pitchFamily="18"/>
                  <a:ea typeface="Calibri" panose="020F0502020204030204" pitchFamily="34" charset="0"/>
                  <a:cs typeface="Arial" panose="020B0604020202020204" pitchFamily="34" charset="0"/>
                </a:rPr>
                <a:t>hình</a:t>
              </a:r>
              <a:r>
                <a:rPr lang="fr-FR" sz="2400" i="1" dirty="0">
                  <a:solidFill>
                    <a:srgbClr val="000000"/>
                  </a:solidFill>
                  <a:latin typeface="UTM Avo" panose="02040603050506020204" pitchFamily="18"/>
                  <a:ea typeface="Calibri" panose="020F0502020204030204" pitchFamily="34" charset="0"/>
                  <a:cs typeface="Arial" panose="020B0604020202020204" pitchFamily="34" charset="0"/>
                </a:rPr>
                <a:t> </a:t>
              </a:r>
              <a:r>
                <a:rPr lang="fr-FR" sz="2400" i="1" dirty="0" err="1">
                  <a:solidFill>
                    <a:srgbClr val="000000"/>
                  </a:solidFill>
                  <a:latin typeface="UTM Avo" panose="02040603050506020204" pitchFamily="18"/>
                  <a:ea typeface="Calibri" panose="020F0502020204030204" pitchFamily="34" charset="0"/>
                  <a:cs typeface="Arial" panose="020B0604020202020204" pitchFamily="34" charset="0"/>
                </a:rPr>
                <a:t>chiếu</a:t>
              </a:r>
              <a:r>
                <a:rPr lang="fr-FR" sz="2400" i="1" dirty="0">
                  <a:solidFill>
                    <a:srgbClr val="000000"/>
                  </a:solidFill>
                  <a:latin typeface="UTM Avo" panose="02040603050506020204" pitchFamily="18"/>
                  <a:ea typeface="Calibri" panose="020F0502020204030204" pitchFamily="34" charset="0"/>
                  <a:cs typeface="Arial" panose="020B0604020202020204" pitchFamily="34" charset="0"/>
                </a:rPr>
                <a:t> </a:t>
              </a:r>
              <a:r>
                <a:rPr lang="fr-FR" sz="2400" i="1" dirty="0" err="1">
                  <a:solidFill>
                    <a:srgbClr val="000000"/>
                  </a:solidFill>
                  <a:latin typeface="UTM Avo" panose="02040603050506020204" pitchFamily="18"/>
                  <a:ea typeface="Calibri" panose="020F0502020204030204" pitchFamily="34" charset="0"/>
                  <a:cs typeface="Arial" panose="020B0604020202020204" pitchFamily="34" charset="0"/>
                </a:rPr>
                <a:t>hình</a:t>
              </a:r>
              <a:r>
                <a:rPr lang="fr-FR" sz="2400" i="1" dirty="0">
                  <a:solidFill>
                    <a:srgbClr val="000000"/>
                  </a:solidFill>
                  <a:latin typeface="UTM Avo" panose="02040603050506020204" pitchFamily="18"/>
                  <a:ea typeface="Calibri" panose="020F0502020204030204" pitchFamily="34" charset="0"/>
                  <a:cs typeface="Arial" panose="020B0604020202020204" pitchFamily="34" charset="0"/>
                </a:rPr>
                <a:t> 10.4a </a:t>
              </a:r>
              <a:r>
                <a:rPr lang="fr-FR" sz="2400" i="1" dirty="0" err="1">
                  <a:solidFill>
                    <a:srgbClr val="000000"/>
                  </a:solidFill>
                  <a:latin typeface="UTM Avo" panose="02040603050506020204" pitchFamily="18"/>
                  <a:ea typeface="Calibri" panose="020F0502020204030204" pitchFamily="34" charset="0"/>
                  <a:cs typeface="Arial" panose="020B0604020202020204" pitchFamily="34" charset="0"/>
                </a:rPr>
                <a:t>và</a:t>
              </a:r>
              <a:r>
                <a:rPr lang="fr-FR" sz="2400" i="1" dirty="0">
                  <a:solidFill>
                    <a:srgbClr val="000000"/>
                  </a:solidFill>
                  <a:latin typeface="UTM Avo" panose="02040603050506020204" pitchFamily="18"/>
                  <a:ea typeface="Calibri" panose="020F0502020204030204" pitchFamily="34" charset="0"/>
                  <a:cs typeface="Arial" panose="020B0604020202020204" pitchFamily="34" charset="0"/>
                </a:rPr>
                <a:t> 10.4b </a:t>
              </a:r>
              <a:r>
                <a:rPr lang="fr-FR" sz="2400" i="1" dirty="0" err="1">
                  <a:solidFill>
                    <a:srgbClr val="000000"/>
                  </a:solidFill>
                  <a:latin typeface="UTM Avo" panose="02040603050506020204" pitchFamily="18"/>
                  <a:ea typeface="Calibri" panose="020F0502020204030204" pitchFamily="34" charset="0"/>
                  <a:cs typeface="Arial" panose="020B0604020202020204" pitchFamily="34" charset="0"/>
                </a:rPr>
                <a:t>thể</a:t>
              </a:r>
              <a:r>
                <a:rPr lang="fr-FR" sz="2400" i="1" dirty="0">
                  <a:solidFill>
                    <a:srgbClr val="000000"/>
                  </a:solidFill>
                  <a:latin typeface="UTM Avo" panose="02040603050506020204" pitchFamily="18"/>
                  <a:ea typeface="Calibri" panose="020F0502020204030204" pitchFamily="34" charset="0"/>
                  <a:cs typeface="Arial" panose="020B0604020202020204" pitchFamily="34" charset="0"/>
                </a:rPr>
                <a:t> </a:t>
              </a:r>
              <a:r>
                <a:rPr lang="fr-FR" sz="2400" i="1" dirty="0" err="1">
                  <a:solidFill>
                    <a:srgbClr val="000000"/>
                  </a:solidFill>
                  <a:latin typeface="UTM Avo" panose="02040603050506020204" pitchFamily="18"/>
                  <a:ea typeface="Calibri" panose="020F0502020204030204" pitchFamily="34" charset="0"/>
                  <a:cs typeface="Arial" panose="020B0604020202020204" pitchFamily="34" charset="0"/>
                </a:rPr>
                <a:t>hiện</a:t>
              </a:r>
              <a:r>
                <a:rPr lang="fr-FR" sz="2400" i="1" dirty="0">
                  <a:solidFill>
                    <a:srgbClr val="000000"/>
                  </a:solidFill>
                  <a:latin typeface="UTM Avo" panose="02040603050506020204" pitchFamily="18"/>
                  <a:ea typeface="Calibri" panose="020F0502020204030204" pitchFamily="34" charset="0"/>
                  <a:cs typeface="Arial" panose="020B0604020202020204" pitchFamily="34" charset="0"/>
                </a:rPr>
                <a:t> </a:t>
              </a:r>
              <a:r>
                <a:rPr lang="fr-FR" sz="2400" i="1" dirty="0" err="1">
                  <a:solidFill>
                    <a:srgbClr val="000000"/>
                  </a:solidFill>
                  <a:latin typeface="UTM Avo" panose="02040603050506020204" pitchFamily="18"/>
                  <a:ea typeface="Calibri" panose="020F0502020204030204" pitchFamily="34" charset="0"/>
                  <a:cs typeface="Arial" panose="020B0604020202020204" pitchFamily="34" charset="0"/>
                </a:rPr>
                <a:t>như</a:t>
              </a:r>
              <a:r>
                <a:rPr lang="fr-FR" sz="2400" i="1" dirty="0">
                  <a:solidFill>
                    <a:srgbClr val="000000"/>
                  </a:solidFill>
                  <a:latin typeface="UTM Avo" panose="02040603050506020204" pitchFamily="18"/>
                  <a:ea typeface="Calibri" panose="020F0502020204030204" pitchFamily="34" charset="0"/>
                  <a:cs typeface="Arial" panose="020B0604020202020204" pitchFamily="34" charset="0"/>
                </a:rPr>
                <a:t> </a:t>
              </a:r>
              <a:r>
                <a:rPr lang="fr-FR" sz="2400" i="1" dirty="0" err="1">
                  <a:solidFill>
                    <a:srgbClr val="000000"/>
                  </a:solidFill>
                  <a:latin typeface="UTM Avo" panose="02040603050506020204" pitchFamily="18"/>
                  <a:ea typeface="Calibri" panose="020F0502020204030204" pitchFamily="34" charset="0"/>
                  <a:cs typeface="Arial" panose="020B0604020202020204" pitchFamily="34" charset="0"/>
                </a:rPr>
                <a:t>thế</a:t>
              </a:r>
              <a:r>
                <a:rPr lang="fr-FR" sz="2400" i="1" dirty="0">
                  <a:solidFill>
                    <a:srgbClr val="000000"/>
                  </a:solidFill>
                  <a:latin typeface="UTM Avo" panose="02040603050506020204" pitchFamily="18"/>
                  <a:ea typeface="Calibri" panose="020F0502020204030204" pitchFamily="34" charset="0"/>
                  <a:cs typeface="Arial" panose="020B0604020202020204" pitchFamily="34" charset="0"/>
                </a:rPr>
                <a:t> </a:t>
              </a:r>
              <a:r>
                <a:rPr lang="fr-FR" sz="2400" i="1" dirty="0" err="1">
                  <a:solidFill>
                    <a:srgbClr val="000000"/>
                  </a:solidFill>
                  <a:latin typeface="UTM Avo" panose="02040603050506020204" pitchFamily="18"/>
                  <a:ea typeface="Calibri" panose="020F0502020204030204" pitchFamily="34" charset="0"/>
                  <a:cs typeface="Arial" panose="020B0604020202020204" pitchFamily="34" charset="0"/>
                </a:rPr>
                <a:t>nào</a:t>
              </a:r>
              <a:r>
                <a:rPr lang="fr-FR" sz="2400" i="1" dirty="0">
                  <a:solidFill>
                    <a:srgbClr val="000000"/>
                  </a:solidFill>
                  <a:latin typeface="UTM Avo" panose="02040603050506020204" pitchFamily="18"/>
                  <a:ea typeface="Calibri" panose="020F0502020204030204" pitchFamily="34" charset="0"/>
                  <a:cs typeface="Arial" panose="020B0604020202020204" pitchFamily="34" charset="0"/>
                </a:rPr>
                <a:t>? </a:t>
              </a:r>
              <a:endParaRPr lang="en-US" sz="2400" i="1" dirty="0">
                <a:solidFill>
                  <a:srgbClr val="000000"/>
                </a:solidFill>
                <a:latin typeface="UTM Avo" panose="02040603050506020204" pitchFamily="18"/>
                <a:cs typeface="Arial" panose="020B0604020202020204" pitchFamily="34" charset="0"/>
              </a:endParaRPr>
            </a:p>
          </p:txBody>
        </p:sp>
      </p:grpSp>
      <p:grpSp>
        <p:nvGrpSpPr>
          <p:cNvPr id="8" name="Group 7">
            <a:extLst>
              <a:ext uri="{FF2B5EF4-FFF2-40B4-BE49-F238E27FC236}">
                <a16:creationId xmlns:a16="http://schemas.microsoft.com/office/drawing/2014/main" id="{F48CCF74-53E7-6D4F-984C-BB44B5FEF386}"/>
              </a:ext>
            </a:extLst>
          </p:cNvPr>
          <p:cNvGrpSpPr/>
          <p:nvPr/>
        </p:nvGrpSpPr>
        <p:grpSpPr>
          <a:xfrm>
            <a:off x="654704" y="4072996"/>
            <a:ext cx="6768183" cy="2125780"/>
            <a:chOff x="6191697" y="5808021"/>
            <a:chExt cx="11507764" cy="3374584"/>
          </a:xfrm>
        </p:grpSpPr>
        <p:grpSp>
          <p:nvGrpSpPr>
            <p:cNvPr id="9" name="Group 11">
              <a:extLst>
                <a:ext uri="{FF2B5EF4-FFF2-40B4-BE49-F238E27FC236}">
                  <a16:creationId xmlns:a16="http://schemas.microsoft.com/office/drawing/2014/main" id="{0845E8E2-4AE4-8003-4B20-379EC166F045}"/>
                </a:ext>
              </a:extLst>
            </p:cNvPr>
            <p:cNvGrpSpPr/>
            <p:nvPr/>
          </p:nvGrpSpPr>
          <p:grpSpPr>
            <a:xfrm>
              <a:off x="6191697" y="5808021"/>
              <a:ext cx="11507764" cy="3374584"/>
              <a:chOff x="-27341" y="41135"/>
              <a:chExt cx="3314565" cy="633178"/>
            </a:xfrm>
          </p:grpSpPr>
          <p:sp>
            <p:nvSpPr>
              <p:cNvPr id="11" name="Freeform 12">
                <a:extLst>
                  <a:ext uri="{FF2B5EF4-FFF2-40B4-BE49-F238E27FC236}">
                    <a16:creationId xmlns:a16="http://schemas.microsoft.com/office/drawing/2014/main" id="{BC816597-E4D9-0908-F835-9097B9C92D1D}"/>
                  </a:ext>
                </a:extLst>
              </p:cNvPr>
              <p:cNvSpPr/>
              <p:nvPr/>
            </p:nvSpPr>
            <p:spPr>
              <a:xfrm>
                <a:off x="-27341" y="41135"/>
                <a:ext cx="3314565" cy="633178"/>
              </a:xfrm>
              <a:custGeom>
                <a:avLst/>
                <a:gdLst/>
                <a:ahLst/>
                <a:cxnLst/>
                <a:rect l="l" t="t" r="r" b="b"/>
                <a:pathLst>
                  <a:path w="3314565" h="715449">
                    <a:moveTo>
                      <a:pt x="3190105" y="715449"/>
                    </a:moveTo>
                    <a:lnTo>
                      <a:pt x="124460" y="715449"/>
                    </a:lnTo>
                    <a:cubicBezTo>
                      <a:pt x="55880" y="715449"/>
                      <a:pt x="0" y="659569"/>
                      <a:pt x="0" y="590989"/>
                    </a:cubicBezTo>
                    <a:lnTo>
                      <a:pt x="0" y="124460"/>
                    </a:lnTo>
                    <a:cubicBezTo>
                      <a:pt x="0" y="55880"/>
                      <a:pt x="55880" y="0"/>
                      <a:pt x="124460" y="0"/>
                    </a:cubicBezTo>
                    <a:lnTo>
                      <a:pt x="3190105" y="0"/>
                    </a:lnTo>
                    <a:cubicBezTo>
                      <a:pt x="3258685" y="0"/>
                      <a:pt x="3314565" y="55880"/>
                      <a:pt x="3314565" y="124460"/>
                    </a:cubicBezTo>
                    <a:lnTo>
                      <a:pt x="3314565" y="590989"/>
                    </a:lnTo>
                    <a:cubicBezTo>
                      <a:pt x="3314565" y="659569"/>
                      <a:pt x="3258685" y="715449"/>
                      <a:pt x="3190105" y="715449"/>
                    </a:cubicBezTo>
                    <a:close/>
                  </a:path>
                </a:pathLst>
              </a:custGeom>
              <a:solidFill>
                <a:schemeClr val="accent6">
                  <a:lumMod val="20000"/>
                  <a:lumOff val="80000"/>
                </a:schemeClr>
              </a:solidFill>
            </p:spPr>
            <p:txBody>
              <a:bodyPr/>
              <a:lstStyle/>
              <a:p>
                <a:endParaRPr lang="en-US" sz="2400" i="1">
                  <a:latin typeface="UTM Avo" panose="02040603050506020204" pitchFamily="18"/>
                </a:endParaRPr>
              </a:p>
            </p:txBody>
          </p:sp>
        </p:grpSp>
        <p:sp>
          <p:nvSpPr>
            <p:cNvPr id="10" name="TextBox 9">
              <a:extLst>
                <a:ext uri="{FF2B5EF4-FFF2-40B4-BE49-F238E27FC236}">
                  <a16:creationId xmlns:a16="http://schemas.microsoft.com/office/drawing/2014/main" id="{711B8639-5F24-B83F-6169-12E7922F7539}"/>
                </a:ext>
              </a:extLst>
            </p:cNvPr>
            <p:cNvSpPr txBox="1"/>
            <p:nvPr/>
          </p:nvSpPr>
          <p:spPr>
            <a:xfrm>
              <a:off x="6387139" y="6124436"/>
              <a:ext cx="11254707" cy="2741759"/>
            </a:xfrm>
            <a:prstGeom prst="rect">
              <a:avLst/>
            </a:prstGeom>
            <a:noFill/>
          </p:spPr>
          <p:txBody>
            <a:bodyPr wrap="square">
              <a:spAutoFit/>
            </a:bodyPr>
            <a:lstStyle/>
            <a:p>
              <a:pPr algn="ctr">
                <a:lnSpc>
                  <a:spcPct val="150000"/>
                </a:lnSpc>
                <a:spcBef>
                  <a:spcPts val="189"/>
                </a:spcBef>
                <a:spcAft>
                  <a:spcPts val="189"/>
                </a:spcAft>
              </a:pPr>
              <a:r>
                <a:rPr lang="fr-FR" sz="2400" i="1" dirty="0" err="1">
                  <a:solidFill>
                    <a:srgbClr val="000000"/>
                  </a:solidFill>
                  <a:latin typeface="UTM Avo" panose="02040603050506020204" pitchFamily="18"/>
                  <a:ea typeface="Calibri" panose="020F0502020204030204" pitchFamily="34" charset="0"/>
                  <a:cs typeface="Arial" panose="020B0604020202020204" pitchFamily="34" charset="0"/>
                </a:rPr>
                <a:t>Mặt</a:t>
              </a:r>
              <a:r>
                <a:rPr lang="fr-FR" sz="2400" i="1" dirty="0">
                  <a:solidFill>
                    <a:srgbClr val="000000"/>
                  </a:solidFill>
                  <a:latin typeface="UTM Avo" panose="02040603050506020204" pitchFamily="18"/>
                  <a:ea typeface="Calibri" panose="020F0502020204030204" pitchFamily="34" charset="0"/>
                  <a:cs typeface="Arial" panose="020B0604020202020204" pitchFamily="34" charset="0"/>
                </a:rPr>
                <a:t> </a:t>
              </a:r>
              <a:r>
                <a:rPr lang="fr-FR" sz="2400" i="1" dirty="0" err="1">
                  <a:solidFill>
                    <a:srgbClr val="000000"/>
                  </a:solidFill>
                  <a:latin typeface="UTM Avo" panose="02040603050506020204" pitchFamily="18"/>
                  <a:ea typeface="Calibri" panose="020F0502020204030204" pitchFamily="34" charset="0"/>
                  <a:cs typeface="Arial" panose="020B0604020202020204" pitchFamily="34" charset="0"/>
                </a:rPr>
                <a:t>cắt</a:t>
              </a:r>
              <a:r>
                <a:rPr lang="fr-FR" sz="2400" i="1" dirty="0">
                  <a:solidFill>
                    <a:srgbClr val="000000"/>
                  </a:solidFill>
                  <a:latin typeface="UTM Avo" panose="02040603050506020204" pitchFamily="18"/>
                  <a:ea typeface="Calibri" panose="020F0502020204030204" pitchFamily="34" charset="0"/>
                  <a:cs typeface="Arial" panose="020B0604020202020204" pitchFamily="34" charset="0"/>
                </a:rPr>
                <a:t> </a:t>
              </a:r>
              <a:r>
                <a:rPr lang="fr-FR" sz="2400" i="1" dirty="0" err="1">
                  <a:solidFill>
                    <a:srgbClr val="000000"/>
                  </a:solidFill>
                  <a:latin typeface="UTM Avo" panose="02040603050506020204" pitchFamily="18"/>
                  <a:ea typeface="Calibri" panose="020F0502020204030204" pitchFamily="34" charset="0"/>
                  <a:cs typeface="Arial" panose="020B0604020202020204" pitchFamily="34" charset="0"/>
                </a:rPr>
                <a:t>rời</a:t>
              </a:r>
              <a:r>
                <a:rPr lang="fr-FR" sz="2400" i="1" dirty="0">
                  <a:solidFill>
                    <a:srgbClr val="000000"/>
                  </a:solidFill>
                  <a:latin typeface="UTM Avo" panose="02040603050506020204" pitchFamily="18"/>
                  <a:ea typeface="Calibri" panose="020F0502020204030204" pitchFamily="34" charset="0"/>
                  <a:cs typeface="Arial" panose="020B0604020202020204" pitchFamily="34" charset="0"/>
                </a:rPr>
                <a:t> (</a:t>
              </a:r>
              <a:r>
                <a:rPr lang="fr-FR" sz="2400" i="1" dirty="0" err="1">
                  <a:solidFill>
                    <a:srgbClr val="000000"/>
                  </a:solidFill>
                  <a:latin typeface="UTM Avo" panose="02040603050506020204" pitchFamily="18"/>
                  <a:ea typeface="Calibri" panose="020F0502020204030204" pitchFamily="34" charset="0"/>
                  <a:cs typeface="Arial" panose="020B0604020202020204" pitchFamily="34" charset="0"/>
                </a:rPr>
                <a:t>hình</a:t>
              </a:r>
              <a:r>
                <a:rPr lang="fr-FR" sz="2400" i="1" dirty="0">
                  <a:solidFill>
                    <a:srgbClr val="000000"/>
                  </a:solidFill>
                  <a:latin typeface="UTM Avo" panose="02040603050506020204" pitchFamily="18"/>
                  <a:ea typeface="Calibri" panose="020F0502020204030204" pitchFamily="34" charset="0"/>
                  <a:cs typeface="Arial" panose="020B0604020202020204" pitchFamily="34" charset="0"/>
                </a:rPr>
                <a:t> 10.4a) </a:t>
              </a:r>
              <a:r>
                <a:rPr lang="fr-FR" sz="2400" i="1" dirty="0" err="1">
                  <a:solidFill>
                    <a:srgbClr val="000000"/>
                  </a:solidFill>
                  <a:latin typeface="UTM Avo" panose="02040603050506020204" pitchFamily="18"/>
                  <a:ea typeface="Calibri" panose="020F0502020204030204" pitchFamily="34" charset="0"/>
                  <a:cs typeface="Arial" panose="020B0604020202020204" pitchFamily="34" charset="0"/>
                </a:rPr>
                <a:t>và</a:t>
              </a:r>
              <a:r>
                <a:rPr lang="fr-FR" sz="2400" i="1" dirty="0">
                  <a:solidFill>
                    <a:srgbClr val="000000"/>
                  </a:solidFill>
                  <a:latin typeface="UTM Avo" panose="02040603050506020204" pitchFamily="18"/>
                  <a:ea typeface="Calibri" panose="020F0502020204030204" pitchFamily="34" charset="0"/>
                  <a:cs typeface="Arial" panose="020B0604020202020204" pitchFamily="34" charset="0"/>
                </a:rPr>
                <a:t> </a:t>
              </a:r>
              <a:r>
                <a:rPr lang="fr-FR" sz="2400" i="1" dirty="0" err="1">
                  <a:solidFill>
                    <a:srgbClr val="000000"/>
                  </a:solidFill>
                  <a:latin typeface="UTM Avo" panose="02040603050506020204" pitchFamily="18"/>
                  <a:ea typeface="Calibri" panose="020F0502020204030204" pitchFamily="34" charset="0"/>
                  <a:cs typeface="Arial" panose="020B0604020202020204" pitchFamily="34" charset="0"/>
                </a:rPr>
                <a:t>mặt</a:t>
              </a:r>
              <a:r>
                <a:rPr lang="fr-FR" sz="2400" i="1" dirty="0">
                  <a:solidFill>
                    <a:srgbClr val="000000"/>
                  </a:solidFill>
                  <a:latin typeface="UTM Avo" panose="02040603050506020204" pitchFamily="18"/>
                  <a:ea typeface="Calibri" panose="020F0502020204030204" pitchFamily="34" charset="0"/>
                  <a:cs typeface="Arial" panose="020B0604020202020204" pitchFamily="34" charset="0"/>
                </a:rPr>
                <a:t> </a:t>
              </a:r>
              <a:r>
                <a:rPr lang="fr-FR" sz="2400" i="1" dirty="0" err="1">
                  <a:solidFill>
                    <a:srgbClr val="000000"/>
                  </a:solidFill>
                  <a:latin typeface="UTM Avo" panose="02040603050506020204" pitchFamily="18"/>
                  <a:ea typeface="Calibri" panose="020F0502020204030204" pitchFamily="34" charset="0"/>
                  <a:cs typeface="Arial" panose="020B0604020202020204" pitchFamily="34" charset="0"/>
                </a:rPr>
                <a:t>cắt</a:t>
              </a:r>
              <a:r>
                <a:rPr lang="fr-FR" sz="2400" i="1" dirty="0">
                  <a:solidFill>
                    <a:srgbClr val="000000"/>
                  </a:solidFill>
                  <a:latin typeface="UTM Avo" panose="02040603050506020204" pitchFamily="18"/>
                  <a:ea typeface="Calibri" panose="020F0502020204030204" pitchFamily="34" charset="0"/>
                  <a:cs typeface="Arial" panose="020B0604020202020204" pitchFamily="34" charset="0"/>
                </a:rPr>
                <a:t> </a:t>
              </a:r>
              <a:r>
                <a:rPr lang="fr-FR" sz="2400" i="1" dirty="0" err="1">
                  <a:solidFill>
                    <a:srgbClr val="000000"/>
                  </a:solidFill>
                  <a:latin typeface="UTM Avo" panose="02040603050506020204" pitchFamily="18"/>
                  <a:ea typeface="Calibri" panose="020F0502020204030204" pitchFamily="34" charset="0"/>
                  <a:cs typeface="Arial" panose="020B0604020202020204" pitchFamily="34" charset="0"/>
                </a:rPr>
                <a:t>chập</a:t>
              </a:r>
              <a:r>
                <a:rPr lang="fr-FR" sz="2400" i="1" dirty="0">
                  <a:solidFill>
                    <a:srgbClr val="000000"/>
                  </a:solidFill>
                  <a:latin typeface="UTM Avo" panose="02040603050506020204" pitchFamily="18"/>
                  <a:ea typeface="Calibri" panose="020F0502020204030204" pitchFamily="34" charset="0"/>
                  <a:cs typeface="Arial" panose="020B0604020202020204" pitchFamily="34" charset="0"/>
                </a:rPr>
                <a:t> </a:t>
              </a:r>
              <a:endParaRPr lang="vi-VN" sz="2400" i="1" dirty="0">
                <a:solidFill>
                  <a:srgbClr val="000000"/>
                </a:solidFill>
                <a:latin typeface="UTM Avo" panose="02040603050506020204" pitchFamily="18"/>
                <a:ea typeface="Calibri" panose="020F0502020204030204" pitchFamily="34" charset="0"/>
                <a:cs typeface="Arial" panose="020B0604020202020204" pitchFamily="34" charset="0"/>
              </a:endParaRPr>
            </a:p>
            <a:p>
              <a:pPr algn="ctr">
                <a:lnSpc>
                  <a:spcPct val="150000"/>
                </a:lnSpc>
                <a:spcBef>
                  <a:spcPts val="189"/>
                </a:spcBef>
                <a:spcAft>
                  <a:spcPts val="189"/>
                </a:spcAft>
              </a:pPr>
              <a:r>
                <a:rPr lang="fr-FR" sz="2400" i="1" dirty="0">
                  <a:solidFill>
                    <a:srgbClr val="000000"/>
                  </a:solidFill>
                  <a:latin typeface="UTM Avo" panose="02040603050506020204" pitchFamily="18"/>
                  <a:ea typeface="Calibri" panose="020F0502020204030204" pitchFamily="34" charset="0"/>
                  <a:cs typeface="Arial" panose="020B0604020202020204" pitchFamily="34" charset="0"/>
                </a:rPr>
                <a:t>(</a:t>
              </a:r>
              <a:r>
                <a:rPr lang="fr-FR" sz="2400" i="1" dirty="0" err="1">
                  <a:solidFill>
                    <a:srgbClr val="000000"/>
                  </a:solidFill>
                  <a:latin typeface="UTM Avo" panose="02040603050506020204" pitchFamily="18"/>
                  <a:ea typeface="Calibri" panose="020F0502020204030204" pitchFamily="34" charset="0"/>
                  <a:cs typeface="Arial" panose="020B0604020202020204" pitchFamily="34" charset="0"/>
                </a:rPr>
                <a:t>hình</a:t>
              </a:r>
              <a:r>
                <a:rPr lang="fr-FR" sz="2400" i="1" dirty="0">
                  <a:solidFill>
                    <a:srgbClr val="000000"/>
                  </a:solidFill>
                  <a:latin typeface="UTM Avo" panose="02040603050506020204" pitchFamily="18"/>
                  <a:ea typeface="Calibri" panose="020F0502020204030204" pitchFamily="34" charset="0"/>
                  <a:cs typeface="Arial" panose="020B0604020202020204" pitchFamily="34" charset="0"/>
                </a:rPr>
                <a:t> 10.4b) </a:t>
              </a:r>
              <a:r>
                <a:rPr lang="fr-FR" sz="2400" i="1" dirty="0" err="1">
                  <a:solidFill>
                    <a:srgbClr val="000000"/>
                  </a:solidFill>
                  <a:latin typeface="UTM Avo" panose="02040603050506020204" pitchFamily="18"/>
                  <a:ea typeface="Calibri" panose="020F0502020204030204" pitchFamily="34" charset="0"/>
                  <a:cs typeface="Arial" panose="020B0604020202020204" pitchFamily="34" charset="0"/>
                </a:rPr>
                <a:t>khác</a:t>
              </a:r>
              <a:r>
                <a:rPr lang="fr-FR" sz="2400" i="1" dirty="0">
                  <a:solidFill>
                    <a:srgbClr val="000000"/>
                  </a:solidFill>
                  <a:latin typeface="UTM Avo" panose="02040603050506020204" pitchFamily="18"/>
                  <a:ea typeface="Calibri" panose="020F0502020204030204" pitchFamily="34" charset="0"/>
                  <a:cs typeface="Arial" panose="020B0604020202020204" pitchFamily="34" charset="0"/>
                </a:rPr>
                <a:t> </a:t>
              </a:r>
              <a:r>
                <a:rPr lang="fr-FR" sz="2400" i="1" dirty="0" err="1">
                  <a:solidFill>
                    <a:srgbClr val="000000"/>
                  </a:solidFill>
                  <a:latin typeface="UTM Avo" panose="02040603050506020204" pitchFamily="18"/>
                  <a:ea typeface="Calibri" panose="020F0502020204030204" pitchFamily="34" charset="0"/>
                  <a:cs typeface="Arial" panose="020B0604020202020204" pitchFamily="34" charset="0"/>
                </a:rPr>
                <a:t>nhau</a:t>
              </a:r>
              <a:r>
                <a:rPr lang="fr-FR" sz="2400" i="1" dirty="0">
                  <a:solidFill>
                    <a:srgbClr val="000000"/>
                  </a:solidFill>
                  <a:latin typeface="UTM Avo" panose="02040603050506020204" pitchFamily="18"/>
                  <a:ea typeface="Calibri" panose="020F0502020204030204" pitchFamily="34" charset="0"/>
                  <a:cs typeface="Arial" panose="020B0604020202020204" pitchFamily="34" charset="0"/>
                </a:rPr>
                <a:t> </a:t>
              </a:r>
              <a:r>
                <a:rPr lang="fr-FR" sz="2400" i="1" dirty="0" err="1">
                  <a:solidFill>
                    <a:srgbClr val="000000"/>
                  </a:solidFill>
                  <a:latin typeface="UTM Avo" panose="02040603050506020204" pitchFamily="18"/>
                  <a:ea typeface="Calibri" panose="020F0502020204030204" pitchFamily="34" charset="0"/>
                  <a:cs typeface="Arial" panose="020B0604020202020204" pitchFamily="34" charset="0"/>
                </a:rPr>
                <a:t>như</a:t>
              </a:r>
              <a:r>
                <a:rPr lang="fr-FR" sz="2400" i="1" dirty="0">
                  <a:solidFill>
                    <a:srgbClr val="000000"/>
                  </a:solidFill>
                  <a:latin typeface="UTM Avo" panose="02040603050506020204" pitchFamily="18"/>
                  <a:ea typeface="Calibri" panose="020F0502020204030204" pitchFamily="34" charset="0"/>
                  <a:cs typeface="Arial" panose="020B0604020202020204" pitchFamily="34" charset="0"/>
                </a:rPr>
                <a:t> </a:t>
              </a:r>
              <a:r>
                <a:rPr lang="fr-FR" sz="2400" i="1" dirty="0" err="1">
                  <a:solidFill>
                    <a:srgbClr val="000000"/>
                  </a:solidFill>
                  <a:latin typeface="UTM Avo" panose="02040603050506020204" pitchFamily="18"/>
                  <a:ea typeface="Calibri" panose="020F0502020204030204" pitchFamily="34" charset="0"/>
                  <a:cs typeface="Arial" panose="020B0604020202020204" pitchFamily="34" charset="0"/>
                </a:rPr>
                <a:t>thế</a:t>
              </a:r>
              <a:r>
                <a:rPr lang="fr-FR" sz="2400" i="1" dirty="0">
                  <a:solidFill>
                    <a:srgbClr val="000000"/>
                  </a:solidFill>
                  <a:latin typeface="UTM Avo" panose="02040603050506020204" pitchFamily="18"/>
                  <a:ea typeface="Calibri" panose="020F0502020204030204" pitchFamily="34" charset="0"/>
                  <a:cs typeface="Arial" panose="020B0604020202020204" pitchFamily="34" charset="0"/>
                </a:rPr>
                <a:t> </a:t>
              </a:r>
              <a:r>
                <a:rPr lang="fr-FR" sz="2400" i="1" dirty="0" err="1">
                  <a:solidFill>
                    <a:srgbClr val="000000"/>
                  </a:solidFill>
                  <a:latin typeface="UTM Avo" panose="02040603050506020204" pitchFamily="18"/>
                  <a:ea typeface="Calibri" panose="020F0502020204030204" pitchFamily="34" charset="0"/>
                  <a:cs typeface="Arial" panose="020B0604020202020204" pitchFamily="34" charset="0"/>
                </a:rPr>
                <a:t>nào</a:t>
              </a:r>
              <a:r>
                <a:rPr lang="fr-FR" sz="2400" i="1" dirty="0">
                  <a:solidFill>
                    <a:srgbClr val="000000"/>
                  </a:solidFill>
                  <a:latin typeface="UTM Avo" panose="02040603050506020204" pitchFamily="18"/>
                  <a:ea typeface="Calibri" panose="020F0502020204030204" pitchFamily="34" charset="0"/>
                  <a:cs typeface="Arial" panose="020B0604020202020204" pitchFamily="34" charset="0"/>
                </a:rPr>
                <a:t> </a:t>
              </a:r>
              <a:r>
                <a:rPr lang="fr-FR" sz="2400" i="1" dirty="0" err="1">
                  <a:solidFill>
                    <a:srgbClr val="000000"/>
                  </a:solidFill>
                  <a:latin typeface="UTM Avo" panose="02040603050506020204" pitchFamily="18"/>
                  <a:ea typeface="Calibri" panose="020F0502020204030204" pitchFamily="34" charset="0"/>
                  <a:cs typeface="Arial" panose="020B0604020202020204" pitchFamily="34" charset="0"/>
                </a:rPr>
                <a:t>về</a:t>
              </a:r>
              <a:r>
                <a:rPr lang="fr-FR" sz="2400" i="1" dirty="0">
                  <a:solidFill>
                    <a:srgbClr val="000000"/>
                  </a:solidFill>
                  <a:latin typeface="UTM Avo" panose="02040603050506020204" pitchFamily="18"/>
                  <a:ea typeface="Calibri" panose="020F0502020204030204" pitchFamily="34" charset="0"/>
                  <a:cs typeface="Arial" panose="020B0604020202020204" pitchFamily="34" charset="0"/>
                </a:rPr>
                <a:t> </a:t>
              </a:r>
              <a:r>
                <a:rPr lang="fr-FR" sz="2400" i="1" dirty="0" err="1">
                  <a:solidFill>
                    <a:srgbClr val="000000"/>
                  </a:solidFill>
                  <a:latin typeface="UTM Avo" panose="02040603050506020204" pitchFamily="18"/>
                  <a:ea typeface="Calibri" panose="020F0502020204030204" pitchFamily="34" charset="0"/>
                  <a:cs typeface="Arial" panose="020B0604020202020204" pitchFamily="34" charset="0"/>
                </a:rPr>
                <a:t>nét</a:t>
              </a:r>
              <a:r>
                <a:rPr lang="fr-FR" sz="2400" i="1" dirty="0">
                  <a:solidFill>
                    <a:srgbClr val="000000"/>
                  </a:solidFill>
                  <a:latin typeface="UTM Avo" panose="02040603050506020204" pitchFamily="18"/>
                  <a:ea typeface="Calibri" panose="020F0502020204030204" pitchFamily="34" charset="0"/>
                  <a:cs typeface="Arial" panose="020B0604020202020204" pitchFamily="34" charset="0"/>
                </a:rPr>
                <a:t> </a:t>
              </a:r>
              <a:r>
                <a:rPr lang="fr-FR" sz="2400" i="1" dirty="0" err="1">
                  <a:solidFill>
                    <a:srgbClr val="000000"/>
                  </a:solidFill>
                  <a:latin typeface="UTM Avo" panose="02040603050506020204" pitchFamily="18"/>
                  <a:ea typeface="Calibri" panose="020F0502020204030204" pitchFamily="34" charset="0"/>
                  <a:cs typeface="Arial" panose="020B0604020202020204" pitchFamily="34" charset="0"/>
                </a:rPr>
                <a:t>vẽ</a:t>
              </a:r>
              <a:r>
                <a:rPr lang="fr-FR" sz="2400" i="1" dirty="0">
                  <a:solidFill>
                    <a:srgbClr val="000000"/>
                  </a:solidFill>
                  <a:latin typeface="UTM Avo" panose="02040603050506020204" pitchFamily="18"/>
                  <a:ea typeface="Calibri" panose="020F0502020204030204" pitchFamily="34" charset="0"/>
                  <a:cs typeface="Arial" panose="020B0604020202020204" pitchFamily="34" charset="0"/>
                </a:rPr>
                <a:t> </a:t>
              </a:r>
              <a:r>
                <a:rPr lang="fr-FR" sz="2400" i="1" dirty="0" err="1">
                  <a:solidFill>
                    <a:srgbClr val="000000"/>
                  </a:solidFill>
                  <a:latin typeface="UTM Avo" panose="02040603050506020204" pitchFamily="18"/>
                  <a:ea typeface="Calibri" panose="020F0502020204030204" pitchFamily="34" charset="0"/>
                  <a:cs typeface="Arial" panose="020B0604020202020204" pitchFamily="34" charset="0"/>
                </a:rPr>
                <a:t>và</a:t>
              </a:r>
              <a:r>
                <a:rPr lang="fr-FR" sz="2400" i="1" dirty="0">
                  <a:solidFill>
                    <a:srgbClr val="000000"/>
                  </a:solidFill>
                  <a:latin typeface="UTM Avo" panose="02040603050506020204" pitchFamily="18"/>
                  <a:ea typeface="Calibri" panose="020F0502020204030204" pitchFamily="34" charset="0"/>
                  <a:cs typeface="Arial" panose="020B0604020202020204" pitchFamily="34" charset="0"/>
                </a:rPr>
                <a:t> </a:t>
              </a:r>
              <a:r>
                <a:rPr lang="fr-FR" sz="2400" i="1" dirty="0" err="1">
                  <a:solidFill>
                    <a:srgbClr val="000000"/>
                  </a:solidFill>
                  <a:latin typeface="UTM Avo" panose="02040603050506020204" pitchFamily="18"/>
                  <a:ea typeface="Calibri" panose="020F0502020204030204" pitchFamily="34" charset="0"/>
                  <a:cs typeface="Arial" panose="020B0604020202020204" pitchFamily="34" charset="0"/>
                </a:rPr>
                <a:t>vị</a:t>
              </a:r>
              <a:r>
                <a:rPr lang="fr-FR" sz="2400" i="1" dirty="0">
                  <a:solidFill>
                    <a:srgbClr val="000000"/>
                  </a:solidFill>
                  <a:latin typeface="UTM Avo" panose="02040603050506020204" pitchFamily="18"/>
                  <a:ea typeface="Calibri" panose="020F0502020204030204" pitchFamily="34" charset="0"/>
                  <a:cs typeface="Arial" panose="020B0604020202020204" pitchFamily="34" charset="0"/>
                </a:rPr>
                <a:t> </a:t>
              </a:r>
              <a:r>
                <a:rPr lang="fr-FR" sz="2400" i="1" dirty="0" err="1">
                  <a:solidFill>
                    <a:srgbClr val="000000"/>
                  </a:solidFill>
                  <a:latin typeface="UTM Avo" panose="02040603050506020204" pitchFamily="18"/>
                  <a:ea typeface="Calibri" panose="020F0502020204030204" pitchFamily="34" charset="0"/>
                  <a:cs typeface="Arial" panose="020B0604020202020204" pitchFamily="34" charset="0"/>
                </a:rPr>
                <a:t>trí</a:t>
              </a:r>
              <a:r>
                <a:rPr lang="fr-FR" sz="2400" i="1" dirty="0">
                  <a:solidFill>
                    <a:srgbClr val="000000"/>
                  </a:solidFill>
                  <a:latin typeface="UTM Avo" panose="02040603050506020204" pitchFamily="18"/>
                  <a:ea typeface="Calibri" panose="020F0502020204030204" pitchFamily="34" charset="0"/>
                  <a:cs typeface="Arial" panose="020B0604020202020204" pitchFamily="34" charset="0"/>
                </a:rPr>
                <a:t> </a:t>
              </a:r>
              <a:r>
                <a:rPr lang="fr-FR" sz="2400" i="1" dirty="0" err="1">
                  <a:solidFill>
                    <a:srgbClr val="000000"/>
                  </a:solidFill>
                  <a:latin typeface="UTM Avo" panose="02040603050506020204" pitchFamily="18"/>
                  <a:ea typeface="Calibri" panose="020F0502020204030204" pitchFamily="34" charset="0"/>
                  <a:cs typeface="Arial" panose="020B0604020202020204" pitchFamily="34" charset="0"/>
                </a:rPr>
                <a:t>đặt</a:t>
              </a:r>
              <a:r>
                <a:rPr lang="fr-FR" sz="2400" i="1" dirty="0">
                  <a:solidFill>
                    <a:srgbClr val="000000"/>
                  </a:solidFill>
                  <a:latin typeface="UTM Avo" panose="02040603050506020204" pitchFamily="18"/>
                  <a:ea typeface="Calibri" panose="020F0502020204030204" pitchFamily="34" charset="0"/>
                  <a:cs typeface="Arial" panose="020B0604020202020204" pitchFamily="34" charset="0"/>
                </a:rPr>
                <a:t> </a:t>
              </a:r>
              <a:r>
                <a:rPr lang="fr-FR" sz="2400" i="1" dirty="0" err="1">
                  <a:solidFill>
                    <a:srgbClr val="000000"/>
                  </a:solidFill>
                  <a:latin typeface="UTM Avo" panose="02040603050506020204" pitchFamily="18"/>
                  <a:ea typeface="Calibri" panose="020F0502020204030204" pitchFamily="34" charset="0"/>
                  <a:cs typeface="Arial" panose="020B0604020202020204" pitchFamily="34" charset="0"/>
                </a:rPr>
                <a:t>mặt</a:t>
              </a:r>
              <a:r>
                <a:rPr lang="fr-FR" sz="2400" i="1" dirty="0">
                  <a:solidFill>
                    <a:srgbClr val="000000"/>
                  </a:solidFill>
                  <a:latin typeface="UTM Avo" panose="02040603050506020204" pitchFamily="18"/>
                  <a:ea typeface="Calibri" panose="020F0502020204030204" pitchFamily="34" charset="0"/>
                  <a:cs typeface="Arial" panose="020B0604020202020204" pitchFamily="34" charset="0"/>
                </a:rPr>
                <a:t> </a:t>
              </a:r>
              <a:r>
                <a:rPr lang="fr-FR" sz="2400" i="1" dirty="0" err="1">
                  <a:solidFill>
                    <a:srgbClr val="000000"/>
                  </a:solidFill>
                  <a:latin typeface="UTM Avo" panose="02040603050506020204" pitchFamily="18"/>
                  <a:ea typeface="Calibri" panose="020F0502020204030204" pitchFamily="34" charset="0"/>
                  <a:cs typeface="Arial" panose="020B0604020202020204" pitchFamily="34" charset="0"/>
                </a:rPr>
                <a:t>cắt</a:t>
              </a:r>
              <a:r>
                <a:rPr lang="fr-FR" sz="2400" i="1" dirty="0">
                  <a:solidFill>
                    <a:srgbClr val="000000"/>
                  </a:solidFill>
                  <a:latin typeface="UTM Avo" panose="02040603050506020204" pitchFamily="18"/>
                  <a:ea typeface="Calibri" panose="020F0502020204030204" pitchFamily="34" charset="0"/>
                  <a:cs typeface="Arial" panose="020B0604020202020204" pitchFamily="34" charset="0"/>
                </a:rPr>
                <a:t> </a:t>
              </a:r>
              <a:r>
                <a:rPr lang="fr-FR" sz="2400" i="1" dirty="0" err="1">
                  <a:solidFill>
                    <a:srgbClr val="000000"/>
                  </a:solidFill>
                  <a:latin typeface="UTM Avo" panose="02040603050506020204" pitchFamily="18"/>
                  <a:ea typeface="Calibri" panose="020F0502020204030204" pitchFamily="34" charset="0"/>
                  <a:cs typeface="Arial" panose="020B0604020202020204" pitchFamily="34" charset="0"/>
                </a:rPr>
                <a:t>so</a:t>
              </a:r>
              <a:r>
                <a:rPr lang="fr-FR" sz="2400" i="1" dirty="0">
                  <a:solidFill>
                    <a:srgbClr val="000000"/>
                  </a:solidFill>
                  <a:latin typeface="UTM Avo" panose="02040603050506020204" pitchFamily="18"/>
                  <a:ea typeface="Calibri" panose="020F0502020204030204" pitchFamily="34" charset="0"/>
                  <a:cs typeface="Arial" panose="020B0604020202020204" pitchFamily="34" charset="0"/>
                </a:rPr>
                <a:t> </a:t>
              </a:r>
              <a:r>
                <a:rPr lang="fr-FR" sz="2400" i="1" dirty="0" err="1">
                  <a:solidFill>
                    <a:srgbClr val="000000"/>
                  </a:solidFill>
                  <a:latin typeface="UTM Avo" panose="02040603050506020204" pitchFamily="18"/>
                  <a:ea typeface="Calibri" panose="020F0502020204030204" pitchFamily="34" charset="0"/>
                  <a:cs typeface="Arial" panose="020B0604020202020204" pitchFamily="34" charset="0"/>
                </a:rPr>
                <a:t>với</a:t>
              </a:r>
              <a:r>
                <a:rPr lang="fr-FR" sz="2400" i="1" dirty="0">
                  <a:solidFill>
                    <a:srgbClr val="000000"/>
                  </a:solidFill>
                  <a:latin typeface="UTM Avo" panose="02040603050506020204" pitchFamily="18"/>
                  <a:ea typeface="Calibri" panose="020F0502020204030204" pitchFamily="34" charset="0"/>
                  <a:cs typeface="Arial" panose="020B0604020202020204" pitchFamily="34" charset="0"/>
                </a:rPr>
                <a:t> </a:t>
              </a:r>
              <a:r>
                <a:rPr lang="fr-FR" sz="2400" i="1" dirty="0" err="1">
                  <a:solidFill>
                    <a:srgbClr val="000000"/>
                  </a:solidFill>
                  <a:latin typeface="UTM Avo" panose="02040603050506020204" pitchFamily="18"/>
                  <a:ea typeface="Calibri" panose="020F0502020204030204" pitchFamily="34" charset="0"/>
                  <a:cs typeface="Arial" panose="020B0604020202020204" pitchFamily="34" charset="0"/>
                </a:rPr>
                <a:t>hình</a:t>
              </a:r>
              <a:r>
                <a:rPr lang="fr-FR" sz="2400" i="1" dirty="0">
                  <a:solidFill>
                    <a:srgbClr val="000000"/>
                  </a:solidFill>
                  <a:latin typeface="UTM Avo" panose="02040603050506020204" pitchFamily="18"/>
                  <a:ea typeface="Calibri" panose="020F0502020204030204" pitchFamily="34" charset="0"/>
                  <a:cs typeface="Arial" panose="020B0604020202020204" pitchFamily="34" charset="0"/>
                </a:rPr>
                <a:t> </a:t>
              </a:r>
              <a:r>
                <a:rPr lang="fr-FR" sz="2400" i="1" dirty="0" err="1">
                  <a:solidFill>
                    <a:srgbClr val="000000"/>
                  </a:solidFill>
                  <a:latin typeface="UTM Avo" panose="02040603050506020204" pitchFamily="18"/>
                  <a:ea typeface="Calibri" panose="020F0502020204030204" pitchFamily="34" charset="0"/>
                  <a:cs typeface="Arial" panose="020B0604020202020204" pitchFamily="34" charset="0"/>
                </a:rPr>
                <a:t>chiếu</a:t>
              </a:r>
              <a:r>
                <a:rPr lang="fr-FR" sz="2400" i="1" dirty="0">
                  <a:solidFill>
                    <a:srgbClr val="000000"/>
                  </a:solidFill>
                  <a:latin typeface="UTM Avo" panose="02040603050506020204" pitchFamily="18"/>
                  <a:ea typeface="Calibri" panose="020F0502020204030204" pitchFamily="34" charset="0"/>
                  <a:cs typeface="Arial" panose="020B0604020202020204" pitchFamily="34" charset="0"/>
                </a:rPr>
                <a:t>?</a:t>
              </a:r>
              <a:endParaRPr lang="en-US" sz="2400" i="1" dirty="0">
                <a:latin typeface="UTM Avo" panose="02040603050506020204" pitchFamily="18"/>
                <a:ea typeface="Calibri" panose="020F0502020204030204" pitchFamily="34" charset="0"/>
                <a:cs typeface="Arial" panose="020B0604020202020204" pitchFamily="34" charset="0"/>
              </a:endParaRPr>
            </a:p>
          </p:txBody>
        </p:sp>
      </p:grpSp>
      <p:pic>
        <p:nvPicPr>
          <p:cNvPr id="12" name="Picture 11">
            <a:extLst>
              <a:ext uri="{FF2B5EF4-FFF2-40B4-BE49-F238E27FC236}">
                <a16:creationId xmlns:a16="http://schemas.microsoft.com/office/drawing/2014/main" id="{E2C3A818-1A97-44F8-B77B-5F586F4C3215}"/>
              </a:ext>
            </a:extLst>
          </p:cNvPr>
          <p:cNvPicPr>
            <a:picLocks noChangeAspect="1"/>
          </p:cNvPicPr>
          <p:nvPr/>
        </p:nvPicPr>
        <p:blipFill>
          <a:blip r:embed="rId3"/>
          <a:stretch>
            <a:fillRect/>
          </a:stretch>
        </p:blipFill>
        <p:spPr>
          <a:xfrm>
            <a:off x="7592207" y="2285909"/>
            <a:ext cx="4500304" cy="3720549"/>
          </a:xfrm>
          <a:prstGeom prst="rect">
            <a:avLst/>
          </a:prstGeom>
        </p:spPr>
      </p:pic>
    </p:spTree>
    <p:extLst>
      <p:ext uri="{BB962C8B-B14F-4D97-AF65-F5344CB8AC3E}">
        <p14:creationId xmlns:p14="http://schemas.microsoft.com/office/powerpoint/2010/main" val="28001997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randombar(horizontal)">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8">
            <a:extLst>
              <a:ext uri="{FF2B5EF4-FFF2-40B4-BE49-F238E27FC236}">
                <a16:creationId xmlns:a16="http://schemas.microsoft.com/office/drawing/2014/main" id="{2D5AA96B-C87B-9612-9AE9-EF70CD0F61C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340708" y="1851596"/>
            <a:ext cx="6471304" cy="4884815"/>
          </a:xfrm>
          <a:prstGeom prst="rect">
            <a:avLst/>
          </a:prstGeom>
        </p:spPr>
      </p:pic>
      <p:sp>
        <p:nvSpPr>
          <p:cNvPr id="8" name="TextBox 24">
            <a:extLst>
              <a:ext uri="{FF2B5EF4-FFF2-40B4-BE49-F238E27FC236}">
                <a16:creationId xmlns:a16="http://schemas.microsoft.com/office/drawing/2014/main" id="{632F8E80-4319-0C0F-487C-9C13B6EBF6F2}"/>
              </a:ext>
            </a:extLst>
          </p:cNvPr>
          <p:cNvSpPr txBox="1"/>
          <p:nvPr/>
        </p:nvSpPr>
        <p:spPr>
          <a:xfrm>
            <a:off x="2690228" y="1339497"/>
            <a:ext cx="7152984" cy="645113"/>
          </a:xfrm>
          <a:prstGeom prst="rect">
            <a:avLst/>
          </a:prstGeom>
        </p:spPr>
        <p:txBody>
          <a:bodyPr lIns="0" tIns="0" rIns="0" bIns="0" rtlCol="0" anchor="t">
            <a:spAutoFit/>
          </a:bodyPr>
          <a:lstStyle/>
          <a:p>
            <a:pPr algn="ctr">
              <a:lnSpc>
                <a:spcPts val="5876"/>
              </a:lnSpc>
            </a:pPr>
            <a:r>
              <a:rPr lang="vi-VN" sz="2800" b="1" dirty="0">
                <a:solidFill>
                  <a:srgbClr val="000000"/>
                </a:solidFill>
                <a:latin typeface="UTM Avo" panose="02040603050506020204" pitchFamily="18"/>
              </a:rPr>
              <a:t>Trả lời</a:t>
            </a:r>
            <a:endParaRPr lang="en-US" sz="2800" b="1" dirty="0">
              <a:solidFill>
                <a:srgbClr val="000000"/>
              </a:solidFill>
              <a:latin typeface="UTM Avo" panose="02040603050506020204" pitchFamily="18"/>
            </a:endParaRPr>
          </a:p>
        </p:txBody>
      </p:sp>
      <p:sp>
        <p:nvSpPr>
          <p:cNvPr id="12" name="TextBox 11">
            <a:extLst>
              <a:ext uri="{FF2B5EF4-FFF2-40B4-BE49-F238E27FC236}">
                <a16:creationId xmlns:a16="http://schemas.microsoft.com/office/drawing/2014/main" id="{B9C819B2-01B5-05C6-2B20-3D7FB6BBFB8C}"/>
              </a:ext>
            </a:extLst>
          </p:cNvPr>
          <p:cNvSpPr txBox="1"/>
          <p:nvPr/>
        </p:nvSpPr>
        <p:spPr>
          <a:xfrm>
            <a:off x="776065" y="2271160"/>
            <a:ext cx="5490655" cy="3943131"/>
          </a:xfrm>
          <a:prstGeom prst="rect">
            <a:avLst/>
          </a:prstGeom>
          <a:noFill/>
        </p:spPr>
        <p:txBody>
          <a:bodyPr wrap="square">
            <a:spAutoFit/>
          </a:bodyPr>
          <a:lstStyle/>
          <a:p>
            <a:pPr marL="359988" indent="-359988" algn="just">
              <a:lnSpc>
                <a:spcPct val="150000"/>
              </a:lnSpc>
              <a:spcBef>
                <a:spcPts val="189"/>
              </a:spcBef>
              <a:spcAft>
                <a:spcPts val="189"/>
              </a:spcAft>
              <a:buFont typeface="Wingdings" panose="05000000000000000000" pitchFamily="2" charset="2"/>
              <a:buChar char="Ø"/>
            </a:pPr>
            <a:r>
              <a:rPr lang="vi-VN" sz="2400" dirty="0">
                <a:solidFill>
                  <a:srgbClr val="000000"/>
                </a:solidFill>
                <a:latin typeface="UTM Avo" panose="02040603050506020204" pitchFamily="18"/>
                <a:ea typeface="Calibri" panose="020F0502020204030204" pitchFamily="34" charset="0"/>
                <a:cs typeface="Arial" panose="020B0604020202020204" pitchFamily="34" charset="0"/>
              </a:rPr>
              <a:t>Trong h</a:t>
            </a:r>
            <a:r>
              <a:rPr lang="fr-FR" sz="2400" dirty="0" err="1">
                <a:solidFill>
                  <a:srgbClr val="000000"/>
                </a:solidFill>
                <a:latin typeface="UTM Avo" panose="02040603050506020204" pitchFamily="18"/>
                <a:ea typeface="Calibri" panose="020F0502020204030204" pitchFamily="34" charset="0"/>
                <a:cs typeface="Arial" panose="020B0604020202020204" pitchFamily="34" charset="0"/>
              </a:rPr>
              <a:t>ình</a:t>
            </a:r>
            <a:r>
              <a:rPr lang="fr-FR" sz="2400" dirty="0">
                <a:solidFill>
                  <a:srgbClr val="000000"/>
                </a:solidFill>
                <a:latin typeface="UTM Avo" panose="02040603050506020204" pitchFamily="18"/>
                <a:ea typeface="Calibri" panose="020F0502020204030204" pitchFamily="34" charset="0"/>
                <a:cs typeface="Arial" panose="020B0604020202020204" pitchFamily="34" charset="0"/>
              </a:rPr>
              <a:t> 10.</a:t>
            </a:r>
            <a:r>
              <a:rPr lang="vi-VN" sz="2400" dirty="0">
                <a:solidFill>
                  <a:srgbClr val="000000"/>
                </a:solidFill>
                <a:latin typeface="UTM Avo" panose="02040603050506020204" pitchFamily="18"/>
                <a:ea typeface="Calibri" panose="020F0502020204030204" pitchFamily="34" charset="0"/>
                <a:cs typeface="Arial" panose="020B0604020202020204" pitchFamily="34" charset="0"/>
              </a:rPr>
              <a:t>4a: V</a:t>
            </a:r>
            <a:r>
              <a:rPr lang="fr-FR" sz="2400" dirty="0">
                <a:solidFill>
                  <a:srgbClr val="000000"/>
                </a:solidFill>
                <a:latin typeface="UTM Avo" panose="02040603050506020204" pitchFamily="18"/>
                <a:ea typeface="Calibri" panose="020F0502020204030204" pitchFamily="34" charset="0"/>
                <a:cs typeface="Arial" panose="020B0604020202020204" pitchFamily="34" charset="0"/>
              </a:rPr>
              <a:t>ị </a:t>
            </a:r>
            <a:r>
              <a:rPr lang="fr-FR" sz="2400" dirty="0" err="1">
                <a:solidFill>
                  <a:srgbClr val="000000"/>
                </a:solidFill>
                <a:latin typeface="UTM Avo" panose="02040603050506020204" pitchFamily="18"/>
                <a:ea typeface="Calibri" panose="020F0502020204030204" pitchFamily="34" charset="0"/>
                <a:cs typeface="Arial" panose="020B0604020202020204" pitchFamily="34" charset="0"/>
              </a:rPr>
              <a:t>trí</a:t>
            </a:r>
            <a:r>
              <a:rPr lang="fr-FR"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fr-FR" sz="2400" dirty="0" err="1">
                <a:solidFill>
                  <a:srgbClr val="000000"/>
                </a:solidFill>
                <a:latin typeface="UTM Avo" panose="02040603050506020204" pitchFamily="18"/>
                <a:ea typeface="Calibri" panose="020F0502020204030204" pitchFamily="34" charset="0"/>
                <a:cs typeface="Arial" panose="020B0604020202020204" pitchFamily="34" charset="0"/>
              </a:rPr>
              <a:t>mặt</a:t>
            </a:r>
            <a:r>
              <a:rPr lang="fr-FR"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fr-FR" sz="2400" dirty="0" err="1">
                <a:solidFill>
                  <a:srgbClr val="000000"/>
                </a:solidFill>
                <a:latin typeface="UTM Avo" panose="02040603050506020204" pitchFamily="18"/>
                <a:ea typeface="Calibri" panose="020F0502020204030204" pitchFamily="34" charset="0"/>
                <a:cs typeface="Arial" panose="020B0604020202020204" pitchFamily="34" charset="0"/>
              </a:rPr>
              <a:t>phẳng</a:t>
            </a:r>
            <a:r>
              <a:rPr lang="fr-FR"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fr-FR" sz="2400" dirty="0" err="1">
                <a:solidFill>
                  <a:srgbClr val="000000"/>
                </a:solidFill>
                <a:latin typeface="UTM Avo" panose="02040603050506020204" pitchFamily="18"/>
                <a:ea typeface="Calibri" panose="020F0502020204030204" pitchFamily="34" charset="0"/>
                <a:cs typeface="Arial" panose="020B0604020202020204" pitchFamily="34" charset="0"/>
              </a:rPr>
              <a:t>cắt</a:t>
            </a:r>
            <a:r>
              <a:rPr lang="fr-FR"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fr-FR" sz="2400" dirty="0" err="1">
                <a:solidFill>
                  <a:srgbClr val="000000"/>
                </a:solidFill>
                <a:latin typeface="UTM Avo" panose="02040603050506020204" pitchFamily="18"/>
                <a:ea typeface="Calibri" panose="020F0502020204030204" pitchFamily="34" charset="0"/>
                <a:cs typeface="Arial" panose="020B0604020202020204" pitchFamily="34" charset="0"/>
              </a:rPr>
              <a:t>thể</a:t>
            </a:r>
            <a:r>
              <a:rPr lang="fr-FR"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fr-FR" sz="2400" dirty="0" err="1">
                <a:solidFill>
                  <a:srgbClr val="000000"/>
                </a:solidFill>
                <a:latin typeface="UTM Avo" panose="02040603050506020204" pitchFamily="18"/>
                <a:ea typeface="Calibri" panose="020F0502020204030204" pitchFamily="34" charset="0"/>
                <a:cs typeface="Arial" panose="020B0604020202020204" pitchFamily="34" charset="0"/>
              </a:rPr>
              <a:t>hiện</a:t>
            </a:r>
            <a:r>
              <a:rPr lang="fr-FR"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fr-FR" sz="2400" dirty="0" err="1">
                <a:solidFill>
                  <a:srgbClr val="000000"/>
                </a:solidFill>
                <a:latin typeface="UTM Avo" panose="02040603050506020204" pitchFamily="18"/>
                <a:ea typeface="Calibri" panose="020F0502020204030204" pitchFamily="34" charset="0"/>
                <a:cs typeface="Arial" panose="020B0604020202020204" pitchFamily="34" charset="0"/>
              </a:rPr>
              <a:t>bằng</a:t>
            </a:r>
            <a:r>
              <a:rPr lang="fr-FR"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fr-FR" sz="2400" dirty="0" err="1">
                <a:solidFill>
                  <a:srgbClr val="000000"/>
                </a:solidFill>
                <a:latin typeface="UTM Avo" panose="02040603050506020204" pitchFamily="18"/>
                <a:ea typeface="Calibri" panose="020F0502020204030204" pitchFamily="34" charset="0"/>
                <a:cs typeface="Arial" panose="020B0604020202020204" pitchFamily="34" charset="0"/>
              </a:rPr>
              <a:t>nét</a:t>
            </a:r>
            <a:r>
              <a:rPr lang="fr-FR"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fr-FR" sz="2400" dirty="0" err="1">
                <a:solidFill>
                  <a:srgbClr val="000000"/>
                </a:solidFill>
                <a:latin typeface="UTM Avo" panose="02040603050506020204" pitchFamily="18"/>
                <a:ea typeface="Calibri" panose="020F0502020204030204" pitchFamily="34" charset="0"/>
                <a:cs typeface="Arial" panose="020B0604020202020204" pitchFamily="34" charset="0"/>
              </a:rPr>
              <a:t>cắt</a:t>
            </a:r>
            <a:r>
              <a:rPr lang="fr-FR"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fr-FR" sz="2400" dirty="0" err="1">
                <a:solidFill>
                  <a:srgbClr val="000000"/>
                </a:solidFill>
                <a:latin typeface="UTM Avo" panose="02040603050506020204" pitchFamily="18"/>
                <a:ea typeface="Calibri" panose="020F0502020204030204" pitchFamily="34" charset="0"/>
                <a:cs typeface="Arial" panose="020B0604020202020204" pitchFamily="34" charset="0"/>
              </a:rPr>
              <a:t>gạch</a:t>
            </a:r>
            <a:r>
              <a:rPr lang="fr-FR"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fr-FR" sz="2400" dirty="0" err="1">
                <a:solidFill>
                  <a:srgbClr val="000000"/>
                </a:solidFill>
                <a:latin typeface="UTM Avo" panose="02040603050506020204" pitchFamily="18"/>
                <a:ea typeface="Calibri" panose="020F0502020204030204" pitchFamily="34" charset="0"/>
                <a:cs typeface="Arial" panose="020B0604020202020204" pitchFamily="34" charset="0"/>
              </a:rPr>
              <a:t>dài</a:t>
            </a:r>
            <a:r>
              <a:rPr lang="fr-FR"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vi-VN" sz="2400" dirty="0">
                <a:solidFill>
                  <a:srgbClr val="000000"/>
                </a:solidFill>
                <a:latin typeface="UTM Avo" panose="02040603050506020204" pitchFamily="18"/>
                <a:ea typeface="Calibri" panose="020F0502020204030204" pitchFamily="34" charset="0"/>
                <a:cs typeface="Arial" panose="020B0604020202020204" pitchFamily="34" charset="0"/>
              </a:rPr>
              <a:t>-</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fr-FR" sz="2400" dirty="0" err="1">
                <a:solidFill>
                  <a:srgbClr val="000000"/>
                </a:solidFill>
                <a:latin typeface="UTM Avo" panose="02040603050506020204" pitchFamily="18"/>
                <a:ea typeface="Calibri" panose="020F0502020204030204" pitchFamily="34" charset="0"/>
                <a:cs typeface="Arial" panose="020B0604020202020204" pitchFamily="34" charset="0"/>
              </a:rPr>
              <a:t>chấm</a:t>
            </a:r>
            <a:r>
              <a:rPr lang="vi-VN"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fr-FR"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fr-FR" sz="2400" dirty="0" err="1">
                <a:solidFill>
                  <a:srgbClr val="000000"/>
                </a:solidFill>
                <a:latin typeface="UTM Avo" panose="02040603050506020204" pitchFamily="18"/>
                <a:ea typeface="Calibri" panose="020F0502020204030204" pitchFamily="34" charset="0"/>
                <a:cs typeface="Arial" panose="020B0604020202020204" pitchFamily="34" charset="0"/>
              </a:rPr>
              <a:t>đậm</a:t>
            </a:r>
            <a:r>
              <a:rPr lang="fr-FR" sz="2400" dirty="0">
                <a:solidFill>
                  <a:srgbClr val="000000"/>
                </a:solidFill>
                <a:latin typeface="UTM Avo" panose="02040603050506020204" pitchFamily="18"/>
                <a:ea typeface="Calibri" panose="020F0502020204030204" pitchFamily="34" charset="0"/>
                <a:cs typeface="Arial" panose="020B0604020202020204" pitchFamily="34" charset="0"/>
              </a:rPr>
              <a:t>.</a:t>
            </a:r>
            <a:endParaRPr lang="vi-VN" sz="2400" dirty="0">
              <a:solidFill>
                <a:srgbClr val="000000"/>
              </a:solidFill>
              <a:latin typeface="UTM Avo" panose="02040603050506020204" pitchFamily="18"/>
              <a:ea typeface="Calibri" panose="020F0502020204030204" pitchFamily="34" charset="0"/>
              <a:cs typeface="Arial" panose="020B0604020202020204" pitchFamily="34" charset="0"/>
            </a:endParaRPr>
          </a:p>
          <a:p>
            <a:pPr marL="359988" indent="-359988" algn="just">
              <a:lnSpc>
                <a:spcPct val="150000"/>
              </a:lnSpc>
              <a:spcBef>
                <a:spcPts val="189"/>
              </a:spcBef>
              <a:spcAft>
                <a:spcPts val="189"/>
              </a:spcAft>
              <a:buFont typeface="Wingdings" panose="05000000000000000000" pitchFamily="2" charset="2"/>
              <a:buChar char="Ø"/>
            </a:pPr>
            <a:r>
              <a:rPr lang="vi-VN" sz="2400" dirty="0">
                <a:solidFill>
                  <a:srgbClr val="000000"/>
                </a:solidFill>
                <a:latin typeface="UTM Avo" panose="02040603050506020204" pitchFamily="18"/>
                <a:ea typeface="Calibri" panose="020F0502020204030204" pitchFamily="34" charset="0"/>
                <a:cs typeface="Arial" panose="020B0604020202020204" pitchFamily="34" charset="0"/>
              </a:rPr>
              <a:t>Trong h</a:t>
            </a:r>
            <a:r>
              <a:rPr lang="fr-FR" sz="2400" dirty="0" err="1">
                <a:solidFill>
                  <a:srgbClr val="000000"/>
                </a:solidFill>
                <a:latin typeface="UTM Avo" panose="02040603050506020204" pitchFamily="18"/>
                <a:ea typeface="Calibri" panose="020F0502020204030204" pitchFamily="34" charset="0"/>
                <a:cs typeface="Arial" panose="020B0604020202020204" pitchFamily="34" charset="0"/>
              </a:rPr>
              <a:t>ình</a:t>
            </a:r>
            <a:r>
              <a:rPr lang="fr-FR" sz="2400" dirty="0">
                <a:solidFill>
                  <a:srgbClr val="000000"/>
                </a:solidFill>
                <a:latin typeface="UTM Avo" panose="02040603050506020204" pitchFamily="18"/>
                <a:ea typeface="Calibri" panose="020F0502020204030204" pitchFamily="34" charset="0"/>
                <a:cs typeface="Arial" panose="020B0604020202020204" pitchFamily="34" charset="0"/>
              </a:rPr>
              <a:t> 10.</a:t>
            </a:r>
            <a:r>
              <a:rPr lang="vi-VN" sz="2400" dirty="0">
                <a:solidFill>
                  <a:srgbClr val="000000"/>
                </a:solidFill>
                <a:latin typeface="UTM Avo" panose="02040603050506020204" pitchFamily="18"/>
                <a:ea typeface="Calibri" panose="020F0502020204030204" pitchFamily="34" charset="0"/>
                <a:cs typeface="Arial" panose="020B0604020202020204" pitchFamily="34" charset="0"/>
              </a:rPr>
              <a:t>4b: V</a:t>
            </a:r>
            <a:r>
              <a:rPr lang="fr-FR" sz="2400" dirty="0">
                <a:solidFill>
                  <a:srgbClr val="000000"/>
                </a:solidFill>
                <a:latin typeface="UTM Avo" panose="02040603050506020204" pitchFamily="18"/>
                <a:ea typeface="Calibri" panose="020F0502020204030204" pitchFamily="34" charset="0"/>
                <a:cs typeface="Arial" panose="020B0604020202020204" pitchFamily="34" charset="0"/>
              </a:rPr>
              <a:t>ị </a:t>
            </a:r>
            <a:r>
              <a:rPr lang="fr-FR" sz="2400" dirty="0" err="1">
                <a:solidFill>
                  <a:srgbClr val="000000"/>
                </a:solidFill>
                <a:latin typeface="UTM Avo" panose="02040603050506020204" pitchFamily="18"/>
                <a:ea typeface="Calibri" panose="020F0502020204030204" pitchFamily="34" charset="0"/>
                <a:cs typeface="Arial" panose="020B0604020202020204" pitchFamily="34" charset="0"/>
              </a:rPr>
              <a:t>trí</a:t>
            </a:r>
            <a:r>
              <a:rPr lang="fr-FR"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fr-FR" sz="2400" dirty="0" err="1">
                <a:solidFill>
                  <a:srgbClr val="000000"/>
                </a:solidFill>
                <a:latin typeface="UTM Avo" panose="02040603050506020204" pitchFamily="18"/>
                <a:ea typeface="Calibri" panose="020F0502020204030204" pitchFamily="34" charset="0"/>
                <a:cs typeface="Arial" panose="020B0604020202020204" pitchFamily="34" charset="0"/>
              </a:rPr>
              <a:t>mặt</a:t>
            </a:r>
            <a:r>
              <a:rPr lang="fr-FR"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fr-FR" sz="2400" dirty="0" err="1">
                <a:solidFill>
                  <a:srgbClr val="000000"/>
                </a:solidFill>
                <a:latin typeface="UTM Avo" panose="02040603050506020204" pitchFamily="18"/>
                <a:ea typeface="Calibri" panose="020F0502020204030204" pitchFamily="34" charset="0"/>
                <a:cs typeface="Arial" panose="020B0604020202020204" pitchFamily="34" charset="0"/>
              </a:rPr>
              <a:t>phẳng</a:t>
            </a:r>
            <a:r>
              <a:rPr lang="fr-FR"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fr-FR" sz="2400" dirty="0" err="1">
                <a:solidFill>
                  <a:srgbClr val="000000"/>
                </a:solidFill>
                <a:latin typeface="UTM Avo" panose="02040603050506020204" pitchFamily="18"/>
                <a:ea typeface="Calibri" panose="020F0502020204030204" pitchFamily="34" charset="0"/>
                <a:cs typeface="Arial" panose="020B0604020202020204" pitchFamily="34" charset="0"/>
              </a:rPr>
              <a:t>cắt</a:t>
            </a:r>
            <a:r>
              <a:rPr lang="fr-FR"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fr-FR" sz="2400" dirty="0" err="1">
                <a:solidFill>
                  <a:srgbClr val="000000"/>
                </a:solidFill>
                <a:latin typeface="UTM Avo" panose="02040603050506020204" pitchFamily="18"/>
                <a:ea typeface="Calibri" panose="020F0502020204030204" pitchFamily="34" charset="0"/>
                <a:cs typeface="Arial" panose="020B0604020202020204" pitchFamily="34" charset="0"/>
              </a:rPr>
              <a:t>thể</a:t>
            </a:r>
            <a:r>
              <a:rPr lang="fr-FR"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fr-FR" sz="2400" dirty="0" err="1">
                <a:solidFill>
                  <a:srgbClr val="000000"/>
                </a:solidFill>
                <a:latin typeface="UTM Avo" panose="02040603050506020204" pitchFamily="18"/>
                <a:ea typeface="Calibri" panose="020F0502020204030204" pitchFamily="34" charset="0"/>
                <a:cs typeface="Arial" panose="020B0604020202020204" pitchFamily="34" charset="0"/>
              </a:rPr>
              <a:t>hiện</a:t>
            </a:r>
            <a:r>
              <a:rPr lang="fr-FR"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fr-FR" sz="2400" dirty="0" err="1">
                <a:solidFill>
                  <a:srgbClr val="000000"/>
                </a:solidFill>
                <a:latin typeface="UTM Avo" panose="02040603050506020204" pitchFamily="18"/>
                <a:ea typeface="Calibri" panose="020F0502020204030204" pitchFamily="34" charset="0"/>
                <a:cs typeface="Arial" panose="020B0604020202020204" pitchFamily="34" charset="0"/>
              </a:rPr>
              <a:t>bằng</a:t>
            </a:r>
            <a:r>
              <a:rPr lang="fr-FR"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fr-FR" sz="2400" dirty="0" err="1">
                <a:solidFill>
                  <a:srgbClr val="000000"/>
                </a:solidFill>
                <a:latin typeface="UTM Avo" panose="02040603050506020204" pitchFamily="18"/>
                <a:ea typeface="Calibri" panose="020F0502020204030204" pitchFamily="34" charset="0"/>
                <a:cs typeface="Arial" panose="020B0604020202020204" pitchFamily="34" charset="0"/>
              </a:rPr>
              <a:t>nét</a:t>
            </a:r>
            <a:r>
              <a:rPr lang="fr-FR"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fr-FR" sz="2400" dirty="0" err="1">
                <a:solidFill>
                  <a:srgbClr val="000000"/>
                </a:solidFill>
                <a:latin typeface="UTM Avo" panose="02040603050506020204" pitchFamily="18"/>
                <a:ea typeface="Calibri" panose="020F0502020204030204" pitchFamily="34" charset="0"/>
                <a:cs typeface="Arial" panose="020B0604020202020204" pitchFamily="34" charset="0"/>
              </a:rPr>
              <a:t>gạch</a:t>
            </a:r>
            <a:r>
              <a:rPr lang="fr-FR"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fr-FR" sz="2400" dirty="0" err="1">
                <a:solidFill>
                  <a:srgbClr val="000000"/>
                </a:solidFill>
                <a:latin typeface="UTM Avo" panose="02040603050506020204" pitchFamily="18"/>
                <a:ea typeface="Calibri" panose="020F0502020204030204" pitchFamily="34" charset="0"/>
                <a:cs typeface="Arial" panose="020B0604020202020204" pitchFamily="34" charset="0"/>
              </a:rPr>
              <a:t>dài</a:t>
            </a:r>
            <a:r>
              <a:rPr lang="fr-FR"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vi-VN" sz="2400" dirty="0">
                <a:solidFill>
                  <a:srgbClr val="000000"/>
                </a:solidFill>
                <a:latin typeface="UTM Avo" panose="02040603050506020204" pitchFamily="18"/>
                <a:ea typeface="Calibri" panose="020F0502020204030204" pitchFamily="34" charset="0"/>
                <a:cs typeface="Arial" panose="020B0604020202020204" pitchFamily="34" charset="0"/>
              </a:rPr>
              <a:t>-</a:t>
            </a:r>
            <a:r>
              <a:rPr lang="fr-FR"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fr-FR" sz="2400" dirty="0" err="1">
                <a:solidFill>
                  <a:srgbClr val="000000"/>
                </a:solidFill>
                <a:latin typeface="UTM Avo" panose="02040603050506020204" pitchFamily="18"/>
                <a:ea typeface="Calibri" panose="020F0502020204030204" pitchFamily="34" charset="0"/>
                <a:cs typeface="Arial" panose="020B0604020202020204" pitchFamily="34" charset="0"/>
              </a:rPr>
              <a:t>chấm</a:t>
            </a:r>
            <a:r>
              <a:rPr lang="fr-FR"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vi-VN" sz="2400" dirty="0">
                <a:solidFill>
                  <a:srgbClr val="000000"/>
                </a:solidFill>
                <a:latin typeface="UTM Avo" panose="02040603050506020204" pitchFamily="18"/>
                <a:ea typeface="Calibri" panose="020F0502020204030204" pitchFamily="34" charset="0"/>
                <a:cs typeface="Arial" panose="020B0604020202020204" pitchFamily="34" charset="0"/>
              </a:rPr>
              <a:t>-</a:t>
            </a:r>
            <a:r>
              <a:rPr lang="fr-FR"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fr-FR" sz="2400" dirty="0" err="1">
                <a:solidFill>
                  <a:srgbClr val="000000"/>
                </a:solidFill>
                <a:latin typeface="UTM Avo" panose="02040603050506020204" pitchFamily="18"/>
                <a:ea typeface="Calibri" panose="020F0502020204030204" pitchFamily="34" charset="0"/>
                <a:cs typeface="Arial" panose="020B0604020202020204" pitchFamily="34" charset="0"/>
              </a:rPr>
              <a:t>mảnh</a:t>
            </a:r>
            <a:r>
              <a:rPr lang="fr-FR" sz="2400" dirty="0">
                <a:solidFill>
                  <a:srgbClr val="000000"/>
                </a:solidFill>
                <a:latin typeface="UTM Avo" panose="02040603050506020204" pitchFamily="18"/>
                <a:ea typeface="Calibri" panose="020F0502020204030204" pitchFamily="34" charset="0"/>
                <a:cs typeface="Arial" panose="020B0604020202020204" pitchFamily="34" charset="0"/>
              </a:rPr>
              <a:t> là </a:t>
            </a:r>
            <a:r>
              <a:rPr lang="fr-FR" sz="2400" dirty="0" err="1">
                <a:solidFill>
                  <a:srgbClr val="000000"/>
                </a:solidFill>
                <a:latin typeface="UTM Avo" panose="02040603050506020204" pitchFamily="18"/>
                <a:ea typeface="Calibri" panose="020F0502020204030204" pitchFamily="34" charset="0"/>
                <a:cs typeface="Arial" panose="020B0604020202020204" pitchFamily="34" charset="0"/>
              </a:rPr>
              <a:t>trục</a:t>
            </a:r>
            <a:r>
              <a:rPr lang="fr-FR"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fr-FR" sz="2400" dirty="0" err="1">
                <a:solidFill>
                  <a:srgbClr val="000000"/>
                </a:solidFill>
                <a:latin typeface="UTM Avo" panose="02040603050506020204" pitchFamily="18"/>
                <a:ea typeface="Calibri" panose="020F0502020204030204" pitchFamily="34" charset="0"/>
                <a:cs typeface="Arial" panose="020B0604020202020204" pitchFamily="34" charset="0"/>
              </a:rPr>
              <a:t>đối</a:t>
            </a:r>
            <a:r>
              <a:rPr lang="fr-FR"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fr-FR" sz="2400" dirty="0" err="1">
                <a:solidFill>
                  <a:srgbClr val="000000"/>
                </a:solidFill>
                <a:latin typeface="UTM Avo" panose="02040603050506020204" pitchFamily="18"/>
                <a:ea typeface="Calibri" panose="020F0502020204030204" pitchFamily="34" charset="0"/>
                <a:cs typeface="Arial" panose="020B0604020202020204" pitchFamily="34" charset="0"/>
              </a:rPr>
              <a:t>xứng</a:t>
            </a:r>
            <a:r>
              <a:rPr lang="fr-FR"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fr-FR" sz="2400" dirty="0" err="1">
                <a:solidFill>
                  <a:srgbClr val="000000"/>
                </a:solidFill>
                <a:latin typeface="UTM Avo" panose="02040603050506020204" pitchFamily="18"/>
                <a:ea typeface="Calibri" panose="020F0502020204030204" pitchFamily="34" charset="0"/>
                <a:cs typeface="Arial" panose="020B0604020202020204" pitchFamily="34" charset="0"/>
              </a:rPr>
              <a:t>của</a:t>
            </a:r>
            <a:r>
              <a:rPr lang="fr-FR"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fr-FR" sz="2400" dirty="0" err="1">
                <a:solidFill>
                  <a:srgbClr val="000000"/>
                </a:solidFill>
                <a:latin typeface="UTM Avo" panose="02040603050506020204" pitchFamily="18"/>
                <a:ea typeface="Calibri" panose="020F0502020204030204" pitchFamily="34" charset="0"/>
                <a:cs typeface="Arial" panose="020B0604020202020204" pitchFamily="34" charset="0"/>
              </a:rPr>
              <a:t>mặt</a:t>
            </a:r>
            <a:r>
              <a:rPr lang="fr-FR"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fr-FR" sz="2400" dirty="0" err="1">
                <a:solidFill>
                  <a:srgbClr val="000000"/>
                </a:solidFill>
                <a:latin typeface="UTM Avo" panose="02040603050506020204" pitchFamily="18"/>
                <a:ea typeface="Calibri" panose="020F0502020204030204" pitchFamily="34" charset="0"/>
                <a:cs typeface="Arial" panose="020B0604020202020204" pitchFamily="34" charset="0"/>
              </a:rPr>
              <a:t>cắt</a:t>
            </a:r>
            <a:r>
              <a:rPr lang="fr-FR"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fr-FR" sz="2400" dirty="0" err="1">
                <a:solidFill>
                  <a:srgbClr val="000000"/>
                </a:solidFill>
                <a:latin typeface="UTM Avo" panose="02040603050506020204" pitchFamily="18"/>
                <a:ea typeface="Calibri" panose="020F0502020204030204" pitchFamily="34" charset="0"/>
                <a:cs typeface="Arial" panose="020B0604020202020204" pitchFamily="34" charset="0"/>
              </a:rPr>
              <a:t>chập</a:t>
            </a:r>
            <a:r>
              <a:rPr lang="fr-FR" sz="2400" dirty="0">
                <a:solidFill>
                  <a:srgbClr val="000000"/>
                </a:solidFill>
                <a:latin typeface="UTM Avo" panose="02040603050506020204" pitchFamily="18"/>
                <a:ea typeface="Calibri" panose="020F0502020204030204" pitchFamily="34" charset="0"/>
              </a:rPr>
              <a:t>.</a:t>
            </a:r>
            <a:endParaRPr lang="en-US" sz="2400" dirty="0">
              <a:latin typeface="UTM Avo" panose="02040603050506020204" pitchFamily="18"/>
              <a:ea typeface="Calibri" panose="020F0502020204030204" pitchFamily="34" charset="0"/>
              <a:cs typeface="Arial" panose="020B0604020202020204" pitchFamily="34" charset="0"/>
            </a:endParaRPr>
          </a:p>
        </p:txBody>
      </p:sp>
      <p:pic>
        <p:nvPicPr>
          <p:cNvPr id="2" name="Picture 1">
            <a:extLst>
              <a:ext uri="{FF2B5EF4-FFF2-40B4-BE49-F238E27FC236}">
                <a16:creationId xmlns:a16="http://schemas.microsoft.com/office/drawing/2014/main" id="{DDFC072A-00D9-CE2D-A486-E785F7E9D68A}"/>
              </a:ext>
            </a:extLst>
          </p:cNvPr>
          <p:cNvPicPr>
            <a:picLocks noChangeAspect="1"/>
          </p:cNvPicPr>
          <p:nvPr/>
        </p:nvPicPr>
        <p:blipFill>
          <a:blip r:embed="rId5"/>
          <a:stretch>
            <a:fillRect/>
          </a:stretch>
        </p:blipFill>
        <p:spPr>
          <a:xfrm>
            <a:off x="7130389" y="2433728"/>
            <a:ext cx="4500304" cy="3720549"/>
          </a:xfrm>
          <a:prstGeom prst="rect">
            <a:avLst/>
          </a:prstGeom>
        </p:spPr>
      </p:pic>
    </p:spTree>
    <p:extLst>
      <p:ext uri="{BB962C8B-B14F-4D97-AF65-F5344CB8AC3E}">
        <p14:creationId xmlns:p14="http://schemas.microsoft.com/office/powerpoint/2010/main" val="20579771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9">
            <a:extLst>
              <a:ext uri="{FF2B5EF4-FFF2-40B4-BE49-F238E27FC236}">
                <a16:creationId xmlns:a16="http://schemas.microsoft.com/office/drawing/2014/main" id="{EC1D5425-ACE9-50DE-7568-776D0F1400F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863794" y="2235200"/>
            <a:ext cx="4883470" cy="4362439"/>
          </a:xfrm>
          <a:prstGeom prst="rect">
            <a:avLst/>
          </a:prstGeom>
        </p:spPr>
      </p:pic>
      <p:sp>
        <p:nvSpPr>
          <p:cNvPr id="8" name="TextBox 24">
            <a:extLst>
              <a:ext uri="{FF2B5EF4-FFF2-40B4-BE49-F238E27FC236}">
                <a16:creationId xmlns:a16="http://schemas.microsoft.com/office/drawing/2014/main" id="{632F8E80-4319-0C0F-487C-9C13B6EBF6F2}"/>
              </a:ext>
            </a:extLst>
          </p:cNvPr>
          <p:cNvSpPr txBox="1"/>
          <p:nvPr/>
        </p:nvSpPr>
        <p:spPr>
          <a:xfrm>
            <a:off x="2690228" y="1339497"/>
            <a:ext cx="7152984" cy="645113"/>
          </a:xfrm>
          <a:prstGeom prst="rect">
            <a:avLst/>
          </a:prstGeom>
        </p:spPr>
        <p:txBody>
          <a:bodyPr lIns="0" tIns="0" rIns="0" bIns="0" rtlCol="0" anchor="t">
            <a:spAutoFit/>
          </a:bodyPr>
          <a:lstStyle/>
          <a:p>
            <a:pPr algn="ctr">
              <a:lnSpc>
                <a:spcPts val="5876"/>
              </a:lnSpc>
            </a:pPr>
            <a:r>
              <a:rPr lang="vi-VN" sz="2800" b="1" dirty="0">
                <a:solidFill>
                  <a:srgbClr val="000000"/>
                </a:solidFill>
                <a:latin typeface="UTM Avo" panose="02040603050506020204" pitchFamily="18"/>
              </a:rPr>
              <a:t>Trả lời</a:t>
            </a:r>
            <a:endParaRPr lang="en-US" sz="2800" b="1" dirty="0">
              <a:solidFill>
                <a:srgbClr val="000000"/>
              </a:solidFill>
              <a:latin typeface="UTM Avo" panose="02040603050506020204" pitchFamily="18"/>
            </a:endParaRPr>
          </a:p>
        </p:txBody>
      </p:sp>
      <p:sp>
        <p:nvSpPr>
          <p:cNvPr id="13" name="TextBox 12">
            <a:extLst>
              <a:ext uri="{FF2B5EF4-FFF2-40B4-BE49-F238E27FC236}">
                <a16:creationId xmlns:a16="http://schemas.microsoft.com/office/drawing/2014/main" id="{7A901254-71A4-3F9E-F48F-B1AD70F34142}"/>
              </a:ext>
            </a:extLst>
          </p:cNvPr>
          <p:cNvSpPr txBox="1"/>
          <p:nvPr/>
        </p:nvSpPr>
        <p:spPr>
          <a:xfrm>
            <a:off x="1183257" y="2698158"/>
            <a:ext cx="4244544" cy="3389133"/>
          </a:xfrm>
          <a:prstGeom prst="rect">
            <a:avLst/>
          </a:prstGeom>
          <a:noFill/>
        </p:spPr>
        <p:txBody>
          <a:bodyPr wrap="square">
            <a:spAutoFit/>
          </a:bodyPr>
          <a:lstStyle/>
          <a:p>
            <a:pPr marL="359988" indent="-359988" algn="just">
              <a:lnSpc>
                <a:spcPct val="150000"/>
              </a:lnSpc>
              <a:spcBef>
                <a:spcPts val="189"/>
              </a:spcBef>
              <a:spcAft>
                <a:spcPts val="189"/>
              </a:spcAft>
              <a:buFont typeface="Wingdings" panose="05000000000000000000" pitchFamily="2" charset="2"/>
              <a:buChar char="Ø"/>
            </a:pPr>
            <a:r>
              <a:rPr lang="vi-VN" sz="2400" dirty="0">
                <a:solidFill>
                  <a:srgbClr val="000000"/>
                </a:solidFill>
                <a:latin typeface="UTM Avo" panose="02040603050506020204" pitchFamily="18"/>
                <a:ea typeface="Calibri" panose="020F0502020204030204" pitchFamily="34" charset="0"/>
              </a:rPr>
              <a:t>Mặt cắt rời được vẽ bên ngoài hình chiếu và vẽ bằng nét liền đậm. </a:t>
            </a:r>
          </a:p>
          <a:p>
            <a:pPr marL="359988" indent="-359988" algn="just">
              <a:lnSpc>
                <a:spcPct val="150000"/>
              </a:lnSpc>
              <a:spcBef>
                <a:spcPts val="189"/>
              </a:spcBef>
              <a:spcAft>
                <a:spcPts val="189"/>
              </a:spcAft>
              <a:buFont typeface="Wingdings" panose="05000000000000000000" pitchFamily="2" charset="2"/>
              <a:buChar char="Ø"/>
            </a:pPr>
            <a:r>
              <a:rPr lang="vi-VN" sz="2400" dirty="0">
                <a:solidFill>
                  <a:srgbClr val="000000"/>
                </a:solidFill>
                <a:latin typeface="UTM Avo" panose="02040603050506020204" pitchFamily="18"/>
                <a:ea typeface="Calibri" panose="020F0502020204030204" pitchFamily="34" charset="0"/>
              </a:rPr>
              <a:t>Mặt cắt chập được vẽ ngay trên hình chiếu và vẽ bằng nét liền mảnh.</a:t>
            </a:r>
            <a:endParaRPr lang="en-US" sz="2400" dirty="0">
              <a:latin typeface="UTM Avo" panose="02040603050506020204" pitchFamily="18"/>
              <a:ea typeface="Calibri" panose="020F0502020204030204" pitchFamily="34" charset="0"/>
            </a:endParaRPr>
          </a:p>
        </p:txBody>
      </p:sp>
      <p:pic>
        <p:nvPicPr>
          <p:cNvPr id="4" name="Picture 3">
            <a:extLst>
              <a:ext uri="{FF2B5EF4-FFF2-40B4-BE49-F238E27FC236}">
                <a16:creationId xmlns:a16="http://schemas.microsoft.com/office/drawing/2014/main" id="{4E0FC922-6849-7771-D9F9-1A6A237AEB3E}"/>
              </a:ext>
            </a:extLst>
          </p:cNvPr>
          <p:cNvPicPr>
            <a:picLocks noChangeAspect="1"/>
          </p:cNvPicPr>
          <p:nvPr/>
        </p:nvPicPr>
        <p:blipFill>
          <a:blip r:embed="rId5"/>
          <a:stretch>
            <a:fillRect/>
          </a:stretch>
        </p:blipFill>
        <p:spPr>
          <a:xfrm>
            <a:off x="6675647" y="2458558"/>
            <a:ext cx="4500304" cy="3720549"/>
          </a:xfrm>
          <a:prstGeom prst="rect">
            <a:avLst/>
          </a:prstGeom>
        </p:spPr>
      </p:pic>
    </p:spTree>
    <p:extLst>
      <p:ext uri="{BB962C8B-B14F-4D97-AF65-F5344CB8AC3E}">
        <p14:creationId xmlns:p14="http://schemas.microsoft.com/office/powerpoint/2010/main" val="1012214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8">
            <a:extLst>
              <a:ext uri="{FF2B5EF4-FFF2-40B4-BE49-F238E27FC236}">
                <a16:creationId xmlns:a16="http://schemas.microsoft.com/office/drawing/2014/main" id="{1642A557-645E-585B-B8F2-7C4C059DAA9D}"/>
              </a:ext>
            </a:extLst>
          </p:cNvPr>
          <p:cNvSpPr txBox="1"/>
          <p:nvPr/>
        </p:nvSpPr>
        <p:spPr>
          <a:xfrm>
            <a:off x="2357066" y="1438670"/>
            <a:ext cx="7477867" cy="645113"/>
          </a:xfrm>
          <a:prstGeom prst="rect">
            <a:avLst/>
          </a:prstGeom>
        </p:spPr>
        <p:txBody>
          <a:bodyPr wrap="square" lIns="0" tIns="0" rIns="0" bIns="0" rtlCol="0" anchor="t">
            <a:spAutoFit/>
          </a:bodyPr>
          <a:lstStyle/>
          <a:p>
            <a:pPr algn="ctr">
              <a:lnSpc>
                <a:spcPts val="5896"/>
              </a:lnSpc>
            </a:pPr>
            <a:r>
              <a:rPr lang="en-US" sz="2800" b="1" spc="74" dirty="0">
                <a:latin typeface="UTM Avo" panose="02040603050506020204" pitchFamily="18"/>
              </a:rPr>
              <a:t>III</a:t>
            </a:r>
            <a:r>
              <a:rPr lang="vi-VN" sz="2800" b="1" spc="74" dirty="0">
                <a:latin typeface="UTM Avo" panose="02040603050506020204" pitchFamily="18"/>
              </a:rPr>
              <a:t>. HÌNH CẮT</a:t>
            </a:r>
            <a:endParaRPr lang="en-US" sz="2800" b="1" spc="74" dirty="0">
              <a:latin typeface="UTM Avo" panose="02040603050506020204" pitchFamily="18"/>
            </a:endParaRPr>
          </a:p>
        </p:txBody>
      </p:sp>
      <p:sp>
        <p:nvSpPr>
          <p:cNvPr id="4" name="TextBox 14">
            <a:extLst>
              <a:ext uri="{FF2B5EF4-FFF2-40B4-BE49-F238E27FC236}">
                <a16:creationId xmlns:a16="http://schemas.microsoft.com/office/drawing/2014/main" id="{68F2D680-2911-4BFB-84E5-9AB8CBB2CA54}"/>
              </a:ext>
            </a:extLst>
          </p:cNvPr>
          <p:cNvSpPr txBox="1"/>
          <p:nvPr/>
        </p:nvSpPr>
        <p:spPr>
          <a:xfrm>
            <a:off x="3861840" y="1999195"/>
            <a:ext cx="4468320" cy="643638"/>
          </a:xfrm>
          <a:prstGeom prst="rect">
            <a:avLst/>
          </a:prstGeom>
        </p:spPr>
        <p:txBody>
          <a:bodyPr wrap="square" lIns="0" tIns="0" rIns="0" bIns="0" rtlCol="0" anchor="t">
            <a:spAutoFit/>
          </a:bodyPr>
          <a:lstStyle/>
          <a:p>
            <a:pPr algn="ctr">
              <a:lnSpc>
                <a:spcPts val="6046"/>
              </a:lnSpc>
            </a:pPr>
            <a:r>
              <a:rPr lang="en-US" sz="2400" b="1" dirty="0">
                <a:latin typeface="UTM Avo" panose="02040603050506020204" pitchFamily="18"/>
              </a:rPr>
              <a:t>1. </a:t>
            </a:r>
            <a:r>
              <a:rPr lang="en-US" sz="2400" b="1" dirty="0" err="1">
                <a:latin typeface="UTM Avo" panose="02040603050506020204" pitchFamily="18"/>
              </a:rPr>
              <a:t>Một</a:t>
            </a:r>
            <a:r>
              <a:rPr lang="en-US" sz="2400" b="1" dirty="0">
                <a:latin typeface="UTM Avo" panose="02040603050506020204" pitchFamily="18"/>
              </a:rPr>
              <a:t> </a:t>
            </a:r>
            <a:r>
              <a:rPr lang="en-US" sz="2400" b="1" dirty="0" err="1">
                <a:latin typeface="UTM Avo" panose="02040603050506020204" pitchFamily="18"/>
              </a:rPr>
              <a:t>số</a:t>
            </a:r>
            <a:r>
              <a:rPr lang="en-US" sz="2400" b="1" dirty="0">
                <a:latin typeface="UTM Avo" panose="02040603050506020204" pitchFamily="18"/>
              </a:rPr>
              <a:t> </a:t>
            </a:r>
            <a:r>
              <a:rPr lang="en-US" sz="2400" b="1" dirty="0" err="1">
                <a:latin typeface="UTM Avo" panose="02040603050506020204" pitchFamily="18"/>
              </a:rPr>
              <a:t>loại</a:t>
            </a:r>
            <a:r>
              <a:rPr lang="en-US" sz="2400" b="1" dirty="0">
                <a:latin typeface="UTM Avo" panose="02040603050506020204" pitchFamily="18"/>
              </a:rPr>
              <a:t> </a:t>
            </a:r>
            <a:r>
              <a:rPr lang="en-US" sz="2400" b="1" dirty="0" err="1">
                <a:latin typeface="UTM Avo" panose="02040603050506020204" pitchFamily="18"/>
              </a:rPr>
              <a:t>hình</a:t>
            </a:r>
            <a:r>
              <a:rPr lang="en-US" sz="2400" b="1" dirty="0">
                <a:latin typeface="UTM Avo" panose="02040603050506020204" pitchFamily="18"/>
              </a:rPr>
              <a:t> </a:t>
            </a:r>
            <a:r>
              <a:rPr lang="en-US" sz="2400" b="1" dirty="0" err="1">
                <a:latin typeface="UTM Avo" panose="02040603050506020204" pitchFamily="18"/>
              </a:rPr>
              <a:t>cắt</a:t>
            </a:r>
            <a:endParaRPr lang="en-US" sz="2400" b="1" dirty="0">
              <a:latin typeface="UTM Avo" panose="02040603050506020204" pitchFamily="18"/>
            </a:endParaRPr>
          </a:p>
        </p:txBody>
      </p:sp>
      <p:sp>
        <p:nvSpPr>
          <p:cNvPr id="5" name="TextBox 13">
            <a:extLst>
              <a:ext uri="{FF2B5EF4-FFF2-40B4-BE49-F238E27FC236}">
                <a16:creationId xmlns:a16="http://schemas.microsoft.com/office/drawing/2014/main" id="{0BE816C8-F9F0-FC89-C986-427D39608DE9}"/>
              </a:ext>
            </a:extLst>
          </p:cNvPr>
          <p:cNvSpPr txBox="1"/>
          <p:nvPr/>
        </p:nvSpPr>
        <p:spPr>
          <a:xfrm>
            <a:off x="707490" y="3346795"/>
            <a:ext cx="5472148" cy="2137508"/>
          </a:xfrm>
          <a:prstGeom prst="rect">
            <a:avLst/>
          </a:prstGeom>
        </p:spPr>
        <p:txBody>
          <a:bodyPr wrap="square" lIns="0" tIns="0" rIns="0" bIns="0" rtlCol="0" anchor="t">
            <a:spAutoFit/>
          </a:bodyPr>
          <a:lstStyle/>
          <a:p>
            <a:pPr marL="359988" indent="-359988" algn="just">
              <a:lnSpc>
                <a:spcPct val="150000"/>
              </a:lnSpc>
              <a:spcBef>
                <a:spcPts val="189"/>
              </a:spcBef>
              <a:spcAft>
                <a:spcPts val="189"/>
              </a:spcAft>
              <a:buFont typeface="Wingdings" panose="05000000000000000000" pitchFamily="2" charset="2"/>
              <a:buChar char="ü"/>
            </a:pPr>
            <a:r>
              <a:rPr lang="vi-VN" sz="2400" b="1" dirty="0">
                <a:latin typeface="UTM Avo" panose="02040603050506020204" pitchFamily="18"/>
                <a:ea typeface="Times New Roman" panose="02020603050405020304" pitchFamily="18" charset="0"/>
              </a:rPr>
              <a:t>Hình cắt toàn phần </a:t>
            </a:r>
            <a:r>
              <a:rPr lang="vi-VN" sz="2400" dirty="0">
                <a:latin typeface="UTM Avo" panose="02040603050506020204" pitchFamily="18"/>
                <a:ea typeface="Times New Roman" panose="02020603050405020304" pitchFamily="18" charset="0"/>
              </a:rPr>
              <a:t>nhận được khi dùng một mặt phẳng cắt để cắt toàn bộ vật thể, thường dùng biểu diễn vật thể không đối xứng</a:t>
            </a:r>
            <a:r>
              <a:rPr lang="en-US" sz="2400" dirty="0">
                <a:latin typeface="UTM Avo" panose="02040603050506020204" pitchFamily="18"/>
                <a:ea typeface="Times New Roman" panose="02020603050405020304" pitchFamily="18" charset="0"/>
              </a:rPr>
              <a:t>.</a:t>
            </a:r>
            <a:r>
              <a:rPr lang="vi-VN" sz="2400" dirty="0">
                <a:latin typeface="UTM Avo" panose="02040603050506020204" pitchFamily="18"/>
                <a:ea typeface="Times New Roman" panose="02020603050405020304" pitchFamily="18" charset="0"/>
              </a:rPr>
              <a:t> </a:t>
            </a:r>
          </a:p>
        </p:txBody>
      </p:sp>
      <p:pic>
        <p:nvPicPr>
          <p:cNvPr id="6" name="Picture 5">
            <a:extLst>
              <a:ext uri="{FF2B5EF4-FFF2-40B4-BE49-F238E27FC236}">
                <a16:creationId xmlns:a16="http://schemas.microsoft.com/office/drawing/2014/main" id="{29BF749A-E9C5-B085-BDAD-A634645D9FE8}"/>
              </a:ext>
            </a:extLst>
          </p:cNvPr>
          <p:cNvPicPr>
            <a:picLocks noChangeAspect="1"/>
          </p:cNvPicPr>
          <p:nvPr/>
        </p:nvPicPr>
        <p:blipFill>
          <a:blip r:embed="rId3"/>
          <a:stretch>
            <a:fillRect/>
          </a:stretch>
        </p:blipFill>
        <p:spPr>
          <a:xfrm>
            <a:off x="7016190" y="2795164"/>
            <a:ext cx="4468320" cy="3406841"/>
          </a:xfrm>
          <a:prstGeom prst="rect">
            <a:avLst/>
          </a:prstGeom>
        </p:spPr>
      </p:pic>
    </p:spTree>
    <p:extLst>
      <p:ext uri="{BB962C8B-B14F-4D97-AF65-F5344CB8AC3E}">
        <p14:creationId xmlns:p14="http://schemas.microsoft.com/office/powerpoint/2010/main" val="7359815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par>
                                <p:cTn id="18" presetID="10" presetClass="entr" presetSubtype="0" fill="hold" nodeType="with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3">
            <a:extLst>
              <a:ext uri="{FF2B5EF4-FFF2-40B4-BE49-F238E27FC236}">
                <a16:creationId xmlns:a16="http://schemas.microsoft.com/office/drawing/2014/main" id="{02A64B8D-E49F-8560-5999-9C2F9FD1FD6B}"/>
              </a:ext>
            </a:extLst>
          </p:cNvPr>
          <p:cNvSpPr txBox="1"/>
          <p:nvPr/>
        </p:nvSpPr>
        <p:spPr>
          <a:xfrm>
            <a:off x="811888" y="2554276"/>
            <a:ext cx="5284112" cy="2691506"/>
          </a:xfrm>
          <a:prstGeom prst="rect">
            <a:avLst/>
          </a:prstGeom>
        </p:spPr>
        <p:txBody>
          <a:bodyPr wrap="square" lIns="0" tIns="0" rIns="0" bIns="0" rtlCol="0" anchor="t">
            <a:spAutoFit/>
          </a:bodyPr>
          <a:lstStyle/>
          <a:p>
            <a:pPr marL="359988" indent="-359988" algn="just">
              <a:lnSpc>
                <a:spcPct val="150000"/>
              </a:lnSpc>
              <a:spcBef>
                <a:spcPts val="189"/>
              </a:spcBef>
              <a:spcAft>
                <a:spcPts val="189"/>
              </a:spcAft>
              <a:buFont typeface="Wingdings" panose="05000000000000000000" pitchFamily="2" charset="2"/>
              <a:buChar char="ü"/>
            </a:pPr>
            <a:r>
              <a:rPr lang="vi-VN" sz="2400" b="1" dirty="0">
                <a:latin typeface="UTM Avo" panose="02040603050506020204" pitchFamily="18"/>
              </a:rPr>
              <a:t>Hình cắt </a:t>
            </a:r>
            <a:r>
              <a:rPr lang="en-US" sz="2400" b="1" dirty="0" err="1">
                <a:latin typeface="UTM Avo" panose="02040603050506020204" pitchFamily="18"/>
              </a:rPr>
              <a:t>bán</a:t>
            </a:r>
            <a:r>
              <a:rPr lang="vi-VN" sz="2400" b="1" dirty="0">
                <a:latin typeface="UTM Avo" panose="02040603050506020204" pitchFamily="18"/>
              </a:rPr>
              <a:t> phần </a:t>
            </a:r>
            <a:r>
              <a:rPr lang="vi-VN" sz="2400" dirty="0">
                <a:latin typeface="UTM Avo" panose="02040603050506020204" pitchFamily="18"/>
              </a:rPr>
              <a:t>là hình cắt nhận được khi sử dụng một mặt phẳng cắt toàn bộ vật thể</a:t>
            </a:r>
            <a:r>
              <a:rPr lang="en-US" sz="2400" dirty="0">
                <a:latin typeface="UTM Avo" panose="02040603050506020204" pitchFamily="18"/>
              </a:rPr>
              <a:t>. </a:t>
            </a:r>
            <a:r>
              <a:rPr lang="vi-VN" sz="2400" dirty="0">
                <a:latin typeface="UTM Avo" panose="02040603050506020204" pitchFamily="18"/>
              </a:rPr>
              <a:t>Hình cắt này thường được sử dụng đối với vật thể không đối xứng.</a:t>
            </a:r>
            <a:endParaRPr lang="vi-VN" sz="2400" dirty="0">
              <a:latin typeface="UTM Avo" panose="02040603050506020204" pitchFamily="18"/>
              <a:ea typeface="Times New Roman" panose="02020603050405020304" pitchFamily="18" charset="0"/>
            </a:endParaRPr>
          </a:p>
        </p:txBody>
      </p:sp>
      <p:pic>
        <p:nvPicPr>
          <p:cNvPr id="3" name="Picture 2">
            <a:extLst>
              <a:ext uri="{FF2B5EF4-FFF2-40B4-BE49-F238E27FC236}">
                <a16:creationId xmlns:a16="http://schemas.microsoft.com/office/drawing/2014/main" id="{1B937C88-1CA9-AD86-4F24-44A3E7A69E74}"/>
              </a:ext>
            </a:extLst>
          </p:cNvPr>
          <p:cNvPicPr>
            <a:picLocks noChangeAspect="1"/>
          </p:cNvPicPr>
          <p:nvPr/>
        </p:nvPicPr>
        <p:blipFill>
          <a:blip r:embed="rId3"/>
          <a:stretch>
            <a:fillRect/>
          </a:stretch>
        </p:blipFill>
        <p:spPr>
          <a:xfrm>
            <a:off x="6766279" y="2145045"/>
            <a:ext cx="4724957" cy="3509969"/>
          </a:xfrm>
          <a:prstGeom prst="rect">
            <a:avLst/>
          </a:prstGeom>
        </p:spPr>
      </p:pic>
    </p:spTree>
    <p:extLst>
      <p:ext uri="{BB962C8B-B14F-4D97-AF65-F5344CB8AC3E}">
        <p14:creationId xmlns:p14="http://schemas.microsoft.com/office/powerpoint/2010/main" val="2021363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3">
            <a:extLst>
              <a:ext uri="{FF2B5EF4-FFF2-40B4-BE49-F238E27FC236}">
                <a16:creationId xmlns:a16="http://schemas.microsoft.com/office/drawing/2014/main" id="{33EF50BE-D1A3-26EC-8902-FDBFE78B7A3A}"/>
              </a:ext>
            </a:extLst>
          </p:cNvPr>
          <p:cNvSpPr txBox="1"/>
          <p:nvPr/>
        </p:nvSpPr>
        <p:spPr>
          <a:xfrm>
            <a:off x="1017552" y="2799666"/>
            <a:ext cx="5078448" cy="2137508"/>
          </a:xfrm>
          <a:prstGeom prst="rect">
            <a:avLst/>
          </a:prstGeom>
        </p:spPr>
        <p:txBody>
          <a:bodyPr wrap="square" lIns="0" tIns="0" rIns="0" bIns="0" rtlCol="0" anchor="t">
            <a:spAutoFit/>
          </a:bodyPr>
          <a:lstStyle/>
          <a:p>
            <a:pPr marL="359988" indent="-359988" algn="just">
              <a:lnSpc>
                <a:spcPct val="150000"/>
              </a:lnSpc>
              <a:spcBef>
                <a:spcPts val="189"/>
              </a:spcBef>
              <a:spcAft>
                <a:spcPts val="189"/>
              </a:spcAft>
              <a:buFont typeface="Wingdings" panose="05000000000000000000" pitchFamily="2" charset="2"/>
              <a:buChar char="ü"/>
            </a:pPr>
            <a:r>
              <a:rPr lang="vi-VN" sz="2400" b="1" dirty="0">
                <a:latin typeface="UTM Avo" panose="02040603050506020204" pitchFamily="18"/>
              </a:rPr>
              <a:t>Hình cắt cục bộ </a:t>
            </a:r>
            <a:r>
              <a:rPr lang="vi-VN" sz="2400" dirty="0">
                <a:latin typeface="UTM Avo" panose="02040603050506020204" pitchFamily="18"/>
              </a:rPr>
              <a:t>dùng để biểu diễn cấu tạo một phần vật thể. Đường giới hạn phần hình cắt vẽ bằng nét lượn s</a:t>
            </a:r>
            <a:r>
              <a:rPr lang="en-US" sz="2400" dirty="0" err="1">
                <a:latin typeface="UTM Avo" panose="02040603050506020204" pitchFamily="18"/>
              </a:rPr>
              <a:t>óng</a:t>
            </a:r>
            <a:r>
              <a:rPr lang="en-US" sz="2400" dirty="0">
                <a:latin typeface="UTM Avo" panose="02040603050506020204" pitchFamily="18"/>
              </a:rPr>
              <a:t>.</a:t>
            </a:r>
            <a:endParaRPr lang="vi-VN" sz="2400" dirty="0">
              <a:latin typeface="UTM Avo" panose="02040603050506020204" pitchFamily="18"/>
              <a:ea typeface="Times New Roman" panose="02020603050405020304" pitchFamily="18" charset="0"/>
            </a:endParaRPr>
          </a:p>
        </p:txBody>
      </p:sp>
      <p:pic>
        <p:nvPicPr>
          <p:cNvPr id="3" name="Picture 2">
            <a:extLst>
              <a:ext uri="{FF2B5EF4-FFF2-40B4-BE49-F238E27FC236}">
                <a16:creationId xmlns:a16="http://schemas.microsoft.com/office/drawing/2014/main" id="{5163BF4D-3B49-E9CC-0480-05826B37D7B3}"/>
              </a:ext>
            </a:extLst>
          </p:cNvPr>
          <p:cNvPicPr>
            <a:picLocks noChangeAspect="1"/>
          </p:cNvPicPr>
          <p:nvPr/>
        </p:nvPicPr>
        <p:blipFill>
          <a:blip r:embed="rId3"/>
          <a:stretch>
            <a:fillRect/>
          </a:stretch>
        </p:blipFill>
        <p:spPr>
          <a:xfrm>
            <a:off x="6780585" y="2235165"/>
            <a:ext cx="4460941" cy="3529638"/>
          </a:xfrm>
          <a:prstGeom prst="rect">
            <a:avLst/>
          </a:prstGeom>
        </p:spPr>
      </p:pic>
    </p:spTree>
    <p:extLst>
      <p:ext uri="{BB962C8B-B14F-4D97-AF65-F5344CB8AC3E}">
        <p14:creationId xmlns:p14="http://schemas.microsoft.com/office/powerpoint/2010/main" val="17920153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AutoShape 7">
            <a:extLst>
              <a:ext uri="{FF2B5EF4-FFF2-40B4-BE49-F238E27FC236}">
                <a16:creationId xmlns:a16="http://schemas.microsoft.com/office/drawing/2014/main" id="{19B25C57-A333-F714-7A4C-089413A08718}"/>
              </a:ext>
            </a:extLst>
          </p:cNvPr>
          <p:cNvSpPr/>
          <p:nvPr/>
        </p:nvSpPr>
        <p:spPr>
          <a:xfrm>
            <a:off x="1092141" y="2404210"/>
            <a:ext cx="5085073" cy="3175611"/>
          </a:xfrm>
          <a:prstGeom prst="rect">
            <a:avLst/>
          </a:prstGeom>
          <a:solidFill>
            <a:schemeClr val="accent6">
              <a:lumMod val="20000"/>
              <a:lumOff val="80000"/>
            </a:schemeClr>
          </a:solidFill>
        </p:spPr>
        <p:txBody>
          <a:bodyPr/>
          <a:lstStyle/>
          <a:p>
            <a:endParaRPr lang="en-US" sz="729" dirty="0">
              <a:latin typeface="UTM Avo" panose="02040603050506020204" pitchFamily="18"/>
            </a:endParaRPr>
          </a:p>
        </p:txBody>
      </p:sp>
      <p:sp>
        <p:nvSpPr>
          <p:cNvPr id="4" name="TextBox 11">
            <a:extLst>
              <a:ext uri="{FF2B5EF4-FFF2-40B4-BE49-F238E27FC236}">
                <a16:creationId xmlns:a16="http://schemas.microsoft.com/office/drawing/2014/main" id="{B4FD88E3-1980-DD2A-4CCC-A8064488A82A}"/>
              </a:ext>
            </a:extLst>
          </p:cNvPr>
          <p:cNvSpPr txBox="1"/>
          <p:nvPr/>
        </p:nvSpPr>
        <p:spPr>
          <a:xfrm>
            <a:off x="1443666" y="2646262"/>
            <a:ext cx="4382022" cy="2691506"/>
          </a:xfrm>
          <a:prstGeom prst="rect">
            <a:avLst/>
          </a:prstGeom>
        </p:spPr>
        <p:txBody>
          <a:bodyPr wrap="square" lIns="0" tIns="0" rIns="0" bIns="0" rtlCol="0" anchor="t">
            <a:spAutoFit/>
          </a:bodyPr>
          <a:lstStyle/>
          <a:p>
            <a:pPr algn="just">
              <a:lnSpc>
                <a:spcPct val="150000"/>
              </a:lnSpc>
              <a:spcBef>
                <a:spcPts val="189"/>
              </a:spcBef>
              <a:spcAft>
                <a:spcPts val="189"/>
              </a:spcAft>
            </a:pPr>
            <a:r>
              <a:rPr lang="vi-VN" sz="2400" i="1" dirty="0">
                <a:solidFill>
                  <a:srgbClr val="000000"/>
                </a:solidFill>
                <a:latin typeface="UTM Avo" panose="02040603050506020204" pitchFamily="18"/>
                <a:ea typeface="Times New Roman" panose="02020603050405020304" pitchFamily="18" charset="0"/>
              </a:rPr>
              <a:t>Quan sát hình 10.7, cho biết phần hình cắt đặt ở phía nào của trục đối xứng. Tại sao không thể hiện nét đứt bên phần hình chiếu?</a:t>
            </a:r>
            <a:endParaRPr lang="en-US" sz="2400" i="1" dirty="0">
              <a:latin typeface="UTM Avo" panose="02040603050506020204" pitchFamily="18"/>
              <a:ea typeface="Calibri" panose="020F0502020204030204" pitchFamily="34" charset="0"/>
            </a:endParaRPr>
          </a:p>
        </p:txBody>
      </p:sp>
      <p:pic>
        <p:nvPicPr>
          <p:cNvPr id="7" name="Picture 6">
            <a:extLst>
              <a:ext uri="{FF2B5EF4-FFF2-40B4-BE49-F238E27FC236}">
                <a16:creationId xmlns:a16="http://schemas.microsoft.com/office/drawing/2014/main" id="{78FD0D12-B7C6-D2E5-6F51-C82A18B9B96A}"/>
              </a:ext>
            </a:extLst>
          </p:cNvPr>
          <p:cNvPicPr>
            <a:picLocks noChangeAspect="1"/>
          </p:cNvPicPr>
          <p:nvPr/>
        </p:nvPicPr>
        <p:blipFill>
          <a:blip r:embed="rId3"/>
          <a:stretch>
            <a:fillRect/>
          </a:stretch>
        </p:blipFill>
        <p:spPr>
          <a:xfrm>
            <a:off x="6528739" y="2239292"/>
            <a:ext cx="4724957" cy="3509969"/>
          </a:xfrm>
          <a:prstGeom prst="rect">
            <a:avLst/>
          </a:prstGeom>
        </p:spPr>
      </p:pic>
    </p:spTree>
    <p:extLst>
      <p:ext uri="{BB962C8B-B14F-4D97-AF65-F5344CB8AC3E}">
        <p14:creationId xmlns:p14="http://schemas.microsoft.com/office/powerpoint/2010/main" val="17413331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4">
            <a:extLst>
              <a:ext uri="{FF2B5EF4-FFF2-40B4-BE49-F238E27FC236}">
                <a16:creationId xmlns:a16="http://schemas.microsoft.com/office/drawing/2014/main" id="{3F8E9AC9-84F2-F1BA-A08B-74EB6BBF5002}"/>
              </a:ext>
            </a:extLst>
          </p:cNvPr>
          <p:cNvGrpSpPr/>
          <p:nvPr/>
        </p:nvGrpSpPr>
        <p:grpSpPr>
          <a:xfrm>
            <a:off x="2070920" y="1682430"/>
            <a:ext cx="3171639" cy="997557"/>
            <a:chOff x="0" y="0"/>
            <a:chExt cx="2333791" cy="687373"/>
          </a:xfrm>
          <a:solidFill>
            <a:schemeClr val="accent5">
              <a:lumMod val="60000"/>
              <a:lumOff val="40000"/>
            </a:schemeClr>
          </a:solidFill>
        </p:grpSpPr>
        <p:sp>
          <p:nvSpPr>
            <p:cNvPr id="3" name="Freeform 5">
              <a:extLst>
                <a:ext uri="{FF2B5EF4-FFF2-40B4-BE49-F238E27FC236}">
                  <a16:creationId xmlns:a16="http://schemas.microsoft.com/office/drawing/2014/main" id="{7AD8932C-7D2A-D42A-6B10-C07D8CDDEE91}"/>
                </a:ext>
              </a:extLst>
            </p:cNvPr>
            <p:cNvSpPr/>
            <p:nvPr/>
          </p:nvSpPr>
          <p:spPr>
            <a:xfrm>
              <a:off x="0" y="0"/>
              <a:ext cx="2333791" cy="687373"/>
            </a:xfrm>
            <a:custGeom>
              <a:avLst/>
              <a:gdLst/>
              <a:ahLst/>
              <a:cxnLst/>
              <a:rect l="l" t="t" r="r" b="b"/>
              <a:pathLst>
                <a:path w="2333791" h="687373">
                  <a:moveTo>
                    <a:pt x="2209331" y="687373"/>
                  </a:moveTo>
                  <a:lnTo>
                    <a:pt x="124460" y="687373"/>
                  </a:lnTo>
                  <a:cubicBezTo>
                    <a:pt x="55880" y="687373"/>
                    <a:pt x="0" y="631493"/>
                    <a:pt x="0" y="562913"/>
                  </a:cubicBezTo>
                  <a:lnTo>
                    <a:pt x="0" y="124460"/>
                  </a:lnTo>
                  <a:cubicBezTo>
                    <a:pt x="0" y="55880"/>
                    <a:pt x="55880" y="0"/>
                    <a:pt x="124460" y="0"/>
                  </a:cubicBezTo>
                  <a:lnTo>
                    <a:pt x="2209331" y="0"/>
                  </a:lnTo>
                  <a:cubicBezTo>
                    <a:pt x="2277911" y="0"/>
                    <a:pt x="2333791" y="55880"/>
                    <a:pt x="2333791" y="124460"/>
                  </a:cubicBezTo>
                  <a:lnTo>
                    <a:pt x="2333791" y="562913"/>
                  </a:lnTo>
                  <a:cubicBezTo>
                    <a:pt x="2333791" y="631493"/>
                    <a:pt x="2277911" y="687373"/>
                    <a:pt x="2209331" y="687373"/>
                  </a:cubicBezTo>
                  <a:close/>
                </a:path>
              </a:pathLst>
            </a:custGeom>
            <a:grpFill/>
          </p:spPr>
          <p:txBody>
            <a:bodyPr/>
            <a:lstStyle/>
            <a:p>
              <a:endParaRPr lang="en-US" sz="2400">
                <a:latin typeface="UTM Avo" panose="02040603050506020204" pitchFamily="18"/>
              </a:endParaRPr>
            </a:p>
          </p:txBody>
        </p:sp>
      </p:grpSp>
      <p:sp>
        <p:nvSpPr>
          <p:cNvPr id="4" name="TextBox 6">
            <a:extLst>
              <a:ext uri="{FF2B5EF4-FFF2-40B4-BE49-F238E27FC236}">
                <a16:creationId xmlns:a16="http://schemas.microsoft.com/office/drawing/2014/main" id="{74A4D9A6-4A03-33EA-1055-DE146FA34406}"/>
              </a:ext>
            </a:extLst>
          </p:cNvPr>
          <p:cNvSpPr txBox="1"/>
          <p:nvPr/>
        </p:nvSpPr>
        <p:spPr>
          <a:xfrm>
            <a:off x="1801189" y="1715069"/>
            <a:ext cx="3862027" cy="587405"/>
          </a:xfrm>
          <a:prstGeom prst="rect">
            <a:avLst/>
          </a:prstGeom>
        </p:spPr>
        <p:txBody>
          <a:bodyPr wrap="square" lIns="0" tIns="0" rIns="0" bIns="0" rtlCol="0" anchor="t">
            <a:spAutoFit/>
          </a:bodyPr>
          <a:lstStyle/>
          <a:p>
            <a:pPr algn="ctr">
              <a:lnSpc>
                <a:spcPts val="5291"/>
              </a:lnSpc>
            </a:pPr>
            <a:r>
              <a:rPr lang="vi-VN" sz="2800" b="1" dirty="0">
                <a:solidFill>
                  <a:sysClr val="windowText" lastClr="000000"/>
                </a:solidFill>
                <a:latin typeface="UTM Avo" panose="02040603050506020204" pitchFamily="18"/>
              </a:rPr>
              <a:t>TRẢ LỜI</a:t>
            </a:r>
            <a:endParaRPr lang="en-US" sz="2800" b="1" dirty="0">
              <a:solidFill>
                <a:sysClr val="windowText" lastClr="000000"/>
              </a:solidFill>
              <a:latin typeface="UTM Avo" panose="02040603050506020204" pitchFamily="18"/>
            </a:endParaRPr>
          </a:p>
        </p:txBody>
      </p:sp>
      <p:grpSp>
        <p:nvGrpSpPr>
          <p:cNvPr id="5" name="Group 7">
            <a:extLst>
              <a:ext uri="{FF2B5EF4-FFF2-40B4-BE49-F238E27FC236}">
                <a16:creationId xmlns:a16="http://schemas.microsoft.com/office/drawing/2014/main" id="{61F4EA2E-D177-66D5-9499-75D74E2F52B3}"/>
              </a:ext>
            </a:extLst>
          </p:cNvPr>
          <p:cNvGrpSpPr/>
          <p:nvPr/>
        </p:nvGrpSpPr>
        <p:grpSpPr>
          <a:xfrm>
            <a:off x="280098" y="2336285"/>
            <a:ext cx="6968936" cy="4408504"/>
            <a:chOff x="0" y="0"/>
            <a:chExt cx="3018901" cy="1205788"/>
          </a:xfrm>
          <a:solidFill>
            <a:schemeClr val="accent2">
              <a:lumMod val="20000"/>
              <a:lumOff val="80000"/>
            </a:schemeClr>
          </a:solidFill>
        </p:grpSpPr>
        <p:sp>
          <p:nvSpPr>
            <p:cNvPr id="6" name="Freeform 8">
              <a:extLst>
                <a:ext uri="{FF2B5EF4-FFF2-40B4-BE49-F238E27FC236}">
                  <a16:creationId xmlns:a16="http://schemas.microsoft.com/office/drawing/2014/main" id="{3E7594A9-DF51-5D3C-51E5-C9F04A5FE020}"/>
                </a:ext>
              </a:extLst>
            </p:cNvPr>
            <p:cNvSpPr/>
            <p:nvPr/>
          </p:nvSpPr>
          <p:spPr>
            <a:xfrm>
              <a:off x="0" y="0"/>
              <a:ext cx="3018901" cy="1205788"/>
            </a:xfrm>
            <a:custGeom>
              <a:avLst/>
              <a:gdLst/>
              <a:ahLst/>
              <a:cxnLst/>
              <a:rect l="l" t="t" r="r" b="b"/>
              <a:pathLst>
                <a:path w="3018901" h="1205788">
                  <a:moveTo>
                    <a:pt x="2894441" y="1205788"/>
                  </a:moveTo>
                  <a:lnTo>
                    <a:pt x="124460" y="1205788"/>
                  </a:lnTo>
                  <a:cubicBezTo>
                    <a:pt x="55880" y="1205788"/>
                    <a:pt x="0" y="1149908"/>
                    <a:pt x="0" y="1081328"/>
                  </a:cubicBezTo>
                  <a:lnTo>
                    <a:pt x="0" y="124460"/>
                  </a:lnTo>
                  <a:cubicBezTo>
                    <a:pt x="0" y="55880"/>
                    <a:pt x="55880" y="0"/>
                    <a:pt x="124460" y="0"/>
                  </a:cubicBezTo>
                  <a:lnTo>
                    <a:pt x="2894441" y="0"/>
                  </a:lnTo>
                  <a:cubicBezTo>
                    <a:pt x="2963021" y="0"/>
                    <a:pt x="3018901" y="55880"/>
                    <a:pt x="3018901" y="124460"/>
                  </a:cubicBezTo>
                  <a:lnTo>
                    <a:pt x="3018901" y="1081328"/>
                  </a:lnTo>
                  <a:cubicBezTo>
                    <a:pt x="3018901" y="1149908"/>
                    <a:pt x="2963021" y="1205788"/>
                    <a:pt x="2894441" y="1205788"/>
                  </a:cubicBezTo>
                  <a:close/>
                </a:path>
              </a:pathLst>
            </a:custGeom>
            <a:solidFill>
              <a:schemeClr val="accent5">
                <a:lumMod val="20000"/>
                <a:lumOff val="80000"/>
              </a:schemeClr>
            </a:solidFill>
          </p:spPr>
          <p:txBody>
            <a:bodyPr/>
            <a:lstStyle/>
            <a:p>
              <a:endParaRPr lang="en-US" sz="2400">
                <a:latin typeface="UTM Avo" panose="02040603050506020204" pitchFamily="18"/>
              </a:endParaRPr>
            </a:p>
          </p:txBody>
        </p:sp>
      </p:grpSp>
      <p:sp>
        <p:nvSpPr>
          <p:cNvPr id="7" name="TextBox 10">
            <a:extLst>
              <a:ext uri="{FF2B5EF4-FFF2-40B4-BE49-F238E27FC236}">
                <a16:creationId xmlns:a16="http://schemas.microsoft.com/office/drawing/2014/main" id="{35F039D8-0C1A-D099-546B-50FA6751D026}"/>
              </a:ext>
            </a:extLst>
          </p:cNvPr>
          <p:cNvSpPr txBox="1"/>
          <p:nvPr/>
        </p:nvSpPr>
        <p:spPr>
          <a:xfrm>
            <a:off x="793126" y="2602314"/>
            <a:ext cx="6106438" cy="3876446"/>
          </a:xfrm>
          <a:prstGeom prst="rect">
            <a:avLst/>
          </a:prstGeom>
        </p:spPr>
        <p:txBody>
          <a:bodyPr wrap="square" lIns="0" tIns="0" rIns="0" bIns="0" rtlCol="0" anchor="t">
            <a:spAutoFit/>
          </a:bodyPr>
          <a:lstStyle/>
          <a:p>
            <a:pPr marL="359988" indent="-359988" algn="just">
              <a:lnSpc>
                <a:spcPct val="150000"/>
              </a:lnSpc>
              <a:spcAft>
                <a:spcPts val="600"/>
              </a:spcAft>
              <a:buFont typeface="Wingdings" panose="05000000000000000000" pitchFamily="2" charset="2"/>
              <a:buChar char="ü"/>
            </a:pPr>
            <a:r>
              <a:rPr lang="vi-VN" sz="2400" dirty="0">
                <a:latin typeface="UTM Avo" panose="02040603050506020204" pitchFamily="18"/>
                <a:ea typeface="Times New Roman" panose="02020603050405020304" pitchFamily="18" charset="0"/>
              </a:rPr>
              <a:t>Phần hình cắt được đặt bên phải trục đối xứng.</a:t>
            </a:r>
          </a:p>
          <a:p>
            <a:pPr marL="359988" indent="-359988" algn="just">
              <a:lnSpc>
                <a:spcPct val="150000"/>
              </a:lnSpc>
              <a:spcAft>
                <a:spcPts val="600"/>
              </a:spcAft>
              <a:buFont typeface="Wingdings" panose="05000000000000000000" pitchFamily="2" charset="2"/>
              <a:buChar char="ü"/>
            </a:pPr>
            <a:r>
              <a:rPr lang="vi-VN" sz="2400" dirty="0">
                <a:latin typeface="UTM Avo" panose="02040603050506020204" pitchFamily="18"/>
                <a:ea typeface="Times New Roman" panose="02020603050405020304" pitchFamily="18" charset="0"/>
              </a:rPr>
              <a:t>Khi cắt, các nét đứt mảnh thể hiện cạnh khuất, đường bao khuất được thể hiện thành cạnh thấy, đường bao thấy bên phần hình cắt thì không cần thể hiện bên phần hình chiếu.</a:t>
            </a:r>
            <a:endParaRPr lang="en-US" sz="2400" dirty="0">
              <a:latin typeface="UTM Avo" panose="02040603050506020204" pitchFamily="18"/>
            </a:endParaRPr>
          </a:p>
        </p:txBody>
      </p:sp>
      <p:pic>
        <p:nvPicPr>
          <p:cNvPr id="12" name="Picture 11">
            <a:extLst>
              <a:ext uri="{FF2B5EF4-FFF2-40B4-BE49-F238E27FC236}">
                <a16:creationId xmlns:a16="http://schemas.microsoft.com/office/drawing/2014/main" id="{3B9950F4-00FD-6163-AEE5-9689EFFA2551}"/>
              </a:ext>
            </a:extLst>
          </p:cNvPr>
          <p:cNvPicPr>
            <a:picLocks noChangeAspect="1"/>
          </p:cNvPicPr>
          <p:nvPr/>
        </p:nvPicPr>
        <p:blipFill>
          <a:blip r:embed="rId3"/>
          <a:stretch>
            <a:fillRect/>
          </a:stretch>
        </p:blipFill>
        <p:spPr>
          <a:xfrm>
            <a:off x="7353831" y="2587635"/>
            <a:ext cx="4724957" cy="3509969"/>
          </a:xfrm>
          <a:prstGeom prst="rect">
            <a:avLst/>
          </a:prstGeom>
        </p:spPr>
      </p:pic>
    </p:spTree>
    <p:extLst>
      <p:ext uri="{BB962C8B-B14F-4D97-AF65-F5344CB8AC3E}">
        <p14:creationId xmlns:p14="http://schemas.microsoft.com/office/powerpoint/2010/main" val="21669771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fade">
                                      <p:cBhvr>
                                        <p:cTn id="12" dur="50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4">
            <a:extLst>
              <a:ext uri="{FF2B5EF4-FFF2-40B4-BE49-F238E27FC236}">
                <a16:creationId xmlns:a16="http://schemas.microsoft.com/office/drawing/2014/main" id="{D1F9051B-FB16-5799-8880-CBA2AB0BF89E}"/>
              </a:ext>
            </a:extLst>
          </p:cNvPr>
          <p:cNvSpPr txBox="1"/>
          <p:nvPr/>
        </p:nvSpPr>
        <p:spPr>
          <a:xfrm>
            <a:off x="3861838" y="1491406"/>
            <a:ext cx="4468320" cy="679481"/>
          </a:xfrm>
          <a:prstGeom prst="rect">
            <a:avLst/>
          </a:prstGeom>
        </p:spPr>
        <p:txBody>
          <a:bodyPr wrap="square" lIns="0" tIns="0" rIns="0" bIns="0" rtlCol="0" anchor="t">
            <a:spAutoFit/>
          </a:bodyPr>
          <a:lstStyle/>
          <a:p>
            <a:pPr algn="ctr">
              <a:lnSpc>
                <a:spcPts val="6046"/>
              </a:lnSpc>
            </a:pPr>
            <a:r>
              <a:rPr lang="en-US" sz="2800" b="1" dirty="0">
                <a:latin typeface="UTM Avo" panose="02040603050506020204" pitchFamily="18"/>
              </a:rPr>
              <a:t>2. </a:t>
            </a:r>
            <a:r>
              <a:rPr lang="en-US" sz="2800" b="1" dirty="0" err="1">
                <a:latin typeface="UTM Avo" panose="02040603050506020204" pitchFamily="18"/>
              </a:rPr>
              <a:t>Vẽ</a:t>
            </a:r>
            <a:r>
              <a:rPr lang="en-US" sz="2800" b="1" dirty="0">
                <a:latin typeface="UTM Avo" panose="02040603050506020204" pitchFamily="18"/>
              </a:rPr>
              <a:t> </a:t>
            </a:r>
            <a:r>
              <a:rPr lang="en-US" sz="2800" b="1" dirty="0" err="1">
                <a:latin typeface="UTM Avo" panose="02040603050506020204" pitchFamily="18"/>
              </a:rPr>
              <a:t>hình</a:t>
            </a:r>
            <a:r>
              <a:rPr lang="en-US" sz="2800" b="1" dirty="0">
                <a:latin typeface="UTM Avo" panose="02040603050506020204" pitchFamily="18"/>
              </a:rPr>
              <a:t> </a:t>
            </a:r>
            <a:r>
              <a:rPr lang="en-US" sz="2800" b="1" dirty="0" err="1">
                <a:latin typeface="UTM Avo" panose="02040603050506020204" pitchFamily="18"/>
              </a:rPr>
              <a:t>cắt</a:t>
            </a:r>
            <a:endParaRPr lang="en-US" sz="2800" b="1" dirty="0">
              <a:latin typeface="UTM Avo" panose="02040603050506020204" pitchFamily="18"/>
            </a:endParaRPr>
          </a:p>
        </p:txBody>
      </p:sp>
      <p:sp>
        <p:nvSpPr>
          <p:cNvPr id="3" name="TextBox 13">
            <a:extLst>
              <a:ext uri="{FF2B5EF4-FFF2-40B4-BE49-F238E27FC236}">
                <a16:creationId xmlns:a16="http://schemas.microsoft.com/office/drawing/2014/main" id="{9C34940F-7483-7065-CD12-5F78849409C5}"/>
              </a:ext>
            </a:extLst>
          </p:cNvPr>
          <p:cNvSpPr txBox="1"/>
          <p:nvPr/>
        </p:nvSpPr>
        <p:spPr>
          <a:xfrm>
            <a:off x="1823883" y="2234387"/>
            <a:ext cx="8544231" cy="1029513"/>
          </a:xfrm>
          <a:prstGeom prst="rect">
            <a:avLst/>
          </a:prstGeom>
        </p:spPr>
        <p:txBody>
          <a:bodyPr wrap="square" lIns="0" tIns="0" rIns="0" bIns="0" rtlCol="0" anchor="t">
            <a:spAutoFit/>
          </a:bodyPr>
          <a:lstStyle/>
          <a:p>
            <a:pPr marL="359988" indent="-359988" algn="just">
              <a:lnSpc>
                <a:spcPct val="150000"/>
              </a:lnSpc>
              <a:spcBef>
                <a:spcPts val="189"/>
              </a:spcBef>
              <a:spcAft>
                <a:spcPts val="189"/>
              </a:spcAft>
              <a:buFont typeface="Wingdings" panose="05000000000000000000" pitchFamily="2" charset="2"/>
              <a:buChar char="ü"/>
            </a:pPr>
            <a:r>
              <a:rPr lang="vi-VN" sz="2400" b="1" dirty="0">
                <a:latin typeface="UTM Avo" panose="02040603050506020204" pitchFamily="18"/>
              </a:rPr>
              <a:t>Bước 1: </a:t>
            </a:r>
            <a:r>
              <a:rPr lang="vi-VN" sz="2400" dirty="0">
                <a:latin typeface="UTM Avo" panose="02040603050506020204" pitchFamily="18"/>
              </a:rPr>
              <a:t>Vẽ hình chiếu của vật thể. Vẽ nét cắt và mũi tên xác định vị trí mặt phẳng cắt và hướng chiếu</a:t>
            </a:r>
            <a:endParaRPr lang="vi-VN" sz="2400" dirty="0">
              <a:latin typeface="UTM Avo" panose="02040603050506020204" pitchFamily="18"/>
              <a:ea typeface="Times New Roman" panose="02020603050405020304" pitchFamily="18" charset="0"/>
            </a:endParaRPr>
          </a:p>
        </p:txBody>
      </p:sp>
      <p:pic>
        <p:nvPicPr>
          <p:cNvPr id="4" name="Picture 3">
            <a:extLst>
              <a:ext uri="{FF2B5EF4-FFF2-40B4-BE49-F238E27FC236}">
                <a16:creationId xmlns:a16="http://schemas.microsoft.com/office/drawing/2014/main" id="{EA4E19F8-1FD1-F9D6-9410-72D3835CAF63}"/>
              </a:ext>
            </a:extLst>
          </p:cNvPr>
          <p:cNvPicPr>
            <a:picLocks noChangeAspect="1"/>
          </p:cNvPicPr>
          <p:nvPr/>
        </p:nvPicPr>
        <p:blipFill>
          <a:blip r:embed="rId3"/>
          <a:stretch>
            <a:fillRect/>
          </a:stretch>
        </p:blipFill>
        <p:spPr>
          <a:xfrm>
            <a:off x="2889816" y="3352800"/>
            <a:ext cx="6412367" cy="3251200"/>
          </a:xfrm>
          <a:prstGeom prst="rect">
            <a:avLst/>
          </a:prstGeom>
        </p:spPr>
      </p:pic>
    </p:spTree>
    <p:extLst>
      <p:ext uri="{BB962C8B-B14F-4D97-AF65-F5344CB8AC3E}">
        <p14:creationId xmlns:p14="http://schemas.microsoft.com/office/powerpoint/2010/main" val="22412543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down)">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3">
            <a:extLst>
              <a:ext uri="{FF2B5EF4-FFF2-40B4-BE49-F238E27FC236}">
                <a16:creationId xmlns:a16="http://schemas.microsoft.com/office/drawing/2014/main" id="{1D7D33B3-9A66-EA5F-86F0-458247319CEB}"/>
              </a:ext>
            </a:extLst>
          </p:cNvPr>
          <p:cNvSpPr txBox="1"/>
          <p:nvPr/>
        </p:nvSpPr>
        <p:spPr>
          <a:xfrm>
            <a:off x="827493" y="1599224"/>
            <a:ext cx="10224276" cy="2137508"/>
          </a:xfrm>
          <a:prstGeom prst="rect">
            <a:avLst/>
          </a:prstGeom>
        </p:spPr>
        <p:txBody>
          <a:bodyPr wrap="square" lIns="0" tIns="0" rIns="0" bIns="0" rtlCol="0" anchor="t">
            <a:spAutoFit/>
          </a:bodyPr>
          <a:lstStyle/>
          <a:p>
            <a:pPr marL="359988" indent="-359988" algn="just">
              <a:lnSpc>
                <a:spcPct val="150000"/>
              </a:lnSpc>
              <a:spcBef>
                <a:spcPts val="189"/>
              </a:spcBef>
              <a:spcAft>
                <a:spcPts val="189"/>
              </a:spcAft>
              <a:buFont typeface="Wingdings" panose="05000000000000000000" pitchFamily="2" charset="2"/>
              <a:buChar char="ü"/>
            </a:pPr>
            <a:r>
              <a:rPr lang="vi-VN" sz="2400" b="1" dirty="0">
                <a:latin typeface="UTM Avo" panose="02040603050506020204" pitchFamily="18"/>
              </a:rPr>
              <a:t>Bước 2: </a:t>
            </a:r>
            <a:r>
              <a:rPr lang="vi-VN" sz="2400" dirty="0">
                <a:latin typeface="UTM Avo" panose="02040603050506020204" pitchFamily="18"/>
              </a:rPr>
              <a:t>Xoá bỏ đường bao của phần vật thể phía trước mặt phẳng cắt. Các cạnh khuất, đường bao khuất sau khi cắt thành cạnh thấy, đường bao thấy được vẽ nét liền. Kẻ đường gạch mặt cắt, tô đậm các nét theo quy định và ghi kí hiệu hình cắt</a:t>
            </a:r>
            <a:endParaRPr lang="vi-VN" sz="2400" dirty="0">
              <a:latin typeface="UTM Avo" panose="02040603050506020204" pitchFamily="18"/>
              <a:ea typeface="Times New Roman" panose="02020603050405020304" pitchFamily="18" charset="0"/>
            </a:endParaRPr>
          </a:p>
        </p:txBody>
      </p:sp>
      <p:pic>
        <p:nvPicPr>
          <p:cNvPr id="3" name="Picture 2">
            <a:extLst>
              <a:ext uri="{FF2B5EF4-FFF2-40B4-BE49-F238E27FC236}">
                <a16:creationId xmlns:a16="http://schemas.microsoft.com/office/drawing/2014/main" id="{5198AB93-1C56-7DB8-8199-78C61E22070D}"/>
              </a:ext>
            </a:extLst>
          </p:cNvPr>
          <p:cNvPicPr>
            <a:picLocks noChangeAspect="1"/>
          </p:cNvPicPr>
          <p:nvPr/>
        </p:nvPicPr>
        <p:blipFill>
          <a:blip r:embed="rId3"/>
          <a:stretch>
            <a:fillRect/>
          </a:stretch>
        </p:blipFill>
        <p:spPr>
          <a:xfrm>
            <a:off x="1907646" y="3838282"/>
            <a:ext cx="8063970" cy="2840987"/>
          </a:xfrm>
          <a:prstGeom prst="rect">
            <a:avLst/>
          </a:prstGeom>
        </p:spPr>
      </p:pic>
    </p:spTree>
    <p:extLst>
      <p:ext uri="{BB962C8B-B14F-4D97-AF65-F5344CB8AC3E}">
        <p14:creationId xmlns:p14="http://schemas.microsoft.com/office/powerpoint/2010/main" val="5185637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down)">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7585104-8081-A957-9B65-F5D0BB27A715}"/>
              </a:ext>
            </a:extLst>
          </p:cNvPr>
          <p:cNvSpPr txBox="1"/>
          <p:nvPr/>
        </p:nvSpPr>
        <p:spPr>
          <a:xfrm>
            <a:off x="872954" y="2025973"/>
            <a:ext cx="6008712" cy="3891835"/>
          </a:xfrm>
          <a:prstGeom prst="rect">
            <a:avLst/>
          </a:prstGeom>
          <a:noFill/>
        </p:spPr>
        <p:txBody>
          <a:bodyPr wrap="square">
            <a:spAutoFit/>
          </a:bodyPr>
          <a:lstStyle/>
          <a:p>
            <a:pPr algn="just">
              <a:lnSpc>
                <a:spcPct val="150000"/>
              </a:lnSpc>
            </a:pPr>
            <a:r>
              <a:rPr lang="vi-VN" sz="2400" i="1" dirty="0">
                <a:latin typeface="UTM Avo" panose="02040603050506020204" pitchFamily="18"/>
              </a:rPr>
              <a:t>Quan sát hình 10.9b cho biết:</a:t>
            </a:r>
            <a:endParaRPr lang="en-US" sz="2400" i="1" dirty="0">
              <a:latin typeface="UTM Avo" panose="02040603050506020204" pitchFamily="18"/>
            </a:endParaRPr>
          </a:p>
          <a:p>
            <a:pPr algn="just">
              <a:lnSpc>
                <a:spcPct val="150000"/>
              </a:lnSpc>
            </a:pPr>
            <a:r>
              <a:rPr lang="vi-VN" sz="2400" i="1" dirty="0">
                <a:latin typeface="UTM Avo" panose="02040603050506020204" pitchFamily="18"/>
              </a:rPr>
              <a:t>– Tại sao khi vẽ hình cắt đứng, nét cắt được vẽ trên hình chiếu bằng? </a:t>
            </a:r>
            <a:endParaRPr lang="en-US" sz="2400" i="1" dirty="0">
              <a:latin typeface="UTM Avo" panose="02040603050506020204" pitchFamily="18"/>
            </a:endParaRPr>
          </a:p>
          <a:p>
            <a:pPr algn="just">
              <a:lnSpc>
                <a:spcPct val="150000"/>
              </a:lnSpc>
            </a:pPr>
            <a:r>
              <a:rPr lang="vi-VN" sz="2400" i="1" dirty="0">
                <a:latin typeface="UTM Avo" panose="02040603050506020204" pitchFamily="18"/>
              </a:rPr>
              <a:t>– Hướng mũi tên cho biết phần nào của vật thể được bỏ đi?</a:t>
            </a:r>
            <a:endParaRPr lang="en-US" sz="2400" i="1" dirty="0">
              <a:latin typeface="UTM Avo" panose="02040603050506020204" pitchFamily="18"/>
            </a:endParaRPr>
          </a:p>
          <a:p>
            <a:pPr algn="just">
              <a:lnSpc>
                <a:spcPct val="150000"/>
              </a:lnSpc>
            </a:pPr>
            <a:r>
              <a:rPr lang="vi-VN" sz="2400" i="1" dirty="0">
                <a:latin typeface="UTM Avo" panose="02040603050506020204" pitchFamily="18"/>
              </a:rPr>
              <a:t>– Dựa vào nét cắt, cho biết phần đặc, phần rỗng mà mặt phẳng cắt đi qua.</a:t>
            </a:r>
            <a:endParaRPr lang="en-US" sz="2400" i="1" dirty="0">
              <a:latin typeface="UTM Avo" panose="02040603050506020204" pitchFamily="18"/>
            </a:endParaRPr>
          </a:p>
        </p:txBody>
      </p:sp>
      <p:pic>
        <p:nvPicPr>
          <p:cNvPr id="3" name="Picture 2">
            <a:extLst>
              <a:ext uri="{FF2B5EF4-FFF2-40B4-BE49-F238E27FC236}">
                <a16:creationId xmlns:a16="http://schemas.microsoft.com/office/drawing/2014/main" id="{D517998B-0046-F91B-5400-162547EFF125}"/>
              </a:ext>
            </a:extLst>
          </p:cNvPr>
          <p:cNvPicPr>
            <a:picLocks noChangeAspect="1"/>
          </p:cNvPicPr>
          <p:nvPr/>
        </p:nvPicPr>
        <p:blipFill>
          <a:blip r:embed="rId3"/>
          <a:stretch>
            <a:fillRect/>
          </a:stretch>
        </p:blipFill>
        <p:spPr>
          <a:xfrm>
            <a:off x="7247426" y="1771777"/>
            <a:ext cx="3949700" cy="4146031"/>
          </a:xfrm>
          <a:prstGeom prst="rect">
            <a:avLst/>
          </a:prstGeom>
        </p:spPr>
      </p:pic>
    </p:spTree>
    <p:extLst>
      <p:ext uri="{BB962C8B-B14F-4D97-AF65-F5344CB8AC3E}">
        <p14:creationId xmlns:p14="http://schemas.microsoft.com/office/powerpoint/2010/main" val="15550404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animEffect transition="in" filter="fade">
                                      <p:cBhvr>
                                        <p:cTn id="17" dur="500"/>
                                        <p:tgtEl>
                                          <p:spTgt spid="2">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xEl>
                                              <p:pRg st="2" end="2"/>
                                            </p:txEl>
                                          </p:spTgt>
                                        </p:tgtEl>
                                        <p:attrNameLst>
                                          <p:attrName>style.visibility</p:attrName>
                                        </p:attrNameLst>
                                      </p:cBhvr>
                                      <p:to>
                                        <p:strVal val="visible"/>
                                      </p:to>
                                    </p:set>
                                    <p:animEffect transition="in" filter="fade">
                                      <p:cBhvr>
                                        <p:cTn id="22" dur="500"/>
                                        <p:tgtEl>
                                          <p:spTgt spid="2">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
                                            <p:txEl>
                                              <p:pRg st="3" end="3"/>
                                            </p:txEl>
                                          </p:spTgt>
                                        </p:tgtEl>
                                        <p:attrNameLst>
                                          <p:attrName>style.visibility</p:attrName>
                                        </p:attrNameLst>
                                      </p:cBhvr>
                                      <p:to>
                                        <p:strVal val="visible"/>
                                      </p:to>
                                    </p:set>
                                    <p:animEffect transition="in" filter="fade">
                                      <p:cBhvr>
                                        <p:cTn id="27"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2" name="Group 3">
            <a:extLst>
              <a:ext uri="{FF2B5EF4-FFF2-40B4-BE49-F238E27FC236}">
                <a16:creationId xmlns:a16="http://schemas.microsoft.com/office/drawing/2014/main" id="{6CC6E3F0-E8C3-7A75-D86F-2AB13D07FFDE}"/>
              </a:ext>
            </a:extLst>
          </p:cNvPr>
          <p:cNvGrpSpPr/>
          <p:nvPr/>
        </p:nvGrpSpPr>
        <p:grpSpPr>
          <a:xfrm>
            <a:off x="786164" y="2025843"/>
            <a:ext cx="10619671" cy="1147341"/>
            <a:chOff x="45249" y="232901"/>
            <a:chExt cx="12748228" cy="2266406"/>
          </a:xfrm>
          <a:solidFill>
            <a:schemeClr val="accent6">
              <a:lumMod val="40000"/>
              <a:lumOff val="60000"/>
            </a:schemeClr>
          </a:solidFill>
        </p:grpSpPr>
        <p:sp>
          <p:nvSpPr>
            <p:cNvPr id="13" name="Freeform 4">
              <a:extLst>
                <a:ext uri="{FF2B5EF4-FFF2-40B4-BE49-F238E27FC236}">
                  <a16:creationId xmlns:a16="http://schemas.microsoft.com/office/drawing/2014/main" id="{3AA728DB-A1D1-556F-59FF-D56A57585E50}"/>
                </a:ext>
              </a:extLst>
            </p:cNvPr>
            <p:cNvSpPr/>
            <p:nvPr/>
          </p:nvSpPr>
          <p:spPr>
            <a:xfrm>
              <a:off x="45249" y="232901"/>
              <a:ext cx="12748228" cy="2266406"/>
            </a:xfrm>
            <a:custGeom>
              <a:avLst/>
              <a:gdLst/>
              <a:ahLst/>
              <a:cxnLst/>
              <a:rect l="l" t="t" r="r" b="b"/>
              <a:pathLst>
                <a:path w="12778224" h="2311400">
                  <a:moveTo>
                    <a:pt x="12473424" y="0"/>
                  </a:moveTo>
                  <a:lnTo>
                    <a:pt x="304800" y="0"/>
                  </a:lnTo>
                  <a:cubicBezTo>
                    <a:pt x="135890" y="0"/>
                    <a:pt x="0" y="135890"/>
                    <a:pt x="0" y="304800"/>
                  </a:cubicBezTo>
                  <a:lnTo>
                    <a:pt x="0" y="2006600"/>
                  </a:lnTo>
                  <a:cubicBezTo>
                    <a:pt x="0" y="2175510"/>
                    <a:pt x="135890" y="2311400"/>
                    <a:pt x="304800" y="2311400"/>
                  </a:cubicBezTo>
                  <a:lnTo>
                    <a:pt x="12473424" y="2311400"/>
                  </a:lnTo>
                  <a:cubicBezTo>
                    <a:pt x="12642335" y="2311400"/>
                    <a:pt x="12778224" y="2175510"/>
                    <a:pt x="12778224" y="2006600"/>
                  </a:cubicBezTo>
                  <a:lnTo>
                    <a:pt x="12778224" y="304800"/>
                  </a:lnTo>
                  <a:cubicBezTo>
                    <a:pt x="12778224" y="135890"/>
                    <a:pt x="12642335" y="0"/>
                    <a:pt x="12473424" y="0"/>
                  </a:cubicBezTo>
                  <a:close/>
                </a:path>
              </a:pathLst>
            </a:custGeom>
            <a:grpFill/>
          </p:spPr>
          <p:txBody>
            <a:bodyPr/>
            <a:lstStyle/>
            <a:p>
              <a:endParaRPr lang="en-US" sz="2400">
                <a:latin typeface="UTM Avo" panose="02040603050506020204" pitchFamily="18"/>
              </a:endParaRPr>
            </a:p>
          </p:txBody>
        </p:sp>
      </p:grpSp>
      <p:sp>
        <p:nvSpPr>
          <p:cNvPr id="8" name="TextBox 7">
            <a:extLst>
              <a:ext uri="{FF2B5EF4-FFF2-40B4-BE49-F238E27FC236}">
                <a16:creationId xmlns:a16="http://schemas.microsoft.com/office/drawing/2014/main" id="{1AEA9395-0574-0575-3397-2A2C85A6E80C}"/>
              </a:ext>
            </a:extLst>
          </p:cNvPr>
          <p:cNvSpPr txBox="1"/>
          <p:nvPr/>
        </p:nvSpPr>
        <p:spPr>
          <a:xfrm>
            <a:off x="786164" y="2260285"/>
            <a:ext cx="10619671" cy="567848"/>
          </a:xfrm>
          <a:prstGeom prst="rect">
            <a:avLst/>
          </a:prstGeom>
          <a:noFill/>
        </p:spPr>
        <p:txBody>
          <a:bodyPr wrap="square">
            <a:spAutoFit/>
          </a:bodyPr>
          <a:lstStyle/>
          <a:p>
            <a:pPr algn="just">
              <a:lnSpc>
                <a:spcPct val="150000"/>
              </a:lnSpc>
              <a:spcBef>
                <a:spcPts val="189"/>
              </a:spcBef>
              <a:spcAft>
                <a:spcPts val="189"/>
              </a:spcAft>
            </a:pPr>
            <a:r>
              <a:rPr lang="vi-VN" sz="2400" i="1" dirty="0">
                <a:latin typeface="UTM Avo" panose="02040603050506020204" pitchFamily="18"/>
                <a:ea typeface="Times New Roman" panose="02020603050405020304" pitchFamily="18" charset="0"/>
              </a:rPr>
              <a:t>   Tại sao khi vẽ hình cắt đứng, nét cắt được vẽ trên hình chiếu bằng?</a:t>
            </a:r>
          </a:p>
        </p:txBody>
      </p:sp>
      <p:sp>
        <p:nvSpPr>
          <p:cNvPr id="9" name="TextBox 8">
            <a:extLst>
              <a:ext uri="{FF2B5EF4-FFF2-40B4-BE49-F238E27FC236}">
                <a16:creationId xmlns:a16="http://schemas.microsoft.com/office/drawing/2014/main" id="{CFE96E18-AF7F-DADE-2A94-33A806E1ACCF}"/>
              </a:ext>
            </a:extLst>
          </p:cNvPr>
          <p:cNvSpPr txBox="1"/>
          <p:nvPr/>
        </p:nvSpPr>
        <p:spPr>
          <a:xfrm>
            <a:off x="1582770" y="3546569"/>
            <a:ext cx="5643528" cy="2281137"/>
          </a:xfrm>
          <a:prstGeom prst="rect">
            <a:avLst/>
          </a:prstGeom>
          <a:noFill/>
        </p:spPr>
        <p:txBody>
          <a:bodyPr wrap="square">
            <a:spAutoFit/>
          </a:bodyPr>
          <a:lstStyle/>
          <a:p>
            <a:pPr marL="342900" indent="-342900" algn="just">
              <a:lnSpc>
                <a:spcPct val="150000"/>
              </a:lnSpc>
              <a:spcBef>
                <a:spcPts val="189"/>
              </a:spcBef>
              <a:spcAft>
                <a:spcPts val="189"/>
              </a:spcAft>
              <a:buFont typeface="Wingdings" pitchFamily="2" charset="2"/>
              <a:buChar char="Ø"/>
            </a:pPr>
            <a:r>
              <a:rPr lang="vi-VN" sz="2400" dirty="0">
                <a:latin typeface="UTM Avo" panose="02040603050506020204" pitchFamily="18"/>
                <a:ea typeface="Times New Roman" panose="02020603050405020304" pitchFamily="18" charset="0"/>
              </a:rPr>
              <a:t>Vì mặt phẳng cắt song song với mặt phẳng hình chiếu đứng. </a:t>
            </a:r>
          </a:p>
          <a:p>
            <a:pPr marL="342900" indent="-342900" algn="just">
              <a:lnSpc>
                <a:spcPct val="150000"/>
              </a:lnSpc>
              <a:spcBef>
                <a:spcPts val="189"/>
              </a:spcBef>
              <a:spcAft>
                <a:spcPts val="189"/>
              </a:spcAft>
              <a:buFont typeface="Wingdings" pitchFamily="2" charset="2"/>
              <a:buChar char="Ø"/>
            </a:pPr>
            <a:r>
              <a:rPr lang="vi-VN" sz="2400" dirty="0">
                <a:latin typeface="UTM Avo" panose="02040603050506020204" pitchFamily="18"/>
                <a:ea typeface="Times New Roman" panose="02020603050405020304" pitchFamily="18" charset="0"/>
              </a:rPr>
              <a:t>Do đó, nét cắt chỉ vị trí mặt phẳng cắt nằm trên hình chiếu bằng.</a:t>
            </a:r>
            <a:endParaRPr lang="en-US" sz="2400" dirty="0">
              <a:latin typeface="UTM Avo" panose="02040603050506020204" pitchFamily="18"/>
              <a:ea typeface="Calibri" panose="020F0502020204030204" pitchFamily="34" charset="0"/>
            </a:endParaRPr>
          </a:p>
        </p:txBody>
      </p:sp>
      <p:pic>
        <p:nvPicPr>
          <p:cNvPr id="10" name="Picture 7">
            <a:extLst>
              <a:ext uri="{FF2B5EF4-FFF2-40B4-BE49-F238E27FC236}">
                <a16:creationId xmlns:a16="http://schemas.microsoft.com/office/drawing/2014/main" id="{BE1F80E9-7E67-6166-B4F0-1253C3156E4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19324260">
            <a:off x="916269" y="3006559"/>
            <a:ext cx="636586" cy="1127374"/>
          </a:xfrm>
          <a:prstGeom prst="rect">
            <a:avLst/>
          </a:prstGeom>
        </p:spPr>
      </p:pic>
      <p:pic>
        <p:nvPicPr>
          <p:cNvPr id="11" name="Picture 10">
            <a:extLst>
              <a:ext uri="{FF2B5EF4-FFF2-40B4-BE49-F238E27FC236}">
                <a16:creationId xmlns:a16="http://schemas.microsoft.com/office/drawing/2014/main" id="{82AB2ADA-3A82-2F55-8A57-40ED8F7DD3D0}"/>
              </a:ext>
            </a:extLst>
          </p:cNvPr>
          <p:cNvPicPr>
            <a:picLocks noChangeAspect="1"/>
          </p:cNvPicPr>
          <p:nvPr/>
        </p:nvPicPr>
        <p:blipFill rotWithShape="1">
          <a:blip r:embed="rId5"/>
          <a:srcRect t="5735"/>
          <a:stretch/>
        </p:blipFill>
        <p:spPr>
          <a:xfrm>
            <a:off x="7447260" y="3274785"/>
            <a:ext cx="3161970" cy="3128782"/>
          </a:xfrm>
          <a:prstGeom prst="rect">
            <a:avLst/>
          </a:prstGeom>
        </p:spPr>
      </p:pic>
    </p:spTree>
    <p:extLst>
      <p:ext uri="{BB962C8B-B14F-4D97-AF65-F5344CB8AC3E}">
        <p14:creationId xmlns:p14="http://schemas.microsoft.com/office/powerpoint/2010/main" val="34002372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wipe(up)">
                                      <p:cBhvr>
                                        <p:cTn id="20" dur="500"/>
                                        <p:tgtEl>
                                          <p:spTgt spid="10"/>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9">
                                            <p:txEl>
                                              <p:pRg st="0" end="0"/>
                                            </p:txEl>
                                          </p:spTgt>
                                        </p:tgtEl>
                                        <p:attrNameLst>
                                          <p:attrName>style.visibility</p:attrName>
                                        </p:attrNameLst>
                                      </p:cBhvr>
                                      <p:to>
                                        <p:strVal val="visible"/>
                                      </p:to>
                                    </p:set>
                                    <p:animEffect transition="in" filter="fade">
                                      <p:cBhvr>
                                        <p:cTn id="25" dur="500"/>
                                        <p:tgtEl>
                                          <p:spTgt spid="9">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9">
                                            <p:txEl>
                                              <p:pRg st="1" end="1"/>
                                            </p:txEl>
                                          </p:spTgt>
                                        </p:tgtEl>
                                        <p:attrNameLst>
                                          <p:attrName>style.visibility</p:attrName>
                                        </p:attrNameLst>
                                      </p:cBhvr>
                                      <p:to>
                                        <p:strVal val="visible"/>
                                      </p:to>
                                    </p:set>
                                    <p:animEffect transition="in" filter="fade">
                                      <p:cBhvr>
                                        <p:cTn id="30" dur="500"/>
                                        <p:tgtEl>
                                          <p:spTgt spid="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8968616-25B1-73F3-38F9-7EC31C3F11F1}"/>
              </a:ext>
            </a:extLst>
          </p:cNvPr>
          <p:cNvPicPr>
            <a:picLocks noChangeAspect="1"/>
          </p:cNvPicPr>
          <p:nvPr/>
        </p:nvPicPr>
        <p:blipFill rotWithShape="1">
          <a:blip r:embed="rId3"/>
          <a:srcRect t="6360"/>
          <a:stretch/>
        </p:blipFill>
        <p:spPr>
          <a:xfrm>
            <a:off x="1157764" y="2865981"/>
            <a:ext cx="3713972" cy="3650611"/>
          </a:xfrm>
          <a:prstGeom prst="rect">
            <a:avLst/>
          </a:prstGeom>
        </p:spPr>
      </p:pic>
      <p:sp>
        <p:nvSpPr>
          <p:cNvPr id="7" name="TextBox 6">
            <a:extLst>
              <a:ext uri="{FF2B5EF4-FFF2-40B4-BE49-F238E27FC236}">
                <a16:creationId xmlns:a16="http://schemas.microsoft.com/office/drawing/2014/main" id="{1166DA7E-0B7B-BA75-DB49-9C95AFD49660}"/>
              </a:ext>
            </a:extLst>
          </p:cNvPr>
          <p:cNvSpPr txBox="1"/>
          <p:nvPr/>
        </p:nvSpPr>
        <p:spPr>
          <a:xfrm>
            <a:off x="4993857" y="3436429"/>
            <a:ext cx="6108151" cy="2783839"/>
          </a:xfrm>
          <a:prstGeom prst="rect">
            <a:avLst/>
          </a:prstGeom>
          <a:noFill/>
        </p:spPr>
        <p:txBody>
          <a:bodyPr wrap="square">
            <a:spAutoFit/>
          </a:bodyPr>
          <a:lstStyle/>
          <a:p>
            <a:pPr algn="just">
              <a:lnSpc>
                <a:spcPct val="150000"/>
              </a:lnSpc>
              <a:spcBef>
                <a:spcPts val="189"/>
              </a:spcBef>
              <a:spcAft>
                <a:spcPts val="189"/>
              </a:spcAft>
            </a:pPr>
            <a:r>
              <a:rPr lang="vi-VN" sz="2400" dirty="0">
                <a:latin typeface="UTM Avo" panose="02040603050506020204" pitchFamily="18"/>
                <a:ea typeface="Times New Roman" panose="02020603050405020304" pitchFamily="18" charset="0"/>
              </a:rPr>
              <a:t>Hướng mũi tên cho biết phần vật thể phía trước mặt phẳng cắt và người quan sát được bỏ đi (cụ thể quan sát trên hình chiếu bằng là phần từ nét cắt trở về phía đuôi mũi tên được bỏ đi).</a:t>
            </a:r>
            <a:endParaRPr lang="en-US" sz="2400" dirty="0">
              <a:latin typeface="UTM Avo" panose="02040603050506020204" pitchFamily="18"/>
              <a:ea typeface="Calibri" panose="020F0502020204030204" pitchFamily="34" charset="0"/>
            </a:endParaRPr>
          </a:p>
        </p:txBody>
      </p:sp>
      <p:grpSp>
        <p:nvGrpSpPr>
          <p:cNvPr id="8" name="Group 3">
            <a:extLst>
              <a:ext uri="{FF2B5EF4-FFF2-40B4-BE49-F238E27FC236}">
                <a16:creationId xmlns:a16="http://schemas.microsoft.com/office/drawing/2014/main" id="{C7FBA1A4-3DC2-1ABD-989A-EE9E6E0FE45A}"/>
              </a:ext>
            </a:extLst>
          </p:cNvPr>
          <p:cNvGrpSpPr/>
          <p:nvPr/>
        </p:nvGrpSpPr>
        <p:grpSpPr>
          <a:xfrm>
            <a:off x="1157764" y="1722230"/>
            <a:ext cx="9876471" cy="1143751"/>
            <a:chOff x="45249" y="232901"/>
            <a:chExt cx="12748228" cy="2266406"/>
          </a:xfrm>
          <a:solidFill>
            <a:schemeClr val="accent5">
              <a:lumMod val="40000"/>
              <a:lumOff val="60000"/>
            </a:schemeClr>
          </a:solidFill>
        </p:grpSpPr>
        <p:sp>
          <p:nvSpPr>
            <p:cNvPr id="9" name="Freeform 4">
              <a:extLst>
                <a:ext uri="{FF2B5EF4-FFF2-40B4-BE49-F238E27FC236}">
                  <a16:creationId xmlns:a16="http://schemas.microsoft.com/office/drawing/2014/main" id="{FFEAFAA1-65CE-6F3D-DAFE-DB087FDBC603}"/>
                </a:ext>
              </a:extLst>
            </p:cNvPr>
            <p:cNvSpPr/>
            <p:nvPr/>
          </p:nvSpPr>
          <p:spPr>
            <a:xfrm>
              <a:off x="45249" y="232901"/>
              <a:ext cx="12748228" cy="2266406"/>
            </a:xfrm>
            <a:custGeom>
              <a:avLst/>
              <a:gdLst/>
              <a:ahLst/>
              <a:cxnLst/>
              <a:rect l="l" t="t" r="r" b="b"/>
              <a:pathLst>
                <a:path w="12778224" h="2311400">
                  <a:moveTo>
                    <a:pt x="12473424" y="0"/>
                  </a:moveTo>
                  <a:lnTo>
                    <a:pt x="304800" y="0"/>
                  </a:lnTo>
                  <a:cubicBezTo>
                    <a:pt x="135890" y="0"/>
                    <a:pt x="0" y="135890"/>
                    <a:pt x="0" y="304800"/>
                  </a:cubicBezTo>
                  <a:lnTo>
                    <a:pt x="0" y="2006600"/>
                  </a:lnTo>
                  <a:cubicBezTo>
                    <a:pt x="0" y="2175510"/>
                    <a:pt x="135890" y="2311400"/>
                    <a:pt x="304800" y="2311400"/>
                  </a:cubicBezTo>
                  <a:lnTo>
                    <a:pt x="12473424" y="2311400"/>
                  </a:lnTo>
                  <a:cubicBezTo>
                    <a:pt x="12642335" y="2311400"/>
                    <a:pt x="12778224" y="2175510"/>
                    <a:pt x="12778224" y="2006600"/>
                  </a:cubicBezTo>
                  <a:lnTo>
                    <a:pt x="12778224" y="304800"/>
                  </a:lnTo>
                  <a:cubicBezTo>
                    <a:pt x="12778224" y="135890"/>
                    <a:pt x="12642335" y="0"/>
                    <a:pt x="12473424" y="0"/>
                  </a:cubicBezTo>
                  <a:close/>
                </a:path>
              </a:pathLst>
            </a:custGeom>
            <a:grpFill/>
          </p:spPr>
          <p:txBody>
            <a:bodyPr/>
            <a:lstStyle/>
            <a:p>
              <a:endParaRPr lang="en-US" sz="2400">
                <a:latin typeface="UTM Avo" panose="02040603050506020204" pitchFamily="18"/>
              </a:endParaRPr>
            </a:p>
          </p:txBody>
        </p:sp>
      </p:grpSp>
      <p:sp>
        <p:nvSpPr>
          <p:cNvPr id="11" name="TextBox 10">
            <a:extLst>
              <a:ext uri="{FF2B5EF4-FFF2-40B4-BE49-F238E27FC236}">
                <a16:creationId xmlns:a16="http://schemas.microsoft.com/office/drawing/2014/main" id="{7FA6A40C-D967-83F9-F221-455B6E1A0FA0}"/>
              </a:ext>
            </a:extLst>
          </p:cNvPr>
          <p:cNvSpPr txBox="1"/>
          <p:nvPr/>
        </p:nvSpPr>
        <p:spPr>
          <a:xfrm>
            <a:off x="1157764" y="1939104"/>
            <a:ext cx="9596070" cy="567848"/>
          </a:xfrm>
          <a:prstGeom prst="rect">
            <a:avLst/>
          </a:prstGeom>
          <a:noFill/>
        </p:spPr>
        <p:txBody>
          <a:bodyPr wrap="square">
            <a:spAutoFit/>
          </a:bodyPr>
          <a:lstStyle/>
          <a:p>
            <a:pPr algn="ctr">
              <a:lnSpc>
                <a:spcPct val="150000"/>
              </a:lnSpc>
              <a:spcBef>
                <a:spcPts val="189"/>
              </a:spcBef>
              <a:spcAft>
                <a:spcPts val="189"/>
              </a:spcAft>
            </a:pPr>
            <a:r>
              <a:rPr lang="vi-VN" sz="2400" i="1" dirty="0">
                <a:latin typeface="UTM Avo" panose="02040603050506020204" pitchFamily="18"/>
                <a:ea typeface="Times New Roman" panose="02020603050405020304" pitchFamily="18" charset="0"/>
              </a:rPr>
              <a:t>Hướng mũi tên cho biết phần nào của vật thể được bỏ đi?</a:t>
            </a:r>
            <a:endParaRPr lang="en-US" sz="2400" i="1" dirty="0">
              <a:latin typeface="UTM Avo" panose="02040603050506020204" pitchFamily="18"/>
              <a:ea typeface="Calibri" panose="020F0502020204030204" pitchFamily="34" charset="0"/>
            </a:endParaRPr>
          </a:p>
        </p:txBody>
      </p:sp>
      <p:pic>
        <p:nvPicPr>
          <p:cNvPr id="13" name="Picture 14">
            <a:extLst>
              <a:ext uri="{FF2B5EF4-FFF2-40B4-BE49-F238E27FC236}">
                <a16:creationId xmlns:a16="http://schemas.microsoft.com/office/drawing/2014/main" id="{9980BA58-EAA9-8CF0-F826-060D7BA6002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3832552">
            <a:off x="10506442" y="2932162"/>
            <a:ext cx="1641709" cy="946860"/>
          </a:xfrm>
          <a:prstGeom prst="rect">
            <a:avLst/>
          </a:prstGeom>
        </p:spPr>
      </p:pic>
    </p:spTree>
    <p:extLst>
      <p:ext uri="{BB962C8B-B14F-4D97-AF65-F5344CB8AC3E}">
        <p14:creationId xmlns:p14="http://schemas.microsoft.com/office/powerpoint/2010/main" val="8474404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nodeType="click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wipe(up)">
                                      <p:cBhvr>
                                        <p:cTn id="20" dur="500"/>
                                        <p:tgtEl>
                                          <p:spTgt spid="13"/>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7">
                                            <p:txEl>
                                              <p:pRg st="0" end="0"/>
                                            </p:txEl>
                                          </p:spTgt>
                                        </p:tgtEl>
                                        <p:attrNameLst>
                                          <p:attrName>style.visibility</p:attrName>
                                        </p:attrNameLst>
                                      </p:cBhvr>
                                      <p:to>
                                        <p:strVal val="visible"/>
                                      </p:to>
                                    </p:set>
                                    <p:animEffect transition="in" filter="fade">
                                      <p:cBhvr>
                                        <p:cTn id="25"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6DA4D40-0407-613C-B42C-5EB51B8D0C9A}"/>
              </a:ext>
            </a:extLst>
          </p:cNvPr>
          <p:cNvPicPr>
            <a:picLocks noChangeAspect="1"/>
          </p:cNvPicPr>
          <p:nvPr/>
        </p:nvPicPr>
        <p:blipFill rotWithShape="1">
          <a:blip r:embed="rId3"/>
          <a:srcRect t="6886"/>
          <a:stretch/>
        </p:blipFill>
        <p:spPr>
          <a:xfrm>
            <a:off x="1453789" y="3133073"/>
            <a:ext cx="3428121" cy="3350733"/>
          </a:xfrm>
          <a:prstGeom prst="rect">
            <a:avLst/>
          </a:prstGeom>
        </p:spPr>
      </p:pic>
      <p:sp>
        <p:nvSpPr>
          <p:cNvPr id="7" name="TextBox 6">
            <a:extLst>
              <a:ext uri="{FF2B5EF4-FFF2-40B4-BE49-F238E27FC236}">
                <a16:creationId xmlns:a16="http://schemas.microsoft.com/office/drawing/2014/main" id="{5B251AFE-5F2B-0A49-C3E7-E21882CEF8BE}"/>
              </a:ext>
            </a:extLst>
          </p:cNvPr>
          <p:cNvSpPr txBox="1"/>
          <p:nvPr/>
        </p:nvSpPr>
        <p:spPr>
          <a:xfrm>
            <a:off x="5441806" y="3655197"/>
            <a:ext cx="5089803" cy="2229841"/>
          </a:xfrm>
          <a:prstGeom prst="rect">
            <a:avLst/>
          </a:prstGeom>
          <a:noFill/>
        </p:spPr>
        <p:txBody>
          <a:bodyPr wrap="square">
            <a:spAutoFit/>
          </a:bodyPr>
          <a:lstStyle/>
          <a:p>
            <a:pPr algn="just">
              <a:lnSpc>
                <a:spcPct val="150000"/>
              </a:lnSpc>
              <a:spcBef>
                <a:spcPts val="189"/>
              </a:spcBef>
              <a:spcAft>
                <a:spcPts val="189"/>
              </a:spcAft>
            </a:pPr>
            <a:r>
              <a:rPr lang="vi-VN" sz="2400" dirty="0">
                <a:latin typeface="UTM Avo" panose="02040603050506020204" pitchFamily="18"/>
                <a:ea typeface="Times New Roman" panose="02020603050405020304" pitchFamily="18" charset="0"/>
              </a:rPr>
              <a:t>Phần rỗng là lỗ trụ và rãnh ở phía bên phải của vật thể, phần còn lại là phần đặc và quy ước vẽ bằng đường gạch mặt cắt.</a:t>
            </a:r>
            <a:endParaRPr lang="en-US" sz="2400" dirty="0">
              <a:latin typeface="UTM Avo" panose="02040603050506020204" pitchFamily="18"/>
              <a:ea typeface="Calibri" panose="020F0502020204030204" pitchFamily="34" charset="0"/>
            </a:endParaRPr>
          </a:p>
        </p:txBody>
      </p:sp>
      <p:grpSp>
        <p:nvGrpSpPr>
          <p:cNvPr id="8" name="Group 3">
            <a:extLst>
              <a:ext uri="{FF2B5EF4-FFF2-40B4-BE49-F238E27FC236}">
                <a16:creationId xmlns:a16="http://schemas.microsoft.com/office/drawing/2014/main" id="{7F2E3E87-C986-CF36-3D70-848D5A2DC747}"/>
              </a:ext>
            </a:extLst>
          </p:cNvPr>
          <p:cNvGrpSpPr/>
          <p:nvPr/>
        </p:nvGrpSpPr>
        <p:grpSpPr>
          <a:xfrm>
            <a:off x="1143879" y="1689375"/>
            <a:ext cx="9876471" cy="1355824"/>
            <a:chOff x="45249" y="232901"/>
            <a:chExt cx="12748228" cy="2266406"/>
          </a:xfrm>
          <a:solidFill>
            <a:schemeClr val="accent2">
              <a:lumMod val="20000"/>
              <a:lumOff val="80000"/>
            </a:schemeClr>
          </a:solidFill>
        </p:grpSpPr>
        <p:sp>
          <p:nvSpPr>
            <p:cNvPr id="9" name="Freeform 4">
              <a:extLst>
                <a:ext uri="{FF2B5EF4-FFF2-40B4-BE49-F238E27FC236}">
                  <a16:creationId xmlns:a16="http://schemas.microsoft.com/office/drawing/2014/main" id="{CA945C90-A1C7-1E36-DA8C-11AD1C9870A9}"/>
                </a:ext>
              </a:extLst>
            </p:cNvPr>
            <p:cNvSpPr/>
            <p:nvPr/>
          </p:nvSpPr>
          <p:spPr>
            <a:xfrm>
              <a:off x="45249" y="232901"/>
              <a:ext cx="12748228" cy="2266406"/>
            </a:xfrm>
            <a:custGeom>
              <a:avLst/>
              <a:gdLst/>
              <a:ahLst/>
              <a:cxnLst/>
              <a:rect l="l" t="t" r="r" b="b"/>
              <a:pathLst>
                <a:path w="12778224" h="2311400">
                  <a:moveTo>
                    <a:pt x="12473424" y="0"/>
                  </a:moveTo>
                  <a:lnTo>
                    <a:pt x="304800" y="0"/>
                  </a:lnTo>
                  <a:cubicBezTo>
                    <a:pt x="135890" y="0"/>
                    <a:pt x="0" y="135890"/>
                    <a:pt x="0" y="304800"/>
                  </a:cubicBezTo>
                  <a:lnTo>
                    <a:pt x="0" y="2006600"/>
                  </a:lnTo>
                  <a:cubicBezTo>
                    <a:pt x="0" y="2175510"/>
                    <a:pt x="135890" y="2311400"/>
                    <a:pt x="304800" y="2311400"/>
                  </a:cubicBezTo>
                  <a:lnTo>
                    <a:pt x="12473424" y="2311400"/>
                  </a:lnTo>
                  <a:cubicBezTo>
                    <a:pt x="12642335" y="2311400"/>
                    <a:pt x="12778224" y="2175510"/>
                    <a:pt x="12778224" y="2006600"/>
                  </a:cubicBezTo>
                  <a:lnTo>
                    <a:pt x="12778224" y="304800"/>
                  </a:lnTo>
                  <a:cubicBezTo>
                    <a:pt x="12778224" y="135890"/>
                    <a:pt x="12642335" y="0"/>
                    <a:pt x="12473424" y="0"/>
                  </a:cubicBezTo>
                  <a:close/>
                </a:path>
              </a:pathLst>
            </a:custGeom>
            <a:solidFill>
              <a:schemeClr val="accent2">
                <a:lumMod val="40000"/>
                <a:lumOff val="60000"/>
              </a:schemeClr>
            </a:solidFill>
          </p:spPr>
          <p:txBody>
            <a:bodyPr/>
            <a:lstStyle/>
            <a:p>
              <a:endParaRPr lang="en-US" sz="729"/>
            </a:p>
          </p:txBody>
        </p:sp>
      </p:grpSp>
      <p:sp>
        <p:nvSpPr>
          <p:cNvPr id="11" name="TextBox 10">
            <a:extLst>
              <a:ext uri="{FF2B5EF4-FFF2-40B4-BE49-F238E27FC236}">
                <a16:creationId xmlns:a16="http://schemas.microsoft.com/office/drawing/2014/main" id="{90E46594-B014-0DC0-6EF6-F8007CBFD2A4}"/>
              </a:ext>
            </a:extLst>
          </p:cNvPr>
          <p:cNvSpPr txBox="1"/>
          <p:nvPr/>
        </p:nvSpPr>
        <p:spPr>
          <a:xfrm>
            <a:off x="1424280" y="1806364"/>
            <a:ext cx="9596070" cy="1121846"/>
          </a:xfrm>
          <a:prstGeom prst="rect">
            <a:avLst/>
          </a:prstGeom>
          <a:noFill/>
        </p:spPr>
        <p:txBody>
          <a:bodyPr wrap="square">
            <a:spAutoFit/>
          </a:bodyPr>
          <a:lstStyle/>
          <a:p>
            <a:pPr algn="ctr">
              <a:lnSpc>
                <a:spcPct val="150000"/>
              </a:lnSpc>
              <a:spcBef>
                <a:spcPts val="189"/>
              </a:spcBef>
              <a:spcAft>
                <a:spcPts val="189"/>
              </a:spcAft>
            </a:pPr>
            <a:r>
              <a:rPr lang="vi-VN" sz="2400" i="1" dirty="0">
                <a:latin typeface="UTM Avo" panose="02040603050506020204" pitchFamily="18"/>
                <a:ea typeface="Times New Roman" panose="02020603050405020304" pitchFamily="18" charset="0"/>
              </a:rPr>
              <a:t>Dựa vào đường nét cắt, cho biết phần đặc, phần rỗng mà mặt phẳng cắt đi qua?</a:t>
            </a:r>
            <a:endParaRPr lang="en-US" sz="2400" i="1" dirty="0">
              <a:latin typeface="UTM Avo" panose="02040603050506020204" pitchFamily="18"/>
              <a:ea typeface="Calibri" panose="020F0502020204030204" pitchFamily="34" charset="0"/>
            </a:endParaRPr>
          </a:p>
        </p:txBody>
      </p:sp>
      <p:pic>
        <p:nvPicPr>
          <p:cNvPr id="12" name="Picture 14">
            <a:extLst>
              <a:ext uri="{FF2B5EF4-FFF2-40B4-BE49-F238E27FC236}">
                <a16:creationId xmlns:a16="http://schemas.microsoft.com/office/drawing/2014/main" id="{1F00955D-C1BD-6463-8934-CA0FE11F1A03}"/>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4659479">
            <a:off x="10208999" y="2962999"/>
            <a:ext cx="1641709" cy="946860"/>
          </a:xfrm>
          <a:prstGeom prst="rect">
            <a:avLst/>
          </a:prstGeom>
        </p:spPr>
      </p:pic>
      <p:sp>
        <p:nvSpPr>
          <p:cNvPr id="13" name="TextBox 12">
            <a:extLst>
              <a:ext uri="{FF2B5EF4-FFF2-40B4-BE49-F238E27FC236}">
                <a16:creationId xmlns:a16="http://schemas.microsoft.com/office/drawing/2014/main" id="{0FB05785-AEC6-FADE-6968-B728BF96E24E}"/>
              </a:ext>
            </a:extLst>
          </p:cNvPr>
          <p:cNvSpPr txBox="1"/>
          <p:nvPr/>
        </p:nvSpPr>
        <p:spPr>
          <a:xfrm>
            <a:off x="1717964" y="-2669309"/>
            <a:ext cx="184731" cy="369332"/>
          </a:xfrm>
          <a:prstGeom prst="rect">
            <a:avLst/>
          </a:prstGeom>
          <a:noFill/>
        </p:spPr>
        <p:txBody>
          <a:bodyPr wrap="none" rtlCol="0">
            <a:spAutoFit/>
          </a:bodyPr>
          <a:lstStyle/>
          <a:p>
            <a:endParaRPr lang="en-VN"/>
          </a:p>
        </p:txBody>
      </p:sp>
    </p:spTree>
    <p:extLst>
      <p:ext uri="{BB962C8B-B14F-4D97-AF65-F5344CB8AC3E}">
        <p14:creationId xmlns:p14="http://schemas.microsoft.com/office/powerpoint/2010/main" val="42768661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nodeType="click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wipe(up)">
                                      <p:cBhvr>
                                        <p:cTn id="20" dur="500"/>
                                        <p:tgtEl>
                                          <p:spTgt spid="12"/>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7">
                                            <p:txEl>
                                              <p:pRg st="0" end="0"/>
                                            </p:txEl>
                                          </p:spTgt>
                                        </p:tgtEl>
                                        <p:attrNameLst>
                                          <p:attrName>style.visibility</p:attrName>
                                        </p:attrNameLst>
                                      </p:cBhvr>
                                      <p:to>
                                        <p:strVal val="visible"/>
                                      </p:to>
                                    </p:set>
                                    <p:animEffect transition="in" filter="wipe(down)">
                                      <p:cBhvr>
                                        <p:cTn id="25"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hlinkClick r:id="rId3"/>
            <a:extLst>
              <a:ext uri="{FF2B5EF4-FFF2-40B4-BE49-F238E27FC236}">
                <a16:creationId xmlns:a16="http://schemas.microsoft.com/office/drawing/2014/main" id="{C73C1C87-1205-188D-5B7F-EDAB4E2C5D72}"/>
              </a:ext>
            </a:extLst>
          </p:cNvPr>
          <p:cNvPicPr>
            <a:picLocks noChangeAspect="1"/>
          </p:cNvPicPr>
          <p:nvPr/>
        </p:nvPicPr>
        <p:blipFill>
          <a:blip r:embed="rId4"/>
          <a:stretch>
            <a:fillRect/>
          </a:stretch>
        </p:blipFill>
        <p:spPr>
          <a:xfrm>
            <a:off x="4619855" y="3238682"/>
            <a:ext cx="2952289" cy="1633356"/>
          </a:xfrm>
          <a:prstGeom prst="rect">
            <a:avLst/>
          </a:prstGeom>
        </p:spPr>
      </p:pic>
    </p:spTree>
    <p:extLst>
      <p:ext uri="{BB962C8B-B14F-4D97-AF65-F5344CB8AC3E}">
        <p14:creationId xmlns:p14="http://schemas.microsoft.com/office/powerpoint/2010/main" val="41781087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AutoShape 7">
            <a:extLst>
              <a:ext uri="{FF2B5EF4-FFF2-40B4-BE49-F238E27FC236}">
                <a16:creationId xmlns:a16="http://schemas.microsoft.com/office/drawing/2014/main" id="{BE9933DF-CF82-197C-3CC7-C7FE7BFEF48B}"/>
              </a:ext>
            </a:extLst>
          </p:cNvPr>
          <p:cNvSpPr/>
          <p:nvPr/>
        </p:nvSpPr>
        <p:spPr>
          <a:xfrm>
            <a:off x="602875" y="2659657"/>
            <a:ext cx="4581365" cy="2396593"/>
          </a:xfrm>
          <a:prstGeom prst="rect">
            <a:avLst/>
          </a:prstGeom>
          <a:solidFill>
            <a:schemeClr val="accent4">
              <a:lumMod val="40000"/>
              <a:lumOff val="60000"/>
            </a:schemeClr>
          </a:solidFill>
        </p:spPr>
        <p:txBody>
          <a:bodyPr/>
          <a:lstStyle/>
          <a:p>
            <a:endParaRPr lang="en-US" sz="2400" dirty="0">
              <a:latin typeface="UTM Avo" panose="02040603050506020204" pitchFamily="18"/>
            </a:endParaRPr>
          </a:p>
        </p:txBody>
      </p:sp>
      <p:sp>
        <p:nvSpPr>
          <p:cNvPr id="6" name="TextBox 8">
            <a:extLst>
              <a:ext uri="{FF2B5EF4-FFF2-40B4-BE49-F238E27FC236}">
                <a16:creationId xmlns:a16="http://schemas.microsoft.com/office/drawing/2014/main" id="{1ED2C2C4-170A-6825-0502-9309410639A4}"/>
              </a:ext>
            </a:extLst>
          </p:cNvPr>
          <p:cNvSpPr txBox="1"/>
          <p:nvPr/>
        </p:nvSpPr>
        <p:spPr>
          <a:xfrm>
            <a:off x="905154" y="3889787"/>
            <a:ext cx="3994223" cy="1029513"/>
          </a:xfrm>
          <a:prstGeom prst="rect">
            <a:avLst/>
          </a:prstGeom>
        </p:spPr>
        <p:txBody>
          <a:bodyPr wrap="square" lIns="0" tIns="0" rIns="0" bIns="0" rtlCol="0" anchor="t">
            <a:spAutoFit/>
          </a:bodyPr>
          <a:lstStyle/>
          <a:p>
            <a:pPr algn="just">
              <a:lnSpc>
                <a:spcPct val="150000"/>
              </a:lnSpc>
              <a:spcBef>
                <a:spcPts val="189"/>
              </a:spcBef>
              <a:spcAft>
                <a:spcPts val="189"/>
              </a:spcAft>
            </a:pPr>
            <a:r>
              <a:rPr lang="vi-VN" sz="2400" i="1" dirty="0">
                <a:latin typeface="UTM Avo" panose="02040603050506020204" pitchFamily="18"/>
                <a:ea typeface="Times New Roman" panose="02020603050405020304" pitchFamily="18" charset="0"/>
              </a:rPr>
              <a:t>Hãy vẽ mặt cắt của vật thể hình 10.5 theo tỉ lệ 2:1.</a:t>
            </a:r>
            <a:endParaRPr lang="en-US" sz="2400" i="1" dirty="0">
              <a:latin typeface="UTM Avo" panose="02040603050506020204" pitchFamily="18"/>
              <a:ea typeface="Calibri" panose="020F0502020204030204" pitchFamily="34" charset="0"/>
            </a:endParaRPr>
          </a:p>
        </p:txBody>
      </p:sp>
      <p:sp>
        <p:nvSpPr>
          <p:cNvPr id="7" name="TextBox 9">
            <a:extLst>
              <a:ext uri="{FF2B5EF4-FFF2-40B4-BE49-F238E27FC236}">
                <a16:creationId xmlns:a16="http://schemas.microsoft.com/office/drawing/2014/main" id="{2301E9C6-DE63-A75C-D129-596B9B0B7712}"/>
              </a:ext>
            </a:extLst>
          </p:cNvPr>
          <p:cNvSpPr txBox="1"/>
          <p:nvPr/>
        </p:nvSpPr>
        <p:spPr>
          <a:xfrm>
            <a:off x="-113526" y="2659657"/>
            <a:ext cx="5939636" cy="1087349"/>
          </a:xfrm>
          <a:prstGeom prst="rect">
            <a:avLst/>
          </a:prstGeom>
        </p:spPr>
        <p:txBody>
          <a:bodyPr wrap="square" lIns="0" tIns="0" rIns="0" bIns="0" rtlCol="0" anchor="t">
            <a:spAutoFit/>
          </a:bodyPr>
          <a:lstStyle/>
          <a:p>
            <a:pPr algn="ctr">
              <a:lnSpc>
                <a:spcPct val="150000"/>
              </a:lnSpc>
              <a:spcBef>
                <a:spcPts val="189"/>
              </a:spcBef>
              <a:spcAft>
                <a:spcPts val="189"/>
              </a:spcAft>
            </a:pPr>
            <a:r>
              <a:rPr lang="vi-VN" sz="2400" b="1" dirty="0">
                <a:latin typeface="UTM Avo" panose="02040603050506020204" pitchFamily="18"/>
                <a:ea typeface="Times New Roman" panose="02020603050405020304" pitchFamily="18" charset="0"/>
              </a:rPr>
              <a:t>Luyện tập 1:</a:t>
            </a:r>
          </a:p>
          <a:p>
            <a:pPr algn="ctr">
              <a:lnSpc>
                <a:spcPct val="150000"/>
              </a:lnSpc>
              <a:spcBef>
                <a:spcPts val="189"/>
              </a:spcBef>
              <a:spcAft>
                <a:spcPts val="189"/>
              </a:spcAft>
            </a:pPr>
            <a:r>
              <a:rPr lang="vi-VN" sz="2400" b="1" dirty="0">
                <a:latin typeface="UTM Avo" panose="02040603050506020204" pitchFamily="18"/>
                <a:ea typeface="Times New Roman" panose="02020603050405020304" pitchFamily="18" charset="0"/>
              </a:rPr>
              <a:t>Luyện tập vẽ mặt cắt</a:t>
            </a:r>
            <a:endParaRPr lang="en-US" sz="2400" b="1" dirty="0">
              <a:latin typeface="UTM Avo" panose="02040603050506020204" pitchFamily="18"/>
              <a:ea typeface="Calibri" panose="020F0502020204030204" pitchFamily="34" charset="0"/>
            </a:endParaRPr>
          </a:p>
        </p:txBody>
      </p:sp>
      <p:pic>
        <p:nvPicPr>
          <p:cNvPr id="8" name="Picture 10">
            <a:extLst>
              <a:ext uri="{FF2B5EF4-FFF2-40B4-BE49-F238E27FC236}">
                <a16:creationId xmlns:a16="http://schemas.microsoft.com/office/drawing/2014/main" id="{552F4589-2840-FF43-CAC1-6DC2BD30E980}"/>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1180489" flipH="1" flipV="1">
            <a:off x="529606" y="2713584"/>
            <a:ext cx="733680" cy="776008"/>
          </a:xfrm>
          <a:prstGeom prst="rect">
            <a:avLst/>
          </a:prstGeom>
        </p:spPr>
      </p:pic>
      <p:pic>
        <p:nvPicPr>
          <p:cNvPr id="2" name="Picture 1">
            <a:extLst>
              <a:ext uri="{FF2B5EF4-FFF2-40B4-BE49-F238E27FC236}">
                <a16:creationId xmlns:a16="http://schemas.microsoft.com/office/drawing/2014/main" id="{4CE72CAF-25DB-3FB4-9877-C63E883290F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826110" y="1977651"/>
            <a:ext cx="6036912" cy="3824271"/>
          </a:xfrm>
          <a:prstGeom prst="rect">
            <a:avLst/>
          </a:prstGeom>
        </p:spPr>
      </p:pic>
    </p:spTree>
    <p:extLst>
      <p:ext uri="{BB962C8B-B14F-4D97-AF65-F5344CB8AC3E}">
        <p14:creationId xmlns:p14="http://schemas.microsoft.com/office/powerpoint/2010/main" val="32274139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barn(inVertical)">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671B81D0-10F7-6813-6A16-8B467551E1E6}"/>
              </a:ext>
            </a:extLst>
          </p:cNvPr>
          <p:cNvSpPr txBox="1"/>
          <p:nvPr/>
        </p:nvSpPr>
        <p:spPr>
          <a:xfrm>
            <a:off x="5317522" y="1826028"/>
            <a:ext cx="6320881" cy="4418325"/>
          </a:xfrm>
          <a:prstGeom prst="rect">
            <a:avLst/>
          </a:prstGeom>
          <a:noFill/>
        </p:spPr>
        <p:txBody>
          <a:bodyPr wrap="square">
            <a:spAutoFit/>
          </a:bodyPr>
          <a:lstStyle/>
          <a:p>
            <a:pPr marL="359988" indent="-359988" algn="just">
              <a:lnSpc>
                <a:spcPct val="150000"/>
              </a:lnSpc>
              <a:spcBef>
                <a:spcPts val="189"/>
              </a:spcBef>
              <a:spcAft>
                <a:spcPts val="189"/>
              </a:spcAft>
              <a:buFont typeface="Wingdings" panose="05000000000000000000" pitchFamily="2" charset="2"/>
              <a:buChar char="Ø"/>
            </a:pPr>
            <a:r>
              <a:rPr lang="vi-VN" sz="2300" dirty="0">
                <a:latin typeface="UTM Avo" panose="02040603050506020204" pitchFamily="18"/>
                <a:ea typeface="Times New Roman" panose="02020603050405020304" pitchFamily="18" charset="0"/>
              </a:rPr>
              <a:t>Chuẩn bị: Giấy A4 đã vẽ sẵn khung vẽ và khung tên, bút chì, tẩy, thước kẻ.</a:t>
            </a:r>
          </a:p>
          <a:p>
            <a:pPr marL="359988" indent="-359988" algn="just">
              <a:lnSpc>
                <a:spcPct val="150000"/>
              </a:lnSpc>
              <a:spcBef>
                <a:spcPts val="189"/>
              </a:spcBef>
              <a:spcAft>
                <a:spcPts val="189"/>
              </a:spcAft>
              <a:buFont typeface="Wingdings" panose="05000000000000000000" pitchFamily="2" charset="2"/>
              <a:buChar char="Ø"/>
            </a:pPr>
            <a:r>
              <a:rPr lang="vi-VN" sz="2300" dirty="0">
                <a:latin typeface="UTM Avo" panose="02040603050506020204" pitchFamily="18"/>
                <a:ea typeface="Times New Roman" panose="02020603050405020304" pitchFamily="18" charset="0"/>
              </a:rPr>
              <a:t>Căn cứ vào kích thước của vật thể hình 10.5, vẽ hình chiếu đứng của vật thể. </a:t>
            </a:r>
          </a:p>
          <a:p>
            <a:pPr marL="359988" indent="-359988" algn="just">
              <a:lnSpc>
                <a:spcPct val="150000"/>
              </a:lnSpc>
              <a:spcBef>
                <a:spcPts val="189"/>
              </a:spcBef>
              <a:spcAft>
                <a:spcPts val="189"/>
              </a:spcAft>
              <a:buFont typeface="Wingdings" panose="05000000000000000000" pitchFamily="2" charset="2"/>
              <a:buChar char="Ø"/>
            </a:pPr>
            <a:r>
              <a:rPr lang="vi-VN" sz="2300" dirty="0">
                <a:latin typeface="UTM Avo" panose="02040603050506020204" pitchFamily="18"/>
                <a:ea typeface="Times New Roman" panose="02020603050405020304" pitchFamily="18" charset="0"/>
              </a:rPr>
              <a:t>Vẽ mặt cắt chập theo các bước đã hướng dẫn.</a:t>
            </a:r>
          </a:p>
          <a:p>
            <a:pPr marL="359988" indent="-359988" algn="just">
              <a:lnSpc>
                <a:spcPct val="150000"/>
              </a:lnSpc>
              <a:spcBef>
                <a:spcPts val="189"/>
              </a:spcBef>
              <a:spcAft>
                <a:spcPts val="189"/>
              </a:spcAft>
              <a:buFont typeface="Wingdings" panose="05000000000000000000" pitchFamily="2" charset="2"/>
              <a:buChar char="Ø"/>
            </a:pPr>
            <a:r>
              <a:rPr lang="vi-VN" sz="2300" dirty="0">
                <a:latin typeface="UTM Avo" panose="02040603050506020204" pitchFamily="18"/>
                <a:ea typeface="Times New Roman" panose="02020603050405020304" pitchFamily="18" charset="0"/>
              </a:rPr>
              <a:t>Tô đậm các nét theo quy định. Ghi kích thước cho bản vẽ.</a:t>
            </a:r>
            <a:endParaRPr lang="en-US" sz="2300" dirty="0">
              <a:latin typeface="UTM Avo" panose="02040603050506020204" pitchFamily="18"/>
              <a:ea typeface="Calibri" panose="020F0502020204030204" pitchFamily="34" charset="0"/>
            </a:endParaRPr>
          </a:p>
        </p:txBody>
      </p:sp>
      <p:pic>
        <p:nvPicPr>
          <p:cNvPr id="2" name="Picture 1">
            <a:extLst>
              <a:ext uri="{FF2B5EF4-FFF2-40B4-BE49-F238E27FC236}">
                <a16:creationId xmlns:a16="http://schemas.microsoft.com/office/drawing/2014/main" id="{4CE72CAF-25DB-3FB4-9877-C63E883290F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9618"/>
          <a:stretch/>
        </p:blipFill>
        <p:spPr>
          <a:xfrm>
            <a:off x="286326" y="2475301"/>
            <a:ext cx="4688345" cy="3286031"/>
          </a:xfrm>
          <a:prstGeom prst="rect">
            <a:avLst/>
          </a:prstGeom>
        </p:spPr>
      </p:pic>
      <p:sp>
        <p:nvSpPr>
          <p:cNvPr id="3" name="TextBox 14">
            <a:extLst>
              <a:ext uri="{FF2B5EF4-FFF2-40B4-BE49-F238E27FC236}">
                <a16:creationId xmlns:a16="http://schemas.microsoft.com/office/drawing/2014/main" id="{DEEBDE28-D4A1-5DDB-9801-7AA4DBBC48D3}"/>
              </a:ext>
            </a:extLst>
          </p:cNvPr>
          <p:cNvSpPr txBox="1"/>
          <p:nvPr/>
        </p:nvSpPr>
        <p:spPr>
          <a:xfrm>
            <a:off x="3349729" y="1213486"/>
            <a:ext cx="5492542" cy="410369"/>
          </a:xfrm>
          <a:prstGeom prst="rect">
            <a:avLst/>
          </a:prstGeom>
        </p:spPr>
        <p:txBody>
          <a:bodyPr lIns="0" tIns="0" rIns="0" bIns="0" rtlCol="0" anchor="t">
            <a:spAutoFit/>
          </a:bodyPr>
          <a:lstStyle/>
          <a:p>
            <a:pPr algn="ctr">
              <a:lnSpc>
                <a:spcPts val="3175"/>
              </a:lnSpc>
            </a:pPr>
            <a:r>
              <a:rPr lang="en-US" sz="2800" b="1" dirty="0" err="1">
                <a:solidFill>
                  <a:srgbClr val="000000"/>
                </a:solidFill>
                <a:latin typeface="UTM Avo" panose="02040603050506020204" pitchFamily="18"/>
              </a:rPr>
              <a:t>Gợi</a:t>
            </a:r>
            <a:r>
              <a:rPr lang="en-US" sz="2800" b="1" dirty="0">
                <a:solidFill>
                  <a:srgbClr val="000000"/>
                </a:solidFill>
                <a:latin typeface="UTM Avo" panose="02040603050506020204" pitchFamily="18"/>
              </a:rPr>
              <a:t> ý</a:t>
            </a:r>
          </a:p>
        </p:txBody>
      </p:sp>
    </p:spTree>
    <p:extLst>
      <p:ext uri="{BB962C8B-B14F-4D97-AF65-F5344CB8AC3E}">
        <p14:creationId xmlns:p14="http://schemas.microsoft.com/office/powerpoint/2010/main" val="2491495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nodeType="clickEffect">
                                  <p:stCondLst>
                                    <p:cond delay="0"/>
                                  </p:stCondLst>
                                  <p:childTnLst>
                                    <p:set>
                                      <p:cBhvr>
                                        <p:cTn id="16" dur="1" fill="hold">
                                          <p:stCondLst>
                                            <p:cond delay="0"/>
                                          </p:stCondLst>
                                        </p:cTn>
                                        <p:tgtEl>
                                          <p:spTgt spid="13">
                                            <p:txEl>
                                              <p:pRg st="0" end="0"/>
                                            </p:txEl>
                                          </p:spTgt>
                                        </p:tgtEl>
                                        <p:attrNameLst>
                                          <p:attrName>style.visibility</p:attrName>
                                        </p:attrNameLst>
                                      </p:cBhvr>
                                      <p:to>
                                        <p:strVal val="visible"/>
                                      </p:to>
                                    </p:set>
                                    <p:anim calcmode="lin" valueType="num">
                                      <p:cBhvr>
                                        <p:cTn id="17" dur="500" fill="hold"/>
                                        <p:tgtEl>
                                          <p:spTgt spid="13">
                                            <p:txEl>
                                              <p:pRg st="0" end="0"/>
                                            </p:txEl>
                                          </p:spTgt>
                                        </p:tgtEl>
                                        <p:attrNameLst>
                                          <p:attrName>ppt_w</p:attrName>
                                        </p:attrNameLst>
                                      </p:cBhvr>
                                      <p:tavLst>
                                        <p:tav tm="0">
                                          <p:val>
                                            <p:fltVal val="0"/>
                                          </p:val>
                                        </p:tav>
                                        <p:tav tm="100000">
                                          <p:val>
                                            <p:strVal val="#ppt_w"/>
                                          </p:val>
                                        </p:tav>
                                      </p:tavLst>
                                    </p:anim>
                                    <p:anim calcmode="lin" valueType="num">
                                      <p:cBhvr>
                                        <p:cTn id="18" dur="500" fill="hold"/>
                                        <p:tgtEl>
                                          <p:spTgt spid="13">
                                            <p:txEl>
                                              <p:pRg st="0" end="0"/>
                                            </p:txEl>
                                          </p:spTgt>
                                        </p:tgtEl>
                                        <p:attrNameLst>
                                          <p:attrName>ppt_h</p:attrName>
                                        </p:attrNameLst>
                                      </p:cBhvr>
                                      <p:tavLst>
                                        <p:tav tm="0">
                                          <p:val>
                                            <p:fltVal val="0"/>
                                          </p:val>
                                        </p:tav>
                                        <p:tav tm="100000">
                                          <p:val>
                                            <p:strVal val="#ppt_h"/>
                                          </p:val>
                                        </p:tav>
                                      </p:tavLst>
                                    </p:anim>
                                    <p:animEffect transition="in" filter="fade">
                                      <p:cBhvr>
                                        <p:cTn id="19" dur="500"/>
                                        <p:tgtEl>
                                          <p:spTgt spid="13">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nodeType="clickEffect">
                                  <p:stCondLst>
                                    <p:cond delay="0"/>
                                  </p:stCondLst>
                                  <p:childTnLst>
                                    <p:set>
                                      <p:cBhvr>
                                        <p:cTn id="23" dur="1" fill="hold">
                                          <p:stCondLst>
                                            <p:cond delay="0"/>
                                          </p:stCondLst>
                                        </p:cTn>
                                        <p:tgtEl>
                                          <p:spTgt spid="13">
                                            <p:txEl>
                                              <p:pRg st="1" end="1"/>
                                            </p:txEl>
                                          </p:spTgt>
                                        </p:tgtEl>
                                        <p:attrNameLst>
                                          <p:attrName>style.visibility</p:attrName>
                                        </p:attrNameLst>
                                      </p:cBhvr>
                                      <p:to>
                                        <p:strVal val="visible"/>
                                      </p:to>
                                    </p:set>
                                    <p:anim calcmode="lin" valueType="num">
                                      <p:cBhvr>
                                        <p:cTn id="24" dur="500" fill="hold"/>
                                        <p:tgtEl>
                                          <p:spTgt spid="13">
                                            <p:txEl>
                                              <p:pRg st="1" end="1"/>
                                            </p:txEl>
                                          </p:spTgt>
                                        </p:tgtEl>
                                        <p:attrNameLst>
                                          <p:attrName>ppt_w</p:attrName>
                                        </p:attrNameLst>
                                      </p:cBhvr>
                                      <p:tavLst>
                                        <p:tav tm="0">
                                          <p:val>
                                            <p:fltVal val="0"/>
                                          </p:val>
                                        </p:tav>
                                        <p:tav tm="100000">
                                          <p:val>
                                            <p:strVal val="#ppt_w"/>
                                          </p:val>
                                        </p:tav>
                                      </p:tavLst>
                                    </p:anim>
                                    <p:anim calcmode="lin" valueType="num">
                                      <p:cBhvr>
                                        <p:cTn id="25" dur="500" fill="hold"/>
                                        <p:tgtEl>
                                          <p:spTgt spid="13">
                                            <p:txEl>
                                              <p:pRg st="1" end="1"/>
                                            </p:txEl>
                                          </p:spTgt>
                                        </p:tgtEl>
                                        <p:attrNameLst>
                                          <p:attrName>ppt_h</p:attrName>
                                        </p:attrNameLst>
                                      </p:cBhvr>
                                      <p:tavLst>
                                        <p:tav tm="0">
                                          <p:val>
                                            <p:fltVal val="0"/>
                                          </p:val>
                                        </p:tav>
                                        <p:tav tm="100000">
                                          <p:val>
                                            <p:strVal val="#ppt_h"/>
                                          </p:val>
                                        </p:tav>
                                      </p:tavLst>
                                    </p:anim>
                                    <p:animEffect transition="in" filter="fade">
                                      <p:cBhvr>
                                        <p:cTn id="26" dur="500"/>
                                        <p:tgtEl>
                                          <p:spTgt spid="13">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nodeType="clickEffect">
                                  <p:stCondLst>
                                    <p:cond delay="0"/>
                                  </p:stCondLst>
                                  <p:childTnLst>
                                    <p:set>
                                      <p:cBhvr>
                                        <p:cTn id="30" dur="1" fill="hold">
                                          <p:stCondLst>
                                            <p:cond delay="0"/>
                                          </p:stCondLst>
                                        </p:cTn>
                                        <p:tgtEl>
                                          <p:spTgt spid="13">
                                            <p:txEl>
                                              <p:pRg st="2" end="2"/>
                                            </p:txEl>
                                          </p:spTgt>
                                        </p:tgtEl>
                                        <p:attrNameLst>
                                          <p:attrName>style.visibility</p:attrName>
                                        </p:attrNameLst>
                                      </p:cBhvr>
                                      <p:to>
                                        <p:strVal val="visible"/>
                                      </p:to>
                                    </p:set>
                                    <p:anim calcmode="lin" valueType="num">
                                      <p:cBhvr>
                                        <p:cTn id="31" dur="500" fill="hold"/>
                                        <p:tgtEl>
                                          <p:spTgt spid="13">
                                            <p:txEl>
                                              <p:pRg st="2" end="2"/>
                                            </p:txEl>
                                          </p:spTgt>
                                        </p:tgtEl>
                                        <p:attrNameLst>
                                          <p:attrName>ppt_w</p:attrName>
                                        </p:attrNameLst>
                                      </p:cBhvr>
                                      <p:tavLst>
                                        <p:tav tm="0">
                                          <p:val>
                                            <p:fltVal val="0"/>
                                          </p:val>
                                        </p:tav>
                                        <p:tav tm="100000">
                                          <p:val>
                                            <p:strVal val="#ppt_w"/>
                                          </p:val>
                                        </p:tav>
                                      </p:tavLst>
                                    </p:anim>
                                    <p:anim calcmode="lin" valueType="num">
                                      <p:cBhvr>
                                        <p:cTn id="32" dur="500" fill="hold"/>
                                        <p:tgtEl>
                                          <p:spTgt spid="13">
                                            <p:txEl>
                                              <p:pRg st="2" end="2"/>
                                            </p:txEl>
                                          </p:spTgt>
                                        </p:tgtEl>
                                        <p:attrNameLst>
                                          <p:attrName>ppt_h</p:attrName>
                                        </p:attrNameLst>
                                      </p:cBhvr>
                                      <p:tavLst>
                                        <p:tav tm="0">
                                          <p:val>
                                            <p:fltVal val="0"/>
                                          </p:val>
                                        </p:tav>
                                        <p:tav tm="100000">
                                          <p:val>
                                            <p:strVal val="#ppt_h"/>
                                          </p:val>
                                        </p:tav>
                                      </p:tavLst>
                                    </p:anim>
                                    <p:animEffect transition="in" filter="fade">
                                      <p:cBhvr>
                                        <p:cTn id="33" dur="500"/>
                                        <p:tgtEl>
                                          <p:spTgt spid="13">
                                            <p:txEl>
                                              <p:pRg st="2" end="2"/>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53" presetClass="entr" presetSubtype="16" fill="hold" nodeType="clickEffect">
                                  <p:stCondLst>
                                    <p:cond delay="0"/>
                                  </p:stCondLst>
                                  <p:childTnLst>
                                    <p:set>
                                      <p:cBhvr>
                                        <p:cTn id="37" dur="1" fill="hold">
                                          <p:stCondLst>
                                            <p:cond delay="0"/>
                                          </p:stCondLst>
                                        </p:cTn>
                                        <p:tgtEl>
                                          <p:spTgt spid="13">
                                            <p:txEl>
                                              <p:pRg st="3" end="3"/>
                                            </p:txEl>
                                          </p:spTgt>
                                        </p:tgtEl>
                                        <p:attrNameLst>
                                          <p:attrName>style.visibility</p:attrName>
                                        </p:attrNameLst>
                                      </p:cBhvr>
                                      <p:to>
                                        <p:strVal val="visible"/>
                                      </p:to>
                                    </p:set>
                                    <p:anim calcmode="lin" valueType="num">
                                      <p:cBhvr>
                                        <p:cTn id="38" dur="500" fill="hold"/>
                                        <p:tgtEl>
                                          <p:spTgt spid="13">
                                            <p:txEl>
                                              <p:pRg st="3" end="3"/>
                                            </p:txEl>
                                          </p:spTgt>
                                        </p:tgtEl>
                                        <p:attrNameLst>
                                          <p:attrName>ppt_w</p:attrName>
                                        </p:attrNameLst>
                                      </p:cBhvr>
                                      <p:tavLst>
                                        <p:tav tm="0">
                                          <p:val>
                                            <p:fltVal val="0"/>
                                          </p:val>
                                        </p:tav>
                                        <p:tav tm="100000">
                                          <p:val>
                                            <p:strVal val="#ppt_w"/>
                                          </p:val>
                                        </p:tav>
                                      </p:tavLst>
                                    </p:anim>
                                    <p:anim calcmode="lin" valueType="num">
                                      <p:cBhvr>
                                        <p:cTn id="39" dur="500" fill="hold"/>
                                        <p:tgtEl>
                                          <p:spTgt spid="13">
                                            <p:txEl>
                                              <p:pRg st="3" end="3"/>
                                            </p:txEl>
                                          </p:spTgt>
                                        </p:tgtEl>
                                        <p:attrNameLst>
                                          <p:attrName>ppt_h</p:attrName>
                                        </p:attrNameLst>
                                      </p:cBhvr>
                                      <p:tavLst>
                                        <p:tav tm="0">
                                          <p:val>
                                            <p:fltVal val="0"/>
                                          </p:val>
                                        </p:tav>
                                        <p:tav tm="100000">
                                          <p:val>
                                            <p:strVal val="#ppt_h"/>
                                          </p:val>
                                        </p:tav>
                                      </p:tavLst>
                                    </p:anim>
                                    <p:animEffect transition="in" filter="fade">
                                      <p:cBhvr>
                                        <p:cTn id="40" dur="500"/>
                                        <p:tgtEl>
                                          <p:spTgt spid="1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4">
            <a:extLst>
              <a:ext uri="{FF2B5EF4-FFF2-40B4-BE49-F238E27FC236}">
                <a16:creationId xmlns:a16="http://schemas.microsoft.com/office/drawing/2014/main" id="{F1F049D0-E1CE-66D2-B156-E00C9888FBC5}"/>
              </a:ext>
            </a:extLst>
          </p:cNvPr>
          <p:cNvGrpSpPr/>
          <p:nvPr/>
        </p:nvGrpSpPr>
        <p:grpSpPr>
          <a:xfrm>
            <a:off x="4585642" y="1059718"/>
            <a:ext cx="3171639" cy="997557"/>
            <a:chOff x="0" y="0"/>
            <a:chExt cx="2333791" cy="687373"/>
          </a:xfrm>
          <a:solidFill>
            <a:schemeClr val="accent6">
              <a:lumMod val="60000"/>
              <a:lumOff val="40000"/>
            </a:schemeClr>
          </a:solidFill>
        </p:grpSpPr>
        <p:sp>
          <p:nvSpPr>
            <p:cNvPr id="7" name="Freeform 5">
              <a:extLst>
                <a:ext uri="{FF2B5EF4-FFF2-40B4-BE49-F238E27FC236}">
                  <a16:creationId xmlns:a16="http://schemas.microsoft.com/office/drawing/2014/main" id="{0B01D0A5-474A-4BF2-CA0B-0CE3444CBF59}"/>
                </a:ext>
              </a:extLst>
            </p:cNvPr>
            <p:cNvSpPr/>
            <p:nvPr/>
          </p:nvSpPr>
          <p:spPr>
            <a:xfrm>
              <a:off x="0" y="0"/>
              <a:ext cx="2333791" cy="687373"/>
            </a:xfrm>
            <a:custGeom>
              <a:avLst/>
              <a:gdLst/>
              <a:ahLst/>
              <a:cxnLst/>
              <a:rect l="l" t="t" r="r" b="b"/>
              <a:pathLst>
                <a:path w="2333791" h="687373">
                  <a:moveTo>
                    <a:pt x="2209331" y="687373"/>
                  </a:moveTo>
                  <a:lnTo>
                    <a:pt x="124460" y="687373"/>
                  </a:lnTo>
                  <a:cubicBezTo>
                    <a:pt x="55880" y="687373"/>
                    <a:pt x="0" y="631493"/>
                    <a:pt x="0" y="562913"/>
                  </a:cubicBezTo>
                  <a:lnTo>
                    <a:pt x="0" y="124460"/>
                  </a:lnTo>
                  <a:cubicBezTo>
                    <a:pt x="0" y="55880"/>
                    <a:pt x="55880" y="0"/>
                    <a:pt x="124460" y="0"/>
                  </a:cubicBezTo>
                  <a:lnTo>
                    <a:pt x="2209331" y="0"/>
                  </a:lnTo>
                  <a:cubicBezTo>
                    <a:pt x="2277911" y="0"/>
                    <a:pt x="2333791" y="55880"/>
                    <a:pt x="2333791" y="124460"/>
                  </a:cubicBezTo>
                  <a:lnTo>
                    <a:pt x="2333791" y="562913"/>
                  </a:lnTo>
                  <a:cubicBezTo>
                    <a:pt x="2333791" y="631493"/>
                    <a:pt x="2277911" y="687373"/>
                    <a:pt x="2209331" y="687373"/>
                  </a:cubicBezTo>
                  <a:close/>
                </a:path>
              </a:pathLst>
            </a:custGeom>
            <a:grpFill/>
          </p:spPr>
          <p:txBody>
            <a:bodyPr/>
            <a:lstStyle/>
            <a:p>
              <a:endParaRPr lang="en-US" sz="2400">
                <a:latin typeface="UTM Avo" panose="02040603050506020204" pitchFamily="18"/>
              </a:endParaRPr>
            </a:p>
          </p:txBody>
        </p:sp>
      </p:grpSp>
      <p:sp>
        <p:nvSpPr>
          <p:cNvPr id="8" name="TextBox 6">
            <a:extLst>
              <a:ext uri="{FF2B5EF4-FFF2-40B4-BE49-F238E27FC236}">
                <a16:creationId xmlns:a16="http://schemas.microsoft.com/office/drawing/2014/main" id="{4B86D2D7-53F6-6BD4-8BD2-89C90A2E765A}"/>
              </a:ext>
            </a:extLst>
          </p:cNvPr>
          <p:cNvSpPr txBox="1"/>
          <p:nvPr/>
        </p:nvSpPr>
        <p:spPr>
          <a:xfrm>
            <a:off x="4240447" y="1039265"/>
            <a:ext cx="3862027" cy="576312"/>
          </a:xfrm>
          <a:prstGeom prst="rect">
            <a:avLst/>
          </a:prstGeom>
        </p:spPr>
        <p:txBody>
          <a:bodyPr wrap="square" lIns="0" tIns="0" rIns="0" bIns="0" rtlCol="0" anchor="t">
            <a:spAutoFit/>
          </a:bodyPr>
          <a:lstStyle/>
          <a:p>
            <a:pPr algn="ctr">
              <a:lnSpc>
                <a:spcPts val="5291"/>
              </a:lnSpc>
            </a:pPr>
            <a:r>
              <a:rPr lang="vi-VN" sz="2400" b="1" dirty="0">
                <a:solidFill>
                  <a:sysClr val="windowText" lastClr="000000"/>
                </a:solidFill>
                <a:latin typeface="UTM Avo" panose="02040603050506020204" pitchFamily="18"/>
              </a:rPr>
              <a:t>LUYỆN TẬP 2 </a:t>
            </a:r>
            <a:endParaRPr lang="en-US" sz="2400" b="1" dirty="0">
              <a:solidFill>
                <a:sysClr val="windowText" lastClr="000000"/>
              </a:solidFill>
              <a:latin typeface="UTM Avo" panose="02040603050506020204" pitchFamily="18"/>
            </a:endParaRPr>
          </a:p>
        </p:txBody>
      </p:sp>
      <p:grpSp>
        <p:nvGrpSpPr>
          <p:cNvPr id="9" name="Group 7">
            <a:extLst>
              <a:ext uri="{FF2B5EF4-FFF2-40B4-BE49-F238E27FC236}">
                <a16:creationId xmlns:a16="http://schemas.microsoft.com/office/drawing/2014/main" id="{C5F280AA-272E-658E-F767-4D8DF664A01A}"/>
              </a:ext>
            </a:extLst>
          </p:cNvPr>
          <p:cNvGrpSpPr/>
          <p:nvPr/>
        </p:nvGrpSpPr>
        <p:grpSpPr>
          <a:xfrm>
            <a:off x="2389910" y="1740258"/>
            <a:ext cx="7412180" cy="1238469"/>
            <a:chOff x="0" y="0"/>
            <a:chExt cx="3018901" cy="1205788"/>
          </a:xfrm>
          <a:solidFill>
            <a:schemeClr val="accent2">
              <a:lumMod val="20000"/>
              <a:lumOff val="80000"/>
            </a:schemeClr>
          </a:solidFill>
        </p:grpSpPr>
        <p:sp>
          <p:nvSpPr>
            <p:cNvPr id="10" name="Freeform 8">
              <a:extLst>
                <a:ext uri="{FF2B5EF4-FFF2-40B4-BE49-F238E27FC236}">
                  <a16:creationId xmlns:a16="http://schemas.microsoft.com/office/drawing/2014/main" id="{1912772B-915B-E479-FF53-89DDB6A3C41F}"/>
                </a:ext>
              </a:extLst>
            </p:cNvPr>
            <p:cNvSpPr/>
            <p:nvPr/>
          </p:nvSpPr>
          <p:spPr>
            <a:xfrm>
              <a:off x="0" y="0"/>
              <a:ext cx="3018901" cy="1205788"/>
            </a:xfrm>
            <a:custGeom>
              <a:avLst/>
              <a:gdLst/>
              <a:ahLst/>
              <a:cxnLst/>
              <a:rect l="l" t="t" r="r" b="b"/>
              <a:pathLst>
                <a:path w="3018901" h="1205788">
                  <a:moveTo>
                    <a:pt x="2894441" y="1205788"/>
                  </a:moveTo>
                  <a:lnTo>
                    <a:pt x="124460" y="1205788"/>
                  </a:lnTo>
                  <a:cubicBezTo>
                    <a:pt x="55880" y="1205788"/>
                    <a:pt x="0" y="1149908"/>
                    <a:pt x="0" y="1081328"/>
                  </a:cubicBezTo>
                  <a:lnTo>
                    <a:pt x="0" y="124460"/>
                  </a:lnTo>
                  <a:cubicBezTo>
                    <a:pt x="0" y="55880"/>
                    <a:pt x="55880" y="0"/>
                    <a:pt x="124460" y="0"/>
                  </a:cubicBezTo>
                  <a:lnTo>
                    <a:pt x="2894441" y="0"/>
                  </a:lnTo>
                  <a:cubicBezTo>
                    <a:pt x="2963021" y="0"/>
                    <a:pt x="3018901" y="55880"/>
                    <a:pt x="3018901" y="124460"/>
                  </a:cubicBezTo>
                  <a:lnTo>
                    <a:pt x="3018901" y="1081328"/>
                  </a:lnTo>
                  <a:cubicBezTo>
                    <a:pt x="3018901" y="1149908"/>
                    <a:pt x="2963021" y="1205788"/>
                    <a:pt x="2894441" y="1205788"/>
                  </a:cubicBezTo>
                  <a:close/>
                </a:path>
              </a:pathLst>
            </a:custGeom>
            <a:solidFill>
              <a:schemeClr val="accent6">
                <a:lumMod val="20000"/>
                <a:lumOff val="80000"/>
              </a:schemeClr>
            </a:solidFill>
          </p:spPr>
          <p:txBody>
            <a:bodyPr/>
            <a:lstStyle/>
            <a:p>
              <a:endParaRPr lang="en-US" sz="2400">
                <a:latin typeface="UTM Avo" panose="02040603050506020204" pitchFamily="18"/>
              </a:endParaRPr>
            </a:p>
          </p:txBody>
        </p:sp>
      </p:grpSp>
      <p:sp>
        <p:nvSpPr>
          <p:cNvPr id="11" name="TextBox 10">
            <a:extLst>
              <a:ext uri="{FF2B5EF4-FFF2-40B4-BE49-F238E27FC236}">
                <a16:creationId xmlns:a16="http://schemas.microsoft.com/office/drawing/2014/main" id="{7EF041A4-A67A-8F09-5F45-EB151F2BFF5A}"/>
              </a:ext>
            </a:extLst>
          </p:cNvPr>
          <p:cNvSpPr txBox="1"/>
          <p:nvPr/>
        </p:nvSpPr>
        <p:spPr>
          <a:xfrm>
            <a:off x="1518829" y="1788874"/>
            <a:ext cx="9305262" cy="480901"/>
          </a:xfrm>
          <a:prstGeom prst="rect">
            <a:avLst/>
          </a:prstGeom>
        </p:spPr>
        <p:txBody>
          <a:bodyPr wrap="square" lIns="0" tIns="0" rIns="0" bIns="0" rtlCol="0" anchor="t">
            <a:spAutoFit/>
          </a:bodyPr>
          <a:lstStyle/>
          <a:p>
            <a:pPr algn="ctr">
              <a:lnSpc>
                <a:spcPct val="150000"/>
              </a:lnSpc>
              <a:spcBef>
                <a:spcPts val="189"/>
              </a:spcBef>
              <a:spcAft>
                <a:spcPts val="189"/>
              </a:spcAft>
            </a:pPr>
            <a:r>
              <a:rPr lang="vi-VN" sz="2400" b="1" dirty="0">
                <a:latin typeface="UTM Avo" panose="02040603050506020204" pitchFamily="18"/>
                <a:ea typeface="Times New Roman" panose="02020603050405020304" pitchFamily="18" charset="0"/>
              </a:rPr>
              <a:t>Luyện tập vẽ hình cắt</a:t>
            </a:r>
            <a:endParaRPr lang="en-US" sz="2400" dirty="0">
              <a:latin typeface="UTM Avo" panose="02040603050506020204" pitchFamily="18"/>
              <a:ea typeface="Calibri" panose="020F0502020204030204" pitchFamily="34" charset="0"/>
            </a:endParaRPr>
          </a:p>
        </p:txBody>
      </p:sp>
      <p:sp>
        <p:nvSpPr>
          <p:cNvPr id="12" name="TextBox 11">
            <a:extLst>
              <a:ext uri="{FF2B5EF4-FFF2-40B4-BE49-F238E27FC236}">
                <a16:creationId xmlns:a16="http://schemas.microsoft.com/office/drawing/2014/main" id="{4316D7F0-D77D-DC79-8297-013C0DCF2782}"/>
              </a:ext>
            </a:extLst>
          </p:cNvPr>
          <p:cNvSpPr txBox="1"/>
          <p:nvPr/>
        </p:nvSpPr>
        <p:spPr>
          <a:xfrm>
            <a:off x="2920111" y="2346101"/>
            <a:ext cx="6351777" cy="461665"/>
          </a:xfrm>
          <a:prstGeom prst="rect">
            <a:avLst/>
          </a:prstGeom>
          <a:noFill/>
        </p:spPr>
        <p:txBody>
          <a:bodyPr wrap="square">
            <a:spAutoFit/>
          </a:bodyPr>
          <a:lstStyle/>
          <a:p>
            <a:pPr algn="ctr"/>
            <a:r>
              <a:rPr lang="fr-FR" sz="2400" i="1" dirty="0" err="1">
                <a:latin typeface="UTM Avo" panose="02040603050506020204" pitchFamily="18"/>
                <a:ea typeface="Times New Roman" panose="02020603050405020304" pitchFamily="18" charset="0"/>
                <a:cs typeface="Arial" panose="020B0604020202020204" pitchFamily="34" charset="0"/>
              </a:rPr>
              <a:t>Hãy</a:t>
            </a:r>
            <a:r>
              <a:rPr lang="fr-FR" sz="2400" i="1" dirty="0">
                <a:latin typeface="UTM Avo" panose="02040603050506020204" pitchFamily="18"/>
                <a:ea typeface="Times New Roman" panose="02020603050405020304" pitchFamily="18" charset="0"/>
                <a:cs typeface="Arial" panose="020B0604020202020204" pitchFamily="34" charset="0"/>
              </a:rPr>
              <a:t> </a:t>
            </a:r>
            <a:r>
              <a:rPr lang="fr-FR" sz="2400" i="1" dirty="0" err="1">
                <a:latin typeface="UTM Avo" panose="02040603050506020204" pitchFamily="18"/>
                <a:ea typeface="Times New Roman" panose="02020603050405020304" pitchFamily="18" charset="0"/>
                <a:cs typeface="Arial" panose="020B0604020202020204" pitchFamily="34" charset="0"/>
              </a:rPr>
              <a:t>vẽ</a:t>
            </a:r>
            <a:r>
              <a:rPr lang="fr-FR" sz="2400" i="1" dirty="0">
                <a:latin typeface="UTM Avo" panose="02040603050506020204" pitchFamily="18"/>
                <a:ea typeface="Times New Roman" panose="02020603050405020304" pitchFamily="18" charset="0"/>
                <a:cs typeface="Arial" panose="020B0604020202020204" pitchFamily="34" charset="0"/>
              </a:rPr>
              <a:t> </a:t>
            </a:r>
            <a:r>
              <a:rPr lang="fr-FR" sz="2400" i="1" dirty="0" err="1">
                <a:latin typeface="UTM Avo" panose="02040603050506020204" pitchFamily="18"/>
                <a:ea typeface="Times New Roman" panose="02020603050405020304" pitchFamily="18" charset="0"/>
                <a:cs typeface="Arial" panose="020B0604020202020204" pitchFamily="34" charset="0"/>
              </a:rPr>
              <a:t>hình</a:t>
            </a:r>
            <a:r>
              <a:rPr lang="fr-FR" sz="2400" i="1" dirty="0">
                <a:latin typeface="UTM Avo" panose="02040603050506020204" pitchFamily="18"/>
                <a:ea typeface="Times New Roman" panose="02020603050405020304" pitchFamily="18" charset="0"/>
                <a:cs typeface="Arial" panose="020B0604020202020204" pitchFamily="34" charset="0"/>
              </a:rPr>
              <a:t> </a:t>
            </a:r>
            <a:r>
              <a:rPr lang="fr-FR" sz="2400" i="1" dirty="0" err="1">
                <a:latin typeface="UTM Avo" panose="02040603050506020204" pitchFamily="18"/>
                <a:ea typeface="Times New Roman" panose="02020603050405020304" pitchFamily="18" charset="0"/>
                <a:cs typeface="Arial" panose="020B0604020202020204" pitchFamily="34" charset="0"/>
              </a:rPr>
              <a:t>cắt</a:t>
            </a:r>
            <a:r>
              <a:rPr lang="fr-FR" sz="2400" i="1" dirty="0">
                <a:latin typeface="UTM Avo" panose="02040603050506020204" pitchFamily="18"/>
                <a:ea typeface="Times New Roman" panose="02020603050405020304" pitchFamily="18" charset="0"/>
                <a:cs typeface="Arial" panose="020B0604020202020204" pitchFamily="34" charset="0"/>
              </a:rPr>
              <a:t> </a:t>
            </a:r>
            <a:r>
              <a:rPr lang="fr-FR" sz="2400" i="1" dirty="0" err="1">
                <a:latin typeface="UTM Avo" panose="02040603050506020204" pitchFamily="18"/>
                <a:ea typeface="Times New Roman" panose="02020603050405020304" pitchFamily="18" charset="0"/>
                <a:cs typeface="Arial" panose="020B0604020202020204" pitchFamily="34" charset="0"/>
              </a:rPr>
              <a:t>của</a:t>
            </a:r>
            <a:r>
              <a:rPr lang="fr-FR" sz="2400" i="1" dirty="0">
                <a:latin typeface="UTM Avo" panose="02040603050506020204" pitchFamily="18"/>
                <a:ea typeface="Times New Roman" panose="02020603050405020304" pitchFamily="18" charset="0"/>
                <a:cs typeface="Arial" panose="020B0604020202020204" pitchFamily="34" charset="0"/>
              </a:rPr>
              <a:t> </a:t>
            </a:r>
            <a:r>
              <a:rPr lang="fr-FR" sz="2400" i="1" dirty="0" err="1">
                <a:latin typeface="UTM Avo" panose="02040603050506020204" pitchFamily="18"/>
                <a:ea typeface="Times New Roman" panose="02020603050405020304" pitchFamily="18" charset="0"/>
                <a:cs typeface="Arial" panose="020B0604020202020204" pitchFamily="34" charset="0"/>
              </a:rPr>
              <a:t>vật</a:t>
            </a:r>
            <a:r>
              <a:rPr lang="fr-FR" sz="2400" i="1" dirty="0">
                <a:latin typeface="UTM Avo" panose="02040603050506020204" pitchFamily="18"/>
                <a:ea typeface="Times New Roman" panose="02020603050405020304" pitchFamily="18" charset="0"/>
                <a:cs typeface="Arial" panose="020B0604020202020204" pitchFamily="34" charset="0"/>
              </a:rPr>
              <a:t> </a:t>
            </a:r>
            <a:r>
              <a:rPr lang="fr-FR" sz="2400" i="1" dirty="0" err="1">
                <a:latin typeface="UTM Avo" panose="02040603050506020204" pitchFamily="18"/>
                <a:ea typeface="Times New Roman" panose="02020603050405020304" pitchFamily="18" charset="0"/>
                <a:cs typeface="Arial" panose="020B0604020202020204" pitchFamily="34" charset="0"/>
              </a:rPr>
              <a:t>thể</a:t>
            </a:r>
            <a:r>
              <a:rPr lang="fr-FR" sz="2400" i="1" dirty="0">
                <a:latin typeface="UTM Avo" panose="02040603050506020204" pitchFamily="18"/>
                <a:ea typeface="Times New Roman" panose="02020603050405020304" pitchFamily="18" charset="0"/>
                <a:cs typeface="Arial" panose="020B0604020202020204" pitchFamily="34" charset="0"/>
              </a:rPr>
              <a:t> </a:t>
            </a:r>
            <a:r>
              <a:rPr lang="fr-FR" sz="2400" i="1" dirty="0" err="1">
                <a:latin typeface="UTM Avo" panose="02040603050506020204" pitchFamily="18"/>
                <a:ea typeface="Times New Roman" panose="02020603050405020304" pitchFamily="18" charset="0"/>
                <a:cs typeface="Arial" panose="020B0604020202020204" pitchFamily="34" charset="0"/>
              </a:rPr>
              <a:t>hình</a:t>
            </a:r>
            <a:r>
              <a:rPr lang="fr-FR" sz="2400" i="1" dirty="0">
                <a:latin typeface="UTM Avo" panose="02040603050506020204" pitchFamily="18"/>
                <a:ea typeface="Times New Roman" panose="02020603050405020304" pitchFamily="18" charset="0"/>
                <a:cs typeface="Arial" panose="020B0604020202020204" pitchFamily="34" charset="0"/>
              </a:rPr>
              <a:t> 10.10</a:t>
            </a:r>
            <a:endParaRPr lang="en-US" sz="2400" i="1" dirty="0">
              <a:latin typeface="UTM Avo" panose="02040603050506020204" pitchFamily="18"/>
              <a:cs typeface="Arial" panose="020B0604020202020204" pitchFamily="34" charset="0"/>
            </a:endParaRPr>
          </a:p>
        </p:txBody>
      </p:sp>
      <p:pic>
        <p:nvPicPr>
          <p:cNvPr id="13" name="Picture 12">
            <a:extLst>
              <a:ext uri="{FF2B5EF4-FFF2-40B4-BE49-F238E27FC236}">
                <a16:creationId xmlns:a16="http://schemas.microsoft.com/office/drawing/2014/main" id="{7C40305C-5D8D-1998-80FE-20219270632B}"/>
              </a:ext>
            </a:extLst>
          </p:cNvPr>
          <p:cNvPicPr>
            <a:picLocks noChangeAspect="1"/>
          </p:cNvPicPr>
          <p:nvPr/>
        </p:nvPicPr>
        <p:blipFill>
          <a:blip r:embed="rId3"/>
          <a:stretch>
            <a:fillRect/>
          </a:stretch>
        </p:blipFill>
        <p:spPr>
          <a:xfrm>
            <a:off x="3961305" y="3089553"/>
            <a:ext cx="4269390" cy="3570608"/>
          </a:xfrm>
          <a:prstGeom prst="rect">
            <a:avLst/>
          </a:prstGeom>
        </p:spPr>
      </p:pic>
    </p:spTree>
    <p:extLst>
      <p:ext uri="{BB962C8B-B14F-4D97-AF65-F5344CB8AC3E}">
        <p14:creationId xmlns:p14="http://schemas.microsoft.com/office/powerpoint/2010/main" val="6451903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F91D1CD8-B590-B7A8-B4EE-0E0B993C1303}"/>
              </a:ext>
            </a:extLst>
          </p:cNvPr>
          <p:cNvSpPr txBox="1"/>
          <p:nvPr/>
        </p:nvSpPr>
        <p:spPr>
          <a:xfrm>
            <a:off x="413860" y="2332745"/>
            <a:ext cx="7169195" cy="4045723"/>
          </a:xfrm>
          <a:prstGeom prst="rect">
            <a:avLst/>
          </a:prstGeom>
          <a:noFill/>
        </p:spPr>
        <p:txBody>
          <a:bodyPr wrap="square">
            <a:spAutoFit/>
          </a:bodyPr>
          <a:lstStyle/>
          <a:p>
            <a:pPr marL="359988" indent="-359988" algn="just">
              <a:lnSpc>
                <a:spcPct val="150000"/>
              </a:lnSpc>
              <a:spcBef>
                <a:spcPts val="189"/>
              </a:spcBef>
              <a:spcAft>
                <a:spcPts val="189"/>
              </a:spcAft>
              <a:buFont typeface="Wingdings" panose="05000000000000000000" pitchFamily="2" charset="2"/>
              <a:buChar char="ü"/>
            </a:pPr>
            <a:r>
              <a:rPr lang="vi-VN" sz="2400" b="1" dirty="0">
                <a:solidFill>
                  <a:srgbClr val="000000"/>
                </a:solidFill>
                <a:latin typeface="UTM Avo" panose="02040603050506020204" pitchFamily="18"/>
                <a:ea typeface="Times New Roman" panose="02020603050405020304" pitchFamily="18" charset="0"/>
              </a:rPr>
              <a:t>Chuẩn bị: </a:t>
            </a:r>
            <a:r>
              <a:rPr lang="vi-VN" sz="2400" dirty="0">
                <a:solidFill>
                  <a:srgbClr val="000000"/>
                </a:solidFill>
                <a:latin typeface="UTM Avo" panose="02040603050506020204" pitchFamily="18"/>
                <a:ea typeface="Times New Roman" panose="02020603050405020304" pitchFamily="18" charset="0"/>
              </a:rPr>
              <a:t>giấy A4 đã vẽ sẵn khung vẽ và khung tên, bút chì, tẩy, compa, thước kẻ. </a:t>
            </a:r>
          </a:p>
          <a:p>
            <a:pPr marL="359988" indent="-359988" algn="just">
              <a:lnSpc>
                <a:spcPct val="150000"/>
              </a:lnSpc>
              <a:spcBef>
                <a:spcPts val="189"/>
              </a:spcBef>
              <a:spcAft>
                <a:spcPts val="189"/>
              </a:spcAft>
              <a:buFont typeface="Wingdings" panose="05000000000000000000" pitchFamily="2" charset="2"/>
              <a:buChar char="ü"/>
            </a:pPr>
            <a:r>
              <a:rPr lang="vi-VN" sz="2400" dirty="0">
                <a:solidFill>
                  <a:srgbClr val="000000"/>
                </a:solidFill>
                <a:latin typeface="UTM Avo" panose="02040603050506020204" pitchFamily="18"/>
                <a:ea typeface="Times New Roman" panose="02020603050405020304" pitchFamily="18" charset="0"/>
              </a:rPr>
              <a:t>Vẽ lại hình chiếu đứng và hình chiếu bằng của vật thể (chú ý vẽ bằng nét mảnh).</a:t>
            </a:r>
            <a:endParaRPr lang="vi-VN" sz="2400" dirty="0">
              <a:latin typeface="UTM Avo" panose="02040603050506020204" pitchFamily="18"/>
              <a:ea typeface="Times New Roman" panose="02020603050405020304" pitchFamily="18" charset="0"/>
            </a:endParaRPr>
          </a:p>
          <a:p>
            <a:pPr marL="359988" indent="-359988" algn="just">
              <a:lnSpc>
                <a:spcPct val="150000"/>
              </a:lnSpc>
              <a:spcBef>
                <a:spcPts val="189"/>
              </a:spcBef>
              <a:spcAft>
                <a:spcPts val="189"/>
              </a:spcAft>
              <a:buFont typeface="Wingdings" panose="05000000000000000000" pitchFamily="2" charset="2"/>
              <a:buChar char="ü"/>
            </a:pPr>
            <a:r>
              <a:rPr lang="vi-VN" sz="2400" dirty="0">
                <a:solidFill>
                  <a:srgbClr val="000000"/>
                </a:solidFill>
                <a:latin typeface="UTM Avo" panose="02040603050506020204" pitchFamily="18"/>
                <a:ea typeface="Times New Roman" panose="02020603050405020304" pitchFamily="18" charset="0"/>
              </a:rPr>
              <a:t> Vẽ hình cắt bản phần trên hình chiếu đứng. </a:t>
            </a:r>
            <a:endParaRPr lang="vi-VN" sz="2400" dirty="0">
              <a:latin typeface="UTM Avo" panose="02040603050506020204" pitchFamily="18"/>
              <a:ea typeface="Times New Roman" panose="02020603050405020304" pitchFamily="18" charset="0"/>
            </a:endParaRPr>
          </a:p>
          <a:p>
            <a:pPr marL="359988" indent="-359988" algn="just">
              <a:lnSpc>
                <a:spcPct val="150000"/>
              </a:lnSpc>
              <a:spcBef>
                <a:spcPts val="189"/>
              </a:spcBef>
              <a:spcAft>
                <a:spcPts val="189"/>
              </a:spcAft>
              <a:buFont typeface="Wingdings" panose="05000000000000000000" pitchFamily="2" charset="2"/>
              <a:buChar char="ü"/>
            </a:pPr>
            <a:r>
              <a:rPr lang="vi-VN" sz="2400" dirty="0">
                <a:solidFill>
                  <a:srgbClr val="000000"/>
                </a:solidFill>
                <a:latin typeface="UTM Avo" panose="02040603050506020204" pitchFamily="18"/>
                <a:ea typeface="Times New Roman" panose="02020603050405020304" pitchFamily="18" charset="0"/>
              </a:rPr>
              <a:t> Tô đậm các đường theo quy định. Ghi kích thước cho bản vẽ.</a:t>
            </a:r>
            <a:endParaRPr lang="en-US" sz="2400" dirty="0">
              <a:latin typeface="UTM Avo" panose="02040603050506020204" pitchFamily="18"/>
              <a:ea typeface="Calibri" panose="020F0502020204030204" pitchFamily="34" charset="0"/>
            </a:endParaRPr>
          </a:p>
        </p:txBody>
      </p:sp>
      <p:sp>
        <p:nvSpPr>
          <p:cNvPr id="8" name="TextBox 14">
            <a:extLst>
              <a:ext uri="{FF2B5EF4-FFF2-40B4-BE49-F238E27FC236}">
                <a16:creationId xmlns:a16="http://schemas.microsoft.com/office/drawing/2014/main" id="{5113164B-3E32-A210-5D3E-381A18C43FEA}"/>
              </a:ext>
            </a:extLst>
          </p:cNvPr>
          <p:cNvSpPr txBox="1"/>
          <p:nvPr/>
        </p:nvSpPr>
        <p:spPr>
          <a:xfrm>
            <a:off x="3349728" y="1610649"/>
            <a:ext cx="5492542" cy="410369"/>
          </a:xfrm>
          <a:prstGeom prst="rect">
            <a:avLst/>
          </a:prstGeom>
        </p:spPr>
        <p:txBody>
          <a:bodyPr lIns="0" tIns="0" rIns="0" bIns="0" rtlCol="0" anchor="t">
            <a:spAutoFit/>
          </a:bodyPr>
          <a:lstStyle/>
          <a:p>
            <a:pPr algn="ctr">
              <a:lnSpc>
                <a:spcPts val="3175"/>
              </a:lnSpc>
            </a:pPr>
            <a:r>
              <a:rPr lang="en-US" sz="2800" b="1" dirty="0" err="1">
                <a:solidFill>
                  <a:srgbClr val="000000"/>
                </a:solidFill>
                <a:latin typeface="UTM Avo" panose="02040603050506020204" pitchFamily="18"/>
              </a:rPr>
              <a:t>Gợi</a:t>
            </a:r>
            <a:r>
              <a:rPr lang="en-US" sz="2800" b="1" dirty="0">
                <a:solidFill>
                  <a:srgbClr val="000000"/>
                </a:solidFill>
                <a:latin typeface="UTM Avo" panose="02040603050506020204" pitchFamily="18"/>
              </a:rPr>
              <a:t> ý</a:t>
            </a:r>
          </a:p>
        </p:txBody>
      </p:sp>
      <p:pic>
        <p:nvPicPr>
          <p:cNvPr id="2" name="Picture 1">
            <a:extLst>
              <a:ext uri="{FF2B5EF4-FFF2-40B4-BE49-F238E27FC236}">
                <a16:creationId xmlns:a16="http://schemas.microsoft.com/office/drawing/2014/main" id="{F5F99EBE-3DBE-956D-70F4-86C2EB05106B}"/>
              </a:ext>
            </a:extLst>
          </p:cNvPr>
          <p:cNvPicPr>
            <a:picLocks noChangeAspect="1"/>
          </p:cNvPicPr>
          <p:nvPr/>
        </p:nvPicPr>
        <p:blipFill>
          <a:blip r:embed="rId3"/>
          <a:stretch>
            <a:fillRect/>
          </a:stretch>
        </p:blipFill>
        <p:spPr>
          <a:xfrm>
            <a:off x="7583055" y="2489190"/>
            <a:ext cx="4269390" cy="3570608"/>
          </a:xfrm>
          <a:prstGeom prst="rect">
            <a:avLst/>
          </a:prstGeom>
        </p:spPr>
      </p:pic>
    </p:spTree>
    <p:extLst>
      <p:ext uri="{BB962C8B-B14F-4D97-AF65-F5344CB8AC3E}">
        <p14:creationId xmlns:p14="http://schemas.microsoft.com/office/powerpoint/2010/main" val="32058635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xEl>
                                              <p:pRg st="0" end="0"/>
                                            </p:txEl>
                                          </p:spTgt>
                                        </p:tgtEl>
                                        <p:attrNameLst>
                                          <p:attrName>style.visibility</p:attrName>
                                        </p:attrNameLst>
                                      </p:cBhvr>
                                      <p:to>
                                        <p:strVal val="visible"/>
                                      </p:to>
                                    </p:set>
                                    <p:animEffect transition="in" filter="fade">
                                      <p:cBhvr>
                                        <p:cTn id="17" dur="500"/>
                                        <p:tgtEl>
                                          <p:spTgt spid="7">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
                                            <p:txEl>
                                              <p:pRg st="1" end="1"/>
                                            </p:txEl>
                                          </p:spTgt>
                                        </p:tgtEl>
                                        <p:attrNameLst>
                                          <p:attrName>style.visibility</p:attrName>
                                        </p:attrNameLst>
                                      </p:cBhvr>
                                      <p:to>
                                        <p:strVal val="visible"/>
                                      </p:to>
                                    </p:set>
                                    <p:animEffect transition="in" filter="fade">
                                      <p:cBhvr>
                                        <p:cTn id="22" dur="500"/>
                                        <p:tgtEl>
                                          <p:spTgt spid="7">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7">
                                            <p:txEl>
                                              <p:pRg st="2" end="2"/>
                                            </p:txEl>
                                          </p:spTgt>
                                        </p:tgtEl>
                                        <p:attrNameLst>
                                          <p:attrName>style.visibility</p:attrName>
                                        </p:attrNameLst>
                                      </p:cBhvr>
                                      <p:to>
                                        <p:strVal val="visible"/>
                                      </p:to>
                                    </p:set>
                                    <p:animEffect transition="in" filter="fade">
                                      <p:cBhvr>
                                        <p:cTn id="27" dur="500"/>
                                        <p:tgtEl>
                                          <p:spTgt spid="7">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7">
                                            <p:txEl>
                                              <p:pRg st="3" end="3"/>
                                            </p:txEl>
                                          </p:spTgt>
                                        </p:tgtEl>
                                        <p:attrNameLst>
                                          <p:attrName>style.visibility</p:attrName>
                                        </p:attrNameLst>
                                      </p:cBhvr>
                                      <p:to>
                                        <p:strVal val="visible"/>
                                      </p:to>
                                    </p:set>
                                    <p:animEffect transition="in" filter="fade">
                                      <p:cBhvr>
                                        <p:cTn id="32" dur="500"/>
                                        <p:tgtEl>
                                          <p:spTgt spid="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4">
            <a:extLst>
              <a:ext uri="{FF2B5EF4-FFF2-40B4-BE49-F238E27FC236}">
                <a16:creationId xmlns:a16="http://schemas.microsoft.com/office/drawing/2014/main" id="{AFDFB8C2-4642-2D1B-D8BF-33355EB3B7C2}"/>
              </a:ext>
            </a:extLst>
          </p:cNvPr>
          <p:cNvGrpSpPr/>
          <p:nvPr/>
        </p:nvGrpSpPr>
        <p:grpSpPr>
          <a:xfrm>
            <a:off x="4585642" y="1059718"/>
            <a:ext cx="3171639" cy="997557"/>
            <a:chOff x="0" y="0"/>
            <a:chExt cx="2333791" cy="687373"/>
          </a:xfrm>
        </p:grpSpPr>
        <p:sp>
          <p:nvSpPr>
            <p:cNvPr id="3" name="Freeform 5">
              <a:extLst>
                <a:ext uri="{FF2B5EF4-FFF2-40B4-BE49-F238E27FC236}">
                  <a16:creationId xmlns:a16="http://schemas.microsoft.com/office/drawing/2014/main" id="{5C002B84-2C00-9856-09AB-9B2747D270C6}"/>
                </a:ext>
              </a:extLst>
            </p:cNvPr>
            <p:cNvSpPr/>
            <p:nvPr/>
          </p:nvSpPr>
          <p:spPr>
            <a:xfrm>
              <a:off x="0" y="0"/>
              <a:ext cx="2333791" cy="687373"/>
            </a:xfrm>
            <a:custGeom>
              <a:avLst/>
              <a:gdLst/>
              <a:ahLst/>
              <a:cxnLst/>
              <a:rect l="l" t="t" r="r" b="b"/>
              <a:pathLst>
                <a:path w="2333791" h="687373">
                  <a:moveTo>
                    <a:pt x="2209331" y="687373"/>
                  </a:moveTo>
                  <a:lnTo>
                    <a:pt x="124460" y="687373"/>
                  </a:lnTo>
                  <a:cubicBezTo>
                    <a:pt x="55880" y="687373"/>
                    <a:pt x="0" y="631493"/>
                    <a:pt x="0" y="562913"/>
                  </a:cubicBezTo>
                  <a:lnTo>
                    <a:pt x="0" y="124460"/>
                  </a:lnTo>
                  <a:cubicBezTo>
                    <a:pt x="0" y="55880"/>
                    <a:pt x="55880" y="0"/>
                    <a:pt x="124460" y="0"/>
                  </a:cubicBezTo>
                  <a:lnTo>
                    <a:pt x="2209331" y="0"/>
                  </a:lnTo>
                  <a:cubicBezTo>
                    <a:pt x="2277911" y="0"/>
                    <a:pt x="2333791" y="55880"/>
                    <a:pt x="2333791" y="124460"/>
                  </a:cubicBezTo>
                  <a:lnTo>
                    <a:pt x="2333791" y="562913"/>
                  </a:lnTo>
                  <a:cubicBezTo>
                    <a:pt x="2333791" y="631493"/>
                    <a:pt x="2277911" y="687373"/>
                    <a:pt x="2209331" y="687373"/>
                  </a:cubicBezTo>
                  <a:close/>
                </a:path>
              </a:pathLst>
            </a:custGeom>
            <a:solidFill>
              <a:srgbClr val="FA9329"/>
            </a:solidFill>
          </p:spPr>
          <p:txBody>
            <a:bodyPr/>
            <a:lstStyle/>
            <a:p>
              <a:endParaRPr lang="en-US" sz="2400">
                <a:latin typeface="UTM Avo" panose="02040603050506020204" pitchFamily="18"/>
              </a:endParaRPr>
            </a:p>
          </p:txBody>
        </p:sp>
      </p:grpSp>
      <p:sp>
        <p:nvSpPr>
          <p:cNvPr id="4" name="TextBox 6">
            <a:extLst>
              <a:ext uri="{FF2B5EF4-FFF2-40B4-BE49-F238E27FC236}">
                <a16:creationId xmlns:a16="http://schemas.microsoft.com/office/drawing/2014/main" id="{81693738-284D-8C26-9268-40D7DEEEB4CF}"/>
              </a:ext>
            </a:extLst>
          </p:cNvPr>
          <p:cNvSpPr txBox="1"/>
          <p:nvPr/>
        </p:nvSpPr>
        <p:spPr>
          <a:xfrm>
            <a:off x="4240447" y="1025410"/>
            <a:ext cx="3862027" cy="576312"/>
          </a:xfrm>
          <a:prstGeom prst="rect">
            <a:avLst/>
          </a:prstGeom>
        </p:spPr>
        <p:txBody>
          <a:bodyPr wrap="square" lIns="0" tIns="0" rIns="0" bIns="0" rtlCol="0" anchor="t">
            <a:spAutoFit/>
          </a:bodyPr>
          <a:lstStyle/>
          <a:p>
            <a:pPr algn="ctr">
              <a:lnSpc>
                <a:spcPts val="5291"/>
              </a:lnSpc>
            </a:pPr>
            <a:r>
              <a:rPr lang="vi-VN" sz="2400" b="1" dirty="0">
                <a:latin typeface="UTM Avo" panose="02040603050506020204" pitchFamily="18"/>
              </a:rPr>
              <a:t>LUYỆN TẬP 3 </a:t>
            </a:r>
            <a:endParaRPr lang="en-US" sz="2400" b="1" dirty="0">
              <a:latin typeface="UTM Avo" panose="02040603050506020204" pitchFamily="18"/>
            </a:endParaRPr>
          </a:p>
        </p:txBody>
      </p:sp>
      <p:grpSp>
        <p:nvGrpSpPr>
          <p:cNvPr id="5" name="Group 7">
            <a:extLst>
              <a:ext uri="{FF2B5EF4-FFF2-40B4-BE49-F238E27FC236}">
                <a16:creationId xmlns:a16="http://schemas.microsoft.com/office/drawing/2014/main" id="{01B99A2F-7569-D47F-8706-47D9645E8022}"/>
              </a:ext>
            </a:extLst>
          </p:cNvPr>
          <p:cNvGrpSpPr/>
          <p:nvPr/>
        </p:nvGrpSpPr>
        <p:grpSpPr>
          <a:xfrm>
            <a:off x="1133538" y="1733451"/>
            <a:ext cx="9924923" cy="1959008"/>
            <a:chOff x="0" y="0"/>
            <a:chExt cx="3018901" cy="1205788"/>
          </a:xfrm>
          <a:solidFill>
            <a:schemeClr val="accent2">
              <a:lumMod val="20000"/>
              <a:lumOff val="80000"/>
            </a:schemeClr>
          </a:solidFill>
        </p:grpSpPr>
        <p:sp>
          <p:nvSpPr>
            <p:cNvPr id="6" name="Freeform 8">
              <a:extLst>
                <a:ext uri="{FF2B5EF4-FFF2-40B4-BE49-F238E27FC236}">
                  <a16:creationId xmlns:a16="http://schemas.microsoft.com/office/drawing/2014/main" id="{E4585FC5-07ED-42BE-55F9-4BE5466D2EBB}"/>
                </a:ext>
              </a:extLst>
            </p:cNvPr>
            <p:cNvSpPr/>
            <p:nvPr/>
          </p:nvSpPr>
          <p:spPr>
            <a:xfrm>
              <a:off x="0" y="0"/>
              <a:ext cx="3018901" cy="1205788"/>
            </a:xfrm>
            <a:custGeom>
              <a:avLst/>
              <a:gdLst/>
              <a:ahLst/>
              <a:cxnLst/>
              <a:rect l="l" t="t" r="r" b="b"/>
              <a:pathLst>
                <a:path w="3018901" h="1205788">
                  <a:moveTo>
                    <a:pt x="2894441" y="1205788"/>
                  </a:moveTo>
                  <a:lnTo>
                    <a:pt x="124460" y="1205788"/>
                  </a:lnTo>
                  <a:cubicBezTo>
                    <a:pt x="55880" y="1205788"/>
                    <a:pt x="0" y="1149908"/>
                    <a:pt x="0" y="1081328"/>
                  </a:cubicBezTo>
                  <a:lnTo>
                    <a:pt x="0" y="124460"/>
                  </a:lnTo>
                  <a:cubicBezTo>
                    <a:pt x="0" y="55880"/>
                    <a:pt x="55880" y="0"/>
                    <a:pt x="124460" y="0"/>
                  </a:cubicBezTo>
                  <a:lnTo>
                    <a:pt x="2894441" y="0"/>
                  </a:lnTo>
                  <a:cubicBezTo>
                    <a:pt x="2963021" y="0"/>
                    <a:pt x="3018901" y="55880"/>
                    <a:pt x="3018901" y="124460"/>
                  </a:cubicBezTo>
                  <a:lnTo>
                    <a:pt x="3018901" y="1081328"/>
                  </a:lnTo>
                  <a:cubicBezTo>
                    <a:pt x="3018901" y="1149908"/>
                    <a:pt x="2963021" y="1205788"/>
                    <a:pt x="2894441" y="1205788"/>
                  </a:cubicBezTo>
                  <a:close/>
                </a:path>
              </a:pathLst>
            </a:custGeom>
            <a:grpFill/>
          </p:spPr>
          <p:txBody>
            <a:bodyPr/>
            <a:lstStyle/>
            <a:p>
              <a:endParaRPr lang="en-US" sz="2400">
                <a:latin typeface="UTM Avo" panose="02040603050506020204" pitchFamily="18"/>
              </a:endParaRPr>
            </a:p>
          </p:txBody>
        </p:sp>
      </p:grpSp>
      <p:sp>
        <p:nvSpPr>
          <p:cNvPr id="7" name="TextBox 10">
            <a:extLst>
              <a:ext uri="{FF2B5EF4-FFF2-40B4-BE49-F238E27FC236}">
                <a16:creationId xmlns:a16="http://schemas.microsoft.com/office/drawing/2014/main" id="{6C7D4C46-F373-44A7-4B12-277A09546D2E}"/>
              </a:ext>
            </a:extLst>
          </p:cNvPr>
          <p:cNvSpPr txBox="1"/>
          <p:nvPr/>
        </p:nvSpPr>
        <p:spPr>
          <a:xfrm>
            <a:off x="1443368" y="1921200"/>
            <a:ext cx="9305262" cy="1583510"/>
          </a:xfrm>
          <a:prstGeom prst="rect">
            <a:avLst/>
          </a:prstGeom>
        </p:spPr>
        <p:txBody>
          <a:bodyPr wrap="square" lIns="0" tIns="0" rIns="0" bIns="0" rtlCol="0" anchor="t">
            <a:spAutoFit/>
          </a:bodyPr>
          <a:lstStyle/>
          <a:p>
            <a:pPr algn="just">
              <a:lnSpc>
                <a:spcPct val="150000"/>
              </a:lnSpc>
              <a:spcBef>
                <a:spcPts val="189"/>
              </a:spcBef>
              <a:spcAft>
                <a:spcPts val="189"/>
              </a:spcAft>
            </a:pPr>
            <a:r>
              <a:rPr lang="vi-VN" sz="2400" i="1" dirty="0">
                <a:latin typeface="UTM Avo" panose="02040603050506020204" pitchFamily="18"/>
                <a:ea typeface="Times New Roman" panose="02020603050405020304" pitchFamily="18" charset="0"/>
              </a:rPr>
              <a:t>Quan sát hình 10.11 và trả lời câu hỏi: Trục có lỗ vuông xuyên suốt ở giữa và được cắt bằng mặt phẳng cắt như hình 10.11a. Em hãy chọn mặt cắt, hình cắt đúng và giải thích tại sao.</a:t>
            </a:r>
            <a:endParaRPr lang="en-US" sz="2400" i="1" dirty="0">
              <a:latin typeface="UTM Avo" panose="02040603050506020204" pitchFamily="18"/>
              <a:ea typeface="Calibri" panose="020F0502020204030204" pitchFamily="34" charset="0"/>
            </a:endParaRPr>
          </a:p>
        </p:txBody>
      </p:sp>
      <p:sp>
        <p:nvSpPr>
          <p:cNvPr id="10" name="TextBox 17">
            <a:extLst>
              <a:ext uri="{FF2B5EF4-FFF2-40B4-BE49-F238E27FC236}">
                <a16:creationId xmlns:a16="http://schemas.microsoft.com/office/drawing/2014/main" id="{C261468F-2AF8-5EA2-459A-4F133C002EF6}"/>
              </a:ext>
            </a:extLst>
          </p:cNvPr>
          <p:cNvSpPr txBox="1"/>
          <p:nvPr/>
        </p:nvSpPr>
        <p:spPr>
          <a:xfrm>
            <a:off x="5864170" y="3692459"/>
            <a:ext cx="3067449" cy="320601"/>
          </a:xfrm>
          <a:prstGeom prst="rect">
            <a:avLst/>
          </a:prstGeom>
        </p:spPr>
        <p:txBody>
          <a:bodyPr lIns="0" tIns="0" rIns="0" bIns="0" rtlCol="0" anchor="t">
            <a:spAutoFit/>
          </a:bodyPr>
          <a:lstStyle/>
          <a:p>
            <a:pPr>
              <a:lnSpc>
                <a:spcPts val="2469"/>
              </a:lnSpc>
            </a:pPr>
            <a:endParaRPr lang="en-US" sz="2400" dirty="0">
              <a:latin typeface="UTM Avo" panose="02040603050506020204" pitchFamily="18"/>
            </a:endParaRPr>
          </a:p>
        </p:txBody>
      </p:sp>
      <p:pic>
        <p:nvPicPr>
          <p:cNvPr id="11" name="Picture 10">
            <a:extLst>
              <a:ext uri="{FF2B5EF4-FFF2-40B4-BE49-F238E27FC236}">
                <a16:creationId xmlns:a16="http://schemas.microsoft.com/office/drawing/2014/main" id="{A8D6444C-D918-7CC6-BFEE-52615F5CD272}"/>
              </a:ext>
            </a:extLst>
          </p:cNvPr>
          <p:cNvPicPr>
            <a:picLocks noChangeAspect="1"/>
          </p:cNvPicPr>
          <p:nvPr/>
        </p:nvPicPr>
        <p:blipFill>
          <a:blip r:embed="rId3"/>
          <a:stretch>
            <a:fillRect/>
          </a:stretch>
        </p:blipFill>
        <p:spPr>
          <a:xfrm>
            <a:off x="2207355" y="3894965"/>
            <a:ext cx="7777290" cy="2584094"/>
          </a:xfrm>
          <a:prstGeom prst="rect">
            <a:avLst/>
          </a:prstGeom>
        </p:spPr>
      </p:pic>
    </p:spTree>
    <p:extLst>
      <p:ext uri="{BB962C8B-B14F-4D97-AF65-F5344CB8AC3E}">
        <p14:creationId xmlns:p14="http://schemas.microsoft.com/office/powerpoint/2010/main" val="5201530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6" name="TextBox 7">
            <a:extLst>
              <a:ext uri="{FF2B5EF4-FFF2-40B4-BE49-F238E27FC236}">
                <a16:creationId xmlns:a16="http://schemas.microsoft.com/office/drawing/2014/main" id="{02EA837F-D738-1FAA-A060-B8908EB39D2C}"/>
              </a:ext>
            </a:extLst>
          </p:cNvPr>
          <p:cNvSpPr txBox="1"/>
          <p:nvPr/>
        </p:nvSpPr>
        <p:spPr>
          <a:xfrm>
            <a:off x="5331567" y="1262785"/>
            <a:ext cx="1899563" cy="654731"/>
          </a:xfrm>
          <a:prstGeom prst="rect">
            <a:avLst/>
          </a:prstGeom>
        </p:spPr>
        <p:txBody>
          <a:bodyPr wrap="square" lIns="0" tIns="0" rIns="0" bIns="0" rtlCol="0" anchor="t">
            <a:spAutoFit/>
          </a:bodyPr>
          <a:lstStyle/>
          <a:p>
            <a:pPr algn="ctr">
              <a:lnSpc>
                <a:spcPts val="6047"/>
              </a:lnSpc>
            </a:pPr>
            <a:r>
              <a:rPr lang="vi-VN" sz="2800" b="1" dirty="0">
                <a:solidFill>
                  <a:sysClr val="windowText" lastClr="000000"/>
                </a:solidFill>
                <a:latin typeface="UTM Avo" panose="02040603050506020204" pitchFamily="18"/>
              </a:rPr>
              <a:t>TRẢ LỜI</a:t>
            </a:r>
            <a:endParaRPr lang="en-US" sz="2800" b="1" dirty="0">
              <a:solidFill>
                <a:sysClr val="windowText" lastClr="000000"/>
              </a:solidFill>
              <a:latin typeface="UTM Avo" panose="02040603050506020204" pitchFamily="18"/>
            </a:endParaRPr>
          </a:p>
        </p:txBody>
      </p:sp>
      <p:grpSp>
        <p:nvGrpSpPr>
          <p:cNvPr id="18" name="Group 11">
            <a:extLst>
              <a:ext uri="{FF2B5EF4-FFF2-40B4-BE49-F238E27FC236}">
                <a16:creationId xmlns:a16="http://schemas.microsoft.com/office/drawing/2014/main" id="{C5B1132F-FB1C-6B12-1AC4-5FFBAC134CCC}"/>
              </a:ext>
            </a:extLst>
          </p:cNvPr>
          <p:cNvGrpSpPr/>
          <p:nvPr/>
        </p:nvGrpSpPr>
        <p:grpSpPr>
          <a:xfrm>
            <a:off x="343952" y="2118684"/>
            <a:ext cx="3099116" cy="3750299"/>
            <a:chOff x="0" y="0"/>
            <a:chExt cx="1802418" cy="2036571"/>
          </a:xfrm>
          <a:solidFill>
            <a:schemeClr val="accent6">
              <a:lumMod val="20000"/>
              <a:lumOff val="80000"/>
            </a:schemeClr>
          </a:solidFill>
        </p:grpSpPr>
        <p:sp>
          <p:nvSpPr>
            <p:cNvPr id="19" name="Freeform 12">
              <a:extLst>
                <a:ext uri="{FF2B5EF4-FFF2-40B4-BE49-F238E27FC236}">
                  <a16:creationId xmlns:a16="http://schemas.microsoft.com/office/drawing/2014/main" id="{3022E1AD-6F3D-34E3-AA30-9895080BB13D}"/>
                </a:ext>
              </a:extLst>
            </p:cNvPr>
            <p:cNvSpPr/>
            <p:nvPr/>
          </p:nvSpPr>
          <p:spPr>
            <a:xfrm>
              <a:off x="0" y="0"/>
              <a:ext cx="1802418" cy="2036571"/>
            </a:xfrm>
            <a:custGeom>
              <a:avLst/>
              <a:gdLst/>
              <a:ahLst/>
              <a:cxnLst/>
              <a:rect l="l" t="t" r="r" b="b"/>
              <a:pathLst>
                <a:path w="1802418" h="2036571">
                  <a:moveTo>
                    <a:pt x="1677957" y="2036571"/>
                  </a:moveTo>
                  <a:lnTo>
                    <a:pt x="124460" y="2036571"/>
                  </a:lnTo>
                  <a:cubicBezTo>
                    <a:pt x="55880" y="2036571"/>
                    <a:pt x="0" y="1980691"/>
                    <a:pt x="0" y="1912111"/>
                  </a:cubicBezTo>
                  <a:lnTo>
                    <a:pt x="0" y="124460"/>
                  </a:lnTo>
                  <a:cubicBezTo>
                    <a:pt x="0" y="55880"/>
                    <a:pt x="55880" y="0"/>
                    <a:pt x="124460" y="0"/>
                  </a:cubicBezTo>
                  <a:lnTo>
                    <a:pt x="1677958" y="0"/>
                  </a:lnTo>
                  <a:cubicBezTo>
                    <a:pt x="1746538" y="0"/>
                    <a:pt x="1802418" y="55880"/>
                    <a:pt x="1802418" y="124460"/>
                  </a:cubicBezTo>
                  <a:lnTo>
                    <a:pt x="1802418" y="1912111"/>
                  </a:lnTo>
                  <a:cubicBezTo>
                    <a:pt x="1802418" y="1980691"/>
                    <a:pt x="1746538" y="2036571"/>
                    <a:pt x="1677958" y="2036571"/>
                  </a:cubicBezTo>
                  <a:close/>
                </a:path>
              </a:pathLst>
            </a:custGeom>
            <a:grpFill/>
          </p:spPr>
          <p:txBody>
            <a:bodyPr/>
            <a:lstStyle/>
            <a:p>
              <a:endParaRPr lang="en-US" sz="2400">
                <a:latin typeface="UTM Avo" panose="02040603050506020204" pitchFamily="18"/>
              </a:endParaRPr>
            </a:p>
          </p:txBody>
        </p:sp>
      </p:grpSp>
      <p:grpSp>
        <p:nvGrpSpPr>
          <p:cNvPr id="20" name="Group 15">
            <a:extLst>
              <a:ext uri="{FF2B5EF4-FFF2-40B4-BE49-F238E27FC236}">
                <a16:creationId xmlns:a16="http://schemas.microsoft.com/office/drawing/2014/main" id="{3F7A12F7-8950-C335-38FA-CED85C82D86B}"/>
              </a:ext>
            </a:extLst>
          </p:cNvPr>
          <p:cNvGrpSpPr/>
          <p:nvPr/>
        </p:nvGrpSpPr>
        <p:grpSpPr>
          <a:xfrm>
            <a:off x="513689" y="2327360"/>
            <a:ext cx="2820333" cy="503243"/>
            <a:chOff x="0" y="-31229"/>
            <a:chExt cx="5969544" cy="1065169"/>
          </a:xfrm>
        </p:grpSpPr>
        <p:sp>
          <p:nvSpPr>
            <p:cNvPr id="21" name="TextBox 16">
              <a:extLst>
                <a:ext uri="{FF2B5EF4-FFF2-40B4-BE49-F238E27FC236}">
                  <a16:creationId xmlns:a16="http://schemas.microsoft.com/office/drawing/2014/main" id="{0D93A7AE-0D5E-1FE4-8C37-807377C281F4}"/>
                </a:ext>
              </a:extLst>
            </p:cNvPr>
            <p:cNvSpPr txBox="1"/>
            <p:nvPr/>
          </p:nvSpPr>
          <p:spPr>
            <a:xfrm>
              <a:off x="473022" y="-31229"/>
              <a:ext cx="4901441" cy="684287"/>
            </a:xfrm>
            <a:prstGeom prst="rect">
              <a:avLst/>
            </a:prstGeom>
          </p:spPr>
          <p:txBody>
            <a:bodyPr lIns="0" tIns="0" rIns="0" bIns="0" rtlCol="0" anchor="t">
              <a:spAutoFit/>
            </a:bodyPr>
            <a:lstStyle/>
            <a:p>
              <a:pPr algn="ctr">
                <a:lnSpc>
                  <a:spcPts val="2469"/>
                </a:lnSpc>
              </a:pPr>
              <a:r>
                <a:rPr lang="vi-VN" sz="2400" b="1" dirty="0">
                  <a:solidFill>
                    <a:srgbClr val="000000"/>
                  </a:solidFill>
                  <a:latin typeface="UTM Avo" panose="02040603050506020204" pitchFamily="18"/>
                </a:rPr>
                <a:t>Vẽ mặt cắt</a:t>
              </a:r>
              <a:endParaRPr lang="en-US" sz="2400" b="1" dirty="0">
                <a:solidFill>
                  <a:srgbClr val="000000"/>
                </a:solidFill>
                <a:latin typeface="UTM Avo" panose="02040603050506020204" pitchFamily="18"/>
              </a:endParaRPr>
            </a:p>
          </p:txBody>
        </p:sp>
        <p:sp>
          <p:nvSpPr>
            <p:cNvPr id="22" name="AutoShape 17">
              <a:extLst>
                <a:ext uri="{FF2B5EF4-FFF2-40B4-BE49-F238E27FC236}">
                  <a16:creationId xmlns:a16="http://schemas.microsoft.com/office/drawing/2014/main" id="{3A6F5119-4CF6-FB53-FCE0-595D1B5AB446}"/>
                </a:ext>
              </a:extLst>
            </p:cNvPr>
            <p:cNvSpPr/>
            <p:nvPr/>
          </p:nvSpPr>
          <p:spPr>
            <a:xfrm>
              <a:off x="0" y="1033940"/>
              <a:ext cx="5969544" cy="0"/>
            </a:xfrm>
            <a:prstGeom prst="line">
              <a:avLst/>
            </a:prstGeom>
            <a:ln w="12700" cap="flat">
              <a:solidFill>
                <a:srgbClr val="000000"/>
              </a:solidFill>
              <a:prstDash val="solid"/>
              <a:headEnd type="none" w="sm" len="sm"/>
              <a:tailEnd type="none" w="sm" len="sm"/>
            </a:ln>
          </p:spPr>
          <p:txBody>
            <a:bodyPr/>
            <a:lstStyle/>
            <a:p>
              <a:endParaRPr lang="en-US" sz="2400" dirty="0">
                <a:latin typeface="UTM Avo" panose="02040603050506020204" pitchFamily="18"/>
              </a:endParaRPr>
            </a:p>
          </p:txBody>
        </p:sp>
      </p:grpSp>
      <p:grpSp>
        <p:nvGrpSpPr>
          <p:cNvPr id="23" name="Group 18">
            <a:extLst>
              <a:ext uri="{FF2B5EF4-FFF2-40B4-BE49-F238E27FC236}">
                <a16:creationId xmlns:a16="http://schemas.microsoft.com/office/drawing/2014/main" id="{92BB49F7-4D4C-9178-A2D4-71B1D3D45C4B}"/>
              </a:ext>
            </a:extLst>
          </p:cNvPr>
          <p:cNvGrpSpPr/>
          <p:nvPr/>
        </p:nvGrpSpPr>
        <p:grpSpPr>
          <a:xfrm>
            <a:off x="3602694" y="2118683"/>
            <a:ext cx="2986298" cy="3750299"/>
            <a:chOff x="0" y="0"/>
            <a:chExt cx="1802418" cy="2036571"/>
          </a:xfrm>
          <a:solidFill>
            <a:schemeClr val="accent6">
              <a:lumMod val="20000"/>
              <a:lumOff val="80000"/>
            </a:schemeClr>
          </a:solidFill>
        </p:grpSpPr>
        <p:sp>
          <p:nvSpPr>
            <p:cNvPr id="24" name="Freeform 19">
              <a:extLst>
                <a:ext uri="{FF2B5EF4-FFF2-40B4-BE49-F238E27FC236}">
                  <a16:creationId xmlns:a16="http://schemas.microsoft.com/office/drawing/2014/main" id="{8FFEE4F0-6011-5DB5-DBEF-0E4E951AB7C9}"/>
                </a:ext>
              </a:extLst>
            </p:cNvPr>
            <p:cNvSpPr/>
            <p:nvPr/>
          </p:nvSpPr>
          <p:spPr>
            <a:xfrm>
              <a:off x="0" y="0"/>
              <a:ext cx="1802418" cy="2036571"/>
            </a:xfrm>
            <a:custGeom>
              <a:avLst/>
              <a:gdLst/>
              <a:ahLst/>
              <a:cxnLst/>
              <a:rect l="l" t="t" r="r" b="b"/>
              <a:pathLst>
                <a:path w="1802418" h="2036571">
                  <a:moveTo>
                    <a:pt x="1677957" y="2036571"/>
                  </a:moveTo>
                  <a:lnTo>
                    <a:pt x="124460" y="2036571"/>
                  </a:lnTo>
                  <a:cubicBezTo>
                    <a:pt x="55880" y="2036571"/>
                    <a:pt x="0" y="1980691"/>
                    <a:pt x="0" y="1912111"/>
                  </a:cubicBezTo>
                  <a:lnTo>
                    <a:pt x="0" y="124460"/>
                  </a:lnTo>
                  <a:cubicBezTo>
                    <a:pt x="0" y="55880"/>
                    <a:pt x="55880" y="0"/>
                    <a:pt x="124460" y="0"/>
                  </a:cubicBezTo>
                  <a:lnTo>
                    <a:pt x="1677958" y="0"/>
                  </a:lnTo>
                  <a:cubicBezTo>
                    <a:pt x="1746538" y="0"/>
                    <a:pt x="1802418" y="55880"/>
                    <a:pt x="1802418" y="124460"/>
                  </a:cubicBezTo>
                  <a:lnTo>
                    <a:pt x="1802418" y="1912111"/>
                  </a:lnTo>
                  <a:cubicBezTo>
                    <a:pt x="1802418" y="1980691"/>
                    <a:pt x="1746538" y="2036571"/>
                    <a:pt x="1677958" y="2036571"/>
                  </a:cubicBezTo>
                  <a:close/>
                </a:path>
              </a:pathLst>
            </a:custGeom>
            <a:grpFill/>
          </p:spPr>
          <p:txBody>
            <a:bodyPr/>
            <a:lstStyle/>
            <a:p>
              <a:endParaRPr lang="en-US" sz="2400" dirty="0">
                <a:latin typeface="UTM Avo" panose="02040603050506020204" pitchFamily="18"/>
              </a:endParaRPr>
            </a:p>
          </p:txBody>
        </p:sp>
      </p:grpSp>
      <p:grpSp>
        <p:nvGrpSpPr>
          <p:cNvPr id="25" name="Group 21">
            <a:extLst>
              <a:ext uri="{FF2B5EF4-FFF2-40B4-BE49-F238E27FC236}">
                <a16:creationId xmlns:a16="http://schemas.microsoft.com/office/drawing/2014/main" id="{C99C77EE-5C9F-ADA1-03C1-3B8DDCF89768}"/>
              </a:ext>
            </a:extLst>
          </p:cNvPr>
          <p:cNvGrpSpPr/>
          <p:nvPr/>
        </p:nvGrpSpPr>
        <p:grpSpPr>
          <a:xfrm>
            <a:off x="3685677" y="2328124"/>
            <a:ext cx="2820333" cy="483044"/>
            <a:chOff x="0" y="11526"/>
            <a:chExt cx="5969544" cy="1022414"/>
          </a:xfrm>
        </p:grpSpPr>
        <p:sp>
          <p:nvSpPr>
            <p:cNvPr id="26" name="TextBox 22">
              <a:extLst>
                <a:ext uri="{FF2B5EF4-FFF2-40B4-BE49-F238E27FC236}">
                  <a16:creationId xmlns:a16="http://schemas.microsoft.com/office/drawing/2014/main" id="{910894A1-490A-D4DD-C74D-F6C35053D41D}"/>
                </a:ext>
              </a:extLst>
            </p:cNvPr>
            <p:cNvSpPr txBox="1"/>
            <p:nvPr/>
          </p:nvSpPr>
          <p:spPr>
            <a:xfrm>
              <a:off x="592583" y="11526"/>
              <a:ext cx="4901441" cy="684286"/>
            </a:xfrm>
            <a:prstGeom prst="rect">
              <a:avLst/>
            </a:prstGeom>
          </p:spPr>
          <p:txBody>
            <a:bodyPr lIns="0" tIns="0" rIns="0" bIns="0" rtlCol="0" anchor="t">
              <a:spAutoFit/>
            </a:bodyPr>
            <a:lstStyle/>
            <a:p>
              <a:pPr algn="ctr">
                <a:lnSpc>
                  <a:spcPts val="2469"/>
                </a:lnSpc>
              </a:pPr>
              <a:r>
                <a:rPr lang="vi-VN" sz="2400" b="1" dirty="0">
                  <a:solidFill>
                    <a:srgbClr val="000000"/>
                  </a:solidFill>
                  <a:latin typeface="UTM Avo" panose="02040603050506020204" pitchFamily="18"/>
                </a:rPr>
                <a:t>Vẽ hình cắt</a:t>
              </a:r>
              <a:endParaRPr lang="en-US" sz="2400" b="1" dirty="0">
                <a:solidFill>
                  <a:srgbClr val="000000"/>
                </a:solidFill>
                <a:latin typeface="UTM Avo" panose="02040603050506020204" pitchFamily="18"/>
              </a:endParaRPr>
            </a:p>
          </p:txBody>
        </p:sp>
        <p:sp>
          <p:nvSpPr>
            <p:cNvPr id="27" name="AutoShape 23">
              <a:extLst>
                <a:ext uri="{FF2B5EF4-FFF2-40B4-BE49-F238E27FC236}">
                  <a16:creationId xmlns:a16="http://schemas.microsoft.com/office/drawing/2014/main" id="{4D9014CD-1543-04A4-A2EE-E02E9E08A341}"/>
                </a:ext>
              </a:extLst>
            </p:cNvPr>
            <p:cNvSpPr/>
            <p:nvPr/>
          </p:nvSpPr>
          <p:spPr>
            <a:xfrm>
              <a:off x="0" y="1033940"/>
              <a:ext cx="5969544" cy="0"/>
            </a:xfrm>
            <a:prstGeom prst="line">
              <a:avLst/>
            </a:prstGeom>
            <a:ln w="12700" cap="flat">
              <a:solidFill>
                <a:srgbClr val="000000"/>
              </a:solidFill>
              <a:prstDash val="solid"/>
              <a:headEnd type="none" w="sm" len="sm"/>
              <a:tailEnd type="none" w="sm" len="sm"/>
            </a:ln>
          </p:spPr>
          <p:txBody>
            <a:bodyPr/>
            <a:lstStyle/>
            <a:p>
              <a:endParaRPr lang="en-US" sz="2400">
                <a:latin typeface="UTM Avo" panose="02040603050506020204" pitchFamily="18"/>
              </a:endParaRPr>
            </a:p>
          </p:txBody>
        </p:sp>
      </p:grpSp>
      <p:grpSp>
        <p:nvGrpSpPr>
          <p:cNvPr id="28" name="Group 24">
            <a:extLst>
              <a:ext uri="{FF2B5EF4-FFF2-40B4-BE49-F238E27FC236}">
                <a16:creationId xmlns:a16="http://schemas.microsoft.com/office/drawing/2014/main" id="{C8D07F3C-3897-5B24-7DAF-A934BAF87AB9}"/>
              </a:ext>
            </a:extLst>
          </p:cNvPr>
          <p:cNvGrpSpPr/>
          <p:nvPr/>
        </p:nvGrpSpPr>
        <p:grpSpPr>
          <a:xfrm>
            <a:off x="6748618" y="2118683"/>
            <a:ext cx="5099430" cy="3750299"/>
            <a:chOff x="0" y="0"/>
            <a:chExt cx="1732765" cy="2036571"/>
          </a:xfrm>
          <a:solidFill>
            <a:schemeClr val="accent6">
              <a:lumMod val="20000"/>
              <a:lumOff val="80000"/>
            </a:schemeClr>
          </a:solidFill>
        </p:grpSpPr>
        <p:sp>
          <p:nvSpPr>
            <p:cNvPr id="29" name="Freeform 25">
              <a:extLst>
                <a:ext uri="{FF2B5EF4-FFF2-40B4-BE49-F238E27FC236}">
                  <a16:creationId xmlns:a16="http://schemas.microsoft.com/office/drawing/2014/main" id="{52AB7FBC-711B-5788-3B2C-B399174A6EE6}"/>
                </a:ext>
              </a:extLst>
            </p:cNvPr>
            <p:cNvSpPr/>
            <p:nvPr/>
          </p:nvSpPr>
          <p:spPr>
            <a:xfrm>
              <a:off x="0" y="0"/>
              <a:ext cx="1732765" cy="2036571"/>
            </a:xfrm>
            <a:custGeom>
              <a:avLst/>
              <a:gdLst/>
              <a:ahLst/>
              <a:cxnLst/>
              <a:rect l="l" t="t" r="r" b="b"/>
              <a:pathLst>
                <a:path w="1802418" h="2036571">
                  <a:moveTo>
                    <a:pt x="1677957" y="2036571"/>
                  </a:moveTo>
                  <a:lnTo>
                    <a:pt x="124460" y="2036571"/>
                  </a:lnTo>
                  <a:cubicBezTo>
                    <a:pt x="55880" y="2036571"/>
                    <a:pt x="0" y="1980691"/>
                    <a:pt x="0" y="1912111"/>
                  </a:cubicBezTo>
                  <a:lnTo>
                    <a:pt x="0" y="124460"/>
                  </a:lnTo>
                  <a:cubicBezTo>
                    <a:pt x="0" y="55880"/>
                    <a:pt x="55880" y="0"/>
                    <a:pt x="124460" y="0"/>
                  </a:cubicBezTo>
                  <a:lnTo>
                    <a:pt x="1677958" y="0"/>
                  </a:lnTo>
                  <a:cubicBezTo>
                    <a:pt x="1746538" y="0"/>
                    <a:pt x="1802418" y="55880"/>
                    <a:pt x="1802418" y="124460"/>
                  </a:cubicBezTo>
                  <a:lnTo>
                    <a:pt x="1802418" y="1912111"/>
                  </a:lnTo>
                  <a:cubicBezTo>
                    <a:pt x="1802418" y="1980691"/>
                    <a:pt x="1746538" y="2036571"/>
                    <a:pt x="1677958" y="2036571"/>
                  </a:cubicBezTo>
                  <a:close/>
                </a:path>
              </a:pathLst>
            </a:custGeom>
            <a:solidFill>
              <a:schemeClr val="accent6">
                <a:lumMod val="20000"/>
                <a:lumOff val="80000"/>
              </a:schemeClr>
            </a:solidFill>
          </p:spPr>
          <p:txBody>
            <a:bodyPr/>
            <a:lstStyle/>
            <a:p>
              <a:endParaRPr lang="en-US" sz="2400">
                <a:latin typeface="UTM Avo" panose="02040603050506020204" pitchFamily="18"/>
              </a:endParaRPr>
            </a:p>
          </p:txBody>
        </p:sp>
      </p:grpSp>
      <p:sp>
        <p:nvSpPr>
          <p:cNvPr id="30" name="TextBox 26">
            <a:extLst>
              <a:ext uri="{FF2B5EF4-FFF2-40B4-BE49-F238E27FC236}">
                <a16:creationId xmlns:a16="http://schemas.microsoft.com/office/drawing/2014/main" id="{EAA2A414-2175-F8AE-3B06-BCB702330CAA}"/>
              </a:ext>
            </a:extLst>
          </p:cNvPr>
          <p:cNvSpPr txBox="1"/>
          <p:nvPr/>
        </p:nvSpPr>
        <p:spPr>
          <a:xfrm>
            <a:off x="6868961" y="2371080"/>
            <a:ext cx="4730510" cy="3245504"/>
          </a:xfrm>
          <a:prstGeom prst="rect">
            <a:avLst/>
          </a:prstGeom>
        </p:spPr>
        <p:txBody>
          <a:bodyPr wrap="square" lIns="0" tIns="0" rIns="0" bIns="0" rtlCol="0" anchor="t">
            <a:spAutoFit/>
          </a:bodyPr>
          <a:lstStyle/>
          <a:p>
            <a:pPr marL="359988" indent="-359988" algn="just">
              <a:lnSpc>
                <a:spcPct val="150000"/>
              </a:lnSpc>
              <a:buFont typeface="Wingdings" panose="05000000000000000000" pitchFamily="2" charset="2"/>
              <a:buChar char="Ø"/>
            </a:pPr>
            <a:r>
              <a:rPr lang="vi-VN" sz="2400" dirty="0">
                <a:solidFill>
                  <a:srgbClr val="000000"/>
                </a:solidFill>
                <a:latin typeface="UTM Avo" panose="02040603050506020204" pitchFamily="18"/>
                <a:ea typeface="Times New Roman" panose="02020603050405020304" pitchFamily="18" charset="0"/>
              </a:rPr>
              <a:t>Hình cắt đúng là hình 10.11c; </a:t>
            </a:r>
          </a:p>
          <a:p>
            <a:pPr marL="359988" indent="-359988" algn="just">
              <a:lnSpc>
                <a:spcPct val="150000"/>
              </a:lnSpc>
              <a:buFont typeface="Wingdings" panose="05000000000000000000" pitchFamily="2" charset="2"/>
              <a:buChar char="Ø"/>
            </a:pPr>
            <a:r>
              <a:rPr lang="vi-VN" sz="2400" dirty="0">
                <a:solidFill>
                  <a:srgbClr val="000000"/>
                </a:solidFill>
                <a:latin typeface="UTM Avo" panose="02040603050506020204" pitchFamily="18"/>
                <a:ea typeface="Times New Roman" panose="02020603050405020304" pitchFamily="18" charset="0"/>
              </a:rPr>
              <a:t>Mặt cắt đúng là hình 10.11d (hình 10.11b) sai vị trí gạch mặt cắt, hình 10.11e sai vì có nét vẽ phần rãnh khép kín với đường tròn của trục).</a:t>
            </a:r>
            <a:endParaRPr lang="en-US" sz="2400" dirty="0">
              <a:latin typeface="UTM Avo" panose="02040603050506020204" pitchFamily="18"/>
              <a:ea typeface="Calibri" panose="020F0502020204030204" pitchFamily="34" charset="0"/>
            </a:endParaRPr>
          </a:p>
        </p:txBody>
      </p:sp>
      <p:sp>
        <p:nvSpPr>
          <p:cNvPr id="31" name="TextBox 28">
            <a:extLst>
              <a:ext uri="{FF2B5EF4-FFF2-40B4-BE49-F238E27FC236}">
                <a16:creationId xmlns:a16="http://schemas.microsoft.com/office/drawing/2014/main" id="{0FA01159-A397-B169-17BD-9BAF0E40A7AC}"/>
              </a:ext>
            </a:extLst>
          </p:cNvPr>
          <p:cNvSpPr txBox="1"/>
          <p:nvPr/>
        </p:nvSpPr>
        <p:spPr>
          <a:xfrm>
            <a:off x="8221416" y="2572858"/>
            <a:ext cx="2315704" cy="320601"/>
          </a:xfrm>
          <a:prstGeom prst="rect">
            <a:avLst/>
          </a:prstGeom>
        </p:spPr>
        <p:txBody>
          <a:bodyPr lIns="0" tIns="0" rIns="0" bIns="0" rtlCol="0" anchor="t">
            <a:spAutoFit/>
          </a:bodyPr>
          <a:lstStyle/>
          <a:p>
            <a:pPr>
              <a:lnSpc>
                <a:spcPts val="2469"/>
              </a:lnSpc>
            </a:pPr>
            <a:endParaRPr lang="en-US" sz="2400" dirty="0">
              <a:solidFill>
                <a:srgbClr val="000000"/>
              </a:solidFill>
              <a:latin typeface="UTM Avo" panose="02040603050506020204" pitchFamily="18"/>
            </a:endParaRPr>
          </a:p>
        </p:txBody>
      </p:sp>
      <p:pic>
        <p:nvPicPr>
          <p:cNvPr id="32" name="Picture 31">
            <a:extLst>
              <a:ext uri="{FF2B5EF4-FFF2-40B4-BE49-F238E27FC236}">
                <a16:creationId xmlns:a16="http://schemas.microsoft.com/office/drawing/2014/main" id="{17D6172D-8469-51A6-6884-A0666955C51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2388" y="3195020"/>
            <a:ext cx="2602243" cy="2290110"/>
          </a:xfrm>
          <a:prstGeom prst="rect">
            <a:avLst/>
          </a:prstGeom>
        </p:spPr>
      </p:pic>
      <p:pic>
        <p:nvPicPr>
          <p:cNvPr id="33" name="Picture 32">
            <a:extLst>
              <a:ext uri="{FF2B5EF4-FFF2-40B4-BE49-F238E27FC236}">
                <a16:creationId xmlns:a16="http://schemas.microsoft.com/office/drawing/2014/main" id="{2BEA4D41-4A25-54AC-4872-10B6F925C0F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88587" y="2970919"/>
            <a:ext cx="1814512" cy="2729056"/>
          </a:xfrm>
          <a:prstGeom prst="rect">
            <a:avLst/>
          </a:prstGeom>
        </p:spPr>
      </p:pic>
    </p:spTree>
    <p:extLst>
      <p:ext uri="{BB962C8B-B14F-4D97-AF65-F5344CB8AC3E}">
        <p14:creationId xmlns:p14="http://schemas.microsoft.com/office/powerpoint/2010/main" val="19918234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additive="base">
                                        <p:cTn id="12" dur="500" fill="hold"/>
                                        <p:tgtEl>
                                          <p:spTgt spid="18"/>
                                        </p:tgtEl>
                                        <p:attrNameLst>
                                          <p:attrName>ppt_x</p:attrName>
                                        </p:attrNameLst>
                                      </p:cBhvr>
                                      <p:tavLst>
                                        <p:tav tm="0">
                                          <p:val>
                                            <p:strVal val="#ppt_x"/>
                                          </p:val>
                                        </p:tav>
                                        <p:tav tm="100000">
                                          <p:val>
                                            <p:strVal val="#ppt_x"/>
                                          </p:val>
                                        </p:tav>
                                      </p:tavLst>
                                    </p:anim>
                                    <p:anim calcmode="lin" valueType="num">
                                      <p:cBhvr additive="base">
                                        <p:cTn id="13" dur="500" fill="hold"/>
                                        <p:tgtEl>
                                          <p:spTgt spid="18"/>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stCondLst>
                                    <p:cond delay="0"/>
                                  </p:stCondLst>
                                  <p:childTnLst>
                                    <p:set>
                                      <p:cBhvr>
                                        <p:cTn id="15" dur="1" fill="hold">
                                          <p:stCondLst>
                                            <p:cond delay="0"/>
                                          </p:stCondLst>
                                        </p:cTn>
                                        <p:tgtEl>
                                          <p:spTgt spid="20"/>
                                        </p:tgtEl>
                                        <p:attrNameLst>
                                          <p:attrName>style.visibility</p:attrName>
                                        </p:attrNameLst>
                                      </p:cBhvr>
                                      <p:to>
                                        <p:strVal val="visible"/>
                                      </p:to>
                                    </p:set>
                                    <p:anim calcmode="lin" valueType="num">
                                      <p:cBhvr additive="base">
                                        <p:cTn id="16" dur="500" fill="hold"/>
                                        <p:tgtEl>
                                          <p:spTgt spid="20"/>
                                        </p:tgtEl>
                                        <p:attrNameLst>
                                          <p:attrName>ppt_x</p:attrName>
                                        </p:attrNameLst>
                                      </p:cBhvr>
                                      <p:tavLst>
                                        <p:tav tm="0">
                                          <p:val>
                                            <p:strVal val="#ppt_x"/>
                                          </p:val>
                                        </p:tav>
                                        <p:tav tm="100000">
                                          <p:val>
                                            <p:strVal val="#ppt_x"/>
                                          </p:val>
                                        </p:tav>
                                      </p:tavLst>
                                    </p:anim>
                                    <p:anim calcmode="lin" valueType="num">
                                      <p:cBhvr additive="base">
                                        <p:cTn id="17" dur="500" fill="hold"/>
                                        <p:tgtEl>
                                          <p:spTgt spid="20"/>
                                        </p:tgtEl>
                                        <p:attrNameLst>
                                          <p:attrName>ppt_y</p:attrName>
                                        </p:attrNameLst>
                                      </p:cBhvr>
                                      <p:tavLst>
                                        <p:tav tm="0">
                                          <p:val>
                                            <p:strVal val="1+#ppt_h/2"/>
                                          </p:val>
                                        </p:tav>
                                        <p:tav tm="100000">
                                          <p:val>
                                            <p:strVal val="#ppt_y"/>
                                          </p:val>
                                        </p:tav>
                                      </p:tavLst>
                                    </p:anim>
                                  </p:childTnLst>
                                </p:cTn>
                              </p:par>
                              <p:par>
                                <p:cTn id="18" presetID="2" presetClass="entr" presetSubtype="4" fill="hold" nodeType="withEffect">
                                  <p:stCondLst>
                                    <p:cond delay="0"/>
                                  </p:stCondLst>
                                  <p:childTnLst>
                                    <p:set>
                                      <p:cBhvr>
                                        <p:cTn id="19" dur="1" fill="hold">
                                          <p:stCondLst>
                                            <p:cond delay="0"/>
                                          </p:stCondLst>
                                        </p:cTn>
                                        <p:tgtEl>
                                          <p:spTgt spid="32"/>
                                        </p:tgtEl>
                                        <p:attrNameLst>
                                          <p:attrName>style.visibility</p:attrName>
                                        </p:attrNameLst>
                                      </p:cBhvr>
                                      <p:to>
                                        <p:strVal val="visible"/>
                                      </p:to>
                                    </p:set>
                                    <p:anim calcmode="lin" valueType="num">
                                      <p:cBhvr additive="base">
                                        <p:cTn id="20" dur="500" fill="hold"/>
                                        <p:tgtEl>
                                          <p:spTgt spid="32"/>
                                        </p:tgtEl>
                                        <p:attrNameLst>
                                          <p:attrName>ppt_x</p:attrName>
                                        </p:attrNameLst>
                                      </p:cBhvr>
                                      <p:tavLst>
                                        <p:tav tm="0">
                                          <p:val>
                                            <p:strVal val="#ppt_x"/>
                                          </p:val>
                                        </p:tav>
                                        <p:tav tm="100000">
                                          <p:val>
                                            <p:strVal val="#ppt_x"/>
                                          </p:val>
                                        </p:tav>
                                      </p:tavLst>
                                    </p:anim>
                                    <p:anim calcmode="lin" valueType="num">
                                      <p:cBhvr additive="base">
                                        <p:cTn id="21"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23"/>
                                        </p:tgtEl>
                                        <p:attrNameLst>
                                          <p:attrName>style.visibility</p:attrName>
                                        </p:attrNameLst>
                                      </p:cBhvr>
                                      <p:to>
                                        <p:strVal val="visible"/>
                                      </p:to>
                                    </p:set>
                                    <p:anim calcmode="lin" valueType="num">
                                      <p:cBhvr additive="base">
                                        <p:cTn id="26" dur="500" fill="hold"/>
                                        <p:tgtEl>
                                          <p:spTgt spid="23"/>
                                        </p:tgtEl>
                                        <p:attrNameLst>
                                          <p:attrName>ppt_x</p:attrName>
                                        </p:attrNameLst>
                                      </p:cBhvr>
                                      <p:tavLst>
                                        <p:tav tm="0">
                                          <p:val>
                                            <p:strVal val="#ppt_x"/>
                                          </p:val>
                                        </p:tav>
                                        <p:tav tm="100000">
                                          <p:val>
                                            <p:strVal val="#ppt_x"/>
                                          </p:val>
                                        </p:tav>
                                      </p:tavLst>
                                    </p:anim>
                                    <p:anim calcmode="lin" valueType="num">
                                      <p:cBhvr additive="base">
                                        <p:cTn id="27" dur="500" fill="hold"/>
                                        <p:tgtEl>
                                          <p:spTgt spid="23"/>
                                        </p:tgtEl>
                                        <p:attrNameLst>
                                          <p:attrName>ppt_y</p:attrName>
                                        </p:attrNameLst>
                                      </p:cBhvr>
                                      <p:tavLst>
                                        <p:tav tm="0">
                                          <p:val>
                                            <p:strVal val="1+#ppt_h/2"/>
                                          </p:val>
                                        </p:tav>
                                        <p:tav tm="100000">
                                          <p:val>
                                            <p:strVal val="#ppt_y"/>
                                          </p:val>
                                        </p:tav>
                                      </p:tavLst>
                                    </p:anim>
                                  </p:childTnLst>
                                </p:cTn>
                              </p:par>
                              <p:par>
                                <p:cTn id="28" presetID="2" presetClass="entr" presetSubtype="4" fill="hold" nodeType="withEffect">
                                  <p:stCondLst>
                                    <p:cond delay="0"/>
                                  </p:stCondLst>
                                  <p:childTnLst>
                                    <p:set>
                                      <p:cBhvr>
                                        <p:cTn id="29" dur="1" fill="hold">
                                          <p:stCondLst>
                                            <p:cond delay="0"/>
                                          </p:stCondLst>
                                        </p:cTn>
                                        <p:tgtEl>
                                          <p:spTgt spid="25"/>
                                        </p:tgtEl>
                                        <p:attrNameLst>
                                          <p:attrName>style.visibility</p:attrName>
                                        </p:attrNameLst>
                                      </p:cBhvr>
                                      <p:to>
                                        <p:strVal val="visible"/>
                                      </p:to>
                                    </p:set>
                                    <p:anim calcmode="lin" valueType="num">
                                      <p:cBhvr additive="base">
                                        <p:cTn id="30" dur="500" fill="hold"/>
                                        <p:tgtEl>
                                          <p:spTgt spid="25"/>
                                        </p:tgtEl>
                                        <p:attrNameLst>
                                          <p:attrName>ppt_x</p:attrName>
                                        </p:attrNameLst>
                                      </p:cBhvr>
                                      <p:tavLst>
                                        <p:tav tm="0">
                                          <p:val>
                                            <p:strVal val="#ppt_x"/>
                                          </p:val>
                                        </p:tav>
                                        <p:tav tm="100000">
                                          <p:val>
                                            <p:strVal val="#ppt_x"/>
                                          </p:val>
                                        </p:tav>
                                      </p:tavLst>
                                    </p:anim>
                                    <p:anim calcmode="lin" valueType="num">
                                      <p:cBhvr additive="base">
                                        <p:cTn id="31" dur="500" fill="hold"/>
                                        <p:tgtEl>
                                          <p:spTgt spid="25"/>
                                        </p:tgtEl>
                                        <p:attrNameLst>
                                          <p:attrName>ppt_y</p:attrName>
                                        </p:attrNameLst>
                                      </p:cBhvr>
                                      <p:tavLst>
                                        <p:tav tm="0">
                                          <p:val>
                                            <p:strVal val="1+#ppt_h/2"/>
                                          </p:val>
                                        </p:tav>
                                        <p:tav tm="100000">
                                          <p:val>
                                            <p:strVal val="#ppt_y"/>
                                          </p:val>
                                        </p:tav>
                                      </p:tavLst>
                                    </p:anim>
                                  </p:childTnLst>
                                </p:cTn>
                              </p:par>
                              <p:par>
                                <p:cTn id="32" presetID="2" presetClass="entr" presetSubtype="4" fill="hold" nodeType="withEffect">
                                  <p:stCondLst>
                                    <p:cond delay="0"/>
                                  </p:stCondLst>
                                  <p:childTnLst>
                                    <p:set>
                                      <p:cBhvr>
                                        <p:cTn id="33" dur="1" fill="hold">
                                          <p:stCondLst>
                                            <p:cond delay="0"/>
                                          </p:stCondLst>
                                        </p:cTn>
                                        <p:tgtEl>
                                          <p:spTgt spid="33"/>
                                        </p:tgtEl>
                                        <p:attrNameLst>
                                          <p:attrName>style.visibility</p:attrName>
                                        </p:attrNameLst>
                                      </p:cBhvr>
                                      <p:to>
                                        <p:strVal val="visible"/>
                                      </p:to>
                                    </p:set>
                                    <p:anim calcmode="lin" valueType="num">
                                      <p:cBhvr additive="base">
                                        <p:cTn id="34" dur="500" fill="hold"/>
                                        <p:tgtEl>
                                          <p:spTgt spid="33"/>
                                        </p:tgtEl>
                                        <p:attrNameLst>
                                          <p:attrName>ppt_x</p:attrName>
                                        </p:attrNameLst>
                                      </p:cBhvr>
                                      <p:tavLst>
                                        <p:tav tm="0">
                                          <p:val>
                                            <p:strVal val="#ppt_x"/>
                                          </p:val>
                                        </p:tav>
                                        <p:tav tm="100000">
                                          <p:val>
                                            <p:strVal val="#ppt_x"/>
                                          </p:val>
                                        </p:tav>
                                      </p:tavLst>
                                    </p:anim>
                                    <p:anim calcmode="lin" valueType="num">
                                      <p:cBhvr additive="base">
                                        <p:cTn id="35"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nodeType="clickEffect">
                                  <p:stCondLst>
                                    <p:cond delay="0"/>
                                  </p:stCondLst>
                                  <p:childTnLst>
                                    <p:set>
                                      <p:cBhvr>
                                        <p:cTn id="39" dur="1" fill="hold">
                                          <p:stCondLst>
                                            <p:cond delay="0"/>
                                          </p:stCondLst>
                                        </p:cTn>
                                        <p:tgtEl>
                                          <p:spTgt spid="28"/>
                                        </p:tgtEl>
                                        <p:attrNameLst>
                                          <p:attrName>style.visibility</p:attrName>
                                        </p:attrNameLst>
                                      </p:cBhvr>
                                      <p:to>
                                        <p:strVal val="visible"/>
                                      </p:to>
                                    </p:set>
                                    <p:anim calcmode="lin" valueType="num">
                                      <p:cBhvr additive="base">
                                        <p:cTn id="40" dur="500" fill="hold"/>
                                        <p:tgtEl>
                                          <p:spTgt spid="28"/>
                                        </p:tgtEl>
                                        <p:attrNameLst>
                                          <p:attrName>ppt_x</p:attrName>
                                        </p:attrNameLst>
                                      </p:cBhvr>
                                      <p:tavLst>
                                        <p:tav tm="0">
                                          <p:val>
                                            <p:strVal val="#ppt_x"/>
                                          </p:val>
                                        </p:tav>
                                        <p:tav tm="100000">
                                          <p:val>
                                            <p:strVal val="#ppt_x"/>
                                          </p:val>
                                        </p:tav>
                                      </p:tavLst>
                                    </p:anim>
                                    <p:anim calcmode="lin" valueType="num">
                                      <p:cBhvr additive="base">
                                        <p:cTn id="41" dur="500" fill="hold"/>
                                        <p:tgtEl>
                                          <p:spTgt spid="28"/>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30"/>
                                        </p:tgtEl>
                                        <p:attrNameLst>
                                          <p:attrName>style.visibility</p:attrName>
                                        </p:attrNameLst>
                                      </p:cBhvr>
                                      <p:to>
                                        <p:strVal val="visible"/>
                                      </p:to>
                                    </p:set>
                                    <p:anim calcmode="lin" valueType="num">
                                      <p:cBhvr additive="base">
                                        <p:cTn id="44" dur="500" fill="hold"/>
                                        <p:tgtEl>
                                          <p:spTgt spid="30"/>
                                        </p:tgtEl>
                                        <p:attrNameLst>
                                          <p:attrName>ppt_x</p:attrName>
                                        </p:attrNameLst>
                                      </p:cBhvr>
                                      <p:tavLst>
                                        <p:tav tm="0">
                                          <p:val>
                                            <p:strVal val="#ppt_x"/>
                                          </p:val>
                                        </p:tav>
                                        <p:tav tm="100000">
                                          <p:val>
                                            <p:strVal val="#ppt_x"/>
                                          </p:val>
                                        </p:tav>
                                      </p:tavLst>
                                    </p:anim>
                                    <p:anim calcmode="lin" valueType="num">
                                      <p:cBhvr additive="base">
                                        <p:cTn id="45" dur="500" fill="hold"/>
                                        <p:tgtEl>
                                          <p:spTgt spid="30"/>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nodePh="1">
                                  <p:stCondLst>
                                    <p:cond delay="0"/>
                                  </p:stCondLst>
                                  <p:endCondLst>
                                    <p:cond evt="begin" delay="0">
                                      <p:tn val="46"/>
                                    </p:cond>
                                  </p:endCondLst>
                                  <p:childTnLst>
                                    <p:set>
                                      <p:cBhvr>
                                        <p:cTn id="47" dur="1" fill="hold">
                                          <p:stCondLst>
                                            <p:cond delay="0"/>
                                          </p:stCondLst>
                                        </p:cTn>
                                        <p:tgtEl>
                                          <p:spTgt spid="31"/>
                                        </p:tgtEl>
                                        <p:attrNameLst>
                                          <p:attrName>style.visibility</p:attrName>
                                        </p:attrNameLst>
                                      </p:cBhvr>
                                      <p:to>
                                        <p:strVal val="visible"/>
                                      </p:to>
                                    </p:set>
                                    <p:anim calcmode="lin" valueType="num">
                                      <p:cBhvr additive="base">
                                        <p:cTn id="48" dur="500" fill="hold"/>
                                        <p:tgtEl>
                                          <p:spTgt spid="31"/>
                                        </p:tgtEl>
                                        <p:attrNameLst>
                                          <p:attrName>ppt_x</p:attrName>
                                        </p:attrNameLst>
                                      </p:cBhvr>
                                      <p:tavLst>
                                        <p:tav tm="0">
                                          <p:val>
                                            <p:strVal val="#ppt_x"/>
                                          </p:val>
                                        </p:tav>
                                        <p:tav tm="100000">
                                          <p:val>
                                            <p:strVal val="#ppt_x"/>
                                          </p:val>
                                        </p:tav>
                                      </p:tavLst>
                                    </p:anim>
                                    <p:anim calcmode="lin" valueType="num">
                                      <p:cBhvr additive="base">
                                        <p:cTn id="49"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30" grpId="0"/>
      <p:bldP spid="31" grpId="0"/>
    </p:bldLst>
  </p:timing>
</p:sld>
</file>

<file path=ppt/slides/slide3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6FE0A819-F101-AA0C-5FAF-E3223DC69CC3}"/>
              </a:ext>
            </a:extLst>
          </p:cNvPr>
          <p:cNvPicPr>
            <a:picLocks noChangeAspect="1"/>
          </p:cNvPicPr>
          <p:nvPr/>
        </p:nvPicPr>
        <p:blipFill>
          <a:blip r:embed="rId4"/>
          <a:stretch>
            <a:fillRect/>
          </a:stretch>
        </p:blipFill>
        <p:spPr>
          <a:xfrm>
            <a:off x="4619855" y="3238682"/>
            <a:ext cx="2952289" cy="1633356"/>
          </a:xfrm>
          <a:prstGeom prst="rect">
            <a:avLst/>
          </a:prstGeom>
        </p:spPr>
      </p:pic>
    </p:spTree>
    <p:extLst>
      <p:ext uri="{BB962C8B-B14F-4D97-AF65-F5344CB8AC3E}">
        <p14:creationId xmlns:p14="http://schemas.microsoft.com/office/powerpoint/2010/main" val="26370388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7">
            <a:extLst>
              <a:ext uri="{FF2B5EF4-FFF2-40B4-BE49-F238E27FC236}">
                <a16:creationId xmlns:a16="http://schemas.microsoft.com/office/drawing/2014/main" id="{03E83806-80D0-AD64-68E7-B2C54D1FCE9D}"/>
              </a:ext>
            </a:extLst>
          </p:cNvPr>
          <p:cNvGrpSpPr/>
          <p:nvPr/>
        </p:nvGrpSpPr>
        <p:grpSpPr>
          <a:xfrm>
            <a:off x="1279763" y="1881354"/>
            <a:ext cx="9933243" cy="1636806"/>
            <a:chOff x="0" y="0"/>
            <a:chExt cx="53043160" cy="9786351"/>
          </a:xfrm>
          <a:solidFill>
            <a:schemeClr val="accent5">
              <a:lumMod val="60000"/>
              <a:lumOff val="40000"/>
            </a:schemeClr>
          </a:solidFill>
        </p:grpSpPr>
        <p:sp>
          <p:nvSpPr>
            <p:cNvPr id="3" name="Freeform 8">
              <a:extLst>
                <a:ext uri="{FF2B5EF4-FFF2-40B4-BE49-F238E27FC236}">
                  <a16:creationId xmlns:a16="http://schemas.microsoft.com/office/drawing/2014/main" id="{4735D0DD-A075-E245-10B9-BB13E5CCB79A}"/>
                </a:ext>
              </a:extLst>
            </p:cNvPr>
            <p:cNvSpPr/>
            <p:nvPr/>
          </p:nvSpPr>
          <p:spPr>
            <a:xfrm>
              <a:off x="72390" y="72390"/>
              <a:ext cx="52898380" cy="9641571"/>
            </a:xfrm>
            <a:custGeom>
              <a:avLst/>
              <a:gdLst/>
              <a:ahLst/>
              <a:cxnLst/>
              <a:rect l="l" t="t" r="r" b="b"/>
              <a:pathLst>
                <a:path w="52898380" h="9641571">
                  <a:moveTo>
                    <a:pt x="0" y="0"/>
                  </a:moveTo>
                  <a:lnTo>
                    <a:pt x="52898380" y="0"/>
                  </a:lnTo>
                  <a:lnTo>
                    <a:pt x="52898380" y="9641571"/>
                  </a:lnTo>
                  <a:lnTo>
                    <a:pt x="0" y="9641571"/>
                  </a:lnTo>
                  <a:lnTo>
                    <a:pt x="0" y="0"/>
                  </a:lnTo>
                  <a:close/>
                </a:path>
              </a:pathLst>
            </a:custGeom>
            <a:grpFill/>
          </p:spPr>
          <p:txBody>
            <a:bodyPr/>
            <a:lstStyle/>
            <a:p>
              <a:endParaRPr lang="en-US" sz="729"/>
            </a:p>
          </p:txBody>
        </p:sp>
        <p:sp>
          <p:nvSpPr>
            <p:cNvPr id="4" name="Freeform 9">
              <a:extLst>
                <a:ext uri="{FF2B5EF4-FFF2-40B4-BE49-F238E27FC236}">
                  <a16:creationId xmlns:a16="http://schemas.microsoft.com/office/drawing/2014/main" id="{241FFA34-C7E5-7D67-8842-67FCE1D86002}"/>
                </a:ext>
              </a:extLst>
            </p:cNvPr>
            <p:cNvSpPr/>
            <p:nvPr/>
          </p:nvSpPr>
          <p:spPr>
            <a:xfrm>
              <a:off x="0" y="0"/>
              <a:ext cx="53043162" cy="9786351"/>
            </a:xfrm>
            <a:custGeom>
              <a:avLst/>
              <a:gdLst/>
              <a:ahLst/>
              <a:cxnLst/>
              <a:rect l="l" t="t" r="r" b="b"/>
              <a:pathLst>
                <a:path w="53043162" h="9786351">
                  <a:moveTo>
                    <a:pt x="52898377" y="9641571"/>
                  </a:moveTo>
                  <a:lnTo>
                    <a:pt x="53043162" y="9641571"/>
                  </a:lnTo>
                  <a:lnTo>
                    <a:pt x="53043162" y="9786351"/>
                  </a:lnTo>
                  <a:lnTo>
                    <a:pt x="52898377" y="9786351"/>
                  </a:lnTo>
                  <a:lnTo>
                    <a:pt x="52898377" y="9641571"/>
                  </a:lnTo>
                  <a:close/>
                  <a:moveTo>
                    <a:pt x="0" y="144780"/>
                  </a:moveTo>
                  <a:lnTo>
                    <a:pt x="144780" y="144780"/>
                  </a:lnTo>
                  <a:lnTo>
                    <a:pt x="144780" y="9641571"/>
                  </a:lnTo>
                  <a:lnTo>
                    <a:pt x="0" y="9641571"/>
                  </a:lnTo>
                  <a:lnTo>
                    <a:pt x="0" y="144780"/>
                  </a:lnTo>
                  <a:close/>
                  <a:moveTo>
                    <a:pt x="0" y="9641571"/>
                  </a:moveTo>
                  <a:lnTo>
                    <a:pt x="144780" y="9641571"/>
                  </a:lnTo>
                  <a:lnTo>
                    <a:pt x="144780" y="9786351"/>
                  </a:lnTo>
                  <a:lnTo>
                    <a:pt x="0" y="9786351"/>
                  </a:lnTo>
                  <a:lnTo>
                    <a:pt x="0" y="9641571"/>
                  </a:lnTo>
                  <a:close/>
                  <a:moveTo>
                    <a:pt x="52898377" y="144780"/>
                  </a:moveTo>
                  <a:lnTo>
                    <a:pt x="53043162" y="144780"/>
                  </a:lnTo>
                  <a:lnTo>
                    <a:pt x="53043162" y="9641571"/>
                  </a:lnTo>
                  <a:lnTo>
                    <a:pt x="52898377" y="9641571"/>
                  </a:lnTo>
                  <a:lnTo>
                    <a:pt x="52898377" y="144780"/>
                  </a:lnTo>
                  <a:close/>
                  <a:moveTo>
                    <a:pt x="144780" y="9641571"/>
                  </a:moveTo>
                  <a:lnTo>
                    <a:pt x="52898377" y="9641571"/>
                  </a:lnTo>
                  <a:lnTo>
                    <a:pt x="52898377" y="9786351"/>
                  </a:lnTo>
                  <a:lnTo>
                    <a:pt x="144780" y="9786351"/>
                  </a:lnTo>
                  <a:lnTo>
                    <a:pt x="144780" y="9641571"/>
                  </a:lnTo>
                  <a:close/>
                  <a:moveTo>
                    <a:pt x="52898377" y="0"/>
                  </a:moveTo>
                  <a:lnTo>
                    <a:pt x="53043162" y="0"/>
                  </a:lnTo>
                  <a:lnTo>
                    <a:pt x="53043162" y="144780"/>
                  </a:lnTo>
                  <a:lnTo>
                    <a:pt x="52898377" y="144780"/>
                  </a:lnTo>
                  <a:lnTo>
                    <a:pt x="52898377" y="0"/>
                  </a:lnTo>
                  <a:close/>
                  <a:moveTo>
                    <a:pt x="0" y="0"/>
                  </a:moveTo>
                  <a:lnTo>
                    <a:pt x="144780" y="0"/>
                  </a:lnTo>
                  <a:lnTo>
                    <a:pt x="144780" y="144780"/>
                  </a:lnTo>
                  <a:lnTo>
                    <a:pt x="0" y="144780"/>
                  </a:lnTo>
                  <a:lnTo>
                    <a:pt x="0" y="0"/>
                  </a:lnTo>
                  <a:close/>
                  <a:moveTo>
                    <a:pt x="144780" y="0"/>
                  </a:moveTo>
                  <a:lnTo>
                    <a:pt x="52898377" y="0"/>
                  </a:lnTo>
                  <a:lnTo>
                    <a:pt x="52898377" y="144780"/>
                  </a:lnTo>
                  <a:lnTo>
                    <a:pt x="144780" y="144780"/>
                  </a:lnTo>
                  <a:lnTo>
                    <a:pt x="144780" y="0"/>
                  </a:lnTo>
                  <a:close/>
                </a:path>
              </a:pathLst>
            </a:custGeom>
            <a:grpFill/>
          </p:spPr>
          <p:txBody>
            <a:bodyPr/>
            <a:lstStyle/>
            <a:p>
              <a:endParaRPr lang="en-US" sz="729"/>
            </a:p>
          </p:txBody>
        </p:sp>
      </p:grpSp>
      <p:grpSp>
        <p:nvGrpSpPr>
          <p:cNvPr id="5" name="Group 10">
            <a:extLst>
              <a:ext uri="{FF2B5EF4-FFF2-40B4-BE49-F238E27FC236}">
                <a16:creationId xmlns:a16="http://schemas.microsoft.com/office/drawing/2014/main" id="{DAA0B00A-92C5-9E6C-65B8-1A2D4C6E51D7}"/>
              </a:ext>
            </a:extLst>
          </p:cNvPr>
          <p:cNvGrpSpPr/>
          <p:nvPr/>
        </p:nvGrpSpPr>
        <p:grpSpPr>
          <a:xfrm>
            <a:off x="945959" y="1710505"/>
            <a:ext cx="10080272" cy="1612591"/>
            <a:chOff x="0" y="0"/>
            <a:chExt cx="41665860" cy="7949958"/>
          </a:xfrm>
          <a:solidFill>
            <a:schemeClr val="accent5">
              <a:lumMod val="20000"/>
              <a:lumOff val="80000"/>
            </a:schemeClr>
          </a:solidFill>
        </p:grpSpPr>
        <p:sp>
          <p:nvSpPr>
            <p:cNvPr id="6" name="Freeform 11">
              <a:extLst>
                <a:ext uri="{FF2B5EF4-FFF2-40B4-BE49-F238E27FC236}">
                  <a16:creationId xmlns:a16="http://schemas.microsoft.com/office/drawing/2014/main" id="{8FF88D60-45B8-0070-709B-9E821B9E0463}"/>
                </a:ext>
              </a:extLst>
            </p:cNvPr>
            <p:cNvSpPr/>
            <p:nvPr/>
          </p:nvSpPr>
          <p:spPr>
            <a:xfrm>
              <a:off x="72390" y="72390"/>
              <a:ext cx="41521080" cy="7805178"/>
            </a:xfrm>
            <a:custGeom>
              <a:avLst/>
              <a:gdLst/>
              <a:ahLst/>
              <a:cxnLst/>
              <a:rect l="l" t="t" r="r" b="b"/>
              <a:pathLst>
                <a:path w="41521080" h="7805178">
                  <a:moveTo>
                    <a:pt x="0" y="0"/>
                  </a:moveTo>
                  <a:lnTo>
                    <a:pt x="41521080" y="0"/>
                  </a:lnTo>
                  <a:lnTo>
                    <a:pt x="41521080" y="7805178"/>
                  </a:lnTo>
                  <a:lnTo>
                    <a:pt x="0" y="7805178"/>
                  </a:lnTo>
                  <a:lnTo>
                    <a:pt x="0" y="0"/>
                  </a:lnTo>
                  <a:close/>
                </a:path>
              </a:pathLst>
            </a:custGeom>
            <a:grpFill/>
          </p:spPr>
          <p:txBody>
            <a:bodyPr/>
            <a:lstStyle/>
            <a:p>
              <a:endParaRPr lang="en-US" sz="729"/>
            </a:p>
          </p:txBody>
        </p:sp>
        <p:sp>
          <p:nvSpPr>
            <p:cNvPr id="7" name="Freeform 12">
              <a:extLst>
                <a:ext uri="{FF2B5EF4-FFF2-40B4-BE49-F238E27FC236}">
                  <a16:creationId xmlns:a16="http://schemas.microsoft.com/office/drawing/2014/main" id="{E0F531E7-0A14-D702-F2E6-E151EB41D47A}"/>
                </a:ext>
              </a:extLst>
            </p:cNvPr>
            <p:cNvSpPr/>
            <p:nvPr/>
          </p:nvSpPr>
          <p:spPr>
            <a:xfrm>
              <a:off x="0" y="0"/>
              <a:ext cx="41665860" cy="7949957"/>
            </a:xfrm>
            <a:custGeom>
              <a:avLst/>
              <a:gdLst/>
              <a:ahLst/>
              <a:cxnLst/>
              <a:rect l="l" t="t" r="r" b="b"/>
              <a:pathLst>
                <a:path w="41665860" h="7949957">
                  <a:moveTo>
                    <a:pt x="41521081" y="7805178"/>
                  </a:moveTo>
                  <a:lnTo>
                    <a:pt x="41665860" y="7805178"/>
                  </a:lnTo>
                  <a:lnTo>
                    <a:pt x="41665860" y="7949957"/>
                  </a:lnTo>
                  <a:lnTo>
                    <a:pt x="41521081" y="7949957"/>
                  </a:lnTo>
                  <a:lnTo>
                    <a:pt x="41521081" y="7805178"/>
                  </a:lnTo>
                  <a:close/>
                  <a:moveTo>
                    <a:pt x="0" y="144780"/>
                  </a:moveTo>
                  <a:lnTo>
                    <a:pt x="144780" y="144780"/>
                  </a:lnTo>
                  <a:lnTo>
                    <a:pt x="144780" y="7805178"/>
                  </a:lnTo>
                  <a:lnTo>
                    <a:pt x="0" y="7805178"/>
                  </a:lnTo>
                  <a:lnTo>
                    <a:pt x="0" y="144780"/>
                  </a:lnTo>
                  <a:close/>
                  <a:moveTo>
                    <a:pt x="0" y="7805178"/>
                  </a:moveTo>
                  <a:lnTo>
                    <a:pt x="144780" y="7805178"/>
                  </a:lnTo>
                  <a:lnTo>
                    <a:pt x="144780" y="7949957"/>
                  </a:lnTo>
                  <a:lnTo>
                    <a:pt x="0" y="7949957"/>
                  </a:lnTo>
                  <a:lnTo>
                    <a:pt x="0" y="7805178"/>
                  </a:lnTo>
                  <a:close/>
                  <a:moveTo>
                    <a:pt x="41521081" y="144780"/>
                  </a:moveTo>
                  <a:lnTo>
                    <a:pt x="41665860" y="144780"/>
                  </a:lnTo>
                  <a:lnTo>
                    <a:pt x="41665860" y="7805178"/>
                  </a:lnTo>
                  <a:lnTo>
                    <a:pt x="41521081" y="7805178"/>
                  </a:lnTo>
                  <a:lnTo>
                    <a:pt x="41521081" y="144780"/>
                  </a:lnTo>
                  <a:close/>
                  <a:moveTo>
                    <a:pt x="144780" y="7805178"/>
                  </a:moveTo>
                  <a:lnTo>
                    <a:pt x="41521081" y="7805178"/>
                  </a:lnTo>
                  <a:lnTo>
                    <a:pt x="41521081" y="7949957"/>
                  </a:lnTo>
                  <a:lnTo>
                    <a:pt x="144780" y="7949957"/>
                  </a:lnTo>
                  <a:lnTo>
                    <a:pt x="144780" y="7805178"/>
                  </a:lnTo>
                  <a:close/>
                  <a:moveTo>
                    <a:pt x="41521081" y="0"/>
                  </a:moveTo>
                  <a:lnTo>
                    <a:pt x="41665860" y="0"/>
                  </a:lnTo>
                  <a:lnTo>
                    <a:pt x="41665860" y="144780"/>
                  </a:lnTo>
                  <a:lnTo>
                    <a:pt x="41521081" y="144780"/>
                  </a:lnTo>
                  <a:lnTo>
                    <a:pt x="41521081" y="0"/>
                  </a:lnTo>
                  <a:close/>
                  <a:moveTo>
                    <a:pt x="0" y="0"/>
                  </a:moveTo>
                  <a:lnTo>
                    <a:pt x="144780" y="0"/>
                  </a:lnTo>
                  <a:lnTo>
                    <a:pt x="144780" y="144780"/>
                  </a:lnTo>
                  <a:lnTo>
                    <a:pt x="0" y="144780"/>
                  </a:lnTo>
                  <a:lnTo>
                    <a:pt x="0" y="0"/>
                  </a:lnTo>
                  <a:close/>
                  <a:moveTo>
                    <a:pt x="144780" y="0"/>
                  </a:moveTo>
                  <a:lnTo>
                    <a:pt x="41521081" y="0"/>
                  </a:lnTo>
                  <a:lnTo>
                    <a:pt x="41521081" y="144780"/>
                  </a:lnTo>
                  <a:lnTo>
                    <a:pt x="144780" y="144780"/>
                  </a:lnTo>
                  <a:lnTo>
                    <a:pt x="144780" y="0"/>
                  </a:lnTo>
                  <a:close/>
                </a:path>
              </a:pathLst>
            </a:custGeom>
            <a:grpFill/>
          </p:spPr>
          <p:txBody>
            <a:bodyPr/>
            <a:lstStyle/>
            <a:p>
              <a:endParaRPr lang="en-US" sz="729"/>
            </a:p>
          </p:txBody>
        </p:sp>
      </p:grpSp>
      <p:sp>
        <p:nvSpPr>
          <p:cNvPr id="16" name="TextBox 15">
            <a:extLst>
              <a:ext uri="{FF2B5EF4-FFF2-40B4-BE49-F238E27FC236}">
                <a16:creationId xmlns:a16="http://schemas.microsoft.com/office/drawing/2014/main" id="{2491FE9D-0FC1-13C5-A97A-E1FA7B51BB33}"/>
              </a:ext>
            </a:extLst>
          </p:cNvPr>
          <p:cNvSpPr txBox="1"/>
          <p:nvPr/>
        </p:nvSpPr>
        <p:spPr>
          <a:xfrm>
            <a:off x="1097839" y="1851229"/>
            <a:ext cx="9776510" cy="1207703"/>
          </a:xfrm>
          <a:prstGeom prst="rect">
            <a:avLst/>
          </a:prstGeom>
          <a:noFill/>
        </p:spPr>
        <p:txBody>
          <a:bodyPr wrap="square">
            <a:spAutoFit/>
          </a:bodyPr>
          <a:lstStyle/>
          <a:p>
            <a:pPr algn="just">
              <a:lnSpc>
                <a:spcPct val="150000"/>
              </a:lnSpc>
            </a:pPr>
            <a:r>
              <a:rPr lang="fr-FR" sz="2600" i="1" dirty="0" err="1">
                <a:solidFill>
                  <a:srgbClr val="000000"/>
                </a:solidFill>
                <a:latin typeface="UTM Avo" panose="02040603050506020204" pitchFamily="18"/>
                <a:ea typeface="Times New Roman" panose="02020603050405020304" pitchFamily="18" charset="0"/>
                <a:cs typeface="Arial" panose="020B0604020202020204" pitchFamily="34" charset="0"/>
              </a:rPr>
              <a:t>Hãy</a:t>
            </a:r>
            <a:r>
              <a:rPr lang="fr-FR" sz="26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600" i="1" dirty="0" err="1">
                <a:solidFill>
                  <a:srgbClr val="000000"/>
                </a:solidFill>
                <a:latin typeface="UTM Avo" panose="02040603050506020204" pitchFamily="18"/>
                <a:ea typeface="Times New Roman" panose="02020603050405020304" pitchFamily="18" charset="0"/>
                <a:cs typeface="Arial" panose="020B0604020202020204" pitchFamily="34" charset="0"/>
              </a:rPr>
              <a:t>sưu</a:t>
            </a:r>
            <a:r>
              <a:rPr lang="fr-FR" sz="26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600" i="1" dirty="0" err="1">
                <a:solidFill>
                  <a:srgbClr val="000000"/>
                </a:solidFill>
                <a:latin typeface="UTM Avo" panose="02040603050506020204" pitchFamily="18"/>
                <a:ea typeface="Times New Roman" panose="02020603050405020304" pitchFamily="18" charset="0"/>
                <a:cs typeface="Arial" panose="020B0604020202020204" pitchFamily="34" charset="0"/>
              </a:rPr>
              <a:t>tầm</a:t>
            </a:r>
            <a:r>
              <a:rPr lang="fr-FR" sz="26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600" i="1" dirty="0" err="1">
                <a:solidFill>
                  <a:srgbClr val="000000"/>
                </a:solidFill>
                <a:latin typeface="UTM Avo" panose="02040603050506020204" pitchFamily="18"/>
                <a:ea typeface="Times New Roman" panose="02020603050405020304" pitchFamily="18" charset="0"/>
                <a:cs typeface="Arial" panose="020B0604020202020204" pitchFamily="34" charset="0"/>
              </a:rPr>
              <a:t>bản</a:t>
            </a:r>
            <a:r>
              <a:rPr lang="fr-FR" sz="26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600" i="1" dirty="0" err="1">
                <a:solidFill>
                  <a:srgbClr val="000000"/>
                </a:solidFill>
                <a:latin typeface="UTM Avo" panose="02040603050506020204" pitchFamily="18"/>
                <a:ea typeface="Times New Roman" panose="02020603050405020304" pitchFamily="18" charset="0"/>
                <a:cs typeface="Arial" panose="020B0604020202020204" pitchFamily="34" charset="0"/>
              </a:rPr>
              <a:t>vẽ</a:t>
            </a:r>
            <a:r>
              <a:rPr lang="fr-FR" sz="26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600" i="1" dirty="0" err="1">
                <a:solidFill>
                  <a:srgbClr val="000000"/>
                </a:solidFill>
                <a:latin typeface="UTM Avo" panose="02040603050506020204" pitchFamily="18"/>
                <a:ea typeface="Times New Roman" panose="02020603050405020304" pitchFamily="18" charset="0"/>
                <a:cs typeface="Arial" panose="020B0604020202020204" pitchFamily="34" charset="0"/>
              </a:rPr>
              <a:t>có</a:t>
            </a:r>
            <a:r>
              <a:rPr lang="fr-FR" sz="26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600" i="1" dirty="0" err="1">
                <a:solidFill>
                  <a:srgbClr val="000000"/>
                </a:solidFill>
                <a:latin typeface="UTM Avo" panose="02040603050506020204" pitchFamily="18"/>
                <a:ea typeface="Times New Roman" panose="02020603050405020304" pitchFamily="18" charset="0"/>
                <a:cs typeface="Arial" panose="020B0604020202020204" pitchFamily="34" charset="0"/>
              </a:rPr>
              <a:t>mặt</a:t>
            </a:r>
            <a:r>
              <a:rPr lang="fr-FR" sz="26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600" i="1" dirty="0" err="1">
                <a:solidFill>
                  <a:srgbClr val="000000"/>
                </a:solidFill>
                <a:latin typeface="UTM Avo" panose="02040603050506020204" pitchFamily="18"/>
                <a:ea typeface="Times New Roman" panose="02020603050405020304" pitchFamily="18" charset="0"/>
                <a:cs typeface="Arial" panose="020B0604020202020204" pitchFamily="34" charset="0"/>
              </a:rPr>
              <a:t>cắt</a:t>
            </a:r>
            <a:r>
              <a:rPr lang="fr-FR" sz="26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600" i="1" dirty="0" err="1">
                <a:solidFill>
                  <a:srgbClr val="000000"/>
                </a:solidFill>
                <a:latin typeface="UTM Avo" panose="02040603050506020204" pitchFamily="18"/>
                <a:ea typeface="Times New Roman" panose="02020603050405020304" pitchFamily="18" charset="0"/>
                <a:cs typeface="Arial" panose="020B0604020202020204" pitchFamily="34" charset="0"/>
              </a:rPr>
              <a:t>hoặc</a:t>
            </a:r>
            <a:r>
              <a:rPr lang="fr-FR" sz="26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600" i="1" dirty="0" err="1">
                <a:solidFill>
                  <a:srgbClr val="000000"/>
                </a:solidFill>
                <a:latin typeface="UTM Avo" panose="02040603050506020204" pitchFamily="18"/>
                <a:ea typeface="Times New Roman" panose="02020603050405020304" pitchFamily="18" charset="0"/>
                <a:cs typeface="Arial" panose="020B0604020202020204" pitchFamily="34" charset="0"/>
              </a:rPr>
              <a:t>hình</a:t>
            </a:r>
            <a:r>
              <a:rPr lang="fr-FR" sz="26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600" i="1" dirty="0" err="1">
                <a:solidFill>
                  <a:srgbClr val="000000"/>
                </a:solidFill>
                <a:latin typeface="UTM Avo" panose="02040603050506020204" pitchFamily="18"/>
                <a:ea typeface="Times New Roman" panose="02020603050405020304" pitchFamily="18" charset="0"/>
                <a:cs typeface="Arial" panose="020B0604020202020204" pitchFamily="34" charset="0"/>
              </a:rPr>
              <a:t>cắt</a:t>
            </a:r>
            <a:r>
              <a:rPr lang="fr-FR" sz="26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600" i="1" dirty="0" err="1">
                <a:solidFill>
                  <a:srgbClr val="000000"/>
                </a:solidFill>
                <a:latin typeface="UTM Avo" panose="02040603050506020204" pitchFamily="18"/>
                <a:ea typeface="Times New Roman" panose="02020603050405020304" pitchFamily="18" charset="0"/>
                <a:cs typeface="Arial" panose="020B0604020202020204" pitchFamily="34" charset="0"/>
              </a:rPr>
              <a:t>và</a:t>
            </a:r>
            <a:r>
              <a:rPr lang="fr-FR" sz="26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600" i="1" dirty="0" err="1">
                <a:solidFill>
                  <a:srgbClr val="000000"/>
                </a:solidFill>
                <a:latin typeface="UTM Avo" panose="02040603050506020204" pitchFamily="18"/>
                <a:ea typeface="Times New Roman" panose="02020603050405020304" pitchFamily="18" charset="0"/>
                <a:cs typeface="Arial" panose="020B0604020202020204" pitchFamily="34" charset="0"/>
              </a:rPr>
              <a:t>cho</a:t>
            </a:r>
            <a:r>
              <a:rPr lang="fr-FR" sz="26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600" i="1" dirty="0" err="1">
                <a:solidFill>
                  <a:srgbClr val="000000"/>
                </a:solidFill>
                <a:latin typeface="UTM Avo" panose="02040603050506020204" pitchFamily="18"/>
                <a:ea typeface="Times New Roman" panose="02020603050405020304" pitchFamily="18" charset="0"/>
                <a:cs typeface="Arial" panose="020B0604020202020204" pitchFamily="34" charset="0"/>
              </a:rPr>
              <a:t>biết</a:t>
            </a:r>
            <a:r>
              <a:rPr lang="fr-FR" sz="2600" i="1" dirty="0">
                <a:solidFill>
                  <a:srgbClr val="000000"/>
                </a:solidFill>
                <a:latin typeface="UTM Avo" panose="02040603050506020204" pitchFamily="18"/>
                <a:ea typeface="Times New Roman" panose="02020603050405020304" pitchFamily="18" charset="0"/>
                <a:cs typeface="Arial" panose="020B0604020202020204" pitchFamily="34" charset="0"/>
              </a:rPr>
              <a:t> ý </a:t>
            </a:r>
            <a:r>
              <a:rPr lang="fr-FR" sz="2600" i="1" dirty="0" err="1">
                <a:solidFill>
                  <a:srgbClr val="000000"/>
                </a:solidFill>
                <a:latin typeface="UTM Avo" panose="02040603050506020204" pitchFamily="18"/>
                <a:ea typeface="Times New Roman" panose="02020603050405020304" pitchFamily="18" charset="0"/>
                <a:cs typeface="Arial" panose="020B0604020202020204" pitchFamily="34" charset="0"/>
              </a:rPr>
              <a:t>nghĩa</a:t>
            </a:r>
            <a:r>
              <a:rPr lang="fr-FR" sz="26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600" i="1" dirty="0" err="1">
                <a:solidFill>
                  <a:srgbClr val="000000"/>
                </a:solidFill>
                <a:latin typeface="UTM Avo" panose="02040603050506020204" pitchFamily="18"/>
                <a:ea typeface="Times New Roman" panose="02020603050405020304" pitchFamily="18" charset="0"/>
                <a:cs typeface="Arial" panose="020B0604020202020204" pitchFamily="34" charset="0"/>
              </a:rPr>
              <a:t>của</a:t>
            </a:r>
            <a:r>
              <a:rPr lang="fr-FR" sz="26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600" i="1" dirty="0" err="1">
                <a:solidFill>
                  <a:srgbClr val="000000"/>
                </a:solidFill>
                <a:latin typeface="UTM Avo" panose="02040603050506020204" pitchFamily="18"/>
                <a:ea typeface="Times New Roman" panose="02020603050405020304" pitchFamily="18" charset="0"/>
                <a:cs typeface="Arial" panose="020B0604020202020204" pitchFamily="34" charset="0"/>
              </a:rPr>
              <a:t>mặt</a:t>
            </a:r>
            <a:r>
              <a:rPr lang="fr-FR" sz="26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600" i="1" dirty="0" err="1">
                <a:solidFill>
                  <a:srgbClr val="000000"/>
                </a:solidFill>
                <a:latin typeface="UTM Avo" panose="02040603050506020204" pitchFamily="18"/>
                <a:ea typeface="Times New Roman" panose="02020603050405020304" pitchFamily="18" charset="0"/>
                <a:cs typeface="Arial" panose="020B0604020202020204" pitchFamily="34" charset="0"/>
              </a:rPr>
              <a:t>cắt</a:t>
            </a:r>
            <a:r>
              <a:rPr lang="fr-FR" sz="26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600" i="1" dirty="0" err="1">
                <a:solidFill>
                  <a:srgbClr val="000000"/>
                </a:solidFill>
                <a:latin typeface="UTM Avo" panose="02040603050506020204" pitchFamily="18"/>
                <a:ea typeface="Times New Roman" panose="02020603050405020304" pitchFamily="18" charset="0"/>
                <a:cs typeface="Arial" panose="020B0604020202020204" pitchFamily="34" charset="0"/>
              </a:rPr>
              <a:t>hoặc</a:t>
            </a:r>
            <a:r>
              <a:rPr lang="fr-FR" sz="26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600" i="1" dirty="0" err="1">
                <a:solidFill>
                  <a:srgbClr val="000000"/>
                </a:solidFill>
                <a:latin typeface="UTM Avo" panose="02040603050506020204" pitchFamily="18"/>
                <a:ea typeface="Times New Roman" panose="02020603050405020304" pitchFamily="18" charset="0"/>
                <a:cs typeface="Arial" panose="020B0604020202020204" pitchFamily="34" charset="0"/>
              </a:rPr>
              <a:t>hình</a:t>
            </a:r>
            <a:r>
              <a:rPr lang="fr-FR" sz="26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600" i="1" dirty="0" err="1">
                <a:solidFill>
                  <a:srgbClr val="000000"/>
                </a:solidFill>
                <a:latin typeface="UTM Avo" panose="02040603050506020204" pitchFamily="18"/>
                <a:ea typeface="Times New Roman" panose="02020603050405020304" pitchFamily="18" charset="0"/>
                <a:cs typeface="Arial" panose="020B0604020202020204" pitchFamily="34" charset="0"/>
              </a:rPr>
              <a:t>cắt</a:t>
            </a:r>
            <a:r>
              <a:rPr lang="fr-FR" sz="26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600" i="1" dirty="0" err="1">
                <a:solidFill>
                  <a:srgbClr val="000000"/>
                </a:solidFill>
                <a:latin typeface="UTM Avo" panose="02040603050506020204" pitchFamily="18"/>
                <a:ea typeface="Times New Roman" panose="02020603050405020304" pitchFamily="18" charset="0"/>
                <a:cs typeface="Arial" panose="020B0604020202020204" pitchFamily="34" charset="0"/>
              </a:rPr>
              <a:t>đỏ</a:t>
            </a:r>
            <a:r>
              <a:rPr lang="fr-FR" sz="26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600" i="1" dirty="0" err="1">
                <a:solidFill>
                  <a:srgbClr val="000000"/>
                </a:solidFill>
                <a:latin typeface="UTM Avo" panose="02040603050506020204" pitchFamily="18"/>
                <a:ea typeface="Times New Roman" panose="02020603050405020304" pitchFamily="18" charset="0"/>
                <a:cs typeface="Arial" panose="020B0604020202020204" pitchFamily="34" charset="0"/>
              </a:rPr>
              <a:t>trên</a:t>
            </a:r>
            <a:r>
              <a:rPr lang="fr-FR" sz="26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600" i="1" dirty="0" err="1">
                <a:solidFill>
                  <a:srgbClr val="000000"/>
                </a:solidFill>
                <a:latin typeface="UTM Avo" panose="02040603050506020204" pitchFamily="18"/>
                <a:ea typeface="Times New Roman" panose="02020603050405020304" pitchFamily="18" charset="0"/>
                <a:cs typeface="Arial" panose="020B0604020202020204" pitchFamily="34" charset="0"/>
              </a:rPr>
              <a:t>bản</a:t>
            </a:r>
            <a:r>
              <a:rPr lang="fr-FR" sz="26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600" i="1" dirty="0" err="1">
                <a:solidFill>
                  <a:srgbClr val="000000"/>
                </a:solidFill>
                <a:latin typeface="UTM Avo" panose="02040603050506020204" pitchFamily="18"/>
                <a:ea typeface="Times New Roman" panose="02020603050405020304" pitchFamily="18" charset="0"/>
                <a:cs typeface="Arial" panose="020B0604020202020204" pitchFamily="34" charset="0"/>
              </a:rPr>
              <a:t>vẽ</a:t>
            </a:r>
            <a:r>
              <a:rPr lang="fr-FR" sz="26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600" i="1" dirty="0" err="1">
                <a:solidFill>
                  <a:srgbClr val="000000"/>
                </a:solidFill>
                <a:latin typeface="UTM Avo" panose="02040603050506020204" pitchFamily="18"/>
                <a:ea typeface="Times New Roman" panose="02020603050405020304" pitchFamily="18" charset="0"/>
                <a:cs typeface="Arial" panose="020B0604020202020204" pitchFamily="34" charset="0"/>
              </a:rPr>
              <a:t>kĩ</a:t>
            </a:r>
            <a:r>
              <a:rPr lang="fr-FR" sz="26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600" i="1" dirty="0" err="1">
                <a:solidFill>
                  <a:srgbClr val="000000"/>
                </a:solidFill>
                <a:latin typeface="UTM Avo" panose="02040603050506020204" pitchFamily="18"/>
                <a:ea typeface="Times New Roman" panose="02020603050405020304" pitchFamily="18" charset="0"/>
                <a:cs typeface="Arial" panose="020B0604020202020204" pitchFamily="34" charset="0"/>
              </a:rPr>
              <a:t>thuật</a:t>
            </a:r>
            <a:r>
              <a:rPr lang="fr-FR" sz="2600" i="1" dirty="0">
                <a:solidFill>
                  <a:srgbClr val="000000"/>
                </a:solidFill>
                <a:latin typeface="UTM Avo" panose="02040603050506020204" pitchFamily="18"/>
                <a:ea typeface="Times New Roman" panose="02020603050405020304" pitchFamily="18" charset="0"/>
                <a:cs typeface="Arial" panose="020B0604020202020204" pitchFamily="34" charset="0"/>
              </a:rPr>
              <a:t>.</a:t>
            </a:r>
            <a:endParaRPr lang="en-US" sz="2600" i="1" dirty="0">
              <a:latin typeface="UTM Avo" panose="02040603050506020204" pitchFamily="18"/>
              <a:cs typeface="Arial" panose="020B0604020202020204" pitchFamily="34" charset="0"/>
            </a:endParaRPr>
          </a:p>
        </p:txBody>
      </p:sp>
      <p:pic>
        <p:nvPicPr>
          <p:cNvPr id="1028" name="Picture 4" descr="Các quy tắc vẽ mặt cắt">
            <a:extLst>
              <a:ext uri="{FF2B5EF4-FFF2-40B4-BE49-F238E27FC236}">
                <a16:creationId xmlns:a16="http://schemas.microsoft.com/office/drawing/2014/main" id="{ECA8D377-7F77-9706-2554-72F70692EA4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3200" y="3701627"/>
            <a:ext cx="3606522" cy="2831730"/>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9">
            <a:extLst>
              <a:ext uri="{FF2B5EF4-FFF2-40B4-BE49-F238E27FC236}">
                <a16:creationId xmlns:a16="http://schemas.microsoft.com/office/drawing/2014/main" id="{483F1586-F944-5FA2-6A81-00742554045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69126" y="3701627"/>
            <a:ext cx="5349674" cy="2805317"/>
          </a:xfrm>
          <a:prstGeom prst="rect">
            <a:avLst/>
          </a:prstGeom>
        </p:spPr>
      </p:pic>
    </p:spTree>
    <p:extLst>
      <p:ext uri="{BB962C8B-B14F-4D97-AF65-F5344CB8AC3E}">
        <p14:creationId xmlns:p14="http://schemas.microsoft.com/office/powerpoint/2010/main" val="4262640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28"/>
                                        </p:tgtEl>
                                        <p:attrNameLst>
                                          <p:attrName>style.visibility</p:attrName>
                                        </p:attrNameLst>
                                      </p:cBhvr>
                                      <p:to>
                                        <p:strVal val="visible"/>
                                      </p:to>
                                    </p:set>
                                    <p:animEffect transition="in" filter="fade">
                                      <p:cBhvr>
                                        <p:cTn id="12" dur="500"/>
                                        <p:tgtEl>
                                          <p:spTgt spid="1028"/>
                                        </p:tgtEl>
                                      </p:cBhvr>
                                    </p:animEffect>
                                  </p:childTnLst>
                                </p:cTn>
                              </p:par>
                              <p:par>
                                <p:cTn id="13" presetID="10" presetClass="entr" presetSubtype="0" fill="hold" nodeType="with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2B571A9F-4FD7-1498-E97A-AFDDB2E3A733}"/>
              </a:ext>
            </a:extLst>
          </p:cNvPr>
          <p:cNvPicPr>
            <a:picLocks noChangeAspect="1"/>
          </p:cNvPicPr>
          <p:nvPr/>
        </p:nvPicPr>
        <p:blipFill>
          <a:blip r:embed="rId4"/>
          <a:stretch>
            <a:fillRect/>
          </a:stretch>
        </p:blipFill>
        <p:spPr>
          <a:xfrm>
            <a:off x="4619855" y="3238682"/>
            <a:ext cx="2952289" cy="1633356"/>
          </a:xfrm>
          <a:prstGeom prst="rect">
            <a:avLst/>
          </a:prstGeom>
        </p:spPr>
      </p:pic>
    </p:spTree>
    <p:extLst>
      <p:ext uri="{BB962C8B-B14F-4D97-AF65-F5344CB8AC3E}">
        <p14:creationId xmlns:p14="http://schemas.microsoft.com/office/powerpoint/2010/main" val="34300499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7">
            <a:extLst>
              <a:ext uri="{FF2B5EF4-FFF2-40B4-BE49-F238E27FC236}">
                <a16:creationId xmlns:a16="http://schemas.microsoft.com/office/drawing/2014/main" id="{7AEDCBCD-F162-50AB-4A06-B3DFEBDD9445}"/>
              </a:ext>
            </a:extLst>
          </p:cNvPr>
          <p:cNvSpPr/>
          <p:nvPr/>
        </p:nvSpPr>
        <p:spPr>
          <a:xfrm>
            <a:off x="1134742" y="2312555"/>
            <a:ext cx="9922516" cy="3365500"/>
          </a:xfrm>
          <a:prstGeom prst="roundRect">
            <a:avLst>
              <a:gd name="adj" fmla="val 10128"/>
            </a:avLst>
          </a:prstGeom>
          <a:solidFill>
            <a:srgbClr val="F9E9F2"/>
          </a:solidFill>
          <a:ln w="57150">
            <a:solidFill>
              <a:srgbClr val="E283B6"/>
            </a:solidFill>
          </a:ln>
        </p:spPr>
        <p:style>
          <a:lnRef idx="2">
            <a:schemeClr val="accent1">
              <a:shade val="50000"/>
            </a:schemeClr>
          </a:lnRef>
          <a:fillRef idx="1">
            <a:schemeClr val="accent1"/>
          </a:fillRef>
          <a:effectRef idx="0">
            <a:schemeClr val="accent1"/>
          </a:effectRef>
          <a:fontRef idx="minor">
            <a:schemeClr val="lt1"/>
          </a:fontRef>
        </p:style>
        <p:txBody>
          <a:bodyPr lIns="85042" tIns="408200" bIns="374183" rtlCol="0" anchor="ctr"/>
          <a:lstStyle/>
          <a:p>
            <a:pPr marL="287990" indent="-287990" algn="just">
              <a:lnSpc>
                <a:spcPct val="150000"/>
              </a:lnSpc>
              <a:spcBef>
                <a:spcPts val="1200"/>
              </a:spcBef>
              <a:buFont typeface="Arial" panose="020B0604020202020204" pitchFamily="34" charset="0"/>
              <a:buChar char="•"/>
            </a:pPr>
            <a:r>
              <a:rPr lang="en-US" sz="2600" dirty="0" err="1">
                <a:solidFill>
                  <a:schemeClr val="tx1"/>
                </a:solidFill>
                <a:latin typeface="UTM Avo" panose="02040603050506020204" pitchFamily="18"/>
              </a:rPr>
              <a:t>Mặt</a:t>
            </a:r>
            <a:r>
              <a:rPr lang="en-US" sz="2600" dirty="0">
                <a:solidFill>
                  <a:schemeClr val="tx1"/>
                </a:solidFill>
                <a:latin typeface="UTM Avo" panose="02040603050506020204" pitchFamily="18"/>
              </a:rPr>
              <a:t> </a:t>
            </a:r>
            <a:r>
              <a:rPr lang="en-US" sz="2600" dirty="0" err="1">
                <a:solidFill>
                  <a:schemeClr val="tx1"/>
                </a:solidFill>
                <a:latin typeface="UTM Avo" panose="02040603050506020204" pitchFamily="18"/>
              </a:rPr>
              <a:t>cắt</a:t>
            </a:r>
            <a:r>
              <a:rPr lang="en-US" sz="2600" dirty="0">
                <a:solidFill>
                  <a:schemeClr val="tx1"/>
                </a:solidFill>
                <a:latin typeface="UTM Avo" panose="02040603050506020204" pitchFamily="18"/>
              </a:rPr>
              <a:t>, </a:t>
            </a:r>
            <a:r>
              <a:rPr lang="en-US" sz="2600" dirty="0" err="1">
                <a:solidFill>
                  <a:schemeClr val="tx1"/>
                </a:solidFill>
                <a:latin typeface="UTM Avo" panose="02040603050506020204" pitchFamily="18"/>
              </a:rPr>
              <a:t>hình</a:t>
            </a:r>
            <a:r>
              <a:rPr lang="en-US" sz="2600" dirty="0">
                <a:solidFill>
                  <a:schemeClr val="tx1"/>
                </a:solidFill>
                <a:latin typeface="UTM Avo" panose="02040603050506020204" pitchFamily="18"/>
              </a:rPr>
              <a:t> </a:t>
            </a:r>
            <a:r>
              <a:rPr lang="en-US" sz="2600" dirty="0" err="1">
                <a:solidFill>
                  <a:schemeClr val="tx1"/>
                </a:solidFill>
                <a:latin typeface="UTM Avo" panose="02040603050506020204" pitchFamily="18"/>
              </a:rPr>
              <a:t>cắt</a:t>
            </a:r>
            <a:r>
              <a:rPr lang="en-US" sz="2600" dirty="0">
                <a:solidFill>
                  <a:schemeClr val="tx1"/>
                </a:solidFill>
                <a:latin typeface="UTM Avo" panose="02040603050506020204" pitchFamily="18"/>
              </a:rPr>
              <a:t> </a:t>
            </a:r>
            <a:r>
              <a:rPr lang="en-US" sz="2600" dirty="0" err="1">
                <a:solidFill>
                  <a:schemeClr val="tx1"/>
                </a:solidFill>
                <a:latin typeface="UTM Avo" panose="02040603050506020204" pitchFamily="18"/>
              </a:rPr>
              <a:t>dùng</a:t>
            </a:r>
            <a:r>
              <a:rPr lang="en-US" sz="2600" dirty="0">
                <a:solidFill>
                  <a:schemeClr val="tx1"/>
                </a:solidFill>
                <a:latin typeface="UTM Avo" panose="02040603050506020204" pitchFamily="18"/>
              </a:rPr>
              <a:t> </a:t>
            </a:r>
            <a:r>
              <a:rPr lang="en-US" sz="2600" dirty="0" err="1">
                <a:solidFill>
                  <a:schemeClr val="tx1"/>
                </a:solidFill>
                <a:latin typeface="UTM Avo" panose="02040603050506020204" pitchFamily="18"/>
              </a:rPr>
              <a:t>để</a:t>
            </a:r>
            <a:r>
              <a:rPr lang="en-US" sz="2600" dirty="0">
                <a:solidFill>
                  <a:schemeClr val="tx1"/>
                </a:solidFill>
                <a:latin typeface="UTM Avo" panose="02040603050506020204" pitchFamily="18"/>
              </a:rPr>
              <a:t> </a:t>
            </a:r>
            <a:r>
              <a:rPr lang="en-US" sz="2600" dirty="0" err="1">
                <a:solidFill>
                  <a:schemeClr val="tx1"/>
                </a:solidFill>
                <a:latin typeface="UTM Avo" panose="02040603050506020204" pitchFamily="18"/>
              </a:rPr>
              <a:t>biểu</a:t>
            </a:r>
            <a:r>
              <a:rPr lang="en-US" sz="2600" dirty="0">
                <a:solidFill>
                  <a:schemeClr val="tx1"/>
                </a:solidFill>
                <a:latin typeface="UTM Avo" panose="02040603050506020204" pitchFamily="18"/>
              </a:rPr>
              <a:t> </a:t>
            </a:r>
            <a:r>
              <a:rPr lang="en-US" sz="2600" dirty="0" err="1">
                <a:solidFill>
                  <a:schemeClr val="tx1"/>
                </a:solidFill>
                <a:latin typeface="UTM Avo" panose="02040603050506020204" pitchFamily="18"/>
              </a:rPr>
              <a:t>diễn</a:t>
            </a:r>
            <a:r>
              <a:rPr lang="en-US" sz="2600" dirty="0">
                <a:solidFill>
                  <a:schemeClr val="tx1"/>
                </a:solidFill>
                <a:latin typeface="UTM Avo" panose="02040603050506020204" pitchFamily="18"/>
              </a:rPr>
              <a:t> </a:t>
            </a:r>
            <a:r>
              <a:rPr lang="en-US" sz="2600" dirty="0" err="1">
                <a:solidFill>
                  <a:schemeClr val="tx1"/>
                </a:solidFill>
                <a:latin typeface="UTM Avo" panose="02040603050506020204" pitchFamily="18"/>
              </a:rPr>
              <a:t>cấu</a:t>
            </a:r>
            <a:r>
              <a:rPr lang="en-US" sz="2600" dirty="0">
                <a:solidFill>
                  <a:schemeClr val="tx1"/>
                </a:solidFill>
                <a:latin typeface="UTM Avo" panose="02040603050506020204" pitchFamily="18"/>
              </a:rPr>
              <a:t> </a:t>
            </a:r>
            <a:r>
              <a:rPr lang="en-US" sz="2600" dirty="0" err="1">
                <a:solidFill>
                  <a:schemeClr val="tx1"/>
                </a:solidFill>
                <a:latin typeface="UTM Avo" panose="02040603050506020204" pitchFamily="18"/>
              </a:rPr>
              <a:t>tạo</a:t>
            </a:r>
            <a:r>
              <a:rPr lang="en-US" sz="2600" dirty="0">
                <a:solidFill>
                  <a:schemeClr val="tx1"/>
                </a:solidFill>
                <a:latin typeface="UTM Avo" panose="02040603050506020204" pitchFamily="18"/>
              </a:rPr>
              <a:t> </a:t>
            </a:r>
            <a:r>
              <a:rPr lang="en-US" sz="2600" dirty="0" err="1">
                <a:solidFill>
                  <a:schemeClr val="tx1"/>
                </a:solidFill>
                <a:latin typeface="UTM Avo" panose="02040603050506020204" pitchFamily="18"/>
              </a:rPr>
              <a:t>bên</a:t>
            </a:r>
            <a:r>
              <a:rPr lang="en-US" sz="2600" dirty="0">
                <a:solidFill>
                  <a:schemeClr val="tx1"/>
                </a:solidFill>
                <a:latin typeface="UTM Avo" panose="02040603050506020204" pitchFamily="18"/>
              </a:rPr>
              <a:t> </a:t>
            </a:r>
            <a:r>
              <a:rPr lang="en-US" sz="2600" dirty="0" err="1">
                <a:solidFill>
                  <a:schemeClr val="tx1"/>
                </a:solidFill>
                <a:latin typeface="UTM Avo" panose="02040603050506020204" pitchFamily="18"/>
              </a:rPr>
              <a:t>trong</a:t>
            </a:r>
            <a:r>
              <a:rPr lang="en-US" sz="2600" dirty="0">
                <a:solidFill>
                  <a:schemeClr val="tx1"/>
                </a:solidFill>
                <a:latin typeface="UTM Avo" panose="02040603050506020204" pitchFamily="18"/>
              </a:rPr>
              <a:t> </a:t>
            </a:r>
            <a:r>
              <a:rPr lang="en-US" sz="2600" dirty="0" err="1">
                <a:solidFill>
                  <a:schemeClr val="tx1"/>
                </a:solidFill>
                <a:latin typeface="UTM Avo" panose="02040603050506020204" pitchFamily="18"/>
              </a:rPr>
              <a:t>của</a:t>
            </a:r>
            <a:r>
              <a:rPr lang="en-US" sz="2600" dirty="0">
                <a:solidFill>
                  <a:schemeClr val="tx1"/>
                </a:solidFill>
                <a:latin typeface="UTM Avo" panose="02040603050506020204" pitchFamily="18"/>
              </a:rPr>
              <a:t> </a:t>
            </a:r>
            <a:r>
              <a:rPr lang="en-US" sz="2600" dirty="0" err="1">
                <a:solidFill>
                  <a:schemeClr val="tx1"/>
                </a:solidFill>
                <a:latin typeface="UTM Avo" panose="02040603050506020204" pitchFamily="18"/>
              </a:rPr>
              <a:t>vật</a:t>
            </a:r>
            <a:r>
              <a:rPr lang="en-US" sz="2600" dirty="0">
                <a:solidFill>
                  <a:schemeClr val="tx1"/>
                </a:solidFill>
                <a:latin typeface="UTM Avo" panose="02040603050506020204" pitchFamily="18"/>
              </a:rPr>
              <a:t> </a:t>
            </a:r>
            <a:r>
              <a:rPr lang="en-US" sz="2600" dirty="0" err="1">
                <a:solidFill>
                  <a:schemeClr val="tx1"/>
                </a:solidFill>
                <a:latin typeface="UTM Avo" panose="02040603050506020204" pitchFamily="18"/>
              </a:rPr>
              <a:t>thể</a:t>
            </a:r>
            <a:r>
              <a:rPr lang="en-US" sz="2600" dirty="0">
                <a:solidFill>
                  <a:schemeClr val="tx1"/>
                </a:solidFill>
                <a:latin typeface="UTM Avo" panose="02040603050506020204" pitchFamily="18"/>
              </a:rPr>
              <a:t>. </a:t>
            </a:r>
          </a:p>
          <a:p>
            <a:pPr marL="287990" indent="-287990" algn="just">
              <a:lnSpc>
                <a:spcPct val="150000"/>
              </a:lnSpc>
              <a:spcBef>
                <a:spcPts val="1200"/>
              </a:spcBef>
              <a:buFont typeface="Arial" panose="020B0604020202020204" pitchFamily="34" charset="0"/>
              <a:buChar char="•"/>
            </a:pPr>
            <a:r>
              <a:rPr lang="en-US" sz="2600" dirty="0" err="1">
                <a:solidFill>
                  <a:schemeClr val="tx1"/>
                </a:solidFill>
                <a:latin typeface="UTM Avo" panose="02040603050506020204" pitchFamily="18"/>
              </a:rPr>
              <a:t>Dựa</a:t>
            </a:r>
            <a:r>
              <a:rPr lang="en-US" sz="2600" dirty="0">
                <a:solidFill>
                  <a:schemeClr val="tx1"/>
                </a:solidFill>
                <a:latin typeface="UTM Avo" panose="02040603050506020204" pitchFamily="18"/>
              </a:rPr>
              <a:t> </a:t>
            </a:r>
            <a:r>
              <a:rPr lang="en-US" sz="2600" dirty="0" err="1">
                <a:solidFill>
                  <a:schemeClr val="tx1"/>
                </a:solidFill>
                <a:latin typeface="UTM Avo" panose="02040603050506020204" pitchFamily="18"/>
              </a:rPr>
              <a:t>vào</a:t>
            </a:r>
            <a:r>
              <a:rPr lang="en-US" sz="2600" dirty="0">
                <a:solidFill>
                  <a:schemeClr val="tx1"/>
                </a:solidFill>
                <a:latin typeface="UTM Avo" panose="02040603050506020204" pitchFamily="18"/>
              </a:rPr>
              <a:t> </a:t>
            </a:r>
            <a:r>
              <a:rPr lang="en-US" sz="2600" dirty="0" err="1">
                <a:solidFill>
                  <a:schemeClr val="tx1"/>
                </a:solidFill>
                <a:latin typeface="UTM Avo" panose="02040603050506020204" pitchFamily="18"/>
              </a:rPr>
              <a:t>đặc</a:t>
            </a:r>
            <a:r>
              <a:rPr lang="en-US" sz="2600" dirty="0">
                <a:solidFill>
                  <a:schemeClr val="tx1"/>
                </a:solidFill>
                <a:latin typeface="UTM Avo" panose="02040603050506020204" pitchFamily="18"/>
              </a:rPr>
              <a:t> </a:t>
            </a:r>
            <a:r>
              <a:rPr lang="en-US" sz="2600" dirty="0" err="1">
                <a:solidFill>
                  <a:schemeClr val="tx1"/>
                </a:solidFill>
                <a:latin typeface="UTM Avo" panose="02040603050506020204" pitchFamily="18"/>
              </a:rPr>
              <a:t>điểm</a:t>
            </a:r>
            <a:r>
              <a:rPr lang="en-US" sz="2600" dirty="0">
                <a:solidFill>
                  <a:schemeClr val="tx1"/>
                </a:solidFill>
                <a:latin typeface="UTM Avo" panose="02040603050506020204" pitchFamily="18"/>
              </a:rPr>
              <a:t> </a:t>
            </a:r>
            <a:r>
              <a:rPr lang="en-US" sz="2600" dirty="0" err="1">
                <a:solidFill>
                  <a:schemeClr val="tx1"/>
                </a:solidFill>
                <a:latin typeface="UTM Avo" panose="02040603050506020204" pitchFamily="18"/>
              </a:rPr>
              <a:t>cấu</a:t>
            </a:r>
            <a:r>
              <a:rPr lang="en-US" sz="2600" dirty="0">
                <a:solidFill>
                  <a:schemeClr val="tx1"/>
                </a:solidFill>
                <a:latin typeface="UTM Avo" panose="02040603050506020204" pitchFamily="18"/>
              </a:rPr>
              <a:t> </a:t>
            </a:r>
            <a:r>
              <a:rPr lang="en-US" sz="2600" dirty="0" err="1">
                <a:solidFill>
                  <a:schemeClr val="tx1"/>
                </a:solidFill>
                <a:latin typeface="UTM Avo" panose="02040603050506020204" pitchFamily="18"/>
              </a:rPr>
              <a:t>tạo</a:t>
            </a:r>
            <a:r>
              <a:rPr lang="en-US" sz="2600" dirty="0">
                <a:solidFill>
                  <a:schemeClr val="tx1"/>
                </a:solidFill>
                <a:latin typeface="UTM Avo" panose="02040603050506020204" pitchFamily="18"/>
              </a:rPr>
              <a:t> </a:t>
            </a:r>
            <a:r>
              <a:rPr lang="en-US" sz="2600" dirty="0" err="1">
                <a:solidFill>
                  <a:schemeClr val="tx1"/>
                </a:solidFill>
                <a:latin typeface="UTM Avo" panose="02040603050506020204" pitchFamily="18"/>
              </a:rPr>
              <a:t>của</a:t>
            </a:r>
            <a:r>
              <a:rPr lang="en-US" sz="2600" dirty="0">
                <a:solidFill>
                  <a:schemeClr val="tx1"/>
                </a:solidFill>
                <a:latin typeface="UTM Avo" panose="02040603050506020204" pitchFamily="18"/>
              </a:rPr>
              <a:t> </a:t>
            </a:r>
            <a:r>
              <a:rPr lang="en-US" sz="2600" dirty="0" err="1">
                <a:solidFill>
                  <a:schemeClr val="tx1"/>
                </a:solidFill>
                <a:latin typeface="UTM Avo" panose="02040603050506020204" pitchFamily="18"/>
              </a:rPr>
              <a:t>vật</a:t>
            </a:r>
            <a:r>
              <a:rPr lang="en-US" sz="2600" dirty="0">
                <a:solidFill>
                  <a:schemeClr val="tx1"/>
                </a:solidFill>
                <a:latin typeface="UTM Avo" panose="02040603050506020204" pitchFamily="18"/>
              </a:rPr>
              <a:t> </a:t>
            </a:r>
            <a:r>
              <a:rPr lang="en-US" sz="2600" dirty="0" err="1">
                <a:solidFill>
                  <a:schemeClr val="tx1"/>
                </a:solidFill>
                <a:latin typeface="UTM Avo" panose="02040603050506020204" pitchFamily="18"/>
              </a:rPr>
              <a:t>thể</a:t>
            </a:r>
            <a:r>
              <a:rPr lang="en-US" sz="2600" dirty="0">
                <a:solidFill>
                  <a:schemeClr val="tx1"/>
                </a:solidFill>
                <a:latin typeface="UTM Avo" panose="02040603050506020204" pitchFamily="18"/>
              </a:rPr>
              <a:t> </a:t>
            </a:r>
            <a:r>
              <a:rPr lang="en-US" sz="2600" dirty="0" err="1">
                <a:solidFill>
                  <a:schemeClr val="tx1"/>
                </a:solidFill>
                <a:latin typeface="UTM Avo" panose="02040603050506020204" pitchFamily="18"/>
              </a:rPr>
              <a:t>để</a:t>
            </a:r>
            <a:r>
              <a:rPr lang="en-US" sz="2600" dirty="0">
                <a:solidFill>
                  <a:schemeClr val="tx1"/>
                </a:solidFill>
                <a:latin typeface="UTM Avo" panose="02040603050506020204" pitchFamily="18"/>
              </a:rPr>
              <a:t> </a:t>
            </a:r>
            <a:r>
              <a:rPr lang="en-US" sz="2600" dirty="0" err="1">
                <a:solidFill>
                  <a:schemeClr val="tx1"/>
                </a:solidFill>
                <a:latin typeface="UTM Avo" panose="02040603050506020204" pitchFamily="18"/>
              </a:rPr>
              <a:t>lựa</a:t>
            </a:r>
            <a:r>
              <a:rPr lang="en-US" sz="2600" dirty="0">
                <a:solidFill>
                  <a:schemeClr val="tx1"/>
                </a:solidFill>
                <a:latin typeface="UTM Avo" panose="02040603050506020204" pitchFamily="18"/>
              </a:rPr>
              <a:t> </a:t>
            </a:r>
            <a:r>
              <a:rPr lang="en-US" sz="2600" dirty="0" err="1">
                <a:solidFill>
                  <a:schemeClr val="tx1"/>
                </a:solidFill>
                <a:latin typeface="UTM Avo" panose="02040603050506020204" pitchFamily="18"/>
              </a:rPr>
              <a:t>chọn</a:t>
            </a:r>
            <a:r>
              <a:rPr lang="en-US" sz="2600" dirty="0">
                <a:solidFill>
                  <a:schemeClr val="tx1"/>
                </a:solidFill>
                <a:latin typeface="UTM Avo" panose="02040603050506020204" pitchFamily="18"/>
              </a:rPr>
              <a:t> </a:t>
            </a:r>
            <a:r>
              <a:rPr lang="en-US" sz="2600" dirty="0" err="1">
                <a:solidFill>
                  <a:schemeClr val="tx1"/>
                </a:solidFill>
                <a:latin typeface="UTM Avo" panose="02040603050506020204" pitchFamily="18"/>
              </a:rPr>
              <a:t>vị</a:t>
            </a:r>
            <a:r>
              <a:rPr lang="en-US" sz="2600" dirty="0">
                <a:solidFill>
                  <a:schemeClr val="tx1"/>
                </a:solidFill>
                <a:latin typeface="UTM Avo" panose="02040603050506020204" pitchFamily="18"/>
              </a:rPr>
              <a:t> </a:t>
            </a:r>
            <a:r>
              <a:rPr lang="en-US" sz="2600" dirty="0" err="1">
                <a:solidFill>
                  <a:schemeClr val="tx1"/>
                </a:solidFill>
                <a:latin typeface="UTM Avo" panose="02040603050506020204" pitchFamily="18"/>
              </a:rPr>
              <a:t>trí</a:t>
            </a:r>
            <a:r>
              <a:rPr lang="en-US" sz="2600" dirty="0">
                <a:solidFill>
                  <a:schemeClr val="tx1"/>
                </a:solidFill>
                <a:latin typeface="UTM Avo" panose="02040603050506020204" pitchFamily="18"/>
              </a:rPr>
              <a:t> </a:t>
            </a:r>
            <a:r>
              <a:rPr lang="en-US" sz="2600" dirty="0" err="1">
                <a:solidFill>
                  <a:schemeClr val="tx1"/>
                </a:solidFill>
                <a:latin typeface="UTM Avo" panose="02040603050506020204" pitchFamily="18"/>
              </a:rPr>
              <a:t>mặt</a:t>
            </a:r>
            <a:r>
              <a:rPr lang="en-US" sz="2600" dirty="0">
                <a:solidFill>
                  <a:schemeClr val="tx1"/>
                </a:solidFill>
                <a:latin typeface="UTM Avo" panose="02040603050506020204" pitchFamily="18"/>
              </a:rPr>
              <a:t> </a:t>
            </a:r>
            <a:r>
              <a:rPr lang="en-US" sz="2600" dirty="0" err="1">
                <a:solidFill>
                  <a:schemeClr val="tx1"/>
                </a:solidFill>
                <a:latin typeface="UTM Avo" panose="02040603050506020204" pitchFamily="18"/>
              </a:rPr>
              <a:t>phẳng</a:t>
            </a:r>
            <a:r>
              <a:rPr lang="en-US" sz="2600" dirty="0">
                <a:solidFill>
                  <a:schemeClr val="tx1"/>
                </a:solidFill>
                <a:latin typeface="UTM Avo" panose="02040603050506020204" pitchFamily="18"/>
              </a:rPr>
              <a:t> </a:t>
            </a:r>
            <a:r>
              <a:rPr lang="en-US" sz="2600" dirty="0" err="1">
                <a:solidFill>
                  <a:schemeClr val="tx1"/>
                </a:solidFill>
                <a:latin typeface="UTM Avo" panose="02040603050506020204" pitchFamily="18"/>
              </a:rPr>
              <a:t>cắt</a:t>
            </a:r>
            <a:r>
              <a:rPr lang="en-US" sz="2600" dirty="0">
                <a:solidFill>
                  <a:schemeClr val="tx1"/>
                </a:solidFill>
                <a:latin typeface="UTM Avo" panose="02040603050506020204" pitchFamily="18"/>
              </a:rPr>
              <a:t> </a:t>
            </a:r>
            <a:r>
              <a:rPr lang="en-US" sz="2600" dirty="0" err="1">
                <a:solidFill>
                  <a:schemeClr val="tx1"/>
                </a:solidFill>
                <a:latin typeface="UTM Avo" panose="02040603050506020204" pitchFamily="18"/>
              </a:rPr>
              <a:t>hợp</a:t>
            </a:r>
            <a:r>
              <a:rPr lang="en-US" sz="2600" dirty="0">
                <a:solidFill>
                  <a:schemeClr val="tx1"/>
                </a:solidFill>
                <a:latin typeface="UTM Avo" panose="02040603050506020204" pitchFamily="18"/>
              </a:rPr>
              <a:t> </a:t>
            </a:r>
            <a:r>
              <a:rPr lang="en-US" sz="2600" dirty="0" err="1">
                <a:solidFill>
                  <a:schemeClr val="tx1"/>
                </a:solidFill>
                <a:latin typeface="UTM Avo" panose="02040603050506020204" pitchFamily="18"/>
              </a:rPr>
              <a:t>lí</a:t>
            </a:r>
            <a:r>
              <a:rPr lang="en-US" sz="2600" dirty="0">
                <a:solidFill>
                  <a:schemeClr val="tx1"/>
                </a:solidFill>
                <a:latin typeface="UTM Avo" panose="02040603050506020204" pitchFamily="18"/>
              </a:rPr>
              <a:t>.</a:t>
            </a:r>
          </a:p>
        </p:txBody>
      </p:sp>
    </p:spTree>
    <p:extLst>
      <p:ext uri="{BB962C8B-B14F-4D97-AF65-F5344CB8AC3E}">
        <p14:creationId xmlns:p14="http://schemas.microsoft.com/office/powerpoint/2010/main" val="13552700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fade">
                                      <p:cBhvr>
                                        <p:cTn id="12" dur="500"/>
                                        <p:tgtEl>
                                          <p:spTgt spid="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animEffect transition="in" filter="fade">
                                      <p:cBhvr>
                                        <p:cTn id="1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2" name="Freeform 10">
            <a:extLst>
              <a:ext uri="{FF2B5EF4-FFF2-40B4-BE49-F238E27FC236}">
                <a16:creationId xmlns:a16="http://schemas.microsoft.com/office/drawing/2014/main" id="{0D8FB394-4182-33C6-ADBD-D77467132F0A}"/>
              </a:ext>
            </a:extLst>
          </p:cNvPr>
          <p:cNvSpPr/>
          <p:nvPr/>
        </p:nvSpPr>
        <p:spPr>
          <a:xfrm>
            <a:off x="5110732" y="1228533"/>
            <a:ext cx="6408167" cy="5350067"/>
          </a:xfrm>
          <a:custGeom>
            <a:avLst/>
            <a:gdLst/>
            <a:ahLst/>
            <a:cxnLst/>
            <a:rect l="l" t="t" r="r" b="b"/>
            <a:pathLst>
              <a:path w="8038271" h="6782291">
                <a:moveTo>
                  <a:pt x="0" y="0"/>
                </a:moveTo>
                <a:lnTo>
                  <a:pt x="8038272" y="0"/>
                </a:lnTo>
                <a:lnTo>
                  <a:pt x="8038272" y="6782292"/>
                </a:lnTo>
                <a:lnTo>
                  <a:pt x="0" y="678229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8" name="TextBox 14">
            <a:extLst>
              <a:ext uri="{FF2B5EF4-FFF2-40B4-BE49-F238E27FC236}">
                <a16:creationId xmlns:a16="http://schemas.microsoft.com/office/drawing/2014/main" id="{F13A44D6-7866-B543-4C1E-87FF5A0258D6}"/>
              </a:ext>
            </a:extLst>
          </p:cNvPr>
          <p:cNvSpPr txBox="1"/>
          <p:nvPr/>
        </p:nvSpPr>
        <p:spPr>
          <a:xfrm>
            <a:off x="5465206" y="2314070"/>
            <a:ext cx="6464300" cy="567848"/>
          </a:xfrm>
          <a:prstGeom prst="rect">
            <a:avLst/>
          </a:prstGeom>
          <a:noFill/>
        </p:spPr>
        <p:txBody>
          <a:bodyPr wrap="square" rtlCol="0">
            <a:spAutoFit/>
          </a:bodyPr>
          <a:lstStyle/>
          <a:p>
            <a:pPr marL="342900" indent="-342900">
              <a:lnSpc>
                <a:spcPct val="150000"/>
              </a:lnSpc>
              <a:buFont typeface="Wingdings" pitchFamily="2" charset="2"/>
              <a:buChar char="Ø"/>
            </a:pPr>
            <a:r>
              <a:rPr lang="vi-VN" sz="2400" dirty="0">
                <a:solidFill>
                  <a:srgbClr val="000000"/>
                </a:solidFill>
                <a:latin typeface="UTM Avo" panose="02040603050506020204" pitchFamily="18"/>
                <a:ea typeface="Times New Roman" panose="02020603050405020304" pitchFamily="18" charset="0"/>
              </a:rPr>
              <a:t>Hoàn thành các bài tập được giao</a:t>
            </a:r>
            <a:endParaRPr lang="en-US" sz="2400" dirty="0">
              <a:latin typeface="UTM Avo" panose="02040603050506020204" pitchFamily="18"/>
            </a:endParaRPr>
          </a:p>
        </p:txBody>
      </p:sp>
      <p:sp>
        <p:nvSpPr>
          <p:cNvPr id="19" name="TextBox 15">
            <a:extLst>
              <a:ext uri="{FF2B5EF4-FFF2-40B4-BE49-F238E27FC236}">
                <a16:creationId xmlns:a16="http://schemas.microsoft.com/office/drawing/2014/main" id="{6EBD5A48-FA40-B116-6E4E-0CB75BE5FCEF}"/>
              </a:ext>
            </a:extLst>
          </p:cNvPr>
          <p:cNvSpPr txBox="1"/>
          <p:nvPr/>
        </p:nvSpPr>
        <p:spPr>
          <a:xfrm>
            <a:off x="5465206" y="3157776"/>
            <a:ext cx="6007100" cy="567848"/>
          </a:xfrm>
          <a:prstGeom prst="rect">
            <a:avLst/>
          </a:prstGeom>
          <a:noFill/>
        </p:spPr>
        <p:txBody>
          <a:bodyPr wrap="square" rtlCol="0">
            <a:spAutoFit/>
          </a:bodyPr>
          <a:lstStyle/>
          <a:p>
            <a:pPr marL="342900" indent="-342900">
              <a:lnSpc>
                <a:spcPct val="150000"/>
              </a:lnSpc>
              <a:buFont typeface="Wingdings" pitchFamily="2" charset="2"/>
              <a:buChar char="Ø"/>
            </a:pP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Xem</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lại</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kiến</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thức</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đã</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học</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ở</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bài</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rPr>
              <a:t>10</a:t>
            </a:r>
            <a:endParaRPr lang="en-US" sz="2400" dirty="0">
              <a:latin typeface="UTM Avo" panose="02040603050506020204" pitchFamily="18"/>
              <a:cs typeface="Arial" panose="020B0604020202020204" pitchFamily="34" charset="0"/>
            </a:endParaRPr>
          </a:p>
        </p:txBody>
      </p:sp>
      <p:sp>
        <p:nvSpPr>
          <p:cNvPr id="20" name="TextBox 16">
            <a:extLst>
              <a:ext uri="{FF2B5EF4-FFF2-40B4-BE49-F238E27FC236}">
                <a16:creationId xmlns:a16="http://schemas.microsoft.com/office/drawing/2014/main" id="{537AF090-C395-4E82-C95E-0215144D603E}"/>
              </a:ext>
            </a:extLst>
          </p:cNvPr>
          <p:cNvSpPr txBox="1"/>
          <p:nvPr/>
        </p:nvSpPr>
        <p:spPr>
          <a:xfrm>
            <a:off x="5465206" y="4001482"/>
            <a:ext cx="5545694" cy="1154034"/>
          </a:xfrm>
          <a:prstGeom prst="rect">
            <a:avLst/>
          </a:prstGeom>
          <a:noFill/>
        </p:spPr>
        <p:txBody>
          <a:bodyPr wrap="square" rtlCol="0">
            <a:spAutoFit/>
          </a:bodyPr>
          <a:lstStyle/>
          <a:p>
            <a:pPr marL="342900" indent="-342900">
              <a:lnSpc>
                <a:spcPct val="150000"/>
              </a:lnSpc>
              <a:spcAft>
                <a:spcPts val="189"/>
              </a:spcAft>
              <a:buFont typeface="Wingdings" pitchFamily="2" charset="2"/>
              <a:buChar char="Ø"/>
            </a:pP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Xem</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trước</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nội</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dung</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vi-VN" sz="2400" b="1" i="1" dirty="0">
                <a:solidFill>
                  <a:srgbClr val="000000"/>
                </a:solidFill>
                <a:latin typeface="UTM Avo" panose="02040603050506020204" pitchFamily="18"/>
                <a:ea typeface="Times New Roman" panose="02020603050405020304" pitchFamily="18" charset="0"/>
                <a:cs typeface="Arial" panose="020B0604020202020204" pitchFamily="34" charset="0"/>
              </a:rPr>
              <a:t>B</a:t>
            </a:r>
            <a:r>
              <a:rPr lang="fr-FR" sz="2400" b="1" i="1" dirty="0" err="1">
                <a:solidFill>
                  <a:srgbClr val="000000"/>
                </a:solidFill>
                <a:latin typeface="UTM Avo" panose="02040603050506020204" pitchFamily="18"/>
                <a:ea typeface="Times New Roman" panose="02020603050405020304" pitchFamily="18" charset="0"/>
                <a:cs typeface="Arial" panose="020B0604020202020204" pitchFamily="34" charset="0"/>
              </a:rPr>
              <a:t>ài</a:t>
            </a:r>
            <a:r>
              <a:rPr lang="fr-FR" sz="2400" b="1"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vi-VN" sz="2400" b="1" i="1" dirty="0">
                <a:solidFill>
                  <a:srgbClr val="000000"/>
                </a:solidFill>
                <a:latin typeface="UTM Avo" panose="02040603050506020204" pitchFamily="18"/>
                <a:ea typeface="Times New Roman" panose="02020603050405020304" pitchFamily="18" charset="0"/>
                <a:cs typeface="Arial" panose="020B0604020202020204" pitchFamily="34" charset="0"/>
              </a:rPr>
              <a:t>11: Hình chiếu trục đo</a:t>
            </a:r>
            <a:endParaRPr lang="en-US" sz="2400" b="1" i="1" dirty="0">
              <a:latin typeface="UTM Avo" panose="02040603050506020204" pitchFamily="18"/>
              <a:ea typeface="Noto Sans Symbols"/>
              <a:cs typeface="Arial" panose="020B0604020202020204" pitchFamily="34" charset="0"/>
            </a:endParaRPr>
          </a:p>
        </p:txBody>
      </p:sp>
      <p:sp>
        <p:nvSpPr>
          <p:cNvPr id="21" name="Freeform 10">
            <a:extLst>
              <a:ext uri="{FF2B5EF4-FFF2-40B4-BE49-F238E27FC236}">
                <a16:creationId xmlns:a16="http://schemas.microsoft.com/office/drawing/2014/main" id="{F68B00D6-92FD-A68F-7605-7B66B407429D}"/>
              </a:ext>
            </a:extLst>
          </p:cNvPr>
          <p:cNvSpPr/>
          <p:nvPr/>
        </p:nvSpPr>
        <p:spPr>
          <a:xfrm>
            <a:off x="719694" y="1642550"/>
            <a:ext cx="4024608" cy="4522032"/>
          </a:xfrm>
          <a:custGeom>
            <a:avLst/>
            <a:gdLst/>
            <a:ahLst/>
            <a:cxnLst/>
            <a:rect l="l" t="t" r="r" b="b"/>
            <a:pathLst>
              <a:path w="8617244" h="9682297">
                <a:moveTo>
                  <a:pt x="0" y="0"/>
                </a:moveTo>
                <a:lnTo>
                  <a:pt x="8617244" y="0"/>
                </a:lnTo>
                <a:lnTo>
                  <a:pt x="8617244" y="9682297"/>
                </a:lnTo>
                <a:lnTo>
                  <a:pt x="0" y="9682297"/>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Tree>
    <p:extLst>
      <p:ext uri="{BB962C8B-B14F-4D97-AF65-F5344CB8AC3E}">
        <p14:creationId xmlns:p14="http://schemas.microsoft.com/office/powerpoint/2010/main" val="1668821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par>
                          <p:cTn id="8" fill="hold">
                            <p:stCondLst>
                              <p:cond delay="500"/>
                            </p:stCondLst>
                            <p:childTnLst>
                              <p:par>
                                <p:cTn id="9" presetID="10" presetClass="entr" presetSubtype="0" fill="hold" grpId="0" nodeType="afterEffect">
                                  <p:stCondLst>
                                    <p:cond delay="50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500"/>
                                        <p:tgtEl>
                                          <p:spTgt spid="19"/>
                                        </p:tgtEl>
                                      </p:cBhvr>
                                    </p:animEffect>
                                  </p:childTnLst>
                                </p:cTn>
                              </p:par>
                            </p:childTnLst>
                          </p:cTn>
                        </p:par>
                        <p:par>
                          <p:cTn id="12" fill="hold">
                            <p:stCondLst>
                              <p:cond delay="1500"/>
                            </p:stCondLst>
                            <p:childTnLst>
                              <p:par>
                                <p:cTn id="13" presetID="10" presetClass="entr" presetSubtype="0" fill="hold" grpId="0" nodeType="afterEffect">
                                  <p:stCondLst>
                                    <p:cond delay="50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368"/>
        <p:cNvGrpSpPr/>
        <p:nvPr/>
      </p:nvGrpSpPr>
      <p:grpSpPr>
        <a:xfrm>
          <a:off x="0" y="0"/>
          <a:ext cx="0" cy="0"/>
          <a:chOff x="0" y="0"/>
          <a:chExt cx="0" cy="0"/>
        </a:xfrm>
      </p:grpSpPr>
      <p:sp>
        <p:nvSpPr>
          <p:cNvPr id="369" name="Google Shape;369;p21"/>
          <p:cNvSpPr/>
          <p:nvPr/>
        </p:nvSpPr>
        <p:spPr>
          <a:xfrm>
            <a:off x="4775418" y="3585180"/>
            <a:ext cx="2944537" cy="2958470"/>
          </a:xfrm>
          <a:prstGeom prst="roundRect">
            <a:avLst>
              <a:gd name="adj" fmla="val 16667"/>
            </a:avLst>
          </a:prstGeom>
          <a:solidFill>
            <a:schemeClr val="accent2"/>
          </a:solidFill>
          <a:ln>
            <a:noFill/>
          </a:ln>
          <a:effectLst>
            <a:outerShdw blurRad="44450" dist="27940" dir="5400000" algn="ctr">
              <a:srgbClr val="000000">
                <a:alpha val="31764"/>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UTM Avo" panose="02040603050506020204" pitchFamily="18"/>
              <a:ea typeface="Calibri"/>
              <a:cs typeface="Calibri"/>
              <a:sym typeface="Calibri"/>
            </a:endParaRPr>
          </a:p>
        </p:txBody>
      </p:sp>
      <p:sp>
        <p:nvSpPr>
          <p:cNvPr id="370" name="Google Shape;370;p21"/>
          <p:cNvSpPr txBox="1"/>
          <p:nvPr/>
        </p:nvSpPr>
        <p:spPr>
          <a:xfrm>
            <a:off x="462105" y="912740"/>
            <a:ext cx="11367083" cy="1015622"/>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US" sz="2000" b="1" i="0" u="none" strike="noStrike" cap="none">
                <a:solidFill>
                  <a:srgbClr val="833C0B"/>
                </a:solidFill>
                <a:latin typeface="UTM Avo" panose="02040603050506020204" pitchFamily="18"/>
                <a:ea typeface="Arial"/>
                <a:cs typeface="Arial"/>
                <a:sym typeface="Arial"/>
              </a:rPr>
              <a:t>Like fanpage Hoc10 - Học 1 biết 10 để nhận thêm nhiều tài liệu giảng dạy</a:t>
            </a:r>
            <a:endParaRPr>
              <a:latin typeface="UTM Avo" panose="02040603050506020204" pitchFamily="18"/>
            </a:endParaRPr>
          </a:p>
          <a:p>
            <a:pPr marL="0" marR="0" lvl="0" indent="0" algn="ctr" rtl="0">
              <a:lnSpc>
                <a:spcPct val="150000"/>
              </a:lnSpc>
              <a:spcBef>
                <a:spcPts val="0"/>
              </a:spcBef>
              <a:spcAft>
                <a:spcPts val="0"/>
              </a:spcAft>
              <a:buNone/>
            </a:pPr>
            <a:r>
              <a:rPr lang="en-US" sz="2000" b="0" i="0" u="none" strike="noStrike" cap="none">
                <a:solidFill>
                  <a:srgbClr val="833C0B"/>
                </a:solidFill>
                <a:latin typeface="UTM Avo" panose="02040603050506020204" pitchFamily="18"/>
                <a:ea typeface="Arial"/>
                <a:cs typeface="Arial"/>
                <a:sym typeface="Arial"/>
              </a:rPr>
              <a:t>theo đường link:  </a:t>
            </a:r>
            <a:endParaRPr>
              <a:latin typeface="UTM Avo" panose="02040603050506020204" pitchFamily="18"/>
            </a:endParaRPr>
          </a:p>
        </p:txBody>
      </p:sp>
      <p:sp>
        <p:nvSpPr>
          <p:cNvPr id="371" name="Google Shape;371;p21"/>
          <p:cNvSpPr/>
          <p:nvPr/>
        </p:nvSpPr>
        <p:spPr>
          <a:xfrm>
            <a:off x="2441908" y="2000034"/>
            <a:ext cx="7407478" cy="461665"/>
          </a:xfrm>
          <a:prstGeom prst="roundRect">
            <a:avLst>
              <a:gd name="adj" fmla="val 16667"/>
            </a:avLst>
          </a:prstGeom>
          <a:solidFill>
            <a:srgbClr val="FBE4D4"/>
          </a:solidFill>
          <a:ln w="12700" cap="flat" cmpd="sng">
            <a:solidFill>
              <a:srgbClr val="C55A1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b="1" i="0" u="sng" strike="noStrike" cap="none">
                <a:solidFill>
                  <a:srgbClr val="843C0C"/>
                </a:solidFill>
                <a:latin typeface="UTM Avo" panose="02040603050506020204" pitchFamily="18"/>
                <a:ea typeface="Arial"/>
                <a:cs typeface="Arial"/>
                <a:sym typeface="Arial"/>
                <a:hlinkClick r:id="rId4">
                  <a:extLst>
                    <a:ext uri="{A12FA001-AC4F-418D-AE19-62706E023703}">
                      <ahyp:hlinkClr xmlns:ahyp="http://schemas.microsoft.com/office/drawing/2018/hyperlinkcolor" val="tx"/>
                    </a:ext>
                  </a:extLst>
                </a:hlinkClick>
              </a:rPr>
              <a:t>Hoc10 – Học 1 biết 10</a:t>
            </a:r>
            <a:endParaRPr lang="en-US" sz="2400" b="1" i="0" u="sng" strike="noStrike" cap="none" dirty="0">
              <a:solidFill>
                <a:srgbClr val="843C0C"/>
              </a:solidFill>
              <a:latin typeface="UTM Avo" panose="02040603050506020204" pitchFamily="18"/>
              <a:ea typeface="Arial"/>
              <a:cs typeface="Arial"/>
              <a:sym typeface="Arial"/>
            </a:endParaRPr>
          </a:p>
        </p:txBody>
      </p:sp>
      <p:sp>
        <p:nvSpPr>
          <p:cNvPr id="373" name="Google Shape;373;p21"/>
          <p:cNvSpPr txBox="1"/>
          <p:nvPr/>
        </p:nvSpPr>
        <p:spPr>
          <a:xfrm>
            <a:off x="4011326" y="2381351"/>
            <a:ext cx="4321723" cy="553957"/>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US" sz="2000" b="0" i="0" u="none" strike="noStrike" cap="none">
                <a:solidFill>
                  <a:srgbClr val="833C0B"/>
                </a:solidFill>
                <a:latin typeface="UTM Avo" panose="02040603050506020204" pitchFamily="18"/>
                <a:ea typeface="Arial"/>
                <a:cs typeface="Arial"/>
                <a:sym typeface="Arial"/>
              </a:rPr>
              <a:t>Hoặc truy cập qua QR code</a:t>
            </a:r>
            <a:endParaRPr>
              <a:latin typeface="UTM Avo" panose="02040603050506020204" pitchFamily="18"/>
            </a:endParaRPr>
          </a:p>
        </p:txBody>
      </p:sp>
      <p:pic>
        <p:nvPicPr>
          <p:cNvPr id="374" name="Google Shape;374;p21" descr="Ngón Trỏ, ngón tay, Máy tính Biểu tượng Tay - tay png tải về - Miễn phí  trong suốt Tay png Tải về."/>
          <p:cNvPicPr preferRelativeResize="0"/>
          <p:nvPr/>
        </p:nvPicPr>
        <p:blipFill rotWithShape="1">
          <a:blip r:embed="rId5">
            <a:alphaModFix/>
          </a:blip>
          <a:srcRect/>
          <a:stretch/>
        </p:blipFill>
        <p:spPr>
          <a:xfrm rot="-5400000">
            <a:off x="5679086" y="2851979"/>
            <a:ext cx="1053311" cy="749021"/>
          </a:xfrm>
          <a:prstGeom prst="rect">
            <a:avLst/>
          </a:prstGeom>
          <a:noFill/>
          <a:ln>
            <a:noFill/>
          </a:ln>
        </p:spPr>
      </p:pic>
      <p:pic>
        <p:nvPicPr>
          <p:cNvPr id="375" name="Google Shape;375;p21"/>
          <p:cNvPicPr preferRelativeResize="0"/>
          <p:nvPr/>
        </p:nvPicPr>
        <p:blipFill rotWithShape="1">
          <a:blip r:embed="rId6">
            <a:alphaModFix/>
          </a:blip>
          <a:srcRect/>
          <a:stretch/>
        </p:blipFill>
        <p:spPr>
          <a:xfrm>
            <a:off x="4905420" y="3722149"/>
            <a:ext cx="2684532" cy="2684532"/>
          </a:xfrm>
          <a:prstGeom prst="roundRect">
            <a:avLst>
              <a:gd name="adj" fmla="val 12957"/>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152</TotalTime>
  <Words>1514</Words>
  <Application>Microsoft Office PowerPoint</Application>
  <PresentationFormat>Widescreen</PresentationFormat>
  <Paragraphs>97</Paragraphs>
  <Slides>40</Slides>
  <Notes>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40</vt:i4>
      </vt:variant>
    </vt:vector>
  </HeadingPairs>
  <TitlesOfParts>
    <vt:vector size="47" baseType="lpstr">
      <vt:lpstr>Arial</vt:lpstr>
      <vt:lpstr>Wingdings</vt:lpstr>
      <vt:lpstr>Calibri</vt:lpstr>
      <vt:lpstr>UTM Avo</vt:lpstr>
      <vt:lpstr>Calibri Light</vt:lpstr>
      <vt:lpstr>Aptos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Huy Nguyễn</dc:creator>
  <cp:lastModifiedBy>Huy Nguyễn</cp:lastModifiedBy>
  <cp:revision>51</cp:revision>
  <dcterms:created xsi:type="dcterms:W3CDTF">2024-05-07T08:46:24Z</dcterms:created>
  <dcterms:modified xsi:type="dcterms:W3CDTF">2024-06-20T09:50:42Z</dcterms:modified>
</cp:coreProperties>
</file>