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0"/>
  </p:notesMasterIdLst>
  <p:sldIdLst>
    <p:sldId id="277" r:id="rId2"/>
    <p:sldId id="256" r:id="rId3"/>
    <p:sldId id="266" r:id="rId4"/>
    <p:sldId id="258" r:id="rId5"/>
    <p:sldId id="268" r:id="rId6"/>
    <p:sldId id="29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60" r:id="rId17"/>
    <p:sldId id="270" r:id="rId18"/>
    <p:sldId id="276" r:id="rId19"/>
  </p:sldIdLst>
  <p:sldSz cx="12192000" cy="6858000"/>
  <p:notesSz cx="6858000" cy="9144000"/>
  <p:embeddedFontLst>
    <p:embeddedFont>
      <p:font typeface="UTM Avo" panose="02040603050506020204" pitchFamily="18" charset="0"/>
      <p:regular r:id="rId21"/>
      <p:bold r:id="rId22"/>
      <p:italic r:id="rId23"/>
      <p:boldItalic r:id="rId24"/>
    </p:embeddedFont>
  </p:embeddedFontLst>
  <p:defaultTextStyle>
    <a:defPPr>
      <a:defRPr lang="en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67"/>
    <p:restoredTop sz="94660"/>
  </p:normalViewPr>
  <p:slideViewPr>
    <p:cSldViewPr snapToGrid="0">
      <p:cViewPr varScale="1">
        <p:scale>
          <a:sx n="102" d="100"/>
          <a:sy n="102" d="100"/>
        </p:scale>
        <p:origin x="55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84B915-3AC6-4A0A-B621-C2A1E9766ACF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D21D6-AF32-4991-B6F5-D4309C4AD5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574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D21D6-AF32-4991-B6F5-D4309C4AD5C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976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ED21D6-AF32-4991-B6F5-D4309C4AD5C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77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74087-3BBE-E53A-98CB-FE4A1096EC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BDD900-AF0F-DEF4-74DE-0888D5171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AB22AD-99C1-A820-81B0-09641D0B4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6153A-68B1-DA56-198A-EC78C6460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63E6AC-2574-E689-067E-8BAE38FA9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40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78C25-70DE-CA82-849F-69E8BBEFF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989CF-0DBF-DC0D-6111-2C869D009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B3BCF-D039-8427-5371-73F814E8E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F51EFB-609F-6ECB-A0BE-D6F247AF5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5AF690-18B5-2D44-568B-89FB1F71B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0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AB467-C01E-2177-32B5-EBE69E465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0A62EE-7406-FE2E-3C65-B08CE8E71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2FABD-4741-B2BC-5B47-02AE1FCF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F273C-A955-2901-1DBE-A9E1ABDB7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3505D-4F4E-AE58-302D-DCA6F40F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17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43440-EBF8-00AA-E27F-34B7D12A0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B266D-5658-6EF0-8220-9B5D30A838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5051FC-B15E-BB69-8A02-183A3F992E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3DF832-6219-2F8F-B7B0-902484D1D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33F887-6B40-8BD1-06EE-2D6C32B2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6E8934-6BCB-B0AF-0179-89B76F176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78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89B80-BD4E-DCC7-23EE-E61021AC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0D147D-8D30-569C-7D66-CA906F75A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D49BCE-10A5-7EB8-61CA-2469CABEB6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F51845-DDE2-023F-CB70-5F2C5F20C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6171FA-9868-A6E9-685F-E6720B2C9F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EE5FE1-92EC-44FA-68BD-015F6794F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77321F-5DBD-39D8-4F4F-1A1BF5AD8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6253EA-77F2-A172-C210-3F367EB5A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09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4925A-AAB6-D6C2-56F0-947DF2BB5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B26A8F-B2F5-DD6F-EC74-BF32D505C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EB2E9D-1B32-4A2B-4895-D68A386D6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460807-7DED-BBC7-1F54-C1450641F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52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78FE37-18A7-ECB2-D282-8DB19789D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F1BF86-A7C2-7075-7872-F347BCF9B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BA2A89-3EF3-9723-CD96-4F9C0A5B6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749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3DC7A-3373-C558-20DB-989B053FC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0F06C-08B4-8243-9C44-937BE581A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2B5B7-BED5-37A8-D127-7CEAA55328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E990C6-5E0F-BC3D-3745-45120F2C5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27D40-4C92-C0A7-51B9-D8289B81D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6544C1-8999-C4F9-E8AB-BC909ACDC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58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C6B54-46EC-E4B5-14FA-E0FECD505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3B2EEB-8C5D-AF3C-F80E-E8A9646924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4EC5C5-12E0-F4E7-0C70-2BFC36D93D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0CD188-635D-5BE5-D65E-46BDC1745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6118C1-A054-2C59-017E-F34FB249B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EEC07-4A4B-1716-30B3-60E5B61ED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0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DF7E2-4D96-A9F5-890D-544A6F904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FFBE69-81F9-D2EC-CC94-DCE1E03EF3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E4E06-75CB-DA7C-0475-2D0571129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D40EA-2F4F-AE90-0927-890F06126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23AC2-3D6D-9005-200B-719CE4E16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78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408ECF-0107-B0CF-F735-61A2597BBA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EDC093-BD05-38B1-4F56-F4F0352773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560FA-6124-C706-8ED4-BBA4C83D7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400CA-6793-AF12-D7A7-EA26B5E01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3B654-F3E8-2E9F-B4C9-B7934B087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30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CA8BFB-D4CA-1A7A-16FF-C910D4001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C223E-3498-E61E-5772-19DC7B2C9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00C50-20E0-4000-42DA-E6B5DCDE65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28D3F-9A86-444E-A1D0-53608D9FC632}" type="datetimeFigureOut">
              <a:rPr lang="en-US" smtClean="0"/>
              <a:t>6/20/2024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F852A-D661-1205-9DEE-DB1F610A24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E27CE-F5CD-AAB3-58CD-D9ACE0633B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BF3C2-F600-49FD-B59D-E66F69CFE1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8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thiet-ke-va-cong-nghe/1/163/90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thiet-ke-va-cong-nghe/1/163/90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cong-nghe-10-thiet-ke-va-cong-nghe/1/163/90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4F688-43BE-0C3E-0A00-C6F8BB466E44}"/>
              </a:ext>
            </a:extLst>
          </p:cNvPr>
          <p:cNvSpPr txBox="1">
            <a:spLocks/>
          </p:cNvSpPr>
          <p:nvPr/>
        </p:nvSpPr>
        <p:spPr>
          <a:xfrm>
            <a:off x="173230" y="1208517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4</a:t>
            </a: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Vẽ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kĩ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thuật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ứng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dụng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E54237-09EC-1773-6814-0598A56D2733}"/>
              </a:ext>
            </a:extLst>
          </p:cNvPr>
          <p:cNvSpPr txBox="1">
            <a:spLocks/>
          </p:cNvSpPr>
          <p:nvPr/>
        </p:nvSpPr>
        <p:spPr>
          <a:xfrm>
            <a:off x="0" y="3345221"/>
            <a:ext cx="1232653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60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Bài</a:t>
            </a:r>
            <a:r>
              <a:rPr lang="en-US" sz="60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/>
              </a:rPr>
              <a:t>18.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/>
              </a:rPr>
              <a:t>Dự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/>
              </a:rPr>
              <a:t>án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/>
              </a:rPr>
              <a:t>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/>
              </a:rPr>
              <a:t>Ngôi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/>
              </a:rPr>
              <a:t>nhà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/>
              </a:rPr>
              <a:t>của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/>
              </a:rPr>
              <a:t>em</a:t>
            </a:r>
            <a:endParaRPr lang="en-US" sz="6000" b="1" dirty="0">
              <a:solidFill>
                <a:srgbClr val="FF0000"/>
              </a:solidFill>
              <a:latin typeface="UTM Avo" panose="02040603050506020204" pitchFamily="18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Google Shape;88;p1">
            <a:extLst>
              <a:ext uri="{FF2B5EF4-FFF2-40B4-BE49-F238E27FC236}">
                <a16:creationId xmlns:a16="http://schemas.microsoft.com/office/drawing/2014/main" id="{37D40DAE-4435-4164-1471-CE64E0D94F7A}"/>
              </a:ext>
            </a:extLst>
          </p:cNvPr>
          <p:cNvSpPr txBox="1"/>
          <p:nvPr/>
        </p:nvSpPr>
        <p:spPr>
          <a:xfrm>
            <a:off x="8536217" y="0"/>
            <a:ext cx="354148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Công</a:t>
            </a:r>
            <a:r>
              <a:rPr lang="en-US" sz="360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360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nghệ</a:t>
            </a:r>
            <a:r>
              <a:rPr lang="en-US" sz="360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10</a:t>
            </a:r>
            <a:endParaRPr dirty="0">
              <a:latin typeface="UTM Avo" panose="02040603050506020204" pitchFamily="18"/>
            </a:endParaRPr>
          </a:p>
        </p:txBody>
      </p:sp>
      <p:sp>
        <p:nvSpPr>
          <p:cNvPr id="6" name="Google Shape;91;p1">
            <a:extLst>
              <a:ext uri="{FF2B5EF4-FFF2-40B4-BE49-F238E27FC236}">
                <a16:creationId xmlns:a16="http://schemas.microsoft.com/office/drawing/2014/main" id="{BB48ACB1-CED8-4AE6-F52E-EAF1CF157FDA}"/>
              </a:ext>
            </a:extLst>
          </p:cNvPr>
          <p:cNvSpPr txBox="1"/>
          <p:nvPr/>
        </p:nvSpPr>
        <p:spPr>
          <a:xfrm>
            <a:off x="8797634" y="646331"/>
            <a:ext cx="33909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Thiết</a:t>
            </a:r>
            <a:r>
              <a:rPr lang="en-US" sz="180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80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kế</a:t>
            </a:r>
            <a:r>
              <a:rPr lang="en-US" sz="180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80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và</a:t>
            </a:r>
            <a:r>
              <a:rPr lang="en-US" sz="180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80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công</a:t>
            </a:r>
            <a:r>
              <a:rPr lang="en-US" sz="180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180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nghệ</a:t>
            </a:r>
            <a:endParaRPr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07793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F3AA6B3A-FD12-993D-D240-106FD250FD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238682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03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1">
            <a:extLst>
              <a:ext uri="{FF2B5EF4-FFF2-40B4-BE49-F238E27FC236}">
                <a16:creationId xmlns:a16="http://schemas.microsoft.com/office/drawing/2014/main" id="{E70685A1-FE20-5393-967F-8D71F462CE37}"/>
              </a:ext>
            </a:extLst>
          </p:cNvPr>
          <p:cNvSpPr txBox="1"/>
          <p:nvPr/>
        </p:nvSpPr>
        <p:spPr>
          <a:xfrm>
            <a:off x="877243" y="1579863"/>
            <a:ext cx="10437513" cy="1966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9988" indent="-359988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Sau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xây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dựng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điều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 </a:t>
            </a:r>
            <a:endParaRPr lang="vi-VN" sz="2400" dirty="0"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tự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tin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thiết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kế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ngôi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mơ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ước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833"/>
              </a:lnSpc>
            </a:pPr>
            <a:endParaRPr lang="en-US" sz="1400" dirty="0">
              <a:latin typeface="UTM Avo" panose="02040603050506020204" pitchFamily="1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A72D8A0-0A39-C861-2B7E-97A82E87E1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23"/>
          <a:stretch/>
        </p:blipFill>
        <p:spPr>
          <a:xfrm>
            <a:off x="3826806" y="3356546"/>
            <a:ext cx="4538386" cy="32993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5149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8FF78BC8-CA63-6555-9698-98807885D2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238682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10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13">
            <a:extLst>
              <a:ext uri="{FF2B5EF4-FFF2-40B4-BE49-F238E27FC236}">
                <a16:creationId xmlns:a16="http://schemas.microsoft.com/office/drawing/2014/main" id="{E2263409-D145-BEA8-3535-EFC0141EAE74}"/>
              </a:ext>
            </a:extLst>
          </p:cNvPr>
          <p:cNvSpPr txBox="1"/>
          <p:nvPr/>
        </p:nvSpPr>
        <p:spPr>
          <a:xfrm>
            <a:off x="3441519" y="1352009"/>
            <a:ext cx="5308961" cy="4993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35"/>
              </a:lnSpc>
            </a:pPr>
            <a:r>
              <a:rPr lang="vi-VN" sz="2400" b="1" dirty="0">
                <a:latin typeface="UTM Avo" panose="02040603050506020204" pitchFamily="18"/>
              </a:rPr>
              <a:t>I. NHIỆM VỤ VÀ YÊU CẦU </a:t>
            </a:r>
            <a:endParaRPr lang="en-US" sz="2400" b="1" dirty="0">
              <a:latin typeface="UTM Avo" panose="02040603050506020204" pitchFamily="18"/>
            </a:endParaRPr>
          </a:p>
        </p:txBody>
      </p:sp>
      <p:sp>
        <p:nvSpPr>
          <p:cNvPr id="32" name="TextBox 14">
            <a:extLst>
              <a:ext uri="{FF2B5EF4-FFF2-40B4-BE49-F238E27FC236}">
                <a16:creationId xmlns:a16="http://schemas.microsoft.com/office/drawing/2014/main" id="{D4745A44-602E-D570-D185-A805B16E172F}"/>
              </a:ext>
            </a:extLst>
          </p:cNvPr>
          <p:cNvSpPr txBox="1"/>
          <p:nvPr/>
        </p:nvSpPr>
        <p:spPr>
          <a:xfrm>
            <a:off x="1626254" y="1851376"/>
            <a:ext cx="8939491" cy="13773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mong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muốn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khi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thiết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ngôi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ý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muốn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riêng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852"/>
              </a:lnSpc>
            </a:pPr>
            <a:endParaRPr lang="en-US" sz="2400" dirty="0">
              <a:solidFill>
                <a:srgbClr val="000000"/>
              </a:solidFill>
              <a:latin typeface="UTM Avo" panose="02040603050506020204" pitchFamily="18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1591762-E9B5-04E6-8534-CCACC4A45F97}"/>
              </a:ext>
            </a:extLst>
          </p:cNvPr>
          <p:cNvSpPr txBox="1"/>
          <p:nvPr/>
        </p:nvSpPr>
        <p:spPr>
          <a:xfrm>
            <a:off x="3153270" y="3380230"/>
            <a:ext cx="5947589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8">
            <a:extLst>
              <a:ext uri="{FF2B5EF4-FFF2-40B4-BE49-F238E27FC236}">
                <a16:creationId xmlns:a16="http://schemas.microsoft.com/office/drawing/2014/main" id="{1411BB53-5CF3-A2C6-4BD9-540B1B842C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365197" y="3626054"/>
            <a:ext cx="1849614" cy="2840099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3AD5DAF3-774C-7D85-9C48-8F498E61E06A}"/>
              </a:ext>
            </a:extLst>
          </p:cNvPr>
          <p:cNvSpPr txBox="1"/>
          <p:nvPr/>
        </p:nvSpPr>
        <p:spPr>
          <a:xfrm>
            <a:off x="1057115" y="3035679"/>
            <a:ext cx="3796803" cy="16758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>
                <a:lumMod val="60000"/>
                <a:lumOff val="40000"/>
              </a:schemeClr>
            </a:solidFill>
            <a:prstDash val="lgDash"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chú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ý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điểm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91DB0B-A4FA-E1ED-BF2B-AE54ADB725A0}"/>
              </a:ext>
            </a:extLst>
          </p:cNvPr>
          <p:cNvSpPr txBox="1"/>
          <p:nvPr/>
        </p:nvSpPr>
        <p:spPr>
          <a:xfrm>
            <a:off x="7338081" y="3035679"/>
            <a:ext cx="3796803" cy="16758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60000"/>
                <a:lumOff val="40000"/>
              </a:schemeClr>
            </a:solidFill>
            <a:prstDash val="lgDash"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Căn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cứ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yếu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tố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thiết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ngôi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nhà?</a:t>
            </a:r>
            <a:endParaRPr lang="vi-VN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9">
            <a:extLst>
              <a:ext uri="{FF2B5EF4-FFF2-40B4-BE49-F238E27FC236}">
                <a16:creationId xmlns:a16="http://schemas.microsoft.com/office/drawing/2014/main" id="{E8D05D72-C105-272D-28DC-4A08476B4E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744" r="53247"/>
          <a:stretch>
            <a:fillRect/>
          </a:stretch>
        </p:blipFill>
        <p:spPr>
          <a:xfrm>
            <a:off x="8148845" y="4891204"/>
            <a:ext cx="2175273" cy="1866775"/>
          </a:xfrm>
          <a:prstGeom prst="rect">
            <a:avLst/>
          </a:prstGeom>
        </p:spPr>
      </p:pic>
      <p:pic>
        <p:nvPicPr>
          <p:cNvPr id="40" name="Picture 8">
            <a:extLst>
              <a:ext uri="{FF2B5EF4-FFF2-40B4-BE49-F238E27FC236}">
                <a16:creationId xmlns:a16="http://schemas.microsoft.com/office/drawing/2014/main" id="{6052CDB6-BA4F-14B3-95AE-3284D3D44A3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5376" r="15376"/>
          <a:stretch>
            <a:fillRect/>
          </a:stretch>
        </p:blipFill>
        <p:spPr>
          <a:xfrm>
            <a:off x="1862051" y="4837676"/>
            <a:ext cx="2181105" cy="187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41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 animBg="1"/>
      <p:bldP spid="3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5">
            <a:extLst>
              <a:ext uri="{FF2B5EF4-FFF2-40B4-BE49-F238E27FC236}">
                <a16:creationId xmlns:a16="http://schemas.microsoft.com/office/drawing/2014/main" id="{5B2C89A8-1410-2F8A-E8F8-29E47A40B27F}"/>
              </a:ext>
            </a:extLst>
          </p:cNvPr>
          <p:cNvSpPr txBox="1"/>
          <p:nvPr/>
        </p:nvSpPr>
        <p:spPr>
          <a:xfrm>
            <a:off x="2728339" y="1775960"/>
            <a:ext cx="4678534" cy="943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Xây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dựng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ý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tưởng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ngồi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mong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muốn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1214D8C-537A-EABE-66E7-BEE107614EC9}"/>
              </a:ext>
            </a:extLst>
          </p:cNvPr>
          <p:cNvGrpSpPr/>
          <p:nvPr/>
        </p:nvGrpSpPr>
        <p:grpSpPr>
          <a:xfrm>
            <a:off x="7501233" y="1137672"/>
            <a:ext cx="4222881" cy="2405456"/>
            <a:chOff x="8818310" y="1379089"/>
            <a:chExt cx="8201206" cy="3674366"/>
          </a:xfrm>
        </p:grpSpPr>
        <p:grpSp>
          <p:nvGrpSpPr>
            <p:cNvPr id="33" name="Group 7">
              <a:extLst>
                <a:ext uri="{FF2B5EF4-FFF2-40B4-BE49-F238E27FC236}">
                  <a16:creationId xmlns:a16="http://schemas.microsoft.com/office/drawing/2014/main" id="{33EDA073-2C95-AFAA-47E9-C5A82FAB5FFD}"/>
                </a:ext>
              </a:extLst>
            </p:cNvPr>
            <p:cNvGrpSpPr/>
            <p:nvPr/>
          </p:nvGrpSpPr>
          <p:grpSpPr>
            <a:xfrm>
              <a:off x="8818310" y="1379089"/>
              <a:ext cx="3811208" cy="3674366"/>
              <a:chOff x="0" y="0"/>
              <a:chExt cx="1509803" cy="1455594"/>
            </a:xfrm>
          </p:grpSpPr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5B342D10-D64B-ADFF-A2E7-FF7E1305B93E}"/>
                  </a:ext>
                </a:extLst>
              </p:cNvPr>
              <p:cNvSpPr/>
              <p:nvPr/>
            </p:nvSpPr>
            <p:spPr>
              <a:xfrm>
                <a:off x="0" y="0"/>
                <a:ext cx="1509803" cy="1455594"/>
              </a:xfrm>
              <a:custGeom>
                <a:avLst/>
                <a:gdLst/>
                <a:ahLst/>
                <a:cxnLst/>
                <a:rect l="l" t="t" r="r" b="b"/>
                <a:pathLst>
                  <a:path w="1509803" h="1455594">
                    <a:moveTo>
                      <a:pt x="0" y="0"/>
                    </a:moveTo>
                    <a:lnTo>
                      <a:pt x="1509803" y="0"/>
                    </a:lnTo>
                    <a:lnTo>
                      <a:pt x="1509803" y="1455594"/>
                    </a:lnTo>
                    <a:lnTo>
                      <a:pt x="0" y="1455594"/>
                    </a:lnTo>
                    <a:close/>
                  </a:path>
                </a:pathLst>
              </a:custGeom>
              <a:solidFill>
                <a:srgbClr val="4794DB"/>
              </a:solidFill>
            </p:spPr>
            <p:txBody>
              <a:bodyPr/>
              <a:lstStyle/>
              <a:p>
                <a:endParaRPr lang="en-US" sz="2200">
                  <a:latin typeface="UTM Avo" panose="02040603050506020204" pitchFamily="18"/>
                </a:endParaRPr>
              </a:p>
            </p:txBody>
          </p:sp>
          <p:sp>
            <p:nvSpPr>
              <p:cNvPr id="36" name="TextBox 9">
                <a:extLst>
                  <a:ext uri="{FF2B5EF4-FFF2-40B4-BE49-F238E27FC236}">
                    <a16:creationId xmlns:a16="http://schemas.microsoft.com/office/drawing/2014/main" id="{5C2B655F-70EB-27C9-D038-9F5355B60634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28413" tIns="28413" rIns="28413" bIns="28413" rtlCol="0" anchor="ctr"/>
              <a:lstStyle/>
              <a:p>
                <a:pPr algn="ctr">
                  <a:lnSpc>
                    <a:spcPts val="1512"/>
                  </a:lnSpc>
                </a:pPr>
                <a:endParaRPr sz="2200">
                  <a:latin typeface="UTM Avo" panose="02040603050506020204" pitchFamily="18"/>
                </a:endParaRPr>
              </a:p>
            </p:txBody>
          </p:sp>
        </p:grpSp>
        <p:pic>
          <p:nvPicPr>
            <p:cNvPr id="34" name="Picture 13">
              <a:extLst>
                <a:ext uri="{FF2B5EF4-FFF2-40B4-BE49-F238E27FC236}">
                  <a16:creationId xmlns:a16="http://schemas.microsoft.com/office/drawing/2014/main" id="{A4BB6B00-49E7-7C14-1812-80E679B7B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0093" b="20093"/>
            <a:stretch>
              <a:fillRect/>
            </a:stretch>
          </p:blipFill>
          <p:spPr>
            <a:xfrm>
              <a:off x="9079776" y="1618257"/>
              <a:ext cx="7939740" cy="3166020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3C29954-02A6-72E2-93F8-1B6311D4643D}"/>
              </a:ext>
            </a:extLst>
          </p:cNvPr>
          <p:cNvGrpSpPr/>
          <p:nvPr/>
        </p:nvGrpSpPr>
        <p:grpSpPr>
          <a:xfrm>
            <a:off x="2728339" y="3047768"/>
            <a:ext cx="4517841" cy="2014346"/>
            <a:chOff x="1693486" y="4021590"/>
            <a:chExt cx="7033040" cy="2800478"/>
          </a:xfrm>
        </p:grpSpPr>
        <p:grpSp>
          <p:nvGrpSpPr>
            <p:cNvPr id="38" name="Group 10">
              <a:extLst>
                <a:ext uri="{FF2B5EF4-FFF2-40B4-BE49-F238E27FC236}">
                  <a16:creationId xmlns:a16="http://schemas.microsoft.com/office/drawing/2014/main" id="{3EF20C99-0EA3-C573-4347-4F4E8644DCB0}"/>
                </a:ext>
              </a:extLst>
            </p:cNvPr>
            <p:cNvGrpSpPr/>
            <p:nvPr/>
          </p:nvGrpSpPr>
          <p:grpSpPr>
            <a:xfrm>
              <a:off x="5441555" y="4021590"/>
              <a:ext cx="3284971" cy="2800478"/>
              <a:chOff x="0" y="0"/>
              <a:chExt cx="1509803" cy="1455594"/>
            </a:xfrm>
          </p:grpSpPr>
          <p:sp>
            <p:nvSpPr>
              <p:cNvPr id="40" name="Freeform 11">
                <a:extLst>
                  <a:ext uri="{FF2B5EF4-FFF2-40B4-BE49-F238E27FC236}">
                    <a16:creationId xmlns:a16="http://schemas.microsoft.com/office/drawing/2014/main" id="{F3E81BE1-CFD4-BEAC-C11B-37FA117B6277}"/>
                  </a:ext>
                </a:extLst>
              </p:cNvPr>
              <p:cNvSpPr/>
              <p:nvPr/>
            </p:nvSpPr>
            <p:spPr>
              <a:xfrm>
                <a:off x="0" y="0"/>
                <a:ext cx="1509803" cy="1455594"/>
              </a:xfrm>
              <a:custGeom>
                <a:avLst/>
                <a:gdLst/>
                <a:ahLst/>
                <a:cxnLst/>
                <a:rect l="l" t="t" r="r" b="b"/>
                <a:pathLst>
                  <a:path w="1509803" h="1455594">
                    <a:moveTo>
                      <a:pt x="0" y="0"/>
                    </a:moveTo>
                    <a:lnTo>
                      <a:pt x="1509803" y="0"/>
                    </a:lnTo>
                    <a:lnTo>
                      <a:pt x="1509803" y="1455594"/>
                    </a:lnTo>
                    <a:lnTo>
                      <a:pt x="0" y="1455594"/>
                    </a:lnTo>
                    <a:close/>
                  </a:path>
                </a:pathLst>
              </a:custGeom>
              <a:solidFill>
                <a:srgbClr val="4794DB"/>
              </a:solidFill>
            </p:spPr>
            <p:txBody>
              <a:bodyPr/>
              <a:lstStyle/>
              <a:p>
                <a:endParaRPr lang="en-US" sz="2200">
                  <a:latin typeface="UTM Avo" panose="02040603050506020204" pitchFamily="18"/>
                </a:endParaRPr>
              </a:p>
            </p:txBody>
          </p:sp>
          <p:sp>
            <p:nvSpPr>
              <p:cNvPr id="41" name="TextBox 12">
                <a:extLst>
                  <a:ext uri="{FF2B5EF4-FFF2-40B4-BE49-F238E27FC236}">
                    <a16:creationId xmlns:a16="http://schemas.microsoft.com/office/drawing/2014/main" id="{24F1DA8A-03EA-AA04-308D-0A68084467BD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28413" tIns="28413" rIns="28413" bIns="28413" rtlCol="0" anchor="ctr"/>
              <a:lstStyle/>
              <a:p>
                <a:pPr algn="ctr">
                  <a:lnSpc>
                    <a:spcPts val="1512"/>
                  </a:lnSpc>
                </a:pPr>
                <a:endParaRPr sz="2200">
                  <a:latin typeface="UTM Avo" panose="02040603050506020204" pitchFamily="18"/>
                </a:endParaRPr>
              </a:p>
            </p:txBody>
          </p:sp>
        </p:grpSp>
        <p:pic>
          <p:nvPicPr>
            <p:cNvPr id="39" name="Picture 14">
              <a:extLst>
                <a:ext uri="{FF2B5EF4-FFF2-40B4-BE49-F238E27FC236}">
                  <a16:creationId xmlns:a16="http://schemas.microsoft.com/office/drawing/2014/main" id="{511130A8-8715-D122-30E7-39D7D3053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56507" b="16909"/>
            <a:stretch>
              <a:fillRect/>
            </a:stretch>
          </p:blipFill>
          <p:spPr>
            <a:xfrm>
              <a:off x="1693486" y="4227154"/>
              <a:ext cx="6843450" cy="2413034"/>
            </a:xfrm>
            <a:prstGeom prst="rect">
              <a:avLst/>
            </a:prstGeom>
          </p:spPr>
        </p:pic>
      </p:grpSp>
      <p:sp>
        <p:nvSpPr>
          <p:cNvPr id="44" name="Arrow: Pentagon 20">
            <a:extLst>
              <a:ext uri="{FF2B5EF4-FFF2-40B4-BE49-F238E27FC236}">
                <a16:creationId xmlns:a16="http://schemas.microsoft.com/office/drawing/2014/main" id="{DC82A4F1-C8B0-735A-D4ED-F87E720A8DEE}"/>
              </a:ext>
            </a:extLst>
          </p:cNvPr>
          <p:cNvSpPr/>
          <p:nvPr/>
        </p:nvSpPr>
        <p:spPr>
          <a:xfrm>
            <a:off x="467886" y="2028101"/>
            <a:ext cx="1993900" cy="604949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Nhiệm</a:t>
            </a:r>
            <a:r>
              <a:rPr lang="en-US" sz="2200" b="1" dirty="0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vụ</a:t>
            </a:r>
            <a:endParaRPr lang="en-US" sz="2200" dirty="0">
              <a:solidFill>
                <a:sysClr val="windowText" lastClr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7" name="Arrow: Pentagon 23">
            <a:extLst>
              <a:ext uri="{FF2B5EF4-FFF2-40B4-BE49-F238E27FC236}">
                <a16:creationId xmlns:a16="http://schemas.microsoft.com/office/drawing/2014/main" id="{53BD9A77-970A-6C99-C3CC-C59B36C195AE}"/>
              </a:ext>
            </a:extLst>
          </p:cNvPr>
          <p:cNvSpPr/>
          <p:nvPr/>
        </p:nvSpPr>
        <p:spPr>
          <a:xfrm>
            <a:off x="467886" y="3678983"/>
            <a:ext cx="1993900" cy="643299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200" b="1" dirty="0">
                <a:solidFill>
                  <a:sysClr val="windowText" lastClr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Yêu cầu</a:t>
            </a:r>
            <a:endParaRPr lang="en-US" sz="2200" dirty="0">
              <a:solidFill>
                <a:sysClr val="windowText" lastClr="000000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1A43FC9-4BB7-75DA-F17C-4D9501B4CCCE}"/>
              </a:ext>
            </a:extLst>
          </p:cNvPr>
          <p:cNvSpPr txBox="1"/>
          <p:nvPr/>
        </p:nvSpPr>
        <p:spPr>
          <a:xfrm>
            <a:off x="1147356" y="5110271"/>
            <a:ext cx="10087468" cy="16464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9988" indent="-359988" algn="just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Font typeface="Wingdings" panose="05000000000000000000" pitchFamily="2" charset="2"/>
              <a:buChar char="ü"/>
            </a:pP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Sử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đúng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tiêu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chuẩn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kí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hiệu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trình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bày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xây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dựng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22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Font typeface="Wingdings" panose="05000000000000000000" pitchFamily="2" charset="2"/>
              <a:buChar char="ü"/>
            </a:pP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phòng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hợp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đủ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sinh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viên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đình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22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Font typeface="Wingdings" panose="05000000000000000000" pitchFamily="2" charset="2"/>
              <a:buChar char="ü"/>
            </a:pP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Thẩm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mĩ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phù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hợp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văn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hóa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địa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phương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xu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hướng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đại</a:t>
            </a:r>
            <a:r>
              <a:rPr lang="en-US" sz="2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2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30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44" grpId="0" animBg="1"/>
      <p:bldP spid="4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C7468E44-9917-F776-B329-244444A4CFAC}"/>
              </a:ext>
            </a:extLst>
          </p:cNvPr>
          <p:cNvSpPr txBox="1"/>
          <p:nvPr/>
        </p:nvSpPr>
        <p:spPr>
          <a:xfrm>
            <a:off x="1904798" y="1602538"/>
            <a:ext cx="8382402" cy="485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</a:pP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II</a:t>
            </a:r>
            <a:r>
              <a:rPr lang="fr-FR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TIẾN TRÌNH THỰC HIỆN DỰ ÁN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A19C2DDD-2C79-A19D-C82C-33442BCA9EFC}"/>
              </a:ext>
            </a:extLst>
          </p:cNvPr>
          <p:cNvSpPr txBox="1"/>
          <p:nvPr/>
        </p:nvSpPr>
        <p:spPr>
          <a:xfrm>
            <a:off x="2582351" y="2316656"/>
            <a:ext cx="7027297" cy="2701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9988" indent="-3599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Lên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ý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tưởng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thiết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kế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ngôi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endParaRPr lang="fr-FR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Xác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định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lượng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diện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tích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từng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sẽ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Xác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định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kích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thước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59988" indent="-359988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Lập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mặt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bằng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ngôi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14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430692-40BD-EBE2-C566-F47101FA2B52}"/>
              </a:ext>
            </a:extLst>
          </p:cNvPr>
          <p:cNvSpPr txBox="1"/>
          <p:nvPr/>
        </p:nvSpPr>
        <p:spPr>
          <a:xfrm>
            <a:off x="3048311" y="2113334"/>
            <a:ext cx="6095375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ọc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dung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mục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I,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điền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lựa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chọn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bảng.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4056EE-F394-08FE-05F2-77B1E3C9B296}"/>
              </a:ext>
            </a:extLst>
          </p:cNvPr>
          <p:cNvSpPr txBox="1"/>
          <p:nvPr/>
        </p:nvSpPr>
        <p:spPr>
          <a:xfrm>
            <a:off x="1775883" y="1549480"/>
            <a:ext cx="8640233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en-US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1.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Lên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ý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tưởng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thiết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kế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ngôi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mong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muốn</a:t>
            </a:r>
            <a:endParaRPr lang="en-US" sz="24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32">
            <a:extLst>
              <a:ext uri="{FF2B5EF4-FFF2-40B4-BE49-F238E27FC236}">
                <a16:creationId xmlns:a16="http://schemas.microsoft.com/office/drawing/2014/main" id="{C7AAE49B-D992-2FA2-4F79-7138324CFD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932592"/>
              </p:ext>
            </p:extLst>
          </p:nvPr>
        </p:nvGraphicFramePr>
        <p:xfrm>
          <a:off x="1671908" y="3429000"/>
          <a:ext cx="8848180" cy="30480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6026132">
                  <a:extLst>
                    <a:ext uri="{9D8B030D-6E8A-4147-A177-3AD203B41FA5}">
                      <a16:colId xmlns:a16="http://schemas.microsoft.com/office/drawing/2014/main" val="1380941440"/>
                    </a:ext>
                  </a:extLst>
                </a:gridCol>
                <a:gridCol w="2822048">
                  <a:extLst>
                    <a:ext uri="{9D8B030D-6E8A-4147-A177-3AD203B41FA5}">
                      <a16:colId xmlns:a16="http://schemas.microsoft.com/office/drawing/2014/main" val="2754493351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l"/>
                      <a:r>
                        <a:rPr lang="vi-VN" sz="2400" b="0" dirty="0">
                          <a:solidFill>
                            <a:schemeClr val="tx1"/>
                          </a:solidFill>
                          <a:latin typeface="UTM Avo" panose="02040603050506020204" pitchFamily="18"/>
                        </a:rPr>
                        <a:t>Số lượng thành viên trong gia đình</a:t>
                      </a:r>
                      <a:endParaRPr lang="en-US" sz="24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UTM Avo" panose="02040603050506020204" pitchFamily="18"/>
                        </a:rPr>
                        <a:t>?</a:t>
                      </a:r>
                      <a:endParaRPr lang="en-US" sz="2400" b="0" i="1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/>
                </a:tc>
                <a:extLst>
                  <a:ext uri="{0D108BD9-81ED-4DB2-BD59-A6C34878D82A}">
                    <a16:rowId xmlns:a16="http://schemas.microsoft.com/office/drawing/2014/main" val="138685873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lang="vi-VN" sz="2400" dirty="0">
                          <a:latin typeface="UTM Avo" panose="02040603050506020204" pitchFamily="18"/>
                        </a:rPr>
                        <a:t>Kiểu nhà ở em thích</a:t>
                      </a:r>
                      <a:endParaRPr lang="en-US" sz="2400" dirty="0"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>
                          <a:latin typeface="UTM Avo" panose="02040603050506020204" pitchFamily="18"/>
                        </a:rPr>
                        <a:t>?</a:t>
                      </a:r>
                      <a:endParaRPr lang="en-US" sz="2400" i="1" dirty="0"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/>
                </a:tc>
                <a:extLst>
                  <a:ext uri="{0D108BD9-81ED-4DB2-BD59-A6C34878D82A}">
                    <a16:rowId xmlns:a16="http://schemas.microsoft.com/office/drawing/2014/main" val="1336401806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lang="vi-VN" sz="2400" dirty="0">
                          <a:latin typeface="UTM Avo" panose="02040603050506020204" pitchFamily="18"/>
                        </a:rPr>
                        <a:t>Số tầng em muốn xây</a:t>
                      </a:r>
                      <a:endParaRPr lang="en-US" sz="2400" dirty="0"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>
                          <a:latin typeface="UTM Avo" panose="02040603050506020204" pitchFamily="18"/>
                        </a:rPr>
                        <a:t>?</a:t>
                      </a:r>
                      <a:endParaRPr lang="en-US" sz="2400" i="1" dirty="0"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/>
                </a:tc>
                <a:extLst>
                  <a:ext uri="{0D108BD9-81ED-4DB2-BD59-A6C34878D82A}">
                    <a16:rowId xmlns:a16="http://schemas.microsoft.com/office/drawing/2014/main" val="28899464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/>
                      <a:r>
                        <a:rPr lang="vi-VN" sz="2400" dirty="0">
                          <a:latin typeface="UTM Avo" panose="02040603050506020204" pitchFamily="18"/>
                        </a:rPr>
                        <a:t>Diện tích ngôi nhà em mong muốn</a:t>
                      </a:r>
                      <a:endParaRPr lang="en-US" sz="2400" dirty="0"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>
                          <a:latin typeface="UTM Avo" panose="02040603050506020204" pitchFamily="18"/>
                        </a:rPr>
                        <a:t>?</a:t>
                      </a:r>
                      <a:endParaRPr lang="en-US" sz="2400" i="1" dirty="0"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/>
                </a:tc>
                <a:extLst>
                  <a:ext uri="{0D108BD9-81ED-4DB2-BD59-A6C34878D82A}">
                    <a16:rowId xmlns:a16="http://schemas.microsoft.com/office/drawing/2014/main" val="314775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27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>
            <a:extLst>
              <a:ext uri="{FF2B5EF4-FFF2-40B4-BE49-F238E27FC236}">
                <a16:creationId xmlns:a16="http://schemas.microsoft.com/office/drawing/2014/main" id="{F8AA8240-F69F-9A19-EBEF-1D6C9B452D03}"/>
              </a:ext>
            </a:extLst>
          </p:cNvPr>
          <p:cNvSpPr txBox="1"/>
          <p:nvPr/>
        </p:nvSpPr>
        <p:spPr>
          <a:xfrm>
            <a:off x="2699496" y="1398822"/>
            <a:ext cx="6793007" cy="982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</a:pPr>
            <a:r>
              <a:rPr lang="vi-VN" sz="2268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2. </a:t>
            </a:r>
            <a:r>
              <a:rPr lang="fr-FR" sz="2268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Xác</a:t>
            </a:r>
            <a:r>
              <a:rPr lang="fr-FR" sz="2268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68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định</a:t>
            </a:r>
            <a:r>
              <a:rPr lang="fr-FR" sz="2268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68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fr-FR" sz="2268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68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lượng</a:t>
            </a:r>
            <a:r>
              <a:rPr lang="fr-FR" sz="2268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268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diện</a:t>
            </a:r>
            <a:r>
              <a:rPr lang="fr-FR" sz="2268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68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tích</a:t>
            </a:r>
            <a:r>
              <a:rPr lang="fr-FR" sz="2268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68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268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68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từng</a:t>
            </a:r>
            <a:r>
              <a:rPr lang="fr-FR" sz="2268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68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r>
              <a:rPr lang="fr-FR" sz="2268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68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fr-FR" sz="2268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68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268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68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fr-FR" sz="2268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68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fr-FR" sz="2268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68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sẽ</a:t>
            </a:r>
            <a:r>
              <a:rPr lang="fr-FR" sz="2268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68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bài</a:t>
            </a:r>
            <a:r>
              <a:rPr lang="fr-FR" sz="2268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68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trí</a:t>
            </a:r>
            <a:r>
              <a:rPr lang="fr-FR" sz="2268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68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fr-FR" sz="2268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268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endParaRPr lang="en-US" sz="2268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3">
            <a:extLst>
              <a:ext uri="{FF2B5EF4-FFF2-40B4-BE49-F238E27FC236}">
                <a16:creationId xmlns:a16="http://schemas.microsoft.com/office/drawing/2014/main" id="{9AB3087B-DE03-9BCA-10A4-8EB386E22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896468"/>
              </p:ext>
            </p:extLst>
          </p:nvPr>
        </p:nvGraphicFramePr>
        <p:xfrm>
          <a:off x="536619" y="2621913"/>
          <a:ext cx="11118761" cy="3674384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05208">
                  <a:extLst>
                    <a:ext uri="{9D8B030D-6E8A-4147-A177-3AD203B41FA5}">
                      <a16:colId xmlns:a16="http://schemas.microsoft.com/office/drawing/2014/main" val="2157287335"/>
                    </a:ext>
                  </a:extLst>
                </a:gridCol>
                <a:gridCol w="1272777">
                  <a:extLst>
                    <a:ext uri="{9D8B030D-6E8A-4147-A177-3AD203B41FA5}">
                      <a16:colId xmlns:a16="http://schemas.microsoft.com/office/drawing/2014/main" val="1912480475"/>
                    </a:ext>
                  </a:extLst>
                </a:gridCol>
                <a:gridCol w="1652677">
                  <a:extLst>
                    <a:ext uri="{9D8B030D-6E8A-4147-A177-3AD203B41FA5}">
                      <a16:colId xmlns:a16="http://schemas.microsoft.com/office/drawing/2014/main" val="814165392"/>
                    </a:ext>
                  </a:extLst>
                </a:gridCol>
                <a:gridCol w="1473021">
                  <a:extLst>
                    <a:ext uri="{9D8B030D-6E8A-4147-A177-3AD203B41FA5}">
                      <a16:colId xmlns:a16="http://schemas.microsoft.com/office/drawing/2014/main" val="1541841142"/>
                    </a:ext>
                  </a:extLst>
                </a:gridCol>
                <a:gridCol w="1359079">
                  <a:extLst>
                    <a:ext uri="{9D8B030D-6E8A-4147-A177-3AD203B41FA5}">
                      <a16:colId xmlns:a16="http://schemas.microsoft.com/office/drawing/2014/main" val="4256649345"/>
                    </a:ext>
                  </a:extLst>
                </a:gridCol>
                <a:gridCol w="2003741">
                  <a:extLst>
                    <a:ext uri="{9D8B030D-6E8A-4147-A177-3AD203B41FA5}">
                      <a16:colId xmlns:a16="http://schemas.microsoft.com/office/drawing/2014/main" val="1593884647"/>
                    </a:ext>
                  </a:extLst>
                </a:gridCol>
                <a:gridCol w="1552258">
                  <a:extLst>
                    <a:ext uri="{9D8B030D-6E8A-4147-A177-3AD203B41FA5}">
                      <a16:colId xmlns:a16="http://schemas.microsoft.com/office/drawing/2014/main" val="2983272156"/>
                    </a:ext>
                  </a:extLst>
                </a:gridCol>
              </a:tblGrid>
              <a:tr h="13617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800" b="0" dirty="0">
                          <a:solidFill>
                            <a:schemeClr val="tx1"/>
                          </a:solidFill>
                          <a:latin typeface="UTM Avo" panose="02040603050506020204" pitchFamily="18"/>
                        </a:rPr>
                        <a:t>Phòng khách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800" b="0" dirty="0">
                          <a:solidFill>
                            <a:schemeClr val="tx1"/>
                          </a:solidFill>
                          <a:latin typeface="UTM Avo" panose="02040603050506020204" pitchFamily="18"/>
                        </a:rPr>
                        <a:t>Phòng bếp và phòng ăn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800" b="0" dirty="0">
                          <a:solidFill>
                            <a:schemeClr val="tx1"/>
                          </a:solidFill>
                          <a:latin typeface="UTM Avo" panose="02040603050506020204" pitchFamily="18"/>
                        </a:rPr>
                        <a:t>Phòng ngủ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800" b="0" dirty="0">
                          <a:solidFill>
                            <a:schemeClr val="tx1"/>
                          </a:solidFill>
                          <a:latin typeface="UTM Avo" panose="02040603050506020204" pitchFamily="18"/>
                        </a:rPr>
                        <a:t>Phòng vệ sinh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800" b="0" dirty="0">
                          <a:solidFill>
                            <a:schemeClr val="tx1"/>
                          </a:solidFill>
                          <a:latin typeface="UTM Avo" panose="02040603050506020204" pitchFamily="18"/>
                        </a:rPr>
                        <a:t>Cầu thang (nếu là nhà 2 tầng)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800" b="0" dirty="0">
                          <a:solidFill>
                            <a:schemeClr val="tx1"/>
                          </a:solidFill>
                          <a:latin typeface="UTM Avo" panose="02040603050506020204" pitchFamily="18"/>
                        </a:rPr>
                        <a:t>Phòng công năng khác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5473675"/>
                  </a:ext>
                </a:extLst>
              </a:tr>
              <a:tr h="7114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800" b="0" dirty="0">
                          <a:solidFill>
                            <a:schemeClr val="tx1"/>
                          </a:solidFill>
                          <a:latin typeface="UTM Avo" panose="02040603050506020204" pitchFamily="18"/>
                        </a:rPr>
                        <a:t>Số lượng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4865424"/>
                  </a:ext>
                </a:extLst>
              </a:tr>
              <a:tr h="71141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800" b="0" dirty="0">
                          <a:solidFill>
                            <a:schemeClr val="tx1"/>
                          </a:solidFill>
                          <a:latin typeface="UTM Avo" panose="02040603050506020204" pitchFamily="18"/>
                        </a:rPr>
                        <a:t>Diện tích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2378623"/>
                  </a:ext>
                </a:extLst>
              </a:tr>
              <a:tr h="8898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vi-VN" sz="1800" b="0" dirty="0">
                          <a:solidFill>
                            <a:schemeClr val="tx1"/>
                          </a:solidFill>
                          <a:latin typeface="UTM Avo" panose="02040603050506020204" pitchFamily="18"/>
                        </a:rPr>
                        <a:t>Các thiết bị, đồ dùng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UTM Avo" panose="02040603050506020204" pitchFamily="18"/>
                        <a:cs typeface="Arial" panose="020B0604020202020204" pitchFamily="34" charset="0"/>
                      </a:endParaRPr>
                    </a:p>
                  </a:txBody>
                  <a:tcPr marL="57602" marR="57602" marT="28801" marB="2880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71066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271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1FD967-3BCE-4E64-F211-E047260D4FB5}"/>
              </a:ext>
            </a:extLst>
          </p:cNvPr>
          <p:cNvSpPr txBox="1"/>
          <p:nvPr/>
        </p:nvSpPr>
        <p:spPr>
          <a:xfrm>
            <a:off x="2879913" y="1597930"/>
            <a:ext cx="6432174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3.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Xác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định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kích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thước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4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endParaRPr lang="en-US" sz="2400" b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E73ADF0-A0BD-450F-C3DE-8FE623010A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076802"/>
              </p:ext>
            </p:extLst>
          </p:nvPr>
        </p:nvGraphicFramePr>
        <p:xfrm>
          <a:off x="442644" y="2475077"/>
          <a:ext cx="11306712" cy="2503323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763244">
                  <a:extLst>
                    <a:ext uri="{9D8B030D-6E8A-4147-A177-3AD203B41FA5}">
                      <a16:colId xmlns:a16="http://schemas.microsoft.com/office/drawing/2014/main" val="3343270814"/>
                    </a:ext>
                  </a:extLst>
                </a:gridCol>
                <a:gridCol w="1410644">
                  <a:extLst>
                    <a:ext uri="{9D8B030D-6E8A-4147-A177-3AD203B41FA5}">
                      <a16:colId xmlns:a16="http://schemas.microsoft.com/office/drawing/2014/main" val="1619057145"/>
                    </a:ext>
                  </a:extLst>
                </a:gridCol>
                <a:gridCol w="1751825">
                  <a:extLst>
                    <a:ext uri="{9D8B030D-6E8A-4147-A177-3AD203B41FA5}">
                      <a16:colId xmlns:a16="http://schemas.microsoft.com/office/drawing/2014/main" val="1409263337"/>
                    </a:ext>
                  </a:extLst>
                </a:gridCol>
                <a:gridCol w="1678754">
                  <a:extLst>
                    <a:ext uri="{9D8B030D-6E8A-4147-A177-3AD203B41FA5}">
                      <a16:colId xmlns:a16="http://schemas.microsoft.com/office/drawing/2014/main" val="785192941"/>
                    </a:ext>
                  </a:extLst>
                </a:gridCol>
                <a:gridCol w="1567415">
                  <a:extLst>
                    <a:ext uri="{9D8B030D-6E8A-4147-A177-3AD203B41FA5}">
                      <a16:colId xmlns:a16="http://schemas.microsoft.com/office/drawing/2014/main" val="948687771"/>
                    </a:ext>
                  </a:extLst>
                </a:gridCol>
                <a:gridCol w="1567415">
                  <a:extLst>
                    <a:ext uri="{9D8B030D-6E8A-4147-A177-3AD203B41FA5}">
                      <a16:colId xmlns:a16="http://schemas.microsoft.com/office/drawing/2014/main" val="3143130307"/>
                    </a:ext>
                  </a:extLst>
                </a:gridCol>
                <a:gridCol w="1567415">
                  <a:extLst>
                    <a:ext uri="{9D8B030D-6E8A-4147-A177-3AD203B41FA5}">
                      <a16:colId xmlns:a16="http://schemas.microsoft.com/office/drawing/2014/main" val="1392768564"/>
                    </a:ext>
                  </a:extLst>
                </a:gridCol>
              </a:tblGrid>
              <a:tr h="14396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Phòng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khách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Phòng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bếp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, </a:t>
                      </a:r>
                      <a:r>
                        <a:rPr lang="fr-FR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phòng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ăn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Phòng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ngủ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Phòng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vệ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sinh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Cầu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thang (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nếu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nhà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là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nhà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2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tầng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)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Phòng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công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năng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en-US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khác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7957032"/>
                  </a:ext>
                </a:extLst>
              </a:tr>
              <a:tr h="10636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Kích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thước</a:t>
                      </a:r>
                      <a:endParaRPr lang="fr-FR" sz="2000" b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(</a:t>
                      </a:r>
                      <a:r>
                        <a:rPr lang="fr-FR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dài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, </a:t>
                      </a:r>
                      <a:r>
                        <a:rPr lang="fr-FR" sz="2000" b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rộng</a:t>
                      </a:r>
                      <a:r>
                        <a:rPr lang="fr-FR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)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?</a:t>
                      </a:r>
                      <a:endParaRPr lang="en-US" sz="2000" b="0" i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?</a:t>
                      </a:r>
                      <a:endParaRPr lang="en-US" sz="2000" b="0" i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?</a:t>
                      </a:r>
                      <a:endParaRPr lang="en-US" sz="2000" b="0" i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20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?</a:t>
                      </a:r>
                      <a:endParaRPr lang="en-US" sz="2000" b="0" i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b="0" i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US" sz="2000" b="0" i="1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0826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510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8">
            <a:extLst>
              <a:ext uri="{FF2B5EF4-FFF2-40B4-BE49-F238E27FC236}">
                <a16:creationId xmlns:a16="http://schemas.microsoft.com/office/drawing/2014/main" id="{A1FE7600-BEA0-7247-A9A8-A4A21B0BF3F9}"/>
              </a:ext>
            </a:extLst>
          </p:cNvPr>
          <p:cNvSpPr txBox="1"/>
          <p:nvPr/>
        </p:nvSpPr>
        <p:spPr>
          <a:xfrm>
            <a:off x="2637077" y="1190588"/>
            <a:ext cx="6917845" cy="3839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26"/>
              </a:lnSpc>
            </a:pPr>
            <a:r>
              <a:rPr lang="vi-VN" sz="2200" b="1" dirty="0">
                <a:latin typeface="UTM Avo" panose="02040603050506020204" pitchFamily="18"/>
              </a:rPr>
              <a:t>4. Lập bản vẽ mặt bằng của ngôi nhà</a:t>
            </a:r>
            <a:endParaRPr lang="en-US" sz="2200" b="1" dirty="0">
              <a:latin typeface="UTM Avo" panose="02040603050506020204" pitchFamily="1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FB7DB4-928C-F71E-C83F-802E87F5E246}"/>
              </a:ext>
            </a:extLst>
          </p:cNvPr>
          <p:cNvSpPr txBox="1"/>
          <p:nvPr/>
        </p:nvSpPr>
        <p:spPr>
          <a:xfrm>
            <a:off x="1135801" y="1708441"/>
            <a:ext cx="5990922" cy="2437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990" indent="-287990" algn="just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Font typeface="Wingdings" panose="05000000000000000000" pitchFamily="2" charset="2"/>
              <a:buChar char="ü"/>
            </a:pP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bước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lập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SGK</a:t>
            </a:r>
            <a:endParaRPr lang="en-US" sz="20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7990" indent="-287990" algn="just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Font typeface="Wingdings" panose="05000000000000000000" pitchFamily="2" charset="2"/>
              <a:buChar char="ü"/>
            </a:pP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Lựa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chọn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tỉ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lệ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(1:100)</a:t>
            </a:r>
            <a:endParaRPr lang="vi-VN" sz="20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7990" indent="-287990" algn="just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Font typeface="Wingdings" panose="05000000000000000000" pitchFamily="2" charset="2"/>
              <a:buChar char="ü"/>
            </a:pP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kích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thước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phòng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dựng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sơ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bộ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xây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dựng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20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92BAD9-2957-39F0-6BE1-AB494F152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7553" y="1752623"/>
            <a:ext cx="3268646" cy="24063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CE7CB9-4102-8140-7EF6-F9B728751504}"/>
              </a:ext>
            </a:extLst>
          </p:cNvPr>
          <p:cNvSpPr txBox="1"/>
          <p:nvPr/>
        </p:nvSpPr>
        <p:spPr>
          <a:xfrm>
            <a:off x="4662378" y="4527856"/>
            <a:ext cx="6393821" cy="1924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7990" indent="-287990" algn="just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Font typeface="Wingdings" panose="05000000000000000000" pitchFamily="2" charset="2"/>
              <a:buChar char="ü"/>
            </a:pP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Từ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sơ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bộ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tiến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bước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trình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bày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trên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16.4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sgk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20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7990" indent="-287990" algn="just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  <a:buFont typeface="Wingdings" panose="05000000000000000000" pitchFamily="2" charset="2"/>
              <a:buChar char="ü"/>
            </a:pP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trí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phòng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ghi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kích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thước</a:t>
            </a:r>
            <a:r>
              <a:rPr lang="fr-FR" sz="2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0788BE2-E848-ACEB-901B-1396E566093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568" r="4462"/>
          <a:stretch>
            <a:fillRect/>
          </a:stretch>
        </p:blipFill>
        <p:spPr>
          <a:xfrm>
            <a:off x="1135801" y="4418230"/>
            <a:ext cx="3367491" cy="214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54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83ABA456-1EE5-EB6B-0055-3410C2DB04AE}"/>
              </a:ext>
            </a:extLst>
          </p:cNvPr>
          <p:cNvSpPr txBox="1"/>
          <p:nvPr/>
        </p:nvSpPr>
        <p:spPr>
          <a:xfrm>
            <a:off x="1858458" y="1631514"/>
            <a:ext cx="8475081" cy="4855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fr-FR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Gợi</a:t>
            </a:r>
            <a:r>
              <a:rPr lang="fr-FR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ý </a:t>
            </a:r>
            <a:r>
              <a:rPr lang="fr-FR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mẫu</a:t>
            </a:r>
            <a:r>
              <a:rPr lang="fr-FR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fr-FR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vẽ</a:t>
            </a:r>
            <a:r>
              <a:rPr lang="fr-FR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mặt</a:t>
            </a:r>
            <a:r>
              <a:rPr lang="fr-FR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fr-FR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fr-FR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khi </a:t>
            </a:r>
            <a:r>
              <a:rPr lang="fr-FR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thiết</a:t>
            </a:r>
            <a:r>
              <a:rPr lang="fr-FR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</a:t>
            </a:r>
            <a:r>
              <a:rPr lang="fr-FR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hoàn</a:t>
            </a:r>
            <a:r>
              <a:rPr lang="fr-FR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chỉnh</a:t>
            </a:r>
            <a:r>
              <a:rPr lang="fr-FR" sz="2400" i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2400" i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A15AD7-7927-1C5E-60F1-B9318B3A54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86"/>
          <a:stretch/>
        </p:blipFill>
        <p:spPr>
          <a:xfrm>
            <a:off x="3323922" y="2388662"/>
            <a:ext cx="5544155" cy="401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44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983036-C7DF-275F-0335-54A6FF417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3884" y="2069959"/>
            <a:ext cx="5844231" cy="4560160"/>
          </a:xfrm>
          <a:prstGeom prst="rect">
            <a:avLst/>
          </a:prstGeom>
        </p:spPr>
      </p:pic>
      <p:sp>
        <p:nvSpPr>
          <p:cNvPr id="3" name="TextBox 11">
            <a:extLst>
              <a:ext uri="{FF2B5EF4-FFF2-40B4-BE49-F238E27FC236}">
                <a16:creationId xmlns:a16="http://schemas.microsoft.com/office/drawing/2014/main" id="{D6269BA6-4CBB-2EAD-51FB-8BC1987C8052}"/>
              </a:ext>
            </a:extLst>
          </p:cNvPr>
          <p:cNvSpPr txBox="1"/>
          <p:nvPr/>
        </p:nvSpPr>
        <p:spPr>
          <a:xfrm>
            <a:off x="1858459" y="1447080"/>
            <a:ext cx="8475081" cy="47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en-US" sz="2400" dirty="0" err="1">
                <a:latin typeface="UTM Avo" panose="02040603050506020204" pitchFamily="18"/>
              </a:rPr>
              <a:t>Một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số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bản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vẽ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mặt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bằng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tham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khảo</a:t>
            </a:r>
            <a:endParaRPr lang="en-US" sz="2400" i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28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01402669-AD5A-F785-9723-8F543BD8E16C}"/>
              </a:ext>
            </a:extLst>
          </p:cNvPr>
          <p:cNvSpPr txBox="1"/>
          <p:nvPr/>
        </p:nvSpPr>
        <p:spPr>
          <a:xfrm>
            <a:off x="1858459" y="1497880"/>
            <a:ext cx="8475081" cy="47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ts val="189"/>
              </a:spcBef>
              <a:spcAft>
                <a:spcPts val="189"/>
              </a:spcAft>
            </a:pPr>
            <a:r>
              <a:rPr lang="en-US" sz="2400" dirty="0" err="1">
                <a:latin typeface="UTM Avo" panose="02040603050506020204" pitchFamily="18"/>
              </a:rPr>
              <a:t>Một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số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bản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vẽ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mặt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bằng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tham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khảo</a:t>
            </a:r>
            <a:endParaRPr lang="en-US" sz="2400" i="1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112EB3-0C67-F671-1DB6-033F4E1B4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6277" y="2147659"/>
            <a:ext cx="5739446" cy="449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04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802719-5123-8396-7172-73CFC7981A30}"/>
              </a:ext>
            </a:extLst>
          </p:cNvPr>
          <p:cNvSpPr txBox="1"/>
          <p:nvPr/>
        </p:nvSpPr>
        <p:spPr>
          <a:xfrm>
            <a:off x="2441975" y="1126569"/>
            <a:ext cx="7308047" cy="533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378"/>
              </a:spcBef>
              <a:spcAft>
                <a:spcPts val="630"/>
              </a:spcAft>
            </a:pPr>
            <a:r>
              <a:rPr lang="vi-VN" sz="22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III. </a:t>
            </a:r>
            <a:r>
              <a:rPr lang="fr-FR" sz="22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BÁO CÁO VÀ ĐÁNH </a:t>
            </a:r>
            <a:r>
              <a:rPr lang="vi-VN" sz="2200" b="1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GIÁ</a:t>
            </a:r>
            <a:endParaRPr lang="en-US" sz="22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A375AB0-D613-F894-F0AF-1CA7B594D1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2545582"/>
              </p:ext>
            </p:extLst>
          </p:nvPr>
        </p:nvGraphicFramePr>
        <p:xfrm>
          <a:off x="564047" y="1783709"/>
          <a:ext cx="11063905" cy="4878347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2359704">
                  <a:extLst>
                    <a:ext uri="{9D8B030D-6E8A-4147-A177-3AD203B41FA5}">
                      <a16:colId xmlns:a16="http://schemas.microsoft.com/office/drawing/2014/main" val="1365150337"/>
                    </a:ext>
                  </a:extLst>
                </a:gridCol>
                <a:gridCol w="2759229">
                  <a:extLst>
                    <a:ext uri="{9D8B030D-6E8A-4147-A177-3AD203B41FA5}">
                      <a16:colId xmlns:a16="http://schemas.microsoft.com/office/drawing/2014/main" val="526280220"/>
                    </a:ext>
                  </a:extLst>
                </a:gridCol>
                <a:gridCol w="2592172">
                  <a:extLst>
                    <a:ext uri="{9D8B030D-6E8A-4147-A177-3AD203B41FA5}">
                      <a16:colId xmlns:a16="http://schemas.microsoft.com/office/drawing/2014/main" val="4162847060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val="1007023958"/>
                    </a:ext>
                  </a:extLst>
                </a:gridCol>
              </a:tblGrid>
              <a:tr h="390864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Tiêu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chí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đánh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giá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Mức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đánh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giá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452359"/>
                  </a:ext>
                </a:extLst>
              </a:tr>
              <a:tr h="620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Trung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bình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Khá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Tốt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1401683"/>
                  </a:ext>
                </a:extLst>
              </a:tr>
              <a:tr h="92319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Nội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dung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endParaRPr lang="vi-VN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dự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án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Đáp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ứng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yêu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cầu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Đáp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ứng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yêu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cầu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,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có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ý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tưởng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mới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Đáp ứng yêu cầu, sáng tạo trong tư duy và thực hiện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60644"/>
                  </a:ext>
                </a:extLst>
              </a:tr>
              <a:tr h="83468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Hình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thức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trình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bày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Đạt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Đạt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,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có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logic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Đẹp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,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khoa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học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,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có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tính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thẩm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mĩ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cao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5987697"/>
                  </a:ext>
                </a:extLst>
              </a:tr>
              <a:tr h="126598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Nội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dung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báo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cáo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Phù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hợp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nhưng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chưa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thuyết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phục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Phù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hợp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,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thuyết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phục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Phù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hợp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,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sáng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tạo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,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sử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dụng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thêm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nhiều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tư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liệu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bổ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sung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3177796"/>
                  </a:ext>
                </a:extLst>
              </a:tr>
              <a:tr h="8427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Trao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đổi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,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thảo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luận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Còn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lúng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túng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,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nội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dung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chung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chung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Rõ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tàng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,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tự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tin khi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trao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đổi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,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thảo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luận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Rõ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ràng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,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logic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,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có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tính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thuyết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phục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cao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3201" marR="4320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42324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752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348B63C6-3B8F-EE1D-3BDF-FF164C15F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3238682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04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E58B6D1-65AD-B148-723E-472E59030CD9}"/>
              </a:ext>
            </a:extLst>
          </p:cNvPr>
          <p:cNvSpPr/>
          <p:nvPr/>
        </p:nvSpPr>
        <p:spPr>
          <a:xfrm>
            <a:off x="6354349" y="2322464"/>
            <a:ext cx="4262851" cy="27829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189"/>
              </a:spcAft>
            </a:pP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Hệ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thống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lại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kiến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thức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ôn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tập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chủ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đề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4.</a:t>
            </a:r>
            <a:endParaRPr lang="en-US" sz="2800" dirty="0">
              <a:solidFill>
                <a:schemeClr val="tx1"/>
              </a:solidFill>
              <a:latin typeface="UTM Avo" panose="02040603050506020204" pitchFamily="18"/>
              <a:ea typeface="Noto Sans Symbols"/>
              <a:cs typeface="Arial" panose="020B0604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CC62BE0-4B72-8F17-DAFA-8FC405699224}"/>
              </a:ext>
            </a:extLst>
          </p:cNvPr>
          <p:cNvSpPr/>
          <p:nvPr/>
        </p:nvSpPr>
        <p:spPr>
          <a:xfrm>
            <a:off x="1574801" y="2322464"/>
            <a:ext cx="4262851" cy="27829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Hoàn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thiện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bản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thiết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kế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ngôi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fr-FR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800" dirty="0">
              <a:solidFill>
                <a:schemeClr val="tx1"/>
              </a:solidFill>
              <a:latin typeface="UTM Avo" panose="02040603050506020204" pitchFamily="18"/>
              <a:ea typeface="Noto Sans Symbols"/>
              <a:cs typeface="Arial" panose="020B0604020202020204" pitchFamily="34" charset="0"/>
            </a:endParaRPr>
          </a:p>
        </p:txBody>
      </p:sp>
      <p:sp>
        <p:nvSpPr>
          <p:cNvPr id="5" name="Freeform 14">
            <a:extLst>
              <a:ext uri="{FF2B5EF4-FFF2-40B4-BE49-F238E27FC236}">
                <a16:creationId xmlns:a16="http://schemas.microsoft.com/office/drawing/2014/main" id="{182EA289-7FE8-8BAA-B4B6-BAE6C2730548}"/>
              </a:ext>
            </a:extLst>
          </p:cNvPr>
          <p:cNvSpPr/>
          <p:nvPr/>
        </p:nvSpPr>
        <p:spPr>
          <a:xfrm rot="21143076">
            <a:off x="8129963" y="1904478"/>
            <a:ext cx="711621" cy="835972"/>
          </a:xfrm>
          <a:custGeom>
            <a:avLst/>
            <a:gdLst/>
            <a:ahLst/>
            <a:cxnLst/>
            <a:rect l="l" t="t" r="r" b="b"/>
            <a:pathLst>
              <a:path w="1482837" h="1741953">
                <a:moveTo>
                  <a:pt x="0" y="0"/>
                </a:moveTo>
                <a:lnTo>
                  <a:pt x="1482837" y="0"/>
                </a:lnTo>
                <a:lnTo>
                  <a:pt x="1482837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15">
            <a:extLst>
              <a:ext uri="{FF2B5EF4-FFF2-40B4-BE49-F238E27FC236}">
                <a16:creationId xmlns:a16="http://schemas.microsoft.com/office/drawing/2014/main" id="{9B3A1E89-8C8F-3A84-D123-9822EA2E0324}"/>
              </a:ext>
            </a:extLst>
          </p:cNvPr>
          <p:cNvSpPr/>
          <p:nvPr/>
        </p:nvSpPr>
        <p:spPr>
          <a:xfrm>
            <a:off x="3438710" y="1861011"/>
            <a:ext cx="535032" cy="946827"/>
          </a:xfrm>
          <a:custGeom>
            <a:avLst/>
            <a:gdLst/>
            <a:ahLst/>
            <a:cxnLst/>
            <a:rect l="l" t="t" r="r" b="b"/>
            <a:pathLst>
              <a:path w="1036462" h="1741953">
                <a:moveTo>
                  <a:pt x="0" y="0"/>
                </a:moveTo>
                <a:lnTo>
                  <a:pt x="1036462" y="0"/>
                </a:lnTo>
                <a:lnTo>
                  <a:pt x="1036462" y="1741953"/>
                </a:lnTo>
                <a:lnTo>
                  <a:pt x="0" y="17419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27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1"/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1"/>
          <p:cNvSpPr txBox="1"/>
          <p:nvPr/>
        </p:nvSpPr>
        <p:spPr>
          <a:xfrm>
            <a:off x="462105" y="912740"/>
            <a:ext cx="1136708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Like fanpage Hoc10 - Học 1 biết 10 để nhận thêm nhiều tài liệu giảng dạy</a:t>
            </a:r>
            <a:endParaRPr>
              <a:latin typeface="UTM Avo" panose="02040603050506020204" pitchFamily="18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theo đường link:  </a:t>
            </a:r>
            <a:endParaRPr>
              <a:latin typeface="UTM Avo" panose="02040603050506020204" pitchFamily="18"/>
            </a:endParaRPr>
          </a:p>
        </p:txBody>
      </p:sp>
      <p:sp>
        <p:nvSpPr>
          <p:cNvPr id="371" name="Google Shape;371;p2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43C0C"/>
                </a:solidFill>
                <a:latin typeface="UTM Avo" panose="02040603050506020204" pitchFamily="18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lang="en-US" sz="2400" b="1" i="0" u="sng" strike="noStrike" cap="none" dirty="0">
              <a:solidFill>
                <a:srgbClr val="843C0C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2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Hoặc truy cập qua QR code</a:t>
            </a:r>
            <a:endParaRPr>
              <a:latin typeface="UTM Avo" panose="02040603050506020204" pitchFamily="18"/>
            </a:endParaRPr>
          </a:p>
        </p:txBody>
      </p:sp>
      <p:pic>
        <p:nvPicPr>
          <p:cNvPr id="374" name="Google Shape;374;p2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Words>705</Words>
  <Application>Microsoft Office PowerPoint</Application>
  <PresentationFormat>Widescreen</PresentationFormat>
  <Paragraphs>99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UTM Avo</vt:lpstr>
      <vt:lpstr>Aptos</vt:lpstr>
      <vt:lpstr>Calibri Light</vt:lpstr>
      <vt:lpstr>Arial</vt:lpstr>
      <vt:lpstr>Wingdings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Huy Nguyễn</cp:lastModifiedBy>
  <cp:revision>34</cp:revision>
  <dcterms:created xsi:type="dcterms:W3CDTF">2024-05-07T08:46:24Z</dcterms:created>
  <dcterms:modified xsi:type="dcterms:W3CDTF">2024-06-20T10:26:05Z</dcterms:modified>
</cp:coreProperties>
</file>