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1"/>
  </p:notesMasterIdLst>
  <p:sldIdLst>
    <p:sldId id="277" r:id="rId2"/>
    <p:sldId id="256" r:id="rId3"/>
    <p:sldId id="266" r:id="rId4"/>
    <p:sldId id="278" r:id="rId5"/>
    <p:sldId id="279" r:id="rId6"/>
    <p:sldId id="280" r:id="rId7"/>
    <p:sldId id="258" r:id="rId8"/>
    <p:sldId id="268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59" r:id="rId19"/>
    <p:sldId id="269" r:id="rId20"/>
    <p:sldId id="301" r:id="rId21"/>
    <p:sldId id="303" r:id="rId22"/>
    <p:sldId id="299" r:id="rId23"/>
    <p:sldId id="300" r:id="rId24"/>
    <p:sldId id="304" r:id="rId25"/>
    <p:sldId id="305" r:id="rId26"/>
    <p:sldId id="306" r:id="rId27"/>
    <p:sldId id="260" r:id="rId28"/>
    <p:sldId id="270" r:id="rId29"/>
    <p:sldId id="276" r:id="rId30"/>
  </p:sldIdLst>
  <p:sldSz cx="12192000" cy="6858000"/>
  <p:notesSz cx="6858000" cy="9144000"/>
  <p:embeddedFontLst>
    <p:embeddedFont>
      <p:font typeface="UTM Avo" panose="02040603050506020204" pitchFamily="18" charset="0"/>
      <p:regular r:id="rId32"/>
      <p:bold r:id="rId33"/>
      <p:italic r:id="rId34"/>
      <p:boldItalic r:id="rId35"/>
    </p:embeddedFont>
  </p:embeddedFontLst>
  <p:defaultTextStyle>
    <a:defPPr>
      <a:defRPr lang="en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90"/>
    <p:restoredTop sz="94660"/>
  </p:normalViewPr>
  <p:slideViewPr>
    <p:cSldViewPr snapToGrid="0">
      <p:cViewPr varScale="1">
        <p:scale>
          <a:sx n="102" d="100"/>
          <a:sy n="102" d="100"/>
        </p:scale>
        <p:origin x="52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4B915-3AC6-4A0A-B621-C2A1E9766ACF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D21D6-AF32-4991-B6F5-D4309C4AD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7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D21D6-AF32-4991-B6F5-D4309C4AD5C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76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B1: </a:t>
            </a:r>
            <a:r>
              <a:rPr lang="en-US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nút</a:t>
            </a:r>
            <a:r>
              <a:rPr lang="en-US" baseline="0" dirty="0"/>
              <a:t> </a:t>
            </a:r>
            <a:r>
              <a:rPr lang="en-US" b="1" baseline="0" dirty="0"/>
              <a:t>QUAY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số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 (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="1" baseline="0" dirty="0"/>
              <a:t>QUAY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 </a:t>
            </a:r>
            <a:r>
              <a:rPr lang="en-US" baseline="0" dirty="0" err="1"/>
              <a:t>chạy</a:t>
            </a:r>
            <a:r>
              <a:rPr lang="en-US" baseline="0" dirty="0"/>
              <a:t> =&gt; Sau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nó</a:t>
            </a:r>
            <a:r>
              <a:rPr lang="en-US" baseline="0" dirty="0"/>
              <a:t> </a:t>
            </a:r>
            <a:r>
              <a:rPr lang="en-US" baseline="0" dirty="0" err="1"/>
              <a:t>dừng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)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B2: </a:t>
            </a:r>
            <a:r>
              <a:rPr lang="en-US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từng</a:t>
            </a:r>
            <a:r>
              <a:rPr lang="en-US" baseline="0" dirty="0"/>
              <a:t> </a:t>
            </a:r>
            <a:r>
              <a:rPr lang="en-US" baseline="0" dirty="0" err="1"/>
              <a:t>số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endParaRPr lang="en-US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="1" baseline="0" dirty="0" err="1"/>
              <a:t>mũi</a:t>
            </a:r>
            <a:r>
              <a:rPr lang="en-US" b="1" baseline="0" dirty="0"/>
              <a:t> </a:t>
            </a:r>
            <a:r>
              <a:rPr lang="en-US" b="1" baseline="0" dirty="0" err="1"/>
              <a:t>tên</a:t>
            </a:r>
            <a:r>
              <a:rPr lang="en-US" b="1" baseline="0" dirty="0"/>
              <a:t> cam </a:t>
            </a:r>
            <a:r>
              <a:rPr lang="en-US" b="1" baseline="0" dirty="0" err="1"/>
              <a:t>góc</a:t>
            </a:r>
            <a:r>
              <a:rPr lang="en-US" b="1" baseline="0" dirty="0"/>
              <a:t> </a:t>
            </a:r>
            <a:r>
              <a:rPr lang="en-US" b="1" baseline="0" dirty="0" err="1"/>
              <a:t>dưới</a:t>
            </a:r>
            <a:r>
              <a:rPr lang="en-US" b="1" baseline="0" dirty="0"/>
              <a:t>, </a:t>
            </a:r>
            <a:r>
              <a:rPr lang="en-US" b="1" baseline="0" dirty="0" err="1"/>
              <a:t>bên</a:t>
            </a:r>
            <a:r>
              <a:rPr lang="en-US" b="1" baseline="0" dirty="0"/>
              <a:t> </a:t>
            </a:r>
            <a:r>
              <a:rPr lang="en-US" b="1" baseline="0" dirty="0" err="1"/>
              <a:t>trái</a:t>
            </a:r>
            <a:r>
              <a:rPr lang="en-US" b="1" baseline="0" dirty="0"/>
              <a:t> </a:t>
            </a:r>
            <a:r>
              <a:rPr lang="en-US" b="1" baseline="0" dirty="0" err="1"/>
              <a:t>màn</a:t>
            </a:r>
            <a:r>
              <a:rPr lang="en-US" b="1" baseline="0" dirty="0"/>
              <a:t> </a:t>
            </a:r>
            <a:r>
              <a:rPr lang="en-US" b="1" baseline="0" dirty="0" err="1"/>
              <a:t>hình</a:t>
            </a:r>
            <a:r>
              <a:rPr lang="en-US" b="1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chuyển</a:t>
            </a:r>
            <a:r>
              <a:rPr lang="en-US" baseline="0" dirty="0"/>
              <a:t> sang </a:t>
            </a:r>
            <a:r>
              <a:rPr lang="en-US" baseline="0" dirty="0" err="1"/>
              <a:t>nội</a:t>
            </a:r>
            <a:r>
              <a:rPr lang="en-US" baseline="0" dirty="0"/>
              <a:t> dung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bài</a:t>
            </a:r>
            <a:r>
              <a:rPr lang="en-US" baseline="0" dirty="0"/>
              <a:t> </a:t>
            </a:r>
            <a:r>
              <a:rPr lang="en-US" baseline="0" dirty="0" err="1"/>
              <a:t>học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D21D6-AF32-4991-B6F5-D4309C4AD5C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16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ô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nút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vàng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D21D6-AF32-4991-B6F5-D4309C4AD5C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61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ô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nút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vàng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D21D6-AF32-4991-B6F5-D4309C4AD5C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907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A059A-688B-33DB-575A-49F826D45B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06F4FA-A21C-48A3-C6E9-9AEBC5B59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43E1B-1539-6DB7-76D6-79EFAD14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86D25-5278-0AD4-F5EF-99B8B50A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B314E-8F3E-6CC3-8EB9-BBD1E9449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5F390-4539-7130-BF22-916E8AD25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23CAF-ED58-E238-C7D5-2DCBBF0B3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B90E4-E27B-4636-8D0F-D4A8FD161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0D80E-19B1-6A22-A068-58F7DDF09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DF33D-E641-EEB0-1508-294EBBCEA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2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E3CC5-2CC3-29D1-0E19-B44E63039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0FD0B-DCB1-10FA-4552-E202802D6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F45F0-12DD-6B6D-57D1-DB7589423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31236-353F-5F7F-81DD-5EC89609C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F171D-C87E-8175-9431-6E3CBAE12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8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2CE04-65E5-C530-6D4E-F442A533B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8D5F6-C982-B8AD-0485-ED8A3F0EB0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ADB6BB-B899-79DC-B727-773B61D8D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2A048-8785-DA02-C301-F3D81BE6A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91CA9-93C8-1349-FAA6-11B4960F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817E3-3E9C-FB5B-14B3-A3F91B46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F78EC-BDD7-5D0D-632D-ED0561377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71C3B-E473-D3BA-5586-FAC68BE62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3FE04-A4ED-2349-23AD-55E084944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B89CF2-4901-849D-9229-6FEAEF2F04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FCBB23-598A-F437-8BA7-F20F834C80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74CB9B-4157-5ED0-7F0C-7938DBC34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C7968C-8EEA-415E-9D6B-1050AF10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632364-6F42-C641-5D6F-BED2E3EA0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58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07DE9-0D23-4A94-65E0-F71211AF7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974076-51A3-BC45-6774-04CCC43B0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90B10-0BCB-B1F7-FF65-143A17C64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CED649-C28A-A9BA-92EE-EDBD9B03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7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A4913B-0C6B-DCED-CB9C-B4DFAA1A6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B45F21-8AE7-8C72-EE8D-0D0EB541A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7BE45-0326-1FA1-BB01-39A2C0B7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4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89C3A-4DF1-B457-B477-B7F15B5B5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0D22B-47F9-97CC-F8F9-A6B4348CA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C5E28-BEAF-F62F-7FDE-19EAA7C859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D2F28-ADC1-2E0A-BE42-DB59525F4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EC304-326D-801A-9938-BD75A087C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49FEE9-E56A-64A7-C269-D11FA2E97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91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69A93-5A8B-7E8F-2D43-5EC09C1E9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A69EF-CCCB-A36D-17CB-FF967E2F0D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F76C6-CE32-4258-CEDE-88E7BD6DB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4D676-1279-AE5F-9A88-F8FB00A51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CD801-F332-808F-B88F-4CAF1993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205F5-44D2-DE1E-3360-8E6952EAE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FAC36-5410-3619-C6F4-A36A24810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53683-CBB7-B287-8AC4-A3EE10E2D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242CC-6BC2-DF22-3E39-A040A9968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92B8F-EE06-EEE4-91DC-C76EF0C2E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84BE2-188E-61E9-D961-92DA11177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0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2679FE-133B-B5D6-9071-1A7E6CCB81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931E5B-756F-D5BA-9DFB-67B741C58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E6AE2-65EC-36C9-862B-4FD765029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BE5B0-3684-F93B-B1E5-F4E2BC204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F39AD-B722-2B77-A3A2-69529CEB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5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1EA296-4C58-A465-918E-DD9DCAD10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046B5-DEED-C4E1-336D-7AB287A62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66350-CD30-EFAF-D78F-ED82E504B8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D9BA8-E8B6-EA4B-5374-75D61417BF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0F397-606D-247A-BF7E-5860BFA3BE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02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9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93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93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8.gif"/><Relationship Id="rId18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21" Type="http://schemas.openxmlformats.org/officeDocument/2006/relationships/slide" Target="slide24.xml"/><Relationship Id="rId7" Type="http://schemas.openxmlformats.org/officeDocument/2006/relationships/image" Target="../media/image25.svg"/><Relationship Id="rId12" Type="http://schemas.openxmlformats.org/officeDocument/2006/relationships/image" Target="../media/image27.gif"/><Relationship Id="rId17" Type="http://schemas.openxmlformats.org/officeDocument/2006/relationships/image" Target="../media/image31.svg"/><Relationship Id="rId2" Type="http://schemas.openxmlformats.org/officeDocument/2006/relationships/audio" Target="../media/media1.wav"/><Relationship Id="rId16" Type="http://schemas.openxmlformats.org/officeDocument/2006/relationships/image" Target="../media/image30.png"/><Relationship Id="rId20" Type="http://schemas.openxmlformats.org/officeDocument/2006/relationships/slide" Target="slide23.xml"/><Relationship Id="rId1" Type="http://schemas.microsoft.com/office/2007/relationships/media" Target="../media/media1.wav"/><Relationship Id="rId6" Type="http://schemas.openxmlformats.org/officeDocument/2006/relationships/image" Target="../media/image24.png"/><Relationship Id="rId11" Type="http://schemas.openxmlformats.org/officeDocument/2006/relationships/slide" Target="slide22.xml"/><Relationship Id="rId5" Type="http://schemas.openxmlformats.org/officeDocument/2006/relationships/image" Target="../media/image23.jpg"/><Relationship Id="rId15" Type="http://schemas.openxmlformats.org/officeDocument/2006/relationships/slide" Target="slide27.xml"/><Relationship Id="rId23" Type="http://schemas.openxmlformats.org/officeDocument/2006/relationships/slide" Target="slide26.xml"/><Relationship Id="rId10" Type="http://schemas.openxmlformats.org/officeDocument/2006/relationships/slide" Target="slide21.xml"/><Relationship Id="rId19" Type="http://schemas.openxmlformats.org/officeDocument/2006/relationships/image" Target="../media/image33.jpeg"/><Relationship Id="rId4" Type="http://schemas.openxmlformats.org/officeDocument/2006/relationships/notesSlide" Target="../notesSlides/notesSlide2.xml"/><Relationship Id="rId9" Type="http://schemas.openxmlformats.org/officeDocument/2006/relationships/slide" Target="slide20.xml"/><Relationship Id="rId14" Type="http://schemas.openxmlformats.org/officeDocument/2006/relationships/image" Target="../media/image29.png"/><Relationship Id="rId22" Type="http://schemas.openxmlformats.org/officeDocument/2006/relationships/slide" Target="slide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image" Target="../media/image33.jpe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image" Target="../media/image33.jpe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23.jp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Relationship Id="rId9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4.png"/><Relationship Id="rId7" Type="http://schemas.openxmlformats.org/officeDocument/2006/relationships/slide" Target="slide19.xm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image" Target="../media/image33.jpe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23.jp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Relationship Id="rId9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4.png"/><Relationship Id="rId7" Type="http://schemas.openxmlformats.org/officeDocument/2006/relationships/slide" Target="slide19.xm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93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A3473-52D6-21C8-4519-72761045AB69}"/>
              </a:ext>
            </a:extLst>
          </p:cNvPr>
          <p:cNvSpPr txBox="1">
            <a:spLocks/>
          </p:cNvSpPr>
          <p:nvPr/>
        </p:nvSpPr>
        <p:spPr>
          <a:xfrm>
            <a:off x="173230" y="1208517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4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Vẽ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kĩ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thuật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ứng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dụng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A62AC7-24B0-BAD6-D084-7B2181271FEB}"/>
              </a:ext>
            </a:extLst>
          </p:cNvPr>
          <p:cNvSpPr txBox="1">
            <a:spLocks/>
          </p:cNvSpPr>
          <p:nvPr/>
        </p:nvSpPr>
        <p:spPr>
          <a:xfrm>
            <a:off x="0" y="3345221"/>
            <a:ext cx="1232653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</a:rPr>
              <a:t>Ôn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</a:rPr>
              <a:t>tập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</a:rPr>
              <a:t>chủ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</a:rPr>
              <a:t>đề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/>
              </a:rPr>
              <a:t> 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88;p1">
            <a:extLst>
              <a:ext uri="{FF2B5EF4-FFF2-40B4-BE49-F238E27FC236}">
                <a16:creationId xmlns:a16="http://schemas.microsoft.com/office/drawing/2014/main" id="{CEF2C8CA-49EB-5FB0-4012-6754F586DC27}"/>
              </a:ext>
            </a:extLst>
          </p:cNvPr>
          <p:cNvSpPr txBox="1"/>
          <p:nvPr/>
        </p:nvSpPr>
        <p:spPr>
          <a:xfrm>
            <a:off x="8536217" y="0"/>
            <a:ext cx="35414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Công</a:t>
            </a:r>
            <a:r>
              <a:rPr lang="en-US" sz="36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36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nghệ</a:t>
            </a:r>
            <a:r>
              <a:rPr lang="en-US" sz="36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10</a:t>
            </a:r>
            <a:endParaRPr dirty="0">
              <a:latin typeface="UTM Avo" panose="02040603050506020204" pitchFamily="18"/>
            </a:endParaRPr>
          </a:p>
        </p:txBody>
      </p:sp>
      <p:sp>
        <p:nvSpPr>
          <p:cNvPr id="6" name="Google Shape;91;p1">
            <a:extLst>
              <a:ext uri="{FF2B5EF4-FFF2-40B4-BE49-F238E27FC236}">
                <a16:creationId xmlns:a16="http://schemas.microsoft.com/office/drawing/2014/main" id="{8FDE2C74-6C2E-266A-AF4C-E6647AC36D64}"/>
              </a:ext>
            </a:extLst>
          </p:cNvPr>
          <p:cNvSpPr txBox="1"/>
          <p:nvPr/>
        </p:nvSpPr>
        <p:spPr>
          <a:xfrm>
            <a:off x="8797634" y="646331"/>
            <a:ext cx="3390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Thiết</a:t>
            </a:r>
            <a:r>
              <a:rPr lang="en-US" sz="18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kế</a:t>
            </a:r>
            <a:r>
              <a:rPr lang="en-US" sz="18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và</a:t>
            </a:r>
            <a:r>
              <a:rPr lang="en-US" sz="18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công</a:t>
            </a:r>
            <a:r>
              <a:rPr lang="en-US" sz="18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nghệ</a:t>
            </a:r>
            <a:endParaRPr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07793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3AA6B3A-FD12-993D-D240-106FD250F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3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1E80AB5-0578-E427-16AC-82390E69D230}"/>
              </a:ext>
            </a:extLst>
          </p:cNvPr>
          <p:cNvSpPr txBox="1"/>
          <p:nvPr/>
        </p:nvSpPr>
        <p:spPr>
          <a:xfrm>
            <a:off x="3215922" y="1475328"/>
            <a:ext cx="57601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I. 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HỆ THỐNG KIẾN THỨC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E7AEE9E3-C592-E66B-63EC-B10C039CC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246911" y="2096172"/>
            <a:ext cx="6601689" cy="50094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FF9004-EC84-47FB-1892-30167400E4CF}"/>
              </a:ext>
            </a:extLst>
          </p:cNvPr>
          <p:cNvSpPr txBox="1"/>
          <p:nvPr/>
        </p:nvSpPr>
        <p:spPr>
          <a:xfrm>
            <a:off x="1847392" y="2744703"/>
            <a:ext cx="5400727" cy="1685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ệ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thống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hóa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sơ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khổ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giấy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A4,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ghi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dung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thiếu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ô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dấu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chấm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fr-FR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D60EF61A-E008-99B1-026D-8DD4B6300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848600" y="3736991"/>
            <a:ext cx="3158472" cy="32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9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5ED0C8-3E38-5867-5C58-4F57B1A7D1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36"/>
          <a:stretch/>
        </p:blipFill>
        <p:spPr>
          <a:xfrm>
            <a:off x="2466348" y="1663700"/>
            <a:ext cx="7259303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74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410617C-0942-832B-72A9-0E046DEC805D}"/>
              </a:ext>
            </a:extLst>
          </p:cNvPr>
          <p:cNvGrpSpPr/>
          <p:nvPr/>
        </p:nvGrpSpPr>
        <p:grpSpPr>
          <a:xfrm>
            <a:off x="6207180" y="742225"/>
            <a:ext cx="4842798" cy="2867437"/>
            <a:chOff x="0" y="0"/>
            <a:chExt cx="6765712" cy="379493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0626DD8-CD0E-4627-A15D-061ADE7C6426}"/>
                </a:ext>
              </a:extLst>
            </p:cNvPr>
            <p:cNvSpPr/>
            <p:nvPr/>
          </p:nvSpPr>
          <p:spPr>
            <a:xfrm>
              <a:off x="92710" y="293370"/>
              <a:ext cx="6660302" cy="3488869"/>
            </a:xfrm>
            <a:custGeom>
              <a:avLst/>
              <a:gdLst/>
              <a:ahLst/>
              <a:cxnLst/>
              <a:rect l="l" t="t" r="r" b="b"/>
              <a:pathLst>
                <a:path w="6660302" h="3488869">
                  <a:moveTo>
                    <a:pt x="0" y="3434259"/>
                  </a:moveTo>
                  <a:lnTo>
                    <a:pt x="0" y="3488869"/>
                  </a:lnTo>
                  <a:lnTo>
                    <a:pt x="6660302" y="3488869"/>
                  </a:lnTo>
                  <a:lnTo>
                    <a:pt x="6660302" y="54610"/>
                  </a:lnTo>
                  <a:lnTo>
                    <a:pt x="6605692" y="0"/>
                  </a:lnTo>
                  <a:lnTo>
                    <a:pt x="6605692" y="3434259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729">
                <a:latin typeface="UTM Avo" panose="02040603050506020204" pitchFamily="18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7DF77DF-99BD-3EE9-EBB5-04C98A6E037A}"/>
                </a:ext>
              </a:extLst>
            </p:cNvPr>
            <p:cNvSpPr/>
            <p:nvPr/>
          </p:nvSpPr>
          <p:spPr>
            <a:xfrm>
              <a:off x="6350" y="11430"/>
              <a:ext cx="6685702" cy="3703499"/>
            </a:xfrm>
            <a:custGeom>
              <a:avLst/>
              <a:gdLst/>
              <a:ahLst/>
              <a:cxnLst/>
              <a:rect l="l" t="t" r="r" b="b"/>
              <a:pathLst>
                <a:path w="6685702" h="3703499">
                  <a:moveTo>
                    <a:pt x="6415192" y="0"/>
                  </a:moveTo>
                  <a:lnTo>
                    <a:pt x="0" y="1270"/>
                  </a:lnTo>
                  <a:lnTo>
                    <a:pt x="0" y="3703499"/>
                  </a:lnTo>
                  <a:lnTo>
                    <a:pt x="6684432" y="3703499"/>
                  </a:lnTo>
                  <a:lnTo>
                    <a:pt x="6685702" y="266700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729">
                <a:latin typeface="UTM Avo" panose="02040603050506020204" pitchFamily="18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FDC7CA6-6AD4-7D46-1A4E-C320CF0C6B38}"/>
                </a:ext>
              </a:extLst>
            </p:cNvPr>
            <p:cNvSpPr/>
            <p:nvPr/>
          </p:nvSpPr>
          <p:spPr>
            <a:xfrm>
              <a:off x="0" y="0"/>
              <a:ext cx="6765712" cy="3794939"/>
            </a:xfrm>
            <a:custGeom>
              <a:avLst/>
              <a:gdLst/>
              <a:ahLst/>
              <a:cxnLst/>
              <a:rect l="l" t="t" r="r" b="b"/>
              <a:pathLst>
                <a:path w="6765712" h="3794939">
                  <a:moveTo>
                    <a:pt x="6698402" y="275590"/>
                  </a:moveTo>
                  <a:lnTo>
                    <a:pt x="6698402" y="275590"/>
                  </a:lnTo>
                  <a:lnTo>
                    <a:pt x="6697132" y="274320"/>
                  </a:lnTo>
                  <a:lnTo>
                    <a:pt x="6561242" y="138430"/>
                  </a:lnTo>
                  <a:lnTo>
                    <a:pt x="6493932" y="71120"/>
                  </a:lnTo>
                  <a:lnTo>
                    <a:pt x="6422812" y="0"/>
                  </a:lnTo>
                  <a:lnTo>
                    <a:pt x="0" y="0"/>
                  </a:lnTo>
                  <a:lnTo>
                    <a:pt x="0" y="3727629"/>
                  </a:lnTo>
                  <a:lnTo>
                    <a:pt x="80010" y="3727629"/>
                  </a:lnTo>
                  <a:lnTo>
                    <a:pt x="80010" y="3794939"/>
                  </a:lnTo>
                  <a:lnTo>
                    <a:pt x="6765712" y="3794939"/>
                  </a:lnTo>
                  <a:lnTo>
                    <a:pt x="6765712" y="342900"/>
                  </a:lnTo>
                  <a:lnTo>
                    <a:pt x="6698402" y="275590"/>
                  </a:lnTo>
                  <a:close/>
                  <a:moveTo>
                    <a:pt x="6426622" y="21590"/>
                  </a:moveTo>
                  <a:lnTo>
                    <a:pt x="6552352" y="146050"/>
                  </a:lnTo>
                  <a:lnTo>
                    <a:pt x="6676812" y="270510"/>
                  </a:lnTo>
                  <a:lnTo>
                    <a:pt x="6426622" y="270510"/>
                  </a:lnTo>
                  <a:lnTo>
                    <a:pt x="6426622" y="21590"/>
                  </a:lnTo>
                  <a:close/>
                  <a:moveTo>
                    <a:pt x="12700" y="3714929"/>
                  </a:moveTo>
                  <a:lnTo>
                    <a:pt x="12700" y="12700"/>
                  </a:lnTo>
                  <a:lnTo>
                    <a:pt x="6413922" y="12700"/>
                  </a:lnTo>
                  <a:lnTo>
                    <a:pt x="6413922" y="278130"/>
                  </a:lnTo>
                  <a:cubicBezTo>
                    <a:pt x="6413922" y="281940"/>
                    <a:pt x="6416462" y="284480"/>
                    <a:pt x="6420272" y="284480"/>
                  </a:cubicBezTo>
                  <a:lnTo>
                    <a:pt x="6685702" y="284480"/>
                  </a:lnTo>
                  <a:lnTo>
                    <a:pt x="6685702" y="3714929"/>
                  </a:lnTo>
                  <a:lnTo>
                    <a:pt x="12700" y="3714929"/>
                  </a:lnTo>
                  <a:close/>
                  <a:moveTo>
                    <a:pt x="6753012" y="3782239"/>
                  </a:moveTo>
                  <a:lnTo>
                    <a:pt x="92710" y="3782239"/>
                  </a:lnTo>
                  <a:lnTo>
                    <a:pt x="92710" y="3727629"/>
                  </a:lnTo>
                  <a:lnTo>
                    <a:pt x="6698402" y="3727629"/>
                  </a:lnTo>
                  <a:lnTo>
                    <a:pt x="6698402" y="293370"/>
                  </a:lnTo>
                  <a:lnTo>
                    <a:pt x="6753012" y="347980"/>
                  </a:lnTo>
                  <a:lnTo>
                    <a:pt x="6753012" y="3782239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729">
                <a:latin typeface="UTM Avo" panose="02040603050506020204" pitchFamily="18"/>
              </a:endParaRPr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C36DE1B3-B19B-1B27-3A9D-E25666FA1022}"/>
              </a:ext>
            </a:extLst>
          </p:cNvPr>
          <p:cNvGrpSpPr/>
          <p:nvPr/>
        </p:nvGrpSpPr>
        <p:grpSpPr>
          <a:xfrm>
            <a:off x="1077783" y="3788370"/>
            <a:ext cx="4594300" cy="2867437"/>
            <a:chOff x="0" y="0"/>
            <a:chExt cx="6765712" cy="379493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D7943F5-736C-C882-CF70-18BC733DF88B}"/>
                </a:ext>
              </a:extLst>
            </p:cNvPr>
            <p:cNvSpPr/>
            <p:nvPr/>
          </p:nvSpPr>
          <p:spPr>
            <a:xfrm>
              <a:off x="92710" y="293370"/>
              <a:ext cx="6660302" cy="3488869"/>
            </a:xfrm>
            <a:custGeom>
              <a:avLst/>
              <a:gdLst/>
              <a:ahLst/>
              <a:cxnLst/>
              <a:rect l="l" t="t" r="r" b="b"/>
              <a:pathLst>
                <a:path w="6660302" h="3488869">
                  <a:moveTo>
                    <a:pt x="0" y="3434259"/>
                  </a:moveTo>
                  <a:lnTo>
                    <a:pt x="0" y="3488869"/>
                  </a:lnTo>
                  <a:lnTo>
                    <a:pt x="6660302" y="3488869"/>
                  </a:lnTo>
                  <a:lnTo>
                    <a:pt x="6660302" y="54610"/>
                  </a:lnTo>
                  <a:lnTo>
                    <a:pt x="6605692" y="0"/>
                  </a:lnTo>
                  <a:lnTo>
                    <a:pt x="6605692" y="3434259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729">
                <a:latin typeface="UTM Avo" panose="02040603050506020204" pitchFamily="18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463CB06-8E9C-168F-DBDC-1C6BB4BF397A}"/>
                </a:ext>
              </a:extLst>
            </p:cNvPr>
            <p:cNvSpPr/>
            <p:nvPr/>
          </p:nvSpPr>
          <p:spPr>
            <a:xfrm>
              <a:off x="6350" y="11430"/>
              <a:ext cx="6685702" cy="3703499"/>
            </a:xfrm>
            <a:custGeom>
              <a:avLst/>
              <a:gdLst/>
              <a:ahLst/>
              <a:cxnLst/>
              <a:rect l="l" t="t" r="r" b="b"/>
              <a:pathLst>
                <a:path w="6685702" h="3703499">
                  <a:moveTo>
                    <a:pt x="6415192" y="0"/>
                  </a:moveTo>
                  <a:lnTo>
                    <a:pt x="0" y="1270"/>
                  </a:lnTo>
                  <a:lnTo>
                    <a:pt x="0" y="3703499"/>
                  </a:lnTo>
                  <a:lnTo>
                    <a:pt x="6684432" y="3703499"/>
                  </a:lnTo>
                  <a:lnTo>
                    <a:pt x="6685702" y="266700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729">
                <a:latin typeface="UTM Avo" panose="02040603050506020204" pitchFamily="18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CC6B371-1A19-2163-692F-C7895E23F587}"/>
                </a:ext>
              </a:extLst>
            </p:cNvPr>
            <p:cNvSpPr/>
            <p:nvPr/>
          </p:nvSpPr>
          <p:spPr>
            <a:xfrm>
              <a:off x="0" y="0"/>
              <a:ext cx="6765712" cy="3794939"/>
            </a:xfrm>
            <a:custGeom>
              <a:avLst/>
              <a:gdLst/>
              <a:ahLst/>
              <a:cxnLst/>
              <a:rect l="l" t="t" r="r" b="b"/>
              <a:pathLst>
                <a:path w="6765712" h="3794939">
                  <a:moveTo>
                    <a:pt x="6698402" y="275590"/>
                  </a:moveTo>
                  <a:lnTo>
                    <a:pt x="6698402" y="275590"/>
                  </a:lnTo>
                  <a:lnTo>
                    <a:pt x="6697132" y="274320"/>
                  </a:lnTo>
                  <a:lnTo>
                    <a:pt x="6561242" y="138430"/>
                  </a:lnTo>
                  <a:lnTo>
                    <a:pt x="6493932" y="71120"/>
                  </a:lnTo>
                  <a:lnTo>
                    <a:pt x="6422812" y="0"/>
                  </a:lnTo>
                  <a:lnTo>
                    <a:pt x="0" y="0"/>
                  </a:lnTo>
                  <a:lnTo>
                    <a:pt x="0" y="3727629"/>
                  </a:lnTo>
                  <a:lnTo>
                    <a:pt x="80010" y="3727629"/>
                  </a:lnTo>
                  <a:lnTo>
                    <a:pt x="80010" y="3794939"/>
                  </a:lnTo>
                  <a:lnTo>
                    <a:pt x="6765712" y="3794939"/>
                  </a:lnTo>
                  <a:lnTo>
                    <a:pt x="6765712" y="342900"/>
                  </a:lnTo>
                  <a:lnTo>
                    <a:pt x="6698402" y="275590"/>
                  </a:lnTo>
                  <a:close/>
                  <a:moveTo>
                    <a:pt x="6426622" y="21590"/>
                  </a:moveTo>
                  <a:lnTo>
                    <a:pt x="6552352" y="146050"/>
                  </a:lnTo>
                  <a:lnTo>
                    <a:pt x="6676812" y="270510"/>
                  </a:lnTo>
                  <a:lnTo>
                    <a:pt x="6426622" y="270510"/>
                  </a:lnTo>
                  <a:lnTo>
                    <a:pt x="6426622" y="21590"/>
                  </a:lnTo>
                  <a:close/>
                  <a:moveTo>
                    <a:pt x="12700" y="3714929"/>
                  </a:moveTo>
                  <a:lnTo>
                    <a:pt x="12700" y="12700"/>
                  </a:lnTo>
                  <a:lnTo>
                    <a:pt x="6413922" y="12700"/>
                  </a:lnTo>
                  <a:lnTo>
                    <a:pt x="6413922" y="278130"/>
                  </a:lnTo>
                  <a:cubicBezTo>
                    <a:pt x="6413922" y="281940"/>
                    <a:pt x="6416462" y="284480"/>
                    <a:pt x="6420272" y="284480"/>
                  </a:cubicBezTo>
                  <a:lnTo>
                    <a:pt x="6685702" y="284480"/>
                  </a:lnTo>
                  <a:lnTo>
                    <a:pt x="6685702" y="3714929"/>
                  </a:lnTo>
                  <a:lnTo>
                    <a:pt x="12700" y="3714929"/>
                  </a:lnTo>
                  <a:close/>
                  <a:moveTo>
                    <a:pt x="6753012" y="3782239"/>
                  </a:moveTo>
                  <a:lnTo>
                    <a:pt x="92710" y="3782239"/>
                  </a:lnTo>
                  <a:lnTo>
                    <a:pt x="92710" y="3727629"/>
                  </a:lnTo>
                  <a:lnTo>
                    <a:pt x="6698402" y="3727629"/>
                  </a:lnTo>
                  <a:lnTo>
                    <a:pt x="6698402" y="293370"/>
                  </a:lnTo>
                  <a:lnTo>
                    <a:pt x="6753012" y="347980"/>
                  </a:lnTo>
                  <a:lnTo>
                    <a:pt x="6753012" y="3782239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729">
                <a:latin typeface="UTM Avo" panose="02040603050506020204" pitchFamily="18"/>
              </a:endParaRPr>
            </a:p>
          </p:txBody>
        </p:sp>
      </p:grpSp>
      <p:sp>
        <p:nvSpPr>
          <p:cNvPr id="10" name="TextBox 14">
            <a:extLst>
              <a:ext uri="{FF2B5EF4-FFF2-40B4-BE49-F238E27FC236}">
                <a16:creationId xmlns:a16="http://schemas.microsoft.com/office/drawing/2014/main" id="{4A4E9399-ABD1-443F-9042-3E900C5AD987}"/>
              </a:ext>
            </a:extLst>
          </p:cNvPr>
          <p:cNvSpPr txBox="1"/>
          <p:nvPr/>
        </p:nvSpPr>
        <p:spPr>
          <a:xfrm>
            <a:off x="6573579" y="853941"/>
            <a:ext cx="3561021" cy="3070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</a:pPr>
            <a:r>
              <a:rPr lang="fr-FR" sz="252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fr-FR" sz="252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lang="fr-FR" sz="252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diễn</a:t>
            </a:r>
            <a:r>
              <a:rPr lang="fr-FR" sz="252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ren</a:t>
            </a:r>
            <a:r>
              <a:rPr lang="fr-FR" sz="252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52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  <a:buFont typeface="Wingdings" panose="05000000000000000000" pitchFamily="2" charset="2"/>
              <a:buChar char="Ø"/>
            </a:pP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Vai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ren</a:t>
            </a:r>
            <a:endParaRPr lang="en-US" sz="252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  <a:buFont typeface="Wingdings" panose="05000000000000000000" pitchFamily="2" charset="2"/>
              <a:buChar char="Ø"/>
            </a:pP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diễn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quy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ước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ren</a:t>
            </a:r>
            <a:endParaRPr lang="en-US" sz="252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4226"/>
              </a:lnSpc>
            </a:pPr>
            <a:endParaRPr lang="en-US" sz="3842" spc="-38" dirty="0">
              <a:solidFill>
                <a:srgbClr val="FFFFFF"/>
              </a:solidFill>
              <a:latin typeface="UTM Avo" panose="02040603050506020204" pitchFamily="18"/>
            </a:endParaRPr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67C8250C-1EC6-5682-A4CF-8213A2DF434E}"/>
              </a:ext>
            </a:extLst>
          </p:cNvPr>
          <p:cNvGrpSpPr/>
          <p:nvPr/>
        </p:nvGrpSpPr>
        <p:grpSpPr>
          <a:xfrm>
            <a:off x="6207180" y="3845797"/>
            <a:ext cx="4898455" cy="2867437"/>
            <a:chOff x="0" y="0"/>
            <a:chExt cx="6765712" cy="379493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231B420-9B55-7020-963E-C752380CF1F1}"/>
                </a:ext>
              </a:extLst>
            </p:cNvPr>
            <p:cNvSpPr/>
            <p:nvPr/>
          </p:nvSpPr>
          <p:spPr>
            <a:xfrm>
              <a:off x="92710" y="293370"/>
              <a:ext cx="6660302" cy="3488869"/>
            </a:xfrm>
            <a:custGeom>
              <a:avLst/>
              <a:gdLst/>
              <a:ahLst/>
              <a:cxnLst/>
              <a:rect l="l" t="t" r="r" b="b"/>
              <a:pathLst>
                <a:path w="6660302" h="3488869">
                  <a:moveTo>
                    <a:pt x="0" y="3434259"/>
                  </a:moveTo>
                  <a:lnTo>
                    <a:pt x="0" y="3488869"/>
                  </a:lnTo>
                  <a:lnTo>
                    <a:pt x="6660302" y="3488869"/>
                  </a:lnTo>
                  <a:lnTo>
                    <a:pt x="6660302" y="54610"/>
                  </a:lnTo>
                  <a:lnTo>
                    <a:pt x="6605692" y="0"/>
                  </a:lnTo>
                  <a:lnTo>
                    <a:pt x="6605692" y="3434259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729">
                <a:latin typeface="UTM Avo" panose="02040603050506020204" pitchFamily="18"/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382E52E5-84A9-08E4-6D74-36C61420F31A}"/>
                </a:ext>
              </a:extLst>
            </p:cNvPr>
            <p:cNvSpPr/>
            <p:nvPr/>
          </p:nvSpPr>
          <p:spPr>
            <a:xfrm>
              <a:off x="6350" y="11430"/>
              <a:ext cx="6685702" cy="3703499"/>
            </a:xfrm>
            <a:custGeom>
              <a:avLst/>
              <a:gdLst/>
              <a:ahLst/>
              <a:cxnLst/>
              <a:rect l="l" t="t" r="r" b="b"/>
              <a:pathLst>
                <a:path w="6685702" h="3703499">
                  <a:moveTo>
                    <a:pt x="6415192" y="0"/>
                  </a:moveTo>
                  <a:lnTo>
                    <a:pt x="0" y="1270"/>
                  </a:lnTo>
                  <a:lnTo>
                    <a:pt x="0" y="3703499"/>
                  </a:lnTo>
                  <a:lnTo>
                    <a:pt x="6684432" y="3703499"/>
                  </a:lnTo>
                  <a:lnTo>
                    <a:pt x="6685702" y="266700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729">
                <a:latin typeface="UTM Avo" panose="02040603050506020204" pitchFamily="18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E1390A2D-F400-161D-067C-38FA6B608045}"/>
                </a:ext>
              </a:extLst>
            </p:cNvPr>
            <p:cNvSpPr/>
            <p:nvPr/>
          </p:nvSpPr>
          <p:spPr>
            <a:xfrm>
              <a:off x="0" y="0"/>
              <a:ext cx="6765712" cy="3794939"/>
            </a:xfrm>
            <a:custGeom>
              <a:avLst/>
              <a:gdLst/>
              <a:ahLst/>
              <a:cxnLst/>
              <a:rect l="l" t="t" r="r" b="b"/>
              <a:pathLst>
                <a:path w="6765712" h="3794939">
                  <a:moveTo>
                    <a:pt x="6698402" y="275590"/>
                  </a:moveTo>
                  <a:lnTo>
                    <a:pt x="6698402" y="275590"/>
                  </a:lnTo>
                  <a:lnTo>
                    <a:pt x="6697132" y="274320"/>
                  </a:lnTo>
                  <a:lnTo>
                    <a:pt x="6561242" y="138430"/>
                  </a:lnTo>
                  <a:lnTo>
                    <a:pt x="6493932" y="71120"/>
                  </a:lnTo>
                  <a:lnTo>
                    <a:pt x="6422812" y="0"/>
                  </a:lnTo>
                  <a:lnTo>
                    <a:pt x="0" y="0"/>
                  </a:lnTo>
                  <a:lnTo>
                    <a:pt x="0" y="3727629"/>
                  </a:lnTo>
                  <a:lnTo>
                    <a:pt x="80010" y="3727629"/>
                  </a:lnTo>
                  <a:lnTo>
                    <a:pt x="80010" y="3794939"/>
                  </a:lnTo>
                  <a:lnTo>
                    <a:pt x="6765712" y="3794939"/>
                  </a:lnTo>
                  <a:lnTo>
                    <a:pt x="6765712" y="342900"/>
                  </a:lnTo>
                  <a:lnTo>
                    <a:pt x="6698402" y="275590"/>
                  </a:lnTo>
                  <a:close/>
                  <a:moveTo>
                    <a:pt x="6426622" y="21590"/>
                  </a:moveTo>
                  <a:lnTo>
                    <a:pt x="6552352" y="146050"/>
                  </a:lnTo>
                  <a:lnTo>
                    <a:pt x="6676812" y="270510"/>
                  </a:lnTo>
                  <a:lnTo>
                    <a:pt x="6426622" y="270510"/>
                  </a:lnTo>
                  <a:lnTo>
                    <a:pt x="6426622" y="21590"/>
                  </a:lnTo>
                  <a:close/>
                  <a:moveTo>
                    <a:pt x="12700" y="3714929"/>
                  </a:moveTo>
                  <a:lnTo>
                    <a:pt x="12700" y="12700"/>
                  </a:lnTo>
                  <a:lnTo>
                    <a:pt x="6413922" y="12700"/>
                  </a:lnTo>
                  <a:lnTo>
                    <a:pt x="6413922" y="278130"/>
                  </a:lnTo>
                  <a:cubicBezTo>
                    <a:pt x="6413922" y="281940"/>
                    <a:pt x="6416462" y="284480"/>
                    <a:pt x="6420272" y="284480"/>
                  </a:cubicBezTo>
                  <a:lnTo>
                    <a:pt x="6685702" y="284480"/>
                  </a:lnTo>
                  <a:lnTo>
                    <a:pt x="6685702" y="3714929"/>
                  </a:lnTo>
                  <a:lnTo>
                    <a:pt x="12700" y="3714929"/>
                  </a:lnTo>
                  <a:close/>
                  <a:moveTo>
                    <a:pt x="6753012" y="3782239"/>
                  </a:moveTo>
                  <a:lnTo>
                    <a:pt x="92710" y="3782239"/>
                  </a:lnTo>
                  <a:lnTo>
                    <a:pt x="92710" y="3727629"/>
                  </a:lnTo>
                  <a:lnTo>
                    <a:pt x="6698402" y="3727629"/>
                  </a:lnTo>
                  <a:lnTo>
                    <a:pt x="6698402" y="293370"/>
                  </a:lnTo>
                  <a:lnTo>
                    <a:pt x="6753012" y="347980"/>
                  </a:lnTo>
                  <a:lnTo>
                    <a:pt x="6753012" y="3782239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729">
                <a:latin typeface="UTM Avo" panose="02040603050506020204" pitchFamily="18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CB48F9D-7A08-3685-77CB-9D38D991ECFB}"/>
              </a:ext>
            </a:extLst>
          </p:cNvPr>
          <p:cNvSpPr txBox="1"/>
          <p:nvPr/>
        </p:nvSpPr>
        <p:spPr>
          <a:xfrm>
            <a:off x="6942061" y="4266693"/>
            <a:ext cx="5760156" cy="1919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</a:pPr>
            <a:r>
              <a:rPr lang="fr-FR" sz="252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fr-FR" sz="252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fr-FR" sz="252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fr-FR" sz="252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chi </a:t>
            </a:r>
            <a:r>
              <a:rPr lang="fr-FR" sz="252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fr-FR" sz="252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52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  <a:buFont typeface="Wingdings" panose="05000000000000000000" pitchFamily="2" charset="2"/>
              <a:buChar char="Ø"/>
            </a:pP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chi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endParaRPr lang="en-US" sz="252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  <a:buFont typeface="Wingdings" panose="05000000000000000000" pitchFamily="2" charset="2"/>
              <a:buChar char="Ø"/>
            </a:pP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chi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endParaRPr lang="en-US" sz="252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98E82B-DE56-AA3A-76E3-86C2A7C81B1D}"/>
              </a:ext>
            </a:extLst>
          </p:cNvPr>
          <p:cNvSpPr txBox="1"/>
          <p:nvPr/>
        </p:nvSpPr>
        <p:spPr>
          <a:xfrm>
            <a:off x="1686467" y="4187703"/>
            <a:ext cx="6360579" cy="1919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</a:pPr>
            <a:r>
              <a:rPr lang="fr-FR" sz="252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3. </a:t>
            </a:r>
            <a:r>
              <a:rPr lang="fr-FR" sz="252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52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2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52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2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lắp</a:t>
            </a:r>
            <a:endParaRPr lang="en-US" sz="252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  <a:buFont typeface="Wingdings" panose="05000000000000000000" pitchFamily="2" charset="2"/>
              <a:buChar char="Ø"/>
            </a:pP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Khái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quát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chung</a:t>
            </a:r>
            <a:endParaRPr lang="en-US" sz="252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  <a:buFont typeface="Wingdings" panose="05000000000000000000" pitchFamily="2" charset="2"/>
              <a:buChar char="Ø"/>
            </a:pP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52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52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lắp</a:t>
            </a:r>
            <a:endParaRPr lang="en-US" sz="252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7B71D80-03FB-CE69-5408-44D6BA827DEF}"/>
              </a:ext>
            </a:extLst>
          </p:cNvPr>
          <p:cNvSpPr/>
          <p:nvPr/>
        </p:nvSpPr>
        <p:spPr>
          <a:xfrm>
            <a:off x="1686467" y="1638225"/>
            <a:ext cx="3120084" cy="146268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9">
              <a:latin typeface="UTM Avo" panose="02040603050506020204" pitchFamily="1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46A400-7462-5C00-5353-FF8E12635A49}"/>
              </a:ext>
            </a:extLst>
          </p:cNvPr>
          <p:cNvSpPr txBox="1"/>
          <p:nvPr/>
        </p:nvSpPr>
        <p:spPr>
          <a:xfrm>
            <a:off x="-11100" y="1996609"/>
            <a:ext cx="6312564" cy="663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772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CHỦ ĐỀ 4</a:t>
            </a:r>
            <a:endParaRPr lang="en-US" sz="2772" dirty="0">
              <a:latin typeface="UTM Avo" panose="02040603050506020204" pitchFamily="18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16B1C32-871A-F279-4FEA-D558BC715E2D}"/>
              </a:ext>
            </a:extLst>
          </p:cNvPr>
          <p:cNvCxnSpPr>
            <a:cxnSpLocks/>
          </p:cNvCxnSpPr>
          <p:nvPr/>
        </p:nvCxnSpPr>
        <p:spPr>
          <a:xfrm>
            <a:off x="4460769" y="2826704"/>
            <a:ext cx="1612340" cy="1065117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123F5E7-5418-7CDD-36BA-88C790D6CA2D}"/>
              </a:ext>
            </a:extLst>
          </p:cNvPr>
          <p:cNvCxnSpPr>
            <a:cxnSpLocks/>
          </p:cNvCxnSpPr>
          <p:nvPr/>
        </p:nvCxnSpPr>
        <p:spPr>
          <a:xfrm>
            <a:off x="4781151" y="2261614"/>
            <a:ext cx="1444038" cy="0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D2F838F-A3EB-C086-B550-7EFD3FD4FDAE}"/>
              </a:ext>
            </a:extLst>
          </p:cNvPr>
          <p:cNvCxnSpPr>
            <a:cxnSpLocks/>
          </p:cNvCxnSpPr>
          <p:nvPr/>
        </p:nvCxnSpPr>
        <p:spPr>
          <a:xfrm>
            <a:off x="3559272" y="3089824"/>
            <a:ext cx="0" cy="702944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7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5" grpId="0" build="p"/>
      <p:bldP spid="16" grpId="0" build="p"/>
      <p:bldP spid="18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>
            <a:extLst>
              <a:ext uri="{FF2B5EF4-FFF2-40B4-BE49-F238E27FC236}">
                <a16:creationId xmlns:a16="http://schemas.microsoft.com/office/drawing/2014/main" id="{716114D1-57A1-6A7D-2664-04B1B4589758}"/>
              </a:ext>
            </a:extLst>
          </p:cNvPr>
          <p:cNvGrpSpPr/>
          <p:nvPr/>
        </p:nvGrpSpPr>
        <p:grpSpPr>
          <a:xfrm>
            <a:off x="378943" y="1686895"/>
            <a:ext cx="6254527" cy="2797860"/>
            <a:chOff x="0" y="0"/>
            <a:chExt cx="6765712" cy="379493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19E07FAC-13E9-745D-D6C1-1B1A0C565ACF}"/>
                </a:ext>
              </a:extLst>
            </p:cNvPr>
            <p:cNvSpPr/>
            <p:nvPr/>
          </p:nvSpPr>
          <p:spPr>
            <a:xfrm>
              <a:off x="92710" y="293370"/>
              <a:ext cx="6660302" cy="3488869"/>
            </a:xfrm>
            <a:custGeom>
              <a:avLst/>
              <a:gdLst/>
              <a:ahLst/>
              <a:cxnLst/>
              <a:rect l="l" t="t" r="r" b="b"/>
              <a:pathLst>
                <a:path w="6660302" h="3488869">
                  <a:moveTo>
                    <a:pt x="0" y="3434259"/>
                  </a:moveTo>
                  <a:lnTo>
                    <a:pt x="0" y="3488869"/>
                  </a:lnTo>
                  <a:lnTo>
                    <a:pt x="6660302" y="3488869"/>
                  </a:lnTo>
                  <a:lnTo>
                    <a:pt x="6660302" y="54610"/>
                  </a:lnTo>
                  <a:lnTo>
                    <a:pt x="6605692" y="0"/>
                  </a:lnTo>
                  <a:lnTo>
                    <a:pt x="6605692" y="3434259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2000">
                <a:latin typeface="UTM Avo" panose="02040603050506020204" pitchFamily="18"/>
              </a:endParaRPr>
            </a:p>
          </p:txBody>
        </p:sp>
        <p:sp>
          <p:nvSpPr>
            <p:cNvPr id="4" name="Freeform 12">
              <a:extLst>
                <a:ext uri="{FF2B5EF4-FFF2-40B4-BE49-F238E27FC236}">
                  <a16:creationId xmlns:a16="http://schemas.microsoft.com/office/drawing/2014/main" id="{C20B109B-AFB4-58CB-9364-D15EB3411CF2}"/>
                </a:ext>
              </a:extLst>
            </p:cNvPr>
            <p:cNvSpPr/>
            <p:nvPr/>
          </p:nvSpPr>
          <p:spPr>
            <a:xfrm>
              <a:off x="6350" y="11430"/>
              <a:ext cx="6685702" cy="3703499"/>
            </a:xfrm>
            <a:custGeom>
              <a:avLst/>
              <a:gdLst/>
              <a:ahLst/>
              <a:cxnLst/>
              <a:rect l="l" t="t" r="r" b="b"/>
              <a:pathLst>
                <a:path w="6685702" h="3703499">
                  <a:moveTo>
                    <a:pt x="6415192" y="0"/>
                  </a:moveTo>
                  <a:lnTo>
                    <a:pt x="0" y="1270"/>
                  </a:lnTo>
                  <a:lnTo>
                    <a:pt x="0" y="3703499"/>
                  </a:lnTo>
                  <a:lnTo>
                    <a:pt x="6684432" y="3703499"/>
                  </a:lnTo>
                  <a:lnTo>
                    <a:pt x="6685702" y="266700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2000">
                <a:latin typeface="UTM Avo" panose="02040603050506020204" pitchFamily="18"/>
              </a:endParaRPr>
            </a:p>
          </p:txBody>
        </p:sp>
        <p:sp>
          <p:nvSpPr>
            <p:cNvPr id="5" name="Freeform 13">
              <a:extLst>
                <a:ext uri="{FF2B5EF4-FFF2-40B4-BE49-F238E27FC236}">
                  <a16:creationId xmlns:a16="http://schemas.microsoft.com/office/drawing/2014/main" id="{B4B37DBA-4AC8-F163-3C29-44EF71402275}"/>
                </a:ext>
              </a:extLst>
            </p:cNvPr>
            <p:cNvSpPr/>
            <p:nvPr/>
          </p:nvSpPr>
          <p:spPr>
            <a:xfrm>
              <a:off x="0" y="0"/>
              <a:ext cx="6765712" cy="3794939"/>
            </a:xfrm>
            <a:custGeom>
              <a:avLst/>
              <a:gdLst/>
              <a:ahLst/>
              <a:cxnLst/>
              <a:rect l="l" t="t" r="r" b="b"/>
              <a:pathLst>
                <a:path w="6765712" h="3794939">
                  <a:moveTo>
                    <a:pt x="6698402" y="275590"/>
                  </a:moveTo>
                  <a:lnTo>
                    <a:pt x="6698402" y="275590"/>
                  </a:lnTo>
                  <a:lnTo>
                    <a:pt x="6697132" y="274320"/>
                  </a:lnTo>
                  <a:lnTo>
                    <a:pt x="6561242" y="138430"/>
                  </a:lnTo>
                  <a:lnTo>
                    <a:pt x="6493932" y="71120"/>
                  </a:lnTo>
                  <a:lnTo>
                    <a:pt x="6422812" y="0"/>
                  </a:lnTo>
                  <a:lnTo>
                    <a:pt x="0" y="0"/>
                  </a:lnTo>
                  <a:lnTo>
                    <a:pt x="0" y="3727629"/>
                  </a:lnTo>
                  <a:lnTo>
                    <a:pt x="80010" y="3727629"/>
                  </a:lnTo>
                  <a:lnTo>
                    <a:pt x="80010" y="3794939"/>
                  </a:lnTo>
                  <a:lnTo>
                    <a:pt x="6765712" y="3794939"/>
                  </a:lnTo>
                  <a:lnTo>
                    <a:pt x="6765712" y="342900"/>
                  </a:lnTo>
                  <a:lnTo>
                    <a:pt x="6698402" y="275590"/>
                  </a:lnTo>
                  <a:close/>
                  <a:moveTo>
                    <a:pt x="6426622" y="21590"/>
                  </a:moveTo>
                  <a:lnTo>
                    <a:pt x="6552352" y="146050"/>
                  </a:lnTo>
                  <a:lnTo>
                    <a:pt x="6676812" y="270510"/>
                  </a:lnTo>
                  <a:lnTo>
                    <a:pt x="6426622" y="270510"/>
                  </a:lnTo>
                  <a:lnTo>
                    <a:pt x="6426622" y="21590"/>
                  </a:lnTo>
                  <a:close/>
                  <a:moveTo>
                    <a:pt x="12700" y="3714929"/>
                  </a:moveTo>
                  <a:lnTo>
                    <a:pt x="12700" y="12700"/>
                  </a:lnTo>
                  <a:lnTo>
                    <a:pt x="6413922" y="12700"/>
                  </a:lnTo>
                  <a:lnTo>
                    <a:pt x="6413922" y="278130"/>
                  </a:lnTo>
                  <a:cubicBezTo>
                    <a:pt x="6413922" y="281940"/>
                    <a:pt x="6416462" y="284480"/>
                    <a:pt x="6420272" y="284480"/>
                  </a:cubicBezTo>
                  <a:lnTo>
                    <a:pt x="6685702" y="284480"/>
                  </a:lnTo>
                  <a:lnTo>
                    <a:pt x="6685702" y="3714929"/>
                  </a:lnTo>
                  <a:lnTo>
                    <a:pt x="12700" y="3714929"/>
                  </a:lnTo>
                  <a:close/>
                  <a:moveTo>
                    <a:pt x="6753012" y="3782239"/>
                  </a:moveTo>
                  <a:lnTo>
                    <a:pt x="92710" y="3782239"/>
                  </a:lnTo>
                  <a:lnTo>
                    <a:pt x="92710" y="3727629"/>
                  </a:lnTo>
                  <a:lnTo>
                    <a:pt x="6698402" y="3727629"/>
                  </a:lnTo>
                  <a:lnTo>
                    <a:pt x="6698402" y="293370"/>
                  </a:lnTo>
                  <a:lnTo>
                    <a:pt x="6753012" y="347980"/>
                  </a:lnTo>
                  <a:lnTo>
                    <a:pt x="6753012" y="3782239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2000">
                <a:latin typeface="UTM Avo" panose="02040603050506020204" pitchFamily="18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46E8038-B657-A33E-2D3E-D2CE735F8E09}"/>
              </a:ext>
            </a:extLst>
          </p:cNvPr>
          <p:cNvSpPr txBox="1"/>
          <p:nvPr/>
        </p:nvSpPr>
        <p:spPr>
          <a:xfrm>
            <a:off x="628142" y="1630615"/>
            <a:ext cx="5937234" cy="2643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</a:pPr>
            <a:r>
              <a:rPr lang="vi-VN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                  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4.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xây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dựng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  <a:buFont typeface="Wingdings" panose="05000000000000000000" pitchFamily="2" charset="2"/>
              <a:buChar char="Ø"/>
            </a:pP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Khái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niệm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xây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dựng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  <a:buFont typeface="Wingdings" panose="05000000000000000000" pitchFamily="2" charset="2"/>
              <a:buChar char="Ø"/>
            </a:pP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quy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ước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xây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dựng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  <a:buFont typeface="Wingdings" panose="05000000000000000000" pitchFamily="2" charset="2"/>
              <a:buChar char="Ø"/>
            </a:pP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diễn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xây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dựng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>
              <a:lnSpc>
                <a:spcPct val="150000"/>
              </a:lnSpc>
              <a:spcBef>
                <a:spcPts val="189"/>
              </a:spcBef>
              <a:spcAft>
                <a:spcPts val="378"/>
              </a:spcAft>
              <a:buFont typeface="Wingdings" panose="05000000000000000000" pitchFamily="2" charset="2"/>
              <a:buChar char="Ø"/>
            </a:pP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Lắp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xây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dựng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đơn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giản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10">
            <a:extLst>
              <a:ext uri="{FF2B5EF4-FFF2-40B4-BE49-F238E27FC236}">
                <a16:creationId xmlns:a16="http://schemas.microsoft.com/office/drawing/2014/main" id="{2A4348E3-C45F-980A-7B8F-2B50FF8B1843}"/>
              </a:ext>
            </a:extLst>
          </p:cNvPr>
          <p:cNvGrpSpPr/>
          <p:nvPr/>
        </p:nvGrpSpPr>
        <p:grpSpPr>
          <a:xfrm>
            <a:off x="5044187" y="3876261"/>
            <a:ext cx="6931913" cy="2841530"/>
            <a:chOff x="0" y="0"/>
            <a:chExt cx="6765712" cy="379493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546D4837-FA72-5E6F-822D-C0921D767328}"/>
                </a:ext>
              </a:extLst>
            </p:cNvPr>
            <p:cNvSpPr/>
            <p:nvPr/>
          </p:nvSpPr>
          <p:spPr>
            <a:xfrm>
              <a:off x="92710" y="293370"/>
              <a:ext cx="6660302" cy="3488869"/>
            </a:xfrm>
            <a:custGeom>
              <a:avLst/>
              <a:gdLst/>
              <a:ahLst/>
              <a:cxnLst/>
              <a:rect l="l" t="t" r="r" b="b"/>
              <a:pathLst>
                <a:path w="6660302" h="3488869">
                  <a:moveTo>
                    <a:pt x="0" y="3434259"/>
                  </a:moveTo>
                  <a:lnTo>
                    <a:pt x="0" y="3488869"/>
                  </a:lnTo>
                  <a:lnTo>
                    <a:pt x="6660302" y="3488869"/>
                  </a:lnTo>
                  <a:lnTo>
                    <a:pt x="6660302" y="54610"/>
                  </a:lnTo>
                  <a:lnTo>
                    <a:pt x="6605692" y="0"/>
                  </a:lnTo>
                  <a:lnTo>
                    <a:pt x="6605692" y="3434259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2000">
                <a:latin typeface="UTM Avo" panose="02040603050506020204" pitchFamily="18"/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0784C16B-0222-1AA8-72DD-D1E135DCF172}"/>
                </a:ext>
              </a:extLst>
            </p:cNvPr>
            <p:cNvSpPr/>
            <p:nvPr/>
          </p:nvSpPr>
          <p:spPr>
            <a:xfrm>
              <a:off x="6350" y="11430"/>
              <a:ext cx="6685702" cy="3703499"/>
            </a:xfrm>
            <a:custGeom>
              <a:avLst/>
              <a:gdLst/>
              <a:ahLst/>
              <a:cxnLst/>
              <a:rect l="l" t="t" r="r" b="b"/>
              <a:pathLst>
                <a:path w="6685702" h="3703499">
                  <a:moveTo>
                    <a:pt x="6415192" y="0"/>
                  </a:moveTo>
                  <a:lnTo>
                    <a:pt x="0" y="1270"/>
                  </a:lnTo>
                  <a:lnTo>
                    <a:pt x="0" y="3703499"/>
                  </a:lnTo>
                  <a:lnTo>
                    <a:pt x="6684432" y="3703499"/>
                  </a:lnTo>
                  <a:lnTo>
                    <a:pt x="6685702" y="266700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2000">
                <a:latin typeface="UTM Avo" panose="02040603050506020204" pitchFamily="18"/>
              </a:endParaRPr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FC6A1393-D0DA-5BE1-79DA-A4368B00A465}"/>
                </a:ext>
              </a:extLst>
            </p:cNvPr>
            <p:cNvSpPr/>
            <p:nvPr/>
          </p:nvSpPr>
          <p:spPr>
            <a:xfrm>
              <a:off x="0" y="0"/>
              <a:ext cx="6765712" cy="3794939"/>
            </a:xfrm>
            <a:custGeom>
              <a:avLst/>
              <a:gdLst/>
              <a:ahLst/>
              <a:cxnLst/>
              <a:rect l="l" t="t" r="r" b="b"/>
              <a:pathLst>
                <a:path w="6765712" h="3794939">
                  <a:moveTo>
                    <a:pt x="6698402" y="275590"/>
                  </a:moveTo>
                  <a:lnTo>
                    <a:pt x="6698402" y="275590"/>
                  </a:lnTo>
                  <a:lnTo>
                    <a:pt x="6697132" y="274320"/>
                  </a:lnTo>
                  <a:lnTo>
                    <a:pt x="6561242" y="138430"/>
                  </a:lnTo>
                  <a:lnTo>
                    <a:pt x="6493932" y="71120"/>
                  </a:lnTo>
                  <a:lnTo>
                    <a:pt x="6422812" y="0"/>
                  </a:lnTo>
                  <a:lnTo>
                    <a:pt x="0" y="0"/>
                  </a:lnTo>
                  <a:lnTo>
                    <a:pt x="0" y="3727629"/>
                  </a:lnTo>
                  <a:lnTo>
                    <a:pt x="80010" y="3727629"/>
                  </a:lnTo>
                  <a:lnTo>
                    <a:pt x="80010" y="3794939"/>
                  </a:lnTo>
                  <a:lnTo>
                    <a:pt x="6765712" y="3794939"/>
                  </a:lnTo>
                  <a:lnTo>
                    <a:pt x="6765712" y="342900"/>
                  </a:lnTo>
                  <a:lnTo>
                    <a:pt x="6698402" y="275590"/>
                  </a:lnTo>
                  <a:close/>
                  <a:moveTo>
                    <a:pt x="6426622" y="21590"/>
                  </a:moveTo>
                  <a:lnTo>
                    <a:pt x="6552352" y="146050"/>
                  </a:lnTo>
                  <a:lnTo>
                    <a:pt x="6676812" y="270510"/>
                  </a:lnTo>
                  <a:lnTo>
                    <a:pt x="6426622" y="270510"/>
                  </a:lnTo>
                  <a:lnTo>
                    <a:pt x="6426622" y="21590"/>
                  </a:lnTo>
                  <a:close/>
                  <a:moveTo>
                    <a:pt x="12700" y="3714929"/>
                  </a:moveTo>
                  <a:lnTo>
                    <a:pt x="12700" y="12700"/>
                  </a:lnTo>
                  <a:lnTo>
                    <a:pt x="6413922" y="12700"/>
                  </a:lnTo>
                  <a:lnTo>
                    <a:pt x="6413922" y="278130"/>
                  </a:lnTo>
                  <a:cubicBezTo>
                    <a:pt x="6413922" y="281940"/>
                    <a:pt x="6416462" y="284480"/>
                    <a:pt x="6420272" y="284480"/>
                  </a:cubicBezTo>
                  <a:lnTo>
                    <a:pt x="6685702" y="284480"/>
                  </a:lnTo>
                  <a:lnTo>
                    <a:pt x="6685702" y="3714929"/>
                  </a:lnTo>
                  <a:lnTo>
                    <a:pt x="12700" y="3714929"/>
                  </a:lnTo>
                  <a:close/>
                  <a:moveTo>
                    <a:pt x="6753012" y="3782239"/>
                  </a:moveTo>
                  <a:lnTo>
                    <a:pt x="92710" y="3782239"/>
                  </a:lnTo>
                  <a:lnTo>
                    <a:pt x="92710" y="3727629"/>
                  </a:lnTo>
                  <a:lnTo>
                    <a:pt x="6698402" y="3727629"/>
                  </a:lnTo>
                  <a:lnTo>
                    <a:pt x="6698402" y="293370"/>
                  </a:lnTo>
                  <a:lnTo>
                    <a:pt x="6753012" y="347980"/>
                  </a:lnTo>
                  <a:lnTo>
                    <a:pt x="6753012" y="3782239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2000">
                <a:latin typeface="UTM Avo" panose="02040603050506020204" pitchFamily="18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B214F2D-AD6D-2EDE-FF2A-99FED09ED31F}"/>
              </a:ext>
            </a:extLst>
          </p:cNvPr>
          <p:cNvSpPr txBox="1"/>
          <p:nvPr/>
        </p:nvSpPr>
        <p:spPr>
          <a:xfrm>
            <a:off x="5231976" y="3996793"/>
            <a:ext cx="6706389" cy="2540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5.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kĩ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hỗ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trợ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máy</a:t>
            </a:r>
            <a:r>
              <a:rPr lang="fr-FR" sz="20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Ø"/>
            </a:pP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Vai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trò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máy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kĩ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Ø"/>
            </a:pP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Thiết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lập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môi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mềm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AutoCAD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Ø"/>
            </a:pP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lệnh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cơ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AutoCAD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Ø"/>
            </a:pP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lệnh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hiệu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chỉnh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cơ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AutoCAD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B518A2-39F2-5678-753E-35EE2000F692}"/>
              </a:ext>
            </a:extLst>
          </p:cNvPr>
          <p:cNvSpPr/>
          <p:nvPr/>
        </p:nvSpPr>
        <p:spPr>
          <a:xfrm>
            <a:off x="8003687" y="1379639"/>
            <a:ext cx="3120084" cy="146268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4A7F8C-FEE7-CD1D-1EAE-A45511DCE375}"/>
              </a:ext>
            </a:extLst>
          </p:cNvPr>
          <p:cNvSpPr txBox="1"/>
          <p:nvPr/>
        </p:nvSpPr>
        <p:spPr>
          <a:xfrm>
            <a:off x="6407447" y="1789312"/>
            <a:ext cx="631256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CHỦ ĐỀ 4</a:t>
            </a:r>
            <a:endParaRPr lang="en-US" sz="2400" dirty="0">
              <a:latin typeface="UTM Avo" panose="02040603050506020204" pitchFamily="18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FEA6991-8D27-E5F7-AD17-5D6B0F165767}"/>
              </a:ext>
            </a:extLst>
          </p:cNvPr>
          <p:cNvCxnSpPr>
            <a:cxnSpLocks/>
          </p:cNvCxnSpPr>
          <p:nvPr/>
        </p:nvCxnSpPr>
        <p:spPr>
          <a:xfrm flipH="1">
            <a:off x="6633470" y="2866645"/>
            <a:ext cx="2909988" cy="69665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3B82088-1BA6-83EB-BD13-B8491ACC5C79}"/>
              </a:ext>
            </a:extLst>
          </p:cNvPr>
          <p:cNvCxnSpPr>
            <a:cxnSpLocks/>
          </p:cNvCxnSpPr>
          <p:nvPr/>
        </p:nvCxnSpPr>
        <p:spPr>
          <a:xfrm>
            <a:off x="9543458" y="2842164"/>
            <a:ext cx="0" cy="1033941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581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B6D47A58-2442-8E10-5A57-E3CE45EF2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0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>
            <a:extLst>
              <a:ext uri="{FF2B5EF4-FFF2-40B4-BE49-F238E27FC236}">
                <a16:creationId xmlns:a16="http://schemas.microsoft.com/office/drawing/2014/main" id="{D73282BB-9296-22A3-366D-B985A1CAB9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811166" y="6013740"/>
            <a:ext cx="360668" cy="159144"/>
          </a:xfrm>
          <a:prstGeom prst="rect">
            <a:avLst/>
          </a:prstGeom>
        </p:spPr>
      </p:pic>
      <p:sp>
        <p:nvSpPr>
          <p:cNvPr id="4" name="Flowchart: Terminator 21">
            <a:extLst>
              <a:ext uri="{FF2B5EF4-FFF2-40B4-BE49-F238E27FC236}">
                <a16:creationId xmlns:a16="http://schemas.microsoft.com/office/drawing/2014/main" id="{B8A1D647-73B2-BAF2-FB75-597EEE6C9B38}"/>
              </a:ext>
            </a:extLst>
          </p:cNvPr>
          <p:cNvSpPr/>
          <p:nvPr/>
        </p:nvSpPr>
        <p:spPr>
          <a:xfrm>
            <a:off x="2533079" y="1745114"/>
            <a:ext cx="7125842" cy="1645786"/>
          </a:xfrm>
          <a:prstGeom prst="flowChartTerminato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9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DDAE2D-CB03-FCF4-F0B7-51D062484DD3}"/>
              </a:ext>
            </a:extLst>
          </p:cNvPr>
          <p:cNvSpPr txBox="1"/>
          <p:nvPr/>
        </p:nvSpPr>
        <p:spPr>
          <a:xfrm>
            <a:off x="2894775" y="1964785"/>
            <a:ext cx="652714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Dựa vào các kiến thức đã học, thảo luận để trả lời các câu hỏi trong Phiếu học tập.</a:t>
            </a:r>
            <a:endParaRPr lang="en-US" sz="2400" dirty="0">
              <a:latin typeface="UTM Avo" panose="02040603050506020204" pitchFamily="18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A69AF30-AF3D-03E1-DE84-269531148C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555785" y="3661948"/>
            <a:ext cx="5080429" cy="319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1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2A4984-953A-05FA-41F5-7986FDE86E49}"/>
              </a:ext>
            </a:extLst>
          </p:cNvPr>
          <p:cNvSpPr txBox="1"/>
          <p:nvPr/>
        </p:nvSpPr>
        <p:spPr>
          <a:xfrm>
            <a:off x="941814" y="1798120"/>
            <a:ext cx="10308372" cy="11218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/>
              </a:rPr>
              <a:t>1. </a:t>
            </a:r>
            <a:r>
              <a:rPr lang="en-US" sz="2400" dirty="0">
                <a:latin typeface="UTM Avo" panose="02040603050506020204" pitchFamily="18"/>
              </a:rPr>
              <a:t>Cho </a:t>
            </a:r>
            <a:r>
              <a:rPr lang="en-US" sz="2400" dirty="0" err="1">
                <a:latin typeface="UTM Avo" panose="02040603050506020204" pitchFamily="18"/>
              </a:rPr>
              <a:t>hình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chiếu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đứng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chiếu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cạnh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ren </a:t>
            </a:r>
            <a:r>
              <a:rPr lang="en-US" sz="2400" dirty="0" err="1">
                <a:latin typeface="UTM Avo" panose="02040603050506020204" pitchFamily="18"/>
              </a:rPr>
              <a:t>trục</a:t>
            </a:r>
            <a:r>
              <a:rPr lang="en-US" sz="2400" dirty="0">
                <a:latin typeface="UTM Avo" panose="02040603050506020204" pitchFamily="18"/>
              </a:rPr>
              <a:t>. </a:t>
            </a:r>
            <a:r>
              <a:rPr lang="en-US" sz="2400" dirty="0" err="1">
                <a:latin typeface="UTM Avo" panose="02040603050506020204" pitchFamily="18"/>
              </a:rPr>
              <a:t>Hãy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chỉ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ra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biểu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diễn</a:t>
            </a:r>
            <a:r>
              <a:rPr lang="en-US" sz="2400" dirty="0">
                <a:latin typeface="UTM Avo" panose="02040603050506020204" pitchFamily="18"/>
              </a:rPr>
              <a:t> ren </a:t>
            </a:r>
            <a:r>
              <a:rPr lang="en-US" sz="2400" dirty="0" err="1">
                <a:latin typeface="UTM Avo" panose="02040603050506020204" pitchFamily="18"/>
              </a:rPr>
              <a:t>đúng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giải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thích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sai</a:t>
            </a:r>
            <a:r>
              <a:rPr lang="en-US" sz="2400" dirty="0">
                <a:latin typeface="UTM Avo" panose="02040603050506020204" pitchFamily="18"/>
              </a:rPr>
              <a:t> ở </a:t>
            </a:r>
            <a:r>
              <a:rPr lang="en-US" sz="2400" dirty="0" err="1">
                <a:latin typeface="UTM Avo" panose="02040603050506020204" pitchFamily="18"/>
              </a:rPr>
              <a:t>điểm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nào</a:t>
            </a:r>
            <a:r>
              <a:rPr lang="en-US" sz="2400" dirty="0">
                <a:latin typeface="UTM Avo" panose="02040603050506020204" pitchFamily="18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1B85EF-A330-F5F7-DFD9-B123E787C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500" y="3195966"/>
            <a:ext cx="7783000" cy="325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0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1D94D8E1-125E-0BD9-5C62-23987C8106FF}"/>
              </a:ext>
            </a:extLst>
          </p:cNvPr>
          <p:cNvSpPr txBox="1"/>
          <p:nvPr/>
        </p:nvSpPr>
        <p:spPr>
          <a:xfrm>
            <a:off x="3724732" y="898369"/>
            <a:ext cx="4734915" cy="675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5"/>
              </a:lnSpc>
            </a:pP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lời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AB9F93-F600-74C9-DC7C-99A948656837}"/>
              </a:ext>
            </a:extLst>
          </p:cNvPr>
          <p:cNvSpPr txBox="1"/>
          <p:nvPr/>
        </p:nvSpPr>
        <p:spPr>
          <a:xfrm>
            <a:off x="851494" y="1679012"/>
            <a:ext cx="6920906" cy="474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spcBef>
                <a:spcPts val="378"/>
              </a:spcBef>
              <a:buFont typeface="Wingdings" panose="05000000000000000000" pitchFamily="2" charset="2"/>
              <a:buChar char="Ø"/>
            </a:pPr>
            <a:r>
              <a:rPr lang="fr-FR" sz="22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a </a:t>
            </a:r>
            <a:r>
              <a:rPr lang="fr-FR" sz="22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sai</a:t>
            </a:r>
            <a:r>
              <a:rPr lang="fr-FR" sz="22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nét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đứng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đỉnh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ren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chân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ren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chân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ren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là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vòng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tròn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kín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buFont typeface="Wingdings" panose="05000000000000000000" pitchFamily="2" charset="2"/>
              <a:buChar char="Ø"/>
            </a:pPr>
            <a:r>
              <a:rPr lang="fr-FR" sz="22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b </a:t>
            </a:r>
            <a:r>
              <a:rPr lang="fr-FR" sz="22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sai</a:t>
            </a:r>
            <a:r>
              <a:rPr lang="fr-FR" sz="22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đứng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nét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chân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ren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là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nét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đậm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vòng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tròn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đỉnh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ren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chân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ren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buFont typeface="Wingdings" panose="05000000000000000000" pitchFamily="2" charset="2"/>
              <a:buChar char="Ø"/>
            </a:pPr>
            <a:r>
              <a:rPr lang="fr-FR" sz="22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 </a:t>
            </a:r>
            <a:r>
              <a:rPr lang="fr-FR" sz="22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fr-FR" sz="22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fr-FR" sz="22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d </a:t>
            </a:r>
            <a:r>
              <a:rPr lang="fr-FR" sz="22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sai</a:t>
            </a:r>
            <a:r>
              <a:rPr lang="fr-FR" sz="22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đứng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giới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hạn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ren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nét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chân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ren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2C83D8-B7A6-89F7-088F-E147AE310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647" y="1950440"/>
            <a:ext cx="2521002" cy="12605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6EEF96-542C-DAB0-BAE9-DCB9A8E9D5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9647" y="3316078"/>
            <a:ext cx="2423478" cy="11520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0B4247-6AAC-1659-B4FB-D955ED04E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647" y="4468108"/>
            <a:ext cx="2521002" cy="11520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148DAC-CD68-C920-CD9E-CF26A9F87D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4721" y="5620138"/>
            <a:ext cx="2479052" cy="115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04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1CABAA3-FF06-C2AB-CDBD-818073A98E9F}"/>
              </a:ext>
            </a:extLst>
          </p:cNvPr>
          <p:cNvGrpSpPr/>
          <p:nvPr/>
        </p:nvGrpSpPr>
        <p:grpSpPr>
          <a:xfrm>
            <a:off x="4883316" y="3986665"/>
            <a:ext cx="6476506" cy="2292825"/>
            <a:chOff x="8906937" y="5618538"/>
            <a:chExt cx="10281176" cy="3639762"/>
          </a:xfrm>
        </p:grpSpPr>
        <p:grpSp>
          <p:nvGrpSpPr>
            <p:cNvPr id="3" name="Group 4">
              <a:extLst>
                <a:ext uri="{FF2B5EF4-FFF2-40B4-BE49-F238E27FC236}">
                  <a16:creationId xmlns:a16="http://schemas.microsoft.com/office/drawing/2014/main" id="{E9F1E9CF-EA12-052A-D39D-CB725D67F344}"/>
                </a:ext>
              </a:extLst>
            </p:cNvPr>
            <p:cNvGrpSpPr/>
            <p:nvPr/>
          </p:nvGrpSpPr>
          <p:grpSpPr>
            <a:xfrm>
              <a:off x="8906937" y="6431582"/>
              <a:ext cx="10281176" cy="2826718"/>
              <a:chOff x="0" y="0"/>
              <a:chExt cx="3477830" cy="956198"/>
            </a:xfrm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20D22A51-9061-804F-48E8-F3A4835B1D7D}"/>
                  </a:ext>
                </a:extLst>
              </p:cNvPr>
              <p:cNvSpPr/>
              <p:nvPr/>
            </p:nvSpPr>
            <p:spPr>
              <a:xfrm>
                <a:off x="0" y="0"/>
                <a:ext cx="3477830" cy="956198"/>
              </a:xfrm>
              <a:custGeom>
                <a:avLst/>
                <a:gdLst/>
                <a:ahLst/>
                <a:cxnLst/>
                <a:rect l="l" t="t" r="r" b="b"/>
                <a:pathLst>
                  <a:path w="3477830" h="956198">
                    <a:moveTo>
                      <a:pt x="0" y="0"/>
                    </a:moveTo>
                    <a:lnTo>
                      <a:pt x="3477830" y="0"/>
                    </a:lnTo>
                    <a:lnTo>
                      <a:pt x="3477830" y="956198"/>
                    </a:lnTo>
                    <a:lnTo>
                      <a:pt x="0" y="956198"/>
                    </a:lnTo>
                    <a:close/>
                  </a:path>
                </a:pathLst>
              </a:custGeom>
              <a:solidFill>
                <a:srgbClr val="FFFAF5"/>
              </a:solidFill>
            </p:spPr>
            <p:txBody>
              <a:bodyPr/>
              <a:lstStyle/>
              <a:p>
                <a:endParaRPr lang="en-US" sz="2400">
                  <a:latin typeface="UTM Avo" panose="02040603050506020204" pitchFamily="18"/>
                </a:endParaRPr>
              </a:p>
            </p:txBody>
          </p:sp>
        </p:grpSp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C562CE85-9EC9-6FF9-3CCA-5BAB5A3FB793}"/>
                </a:ext>
              </a:extLst>
            </p:cNvPr>
            <p:cNvGrpSpPr/>
            <p:nvPr/>
          </p:nvGrpSpPr>
          <p:grpSpPr>
            <a:xfrm>
              <a:off x="8906937" y="5618538"/>
              <a:ext cx="10281176" cy="813044"/>
              <a:chOff x="0" y="0"/>
              <a:chExt cx="4512643" cy="356864"/>
            </a:xfrm>
          </p:grpSpPr>
          <p:sp>
            <p:nvSpPr>
              <p:cNvPr id="5" name="Freeform 7">
                <a:extLst>
                  <a:ext uri="{FF2B5EF4-FFF2-40B4-BE49-F238E27FC236}">
                    <a16:creationId xmlns:a16="http://schemas.microsoft.com/office/drawing/2014/main" id="{31A7F8D4-F8A5-C7E8-3FCC-75CD9EB166FE}"/>
                  </a:ext>
                </a:extLst>
              </p:cNvPr>
              <p:cNvSpPr/>
              <p:nvPr/>
            </p:nvSpPr>
            <p:spPr>
              <a:xfrm>
                <a:off x="0" y="0"/>
                <a:ext cx="4512643" cy="356864"/>
              </a:xfrm>
              <a:custGeom>
                <a:avLst/>
                <a:gdLst/>
                <a:ahLst/>
                <a:cxnLst/>
                <a:rect l="l" t="t" r="r" b="b"/>
                <a:pathLst>
                  <a:path w="4512643" h="356864">
                    <a:moveTo>
                      <a:pt x="0" y="0"/>
                    </a:moveTo>
                    <a:lnTo>
                      <a:pt x="4512643" y="0"/>
                    </a:lnTo>
                    <a:lnTo>
                      <a:pt x="4512643" y="356864"/>
                    </a:lnTo>
                    <a:lnTo>
                      <a:pt x="0" y="356864"/>
                    </a:ln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endParaRPr lang="en-US" sz="2400">
                  <a:latin typeface="UTM Avo" panose="02040603050506020204" pitchFamily="18"/>
                </a:endParaRPr>
              </a:p>
            </p:txBody>
          </p:sp>
        </p:grp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7F83C5E0-3A80-5A38-DBB8-A19BB181356A}"/>
              </a:ext>
            </a:extLst>
          </p:cNvPr>
          <p:cNvSpPr txBox="1"/>
          <p:nvPr/>
        </p:nvSpPr>
        <p:spPr>
          <a:xfrm>
            <a:off x="764993" y="2547850"/>
            <a:ext cx="3404100" cy="22298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3200" b="1"/>
            </a:lvl1pPr>
          </a:lstStyle>
          <a:p>
            <a:r>
              <a:rPr lang="vi-VN" sz="2400" dirty="0">
                <a:latin typeface="UTM Avo" panose="02040603050506020204" pitchFamily="18"/>
              </a:rPr>
              <a:t>Câu 2</a:t>
            </a:r>
            <a:r>
              <a:rPr lang="en-US" sz="2400" dirty="0">
                <a:latin typeface="UTM Avo" panose="02040603050506020204" pitchFamily="18"/>
              </a:rPr>
              <a:t>: </a:t>
            </a:r>
            <a:r>
              <a:rPr lang="en-US" sz="2400" b="0" dirty="0" err="1">
                <a:latin typeface="UTM Avo" panose="02040603050506020204" pitchFamily="18"/>
              </a:rPr>
              <a:t>Bản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vẽ</a:t>
            </a:r>
            <a:r>
              <a:rPr lang="en-US" sz="2400" b="0" dirty="0">
                <a:latin typeface="UTM Avo" panose="02040603050506020204" pitchFamily="18"/>
              </a:rPr>
              <a:t> chi </a:t>
            </a:r>
            <a:r>
              <a:rPr lang="en-US" sz="2400" b="0" dirty="0" err="1">
                <a:latin typeface="UTM Avo" panose="02040603050506020204" pitchFamily="18"/>
              </a:rPr>
              <a:t>tiết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có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các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nội</a:t>
            </a:r>
            <a:r>
              <a:rPr lang="en-US" sz="2400" b="0" dirty="0">
                <a:latin typeface="UTM Avo" panose="02040603050506020204" pitchFamily="18"/>
              </a:rPr>
              <a:t> dung </a:t>
            </a:r>
            <a:r>
              <a:rPr lang="en-US" sz="2400" b="0" dirty="0" err="1">
                <a:latin typeface="UTM Avo" panose="02040603050506020204" pitchFamily="18"/>
              </a:rPr>
              <a:t>gì</a:t>
            </a:r>
            <a:r>
              <a:rPr lang="en-US" sz="2400" b="0" dirty="0">
                <a:latin typeface="UTM Avo" panose="02040603050506020204" pitchFamily="18"/>
              </a:rPr>
              <a:t>? </a:t>
            </a:r>
            <a:r>
              <a:rPr lang="en-US" sz="2400" b="0" dirty="0" err="1">
                <a:latin typeface="UTM Avo" panose="02040603050506020204" pitchFamily="18"/>
              </a:rPr>
              <a:t>Nêu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trình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tự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lập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bản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vẽ</a:t>
            </a:r>
            <a:r>
              <a:rPr lang="en-US" sz="2400" b="0" dirty="0">
                <a:latin typeface="UTM Avo" panose="02040603050506020204" pitchFamily="18"/>
              </a:rPr>
              <a:t> chi </a:t>
            </a:r>
            <a:r>
              <a:rPr lang="en-US" sz="2400" b="0" dirty="0" err="1">
                <a:latin typeface="UTM Avo" panose="02040603050506020204" pitchFamily="18"/>
              </a:rPr>
              <a:t>tiết</a:t>
            </a:r>
            <a:r>
              <a:rPr lang="en-US" sz="2400" b="0" dirty="0">
                <a:latin typeface="UTM Avo" panose="02040603050506020204" pitchFamily="18"/>
              </a:rPr>
              <a:t>.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AB4AFDFB-780A-ABCF-8A45-854A9E6AB298}"/>
              </a:ext>
            </a:extLst>
          </p:cNvPr>
          <p:cNvSpPr txBox="1"/>
          <p:nvPr/>
        </p:nvSpPr>
        <p:spPr>
          <a:xfrm>
            <a:off x="5184676" y="4657232"/>
            <a:ext cx="3404100" cy="1157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ố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diễn;</a:t>
            </a: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ẽ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mờ;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6B6ADDA9-3EA0-AC63-8C9E-101B83AB466C}"/>
              </a:ext>
            </a:extLst>
          </p:cNvPr>
          <p:cNvSpPr txBox="1"/>
          <p:nvPr/>
        </p:nvSpPr>
        <p:spPr>
          <a:xfrm>
            <a:off x="5175502" y="2487700"/>
            <a:ext cx="2707266" cy="1157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ình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diễn;</a:t>
            </a: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ích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thước;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24F1CBC-E83D-A0C9-3C47-6BD667B1013E}"/>
              </a:ext>
            </a:extLst>
          </p:cNvPr>
          <p:cNvGrpSpPr/>
          <p:nvPr/>
        </p:nvGrpSpPr>
        <p:grpSpPr>
          <a:xfrm>
            <a:off x="4873716" y="1811371"/>
            <a:ext cx="6476506" cy="522804"/>
            <a:chOff x="4873716" y="1811371"/>
            <a:chExt cx="6476506" cy="522804"/>
          </a:xfrm>
        </p:grpSpPr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96082AAE-256A-A4D7-9835-2FF5F252A1BB}"/>
                </a:ext>
              </a:extLst>
            </p:cNvPr>
            <p:cNvGrpSpPr/>
            <p:nvPr/>
          </p:nvGrpSpPr>
          <p:grpSpPr>
            <a:xfrm>
              <a:off x="4873716" y="1811371"/>
              <a:ext cx="6476506" cy="522804"/>
              <a:chOff x="0" y="0"/>
              <a:chExt cx="4512643" cy="356864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AA55929E-A431-95EB-6484-5EAFFA177547}"/>
                  </a:ext>
                </a:extLst>
              </p:cNvPr>
              <p:cNvSpPr/>
              <p:nvPr/>
            </p:nvSpPr>
            <p:spPr>
              <a:xfrm>
                <a:off x="0" y="0"/>
                <a:ext cx="4512643" cy="356864"/>
              </a:xfrm>
              <a:custGeom>
                <a:avLst/>
                <a:gdLst/>
                <a:ahLst/>
                <a:cxnLst/>
                <a:rect l="l" t="t" r="r" b="b"/>
                <a:pathLst>
                  <a:path w="4512643" h="356864">
                    <a:moveTo>
                      <a:pt x="0" y="0"/>
                    </a:moveTo>
                    <a:lnTo>
                      <a:pt x="4512643" y="0"/>
                    </a:lnTo>
                    <a:lnTo>
                      <a:pt x="4512643" y="356864"/>
                    </a:lnTo>
                    <a:lnTo>
                      <a:pt x="0" y="356864"/>
                    </a:ln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endParaRPr lang="en-US" sz="2400">
                  <a:latin typeface="UTM Avo" panose="02040603050506020204" pitchFamily="18"/>
                </a:endParaRPr>
              </a:p>
            </p:txBody>
          </p:sp>
        </p:grpSp>
        <p:sp>
          <p:nvSpPr>
            <p:cNvPr id="15" name="TextBox 17">
              <a:extLst>
                <a:ext uri="{FF2B5EF4-FFF2-40B4-BE49-F238E27FC236}">
                  <a16:creationId xmlns:a16="http://schemas.microsoft.com/office/drawing/2014/main" id="{98E84B24-C7B8-AAAE-F90F-744263E77B13}"/>
                </a:ext>
              </a:extLst>
            </p:cNvPr>
            <p:cNvSpPr txBox="1"/>
            <p:nvPr/>
          </p:nvSpPr>
          <p:spPr>
            <a:xfrm>
              <a:off x="6238631" y="1945684"/>
              <a:ext cx="4170286" cy="2949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68"/>
                </a:lnSpc>
              </a:pPr>
              <a:r>
                <a:rPr lang="fr-FR" sz="2400" b="1" dirty="0" err="1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Nội</a:t>
              </a:r>
              <a:r>
                <a:rPr lang="fr-FR" sz="2400" b="1" dirty="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fr-FR" sz="2400" b="1" dirty="0" err="1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dung</a:t>
              </a:r>
              <a:r>
                <a:rPr lang="fr-FR" sz="2400" b="1" dirty="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fr-FR" sz="2400" b="1" dirty="0" err="1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bản</a:t>
              </a:r>
              <a:r>
                <a:rPr lang="fr-FR" sz="2400" b="1" dirty="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fr-FR" sz="2400" b="1" dirty="0" err="1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vẽ</a:t>
              </a:r>
              <a:r>
                <a:rPr lang="fr-FR" sz="2400" b="1" dirty="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chi </a:t>
              </a:r>
              <a:r>
                <a:rPr lang="fr-FR" sz="2400" b="1" dirty="0" err="1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tiết</a:t>
              </a:r>
              <a:endParaRPr lang="en-US" sz="2400" dirty="0">
                <a:solidFill>
                  <a:srgbClr val="000000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859A257-AF20-3DFC-86F3-514625A5048E}"/>
              </a:ext>
            </a:extLst>
          </p:cNvPr>
          <p:cNvSpPr txBox="1"/>
          <p:nvPr/>
        </p:nvSpPr>
        <p:spPr>
          <a:xfrm>
            <a:off x="8754097" y="2392046"/>
            <a:ext cx="3187128" cy="1250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êu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cầu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kĩ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thuật;</a:t>
            </a: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hung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tên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46E479-32FB-F16A-66D2-CFA8DF59C18F}"/>
              </a:ext>
            </a:extLst>
          </p:cNvPr>
          <p:cNvSpPr txBox="1"/>
          <p:nvPr/>
        </p:nvSpPr>
        <p:spPr>
          <a:xfrm>
            <a:off x="6549433" y="3947971"/>
            <a:ext cx="3953467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</a:pP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Trình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chi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vi-VN" sz="2400" b="1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CF4333-0FFE-F64D-5B43-AB1931790486}"/>
              </a:ext>
            </a:extLst>
          </p:cNvPr>
          <p:cNvSpPr txBox="1"/>
          <p:nvPr/>
        </p:nvSpPr>
        <p:spPr>
          <a:xfrm>
            <a:off x="8754097" y="4554850"/>
            <a:ext cx="2482326" cy="1250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ô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đậm;</a:t>
            </a: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oàn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thiện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41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build="p"/>
      <p:bldP spid="14" grpId="0" build="p"/>
      <p:bldP spid="16" grpId="0" build="p"/>
      <p:bldP spid="17" grpId="0"/>
      <p:bldP spid="1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DBD7B131-6E24-224B-7035-95D614A4D49C}"/>
              </a:ext>
            </a:extLst>
          </p:cNvPr>
          <p:cNvSpPr txBox="1"/>
          <p:nvPr/>
        </p:nvSpPr>
        <p:spPr>
          <a:xfrm>
            <a:off x="701100" y="2679174"/>
            <a:ext cx="3693803" cy="16758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3200" b="1"/>
            </a:lvl1pPr>
          </a:lstStyle>
          <a:p>
            <a:r>
              <a:rPr lang="vi-VN" sz="2400" dirty="0">
                <a:latin typeface="UTM Avo" panose="02040603050506020204" pitchFamily="18"/>
              </a:rPr>
              <a:t>Câu </a:t>
            </a:r>
            <a:r>
              <a:rPr lang="en-US" sz="2400" dirty="0">
                <a:latin typeface="UTM Avo" panose="02040603050506020204" pitchFamily="18"/>
              </a:rPr>
              <a:t>3. </a:t>
            </a:r>
            <a:r>
              <a:rPr lang="en-US" sz="2400" b="0" dirty="0" err="1">
                <a:latin typeface="UTM Avo" panose="02040603050506020204" pitchFamily="18"/>
              </a:rPr>
              <a:t>Bản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vẽ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lắp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có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các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nội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dụng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gì</a:t>
            </a:r>
            <a:r>
              <a:rPr lang="en-US" sz="2400" b="0" dirty="0">
                <a:latin typeface="UTM Avo" panose="02040603050506020204" pitchFamily="18"/>
              </a:rPr>
              <a:t>? </a:t>
            </a:r>
            <a:r>
              <a:rPr lang="en-US" sz="2400" b="0" dirty="0" err="1">
                <a:latin typeface="UTM Avo" panose="02040603050506020204" pitchFamily="18"/>
              </a:rPr>
              <a:t>Nêu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trình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tự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đọc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bản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vẽ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lắp</a:t>
            </a:r>
            <a:r>
              <a:rPr lang="en-US" sz="2400" b="0" dirty="0">
                <a:latin typeface="UTM Avo" panose="02040603050506020204" pitchFamily="18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FC939F5-B9D1-676F-4C83-6E139A9469FF}"/>
              </a:ext>
            </a:extLst>
          </p:cNvPr>
          <p:cNvGrpSpPr/>
          <p:nvPr/>
        </p:nvGrpSpPr>
        <p:grpSpPr>
          <a:xfrm>
            <a:off x="5014394" y="3739216"/>
            <a:ext cx="6476506" cy="2515051"/>
            <a:chOff x="8906937" y="5618538"/>
            <a:chExt cx="10281176" cy="3992535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096907D2-4BC0-3F4B-6EBA-CA7B7116F45C}"/>
                </a:ext>
              </a:extLst>
            </p:cNvPr>
            <p:cNvGrpSpPr/>
            <p:nvPr/>
          </p:nvGrpSpPr>
          <p:grpSpPr>
            <a:xfrm>
              <a:off x="8906937" y="6431582"/>
              <a:ext cx="10281176" cy="3179491"/>
              <a:chOff x="0" y="0"/>
              <a:chExt cx="3477830" cy="1075531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77C912AD-3751-2E12-63D0-7489F92F34C7}"/>
                  </a:ext>
                </a:extLst>
              </p:cNvPr>
              <p:cNvSpPr/>
              <p:nvPr/>
            </p:nvSpPr>
            <p:spPr>
              <a:xfrm>
                <a:off x="0" y="0"/>
                <a:ext cx="3477830" cy="1075531"/>
              </a:xfrm>
              <a:custGeom>
                <a:avLst/>
                <a:gdLst/>
                <a:ahLst/>
                <a:cxnLst/>
                <a:rect l="l" t="t" r="r" b="b"/>
                <a:pathLst>
                  <a:path w="3477830" h="956198">
                    <a:moveTo>
                      <a:pt x="0" y="0"/>
                    </a:moveTo>
                    <a:lnTo>
                      <a:pt x="3477830" y="0"/>
                    </a:lnTo>
                    <a:lnTo>
                      <a:pt x="3477830" y="956198"/>
                    </a:lnTo>
                    <a:lnTo>
                      <a:pt x="0" y="956198"/>
                    </a:lnTo>
                    <a:close/>
                  </a:path>
                </a:pathLst>
              </a:custGeom>
              <a:solidFill>
                <a:srgbClr val="FFFAF5"/>
              </a:solidFill>
            </p:spPr>
            <p:txBody>
              <a:bodyPr/>
              <a:lstStyle/>
              <a:p>
                <a:endParaRPr lang="en-US" sz="2400">
                  <a:latin typeface="UTM Avo" panose="02040603050506020204" pitchFamily="18"/>
                </a:endParaRPr>
              </a:p>
            </p:txBody>
          </p:sp>
        </p:grpSp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id="{94EE7A4C-B67C-8F38-B6C7-4DB359EE1DBA}"/>
                </a:ext>
              </a:extLst>
            </p:cNvPr>
            <p:cNvGrpSpPr/>
            <p:nvPr/>
          </p:nvGrpSpPr>
          <p:grpSpPr>
            <a:xfrm>
              <a:off x="8906937" y="5618538"/>
              <a:ext cx="10281176" cy="813044"/>
              <a:chOff x="0" y="0"/>
              <a:chExt cx="4512643" cy="356864"/>
            </a:xfrm>
          </p:grpSpPr>
          <p:sp>
            <p:nvSpPr>
              <p:cNvPr id="6" name="Freeform 7">
                <a:extLst>
                  <a:ext uri="{FF2B5EF4-FFF2-40B4-BE49-F238E27FC236}">
                    <a16:creationId xmlns:a16="http://schemas.microsoft.com/office/drawing/2014/main" id="{54D8043F-AF63-CA19-0694-BA1E7BB53582}"/>
                  </a:ext>
                </a:extLst>
              </p:cNvPr>
              <p:cNvSpPr/>
              <p:nvPr/>
            </p:nvSpPr>
            <p:spPr>
              <a:xfrm>
                <a:off x="0" y="0"/>
                <a:ext cx="4512643" cy="356864"/>
              </a:xfrm>
              <a:custGeom>
                <a:avLst/>
                <a:gdLst/>
                <a:ahLst/>
                <a:cxnLst/>
                <a:rect l="l" t="t" r="r" b="b"/>
                <a:pathLst>
                  <a:path w="4512643" h="356864">
                    <a:moveTo>
                      <a:pt x="0" y="0"/>
                    </a:moveTo>
                    <a:lnTo>
                      <a:pt x="4512643" y="0"/>
                    </a:lnTo>
                    <a:lnTo>
                      <a:pt x="4512643" y="356864"/>
                    </a:lnTo>
                    <a:lnTo>
                      <a:pt x="0" y="356864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endParaRPr lang="en-US" sz="2400">
                  <a:latin typeface="UTM Avo" panose="02040603050506020204" pitchFamily="18"/>
                </a:endParaRPr>
              </a:p>
            </p:txBody>
          </p:sp>
        </p:grp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7733C3F-01F4-853A-9CE4-57630ABE4F78}"/>
              </a:ext>
            </a:extLst>
          </p:cNvPr>
          <p:cNvGrpSpPr/>
          <p:nvPr/>
        </p:nvGrpSpPr>
        <p:grpSpPr>
          <a:xfrm>
            <a:off x="5004793" y="1652822"/>
            <a:ext cx="6476506" cy="522804"/>
            <a:chOff x="0" y="0"/>
            <a:chExt cx="4512643" cy="356864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BAD31B7-3DD8-7871-8E20-58B4F3C67230}"/>
                </a:ext>
              </a:extLst>
            </p:cNvPr>
            <p:cNvSpPr/>
            <p:nvPr/>
          </p:nvSpPr>
          <p:spPr>
            <a:xfrm>
              <a:off x="0" y="0"/>
              <a:ext cx="4512643" cy="356864"/>
            </a:xfrm>
            <a:custGeom>
              <a:avLst/>
              <a:gdLst/>
              <a:ahLst/>
              <a:cxnLst/>
              <a:rect l="l" t="t" r="r" b="b"/>
              <a:pathLst>
                <a:path w="4512643" h="356864">
                  <a:moveTo>
                    <a:pt x="0" y="0"/>
                  </a:moveTo>
                  <a:lnTo>
                    <a:pt x="4512643" y="0"/>
                  </a:lnTo>
                  <a:lnTo>
                    <a:pt x="4512643" y="356864"/>
                  </a:lnTo>
                  <a:lnTo>
                    <a:pt x="0" y="356864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endParaRPr lang="en-US" sz="2400" dirty="0">
                <a:latin typeface="UTM Avo" panose="02040603050506020204" pitchFamily="18"/>
              </a:endParaRPr>
            </a:p>
          </p:txBody>
        </p:sp>
      </p:grpSp>
      <p:sp>
        <p:nvSpPr>
          <p:cNvPr id="13" name="TextBox 14">
            <a:extLst>
              <a:ext uri="{FF2B5EF4-FFF2-40B4-BE49-F238E27FC236}">
                <a16:creationId xmlns:a16="http://schemas.microsoft.com/office/drawing/2014/main" id="{913C1639-726E-C3C9-CDD8-A7A8FF5AB33D}"/>
              </a:ext>
            </a:extLst>
          </p:cNvPr>
          <p:cNvSpPr txBox="1"/>
          <p:nvPr/>
        </p:nvSpPr>
        <p:spPr>
          <a:xfrm>
            <a:off x="5675115" y="4356457"/>
            <a:ext cx="1993102" cy="1157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Khung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tên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kê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19236347-1D6B-4930-F7E7-B10B34B08B19}"/>
              </a:ext>
            </a:extLst>
          </p:cNvPr>
          <p:cNvSpPr txBox="1"/>
          <p:nvPr/>
        </p:nvSpPr>
        <p:spPr>
          <a:xfrm>
            <a:off x="5675115" y="2223860"/>
            <a:ext cx="2707266" cy="1633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ình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diễn;</a:t>
            </a: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ích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thước;</a:t>
            </a:r>
          </a:p>
          <a:p>
            <a:pPr algn="ctr">
              <a:lnSpc>
                <a:spcPts val="2463"/>
              </a:lnSpc>
            </a:pPr>
            <a:endParaRPr lang="en-US" sz="2400" dirty="0">
              <a:solidFill>
                <a:srgbClr val="000000"/>
              </a:solidFill>
              <a:latin typeface="UTM Avo" panose="02040603050506020204" pitchFamily="18"/>
            </a:endParaRP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051BF46E-F6AA-1085-DCF4-2CAB67F1419F}"/>
              </a:ext>
            </a:extLst>
          </p:cNvPr>
          <p:cNvSpPr txBox="1"/>
          <p:nvPr/>
        </p:nvSpPr>
        <p:spPr>
          <a:xfrm>
            <a:off x="6369709" y="1787135"/>
            <a:ext cx="4170286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68"/>
              </a:lnSpc>
            </a:pP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dung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lắp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DFA777-C80F-3837-DA3A-46AE8CC1F20E}"/>
              </a:ext>
            </a:extLst>
          </p:cNvPr>
          <p:cNvSpPr txBox="1"/>
          <p:nvPr/>
        </p:nvSpPr>
        <p:spPr>
          <a:xfrm>
            <a:off x="8454851" y="2184931"/>
            <a:ext cx="2809872" cy="1250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kê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hung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tên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385668-EF18-CF7C-3382-2D4C0D94B160}"/>
              </a:ext>
            </a:extLst>
          </p:cNvPr>
          <p:cNvSpPr txBox="1"/>
          <p:nvPr/>
        </p:nvSpPr>
        <p:spPr>
          <a:xfrm>
            <a:off x="6525109" y="3662161"/>
            <a:ext cx="3859484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</a:pP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Trình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lắp</a:t>
            </a:r>
            <a:endParaRPr lang="vi-VN" sz="2400" b="1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4B04C6-5246-51FB-742E-53B4DA27AFD7}"/>
              </a:ext>
            </a:extLst>
          </p:cNvPr>
          <p:cNvSpPr txBox="1"/>
          <p:nvPr/>
        </p:nvSpPr>
        <p:spPr>
          <a:xfrm>
            <a:off x="8454851" y="4355017"/>
            <a:ext cx="2912041" cy="1932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diễn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Kích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thước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fr-FR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Tổng</a:t>
            </a:r>
            <a:r>
              <a:rPr lang="fr-FR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r>
              <a:rPr lang="fr-FR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17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build="p"/>
      <p:bldP spid="14" grpId="0" build="p"/>
      <p:bldP spid="15" grpId="0"/>
      <p:bldP spid="16" grpId="0" build="p"/>
      <p:bldP spid="17" grpId="0"/>
      <p:bldP spid="1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ADAE2CFD-9645-8608-2B28-B0D1DE6B4F19}"/>
              </a:ext>
            </a:extLst>
          </p:cNvPr>
          <p:cNvSpPr txBox="1"/>
          <p:nvPr/>
        </p:nvSpPr>
        <p:spPr>
          <a:xfrm>
            <a:off x="2455421" y="1743016"/>
            <a:ext cx="7281151" cy="11218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3200" b="1"/>
            </a:lvl1pPr>
          </a:lstStyle>
          <a:p>
            <a:r>
              <a:rPr lang="vi-VN" sz="2400" dirty="0">
                <a:latin typeface="UTM Avo" panose="02040603050506020204" pitchFamily="18"/>
              </a:rPr>
              <a:t>Câu </a:t>
            </a:r>
            <a:r>
              <a:rPr lang="en-US" sz="2400" dirty="0">
                <a:latin typeface="UTM Avo" panose="02040603050506020204" pitchFamily="18"/>
              </a:rPr>
              <a:t>4. </a:t>
            </a:r>
            <a:r>
              <a:rPr lang="en-US" sz="2400" b="0" dirty="0">
                <a:latin typeface="UTM Avo" panose="02040603050506020204" pitchFamily="18"/>
              </a:rPr>
              <a:t>Cho </a:t>
            </a:r>
            <a:r>
              <a:rPr lang="en-US" sz="2400" b="0" dirty="0" err="1">
                <a:latin typeface="UTM Avo" panose="02040603050506020204" pitchFamily="18"/>
              </a:rPr>
              <a:t>biết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sự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khác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nhau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giữa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mặt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cắt</a:t>
            </a:r>
            <a:r>
              <a:rPr lang="en-US" sz="2400" b="0" dirty="0">
                <a:latin typeface="UTM Avo" panose="02040603050506020204" pitchFamily="18"/>
              </a:rPr>
              <a:t>, </a:t>
            </a:r>
            <a:r>
              <a:rPr lang="en-US" sz="2400" b="0" dirty="0" err="1">
                <a:latin typeface="UTM Avo" panose="02040603050506020204" pitchFamily="18"/>
              </a:rPr>
              <a:t>mặt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đứng</a:t>
            </a:r>
            <a:r>
              <a:rPr lang="en-US" sz="2400" b="0" dirty="0">
                <a:latin typeface="UTM Avo" panose="02040603050506020204" pitchFamily="18"/>
              </a:rPr>
              <a:t>, </a:t>
            </a:r>
            <a:r>
              <a:rPr lang="en-US" sz="2400" b="0" dirty="0" err="1">
                <a:latin typeface="UTM Avo" panose="02040603050506020204" pitchFamily="18"/>
              </a:rPr>
              <a:t>mặt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bằng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của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bản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vẽ</a:t>
            </a:r>
            <a:r>
              <a:rPr lang="en-US" sz="2400" b="0" dirty="0">
                <a:latin typeface="UTM Avo" panose="02040603050506020204" pitchFamily="18"/>
              </a:rPr>
              <a:t> </a:t>
            </a:r>
            <a:r>
              <a:rPr lang="en-US" sz="2400" b="0" dirty="0" err="1">
                <a:latin typeface="UTM Avo" panose="02040603050506020204" pitchFamily="18"/>
              </a:rPr>
              <a:t>nhà</a:t>
            </a:r>
            <a:r>
              <a:rPr lang="en-US" sz="2400" b="0" dirty="0">
                <a:latin typeface="UTM Avo" panose="02040603050506020204" pitchFamily="18"/>
              </a:rPr>
              <a:t>.</a:t>
            </a: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3A108580-5903-4938-557E-B3625B3BBBA9}"/>
              </a:ext>
            </a:extLst>
          </p:cNvPr>
          <p:cNvSpPr txBox="1"/>
          <p:nvPr/>
        </p:nvSpPr>
        <p:spPr>
          <a:xfrm>
            <a:off x="939297" y="3007794"/>
            <a:ext cx="10313397" cy="3077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988" indent="-359988" algn="just">
              <a:lnSpc>
                <a:spcPct val="150000"/>
              </a:lnSpc>
              <a:spcBef>
                <a:spcPts val="378"/>
              </a:spcBef>
              <a:buFont typeface="Wingdings" panose="05000000000000000000" pitchFamily="2" charset="2"/>
              <a:buChar char="Ø"/>
            </a:pPr>
            <a:r>
              <a:rPr lang="fr-FR" sz="2200" b="1" i="1" dirty="0" err="1">
                <a:solidFill>
                  <a:srgbClr val="C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fr-FR" sz="2200" b="1" i="1" dirty="0">
                <a:solidFill>
                  <a:srgbClr val="C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200" b="1" i="1" dirty="0">
                <a:solidFill>
                  <a:srgbClr val="C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cắt: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cắt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ngôi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khi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phẳng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cắt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song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song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phẳng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đứng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hay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phẳng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2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buFont typeface="Wingdings" panose="05000000000000000000" pitchFamily="2" charset="2"/>
              <a:buChar char="Ø"/>
            </a:pPr>
            <a:r>
              <a:rPr lang="fr-FR" sz="2200" b="1" i="1" dirty="0" err="1">
                <a:solidFill>
                  <a:srgbClr val="0070C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fr-FR" sz="2200" b="1" i="1" dirty="0">
                <a:solidFill>
                  <a:srgbClr val="0070C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200" b="1" i="1" dirty="0">
                <a:solidFill>
                  <a:srgbClr val="0070C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đứng:</a:t>
            </a:r>
            <a:r>
              <a:rPr lang="fr-FR" sz="2200" b="1" i="1" dirty="0">
                <a:solidFill>
                  <a:srgbClr val="0070C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diễn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ngoài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ngôi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thường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là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chiếu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trước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2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378"/>
              </a:spcBef>
              <a:buFont typeface="Wingdings" panose="05000000000000000000" pitchFamily="2" charset="2"/>
              <a:buChar char="Ø"/>
            </a:pPr>
            <a:r>
              <a:rPr lang="fr-FR" sz="2200" b="1" i="1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fr-FR" sz="2200" b="1" i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200" b="1" i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bằng:</a:t>
            </a:r>
            <a:r>
              <a:rPr lang="fr-FR" sz="2200" b="1" i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cắt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tầng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phẳng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cắt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nằm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ngang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sàn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khoảng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1,5 m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nhằm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vị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sổ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tường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bao…</a:t>
            </a:r>
            <a:endParaRPr lang="en-US" sz="22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1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F95CEE0-9A34-37E0-6666-524FCF437ADD}"/>
              </a:ext>
            </a:extLst>
          </p:cNvPr>
          <p:cNvSpPr txBox="1"/>
          <p:nvPr/>
        </p:nvSpPr>
        <p:spPr>
          <a:xfrm>
            <a:off x="1904220" y="1749243"/>
            <a:ext cx="8383560" cy="11931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4000" b="1"/>
            </a:lvl1pPr>
          </a:lstStyle>
          <a:p>
            <a:r>
              <a:rPr lang="vi-VN" sz="2520" dirty="0">
                <a:latin typeface="UTM Avo" panose="02040603050506020204" pitchFamily="18"/>
              </a:rPr>
              <a:t>Câu</a:t>
            </a:r>
            <a:r>
              <a:rPr lang="en-US" sz="2520" dirty="0">
                <a:latin typeface="UTM Avo" panose="02040603050506020204" pitchFamily="18"/>
              </a:rPr>
              <a:t> 5. </a:t>
            </a:r>
            <a:r>
              <a:rPr lang="vi-VN" sz="2520" b="0" dirty="0">
                <a:latin typeface="UTM Avo" panose="02040603050506020204" pitchFamily="18"/>
              </a:rPr>
              <a:t>Kể tên một số lệnh vẽ và hiệu chỉnh cơ bản trong phần mềm AutoCAD?</a:t>
            </a:r>
            <a:endParaRPr lang="en-US" sz="2520" b="0" dirty="0">
              <a:latin typeface="UTM Avo" panose="02040603050506020204" pitchFamily="18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2081D57-B716-ED39-C8A5-6BAC9323FED7}"/>
              </a:ext>
            </a:extLst>
          </p:cNvPr>
          <p:cNvSpPr/>
          <p:nvPr/>
        </p:nvSpPr>
        <p:spPr>
          <a:xfrm>
            <a:off x="2553526" y="3915610"/>
            <a:ext cx="7084948" cy="1248034"/>
          </a:xfrm>
          <a:custGeom>
            <a:avLst/>
            <a:gdLst/>
            <a:ahLst/>
            <a:cxnLst/>
            <a:rect l="l" t="t" r="r" b="b"/>
            <a:pathLst>
              <a:path w="3219425" h="519779">
                <a:moveTo>
                  <a:pt x="0" y="0"/>
                </a:moveTo>
                <a:lnTo>
                  <a:pt x="3219425" y="0"/>
                </a:lnTo>
                <a:lnTo>
                  <a:pt x="3219425" y="519779"/>
                </a:lnTo>
                <a:lnTo>
                  <a:pt x="0" y="519779"/>
                </a:lnTo>
                <a:close/>
              </a:path>
            </a:pathLst>
          </a:custGeom>
          <a:solidFill>
            <a:srgbClr val="FFFAF5"/>
          </a:solidFill>
        </p:spPr>
        <p:txBody>
          <a:bodyPr/>
          <a:lstStyle/>
          <a:p>
            <a:pPr marL="287990" indent="-287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/>
              </a:rPr>
              <a:t>Một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lệnh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vẽ</a:t>
            </a:r>
            <a:r>
              <a:rPr lang="en-US" sz="2400" dirty="0">
                <a:latin typeface="UTM Avo" panose="02040603050506020204" pitchFamily="18"/>
              </a:rPr>
              <a:t>: Line, Circle,…</a:t>
            </a:r>
          </a:p>
          <a:p>
            <a:pPr marL="287990" indent="-287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/>
              </a:rPr>
              <a:t>Một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lệnh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hiệu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chỉnh</a:t>
            </a:r>
            <a:r>
              <a:rPr lang="en-US" sz="2400" dirty="0">
                <a:latin typeface="UTM Avo" panose="02040603050506020204" pitchFamily="18"/>
              </a:rPr>
              <a:t>: Erase, Trim, Offset,…</a:t>
            </a:r>
          </a:p>
        </p:txBody>
      </p:sp>
      <p:sp>
        <p:nvSpPr>
          <p:cNvPr id="8" name="Arrow: Down 6">
            <a:extLst>
              <a:ext uri="{FF2B5EF4-FFF2-40B4-BE49-F238E27FC236}">
                <a16:creationId xmlns:a16="http://schemas.microsoft.com/office/drawing/2014/main" id="{5A13F694-81EF-1FE8-A085-E055E587240B}"/>
              </a:ext>
            </a:extLst>
          </p:cNvPr>
          <p:cNvSpPr/>
          <p:nvPr/>
        </p:nvSpPr>
        <p:spPr>
          <a:xfrm>
            <a:off x="5807992" y="3170938"/>
            <a:ext cx="576016" cy="719271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9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73825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491332-F847-447C-7C4B-57EBABC74B78}"/>
              </a:ext>
            </a:extLst>
          </p:cNvPr>
          <p:cNvSpPr txBox="1"/>
          <p:nvPr/>
        </p:nvSpPr>
        <p:spPr>
          <a:xfrm>
            <a:off x="5345127" y="1417332"/>
            <a:ext cx="6184900" cy="50987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4000" b="1"/>
            </a:lvl1pPr>
          </a:lstStyle>
          <a:p>
            <a:pPr algn="just"/>
            <a:r>
              <a:rPr lang="vi-VN" sz="2200" dirty="0">
                <a:latin typeface="UTM Avo" panose="02040603050506020204" pitchFamily="18"/>
              </a:rPr>
              <a:t>Câu</a:t>
            </a:r>
            <a:r>
              <a:rPr lang="en-US" sz="2200" dirty="0">
                <a:latin typeface="UTM Avo" panose="02040603050506020204" pitchFamily="18"/>
              </a:rPr>
              <a:t> 5. </a:t>
            </a:r>
            <a:r>
              <a:rPr lang="vi-VN" sz="2200" b="0" dirty="0">
                <a:latin typeface="UTM Avo" panose="02040603050506020204" pitchFamily="18"/>
              </a:rPr>
              <a:t>Quan sát hình vẽ mặt bằng nhà (hình 04.2) và cho biết:</a:t>
            </a:r>
            <a:endParaRPr lang="en-US" sz="2200" b="0" dirty="0">
              <a:latin typeface="UTM Avo" panose="02040603050506020204" pitchFamily="18"/>
            </a:endParaRPr>
          </a:p>
          <a:p>
            <a:pPr algn="just"/>
            <a:r>
              <a:rPr lang="vi-VN" sz="2200" b="0" dirty="0">
                <a:latin typeface="UTM Avo" panose="02040603050506020204" pitchFamily="18"/>
              </a:rPr>
              <a:t>– Bản vẽ mặt bằng nhằm mục đích gì?</a:t>
            </a:r>
            <a:endParaRPr lang="en-US" sz="2200" b="0" dirty="0">
              <a:latin typeface="UTM Avo" panose="02040603050506020204" pitchFamily="18"/>
            </a:endParaRPr>
          </a:p>
          <a:p>
            <a:pPr algn="just"/>
            <a:r>
              <a:rPr lang="vi-VN" sz="2200" b="0" dirty="0">
                <a:latin typeface="UTM Avo" panose="02040603050506020204" pitchFamily="18"/>
              </a:rPr>
              <a:t>– Vị trí các phòng khách, phòng ngủ, khu bếp và nhà vệ sinh so với cửa đi chính.</a:t>
            </a:r>
            <a:endParaRPr lang="en-US" sz="2200" b="0" dirty="0">
              <a:latin typeface="UTM Avo" panose="02040603050506020204" pitchFamily="18"/>
            </a:endParaRPr>
          </a:p>
          <a:p>
            <a:pPr algn="just"/>
            <a:r>
              <a:rPr lang="vi-VN" sz="2200" b="0" dirty="0">
                <a:latin typeface="UTM Avo" panose="02040603050506020204" pitchFamily="18"/>
              </a:rPr>
              <a:t>– Vị trí cửa đi khác, cửa sổ.</a:t>
            </a:r>
            <a:endParaRPr lang="en-US" sz="2200" b="0" dirty="0">
              <a:latin typeface="UTM Avo" panose="02040603050506020204" pitchFamily="18"/>
            </a:endParaRPr>
          </a:p>
          <a:p>
            <a:pPr algn="just"/>
            <a:r>
              <a:rPr lang="vi-VN" sz="2200" b="0" dirty="0">
                <a:latin typeface="UTM Avo" panose="02040603050506020204" pitchFamily="18"/>
              </a:rPr>
              <a:t>– Cửa phòng khách và cửa phòng ngủ khác nhau ở điểm nào?</a:t>
            </a:r>
            <a:endParaRPr lang="en-US" sz="2200" b="0" dirty="0">
              <a:latin typeface="UTM Avo" panose="02040603050506020204" pitchFamily="18"/>
            </a:endParaRPr>
          </a:p>
          <a:p>
            <a:pPr algn="just"/>
            <a:r>
              <a:rPr lang="vi-VN" sz="2200" b="0" dirty="0">
                <a:latin typeface="UTM Avo" panose="02040603050506020204" pitchFamily="18"/>
              </a:rPr>
              <a:t>– Nêu tên các vật dụng được bài trí trong từng phòng.</a:t>
            </a:r>
            <a:endParaRPr lang="en-US" sz="2200" b="0" dirty="0">
              <a:latin typeface="UTM Avo" panose="02040603050506020204" pitchFamily="1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62F3BC-BA8C-056C-E214-F2D7413F8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73" y="1661086"/>
            <a:ext cx="4037027" cy="485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2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9B53D7-C9F0-968F-9299-C562304A5A3E}"/>
              </a:ext>
            </a:extLst>
          </p:cNvPr>
          <p:cNvSpPr txBox="1"/>
          <p:nvPr/>
        </p:nvSpPr>
        <p:spPr>
          <a:xfrm>
            <a:off x="5447982" y="1274672"/>
            <a:ext cx="1296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lời</a:t>
            </a:r>
            <a:endParaRPr lang="en-US" sz="2400" b="1" dirty="0">
              <a:latin typeface="UTM Avo" panose="02040603050506020204" pitchFamily="18"/>
            </a:endParaRP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0238AF7A-EA78-3524-1A54-A502BE658FE4}"/>
              </a:ext>
            </a:extLst>
          </p:cNvPr>
          <p:cNvSpPr/>
          <p:nvPr/>
        </p:nvSpPr>
        <p:spPr>
          <a:xfrm>
            <a:off x="899495" y="1736337"/>
            <a:ext cx="10080272" cy="4445793"/>
          </a:xfrm>
          <a:custGeom>
            <a:avLst/>
            <a:gdLst/>
            <a:ahLst/>
            <a:cxnLst/>
            <a:rect l="l" t="t" r="r" b="b"/>
            <a:pathLst>
              <a:path w="3174504" h="519779">
                <a:moveTo>
                  <a:pt x="0" y="0"/>
                </a:moveTo>
                <a:lnTo>
                  <a:pt x="3174504" y="0"/>
                </a:lnTo>
                <a:lnTo>
                  <a:pt x="3174504" y="519779"/>
                </a:lnTo>
                <a:lnTo>
                  <a:pt x="0" y="519779"/>
                </a:lnTo>
                <a:close/>
              </a:path>
            </a:pathLst>
          </a:custGeom>
          <a:noFill/>
        </p:spPr>
        <p:txBody>
          <a:bodyPr/>
          <a:lstStyle/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nhằm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vị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sổ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tường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bao,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tường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ngăn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vị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bàn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ghế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giường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tủ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từng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tầng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ngôi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fr-FR" sz="2000" b="1" i="1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fr-FR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Vị</a:t>
            </a:r>
            <a:r>
              <a:rPr lang="fr-FR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fr-FR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so</a:t>
            </a:r>
            <a:r>
              <a:rPr lang="fr-FR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fr-FR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fr-FR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fr-FR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chính</a:t>
            </a:r>
            <a:r>
              <a:rPr lang="fr-FR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endParaRPr lang="en-US" sz="2000" b="1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67984" lvl="1" indent="-179994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Courier New" panose="02070309020205020404" pitchFamily="49" charset="0"/>
              <a:buChar char="o"/>
            </a:pP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khách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nằm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ở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ngay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bên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trái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so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chính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67984" lvl="1" indent="-179994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Courier New" panose="02070309020205020404" pitchFamily="49" charset="0"/>
              <a:buChar char="o"/>
            </a:pP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ngủ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nằm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cạnh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ở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ngay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bên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tay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phải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so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chính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kế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là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vệ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lang="fr-FR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0" lvl="1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</a:pPr>
            <a:r>
              <a:rPr lang="en-US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Vị</a:t>
            </a:r>
            <a:r>
              <a:rPr lang="en-US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en-US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khác</a:t>
            </a:r>
            <a:r>
              <a:rPr lang="en-US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en-US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sổ</a:t>
            </a:r>
            <a:r>
              <a:rPr lang="en-US" sz="20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ngủ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vệ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sổ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sổ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khách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sổ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bếp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sổ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ngủ</a:t>
            </a:r>
            <a:r>
              <a:rPr lang="en-US" sz="20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30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D8F2E7FC-B7F2-9E03-460C-EDDEC440BA11}"/>
              </a:ext>
            </a:extLst>
          </p:cNvPr>
          <p:cNvGrpSpPr/>
          <p:nvPr/>
        </p:nvGrpSpPr>
        <p:grpSpPr>
          <a:xfrm>
            <a:off x="714458" y="1512041"/>
            <a:ext cx="10450346" cy="1433605"/>
            <a:chOff x="0" y="0"/>
            <a:chExt cx="3174505" cy="519779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BF0B75F6-F022-A1A3-F418-B16B2B52F9E6}"/>
                </a:ext>
              </a:extLst>
            </p:cNvPr>
            <p:cNvSpPr/>
            <p:nvPr/>
          </p:nvSpPr>
          <p:spPr>
            <a:xfrm>
              <a:off x="0" y="0"/>
              <a:ext cx="3174504" cy="519779"/>
            </a:xfrm>
            <a:custGeom>
              <a:avLst/>
              <a:gdLst/>
              <a:ahLst/>
              <a:cxnLst/>
              <a:rect l="l" t="t" r="r" b="b"/>
              <a:pathLst>
                <a:path w="3174504" h="519779">
                  <a:moveTo>
                    <a:pt x="0" y="0"/>
                  </a:moveTo>
                  <a:lnTo>
                    <a:pt x="3174504" y="0"/>
                  </a:lnTo>
                  <a:lnTo>
                    <a:pt x="3174504" y="519779"/>
                  </a:lnTo>
                  <a:lnTo>
                    <a:pt x="0" y="519779"/>
                  </a:lnTo>
                  <a:close/>
                </a:path>
              </a:pathLst>
            </a:custGeom>
            <a:solidFill>
              <a:srgbClr val="FFFAF5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A84C4E4-C7D9-7994-0B8C-B3D54EEDDBA9}"/>
              </a:ext>
            </a:extLst>
          </p:cNvPr>
          <p:cNvSpPr txBox="1"/>
          <p:nvPr/>
        </p:nvSpPr>
        <p:spPr>
          <a:xfrm>
            <a:off x="1374906" y="1831427"/>
            <a:ext cx="9442186" cy="1173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378"/>
              </a:spcBef>
            </a:pPr>
            <a:r>
              <a:rPr lang="vi-VN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Sự khác nhau giữa cửa phòng khách và cửa phòng ngủ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endParaRPr lang="en-US" sz="24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</a:pP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khách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cánh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ngủ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cánh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FAF0293E-FE1D-0A9E-C7EE-36C8712F989E}"/>
              </a:ext>
            </a:extLst>
          </p:cNvPr>
          <p:cNvGrpSpPr/>
          <p:nvPr/>
        </p:nvGrpSpPr>
        <p:grpSpPr>
          <a:xfrm>
            <a:off x="722593" y="3161467"/>
            <a:ext cx="10450343" cy="3243768"/>
            <a:chOff x="0" y="0"/>
            <a:chExt cx="3174505" cy="519779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F049555-5C82-A67A-625D-B6CA1C6F5DFB}"/>
                </a:ext>
              </a:extLst>
            </p:cNvPr>
            <p:cNvSpPr/>
            <p:nvPr/>
          </p:nvSpPr>
          <p:spPr>
            <a:xfrm>
              <a:off x="0" y="0"/>
              <a:ext cx="3174504" cy="519779"/>
            </a:xfrm>
            <a:custGeom>
              <a:avLst/>
              <a:gdLst/>
              <a:ahLst/>
              <a:cxnLst/>
              <a:rect l="l" t="t" r="r" b="b"/>
              <a:pathLst>
                <a:path w="3174504" h="519779">
                  <a:moveTo>
                    <a:pt x="0" y="0"/>
                  </a:moveTo>
                  <a:lnTo>
                    <a:pt x="3174504" y="0"/>
                  </a:lnTo>
                  <a:lnTo>
                    <a:pt x="3174504" y="519779"/>
                  </a:lnTo>
                  <a:lnTo>
                    <a:pt x="0" y="519779"/>
                  </a:lnTo>
                  <a:close/>
                </a:path>
              </a:pathLst>
            </a:custGeom>
            <a:solidFill>
              <a:srgbClr val="FFFAF5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5EC498A-EB76-E887-E713-640C75EEF65D}"/>
              </a:ext>
            </a:extLst>
          </p:cNvPr>
          <p:cNvSpPr txBox="1"/>
          <p:nvPr/>
        </p:nvSpPr>
        <p:spPr>
          <a:xfrm>
            <a:off x="2380362" y="3102544"/>
            <a:ext cx="7431274" cy="3219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78"/>
              </a:spcBef>
            </a:pP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Tên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47978" lvl="1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khách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bộ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ghế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sofa;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sổ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47978" lvl="1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ngủ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giường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cửa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sổ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47978" lvl="1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bếp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bộ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ăn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bồn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rửa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bếp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gas</a:t>
            </a:r>
            <a:endParaRPr lang="vi-VN" sz="24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47978" lvl="1" indent="-359988" algn="just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  <a:buFont typeface="Wingdings" panose="05000000000000000000" pitchFamily="2" charset="2"/>
              <a:buChar char="Ø"/>
            </a:pP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vệ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bồn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rửa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bồn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cầu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4EF150-AD50-7042-A8C8-ACE41443A16C}"/>
              </a:ext>
            </a:extLst>
          </p:cNvPr>
          <p:cNvSpPr txBox="1"/>
          <p:nvPr/>
        </p:nvSpPr>
        <p:spPr>
          <a:xfrm>
            <a:off x="5447982" y="1334616"/>
            <a:ext cx="12960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en-US" sz="28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lời</a:t>
            </a:r>
            <a:endParaRPr lang="en-US" sz="2800" b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68808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58DC1F0-71B3-FB13-2EAA-01782F72C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03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F71D5127-D039-5195-0548-04BB0AE3D5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070282" y="726223"/>
            <a:ext cx="4582599" cy="6131778"/>
          </a:xfrm>
          <a:prstGeom prst="rect">
            <a:avLst/>
          </a:prstGeom>
        </p:spPr>
      </p:pic>
      <p:pic>
        <p:nvPicPr>
          <p:cNvPr id="13" name="Picture 12" descr="Shape&#10;&#10;Description automatically generated">
            <a:extLst>
              <a:ext uri="{FF2B5EF4-FFF2-40B4-BE49-F238E27FC236}">
                <a16:creationId xmlns:a16="http://schemas.microsoft.com/office/drawing/2014/main" id="{AAF78F74-1F94-76C9-3A63-FF5C10CA318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657" y="674305"/>
            <a:ext cx="4973585" cy="4976071"/>
          </a:xfrm>
          <a:prstGeom prst="rect">
            <a:avLst/>
          </a:prstGeom>
        </p:spPr>
      </p:pic>
      <p:sp>
        <p:nvSpPr>
          <p:cNvPr id="14" name="Isosceles Triangle 22">
            <a:extLst>
              <a:ext uri="{FF2B5EF4-FFF2-40B4-BE49-F238E27FC236}">
                <a16:creationId xmlns:a16="http://schemas.microsoft.com/office/drawing/2014/main" id="{654D4167-727E-0363-CDE1-E778AB737E6F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15" name="Rounded Rectangle 14">
            <a:hlinkClick r:id="rId9" action="ppaction://hlinksldjump"/>
            <a:extLst>
              <a:ext uri="{FF2B5EF4-FFF2-40B4-BE49-F238E27FC236}">
                <a16:creationId xmlns:a16="http://schemas.microsoft.com/office/drawing/2014/main" id="{B2E1CEA5-84A3-1DC6-A8B8-0DE53E1D122E}"/>
              </a:ext>
            </a:extLst>
          </p:cNvPr>
          <p:cNvSpPr/>
          <p:nvPr/>
        </p:nvSpPr>
        <p:spPr>
          <a:xfrm>
            <a:off x="686827" y="3906110"/>
            <a:ext cx="1028302" cy="102830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r>
              <a:rPr lang="en-GB" sz="4400" b="1" dirty="0">
                <a:solidFill>
                  <a:prstClr val="black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1</a:t>
            </a:r>
            <a:endParaRPr lang="vi-VN" sz="4400" b="1" dirty="0">
              <a:solidFill>
                <a:prstClr val="black"/>
              </a:solidFill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>
            <a:hlinkClick r:id="rId10" action="ppaction://hlinksldjump"/>
            <a:extLst>
              <a:ext uri="{FF2B5EF4-FFF2-40B4-BE49-F238E27FC236}">
                <a16:creationId xmlns:a16="http://schemas.microsoft.com/office/drawing/2014/main" id="{87F0AF57-71DB-A348-A6C5-BDD80D2DA192}"/>
              </a:ext>
            </a:extLst>
          </p:cNvPr>
          <p:cNvSpPr/>
          <p:nvPr/>
        </p:nvSpPr>
        <p:spPr>
          <a:xfrm>
            <a:off x="1951525" y="3906110"/>
            <a:ext cx="1028302" cy="102830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r>
              <a:rPr lang="en-GB" sz="4400" b="1" dirty="0">
                <a:solidFill>
                  <a:prstClr val="black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  <a:endParaRPr lang="vi-VN" sz="4400" b="1" dirty="0">
              <a:solidFill>
                <a:prstClr val="black"/>
              </a:solidFill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>
            <a:hlinkClick r:id="rId11" action="ppaction://hlinksldjump"/>
            <a:extLst>
              <a:ext uri="{FF2B5EF4-FFF2-40B4-BE49-F238E27FC236}">
                <a16:creationId xmlns:a16="http://schemas.microsoft.com/office/drawing/2014/main" id="{351A0385-FFE0-E4C5-AB92-C6EFCB34457D}"/>
              </a:ext>
            </a:extLst>
          </p:cNvPr>
          <p:cNvSpPr/>
          <p:nvPr/>
        </p:nvSpPr>
        <p:spPr>
          <a:xfrm>
            <a:off x="3212256" y="3899497"/>
            <a:ext cx="1028302" cy="102830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r>
              <a:rPr lang="en-GB" sz="4400" b="1" dirty="0">
                <a:solidFill>
                  <a:prstClr val="black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endParaRPr lang="vi-VN" sz="4400" b="1" dirty="0">
              <a:solidFill>
                <a:prstClr val="black"/>
              </a:solidFill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F77266-2249-8A9D-AD8D-114758024D06}"/>
              </a:ext>
            </a:extLst>
          </p:cNvPr>
          <p:cNvSpPr/>
          <p:nvPr/>
        </p:nvSpPr>
        <p:spPr>
          <a:xfrm>
            <a:off x="375790" y="1733580"/>
            <a:ext cx="545725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446">
              <a:defRPr/>
            </a:pPr>
            <a:r>
              <a:rPr lang="en-US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VÒNG QUAY </a:t>
            </a:r>
          </a:p>
          <a:p>
            <a:pPr algn="ctr" defTabSz="914446">
              <a:defRPr/>
            </a:pPr>
            <a:r>
              <a:rPr lang="en-US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MAY MẮN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D0AEB46-D96D-ADFF-4FD4-9E3375B1E9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82" y="1478390"/>
            <a:ext cx="476068" cy="4211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DD70BEC-7D82-0D5E-204F-DCEAEC4A90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914" y="1840330"/>
            <a:ext cx="476068" cy="4211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76838F7-B99E-7E7F-F0D3-BC860F2F5DE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625" y="1313136"/>
            <a:ext cx="476068" cy="4211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4284FD0-34E4-FEE5-7E06-F829DAC8DA4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526" y="524741"/>
            <a:ext cx="686636" cy="1144393"/>
          </a:xfrm>
          <a:prstGeom prst="rect">
            <a:avLst/>
          </a:prstGeom>
        </p:spPr>
      </p:pic>
      <p:pic>
        <p:nvPicPr>
          <p:cNvPr id="23" name="vongquay">
            <a:hlinkClick r:id="" action="ppaction://media"/>
            <a:extLst>
              <a:ext uri="{FF2B5EF4-FFF2-40B4-BE49-F238E27FC236}">
                <a16:creationId xmlns:a16="http://schemas.microsoft.com/office/drawing/2014/main" id="{94F902BE-C321-42D3-26F7-40D9D3E2D3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803846" y="-670063"/>
            <a:ext cx="585929" cy="585929"/>
          </a:xfrm>
          <a:prstGeom prst="rect">
            <a:avLst/>
          </a:prstGeom>
        </p:spPr>
      </p:pic>
      <p:sp>
        <p:nvSpPr>
          <p:cNvPr id="24" name="Isosceles Triangle 30">
            <a:extLst>
              <a:ext uri="{FF2B5EF4-FFF2-40B4-BE49-F238E27FC236}">
                <a16:creationId xmlns:a16="http://schemas.microsoft.com/office/drawing/2014/main" id="{832B1245-A307-EFF5-6B96-992DB1086EBC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25" name="Isosceles Triangle 31">
            <a:extLst>
              <a:ext uri="{FF2B5EF4-FFF2-40B4-BE49-F238E27FC236}">
                <a16:creationId xmlns:a16="http://schemas.microsoft.com/office/drawing/2014/main" id="{C60CC5F9-5F45-954C-BF79-4E47A237CDA3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26" name="Isosceles Triangle 32">
            <a:extLst>
              <a:ext uri="{FF2B5EF4-FFF2-40B4-BE49-F238E27FC236}">
                <a16:creationId xmlns:a16="http://schemas.microsoft.com/office/drawing/2014/main" id="{A4F7FAED-0414-527A-49E9-B9D49BBFD7DD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27" name="Isosceles Triangle 33">
            <a:extLst>
              <a:ext uri="{FF2B5EF4-FFF2-40B4-BE49-F238E27FC236}">
                <a16:creationId xmlns:a16="http://schemas.microsoft.com/office/drawing/2014/main" id="{51BDD5F0-CFDE-2A40-2B33-0F3248858C2F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28" name="Isosceles Triangle 41">
            <a:extLst>
              <a:ext uri="{FF2B5EF4-FFF2-40B4-BE49-F238E27FC236}">
                <a16:creationId xmlns:a16="http://schemas.microsoft.com/office/drawing/2014/main" id="{EB6735D5-6DCE-7AC8-1B42-7EB600810BB5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29" name="Isosceles Triangle 42">
            <a:extLst>
              <a:ext uri="{FF2B5EF4-FFF2-40B4-BE49-F238E27FC236}">
                <a16:creationId xmlns:a16="http://schemas.microsoft.com/office/drawing/2014/main" id="{D1DB2253-5E01-096A-A80F-A52B925F19E5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30" name="Isosceles Triangle 47">
            <a:extLst>
              <a:ext uri="{FF2B5EF4-FFF2-40B4-BE49-F238E27FC236}">
                <a16:creationId xmlns:a16="http://schemas.microsoft.com/office/drawing/2014/main" id="{4C064F57-1140-3991-9F04-A553ECFAD91E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31" name="Isosceles Triangle 48">
            <a:extLst>
              <a:ext uri="{FF2B5EF4-FFF2-40B4-BE49-F238E27FC236}">
                <a16:creationId xmlns:a16="http://schemas.microsoft.com/office/drawing/2014/main" id="{F8E652E8-B72A-AB85-F70D-373DB5281E09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32" name="Isosceles Triangle 49">
            <a:extLst>
              <a:ext uri="{FF2B5EF4-FFF2-40B4-BE49-F238E27FC236}">
                <a16:creationId xmlns:a16="http://schemas.microsoft.com/office/drawing/2014/main" id="{6453C0CC-88BA-193B-CB34-D59A21AC3764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33" name="Isosceles Triangle 50">
            <a:extLst>
              <a:ext uri="{FF2B5EF4-FFF2-40B4-BE49-F238E27FC236}">
                <a16:creationId xmlns:a16="http://schemas.microsoft.com/office/drawing/2014/main" id="{EC6D9BA2-061A-7982-9BAC-A23E30B289EF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34" name="Isosceles Triangle 51">
            <a:extLst>
              <a:ext uri="{FF2B5EF4-FFF2-40B4-BE49-F238E27FC236}">
                <a16:creationId xmlns:a16="http://schemas.microsoft.com/office/drawing/2014/main" id="{4E128C47-F68B-B65D-EBDC-FB7043F0A6A7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35" name="Isosceles Triangle 52">
            <a:extLst>
              <a:ext uri="{FF2B5EF4-FFF2-40B4-BE49-F238E27FC236}">
                <a16:creationId xmlns:a16="http://schemas.microsoft.com/office/drawing/2014/main" id="{822DEB9B-0DC6-1EB5-32ED-76FB8E0B172C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36" name="Isosceles Triangle 53">
            <a:extLst>
              <a:ext uri="{FF2B5EF4-FFF2-40B4-BE49-F238E27FC236}">
                <a16:creationId xmlns:a16="http://schemas.microsoft.com/office/drawing/2014/main" id="{AEE649D8-FB75-AA5B-1F98-90A43FAB2D2C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37" name="Isosceles Triangle 54">
            <a:extLst>
              <a:ext uri="{FF2B5EF4-FFF2-40B4-BE49-F238E27FC236}">
                <a16:creationId xmlns:a16="http://schemas.microsoft.com/office/drawing/2014/main" id="{FE13C441-A790-9AEA-609A-835113ED4FCB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38" name="Isosceles Triangle 55">
            <a:extLst>
              <a:ext uri="{FF2B5EF4-FFF2-40B4-BE49-F238E27FC236}">
                <a16:creationId xmlns:a16="http://schemas.microsoft.com/office/drawing/2014/main" id="{04F65BC6-4F68-F691-05CA-BFF49FA762E2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39" name="Isosceles Triangle 56">
            <a:extLst>
              <a:ext uri="{FF2B5EF4-FFF2-40B4-BE49-F238E27FC236}">
                <a16:creationId xmlns:a16="http://schemas.microsoft.com/office/drawing/2014/main" id="{81D9206E-B451-BC6F-5B0C-59DCEB424C6E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40" name="Isosceles Triangle 57">
            <a:extLst>
              <a:ext uri="{FF2B5EF4-FFF2-40B4-BE49-F238E27FC236}">
                <a16:creationId xmlns:a16="http://schemas.microsoft.com/office/drawing/2014/main" id="{B0BE1C9C-C143-3CB3-6A23-C38786E845A0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41" name="Isosceles Triangle 58">
            <a:extLst>
              <a:ext uri="{FF2B5EF4-FFF2-40B4-BE49-F238E27FC236}">
                <a16:creationId xmlns:a16="http://schemas.microsoft.com/office/drawing/2014/main" id="{A49C9610-479F-C76F-84F6-E7BFB9D6356D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42" name="Isosceles Triangle 59">
            <a:extLst>
              <a:ext uri="{FF2B5EF4-FFF2-40B4-BE49-F238E27FC236}">
                <a16:creationId xmlns:a16="http://schemas.microsoft.com/office/drawing/2014/main" id="{9BA5D6AB-F135-B99B-BF80-F9B0745E1E48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43" name="Isosceles Triangle 60">
            <a:extLst>
              <a:ext uri="{FF2B5EF4-FFF2-40B4-BE49-F238E27FC236}">
                <a16:creationId xmlns:a16="http://schemas.microsoft.com/office/drawing/2014/main" id="{40B5B511-F676-6C43-E30B-48484F67814B}"/>
              </a:ext>
            </a:extLst>
          </p:cNvPr>
          <p:cNvSpPr/>
          <p:nvPr/>
        </p:nvSpPr>
        <p:spPr>
          <a:xfrm rot="16200000">
            <a:off x="10775107" y="2527932"/>
            <a:ext cx="582197" cy="12688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sp>
        <p:nvSpPr>
          <p:cNvPr id="44" name="Heart 43">
            <a:hlinkClick r:id="" action="ppaction://noaction"/>
            <a:extLst>
              <a:ext uri="{FF2B5EF4-FFF2-40B4-BE49-F238E27FC236}">
                <a16:creationId xmlns:a16="http://schemas.microsoft.com/office/drawing/2014/main" id="{E105EC93-F467-FDDB-A230-EFA7EF6388CA}"/>
              </a:ext>
            </a:extLst>
          </p:cNvPr>
          <p:cNvSpPr/>
          <p:nvPr/>
        </p:nvSpPr>
        <p:spPr>
          <a:xfrm rot="5400000">
            <a:off x="11300059" y="2776782"/>
            <a:ext cx="753338" cy="753336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vi-VN" sz="1800">
              <a:solidFill>
                <a:prstClr val="white"/>
              </a:solidFill>
              <a:latin typeface="UTM Avo" panose="02040603050506020204" pitchFamily="18"/>
            </a:endParaRPr>
          </a:p>
        </p:txBody>
      </p:sp>
      <p:pic>
        <p:nvPicPr>
          <p:cNvPr id="45" name="Picture 15">
            <a:hlinkClick r:id="rId15" action="ppaction://hlinksldjump"/>
            <a:extLst>
              <a:ext uri="{FF2B5EF4-FFF2-40B4-BE49-F238E27FC236}">
                <a16:creationId xmlns:a16="http://schemas.microsoft.com/office/drawing/2014/main" id="{46EF6FED-BDC8-B66A-CFC4-3748B6621C8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1139889" y="6196252"/>
            <a:ext cx="809910" cy="557826"/>
          </a:xfrm>
          <a:prstGeom prst="rect">
            <a:avLst/>
          </a:prstGeom>
        </p:spPr>
      </p:pic>
      <p:pic>
        <p:nvPicPr>
          <p:cNvPr id="46" name="Picture 45" descr="Logo, icon&#10;&#10;Description automatically generated">
            <a:extLst>
              <a:ext uri="{FF2B5EF4-FFF2-40B4-BE49-F238E27FC236}">
                <a16:creationId xmlns:a16="http://schemas.microsoft.com/office/drawing/2014/main" id="{5F217CC3-0A33-877C-1BFB-BFF8DD90654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652" y="4732226"/>
            <a:ext cx="1285747" cy="1285747"/>
          </a:xfrm>
          <a:prstGeom prst="rect">
            <a:avLst/>
          </a:prstGeom>
        </p:spPr>
      </p:pic>
      <p:pic>
        <p:nvPicPr>
          <p:cNvPr id="47" name="Picture 46" descr="Logo, company name&#10;&#10;Description automatically generated">
            <a:extLst>
              <a:ext uri="{FF2B5EF4-FFF2-40B4-BE49-F238E27FC236}">
                <a16:creationId xmlns:a16="http://schemas.microsoft.com/office/drawing/2014/main" id="{6502DC3D-008F-EEFB-5780-7E84F338D65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937" cy="648299"/>
          </a:xfrm>
          <a:prstGeom prst="rect">
            <a:avLst/>
          </a:prstGeom>
        </p:spPr>
      </p:pic>
      <p:sp>
        <p:nvSpPr>
          <p:cNvPr id="48" name="Rounded Rectangle 47">
            <a:hlinkClick r:id="rId20" action="ppaction://hlinksldjump"/>
            <a:extLst>
              <a:ext uri="{FF2B5EF4-FFF2-40B4-BE49-F238E27FC236}">
                <a16:creationId xmlns:a16="http://schemas.microsoft.com/office/drawing/2014/main" id="{24EA3FDB-1399-3684-1BA4-113640AEFCA1}"/>
              </a:ext>
            </a:extLst>
          </p:cNvPr>
          <p:cNvSpPr/>
          <p:nvPr/>
        </p:nvSpPr>
        <p:spPr>
          <a:xfrm>
            <a:off x="4432539" y="3899497"/>
            <a:ext cx="1028302" cy="102830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r>
              <a:rPr lang="en-GB" sz="4400" b="1" dirty="0">
                <a:solidFill>
                  <a:prstClr val="black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endParaRPr lang="vi-VN" sz="4400" b="1" dirty="0">
              <a:solidFill>
                <a:prstClr val="black"/>
              </a:solidFill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>
            <a:hlinkClick r:id="rId21" action="ppaction://hlinksldjump"/>
            <a:extLst>
              <a:ext uri="{FF2B5EF4-FFF2-40B4-BE49-F238E27FC236}">
                <a16:creationId xmlns:a16="http://schemas.microsoft.com/office/drawing/2014/main" id="{1D6D0E93-D417-4F4B-9650-222147A337F4}"/>
              </a:ext>
            </a:extLst>
          </p:cNvPr>
          <p:cNvSpPr/>
          <p:nvPr/>
        </p:nvSpPr>
        <p:spPr>
          <a:xfrm>
            <a:off x="1133982" y="5136225"/>
            <a:ext cx="1028302" cy="102830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r>
              <a:rPr lang="en-GB" sz="4400" b="1" dirty="0">
                <a:solidFill>
                  <a:prstClr val="black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5</a:t>
            </a:r>
            <a:endParaRPr lang="vi-VN" sz="4400" b="1" dirty="0">
              <a:solidFill>
                <a:prstClr val="black"/>
              </a:solidFill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>
            <a:hlinkClick r:id="rId22" action="ppaction://hlinksldjump"/>
            <a:extLst>
              <a:ext uri="{FF2B5EF4-FFF2-40B4-BE49-F238E27FC236}">
                <a16:creationId xmlns:a16="http://schemas.microsoft.com/office/drawing/2014/main" id="{D5944774-9489-F660-7DF3-E0FCFCEEB606}"/>
              </a:ext>
            </a:extLst>
          </p:cNvPr>
          <p:cNvSpPr/>
          <p:nvPr/>
        </p:nvSpPr>
        <p:spPr>
          <a:xfrm>
            <a:off x="2405131" y="5167950"/>
            <a:ext cx="1028302" cy="102830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r>
              <a:rPr lang="en-GB" sz="4400" b="1" dirty="0">
                <a:solidFill>
                  <a:prstClr val="black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6</a:t>
            </a:r>
            <a:endParaRPr lang="vi-VN" sz="4400" b="1" dirty="0">
              <a:solidFill>
                <a:prstClr val="black"/>
              </a:solidFill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>
            <a:hlinkClick r:id="rId23" action="ppaction://hlinksldjump"/>
            <a:extLst>
              <a:ext uri="{FF2B5EF4-FFF2-40B4-BE49-F238E27FC236}">
                <a16:creationId xmlns:a16="http://schemas.microsoft.com/office/drawing/2014/main" id="{45983895-B468-B854-38D6-2B4CB9E0C1B3}"/>
              </a:ext>
            </a:extLst>
          </p:cNvPr>
          <p:cNvSpPr/>
          <p:nvPr/>
        </p:nvSpPr>
        <p:spPr>
          <a:xfrm>
            <a:off x="3651400" y="5167950"/>
            <a:ext cx="1028302" cy="102830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r>
              <a:rPr lang="en-GB" sz="4400" b="1" dirty="0">
                <a:solidFill>
                  <a:prstClr val="black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7</a:t>
            </a:r>
            <a:endParaRPr lang="vi-VN" sz="4400" b="1" dirty="0">
              <a:solidFill>
                <a:prstClr val="black"/>
              </a:solidFill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6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2.71605E-6 L -2.5E-6 -0.02408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7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4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1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5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3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0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7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4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1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8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5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3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0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F7906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F7906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F7906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7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8" dur="3040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F7906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F7906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F7906"/>
                                      </p:to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2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F7906"/>
                                      </p:to>
                                    </p:animClr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8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647;p27">
            <a:extLst>
              <a:ext uri="{FF2B5EF4-FFF2-40B4-BE49-F238E27FC236}">
                <a16:creationId xmlns:a16="http://schemas.microsoft.com/office/drawing/2014/main" id="{CE533CAE-7F4D-AC8B-271A-2F317225AD1A}"/>
              </a:ext>
            </a:extLst>
          </p:cNvPr>
          <p:cNvSpPr/>
          <p:nvPr/>
        </p:nvSpPr>
        <p:spPr>
          <a:xfrm>
            <a:off x="1077201" y="930761"/>
            <a:ext cx="9946783" cy="151619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fr-FR" sz="28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8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fr-FR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vi-VN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Mối ghép bằng ren sử dụng cho:</a:t>
            </a:r>
            <a:endParaRPr lang="en-US" sz="28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a">
            <a:extLst>
              <a:ext uri="{FF2B5EF4-FFF2-40B4-BE49-F238E27FC236}">
                <a16:creationId xmlns:a16="http://schemas.microsoft.com/office/drawing/2014/main" id="{1E4389C9-C64A-3D25-F16D-04A8E2A62251}"/>
              </a:ext>
            </a:extLst>
          </p:cNvPr>
          <p:cNvSpPr/>
          <p:nvPr/>
        </p:nvSpPr>
        <p:spPr>
          <a:xfrm>
            <a:off x="1077201" y="2724268"/>
            <a:ext cx="4636470" cy="1194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Lắp ghép chi tiết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0" name="Google Shape;649;p27">
            <a:extLst>
              <a:ext uri="{FF2B5EF4-FFF2-40B4-BE49-F238E27FC236}">
                <a16:creationId xmlns:a16="http://schemas.microsoft.com/office/drawing/2014/main" id="{3021BAA4-5AAA-A4CC-6EC6-47229DEB6544}"/>
              </a:ext>
            </a:extLst>
          </p:cNvPr>
          <p:cNvSpPr/>
          <p:nvPr/>
        </p:nvSpPr>
        <p:spPr>
          <a:xfrm>
            <a:off x="-522037" y="5596919"/>
            <a:ext cx="535870" cy="329971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endParaRPr sz="1701"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650;p27">
            <a:extLst>
              <a:ext uri="{FF2B5EF4-FFF2-40B4-BE49-F238E27FC236}">
                <a16:creationId xmlns:a16="http://schemas.microsoft.com/office/drawing/2014/main" id="{1FD5A490-2052-1810-AC4B-19312EC501E6}"/>
              </a:ext>
            </a:extLst>
          </p:cNvPr>
          <p:cNvSpPr/>
          <p:nvPr/>
        </p:nvSpPr>
        <p:spPr>
          <a:xfrm>
            <a:off x="13364159" y="5408224"/>
            <a:ext cx="842309" cy="518667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endParaRPr sz="1701"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32" name="b">
            <a:extLst>
              <a:ext uri="{FF2B5EF4-FFF2-40B4-BE49-F238E27FC236}">
                <a16:creationId xmlns:a16="http://schemas.microsoft.com/office/drawing/2014/main" id="{F8682402-A696-37EB-4DF4-3B4D48D732B1}"/>
              </a:ext>
            </a:extLst>
          </p:cNvPr>
          <p:cNvSpPr/>
          <p:nvPr/>
        </p:nvSpPr>
        <p:spPr>
          <a:xfrm>
            <a:off x="6387514" y="2745804"/>
            <a:ext cx="4636470" cy="1194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Tháo rời chi tiết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3" name="c">
            <a:extLst>
              <a:ext uri="{FF2B5EF4-FFF2-40B4-BE49-F238E27FC236}">
                <a16:creationId xmlns:a16="http://schemas.microsoft.com/office/drawing/2014/main" id="{34C4D2C5-EAF2-1469-3F11-CE5244AA5A2A}"/>
              </a:ext>
            </a:extLst>
          </p:cNvPr>
          <p:cNvSpPr/>
          <p:nvPr/>
        </p:nvSpPr>
        <p:spPr>
          <a:xfrm>
            <a:off x="1077201" y="4090660"/>
            <a:ext cx="4636470" cy="1194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Lắp ghép hoặc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tháo rời chi tiết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4" name="d">
            <a:extLst>
              <a:ext uri="{FF2B5EF4-FFF2-40B4-BE49-F238E27FC236}">
                <a16:creationId xmlns:a16="http://schemas.microsoft.com/office/drawing/2014/main" id="{5C23F2E1-7615-E4F7-43B5-463707005D50}"/>
              </a:ext>
            </a:extLst>
          </p:cNvPr>
          <p:cNvSpPr/>
          <p:nvPr/>
        </p:nvSpPr>
        <p:spPr>
          <a:xfrm>
            <a:off x="6387514" y="4112196"/>
            <a:ext cx="4636470" cy="1194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Đáp án khác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5" name="xa">
            <a:extLst>
              <a:ext uri="{FF2B5EF4-FFF2-40B4-BE49-F238E27FC236}">
                <a16:creationId xmlns:a16="http://schemas.microsoft.com/office/drawing/2014/main" id="{3521BA93-1FDF-16E0-B1AE-A4936AAA6C0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8593" y="3008678"/>
            <a:ext cx="761333" cy="66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v">
            <a:extLst>
              <a:ext uri="{FF2B5EF4-FFF2-40B4-BE49-F238E27FC236}">
                <a16:creationId xmlns:a16="http://schemas.microsoft.com/office/drawing/2014/main" id="{D105FB61-DC01-006E-E4A7-DD5BFE092B5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3459" y="4421184"/>
            <a:ext cx="760212" cy="608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xd">
            <a:extLst>
              <a:ext uri="{FF2B5EF4-FFF2-40B4-BE49-F238E27FC236}">
                <a16:creationId xmlns:a16="http://schemas.microsoft.com/office/drawing/2014/main" id="{1A8CBC10-2370-3387-942F-75A7FED2C49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05891" y="4421184"/>
            <a:ext cx="760407" cy="668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xb">
            <a:extLst>
              <a:ext uri="{FF2B5EF4-FFF2-40B4-BE49-F238E27FC236}">
                <a16:creationId xmlns:a16="http://schemas.microsoft.com/office/drawing/2014/main" id="{C387121D-AD70-5102-3811-E4C121ABD9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15009" y="3003070"/>
            <a:ext cx="751289" cy="660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8" descr="Logo, company name&#10;&#10;Description automatically generated">
            <a:extLst>
              <a:ext uri="{FF2B5EF4-FFF2-40B4-BE49-F238E27FC236}">
                <a16:creationId xmlns:a16="http://schemas.microsoft.com/office/drawing/2014/main" id="{0FE7A620-2224-91F2-0D49-D2AE9EE037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937" cy="648299"/>
          </a:xfrm>
          <a:prstGeom prst="rect">
            <a:avLst/>
          </a:prstGeom>
        </p:spPr>
      </p:pic>
      <p:pic>
        <p:nvPicPr>
          <p:cNvPr id="41" name="&gt;">
            <a:hlinkClick r:id="rId6" action="ppaction://hlinksldjump"/>
            <a:extLst>
              <a:ext uri="{FF2B5EF4-FFF2-40B4-BE49-F238E27FC236}">
                <a16:creationId xmlns:a16="http://schemas.microsoft.com/office/drawing/2014/main" id="{62822CB6-362E-6335-F7A6-798DC5634DA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07494" y="5593287"/>
            <a:ext cx="1135087" cy="113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041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647;p27">
            <a:extLst>
              <a:ext uri="{FF2B5EF4-FFF2-40B4-BE49-F238E27FC236}">
                <a16:creationId xmlns:a16="http://schemas.microsoft.com/office/drawing/2014/main" id="{CE533CAE-7F4D-AC8B-271A-2F317225AD1A}"/>
              </a:ext>
            </a:extLst>
          </p:cNvPr>
          <p:cNvSpPr/>
          <p:nvPr/>
        </p:nvSpPr>
        <p:spPr>
          <a:xfrm>
            <a:off x="1077201" y="930761"/>
            <a:ext cx="9946783" cy="151619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8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fr-FR" sz="28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8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Ren khuất được vẽ bằng:</a:t>
            </a:r>
            <a:endParaRPr lang="en-US" sz="28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a">
            <a:extLst>
              <a:ext uri="{FF2B5EF4-FFF2-40B4-BE49-F238E27FC236}">
                <a16:creationId xmlns:a16="http://schemas.microsoft.com/office/drawing/2014/main" id="{1E4389C9-C64A-3D25-F16D-04A8E2A62251}"/>
              </a:ext>
            </a:extLst>
          </p:cNvPr>
          <p:cNvSpPr/>
          <p:nvPr/>
        </p:nvSpPr>
        <p:spPr>
          <a:xfrm>
            <a:off x="1077201" y="2724268"/>
            <a:ext cx="4636470" cy="1194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Nét liền đậm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0" name="Google Shape;649;p27">
            <a:extLst>
              <a:ext uri="{FF2B5EF4-FFF2-40B4-BE49-F238E27FC236}">
                <a16:creationId xmlns:a16="http://schemas.microsoft.com/office/drawing/2014/main" id="{3021BAA4-5AAA-A4CC-6EC6-47229DEB6544}"/>
              </a:ext>
            </a:extLst>
          </p:cNvPr>
          <p:cNvSpPr/>
          <p:nvPr/>
        </p:nvSpPr>
        <p:spPr>
          <a:xfrm>
            <a:off x="-522037" y="5596919"/>
            <a:ext cx="535870" cy="329971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endParaRPr sz="1701"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650;p27">
            <a:extLst>
              <a:ext uri="{FF2B5EF4-FFF2-40B4-BE49-F238E27FC236}">
                <a16:creationId xmlns:a16="http://schemas.microsoft.com/office/drawing/2014/main" id="{1FD5A490-2052-1810-AC4B-19312EC501E6}"/>
              </a:ext>
            </a:extLst>
          </p:cNvPr>
          <p:cNvSpPr/>
          <p:nvPr/>
        </p:nvSpPr>
        <p:spPr>
          <a:xfrm>
            <a:off x="13364159" y="5408224"/>
            <a:ext cx="842309" cy="518667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endParaRPr sz="1701"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32" name="b">
            <a:extLst>
              <a:ext uri="{FF2B5EF4-FFF2-40B4-BE49-F238E27FC236}">
                <a16:creationId xmlns:a16="http://schemas.microsoft.com/office/drawing/2014/main" id="{F8682402-A696-37EB-4DF4-3B4D48D732B1}"/>
              </a:ext>
            </a:extLst>
          </p:cNvPr>
          <p:cNvSpPr/>
          <p:nvPr/>
        </p:nvSpPr>
        <p:spPr>
          <a:xfrm>
            <a:off x="6387514" y="2745804"/>
            <a:ext cx="4636470" cy="1194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Nét liền mảnh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3" name="c">
            <a:extLst>
              <a:ext uri="{FF2B5EF4-FFF2-40B4-BE49-F238E27FC236}">
                <a16:creationId xmlns:a16="http://schemas.microsoft.com/office/drawing/2014/main" id="{34C4D2C5-EAF2-1469-3F11-CE5244AA5A2A}"/>
              </a:ext>
            </a:extLst>
          </p:cNvPr>
          <p:cNvSpPr/>
          <p:nvPr/>
        </p:nvSpPr>
        <p:spPr>
          <a:xfrm>
            <a:off x="1077201" y="4090660"/>
            <a:ext cx="4636470" cy="1194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Nét đứt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4" name="d">
            <a:extLst>
              <a:ext uri="{FF2B5EF4-FFF2-40B4-BE49-F238E27FC236}">
                <a16:creationId xmlns:a16="http://schemas.microsoft.com/office/drawing/2014/main" id="{5C23F2E1-7615-E4F7-43B5-463707005D50}"/>
              </a:ext>
            </a:extLst>
          </p:cNvPr>
          <p:cNvSpPr/>
          <p:nvPr/>
        </p:nvSpPr>
        <p:spPr>
          <a:xfrm>
            <a:off x="6387514" y="4112196"/>
            <a:ext cx="4636470" cy="1194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Nét gạch chấm mảnh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5" name="xa">
            <a:extLst>
              <a:ext uri="{FF2B5EF4-FFF2-40B4-BE49-F238E27FC236}">
                <a16:creationId xmlns:a16="http://schemas.microsoft.com/office/drawing/2014/main" id="{3521BA93-1FDF-16E0-B1AE-A4936AAA6C0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64193" y="3008678"/>
            <a:ext cx="761333" cy="66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v">
            <a:extLst>
              <a:ext uri="{FF2B5EF4-FFF2-40B4-BE49-F238E27FC236}">
                <a16:creationId xmlns:a16="http://schemas.microsoft.com/office/drawing/2014/main" id="{D105FB61-DC01-006E-E4A7-DD5BFE092B5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9059" y="4421184"/>
            <a:ext cx="760212" cy="608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xd">
            <a:extLst>
              <a:ext uri="{FF2B5EF4-FFF2-40B4-BE49-F238E27FC236}">
                <a16:creationId xmlns:a16="http://schemas.microsoft.com/office/drawing/2014/main" id="{1A8CBC10-2370-3387-942F-75A7FED2C49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1491" y="4421184"/>
            <a:ext cx="760407" cy="668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xb">
            <a:extLst>
              <a:ext uri="{FF2B5EF4-FFF2-40B4-BE49-F238E27FC236}">
                <a16:creationId xmlns:a16="http://schemas.microsoft.com/office/drawing/2014/main" id="{C387121D-AD70-5102-3811-E4C121ABD9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70609" y="3003070"/>
            <a:ext cx="751289" cy="660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8" descr="Logo, company name&#10;&#10;Description automatically generated">
            <a:extLst>
              <a:ext uri="{FF2B5EF4-FFF2-40B4-BE49-F238E27FC236}">
                <a16:creationId xmlns:a16="http://schemas.microsoft.com/office/drawing/2014/main" id="{0FE7A620-2224-91F2-0D49-D2AE9EE037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937" cy="648299"/>
          </a:xfrm>
          <a:prstGeom prst="rect">
            <a:avLst/>
          </a:prstGeom>
        </p:spPr>
      </p:pic>
      <p:pic>
        <p:nvPicPr>
          <p:cNvPr id="3" name="&gt;">
            <a:hlinkClick r:id="rId6" action="ppaction://hlinksldjump"/>
            <a:extLst>
              <a:ext uri="{FF2B5EF4-FFF2-40B4-BE49-F238E27FC236}">
                <a16:creationId xmlns:a16="http://schemas.microsoft.com/office/drawing/2014/main" id="{022DA932-FB9E-7F98-9360-F3B973D29FC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07494" y="5593287"/>
            <a:ext cx="1135087" cy="113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504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67;p28">
            <a:extLst>
              <a:ext uri="{FF2B5EF4-FFF2-40B4-BE49-F238E27FC236}">
                <a16:creationId xmlns:a16="http://schemas.microsoft.com/office/drawing/2014/main" id="{4FB43721-8C2A-A508-3388-86652A55AFFC}"/>
              </a:ext>
            </a:extLst>
          </p:cNvPr>
          <p:cNvSpPr/>
          <p:nvPr/>
        </p:nvSpPr>
        <p:spPr>
          <a:xfrm>
            <a:off x="1028700" y="790851"/>
            <a:ext cx="10092676" cy="151619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fr-FR" sz="28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8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3. 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Ren hệ mét:</a:t>
            </a:r>
            <a:endParaRPr lang="en-US" sz="28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a">
            <a:extLst>
              <a:ext uri="{FF2B5EF4-FFF2-40B4-BE49-F238E27FC236}">
                <a16:creationId xmlns:a16="http://schemas.microsoft.com/office/drawing/2014/main" id="{C7B4CA4D-FDAA-3AB3-BBBA-8EA3C4A6FDBB}"/>
              </a:ext>
            </a:extLst>
          </p:cNvPr>
          <p:cNvSpPr/>
          <p:nvPr/>
        </p:nvSpPr>
        <p:spPr>
          <a:xfrm>
            <a:off x="6324600" y="2544764"/>
            <a:ext cx="4796776" cy="12779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 trong các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mối ghép ống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Google Shape;669;p28">
            <a:extLst>
              <a:ext uri="{FF2B5EF4-FFF2-40B4-BE49-F238E27FC236}">
                <a16:creationId xmlns:a16="http://schemas.microsoft.com/office/drawing/2014/main" id="{F5D64F69-28BA-95CD-1A37-A5057051E183}"/>
              </a:ext>
            </a:extLst>
          </p:cNvPr>
          <p:cNvSpPr/>
          <p:nvPr/>
        </p:nvSpPr>
        <p:spPr>
          <a:xfrm>
            <a:off x="-645698" y="4632121"/>
            <a:ext cx="535870" cy="329971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endParaRPr sz="1701"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670;p28">
            <a:extLst>
              <a:ext uri="{FF2B5EF4-FFF2-40B4-BE49-F238E27FC236}">
                <a16:creationId xmlns:a16="http://schemas.microsoft.com/office/drawing/2014/main" id="{FC2C0EE5-6454-59B2-FE0A-E54F14C54F80}"/>
              </a:ext>
            </a:extLst>
          </p:cNvPr>
          <p:cNvSpPr/>
          <p:nvPr/>
        </p:nvSpPr>
        <p:spPr>
          <a:xfrm>
            <a:off x="13240498" y="4519626"/>
            <a:ext cx="842309" cy="518667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endParaRPr sz="1701">
              <a:solidFill>
                <a:srgbClr val="FFFFFF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8BF4CAC5-66D5-525B-90E2-4FE139750054}"/>
              </a:ext>
            </a:extLst>
          </p:cNvPr>
          <p:cNvSpPr/>
          <p:nvPr/>
        </p:nvSpPr>
        <p:spPr>
          <a:xfrm>
            <a:off x="1028700" y="2544764"/>
            <a:ext cx="4796776" cy="12779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marL="467984" indent="-467984" algn="ctr">
              <a:lnSpc>
                <a:spcPct val="150000"/>
              </a:lnSpc>
              <a:buAutoNum type="alphaUcPeriod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 trong các mối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ghép thông thường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c">
            <a:extLst>
              <a:ext uri="{FF2B5EF4-FFF2-40B4-BE49-F238E27FC236}">
                <a16:creationId xmlns:a16="http://schemas.microsoft.com/office/drawing/2014/main" id="{BB04575F-0C45-74D8-4CB7-18FB25E8D709}"/>
              </a:ext>
            </a:extLst>
          </p:cNvPr>
          <p:cNvSpPr/>
          <p:nvPr/>
        </p:nvSpPr>
        <p:spPr>
          <a:xfrm>
            <a:off x="1028701" y="3976011"/>
            <a:ext cx="4796776" cy="12779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 để truyền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chuyển động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d">
            <a:extLst>
              <a:ext uri="{FF2B5EF4-FFF2-40B4-BE49-F238E27FC236}">
                <a16:creationId xmlns:a16="http://schemas.microsoft.com/office/drawing/2014/main" id="{F769E906-9AF2-D979-1C63-5E67DCC6F21C}"/>
              </a:ext>
            </a:extLst>
          </p:cNvPr>
          <p:cNvSpPr/>
          <p:nvPr/>
        </p:nvSpPr>
        <p:spPr>
          <a:xfrm>
            <a:off x="6324600" y="3976011"/>
            <a:ext cx="4796776" cy="12779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 3 phương án trên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xa">
            <a:extLst>
              <a:ext uri="{FF2B5EF4-FFF2-40B4-BE49-F238E27FC236}">
                <a16:creationId xmlns:a16="http://schemas.microsoft.com/office/drawing/2014/main" id="{46CC8ACC-CF76-33B5-5893-3E90D8D700C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88643" y="2891274"/>
            <a:ext cx="761333" cy="66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xc">
            <a:extLst>
              <a:ext uri="{FF2B5EF4-FFF2-40B4-BE49-F238E27FC236}">
                <a16:creationId xmlns:a16="http://schemas.microsoft.com/office/drawing/2014/main" id="{067C625C-7D93-262E-D09C-6254DFD0E9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3472"/>
          <a:stretch/>
        </p:blipFill>
        <p:spPr>
          <a:xfrm>
            <a:off x="5314826" y="4315352"/>
            <a:ext cx="760212" cy="66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d">
            <a:extLst>
              <a:ext uri="{FF2B5EF4-FFF2-40B4-BE49-F238E27FC236}">
                <a16:creationId xmlns:a16="http://schemas.microsoft.com/office/drawing/2014/main" id="{7F2E7521-7C3D-FFEE-07B4-05ED828F1C9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88643" y="4280860"/>
            <a:ext cx="760407" cy="668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v">
            <a:extLst>
              <a:ext uri="{FF2B5EF4-FFF2-40B4-BE49-F238E27FC236}">
                <a16:creationId xmlns:a16="http://schemas.microsoft.com/office/drawing/2014/main" id="{145A2BBC-7C6C-02B6-35DD-2244A6BE97C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14631" y="2986868"/>
            <a:ext cx="760407" cy="60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Picture 51" descr="Logo, company name&#10;&#10;Description automatically generated">
            <a:extLst>
              <a:ext uri="{FF2B5EF4-FFF2-40B4-BE49-F238E27FC236}">
                <a16:creationId xmlns:a16="http://schemas.microsoft.com/office/drawing/2014/main" id="{C7D85953-FE70-6422-8C1D-0FC210ECFC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937" cy="648299"/>
          </a:xfrm>
          <a:prstGeom prst="rect">
            <a:avLst/>
          </a:prstGeom>
        </p:spPr>
      </p:pic>
      <p:pic>
        <p:nvPicPr>
          <p:cNvPr id="54" name="&gt;">
            <a:hlinkClick r:id="rId8" action="ppaction://hlinksldjump"/>
            <a:extLst>
              <a:ext uri="{FF2B5EF4-FFF2-40B4-BE49-F238E27FC236}">
                <a16:creationId xmlns:a16="http://schemas.microsoft.com/office/drawing/2014/main" id="{C7854661-0299-4CFF-6517-8FDEF2DCD44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507494" y="5593287"/>
            <a:ext cx="1135087" cy="113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315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67;p28">
            <a:extLst>
              <a:ext uri="{FF2B5EF4-FFF2-40B4-BE49-F238E27FC236}">
                <a16:creationId xmlns:a16="http://schemas.microsoft.com/office/drawing/2014/main" id="{36FD14CC-37BB-B27F-F71C-9B054DAE23B7}"/>
              </a:ext>
            </a:extLst>
          </p:cNvPr>
          <p:cNvSpPr/>
          <p:nvPr/>
        </p:nvSpPr>
        <p:spPr>
          <a:xfrm>
            <a:off x="1028701" y="1100540"/>
            <a:ext cx="10040691" cy="141649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8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fr-FR" sz="28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8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4. 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Ren ống trụ:</a:t>
            </a:r>
            <a:endParaRPr lang="en-US" sz="28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a">
            <a:extLst>
              <a:ext uri="{FF2B5EF4-FFF2-40B4-BE49-F238E27FC236}">
                <a16:creationId xmlns:a16="http://schemas.microsoft.com/office/drawing/2014/main" id="{ED605815-9F9D-7A18-58B7-6E34722AC436}"/>
              </a:ext>
            </a:extLst>
          </p:cNvPr>
          <p:cNvSpPr/>
          <p:nvPr/>
        </p:nvSpPr>
        <p:spPr>
          <a:xfrm>
            <a:off x="1028701" y="2740815"/>
            <a:ext cx="4775202" cy="11868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marL="467984" indent="-467984" algn="ctr">
              <a:lnSpc>
                <a:spcPct val="150000"/>
              </a:lnSpc>
              <a:buAutoNum type="alphaUcPeriod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 trong các mối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ghép thông thường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Google Shape;669;p28">
            <a:extLst>
              <a:ext uri="{FF2B5EF4-FFF2-40B4-BE49-F238E27FC236}">
                <a16:creationId xmlns:a16="http://schemas.microsoft.com/office/drawing/2014/main" id="{3D43F18A-54D0-514E-F22C-E5A8DF1FE1AB}"/>
              </a:ext>
            </a:extLst>
          </p:cNvPr>
          <p:cNvSpPr/>
          <p:nvPr/>
        </p:nvSpPr>
        <p:spPr>
          <a:xfrm>
            <a:off x="-645698" y="4632121"/>
            <a:ext cx="535870" cy="329971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endParaRPr sz="1701">
              <a:solidFill>
                <a:srgbClr val="FFFFFF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670;p28">
            <a:extLst>
              <a:ext uri="{FF2B5EF4-FFF2-40B4-BE49-F238E27FC236}">
                <a16:creationId xmlns:a16="http://schemas.microsoft.com/office/drawing/2014/main" id="{EB22BAB7-588A-E1D5-0900-1D00C3190704}"/>
              </a:ext>
            </a:extLst>
          </p:cNvPr>
          <p:cNvSpPr/>
          <p:nvPr/>
        </p:nvSpPr>
        <p:spPr>
          <a:xfrm>
            <a:off x="13240498" y="4519626"/>
            <a:ext cx="842309" cy="518667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endParaRPr sz="1701">
              <a:solidFill>
                <a:srgbClr val="FFFFFF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4D6E920D-9AF7-B02F-E17A-7977D6980EAD}"/>
              </a:ext>
            </a:extLst>
          </p:cNvPr>
          <p:cNvSpPr/>
          <p:nvPr/>
        </p:nvSpPr>
        <p:spPr>
          <a:xfrm>
            <a:off x="6388099" y="2744773"/>
            <a:ext cx="4681291" cy="11868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 trong các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mối ghép ống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c">
            <a:extLst>
              <a:ext uri="{FF2B5EF4-FFF2-40B4-BE49-F238E27FC236}">
                <a16:creationId xmlns:a16="http://schemas.microsoft.com/office/drawing/2014/main" id="{B50A7F92-2678-112A-763E-AD2226B7D078}"/>
              </a:ext>
            </a:extLst>
          </p:cNvPr>
          <p:cNvSpPr/>
          <p:nvPr/>
        </p:nvSpPr>
        <p:spPr>
          <a:xfrm>
            <a:off x="1028701" y="4109003"/>
            <a:ext cx="4775202" cy="12570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 để truyền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chuyển động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d">
            <a:extLst>
              <a:ext uri="{FF2B5EF4-FFF2-40B4-BE49-F238E27FC236}">
                <a16:creationId xmlns:a16="http://schemas.microsoft.com/office/drawing/2014/main" id="{6E92B858-F0DC-E502-4185-7F003307BC0E}"/>
              </a:ext>
            </a:extLst>
          </p:cNvPr>
          <p:cNvSpPr/>
          <p:nvPr/>
        </p:nvSpPr>
        <p:spPr>
          <a:xfrm>
            <a:off x="6388099" y="4112962"/>
            <a:ext cx="4681291" cy="12570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 3 phương án trên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xa">
            <a:extLst>
              <a:ext uri="{FF2B5EF4-FFF2-40B4-BE49-F238E27FC236}">
                <a16:creationId xmlns:a16="http://schemas.microsoft.com/office/drawing/2014/main" id="{2AE7F99B-F50B-9C5C-D541-C1BD99C3DE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60036" y="3051559"/>
            <a:ext cx="761333" cy="66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xc">
            <a:extLst>
              <a:ext uri="{FF2B5EF4-FFF2-40B4-BE49-F238E27FC236}">
                <a16:creationId xmlns:a16="http://schemas.microsoft.com/office/drawing/2014/main" id="{4904839F-83DB-96A9-D8DC-7A7547A2970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3472"/>
          <a:stretch/>
        </p:blipFill>
        <p:spPr>
          <a:xfrm>
            <a:off x="5260036" y="4419748"/>
            <a:ext cx="760212" cy="66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d">
            <a:extLst>
              <a:ext uri="{FF2B5EF4-FFF2-40B4-BE49-F238E27FC236}">
                <a16:creationId xmlns:a16="http://schemas.microsoft.com/office/drawing/2014/main" id="{1EA0F0DD-66A7-97E8-ABB8-B96A007C87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50283" y="4392078"/>
            <a:ext cx="760407" cy="668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v">
            <a:extLst>
              <a:ext uri="{FF2B5EF4-FFF2-40B4-BE49-F238E27FC236}">
                <a16:creationId xmlns:a16="http://schemas.microsoft.com/office/drawing/2014/main" id="{2C927AD2-BD4C-AF99-01D1-DFA2145C530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50284" y="3080950"/>
            <a:ext cx="760407" cy="60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313BF943-976D-94D1-8929-595BF2EFDA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937" cy="648299"/>
          </a:xfrm>
          <a:prstGeom prst="rect">
            <a:avLst/>
          </a:prstGeom>
        </p:spPr>
      </p:pic>
      <p:pic>
        <p:nvPicPr>
          <p:cNvPr id="17" name="&gt;">
            <a:hlinkClick r:id="rId7" action="ppaction://hlinksldjump"/>
            <a:extLst>
              <a:ext uri="{FF2B5EF4-FFF2-40B4-BE49-F238E27FC236}">
                <a16:creationId xmlns:a16="http://schemas.microsoft.com/office/drawing/2014/main" id="{4AA92F94-53BC-7FDE-3F74-F765F84A66D9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07494" y="5593287"/>
            <a:ext cx="1135087" cy="113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451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647;p27">
            <a:extLst>
              <a:ext uri="{FF2B5EF4-FFF2-40B4-BE49-F238E27FC236}">
                <a16:creationId xmlns:a16="http://schemas.microsoft.com/office/drawing/2014/main" id="{CE533CAE-7F4D-AC8B-271A-2F317225AD1A}"/>
              </a:ext>
            </a:extLst>
          </p:cNvPr>
          <p:cNvSpPr/>
          <p:nvPr/>
        </p:nvSpPr>
        <p:spPr>
          <a:xfrm>
            <a:off x="1077201" y="930761"/>
            <a:ext cx="9946783" cy="151619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8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fr-FR" sz="28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8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5. </a:t>
            </a:r>
            <a:r>
              <a:rPr lang="vi-VN" sz="28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Ren hình thang:</a:t>
            </a:r>
            <a:endParaRPr lang="en-US" sz="28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a">
            <a:extLst>
              <a:ext uri="{FF2B5EF4-FFF2-40B4-BE49-F238E27FC236}">
                <a16:creationId xmlns:a16="http://schemas.microsoft.com/office/drawing/2014/main" id="{1E4389C9-C64A-3D25-F16D-04A8E2A62251}"/>
              </a:ext>
            </a:extLst>
          </p:cNvPr>
          <p:cNvSpPr/>
          <p:nvPr/>
        </p:nvSpPr>
        <p:spPr>
          <a:xfrm>
            <a:off x="1077201" y="2724268"/>
            <a:ext cx="4636470" cy="1194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marL="467984" indent="-467984" algn="ctr">
              <a:lnSpc>
                <a:spcPct val="150000"/>
              </a:lnSpc>
              <a:buAutoNum type="alphaUcPeriod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 trong các mối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ghép thông thường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0" name="Google Shape;649;p27">
            <a:extLst>
              <a:ext uri="{FF2B5EF4-FFF2-40B4-BE49-F238E27FC236}">
                <a16:creationId xmlns:a16="http://schemas.microsoft.com/office/drawing/2014/main" id="{3021BAA4-5AAA-A4CC-6EC6-47229DEB6544}"/>
              </a:ext>
            </a:extLst>
          </p:cNvPr>
          <p:cNvSpPr/>
          <p:nvPr/>
        </p:nvSpPr>
        <p:spPr>
          <a:xfrm>
            <a:off x="-522037" y="5596919"/>
            <a:ext cx="535870" cy="329971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endParaRPr sz="1701"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650;p27">
            <a:extLst>
              <a:ext uri="{FF2B5EF4-FFF2-40B4-BE49-F238E27FC236}">
                <a16:creationId xmlns:a16="http://schemas.microsoft.com/office/drawing/2014/main" id="{1FD5A490-2052-1810-AC4B-19312EC501E6}"/>
              </a:ext>
            </a:extLst>
          </p:cNvPr>
          <p:cNvSpPr/>
          <p:nvPr/>
        </p:nvSpPr>
        <p:spPr>
          <a:xfrm>
            <a:off x="13364159" y="5408224"/>
            <a:ext cx="842309" cy="518667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endParaRPr sz="1701"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32" name="b">
            <a:extLst>
              <a:ext uri="{FF2B5EF4-FFF2-40B4-BE49-F238E27FC236}">
                <a16:creationId xmlns:a16="http://schemas.microsoft.com/office/drawing/2014/main" id="{F8682402-A696-37EB-4DF4-3B4D48D732B1}"/>
              </a:ext>
            </a:extLst>
          </p:cNvPr>
          <p:cNvSpPr/>
          <p:nvPr/>
        </p:nvSpPr>
        <p:spPr>
          <a:xfrm>
            <a:off x="6387514" y="2745804"/>
            <a:ext cx="4636470" cy="1194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 trong các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mối ghép ống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3" name="c">
            <a:extLst>
              <a:ext uri="{FF2B5EF4-FFF2-40B4-BE49-F238E27FC236}">
                <a16:creationId xmlns:a16="http://schemas.microsoft.com/office/drawing/2014/main" id="{34C4D2C5-EAF2-1469-3F11-CE5244AA5A2A}"/>
              </a:ext>
            </a:extLst>
          </p:cNvPr>
          <p:cNvSpPr/>
          <p:nvPr/>
        </p:nvSpPr>
        <p:spPr>
          <a:xfrm>
            <a:off x="1077201" y="4090660"/>
            <a:ext cx="4636470" cy="1194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 để truyền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chuyển động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4" name="d">
            <a:extLst>
              <a:ext uri="{FF2B5EF4-FFF2-40B4-BE49-F238E27FC236}">
                <a16:creationId xmlns:a16="http://schemas.microsoft.com/office/drawing/2014/main" id="{5C23F2E1-7615-E4F7-43B5-463707005D50}"/>
              </a:ext>
            </a:extLst>
          </p:cNvPr>
          <p:cNvSpPr/>
          <p:nvPr/>
        </p:nvSpPr>
        <p:spPr>
          <a:xfrm>
            <a:off x="6387514" y="4112196"/>
            <a:ext cx="4636470" cy="11948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 3 phương án trên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5" name="xa">
            <a:extLst>
              <a:ext uri="{FF2B5EF4-FFF2-40B4-BE49-F238E27FC236}">
                <a16:creationId xmlns:a16="http://schemas.microsoft.com/office/drawing/2014/main" id="{3521BA93-1FDF-16E0-B1AE-A4936AAA6C0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64193" y="3008678"/>
            <a:ext cx="761333" cy="66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v">
            <a:extLst>
              <a:ext uri="{FF2B5EF4-FFF2-40B4-BE49-F238E27FC236}">
                <a16:creationId xmlns:a16="http://schemas.microsoft.com/office/drawing/2014/main" id="{D105FB61-DC01-006E-E4A7-DD5BFE092B5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9059" y="4421184"/>
            <a:ext cx="760212" cy="608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xd">
            <a:extLst>
              <a:ext uri="{FF2B5EF4-FFF2-40B4-BE49-F238E27FC236}">
                <a16:creationId xmlns:a16="http://schemas.microsoft.com/office/drawing/2014/main" id="{1A8CBC10-2370-3387-942F-75A7FED2C49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2848" y="4421184"/>
            <a:ext cx="760407" cy="668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xb">
            <a:extLst>
              <a:ext uri="{FF2B5EF4-FFF2-40B4-BE49-F238E27FC236}">
                <a16:creationId xmlns:a16="http://schemas.microsoft.com/office/drawing/2014/main" id="{C387121D-AD70-5102-3811-E4C121ABD9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22367" y="3059058"/>
            <a:ext cx="751289" cy="660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8" descr="Logo, company name&#10;&#10;Description automatically generated">
            <a:extLst>
              <a:ext uri="{FF2B5EF4-FFF2-40B4-BE49-F238E27FC236}">
                <a16:creationId xmlns:a16="http://schemas.microsoft.com/office/drawing/2014/main" id="{0FE7A620-2224-91F2-0D49-D2AE9EE037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937" cy="648299"/>
          </a:xfrm>
          <a:prstGeom prst="rect">
            <a:avLst/>
          </a:prstGeom>
        </p:spPr>
      </p:pic>
      <p:pic>
        <p:nvPicPr>
          <p:cNvPr id="3" name="&gt;">
            <a:hlinkClick r:id="rId6" action="ppaction://hlinksldjump"/>
            <a:extLst>
              <a:ext uri="{FF2B5EF4-FFF2-40B4-BE49-F238E27FC236}">
                <a16:creationId xmlns:a16="http://schemas.microsoft.com/office/drawing/2014/main" id="{6D4ED9EC-50CB-1884-6D56-4028CB74638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07494" y="5593287"/>
            <a:ext cx="1135087" cy="113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215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67;p28">
            <a:extLst>
              <a:ext uri="{FF2B5EF4-FFF2-40B4-BE49-F238E27FC236}">
                <a16:creationId xmlns:a16="http://schemas.microsoft.com/office/drawing/2014/main" id="{4FB43721-8C2A-A508-3388-86652A55AFFC}"/>
              </a:ext>
            </a:extLst>
          </p:cNvPr>
          <p:cNvSpPr/>
          <p:nvPr/>
        </p:nvSpPr>
        <p:spPr>
          <a:xfrm>
            <a:off x="1028700" y="803551"/>
            <a:ext cx="10092676" cy="151619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8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fr-FR" sz="28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8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6. 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Đối với bản vẽ lắp, hình biểu diễn </a:t>
            </a:r>
          </a:p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 bộ phận lắp gồm:</a:t>
            </a:r>
            <a:endParaRPr lang="en-US" sz="28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a">
            <a:extLst>
              <a:ext uri="{FF2B5EF4-FFF2-40B4-BE49-F238E27FC236}">
                <a16:creationId xmlns:a16="http://schemas.microsoft.com/office/drawing/2014/main" id="{C7B4CA4D-FDAA-3AB3-BBBA-8EA3C4A6FDBB}"/>
              </a:ext>
            </a:extLst>
          </p:cNvPr>
          <p:cNvSpPr/>
          <p:nvPr/>
        </p:nvSpPr>
        <p:spPr>
          <a:xfrm>
            <a:off x="6324600" y="2557464"/>
            <a:ext cx="4796776" cy="12779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Kích thước chung sản phẩm, kích thước lắp ghép chi tiết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Google Shape;669;p28">
            <a:extLst>
              <a:ext uri="{FF2B5EF4-FFF2-40B4-BE49-F238E27FC236}">
                <a16:creationId xmlns:a16="http://schemas.microsoft.com/office/drawing/2014/main" id="{F5D64F69-28BA-95CD-1A37-A5057051E183}"/>
              </a:ext>
            </a:extLst>
          </p:cNvPr>
          <p:cNvSpPr/>
          <p:nvPr/>
        </p:nvSpPr>
        <p:spPr>
          <a:xfrm>
            <a:off x="-645698" y="4632121"/>
            <a:ext cx="535870" cy="329971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endParaRPr sz="1701"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670;p28">
            <a:extLst>
              <a:ext uri="{FF2B5EF4-FFF2-40B4-BE49-F238E27FC236}">
                <a16:creationId xmlns:a16="http://schemas.microsoft.com/office/drawing/2014/main" id="{FC2C0EE5-6454-59B2-FE0A-E54F14C54F80}"/>
              </a:ext>
            </a:extLst>
          </p:cNvPr>
          <p:cNvSpPr/>
          <p:nvPr/>
        </p:nvSpPr>
        <p:spPr>
          <a:xfrm>
            <a:off x="13240498" y="4519626"/>
            <a:ext cx="842309" cy="518667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endParaRPr sz="1701">
              <a:solidFill>
                <a:srgbClr val="FFFFFF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8BF4CAC5-66D5-525B-90E2-4FE139750054}"/>
              </a:ext>
            </a:extLst>
          </p:cNvPr>
          <p:cNvSpPr/>
          <p:nvPr/>
        </p:nvSpPr>
        <p:spPr>
          <a:xfrm>
            <a:off x="1028700" y="2557464"/>
            <a:ext cx="4796776" cy="12779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marL="467984" indent="-467984" algn="ctr">
              <a:lnSpc>
                <a:spcPct val="150000"/>
              </a:lnSpc>
              <a:buAutoNum type="alphaUcPeriod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 hình chiếu, hình cắt, mặt cắt,...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c">
            <a:extLst>
              <a:ext uri="{FF2B5EF4-FFF2-40B4-BE49-F238E27FC236}">
                <a16:creationId xmlns:a16="http://schemas.microsoft.com/office/drawing/2014/main" id="{BB04575F-0C45-74D8-4CB7-18FB25E8D709}"/>
              </a:ext>
            </a:extLst>
          </p:cNvPr>
          <p:cNvSpPr/>
          <p:nvPr/>
        </p:nvSpPr>
        <p:spPr>
          <a:xfrm>
            <a:off x="1028701" y="3988711"/>
            <a:ext cx="4796776" cy="12779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 thứ tự, tên gọi, số lượng, vật liệu chế tạo chi tiết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d">
            <a:extLst>
              <a:ext uri="{FF2B5EF4-FFF2-40B4-BE49-F238E27FC236}">
                <a16:creationId xmlns:a16="http://schemas.microsoft.com/office/drawing/2014/main" id="{F769E906-9AF2-D979-1C63-5E67DCC6F21C}"/>
              </a:ext>
            </a:extLst>
          </p:cNvPr>
          <p:cNvSpPr/>
          <p:nvPr/>
        </p:nvSpPr>
        <p:spPr>
          <a:xfrm>
            <a:off x="6324600" y="3988711"/>
            <a:ext cx="4796776" cy="12779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Tên sản phẩm, tỉ lệ vẽ,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cơ sở thiết kế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xa">
            <a:extLst>
              <a:ext uri="{FF2B5EF4-FFF2-40B4-BE49-F238E27FC236}">
                <a16:creationId xmlns:a16="http://schemas.microsoft.com/office/drawing/2014/main" id="{46CC8ACC-CF76-33B5-5893-3E90D8D700C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77875" y="3166348"/>
            <a:ext cx="761333" cy="66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xc">
            <a:extLst>
              <a:ext uri="{FF2B5EF4-FFF2-40B4-BE49-F238E27FC236}">
                <a16:creationId xmlns:a16="http://schemas.microsoft.com/office/drawing/2014/main" id="{067C625C-7D93-262E-D09C-6254DFD0E9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3472"/>
          <a:stretch/>
        </p:blipFill>
        <p:spPr>
          <a:xfrm>
            <a:off x="5335788" y="4627678"/>
            <a:ext cx="760212" cy="66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d">
            <a:extLst>
              <a:ext uri="{FF2B5EF4-FFF2-40B4-BE49-F238E27FC236}">
                <a16:creationId xmlns:a16="http://schemas.microsoft.com/office/drawing/2014/main" id="{7F2E7521-7C3D-FFEE-07B4-05ED828F1C9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78801" y="4588459"/>
            <a:ext cx="760407" cy="668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v">
            <a:extLst>
              <a:ext uri="{FF2B5EF4-FFF2-40B4-BE49-F238E27FC236}">
                <a16:creationId xmlns:a16="http://schemas.microsoft.com/office/drawing/2014/main" id="{145A2BBC-7C6C-02B6-35DD-2244A6BE97C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35788" y="3227074"/>
            <a:ext cx="760407" cy="60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Picture 51" descr="Logo, company name&#10;&#10;Description automatically generated">
            <a:extLst>
              <a:ext uri="{FF2B5EF4-FFF2-40B4-BE49-F238E27FC236}">
                <a16:creationId xmlns:a16="http://schemas.microsoft.com/office/drawing/2014/main" id="{C7D85953-FE70-6422-8C1D-0FC210ECFC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937" cy="648299"/>
          </a:xfrm>
          <a:prstGeom prst="rect">
            <a:avLst/>
          </a:prstGeom>
        </p:spPr>
      </p:pic>
      <p:pic>
        <p:nvPicPr>
          <p:cNvPr id="13" name="&gt;">
            <a:hlinkClick r:id="rId8" action="ppaction://hlinksldjump"/>
            <a:extLst>
              <a:ext uri="{FF2B5EF4-FFF2-40B4-BE49-F238E27FC236}">
                <a16:creationId xmlns:a16="http://schemas.microsoft.com/office/drawing/2014/main" id="{55017EC1-8D61-9663-A32B-C1F5E022146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507494" y="5593287"/>
            <a:ext cx="1135087" cy="113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645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67;p28">
            <a:extLst>
              <a:ext uri="{FF2B5EF4-FFF2-40B4-BE49-F238E27FC236}">
                <a16:creationId xmlns:a16="http://schemas.microsoft.com/office/drawing/2014/main" id="{36FD14CC-37BB-B27F-F71C-9B054DAE23B7}"/>
              </a:ext>
            </a:extLst>
          </p:cNvPr>
          <p:cNvSpPr/>
          <p:nvPr/>
        </p:nvSpPr>
        <p:spPr>
          <a:xfrm>
            <a:off x="1028701" y="1100540"/>
            <a:ext cx="10040691" cy="141649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8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fr-FR" sz="28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8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7. 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Đối với bản vẽ lắp, kích thước gồm:</a:t>
            </a:r>
            <a:endParaRPr lang="en-US" sz="28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a">
            <a:extLst>
              <a:ext uri="{FF2B5EF4-FFF2-40B4-BE49-F238E27FC236}">
                <a16:creationId xmlns:a16="http://schemas.microsoft.com/office/drawing/2014/main" id="{ED605815-9F9D-7A18-58B7-6E34722AC436}"/>
              </a:ext>
            </a:extLst>
          </p:cNvPr>
          <p:cNvSpPr/>
          <p:nvPr/>
        </p:nvSpPr>
        <p:spPr>
          <a:xfrm>
            <a:off x="1028701" y="2740815"/>
            <a:ext cx="4775202" cy="11868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marL="467984" indent="-467984" algn="ctr">
              <a:lnSpc>
                <a:spcPct val="150000"/>
              </a:lnSpc>
              <a:buAutoNum type="alphaUcPeriod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 hình chiếu, hình cắt, mặt cắt,...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Google Shape;669;p28">
            <a:extLst>
              <a:ext uri="{FF2B5EF4-FFF2-40B4-BE49-F238E27FC236}">
                <a16:creationId xmlns:a16="http://schemas.microsoft.com/office/drawing/2014/main" id="{3D43F18A-54D0-514E-F22C-E5A8DF1FE1AB}"/>
              </a:ext>
            </a:extLst>
          </p:cNvPr>
          <p:cNvSpPr/>
          <p:nvPr/>
        </p:nvSpPr>
        <p:spPr>
          <a:xfrm>
            <a:off x="-645698" y="4632121"/>
            <a:ext cx="535870" cy="329971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endParaRPr sz="1701"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670;p28">
            <a:extLst>
              <a:ext uri="{FF2B5EF4-FFF2-40B4-BE49-F238E27FC236}">
                <a16:creationId xmlns:a16="http://schemas.microsoft.com/office/drawing/2014/main" id="{EB22BAB7-588A-E1D5-0900-1D00C3190704}"/>
              </a:ext>
            </a:extLst>
          </p:cNvPr>
          <p:cNvSpPr/>
          <p:nvPr/>
        </p:nvSpPr>
        <p:spPr>
          <a:xfrm>
            <a:off x="13240498" y="4519626"/>
            <a:ext cx="842309" cy="518667"/>
          </a:xfrm>
          <a:prstGeom prst="cloud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/>
            <a:endParaRPr sz="1701">
              <a:solidFill>
                <a:srgbClr val="FFFFFF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4D6E920D-9AF7-B02F-E17A-7977D6980EAD}"/>
              </a:ext>
            </a:extLst>
          </p:cNvPr>
          <p:cNvSpPr/>
          <p:nvPr/>
        </p:nvSpPr>
        <p:spPr>
          <a:xfrm>
            <a:off x="6294189" y="2744773"/>
            <a:ext cx="4775202" cy="11868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Kích thước chung sản phẩm, kích thước lắp ghép chi tiết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c">
            <a:extLst>
              <a:ext uri="{FF2B5EF4-FFF2-40B4-BE49-F238E27FC236}">
                <a16:creationId xmlns:a16="http://schemas.microsoft.com/office/drawing/2014/main" id="{B50A7F92-2678-112A-763E-AD2226B7D078}"/>
              </a:ext>
            </a:extLst>
          </p:cNvPr>
          <p:cNvSpPr/>
          <p:nvPr/>
        </p:nvSpPr>
        <p:spPr>
          <a:xfrm>
            <a:off x="1028701" y="4109003"/>
            <a:ext cx="4775202" cy="12570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 thứ tự, tên gọi, số lượng, vật liệu chế tạo chi tiết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d">
            <a:extLst>
              <a:ext uri="{FF2B5EF4-FFF2-40B4-BE49-F238E27FC236}">
                <a16:creationId xmlns:a16="http://schemas.microsoft.com/office/drawing/2014/main" id="{6E92B858-F0DC-E502-4185-7F003307BC0E}"/>
              </a:ext>
            </a:extLst>
          </p:cNvPr>
          <p:cNvSpPr/>
          <p:nvPr/>
        </p:nvSpPr>
        <p:spPr>
          <a:xfrm>
            <a:off x="6294189" y="4112962"/>
            <a:ext cx="4775202" cy="12570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57592" tIns="28788" rIns="57592" bIns="28788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Tên sản phẩm, tỉ lệ vẽ,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cơ sở thiết kế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xa">
            <a:extLst>
              <a:ext uri="{FF2B5EF4-FFF2-40B4-BE49-F238E27FC236}">
                <a16:creationId xmlns:a16="http://schemas.microsoft.com/office/drawing/2014/main" id="{2AE7F99B-F50B-9C5C-D541-C1BD99C3DE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77691" y="3322545"/>
            <a:ext cx="761333" cy="669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xc">
            <a:extLst>
              <a:ext uri="{FF2B5EF4-FFF2-40B4-BE49-F238E27FC236}">
                <a16:creationId xmlns:a16="http://schemas.microsoft.com/office/drawing/2014/main" id="{4904839F-83DB-96A9-D8DC-7A7547A2970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3472"/>
          <a:stretch/>
        </p:blipFill>
        <p:spPr>
          <a:xfrm>
            <a:off x="5178812" y="4825859"/>
            <a:ext cx="760212" cy="66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d">
            <a:extLst>
              <a:ext uri="{FF2B5EF4-FFF2-40B4-BE49-F238E27FC236}">
                <a16:creationId xmlns:a16="http://schemas.microsoft.com/office/drawing/2014/main" id="{1EA0F0DD-66A7-97E8-ABB8-B96A007C87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4487" y="4778959"/>
            <a:ext cx="760407" cy="668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v">
            <a:extLst>
              <a:ext uri="{FF2B5EF4-FFF2-40B4-BE49-F238E27FC236}">
                <a16:creationId xmlns:a16="http://schemas.microsoft.com/office/drawing/2014/main" id="{2C927AD2-BD4C-AF99-01D1-DFA2145C530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89187" y="3343835"/>
            <a:ext cx="760407" cy="60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313BF943-976D-94D1-8929-595BF2EFDA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937" cy="648299"/>
          </a:xfrm>
          <a:prstGeom prst="rect">
            <a:avLst/>
          </a:prstGeom>
        </p:spPr>
      </p:pic>
      <p:pic>
        <p:nvPicPr>
          <p:cNvPr id="14" name="&gt;">
            <a:hlinkClick r:id="rId7" action="ppaction://hlinksldjump"/>
            <a:extLst>
              <a:ext uri="{FF2B5EF4-FFF2-40B4-BE49-F238E27FC236}">
                <a16:creationId xmlns:a16="http://schemas.microsoft.com/office/drawing/2014/main" id="{D90CDC28-CC0E-0771-3BD7-0CA71AA15C0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07494" y="5593287"/>
            <a:ext cx="1135087" cy="113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750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D49D73E-4EC1-676F-21C4-E312A3064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4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F7B0746-5345-4E6E-9ECF-B6137617E7A8}"/>
              </a:ext>
            </a:extLst>
          </p:cNvPr>
          <p:cNvSpPr/>
          <p:nvPr/>
        </p:nvSpPr>
        <p:spPr>
          <a:xfrm>
            <a:off x="329853" y="2467628"/>
            <a:ext cx="3753632" cy="26429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Xem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kiến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27229B2-EB7D-E40C-1273-A85AF4B13C76}"/>
              </a:ext>
            </a:extLst>
          </p:cNvPr>
          <p:cNvSpPr/>
          <p:nvPr/>
        </p:nvSpPr>
        <p:spPr>
          <a:xfrm>
            <a:off x="4219182" y="2467628"/>
            <a:ext cx="3753632" cy="26429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630"/>
              </a:spcAft>
            </a:pP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Hoàn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 </a:t>
            </a:r>
          </a:p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630"/>
              </a:spcAft>
            </a:pP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còn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ôn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chủ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4.</a:t>
            </a:r>
            <a:endParaRPr lang="en-US" sz="26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FBF623E-975E-FC35-B79B-7C7B7CB58F31}"/>
              </a:ext>
            </a:extLst>
          </p:cNvPr>
          <p:cNvSpPr/>
          <p:nvPr/>
        </p:nvSpPr>
        <p:spPr>
          <a:xfrm>
            <a:off x="8108512" y="2467628"/>
            <a:ext cx="3753631" cy="26429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89"/>
              </a:spcAft>
            </a:pP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Xem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trước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dung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fr-FR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9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chủ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5.</a:t>
            </a:r>
            <a:endParaRPr lang="en-US" sz="2600" dirty="0">
              <a:latin typeface="UTM Avo" panose="02040603050506020204" pitchFamily="18"/>
              <a:ea typeface="Noto Sans Symbols"/>
              <a:cs typeface="Arial" panose="020B0604020202020204" pitchFamily="34" charset="0"/>
            </a:endParaRPr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2AB0978C-70EA-95D2-BCD7-AA8ED2ED69CD}"/>
              </a:ext>
            </a:extLst>
          </p:cNvPr>
          <p:cNvSpPr/>
          <p:nvPr/>
        </p:nvSpPr>
        <p:spPr>
          <a:xfrm rot="21143076">
            <a:off x="1872427" y="2074981"/>
            <a:ext cx="668481" cy="785294"/>
          </a:xfrm>
          <a:custGeom>
            <a:avLst/>
            <a:gdLst/>
            <a:ahLst/>
            <a:cxnLst/>
            <a:rect l="l" t="t" r="r" b="b"/>
            <a:pathLst>
              <a:path w="1482837" h="1741953">
                <a:moveTo>
                  <a:pt x="0" y="0"/>
                </a:moveTo>
                <a:lnTo>
                  <a:pt x="1482837" y="0"/>
                </a:lnTo>
                <a:lnTo>
                  <a:pt x="1482837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CA6F13E6-7A58-E824-921F-DD1849F12A08}"/>
              </a:ext>
            </a:extLst>
          </p:cNvPr>
          <p:cNvSpPr/>
          <p:nvPr/>
        </p:nvSpPr>
        <p:spPr>
          <a:xfrm>
            <a:off x="5862374" y="2025619"/>
            <a:ext cx="467249" cy="785293"/>
          </a:xfrm>
          <a:custGeom>
            <a:avLst/>
            <a:gdLst/>
            <a:ahLst/>
            <a:cxnLst/>
            <a:rect l="l" t="t" r="r" b="b"/>
            <a:pathLst>
              <a:path w="1036462" h="1741953">
                <a:moveTo>
                  <a:pt x="0" y="0"/>
                </a:moveTo>
                <a:lnTo>
                  <a:pt x="1036462" y="0"/>
                </a:lnTo>
                <a:lnTo>
                  <a:pt x="1036462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20">
            <a:extLst>
              <a:ext uri="{FF2B5EF4-FFF2-40B4-BE49-F238E27FC236}">
                <a16:creationId xmlns:a16="http://schemas.microsoft.com/office/drawing/2014/main" id="{5E388B8C-01CA-3F1D-A4DD-F8A5D8134044}"/>
              </a:ext>
            </a:extLst>
          </p:cNvPr>
          <p:cNvSpPr/>
          <p:nvPr/>
        </p:nvSpPr>
        <p:spPr>
          <a:xfrm>
            <a:off x="9751703" y="2025618"/>
            <a:ext cx="703820" cy="785294"/>
          </a:xfrm>
          <a:custGeom>
            <a:avLst/>
            <a:gdLst/>
            <a:ahLst/>
            <a:cxnLst/>
            <a:rect l="l" t="t" r="r" b="b"/>
            <a:pathLst>
              <a:path w="1561225" h="1741953">
                <a:moveTo>
                  <a:pt x="0" y="0"/>
                </a:moveTo>
                <a:lnTo>
                  <a:pt x="1561225" y="0"/>
                </a:lnTo>
                <a:lnTo>
                  <a:pt x="1561225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7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1"/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Like fanpage Hoc10 - Học 1 biết 10 để nhận thêm nhiều tài liệu giảng dạy</a:t>
            </a:r>
            <a:endParaRPr>
              <a:latin typeface="UTM Avo" panose="02040603050506020204" pitchFamily="18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theo đường link:  </a:t>
            </a:r>
            <a:endParaRPr>
              <a:latin typeface="UTM Avo" panose="02040603050506020204" pitchFamily="18"/>
            </a:endParaRPr>
          </a:p>
        </p:txBody>
      </p:sp>
      <p:sp>
        <p:nvSpPr>
          <p:cNvPr id="371" name="Google Shape;371;p2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43C0C"/>
                </a:solidFill>
                <a:latin typeface="UTM Avo" panose="02040603050506020204" pitchFamily="18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lang="en-US" sz="2400" b="1" i="0" u="sng" strike="noStrike" cap="none" dirty="0">
              <a:solidFill>
                <a:srgbClr val="843C0C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Hoặc truy cập qua QR code</a:t>
            </a:r>
            <a:endParaRPr>
              <a:latin typeface="UTM Avo" panose="02040603050506020204" pitchFamily="18"/>
            </a:endParaRPr>
          </a:p>
        </p:txBody>
      </p:sp>
      <p:pic>
        <p:nvPicPr>
          <p:cNvPr id="374" name="Google Shape;374;p2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1406</Words>
  <Application>Microsoft Office PowerPoint</Application>
  <PresentationFormat>Widescreen</PresentationFormat>
  <Paragraphs>161</Paragraphs>
  <Slides>29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UTM Avo</vt:lpstr>
      <vt:lpstr>Courier New</vt:lpstr>
      <vt:lpstr>Calibri Light</vt:lpstr>
      <vt:lpstr>Aptos</vt:lpstr>
      <vt:lpstr>Arial</vt:lpstr>
      <vt:lpstr>Wingdings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60</cp:revision>
  <dcterms:created xsi:type="dcterms:W3CDTF">2024-05-07T08:46:24Z</dcterms:created>
  <dcterms:modified xsi:type="dcterms:W3CDTF">2024-06-20T10:53:41Z</dcterms:modified>
</cp:coreProperties>
</file>