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4" r:id="rId2"/>
  </p:sldMasterIdLst>
  <p:notesMasterIdLst>
    <p:notesMasterId r:id="rId27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4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61288-DCBF-40CF-A046-AB527125A342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41EB7-9414-4DBE-8A3E-DCAC70E93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94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Good morning/afternoon, class. How are you</a:t>
            </a:r>
          </a:p>
          <a:p>
            <a:r>
              <a:rPr lang="en-US" dirty="0"/>
              <a:t>today?</a:t>
            </a:r>
          </a:p>
          <a:p>
            <a:r>
              <a:rPr lang="en-US" dirty="0"/>
              <a:t>Get students ready to use the English Time chant.</a:t>
            </a:r>
          </a:p>
          <a:p>
            <a:r>
              <a:rPr lang="en-US" dirty="0"/>
              <a:t>Lead the class in the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9621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Say Today, we’re going to do a project.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Have students open their books to p. 111 and look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at the pictures. Describe the step shown in each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picture and ask students to follow the steps to do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the project.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Have students make their own toys. Give them 15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minutes to draw, color, cut, and glue to complete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the project.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Walk around to provide help if necessary.</a:t>
            </a:r>
          </a:p>
        </p:txBody>
      </p:sp>
    </p:spTree>
    <p:extLst>
      <p:ext uri="{BB962C8B-B14F-4D97-AF65-F5344CB8AC3E}">
        <p14:creationId xmlns:p14="http://schemas.microsoft.com/office/powerpoint/2010/main" val="3275885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Have students read the model dialogue on p. 111.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Place students in pairs. Then say Now it’s your turn.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Look at your project and take turns to ask and answer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questions about it</a:t>
            </a:r>
            <a:r>
              <a:rPr lang="en-US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Have students conduct conversations in pairs. Walk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around and check their progress.</a:t>
            </a:r>
          </a:p>
        </p:txBody>
      </p:sp>
    </p:spTree>
    <p:extLst>
      <p:ext uri="{BB962C8B-B14F-4D97-AF65-F5344CB8AC3E}">
        <p14:creationId xmlns:p14="http://schemas.microsoft.com/office/powerpoint/2010/main" val="3411349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Have students read what the girl in Activity 3 is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saying. Hold up a student’s poster and model giving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a short presentation about the house. Then give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students two to three minutes to prepare their own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presentation. Invite some students to present their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projects to the class.</a:t>
            </a:r>
          </a:p>
        </p:txBody>
      </p:sp>
    </p:spTree>
    <p:extLst>
      <p:ext uri="{BB962C8B-B14F-4D97-AF65-F5344CB8AC3E}">
        <p14:creationId xmlns:p14="http://schemas.microsoft.com/office/powerpoint/2010/main" val="743310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Give students two to three minutes to prepare their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presentation. Invite students to present their projects.</a:t>
            </a:r>
          </a:p>
        </p:txBody>
      </p:sp>
    </p:spTree>
    <p:extLst>
      <p:ext uri="{BB962C8B-B14F-4D97-AF65-F5344CB8AC3E}">
        <p14:creationId xmlns:p14="http://schemas.microsoft.com/office/powerpoint/2010/main" val="454492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Nice work today, class. Now let’s chant.</a:t>
            </a:r>
          </a:p>
          <a:p>
            <a:r>
              <a:rPr lang="en-US" dirty="0"/>
              <a:t>Lead the class in the Goodbye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8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49013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remember and use the new words</a:t>
            </a:r>
          </a:p>
          <a:p>
            <a:r>
              <a:rPr lang="en-US" dirty="0"/>
              <a:t>they’ve learned?</a:t>
            </a:r>
          </a:p>
          <a:p>
            <a:r>
              <a:rPr lang="en-US" dirty="0"/>
              <a:t>As students leave the class, ask them to tell you</a:t>
            </a:r>
          </a:p>
          <a:p>
            <a:r>
              <a:rPr lang="en-US" dirty="0"/>
              <a:t>about their toys.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174174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Good morning/afternoon, class. How are you</a:t>
            </a:r>
          </a:p>
          <a:p>
            <a:r>
              <a:rPr lang="en-US" dirty="0"/>
              <a:t>today?</a:t>
            </a:r>
          </a:p>
          <a:p>
            <a:r>
              <a:rPr lang="en-US" dirty="0"/>
              <a:t>Get students ready to use the English Time chant.</a:t>
            </a:r>
          </a:p>
          <a:p>
            <a:r>
              <a:rPr lang="en-US" dirty="0"/>
              <a:t>Lead the class in the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11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06065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Today, we’re going to play a game.</a:t>
            </a:r>
          </a:p>
          <a:p>
            <a:r>
              <a:rPr lang="en-US" dirty="0"/>
              <a:t>Have students open their books to pp. 112–113 and</a:t>
            </a:r>
          </a:p>
          <a:p>
            <a:r>
              <a:rPr lang="en-US" dirty="0"/>
              <a:t>look at each picture.</a:t>
            </a:r>
          </a:p>
          <a:p>
            <a:r>
              <a:rPr lang="en-US" dirty="0"/>
              <a:t>Guide students to form the questions for one to two</a:t>
            </a:r>
          </a:p>
          <a:p>
            <a:r>
              <a:rPr lang="en-US" dirty="0"/>
              <a:t>images. Point to the first picture of a truck. Ask Do</a:t>
            </a:r>
          </a:p>
          <a:p>
            <a:r>
              <a:rPr lang="en-US" dirty="0"/>
              <a:t>you want a truck? Students can say Yes, I do. or No,</a:t>
            </a:r>
          </a:p>
          <a:p>
            <a:r>
              <a:rPr lang="en-US" dirty="0"/>
              <a:t>I don’t.</a:t>
            </a:r>
          </a:p>
          <a:p>
            <a:r>
              <a:rPr lang="en-US" dirty="0"/>
              <a:t>Model playing a game with a student.</a:t>
            </a:r>
          </a:p>
          <a:p>
            <a:r>
              <a:rPr lang="en-US" dirty="0"/>
              <a:t>Play rock, paper, scissors to determine who goes</a:t>
            </a:r>
          </a:p>
          <a:p>
            <a:r>
              <a:rPr lang="en-US" dirty="0"/>
              <a:t>first. The winner can move the playing piece forward</a:t>
            </a:r>
          </a:p>
          <a:p>
            <a:r>
              <a:rPr lang="en-US" dirty="0"/>
              <a:t>by two spaces. The loser can move forward by one</a:t>
            </a:r>
          </a:p>
          <a:p>
            <a:r>
              <a:rPr lang="en-US" dirty="0"/>
              <a:t>space. Both have to take turns asking and answering</a:t>
            </a:r>
          </a:p>
          <a:p>
            <a:r>
              <a:rPr lang="en-US" dirty="0"/>
              <a:t>questions about the pictures the playing pieces land</a:t>
            </a:r>
          </a:p>
          <a:p>
            <a:r>
              <a:rPr lang="en-US" dirty="0"/>
              <a:t>in. Remind students to use the words and structures</a:t>
            </a:r>
          </a:p>
          <a:p>
            <a:r>
              <a:rPr lang="en-US" dirty="0"/>
              <a:t>learned in Units 5–6.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17794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read the model dialogue on p. 113.</a:t>
            </a:r>
          </a:p>
          <a:p>
            <a:r>
              <a:rPr lang="en-US" dirty="0"/>
              <a:t>Then say Now it’s your turn. Play! Take turns. When</a:t>
            </a:r>
          </a:p>
          <a:p>
            <a:r>
              <a:rPr lang="en-US" dirty="0"/>
              <a:t>it’s your turn, move one or two spaces. Then ask a</a:t>
            </a:r>
          </a:p>
          <a:p>
            <a:r>
              <a:rPr lang="en-US" dirty="0"/>
              <a:t>question.</a:t>
            </a:r>
          </a:p>
          <a:p>
            <a:r>
              <a:rPr lang="en-US" dirty="0"/>
              <a:t>Have students play the game in pairs. Give a playing</a:t>
            </a:r>
          </a:p>
          <a:p>
            <a:r>
              <a:rPr lang="en-US" dirty="0"/>
              <a:t>piece to each pair. Remind them to ask and answer a</a:t>
            </a:r>
          </a:p>
          <a:p>
            <a:r>
              <a:rPr lang="en-US" dirty="0"/>
              <a:t>question about the picture in each space.</a:t>
            </a:r>
          </a:p>
          <a:p>
            <a:r>
              <a:rPr lang="en-US" dirty="0"/>
              <a:t>If students need help when thinking of questions and</a:t>
            </a:r>
          </a:p>
          <a:p>
            <a:r>
              <a:rPr lang="en-US" dirty="0"/>
              <a:t>answers, write examples on the board:</a:t>
            </a:r>
          </a:p>
          <a:p>
            <a:r>
              <a:rPr lang="en-US" dirty="0"/>
              <a:t>What do you want? I want ______.</a:t>
            </a:r>
          </a:p>
          <a:p>
            <a:r>
              <a:rPr lang="en-US" dirty="0"/>
              <a:t>What’s that? That’s ______.</a:t>
            </a:r>
          </a:p>
          <a:p>
            <a:r>
              <a:rPr lang="en-US" dirty="0"/>
              <a:t>What color is it? It’s ______.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98509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/>
              <a:t>Monitor students as they play the game.</a:t>
            </a:r>
          </a:p>
          <a:p>
            <a:r>
              <a:rPr lang="en-US"/>
              <a:t>Let them know that they can use responses such as</a:t>
            </a:r>
          </a:p>
          <a:p>
            <a:r>
              <a:rPr lang="en-US"/>
              <a:t>the following: A game. It’s a game. This is a game.</a:t>
            </a:r>
          </a:p>
          <a:p>
            <a:r>
              <a:rPr lang="en-US"/>
              <a:t>That’s a game.</a:t>
            </a:r>
          </a:p>
          <a:p>
            <a:r>
              <a:rPr lang="en-US"/>
              <a:t>Make sure students understand that they should</a:t>
            </a:r>
          </a:p>
          <a:p>
            <a:r>
              <a:rPr lang="en-US"/>
              <a:t>keep moving along the game route until they reach</a:t>
            </a:r>
          </a:p>
          <a:p>
            <a:r>
              <a:rPr lang="en-US"/>
              <a:t>Finish.</a:t>
            </a:r>
          </a:p>
        </p:txBody>
      </p:sp>
    </p:spTree>
    <p:extLst>
      <p:ext uri="{BB962C8B-B14F-4D97-AF65-F5344CB8AC3E}">
        <p14:creationId xmlns:p14="http://schemas.microsoft.com/office/powerpoint/2010/main" val="1921816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Nice work today, class. Now let’s chant.</a:t>
            </a:r>
          </a:p>
          <a:p>
            <a:r>
              <a:rPr lang="en-US" dirty="0"/>
              <a:t>Lead the class in the Goodbye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43968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remember and use the new words</a:t>
            </a:r>
          </a:p>
          <a:p>
            <a:r>
              <a:rPr lang="en-US" dirty="0"/>
              <a:t>they’ve learned?</a:t>
            </a:r>
          </a:p>
          <a:p>
            <a:r>
              <a:rPr lang="en-US" dirty="0"/>
              <a:t>As students leave the class, ask them to make a</a:t>
            </a:r>
          </a:p>
          <a:p>
            <a:r>
              <a:rPr lang="en-US" dirty="0"/>
              <a:t>sentence with one word they remember from</a:t>
            </a:r>
          </a:p>
          <a:p>
            <a:r>
              <a:rPr lang="en-US" dirty="0"/>
              <a:t>Units 5–6.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52411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Good morning/afternoon, class. How are you</a:t>
            </a:r>
          </a:p>
          <a:p>
            <a:r>
              <a:rPr lang="en-US" dirty="0"/>
              <a:t>today?</a:t>
            </a:r>
          </a:p>
          <a:p>
            <a:r>
              <a:rPr lang="en-US" dirty="0"/>
              <a:t>Get students ready to use the English Time chant.</a:t>
            </a:r>
          </a:p>
          <a:p>
            <a:r>
              <a:rPr lang="en-US" dirty="0"/>
              <a:t>Lead the class in the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18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753840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the sentences on p. 114.</a:t>
            </a:r>
          </a:p>
          <a:p>
            <a:r>
              <a:rPr lang="en-US" dirty="0"/>
              <a:t>Have students read aloud the sentences in each</a:t>
            </a:r>
          </a:p>
          <a:p>
            <a:r>
              <a:rPr lang="en-US" dirty="0"/>
              <a:t>question. Check pronunciation.</a:t>
            </a:r>
          </a:p>
          <a:p>
            <a:r>
              <a:rPr lang="en-US" dirty="0"/>
              <a:t>Say Listen and check. Play TR: B68. Have students</a:t>
            </a:r>
          </a:p>
          <a:p>
            <a:r>
              <a:rPr lang="en-US" dirty="0"/>
              <a:t>do the task.</a:t>
            </a:r>
          </a:p>
          <a:p>
            <a:r>
              <a:rPr lang="en-US" dirty="0"/>
              <a:t>Play the audio again and have students check their</a:t>
            </a:r>
          </a:p>
          <a:p>
            <a:r>
              <a:rPr lang="en-US" dirty="0"/>
              <a:t>answers. Elicit students’ responses.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93315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the pictures in Activity 2</a:t>
            </a:r>
          </a:p>
          <a:p>
            <a:r>
              <a:rPr lang="en-US" dirty="0"/>
              <a:t>and the phrases below them.</a:t>
            </a:r>
          </a:p>
          <a:p>
            <a:r>
              <a:rPr lang="en-US" dirty="0"/>
              <a:t>Say Read and look. Have them read the phrases</a:t>
            </a:r>
          </a:p>
          <a:p>
            <a:r>
              <a:rPr lang="en-US" dirty="0"/>
              <a:t>aloud. Check pronunciation.</a:t>
            </a:r>
          </a:p>
          <a:p>
            <a:r>
              <a:rPr lang="en-US" dirty="0"/>
              <a:t>Have students look at each picture and circle the</a:t>
            </a:r>
          </a:p>
          <a:p>
            <a:r>
              <a:rPr lang="en-US" dirty="0"/>
              <a:t>best descriptions of what they can see.</a:t>
            </a:r>
          </a:p>
          <a:p>
            <a:r>
              <a:rPr lang="en-US" dirty="0"/>
              <a:t>Walk around the room and check students’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20604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read the text carefully. Invite a</a:t>
            </a:r>
          </a:p>
          <a:p>
            <a:r>
              <a:rPr lang="en-US" dirty="0"/>
              <a:t>student to read the text aloud.</a:t>
            </a:r>
          </a:p>
          <a:p>
            <a:r>
              <a:rPr lang="en-US" dirty="0"/>
              <a:t>Have students read the sentence in the first question</a:t>
            </a:r>
          </a:p>
          <a:p>
            <a:r>
              <a:rPr lang="en-US" dirty="0"/>
              <a:t>with you. Have them look at the text to find the</a:t>
            </a:r>
          </a:p>
          <a:p>
            <a:r>
              <a:rPr lang="en-US" dirty="0"/>
              <a:t>answers on their own and then check yes or no. Have</a:t>
            </a:r>
          </a:p>
          <a:p>
            <a:r>
              <a:rPr lang="en-US" dirty="0"/>
              <a:t>students continue with the remaining questions.</a:t>
            </a:r>
          </a:p>
          <a:p>
            <a:r>
              <a:rPr lang="en-US" dirty="0"/>
              <a:t>Go around to provide assistance. Elicit answers and</a:t>
            </a:r>
          </a:p>
          <a:p>
            <a:r>
              <a:rPr lang="en-US" dirty="0"/>
              <a:t>explain if necessary.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21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184772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think about their own clothes and</a:t>
            </a:r>
          </a:p>
          <a:p>
            <a:r>
              <a:rPr lang="en-US" dirty="0"/>
              <a:t>toys. Elicit some related vocabulary or structures that</a:t>
            </a:r>
          </a:p>
          <a:p>
            <a:r>
              <a:rPr lang="en-US" dirty="0"/>
              <a:t>might be needed for the writing task.</a:t>
            </a:r>
          </a:p>
          <a:p>
            <a:r>
              <a:rPr lang="en-US" dirty="0"/>
              <a:t>Say Write about your clothes and your toys. Write</a:t>
            </a:r>
          </a:p>
          <a:p>
            <a:r>
              <a:rPr lang="en-US" dirty="0"/>
              <a:t>10–20 words.</a:t>
            </a:r>
          </a:p>
          <a:p>
            <a:r>
              <a:rPr lang="en-US" dirty="0"/>
              <a:t>Have students write their answers in the blanks.</a:t>
            </a:r>
          </a:p>
          <a:p>
            <a:r>
              <a:rPr lang="en-US" dirty="0"/>
              <a:t>Model an answer orally if necessary.</a:t>
            </a:r>
          </a:p>
          <a:p>
            <a:r>
              <a:rPr lang="en-US" dirty="0"/>
              <a:t>Call on some students to read their sentences aloud.</a:t>
            </a:r>
          </a:p>
          <a:p>
            <a:r>
              <a:rPr lang="en-US" dirty="0"/>
              <a:t>Conduct peer-checking and give feedback.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505089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Nice work today, class. Now let’s chant.</a:t>
            </a:r>
          </a:p>
          <a:p>
            <a:r>
              <a:rPr lang="en-US" dirty="0"/>
              <a:t>Lead the class in the Goodbye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038402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remember and use the new words</a:t>
            </a:r>
          </a:p>
          <a:p>
            <a:r>
              <a:rPr lang="en-US" dirty="0"/>
              <a:t>they’ve learned?</a:t>
            </a:r>
          </a:p>
          <a:p>
            <a:r>
              <a:rPr lang="en-US" dirty="0"/>
              <a:t>As students leave the class, ask them to make a</a:t>
            </a:r>
          </a:p>
          <a:p>
            <a:r>
              <a:rPr lang="en-US" dirty="0"/>
              <a:t>sentence with one word they remember from</a:t>
            </a:r>
          </a:p>
          <a:p>
            <a:r>
              <a:rPr lang="en-US" dirty="0"/>
              <a:t>Units 5–6.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27174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5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93631" y="663616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>
            <a:fillRect/>
          </a:stretch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68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06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5">
                <a:solidFill>
                  <a:srgbClr val="434343"/>
                </a:solidFill>
              </a:defRPr>
            </a:lvl1pPr>
            <a:lvl2pPr marL="1219200" lvl="1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2pPr>
            <a:lvl3pPr marL="1828800" lvl="2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3pPr>
            <a:lvl4pPr marL="2438400" lvl="3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>
                <a:solidFill>
                  <a:srgbClr val="434343"/>
                </a:solidFill>
              </a:defRPr>
            </a:lvl4pPr>
            <a:lvl5pPr marL="3048000" lvl="4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5pPr>
            <a:lvl6pPr marL="3657600" lvl="5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6pPr>
            <a:lvl7pPr marL="4267200" lvl="6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>
                <a:solidFill>
                  <a:srgbClr val="434343"/>
                </a:solidFill>
              </a:defRPr>
            </a:lvl7pPr>
            <a:lvl8pPr marL="4876800" lvl="7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8pPr>
            <a:lvl9pPr marL="5486400" lvl="8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718" y="5814267"/>
            <a:ext cx="1383388" cy="5551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95" y="4842010"/>
            <a:ext cx="1766376" cy="24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499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7" y="4785227"/>
            <a:ext cx="1766376" cy="2499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737" y="5757484"/>
            <a:ext cx="1383388" cy="55513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87890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378" y="5681873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6" y="4709616"/>
            <a:ext cx="1766376" cy="24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58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600" lvl="0" indent="-38925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84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098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939" y="606643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626473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97440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466" y="5664782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5269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1205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9144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9699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75506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821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49704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59335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4447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838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04533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97898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4013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55502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95825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7085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26398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14681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41344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13654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38169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02201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8004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/>
              </a:rPr>
              <a:t>Slidesgo</a:t>
            </a: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/>
              </a:rPr>
              <a:t>Flaticon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/>
              </a:rPr>
              <a:t>Freepik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Cantarell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32151177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83517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987187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5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93631" y="663616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>
            <a:fillRect/>
          </a:stretch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7365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06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5">
                <a:solidFill>
                  <a:srgbClr val="434343"/>
                </a:solidFill>
              </a:defRPr>
            </a:lvl1pPr>
            <a:lvl2pPr marL="1219200" lvl="1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2pPr>
            <a:lvl3pPr marL="1828800" lvl="2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3pPr>
            <a:lvl4pPr marL="2438400" lvl="3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>
                <a:solidFill>
                  <a:srgbClr val="434343"/>
                </a:solidFill>
              </a:defRPr>
            </a:lvl4pPr>
            <a:lvl5pPr marL="3048000" lvl="4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5pPr>
            <a:lvl6pPr marL="3657600" lvl="5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6pPr>
            <a:lvl7pPr marL="4267200" lvl="6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>
                <a:solidFill>
                  <a:srgbClr val="434343"/>
                </a:solidFill>
              </a:defRPr>
            </a:lvl7pPr>
            <a:lvl8pPr marL="4876800" lvl="7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8pPr>
            <a:lvl9pPr marL="5486400" lvl="8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718" y="5814267"/>
            <a:ext cx="1383388" cy="5551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95" y="4842010"/>
            <a:ext cx="1766376" cy="24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886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7" y="4785227"/>
            <a:ext cx="1766376" cy="2499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737" y="5757484"/>
            <a:ext cx="1383388" cy="55513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376160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378" y="5681873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6" y="4709616"/>
            <a:ext cx="1766376" cy="24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1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600" lvl="0" indent="-38925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06070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57787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939" y="606643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626473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6936317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466" y="5664782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6187054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365083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42383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325701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43522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26198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3207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59693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726842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69181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72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41109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09179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4652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58886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8456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22808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60230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33169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05200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84414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8153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066889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/>
              </a:rPr>
              <a:t>Slidesgo</a:t>
            </a: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/>
              </a:rPr>
              <a:t>Flaticon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/>
              </a:rPr>
              <a:t>Freepik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Cantarell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5086856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446947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37788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33" Type="http://schemas.openxmlformats.org/officeDocument/2006/relationships/slideLayout" Target="../slideLayouts/slideLayout66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slideLayout" Target="../slideLayouts/slideLayout65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8414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90972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725" r:id="rId31"/>
    <p:sldLayoutId id="2147483726" r:id="rId32"/>
    <p:sldLayoutId id="2147483727" r:id="rId33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6221095" y="2959735"/>
            <a:ext cx="4164330" cy="938530"/>
          </a:xfrm>
        </p:spPr>
        <p:txBody>
          <a:bodyPr anchor="ctr"/>
          <a:lstStyle/>
          <a:p>
            <a:pPr algn="ctr"/>
            <a:r>
              <a:rPr lang="x-none" sz="4800" b="1" dirty="0">
                <a:solidFill>
                  <a:schemeClr val="accent1"/>
                </a:solidFill>
                <a:latin typeface="+mj-lt"/>
              </a:rPr>
              <a:t>Unit </a:t>
            </a:r>
            <a:r>
              <a:rPr lang="en-US" altLang="x-none" sz="4800" b="1" dirty="0">
                <a:solidFill>
                  <a:schemeClr val="accent1"/>
                </a:solidFill>
                <a:latin typeface="+mj-lt"/>
              </a:rPr>
              <a:t>Review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61" y="658308"/>
            <a:ext cx="4339785" cy="5540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Righ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7699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83488" y="2495862"/>
            <a:ext cx="5853200" cy="1194400"/>
          </a:xfrm>
        </p:spPr>
        <p:txBody>
          <a:bodyPr anchor="ctr"/>
          <a:lstStyle/>
          <a:p>
            <a:r>
              <a:rPr lang="en-US" sz="4800" b="1" dirty="0">
                <a:latin typeface="+mj-lt"/>
              </a:rPr>
              <a:t>PROJECT 3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531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5058" y="251784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today!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clap, 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Hip, hip,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hooray!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clap, 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1530" y="915035"/>
            <a:ext cx="54902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/>
                <a:cs typeface="Arial"/>
                <a:sym typeface="Arial" panose="020B0604020202020204"/>
              </a:rPr>
              <a:t>English Time Chant</a:t>
            </a:r>
          </a:p>
        </p:txBody>
      </p:sp>
    </p:spTree>
    <p:extLst>
      <p:ext uri="{BB962C8B-B14F-4D97-AF65-F5344CB8AC3E}">
        <p14:creationId xmlns:p14="http://schemas.microsoft.com/office/powerpoint/2010/main" val="155396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SUS\Desktop\30082022\Unit 0 - Grade 3\Pic\11.2.png11.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6740" y="2066925"/>
            <a:ext cx="10791825" cy="3287395"/>
          </a:xfrm>
          <a:prstGeom prst="rect">
            <a:avLst/>
          </a:prstGeom>
        </p:spPr>
      </p:pic>
      <p:pic>
        <p:nvPicPr>
          <p:cNvPr id="3" name="Picture 2" descr="11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215" y="588010"/>
            <a:ext cx="4927600" cy="135699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7116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085" y="427355"/>
            <a:ext cx="6059805" cy="1321435"/>
          </a:xfrm>
          <a:prstGeom prst="rect">
            <a:avLst/>
          </a:prstGeom>
        </p:spPr>
      </p:pic>
      <p:pic>
        <p:nvPicPr>
          <p:cNvPr id="3" name="Picture 2" descr="C:\Users\ASUS\Desktop\30082022\Unit 0 - Grade 3\Pic\11.4.png11.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2610" y="1748790"/>
            <a:ext cx="11066145" cy="340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8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" y="495300"/>
            <a:ext cx="4369435" cy="1129665"/>
          </a:xfrm>
          <a:prstGeom prst="rect">
            <a:avLst/>
          </a:prstGeom>
        </p:spPr>
      </p:pic>
      <p:pic>
        <p:nvPicPr>
          <p:cNvPr id="5" name="Picture 4" descr="C:\Users\ASUS\Desktop\30082022\Unit 0 - Grade 3\Pic\11.6.png11.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04440" y="1477645"/>
            <a:ext cx="7040880" cy="473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2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/>
          <p:nvPr/>
        </p:nvSpPr>
        <p:spPr>
          <a:xfrm>
            <a:off x="2286000" y="2309495"/>
            <a:ext cx="761936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/>
                <a:cs typeface="Arial"/>
                <a:sym typeface="Arial" panose="020B0604020202020204"/>
              </a:rPr>
              <a:t>Now let’s tell us about your toy.</a:t>
            </a:r>
          </a:p>
        </p:txBody>
      </p:sp>
      <p:pic>
        <p:nvPicPr>
          <p:cNvPr id="4" name="Picture 3" descr="5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" y="495300"/>
            <a:ext cx="4369435" cy="112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6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4423" y="238830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work, class.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hooray!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Goodbye for now.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Have a nice day!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3351530" y="1163320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Goodbye Chant</a:t>
            </a:r>
          </a:p>
        </p:txBody>
      </p:sp>
    </p:spTree>
    <p:extLst>
      <p:ext uri="{BB962C8B-B14F-4D97-AF65-F5344CB8AC3E}">
        <p14:creationId xmlns:p14="http://schemas.microsoft.com/office/powerpoint/2010/main" val="370765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3590290" y="1421765"/>
            <a:ext cx="5386070" cy="1014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AB7FCF"/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+mn-ea"/>
              </a:rPr>
              <a:t>Tell us about your toy.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0895" y="640080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Let’s Check</a:t>
            </a:r>
          </a:p>
        </p:txBody>
      </p:sp>
      <p:pic>
        <p:nvPicPr>
          <p:cNvPr id="105" name="Picture 104"/>
          <p:cNvPicPr/>
          <p:nvPr/>
        </p:nvPicPr>
        <p:blipFill>
          <a:blip r:embed="rId3"/>
          <a:stretch>
            <a:fillRect/>
          </a:stretch>
        </p:blipFill>
        <p:spPr>
          <a:xfrm>
            <a:off x="4672330" y="2632710"/>
            <a:ext cx="3001010" cy="356235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7935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987628" y="2275956"/>
            <a:ext cx="5853200" cy="856443"/>
          </a:xfrm>
        </p:spPr>
        <p:txBody>
          <a:bodyPr anchor="t"/>
          <a:lstStyle/>
          <a:p>
            <a:r>
              <a:rPr lang="en-US" altLang="x-none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Stop and Check</a:t>
            </a:r>
          </a:p>
          <a:p>
            <a:r>
              <a:rPr lang="en-US" altLang="x-none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3A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091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5058" y="251784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today!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clap, 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Hip, hip,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hooray!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clap, 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1530" y="915035"/>
            <a:ext cx="54902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/>
                <a:cs typeface="Arial"/>
                <a:sym typeface="Arial" panose="020B0604020202020204"/>
              </a:rPr>
              <a:t>English Time Chant</a:t>
            </a:r>
          </a:p>
        </p:txBody>
      </p:sp>
    </p:spTree>
    <p:extLst>
      <p:ext uri="{BB962C8B-B14F-4D97-AF65-F5344CB8AC3E}">
        <p14:creationId xmlns:p14="http://schemas.microsoft.com/office/powerpoint/2010/main" val="167630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/>
          <p:cNvPicPr/>
          <p:nvPr/>
        </p:nvPicPr>
        <p:blipFill>
          <a:blip r:embed="rId3"/>
          <a:stretch>
            <a:fillRect/>
          </a:stretch>
        </p:blipFill>
        <p:spPr>
          <a:xfrm>
            <a:off x="1321435" y="1986280"/>
            <a:ext cx="4372610" cy="40157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5"/>
          <p:cNvSpPr txBox="1"/>
          <p:nvPr/>
        </p:nvSpPr>
        <p:spPr>
          <a:xfrm>
            <a:off x="3350895" y="536575"/>
            <a:ext cx="549021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/>
                <a:cs typeface="Arial"/>
                <a:sym typeface="Arial" panose="020B0604020202020204"/>
              </a:rPr>
              <a:t>Rock, Paper, Scissors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064250" y="2690495"/>
            <a:ext cx="5531485" cy="1198880"/>
            <a:chOff x="9550" y="3948"/>
            <a:chExt cx="8711" cy="1888"/>
          </a:xfrm>
        </p:grpSpPr>
        <p:sp>
          <p:nvSpPr>
            <p:cNvPr id="2" name="Rectangles 1"/>
            <p:cNvSpPr/>
            <p:nvPr/>
          </p:nvSpPr>
          <p:spPr>
            <a:xfrm>
              <a:off x="9550" y="3948"/>
              <a:ext cx="2927" cy="18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altLang="zh-CN" sz="7200" b="1" i="0" u="none" strike="noStrike" kern="0" cap="none" spc="0" normalizeH="0" baseline="0" noProof="0">
                  <a:ln>
                    <a:noFill/>
                  </a:ln>
                  <a:solidFill>
                    <a:srgbClr val="FF634D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rPr>
                <a:t>Win</a:t>
              </a:r>
            </a:p>
          </p:txBody>
        </p:sp>
        <p:sp>
          <p:nvSpPr>
            <p:cNvPr id="4" name="Rectangles 3"/>
            <p:cNvSpPr/>
            <p:nvPr/>
          </p:nvSpPr>
          <p:spPr>
            <a:xfrm>
              <a:off x="12477" y="4166"/>
              <a:ext cx="5785" cy="1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altLang="zh-CN" sz="5400" b="1" i="0" u="none" strike="noStrike" kern="0" cap="none" spc="0" normalizeH="0" baseline="0" noProof="0">
                  <a:ln>
                    <a:noFill/>
                  </a:ln>
                  <a:solidFill>
                    <a:srgbClr val="191919"/>
                  </a:solidFill>
                  <a:effectLst>
                    <a:outerShdw blurRad="38100" dist="19050" dir="2700000" algn="tl" rotWithShape="0">
                      <a:srgbClr val="191919">
                        <a:alpha val="40000"/>
                      </a:srgbClr>
                    </a:outerShdw>
                  </a:effectLst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rPr>
                <a:t>= 2 spaces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650865" y="3802380"/>
            <a:ext cx="5560060" cy="1198880"/>
            <a:chOff x="8950" y="5836"/>
            <a:chExt cx="8756" cy="1888"/>
          </a:xfrm>
        </p:grpSpPr>
        <p:sp>
          <p:nvSpPr>
            <p:cNvPr id="3" name="Rectangles 2"/>
            <p:cNvSpPr/>
            <p:nvPr/>
          </p:nvSpPr>
          <p:spPr>
            <a:xfrm>
              <a:off x="8950" y="5836"/>
              <a:ext cx="3650" cy="18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altLang="zh-CN" sz="7200" b="1" i="0" u="none" strike="noStrike" kern="0" cap="none" spc="0" normalizeH="0" baseline="0" noProof="0">
                  <a:ln w="9525">
                    <a:solidFill>
                      <a:srgbClr val="FFFDE9"/>
                    </a:solidFill>
                    <a:prstDash val="solid"/>
                  </a:ln>
                  <a:solidFill>
                    <a:srgbClr val="D8EEE4">
                      <a:lumMod val="75000"/>
                    </a:srgbClr>
                  </a:solidFill>
                  <a:effectLst>
                    <a:outerShdw blurRad="12700" dist="38100" dir="2700000" algn="tl" rotWithShape="0">
                      <a:srgbClr val="D8EEE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rPr>
                <a:t>Lose</a:t>
              </a:r>
            </a:p>
          </p:txBody>
        </p:sp>
        <p:sp>
          <p:nvSpPr>
            <p:cNvPr id="9" name="Rectangles 8"/>
            <p:cNvSpPr/>
            <p:nvPr/>
          </p:nvSpPr>
          <p:spPr>
            <a:xfrm>
              <a:off x="12522" y="6054"/>
              <a:ext cx="5184" cy="1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altLang="zh-CN" sz="5400" b="1" i="0" u="none" strike="noStrike" kern="0" cap="none" spc="0" normalizeH="0" baseline="0" noProof="0">
                  <a:ln>
                    <a:noFill/>
                  </a:ln>
                  <a:solidFill>
                    <a:srgbClr val="191919"/>
                  </a:solidFill>
                  <a:effectLst>
                    <a:outerShdw blurRad="38100" dist="19050" dir="2700000" algn="tl" rotWithShape="0">
                      <a:srgbClr val="191919">
                        <a:alpha val="40000"/>
                      </a:srgbClr>
                    </a:outerShdw>
                  </a:effectLst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rPr>
                <a:t>= 1 space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563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1633220" y="2322195"/>
            <a:ext cx="914336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What do you want? 		I want ______.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What’s that? 			That’s ______.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What color is it? 			It’s ______.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2978150" y="857885"/>
            <a:ext cx="62357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/>
                <a:cs typeface="Arial"/>
                <a:sym typeface="Arial" panose="020B0604020202020204"/>
              </a:rPr>
              <a:t>Ask and Answer</a:t>
            </a:r>
          </a:p>
        </p:txBody>
      </p:sp>
    </p:spTree>
    <p:extLst>
      <p:ext uri="{BB962C8B-B14F-4D97-AF65-F5344CB8AC3E}">
        <p14:creationId xmlns:p14="http://schemas.microsoft.com/office/powerpoint/2010/main" val="347103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547" y="-108585"/>
            <a:ext cx="12192723" cy="7075170"/>
            <a:chOff x="1977" y="0"/>
            <a:chExt cx="16881" cy="10800"/>
          </a:xfrm>
        </p:grpSpPr>
        <p:pic>
          <p:nvPicPr>
            <p:cNvPr id="4" name="Picture 3" descr="C:\Users\ASUS\Desktop\30082022\Unit 0 - Grade 3\Pic\12.1.png12.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977" y="0"/>
              <a:ext cx="8440" cy="10800"/>
            </a:xfrm>
            <a:prstGeom prst="rect">
              <a:avLst/>
            </a:prstGeom>
          </p:spPr>
        </p:pic>
        <p:pic>
          <p:nvPicPr>
            <p:cNvPr id="5" name="Picture 4" descr="C:\Users\ASUS\Desktop\30082022\Unit 0 - Grade 3\Pic\12.2.png12.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0418" y="0"/>
              <a:ext cx="8440" cy="1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025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4423" y="238830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work, class.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hooray!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Goodbye for now.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Have a nice day!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3351530" y="1163320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Goodbye Chant</a:t>
            </a:r>
          </a:p>
        </p:txBody>
      </p:sp>
    </p:spTree>
    <p:extLst>
      <p:ext uri="{BB962C8B-B14F-4D97-AF65-F5344CB8AC3E}">
        <p14:creationId xmlns:p14="http://schemas.microsoft.com/office/powerpoint/2010/main" val="15582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131695" y="1717675"/>
            <a:ext cx="79286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+mn-ea"/>
              </a:rPr>
              <a:t>Make a sentence with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+mn-ea"/>
              </a:rPr>
              <a:t>a new word you learned.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0260" y="709295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Let’s Check</a:t>
            </a:r>
          </a:p>
        </p:txBody>
      </p:sp>
      <p:pic>
        <p:nvPicPr>
          <p:cNvPr id="101" name="Picture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3876675" y="2773045"/>
            <a:ext cx="4437380" cy="432308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79741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987628" y="2275956"/>
            <a:ext cx="5853200" cy="856443"/>
          </a:xfrm>
        </p:spPr>
        <p:txBody>
          <a:bodyPr anchor="t"/>
          <a:lstStyle/>
          <a:p>
            <a:r>
              <a:rPr lang="en-US" altLang="x-none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Stop and Check</a:t>
            </a:r>
          </a:p>
          <a:p>
            <a:r>
              <a:rPr lang="en-US" altLang="x-none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3B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754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5058" y="251784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today!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clap, 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Hip, hip,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hooray!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clap, 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1530" y="915035"/>
            <a:ext cx="54902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/>
                <a:cs typeface="Arial"/>
                <a:sym typeface="Arial" panose="020B0604020202020204"/>
              </a:rPr>
              <a:t>English Time Chant</a:t>
            </a:r>
          </a:p>
        </p:txBody>
      </p:sp>
    </p:spTree>
    <p:extLst>
      <p:ext uri="{BB962C8B-B14F-4D97-AF65-F5344CB8AC3E}">
        <p14:creationId xmlns:p14="http://schemas.microsoft.com/office/powerpoint/2010/main" val="53106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865" y="1002665"/>
            <a:ext cx="9091930" cy="876935"/>
          </a:xfrm>
          <a:prstGeom prst="roundRect">
            <a:avLst/>
          </a:prstGeom>
        </p:spPr>
      </p:pic>
      <p:pic>
        <p:nvPicPr>
          <p:cNvPr id="3" name="68 G3 SB Track B6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97465" y="1002665"/>
            <a:ext cx="688975" cy="633095"/>
          </a:xfrm>
          <a:prstGeom prst="rect">
            <a:avLst/>
          </a:prstGeom>
        </p:spPr>
      </p:pic>
      <p:pic>
        <p:nvPicPr>
          <p:cNvPr id="4" name="Picture 3" descr="12.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575" y="2233295"/>
            <a:ext cx="10864850" cy="239141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589405" y="2181860"/>
            <a:ext cx="65214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FF634D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cs typeface="Calibri" panose="020F0502020204030204" charset="0"/>
                <a:sym typeface="Wingdings" panose="05000000000000000000" charset="0"/>
              </a:rPr>
              <a:t>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610995" y="2767965"/>
            <a:ext cx="62230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FF634D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cs typeface="Calibri" panose="020F0502020204030204" charset="0"/>
                <a:sym typeface="Wingdings" panose="05000000000000000000" charset="0"/>
              </a:rPr>
              <a:t>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1610995" y="3385820"/>
            <a:ext cx="62230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FF634D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cs typeface="Calibri" panose="020F0502020204030204" charset="0"/>
                <a:sym typeface="Wingdings" panose="05000000000000000000" charset="0"/>
              </a:rPr>
              <a:t>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6029325" y="3979545"/>
            <a:ext cx="62230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FF634D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cs typeface="Calibri" panose="020F0502020204030204" charset="0"/>
                <a:sym typeface="Wingdings" panose="05000000000000000000" charset="0"/>
              </a:rPr>
              <a:t></a:t>
            </a:r>
          </a:p>
        </p:txBody>
      </p:sp>
    </p:spTree>
    <p:extLst>
      <p:ext uri="{BB962C8B-B14F-4D97-AF65-F5344CB8AC3E}">
        <p14:creationId xmlns:p14="http://schemas.microsoft.com/office/powerpoint/2010/main" val="362240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54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.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" y="1634490"/>
            <a:ext cx="10264775" cy="3874135"/>
          </a:xfrm>
          <a:prstGeom prst="rect">
            <a:avLst/>
          </a:prstGeom>
        </p:spPr>
      </p:pic>
      <p:pic>
        <p:nvPicPr>
          <p:cNvPr id="2" name="Picture 1" descr="12.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310" y="464820"/>
            <a:ext cx="7691120" cy="889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161415" y="4958715"/>
            <a:ext cx="2347595" cy="716280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DE9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4" name="Oval 3"/>
          <p:cNvSpPr/>
          <p:nvPr/>
        </p:nvSpPr>
        <p:spPr>
          <a:xfrm>
            <a:off x="4638675" y="4371975"/>
            <a:ext cx="2347595" cy="716280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DE9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5" name="Oval 4"/>
          <p:cNvSpPr/>
          <p:nvPr/>
        </p:nvSpPr>
        <p:spPr>
          <a:xfrm>
            <a:off x="8181975" y="4394200"/>
            <a:ext cx="2347595" cy="716280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DE9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5360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  <p:bldP spid="4" grpId="0" bldLvl="0" animBg="1"/>
      <p:bldP spid="4" grpId="1" animBg="1"/>
      <p:bldP spid="5" grpId="0" bldLvl="0" animBg="1"/>
      <p:bldP spid="5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.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45" y="1858645"/>
            <a:ext cx="10503535" cy="3520440"/>
          </a:xfrm>
          <a:prstGeom prst="rect">
            <a:avLst/>
          </a:prstGeom>
        </p:spPr>
      </p:pic>
      <p:pic>
        <p:nvPicPr>
          <p:cNvPr id="2" name="Picture 1" descr="12.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55" y="815975"/>
            <a:ext cx="6234430" cy="81724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9728835" y="3796030"/>
            <a:ext cx="65214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FF634D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cs typeface="Calibri" panose="020F0502020204030204" charset="0"/>
                <a:sym typeface="Wingdings" panose="05000000000000000000" charset="0"/>
              </a:rPr>
              <a:t>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8199120" y="4257675"/>
            <a:ext cx="65214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FF634D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cs typeface="Calibri" panose="020F0502020204030204" charset="0"/>
                <a:sym typeface="Wingdings" panose="05000000000000000000" charset="0"/>
              </a:rPr>
              <a:t>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8199120" y="4733925"/>
            <a:ext cx="65214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FF634D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cs typeface="Calibri" panose="020F0502020204030204" charset="0"/>
                <a:sym typeface="Wingdings" panose="05000000000000000000" charset="0"/>
              </a:rPr>
              <a:t></a:t>
            </a:r>
          </a:p>
        </p:txBody>
      </p:sp>
    </p:spTree>
    <p:extLst>
      <p:ext uri="{BB962C8B-B14F-4D97-AF65-F5344CB8AC3E}">
        <p14:creationId xmlns:p14="http://schemas.microsoft.com/office/powerpoint/2010/main" val="128334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460" y="1275080"/>
            <a:ext cx="9910445" cy="1309370"/>
          </a:xfrm>
          <a:prstGeom prst="rect">
            <a:avLst/>
          </a:prstGeom>
        </p:spPr>
      </p:pic>
      <p:pic>
        <p:nvPicPr>
          <p:cNvPr id="3" name="Picture 2" descr="12.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3232785"/>
            <a:ext cx="11239500" cy="110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6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4423" y="238830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work, class.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hooray!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Goodbye for now.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Have a nice day!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3351530" y="1163320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Goodbye Chant</a:t>
            </a:r>
          </a:p>
        </p:txBody>
      </p:sp>
    </p:spTree>
    <p:extLst>
      <p:ext uri="{BB962C8B-B14F-4D97-AF65-F5344CB8AC3E}">
        <p14:creationId xmlns:p14="http://schemas.microsoft.com/office/powerpoint/2010/main" val="336422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131695" y="1717675"/>
            <a:ext cx="79286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+mn-ea"/>
              </a:rPr>
              <a:t>Make a sentence with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+mn-ea"/>
              </a:rPr>
              <a:t>a new word you learned.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0260" y="709295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Let’s Check</a:t>
            </a:r>
          </a:p>
        </p:txBody>
      </p:sp>
      <p:pic>
        <p:nvPicPr>
          <p:cNvPr id="101" name="Picture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3876675" y="2773045"/>
            <a:ext cx="4437380" cy="432308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88475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1285</Words>
  <Application>Microsoft Office PowerPoint</Application>
  <PresentationFormat>Widescreen</PresentationFormat>
  <Paragraphs>196</Paragraphs>
  <Slides>24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宋体</vt:lpstr>
      <vt:lpstr>Anaheim</vt:lpstr>
      <vt:lpstr>Arial</vt:lpstr>
      <vt:lpstr>Bebas Neue</vt:lpstr>
      <vt:lpstr>Calibri</vt:lpstr>
      <vt:lpstr>Calibri Light</vt:lpstr>
      <vt:lpstr>Cantarell</vt:lpstr>
      <vt:lpstr>DengXian</vt:lpstr>
      <vt:lpstr>Fredoka One</vt:lpstr>
      <vt:lpstr>Roboto Condensed Light</vt:lpstr>
      <vt:lpstr>Segoe UI</vt:lpstr>
      <vt:lpstr>Wingdings</vt:lpstr>
      <vt:lpstr>Language Arts For Elementary</vt:lpstr>
      <vt:lpstr>1_Language Arts For Elementary</vt:lpstr>
      <vt:lpstr>Unit Review</vt:lpstr>
      <vt:lpstr>PROJECT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Review</dc:title>
  <dc:creator>DELL</dc:creator>
  <cp:lastModifiedBy>DELL</cp:lastModifiedBy>
  <cp:revision>1</cp:revision>
  <dcterms:created xsi:type="dcterms:W3CDTF">2022-11-06T14:17:45Z</dcterms:created>
  <dcterms:modified xsi:type="dcterms:W3CDTF">2022-11-06T14:17:53Z</dcterms:modified>
</cp:coreProperties>
</file>