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31"/>
  </p:notesMasterIdLst>
  <p:sldIdLst>
    <p:sldId id="256" r:id="rId5"/>
    <p:sldId id="313" r:id="rId6"/>
    <p:sldId id="312" r:id="rId7"/>
    <p:sldId id="387" r:id="rId8"/>
    <p:sldId id="388" r:id="rId9"/>
    <p:sldId id="442" r:id="rId10"/>
    <p:sldId id="441" r:id="rId11"/>
    <p:sldId id="462" r:id="rId12"/>
    <p:sldId id="443" r:id="rId13"/>
    <p:sldId id="463" r:id="rId14"/>
    <p:sldId id="444" r:id="rId15"/>
    <p:sldId id="257" r:id="rId16"/>
    <p:sldId id="258" r:id="rId17"/>
    <p:sldId id="333" r:id="rId18"/>
    <p:sldId id="267" r:id="rId19"/>
    <p:sldId id="268" r:id="rId20"/>
    <p:sldId id="269" r:id="rId21"/>
    <p:sldId id="334" r:id="rId22"/>
    <p:sldId id="273" r:id="rId23"/>
    <p:sldId id="431" r:id="rId24"/>
    <p:sldId id="432" r:id="rId25"/>
    <p:sldId id="464" r:id="rId26"/>
    <p:sldId id="263" r:id="rId27"/>
    <p:sldId id="270" r:id="rId28"/>
    <p:sldId id="279" r:id="rId29"/>
    <p:sldId id="336" r:id="rId30"/>
  </p:sldIdLst>
  <p:sldSz cx="12192000" cy="6858000"/>
  <p:notesSz cx="6858000" cy="9144000"/>
  <p:embeddedFontLst>
    <p:embeddedFont>
      <p:font typeface="iCiel Cadena" panose="02000503000000020004" charset="0"/>
      <p:bold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DBF1EA"/>
    <a:srgbClr val="FFE5E5"/>
    <a:srgbClr val="FFCCCC"/>
    <a:srgbClr val="333289"/>
    <a:srgbClr val="FFD944"/>
    <a:srgbClr val="310A0D"/>
    <a:srgbClr val="123C12"/>
    <a:srgbClr val="FF7C8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57" autoAdjust="0"/>
  </p:normalViewPr>
  <p:slideViewPr>
    <p:cSldViewPr snapToGrid="0">
      <p:cViewPr>
        <p:scale>
          <a:sx n="75" d="100"/>
          <a:sy n="75" d="100"/>
        </p:scale>
        <p:origin x="462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524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17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vỏ</a:t>
            </a:r>
            <a:r>
              <a:rPr lang="en-US" dirty="0"/>
              <a:t> </a:t>
            </a:r>
            <a:r>
              <a:rPr lang="en-US" dirty="0" err="1"/>
              <a:t>sò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HOÀN THÀNH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410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xanh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046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xanh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287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xanh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706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màu</a:t>
            </a:r>
            <a:r>
              <a:rPr lang="en-US" dirty="0"/>
              <a:t> </a:t>
            </a:r>
            <a:r>
              <a:rPr lang="en-US" dirty="0" err="1"/>
              <a:t>xanh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975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TIẾP TỤC BÀI HỌC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92B2F3-1DE3-42E0-A402-B4826F0D7F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176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05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653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638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617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518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605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678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749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65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591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0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7D2C7-B0B8-4583-AE22-65E4D745531F}" type="datetimeFigureOut">
              <a:rPr lang="en-US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A5E8C-1C13-41A1-B9CF-28C6145B17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62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2/1/388/81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2/1/388/81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2/1/388/71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hoc10.vn/doc-sach/tieng-viet-4-tap-2/1/388/8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30.png"/><Relationship Id="rId7" Type="http://schemas.openxmlformats.org/officeDocument/2006/relationships/slide" Target="slide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16.xml"/><Relationship Id="rId5" Type="http://schemas.openxmlformats.org/officeDocument/2006/relationships/image" Target="../media/image31.jpeg"/><Relationship Id="rId10" Type="http://schemas.openxmlformats.org/officeDocument/2006/relationships/slide" Target="slide19.xml"/><Relationship Id="rId4" Type="http://schemas.openxmlformats.org/officeDocument/2006/relationships/slide" Target="slide15.xml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5" Type="http://schemas.openxmlformats.org/officeDocument/2006/relationships/slide" Target="slide14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5" Type="http://schemas.openxmlformats.org/officeDocument/2006/relationships/slide" Target="slide1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14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14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png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luyen-tap/11587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2/1/388/81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0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92507"/>
            <a:ext cx="12192000" cy="2272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lang="en-US" sz="48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29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4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4: Mùa xuân em đi trồng cây</a:t>
            </a:r>
            <a:endParaRPr kumimoji="0" lang="vi-VN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A166504-DDEE-2D48-2E46-DF9F50AFB92A}"/>
              </a:ext>
            </a:extLst>
          </p:cNvPr>
          <p:cNvGrpSpPr/>
          <p:nvPr/>
        </p:nvGrpSpPr>
        <p:grpSpPr>
          <a:xfrm>
            <a:off x="10807666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12AEAF4A-A829-16AE-2A4E-682E4DBC7F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CAF9F0-FF9C-3EE7-0E0F-A991231D78D5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6;p2">
            <a:extLst>
              <a:ext uri="{FF2B5EF4-FFF2-40B4-BE49-F238E27FC236}">
                <a16:creationId xmlns:a16="http://schemas.microsoft.com/office/drawing/2014/main" id="{7563236C-D855-F9C1-ED4C-55560C42091D}"/>
              </a:ext>
            </a:extLst>
          </p:cNvPr>
          <p:cNvSpPr/>
          <p:nvPr/>
        </p:nvSpPr>
        <p:spPr>
          <a:xfrm>
            <a:off x="2663455" y="1366245"/>
            <a:ext cx="6865089" cy="1473200"/>
          </a:xfrm>
          <a:prstGeom prst="roundRect">
            <a:avLst>
              <a:gd name="adj" fmla="val 7648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Em hãy xem video sau và trình bày những ấn tượng của em về video này.</a:t>
            </a:r>
            <a:endParaRPr lang="vi-VN" sz="2400" b="1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5" name="Google Shape;108;p2">
            <a:extLst>
              <a:ext uri="{FF2B5EF4-FFF2-40B4-BE49-F238E27FC236}">
                <a16:creationId xmlns:a16="http://schemas.microsoft.com/office/drawing/2014/main" id="{4A0BB850-3BC7-BA91-FEBC-F78D68231D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41355">
            <a:off x="8830604" y="3333535"/>
            <a:ext cx="1933542" cy="3043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Em yêu trường em - CT Giai điệu tự hào - Nhạc sĩ Hoàng Vân">
            <a:hlinkClick r:id="" action="ppaction://media"/>
            <a:extLst>
              <a:ext uri="{FF2B5EF4-FFF2-40B4-BE49-F238E27FC236}">
                <a16:creationId xmlns:a16="http://schemas.microsoft.com/office/drawing/2014/main" id="{B5719AAE-2CAC-B8C2-2BAC-5B06452EA2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6645" y="2839445"/>
            <a:ext cx="6643503" cy="373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AD37182-5548-BEC8-1836-F4CBF67A9660}"/>
              </a:ext>
            </a:extLst>
          </p:cNvPr>
          <p:cNvGrpSpPr/>
          <p:nvPr/>
        </p:nvGrpSpPr>
        <p:grpSpPr>
          <a:xfrm>
            <a:off x="10807666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FBBA1632-B131-D03F-44D4-456522DE29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5DA62-A831-6DCE-D115-763A482C8AB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99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4;p5">
            <a:extLst>
              <a:ext uri="{FF2B5EF4-FFF2-40B4-BE49-F238E27FC236}">
                <a16:creationId xmlns:a16="http://schemas.microsoft.com/office/drawing/2014/main" id="{85F11177-BE61-EB49-312B-627732C9DA89}"/>
              </a:ext>
            </a:extLst>
          </p:cNvPr>
          <p:cNvSpPr/>
          <p:nvPr/>
        </p:nvSpPr>
        <p:spPr>
          <a:xfrm>
            <a:off x="19204" y="4553210"/>
            <a:ext cx="1358389" cy="2779313"/>
          </a:xfrm>
          <a:custGeom>
            <a:avLst/>
            <a:gdLst/>
            <a:ahLst/>
            <a:cxnLst/>
            <a:rect l="l" t="t" r="r" b="b"/>
            <a:pathLst>
              <a:path w="2037584" h="4168969" extrusionOk="0">
                <a:moveTo>
                  <a:pt x="0" y="0"/>
                </a:moveTo>
                <a:lnTo>
                  <a:pt x="2037583" y="0"/>
                </a:lnTo>
                <a:lnTo>
                  <a:pt x="2037583" y="4168969"/>
                </a:lnTo>
                <a:lnTo>
                  <a:pt x="0" y="4168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Google Shape;136;p5">
            <a:extLst>
              <a:ext uri="{FF2B5EF4-FFF2-40B4-BE49-F238E27FC236}">
                <a16:creationId xmlns:a16="http://schemas.microsoft.com/office/drawing/2014/main" id="{C5F20ACA-BA35-07C7-995D-EE3451FDB235}"/>
              </a:ext>
            </a:extLst>
          </p:cNvPr>
          <p:cNvSpPr/>
          <p:nvPr/>
        </p:nvSpPr>
        <p:spPr>
          <a:xfrm>
            <a:off x="-1882503" y="1698561"/>
            <a:ext cx="5572157" cy="3064686"/>
          </a:xfrm>
          <a:custGeom>
            <a:avLst/>
            <a:gdLst/>
            <a:ahLst/>
            <a:cxnLst/>
            <a:rect l="l" t="t" r="r" b="b"/>
            <a:pathLst>
              <a:path w="8358235" h="4597029" extrusionOk="0">
                <a:moveTo>
                  <a:pt x="0" y="0"/>
                </a:moveTo>
                <a:lnTo>
                  <a:pt x="8358234" y="0"/>
                </a:lnTo>
                <a:lnTo>
                  <a:pt x="8358234" y="4597029"/>
                </a:lnTo>
                <a:lnTo>
                  <a:pt x="0" y="4597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Google Shape;137;p5">
            <a:extLst>
              <a:ext uri="{FF2B5EF4-FFF2-40B4-BE49-F238E27FC236}">
                <a16:creationId xmlns:a16="http://schemas.microsoft.com/office/drawing/2014/main" id="{C9E94DE2-D778-02CA-CB36-6454E8A89BD4}"/>
              </a:ext>
            </a:extLst>
          </p:cNvPr>
          <p:cNvSpPr/>
          <p:nvPr/>
        </p:nvSpPr>
        <p:spPr>
          <a:xfrm>
            <a:off x="590384" y="5035312"/>
            <a:ext cx="1818487" cy="2743200"/>
          </a:xfrm>
          <a:custGeom>
            <a:avLst/>
            <a:gdLst/>
            <a:ahLst/>
            <a:cxnLst/>
            <a:rect l="l" t="t" r="r" b="b"/>
            <a:pathLst>
              <a:path w="2727731" h="4114800" extrusionOk="0">
                <a:moveTo>
                  <a:pt x="0" y="0"/>
                </a:moveTo>
                <a:lnTo>
                  <a:pt x="2727730" y="0"/>
                </a:lnTo>
                <a:lnTo>
                  <a:pt x="27277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Google Shape;141;p5">
            <a:extLst>
              <a:ext uri="{FF2B5EF4-FFF2-40B4-BE49-F238E27FC236}">
                <a16:creationId xmlns:a16="http://schemas.microsoft.com/office/drawing/2014/main" id="{22C992EF-42D9-A3B5-04F4-E9055E63B044}"/>
              </a:ext>
            </a:extLst>
          </p:cNvPr>
          <p:cNvSpPr/>
          <p:nvPr/>
        </p:nvSpPr>
        <p:spPr>
          <a:xfrm rot="366243">
            <a:off x="9984396" y="1711231"/>
            <a:ext cx="1258489" cy="1320381"/>
          </a:xfrm>
          <a:custGeom>
            <a:avLst/>
            <a:gdLst/>
            <a:ahLst/>
            <a:cxnLst/>
            <a:rect l="l" t="t" r="r" b="b"/>
            <a:pathLst>
              <a:path w="1887733" h="1980572" extrusionOk="0">
                <a:moveTo>
                  <a:pt x="0" y="0"/>
                </a:moveTo>
                <a:lnTo>
                  <a:pt x="1887733" y="0"/>
                </a:lnTo>
                <a:lnTo>
                  <a:pt x="1887733" y="1980572"/>
                </a:lnTo>
                <a:lnTo>
                  <a:pt x="0" y="1980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oogle Shape;142;p5">
            <a:extLst>
              <a:ext uri="{FF2B5EF4-FFF2-40B4-BE49-F238E27FC236}">
                <a16:creationId xmlns:a16="http://schemas.microsoft.com/office/drawing/2014/main" id="{B3F4C36A-C65E-EBBF-D2EE-212BFD8B7EEF}"/>
              </a:ext>
            </a:extLst>
          </p:cNvPr>
          <p:cNvGrpSpPr/>
          <p:nvPr/>
        </p:nvGrpSpPr>
        <p:grpSpPr>
          <a:xfrm>
            <a:off x="2408871" y="2504456"/>
            <a:ext cx="7374257" cy="2743200"/>
            <a:chOff x="2749865" y="1943101"/>
            <a:chExt cx="13506592" cy="6461783"/>
          </a:xfrm>
        </p:grpSpPr>
        <p:sp>
          <p:nvSpPr>
            <p:cNvPr id="14" name="Google Shape;143;p5">
              <a:extLst>
                <a:ext uri="{FF2B5EF4-FFF2-40B4-BE49-F238E27FC236}">
                  <a16:creationId xmlns:a16="http://schemas.microsoft.com/office/drawing/2014/main" id="{1D0C4BB4-526C-97E0-5056-72D458747D19}"/>
                </a:ext>
              </a:extLst>
            </p:cNvPr>
            <p:cNvSpPr/>
            <p:nvPr/>
          </p:nvSpPr>
          <p:spPr>
            <a:xfrm>
              <a:off x="2749865" y="1943101"/>
              <a:ext cx="13506592" cy="6461783"/>
            </a:xfrm>
            <a:custGeom>
              <a:avLst/>
              <a:gdLst/>
              <a:ahLst/>
              <a:cxnLst/>
              <a:rect l="l" t="t" r="r" b="b"/>
              <a:pathLst>
                <a:path w="13014469" h="5264107" extrusionOk="0">
                  <a:moveTo>
                    <a:pt x="0" y="0"/>
                  </a:moveTo>
                  <a:lnTo>
                    <a:pt x="13014470" y="0"/>
                  </a:lnTo>
                  <a:lnTo>
                    <a:pt x="13014470" y="5264107"/>
                  </a:lnTo>
                  <a:lnTo>
                    <a:pt x="0" y="52641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Google Shape;144;p5">
              <a:extLst>
                <a:ext uri="{FF2B5EF4-FFF2-40B4-BE49-F238E27FC236}">
                  <a16:creationId xmlns:a16="http://schemas.microsoft.com/office/drawing/2014/main" id="{0AD873BC-68E0-3194-A8F0-5F053E7002FF}"/>
                </a:ext>
              </a:extLst>
            </p:cNvPr>
            <p:cNvSpPr/>
            <p:nvPr/>
          </p:nvSpPr>
          <p:spPr>
            <a:xfrm>
              <a:off x="3330961" y="3439739"/>
              <a:ext cx="12344400" cy="34685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4400" b="1" kern="0" dirty="0">
                  <a:solidFill>
                    <a:srgbClr val="C0504D"/>
                  </a:solidFill>
                  <a:latin typeface="UTM Avo" panose="02040603050506020204" pitchFamily="18" charset="0"/>
                  <a:cs typeface="Arial"/>
                  <a:sym typeface="Arial"/>
                </a:rPr>
                <a:t>1. ĐỌC THÀNH TIẾNG</a:t>
              </a:r>
            </a:p>
          </p:txBody>
        </p:sp>
      </p:grpSp>
      <p:sp>
        <p:nvSpPr>
          <p:cNvPr id="9" name="Google Shape;138;p5">
            <a:extLst>
              <a:ext uri="{FF2B5EF4-FFF2-40B4-BE49-F238E27FC236}">
                <a16:creationId xmlns:a16="http://schemas.microsoft.com/office/drawing/2014/main" id="{246F73A2-5A74-BB44-9BA0-326DB4C3AB81}"/>
              </a:ext>
            </a:extLst>
          </p:cNvPr>
          <p:cNvSpPr/>
          <p:nvPr/>
        </p:nvSpPr>
        <p:spPr>
          <a:xfrm flipH="1">
            <a:off x="11053819" y="5247656"/>
            <a:ext cx="1358389" cy="2779313"/>
          </a:xfrm>
          <a:custGeom>
            <a:avLst/>
            <a:gdLst/>
            <a:ahLst/>
            <a:cxnLst/>
            <a:rect l="l" t="t" r="r" b="b"/>
            <a:pathLst>
              <a:path w="2037584" h="4168969" extrusionOk="0">
                <a:moveTo>
                  <a:pt x="2037584" y="0"/>
                </a:moveTo>
                <a:lnTo>
                  <a:pt x="0" y="0"/>
                </a:lnTo>
                <a:lnTo>
                  <a:pt x="0" y="4168969"/>
                </a:lnTo>
                <a:lnTo>
                  <a:pt x="2037584" y="4168969"/>
                </a:lnTo>
                <a:lnTo>
                  <a:pt x="2037584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49EF6124-FC20-6F9A-1316-193D216F2E59}"/>
              </a:ext>
            </a:extLst>
          </p:cNvPr>
          <p:cNvSpPr/>
          <p:nvPr/>
        </p:nvSpPr>
        <p:spPr>
          <a:xfrm>
            <a:off x="8984359" y="4011599"/>
            <a:ext cx="2069460" cy="3072467"/>
          </a:xfrm>
          <a:custGeom>
            <a:avLst/>
            <a:gdLst/>
            <a:ahLst/>
            <a:cxnLst/>
            <a:rect l="l" t="t" r="r" b="b"/>
            <a:pathLst>
              <a:path w="3104190" h="4608701" extrusionOk="0">
                <a:moveTo>
                  <a:pt x="0" y="0"/>
                </a:moveTo>
                <a:lnTo>
                  <a:pt x="3104189" y="0"/>
                </a:lnTo>
                <a:lnTo>
                  <a:pt x="3104189" y="4608701"/>
                </a:lnTo>
                <a:lnTo>
                  <a:pt x="0" y="46087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r="-221895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Google Shape;140;p5">
            <a:extLst>
              <a:ext uri="{FF2B5EF4-FFF2-40B4-BE49-F238E27FC236}">
                <a16:creationId xmlns:a16="http://schemas.microsoft.com/office/drawing/2014/main" id="{9D0F9711-A029-3762-7F46-3EF57FA62FD7}"/>
              </a:ext>
            </a:extLst>
          </p:cNvPr>
          <p:cNvSpPr/>
          <p:nvPr/>
        </p:nvSpPr>
        <p:spPr>
          <a:xfrm>
            <a:off x="9914527" y="5118400"/>
            <a:ext cx="1818487" cy="2743200"/>
          </a:xfrm>
          <a:custGeom>
            <a:avLst/>
            <a:gdLst/>
            <a:ahLst/>
            <a:cxnLst/>
            <a:rect l="l" t="t" r="r" b="b"/>
            <a:pathLst>
              <a:path w="2727731" h="4114800" extrusionOk="0">
                <a:moveTo>
                  <a:pt x="0" y="0"/>
                </a:moveTo>
                <a:lnTo>
                  <a:pt x="2727731" y="0"/>
                </a:lnTo>
                <a:lnTo>
                  <a:pt x="27277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5EDCEF-71F7-AA4A-8F05-158F96A37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CEDFEC-87D7-ED5B-D297-7401C98D6304}"/>
              </a:ext>
            </a:extLst>
          </p:cNvPr>
          <p:cNvGrpSpPr/>
          <p:nvPr/>
        </p:nvGrpSpPr>
        <p:grpSpPr>
          <a:xfrm>
            <a:off x="10103892" y="674849"/>
            <a:ext cx="1715451" cy="1490282"/>
            <a:chOff x="9866822" y="547849"/>
            <a:chExt cx="1715451" cy="1490282"/>
          </a:xfrm>
        </p:grpSpPr>
        <p:sp>
          <p:nvSpPr>
            <p:cNvPr id="3" name="Google Shape;4751;p17">
              <a:hlinkClick r:id="rId3"/>
              <a:extLst>
                <a:ext uri="{FF2B5EF4-FFF2-40B4-BE49-F238E27FC236}">
                  <a16:creationId xmlns:a16="http://schemas.microsoft.com/office/drawing/2014/main" id="{F3B18D53-61B8-AFED-FF58-8BF38E1710E0}"/>
                </a:ext>
              </a:extLst>
            </p:cNvPr>
            <p:cNvSpPr txBox="1"/>
            <p:nvPr/>
          </p:nvSpPr>
          <p:spPr>
            <a:xfrm>
              <a:off x="9866822" y="1384318"/>
              <a:ext cx="1715451" cy="6538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ctr"/>
              <a:r>
                <a:rPr lang="en-US" sz="1600" b="1" dirty="0" err="1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Ấn</a:t>
              </a:r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đây</a:t>
              </a:r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để</a:t>
              </a:r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đến</a:t>
              </a:r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bài</a:t>
              </a:r>
              <a:r>
                <a:rPr lang="en-US" sz="1600" b="1" dirty="0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 </a:t>
              </a:r>
              <a:r>
                <a:rPr lang="en-US" sz="1600" b="1" dirty="0" err="1">
                  <a:solidFill>
                    <a:schemeClr val="bg1"/>
                  </a:solidFill>
                  <a:latin typeface="UTM Avo" panose="02040603050506020204" pitchFamily="18" charset="0"/>
                  <a:sym typeface="Karla"/>
                </a:rPr>
                <a:t>đọc</a:t>
              </a:r>
              <a:endParaRPr lang="en-US" sz="1600" b="1" dirty="0">
                <a:solidFill>
                  <a:schemeClr val="bg1"/>
                </a:solidFill>
                <a:latin typeface="UTM Avo" panose="02040603050506020204" pitchFamily="18" charset="0"/>
                <a:sym typeface="Karla"/>
              </a:endParaRPr>
            </a:p>
          </p:txBody>
        </p:sp>
        <p:pic>
          <p:nvPicPr>
            <p:cNvPr id="4" name="Picture 3">
              <a:hlinkClick r:id="rId4"/>
              <a:extLst>
                <a:ext uri="{FF2B5EF4-FFF2-40B4-BE49-F238E27FC236}">
                  <a16:creationId xmlns:a16="http://schemas.microsoft.com/office/drawing/2014/main" id="{FB009D8A-E411-D513-DA2E-B17AC3DCF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39478" y="547849"/>
              <a:ext cx="970140" cy="970140"/>
            </a:xfrm>
            <a:prstGeom prst="rect">
              <a:avLst/>
            </a:prstGeom>
          </p:spPr>
        </p:pic>
      </p:grpSp>
      <p:sp>
        <p:nvSpPr>
          <p:cNvPr id="13" name="Google Shape;160;p6">
            <a:extLst>
              <a:ext uri="{FF2B5EF4-FFF2-40B4-BE49-F238E27FC236}">
                <a16:creationId xmlns:a16="http://schemas.microsoft.com/office/drawing/2014/main" id="{0A30D010-A6B4-1777-1762-760AE0988CC4}"/>
              </a:ext>
            </a:extLst>
          </p:cNvPr>
          <p:cNvSpPr/>
          <p:nvPr/>
        </p:nvSpPr>
        <p:spPr>
          <a:xfrm>
            <a:off x="2286000" y="1838224"/>
            <a:ext cx="7620000" cy="132306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Em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luyện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“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Mùa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xuân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đi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trồng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lang="en-US" sz="2800" b="1" kern="0" dirty="0">
                <a:solidFill>
                  <a:srgbClr val="C0504D"/>
                </a:solidFill>
                <a:latin typeface="UTM Avo" panose="02040603050506020204" pitchFamily="18" charset="0"/>
                <a:cs typeface="Arial"/>
                <a:sym typeface="Arial"/>
              </a:rPr>
              <a:t>” </a:t>
            </a:r>
          </a:p>
        </p:txBody>
      </p:sp>
      <p:sp>
        <p:nvSpPr>
          <p:cNvPr id="14" name="Google Shape;161;p6">
            <a:extLst>
              <a:ext uri="{FF2B5EF4-FFF2-40B4-BE49-F238E27FC236}">
                <a16:creationId xmlns:a16="http://schemas.microsoft.com/office/drawing/2014/main" id="{83F791AA-7466-8075-969B-232F1572B7D0}"/>
              </a:ext>
            </a:extLst>
          </p:cNvPr>
          <p:cNvSpPr txBox="1"/>
          <p:nvPr/>
        </p:nvSpPr>
        <p:spPr>
          <a:xfrm>
            <a:off x="771131" y="3613308"/>
            <a:ext cx="5943600" cy="22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81019" indent="-381019">
              <a:lnSpc>
                <a:spcPct val="150000"/>
              </a:lnSpc>
              <a:buClr>
                <a:srgbClr val="000000"/>
              </a:buClr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Giọng đọc: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Vui tươi, tự hào.</a:t>
            </a:r>
          </a:p>
          <a:p>
            <a:pPr marL="381019" indent="-381019">
              <a:lnSpc>
                <a:spcPct val="150000"/>
              </a:lnSpc>
              <a:buClr>
                <a:srgbClr val="000000"/>
              </a:buClr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Nhấn giọng: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Ở các từ: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trồng cây, đồi hoang, bùng màu xanh, này em, này chị, </a:t>
            </a:r>
            <a:r>
              <a:rPr lang="vi-VN" sz="2400" i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này anh</a:t>
            </a:r>
            <a:r>
              <a:rPr lang="en-US" sz="2400" i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</a:t>
            </a:r>
            <a:r>
              <a:rPr lang="vi-VN" sz="2400" i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...</a:t>
            </a:r>
            <a:endParaRPr lang="vi-VN" sz="2400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5" name="Google Shape;162;p6">
            <a:extLst>
              <a:ext uri="{FF2B5EF4-FFF2-40B4-BE49-F238E27FC236}">
                <a16:creationId xmlns:a16="http://schemas.microsoft.com/office/drawing/2014/main" id="{586A373A-6EC5-4715-D31D-EB25C0E1F43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5621" y="3437928"/>
            <a:ext cx="3146379" cy="290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188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FCA22A-FD1C-5ADB-5461-2B963FE96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0;p7">
            <a:extLst>
              <a:ext uri="{FF2B5EF4-FFF2-40B4-BE49-F238E27FC236}">
                <a16:creationId xmlns:a16="http://schemas.microsoft.com/office/drawing/2014/main" id="{62F75C39-7157-A9EC-38D0-CF2019D1177F}"/>
              </a:ext>
            </a:extLst>
          </p:cNvPr>
          <p:cNvSpPr txBox="1"/>
          <p:nvPr/>
        </p:nvSpPr>
        <p:spPr>
          <a:xfrm>
            <a:off x="3124200" y="1623199"/>
            <a:ext cx="5943600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Hướng dẫn cách ngắt giọng</a:t>
            </a:r>
          </a:p>
        </p:txBody>
      </p:sp>
      <p:sp>
        <p:nvSpPr>
          <p:cNvPr id="3" name="Google Shape;171;p7">
            <a:extLst>
              <a:ext uri="{FF2B5EF4-FFF2-40B4-BE49-F238E27FC236}">
                <a16:creationId xmlns:a16="http://schemas.microsoft.com/office/drawing/2014/main" id="{BEF23D54-CFCB-B6D0-2CC6-F805859CBCD9}"/>
              </a:ext>
            </a:extLst>
          </p:cNvPr>
          <p:cNvSpPr/>
          <p:nvPr/>
        </p:nvSpPr>
        <p:spPr>
          <a:xfrm>
            <a:off x="409824" y="2480344"/>
            <a:ext cx="6776545" cy="4191000"/>
          </a:xfrm>
          <a:prstGeom prst="roundRect">
            <a:avLst>
              <a:gd name="adj" fmla="val 7887"/>
            </a:avLst>
          </a:prstGeom>
          <a:solidFill>
            <a:srgbClr val="FFFFFF"/>
          </a:solidFill>
          <a:ln w="38100" cap="flat" cmpd="sng">
            <a:solidFill>
              <a:srgbClr val="FE9F9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indent="304815" algn="ctr">
              <a:lnSpc>
                <a:spcPct val="125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Mùa xuân/ em đi trồng cây</a:t>
            </a:r>
          </a:p>
          <a:p>
            <a:pPr lvl="0" indent="304815" algn="ctr">
              <a:lnSpc>
                <a:spcPct val="125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Nắng lên/ từ phía bàn tay em trồng</a:t>
            </a:r>
          </a:p>
          <a:p>
            <a:pPr lvl="0" indent="304815" algn="ctr">
              <a:lnSpc>
                <a:spcPct val="125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Đồi hoang/ sẽ hoá rừng thông</a:t>
            </a:r>
          </a:p>
          <a:p>
            <a:pPr lvl="0" indent="304815" algn="ctr">
              <a:lnSpc>
                <a:spcPct val="125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Núi loang lổ cháy/ sẽ bùng màu xanh.//</a:t>
            </a:r>
          </a:p>
          <a:p>
            <a:pPr lvl="0" indent="304815" algn="ctr">
              <a:lnSpc>
                <a:spcPct val="200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Này em/ này chị/ này anh</a:t>
            </a:r>
          </a:p>
          <a:p>
            <a:pPr lvl="0" indent="304815" algn="ctr">
              <a:lnSpc>
                <a:spcPct val="125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Người vun gốc/ kẻ nâng cành non tơ</a:t>
            </a:r>
          </a:p>
          <a:p>
            <a:pPr lvl="0" indent="304815" algn="ctr">
              <a:lnSpc>
                <a:spcPct val="125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Dốc nghiêng/ mũ nón/ nhấp nhô</a:t>
            </a:r>
          </a:p>
          <a:p>
            <a:pPr lvl="0" indent="304815" algn="ctr">
              <a:lnSpc>
                <a:spcPct val="125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Đàn chim vui/ hót líu lo/ quanh đồi.//</a:t>
            </a:r>
          </a:p>
        </p:txBody>
      </p:sp>
      <p:pic>
        <p:nvPicPr>
          <p:cNvPr id="4" name="Google Shape;172;p7">
            <a:extLst>
              <a:ext uri="{FF2B5EF4-FFF2-40B4-BE49-F238E27FC236}">
                <a16:creationId xmlns:a16="http://schemas.microsoft.com/office/drawing/2014/main" id="{4181F1C7-E66A-471F-B599-102F3CA53D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2269" y="2895600"/>
            <a:ext cx="3884201" cy="3360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60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5FE205-8761-EBF2-172A-42DB6F68B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0;p7">
            <a:extLst>
              <a:ext uri="{FF2B5EF4-FFF2-40B4-BE49-F238E27FC236}">
                <a16:creationId xmlns:a16="http://schemas.microsoft.com/office/drawing/2014/main" id="{50F21AF8-A129-3494-386A-AF7D9324BAEE}"/>
              </a:ext>
            </a:extLst>
          </p:cNvPr>
          <p:cNvSpPr txBox="1"/>
          <p:nvPr/>
        </p:nvSpPr>
        <p:spPr>
          <a:xfrm>
            <a:off x="3124200" y="1623199"/>
            <a:ext cx="5943600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Hướng dẫn cách ngắt giọng</a:t>
            </a:r>
          </a:p>
        </p:txBody>
      </p:sp>
      <p:sp>
        <p:nvSpPr>
          <p:cNvPr id="5" name="Google Shape;180;p8">
            <a:extLst>
              <a:ext uri="{FF2B5EF4-FFF2-40B4-BE49-F238E27FC236}">
                <a16:creationId xmlns:a16="http://schemas.microsoft.com/office/drawing/2014/main" id="{229A2A78-9495-2597-4C3C-9F8F01571612}"/>
              </a:ext>
            </a:extLst>
          </p:cNvPr>
          <p:cNvSpPr/>
          <p:nvPr/>
        </p:nvSpPr>
        <p:spPr>
          <a:xfrm>
            <a:off x="215901" y="2308649"/>
            <a:ext cx="7112000" cy="431799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indent="304815" algn="ctr">
              <a:lnSpc>
                <a:spcPct val="125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Gió ngoan/ chạm giọt mồ hôi</a:t>
            </a:r>
          </a:p>
          <a:p>
            <a:pPr indent="304815" algn="ctr">
              <a:lnSpc>
                <a:spcPct val="125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Để gương mặt/ nở nụ cười hồn nhiên</a:t>
            </a:r>
          </a:p>
          <a:p>
            <a:pPr indent="304815" algn="ctr">
              <a:lnSpc>
                <a:spcPct val="125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Nắng xuân/ lấp lánh mọi miền</a:t>
            </a:r>
          </a:p>
          <a:p>
            <a:pPr indent="304815" algn="ctr">
              <a:lnSpc>
                <a:spcPct val="125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Niềm vui háo hức/ trải trên núi đồi.//</a:t>
            </a:r>
          </a:p>
          <a:p>
            <a:pPr indent="304815" algn="ctr">
              <a:lnSpc>
                <a:spcPct val="200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Từ bàn tay nhỏ đấy thôi!/</a:t>
            </a:r>
          </a:p>
          <a:p>
            <a:pPr indent="304815" algn="ctr">
              <a:lnSpc>
                <a:spcPct val="125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Góp mầm xanh/ với đất trời yêu thương</a:t>
            </a:r>
          </a:p>
          <a:p>
            <a:pPr indent="304815" algn="ctr">
              <a:lnSpc>
                <a:spcPct val="125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Rồi đây/ trên khắp quê hương</a:t>
            </a:r>
          </a:p>
          <a:p>
            <a:pPr indent="304815" algn="ctr">
              <a:lnSpc>
                <a:spcPct val="125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Màu xuân xanh biếc/ nẻo đường tương lai.</a:t>
            </a:r>
          </a:p>
        </p:txBody>
      </p:sp>
      <p:pic>
        <p:nvPicPr>
          <p:cNvPr id="6" name="Google Shape;181;p8">
            <a:extLst>
              <a:ext uri="{FF2B5EF4-FFF2-40B4-BE49-F238E27FC236}">
                <a16:creationId xmlns:a16="http://schemas.microsoft.com/office/drawing/2014/main" id="{AB436A60-D50F-04E0-EB55-EE8C8C43B6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38722" y="2308649"/>
            <a:ext cx="2258155" cy="431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927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F6C2DE-DD7B-870F-E9BF-BD2A6D778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88;p9">
            <a:extLst>
              <a:ext uri="{FF2B5EF4-FFF2-40B4-BE49-F238E27FC236}">
                <a16:creationId xmlns:a16="http://schemas.microsoft.com/office/drawing/2014/main" id="{254D2B46-D4C3-DDDC-F688-0A69D1F1361C}"/>
              </a:ext>
            </a:extLst>
          </p:cNvPr>
          <p:cNvSpPr/>
          <p:nvPr/>
        </p:nvSpPr>
        <p:spPr>
          <a:xfrm>
            <a:off x="4199983" y="1661785"/>
            <a:ext cx="3792034" cy="585257"/>
          </a:xfrm>
          <a:prstGeom prst="roundRect">
            <a:avLst>
              <a:gd name="adj" fmla="val 23258"/>
            </a:avLst>
          </a:prstGeom>
          <a:solidFill>
            <a:srgbClr val="C00000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r>
              <a:rPr lang="en-US" sz="2800" b="1" kern="0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nghĩa</a:t>
            </a:r>
            <a:r>
              <a:rPr lang="en-US" sz="2800" b="1" kern="0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2800" b="1" kern="0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khó</a:t>
            </a:r>
            <a:endParaRPr lang="en-US" sz="2800" b="1" kern="0" dirty="0">
              <a:solidFill>
                <a:srgbClr val="FFFFFF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0" name="Google Shape;189;p9">
            <a:extLst>
              <a:ext uri="{FF2B5EF4-FFF2-40B4-BE49-F238E27FC236}">
                <a16:creationId xmlns:a16="http://schemas.microsoft.com/office/drawing/2014/main" id="{1A907C8D-5131-BBF6-BC98-91FEF312F739}"/>
              </a:ext>
            </a:extLst>
          </p:cNvPr>
          <p:cNvGrpSpPr/>
          <p:nvPr/>
        </p:nvGrpSpPr>
        <p:grpSpPr>
          <a:xfrm>
            <a:off x="839749" y="2735923"/>
            <a:ext cx="4249234" cy="3856434"/>
            <a:chOff x="1221524" y="3042358"/>
            <a:chExt cx="6373851" cy="5784651"/>
          </a:xfrm>
        </p:grpSpPr>
        <p:pic>
          <p:nvPicPr>
            <p:cNvPr id="11" name="Google Shape;190;p9">
              <a:extLst>
                <a:ext uri="{FF2B5EF4-FFF2-40B4-BE49-F238E27FC236}">
                  <a16:creationId xmlns:a16="http://schemas.microsoft.com/office/drawing/2014/main" id="{620BB4A5-B4C0-1503-8500-573EFCFC8F20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64424" y="3042358"/>
              <a:ext cx="5688051" cy="4135687"/>
            </a:xfrm>
            <a:prstGeom prst="rect">
              <a:avLst/>
            </a:prstGeom>
            <a:noFill/>
            <a:ln>
              <a:noFill/>
            </a:ln>
            <a:effectLst>
              <a:outerShdw blurRad="190500" algn="tl" rotWithShape="0">
                <a:srgbClr val="000000">
                  <a:alpha val="69803"/>
                </a:srgbClr>
              </a:outerShdw>
            </a:effectLst>
          </p:spPr>
        </p:pic>
        <p:sp>
          <p:nvSpPr>
            <p:cNvPr id="12" name="Google Shape;191;p9">
              <a:extLst>
                <a:ext uri="{FF2B5EF4-FFF2-40B4-BE49-F238E27FC236}">
                  <a16:creationId xmlns:a16="http://schemas.microsoft.com/office/drawing/2014/main" id="{EE13D11D-9617-BDD5-1463-B8652B3ACB10}"/>
                </a:ext>
              </a:extLst>
            </p:cNvPr>
            <p:cNvSpPr/>
            <p:nvPr/>
          </p:nvSpPr>
          <p:spPr>
            <a:xfrm>
              <a:off x="1221524" y="6946359"/>
              <a:ext cx="6373851" cy="1880650"/>
            </a:xfrm>
            <a:prstGeom prst="roundRect">
              <a:avLst>
                <a:gd name="adj" fmla="val 9739"/>
              </a:avLst>
            </a:prstGeom>
            <a:solidFill>
              <a:srgbClr val="FFFFFF"/>
            </a:solidFill>
            <a:ln w="38100" cap="flat" cmpd="sng">
              <a:solidFill>
                <a:srgbClr val="C0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Loang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lổ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: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nhiều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mảng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màu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đan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xen,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lộn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xộn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</p:grpSp>
      <p:grpSp>
        <p:nvGrpSpPr>
          <p:cNvPr id="13" name="Google Shape;192;p9">
            <a:extLst>
              <a:ext uri="{FF2B5EF4-FFF2-40B4-BE49-F238E27FC236}">
                <a16:creationId xmlns:a16="http://schemas.microsoft.com/office/drawing/2014/main" id="{0AFBB2D8-63F5-4EEC-5F9F-350F99423FF5}"/>
              </a:ext>
            </a:extLst>
          </p:cNvPr>
          <p:cNvGrpSpPr/>
          <p:nvPr/>
        </p:nvGrpSpPr>
        <p:grpSpPr>
          <a:xfrm>
            <a:off x="5613400" y="2159857"/>
            <a:ext cx="6400800" cy="4432500"/>
            <a:chOff x="8458200" y="3300007"/>
            <a:chExt cx="9601200" cy="6648749"/>
          </a:xfrm>
        </p:grpSpPr>
        <p:pic>
          <p:nvPicPr>
            <p:cNvPr id="14" name="Google Shape;193;p9">
              <a:extLst>
                <a:ext uri="{FF2B5EF4-FFF2-40B4-BE49-F238E27FC236}">
                  <a16:creationId xmlns:a16="http://schemas.microsoft.com/office/drawing/2014/main" id="{D69CA66F-E05B-0CCB-6EBF-BF5054FEC7A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035529" y="3300007"/>
              <a:ext cx="3647223" cy="45545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94;p9">
              <a:extLst>
                <a:ext uri="{FF2B5EF4-FFF2-40B4-BE49-F238E27FC236}">
                  <a16:creationId xmlns:a16="http://schemas.microsoft.com/office/drawing/2014/main" id="{EE54B3D9-6ED7-798D-6C94-8F05DC8E0549}"/>
                </a:ext>
              </a:extLst>
            </p:cNvPr>
            <p:cNvSpPr/>
            <p:nvPr/>
          </p:nvSpPr>
          <p:spPr>
            <a:xfrm>
              <a:off x="8458200" y="8119957"/>
              <a:ext cx="9601200" cy="1828799"/>
            </a:xfrm>
            <a:prstGeom prst="roundRect">
              <a:avLst>
                <a:gd name="adj" fmla="val 9739"/>
              </a:avLst>
            </a:prstGeom>
            <a:solidFill>
              <a:srgbClr val="FFFFFF"/>
            </a:solidFill>
            <a:ln w="38100" cap="flat" cmpd="sng">
              <a:solidFill>
                <a:srgbClr val="C0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Háo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hức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: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Phấn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khởi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nóng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lòng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chờ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đợi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một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điều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hay,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điều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vui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biết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sắp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tới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1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A65441-7A4F-5D6A-AF00-1FFBAEA61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34;p5">
            <a:extLst>
              <a:ext uri="{FF2B5EF4-FFF2-40B4-BE49-F238E27FC236}">
                <a16:creationId xmlns:a16="http://schemas.microsoft.com/office/drawing/2014/main" id="{7B2072C7-BB6E-848E-B9A5-D5EEB075C133}"/>
              </a:ext>
            </a:extLst>
          </p:cNvPr>
          <p:cNvSpPr/>
          <p:nvPr/>
        </p:nvSpPr>
        <p:spPr>
          <a:xfrm>
            <a:off x="19204" y="4553210"/>
            <a:ext cx="1358389" cy="2779313"/>
          </a:xfrm>
          <a:custGeom>
            <a:avLst/>
            <a:gdLst/>
            <a:ahLst/>
            <a:cxnLst/>
            <a:rect l="l" t="t" r="r" b="b"/>
            <a:pathLst>
              <a:path w="2037584" h="4168969" extrusionOk="0">
                <a:moveTo>
                  <a:pt x="0" y="0"/>
                </a:moveTo>
                <a:lnTo>
                  <a:pt x="2037583" y="0"/>
                </a:lnTo>
                <a:lnTo>
                  <a:pt x="2037583" y="4168969"/>
                </a:lnTo>
                <a:lnTo>
                  <a:pt x="0" y="4168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Google Shape;136;p5">
            <a:extLst>
              <a:ext uri="{FF2B5EF4-FFF2-40B4-BE49-F238E27FC236}">
                <a16:creationId xmlns:a16="http://schemas.microsoft.com/office/drawing/2014/main" id="{2CC698D6-1436-ED2D-225D-2888BB6C8943}"/>
              </a:ext>
            </a:extLst>
          </p:cNvPr>
          <p:cNvSpPr/>
          <p:nvPr/>
        </p:nvSpPr>
        <p:spPr>
          <a:xfrm>
            <a:off x="-1882503" y="1698561"/>
            <a:ext cx="5572157" cy="3064686"/>
          </a:xfrm>
          <a:custGeom>
            <a:avLst/>
            <a:gdLst/>
            <a:ahLst/>
            <a:cxnLst/>
            <a:rect l="l" t="t" r="r" b="b"/>
            <a:pathLst>
              <a:path w="8358235" h="4597029" extrusionOk="0">
                <a:moveTo>
                  <a:pt x="0" y="0"/>
                </a:moveTo>
                <a:lnTo>
                  <a:pt x="8358234" y="0"/>
                </a:lnTo>
                <a:lnTo>
                  <a:pt x="8358234" y="4597029"/>
                </a:lnTo>
                <a:lnTo>
                  <a:pt x="0" y="45970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Google Shape;137;p5">
            <a:extLst>
              <a:ext uri="{FF2B5EF4-FFF2-40B4-BE49-F238E27FC236}">
                <a16:creationId xmlns:a16="http://schemas.microsoft.com/office/drawing/2014/main" id="{E39C1B1C-DA58-05B8-9406-97A17CA4C99E}"/>
              </a:ext>
            </a:extLst>
          </p:cNvPr>
          <p:cNvSpPr/>
          <p:nvPr/>
        </p:nvSpPr>
        <p:spPr>
          <a:xfrm>
            <a:off x="590384" y="5035312"/>
            <a:ext cx="1818487" cy="2743200"/>
          </a:xfrm>
          <a:custGeom>
            <a:avLst/>
            <a:gdLst/>
            <a:ahLst/>
            <a:cxnLst/>
            <a:rect l="l" t="t" r="r" b="b"/>
            <a:pathLst>
              <a:path w="2727731" h="4114800" extrusionOk="0">
                <a:moveTo>
                  <a:pt x="0" y="0"/>
                </a:moveTo>
                <a:lnTo>
                  <a:pt x="2727730" y="0"/>
                </a:lnTo>
                <a:lnTo>
                  <a:pt x="27277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Google Shape;141;p5">
            <a:extLst>
              <a:ext uri="{FF2B5EF4-FFF2-40B4-BE49-F238E27FC236}">
                <a16:creationId xmlns:a16="http://schemas.microsoft.com/office/drawing/2014/main" id="{D7BD13D7-9D58-F793-15AD-75B2E238D2DC}"/>
              </a:ext>
            </a:extLst>
          </p:cNvPr>
          <p:cNvSpPr/>
          <p:nvPr/>
        </p:nvSpPr>
        <p:spPr>
          <a:xfrm rot="366243">
            <a:off x="9984396" y="1711231"/>
            <a:ext cx="1258489" cy="1320381"/>
          </a:xfrm>
          <a:custGeom>
            <a:avLst/>
            <a:gdLst/>
            <a:ahLst/>
            <a:cxnLst/>
            <a:rect l="l" t="t" r="r" b="b"/>
            <a:pathLst>
              <a:path w="1887733" h="1980572" extrusionOk="0">
                <a:moveTo>
                  <a:pt x="0" y="0"/>
                </a:moveTo>
                <a:lnTo>
                  <a:pt x="1887733" y="0"/>
                </a:lnTo>
                <a:lnTo>
                  <a:pt x="1887733" y="1980572"/>
                </a:lnTo>
                <a:lnTo>
                  <a:pt x="0" y="1980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oogle Shape;142;p5">
            <a:extLst>
              <a:ext uri="{FF2B5EF4-FFF2-40B4-BE49-F238E27FC236}">
                <a16:creationId xmlns:a16="http://schemas.microsoft.com/office/drawing/2014/main" id="{310FD4E1-3672-6F66-954E-F14FED6B004A}"/>
              </a:ext>
            </a:extLst>
          </p:cNvPr>
          <p:cNvGrpSpPr/>
          <p:nvPr/>
        </p:nvGrpSpPr>
        <p:grpSpPr>
          <a:xfrm>
            <a:off x="2408871" y="2504456"/>
            <a:ext cx="7374257" cy="2743200"/>
            <a:chOff x="2749865" y="1943101"/>
            <a:chExt cx="13506592" cy="6461783"/>
          </a:xfrm>
        </p:grpSpPr>
        <p:sp>
          <p:nvSpPr>
            <p:cNvPr id="14" name="Google Shape;143;p5">
              <a:extLst>
                <a:ext uri="{FF2B5EF4-FFF2-40B4-BE49-F238E27FC236}">
                  <a16:creationId xmlns:a16="http://schemas.microsoft.com/office/drawing/2014/main" id="{12708D33-1333-25E8-68A3-7E5AFC4DAEE1}"/>
                </a:ext>
              </a:extLst>
            </p:cNvPr>
            <p:cNvSpPr/>
            <p:nvPr/>
          </p:nvSpPr>
          <p:spPr>
            <a:xfrm>
              <a:off x="2749865" y="1943101"/>
              <a:ext cx="13506592" cy="6461783"/>
            </a:xfrm>
            <a:custGeom>
              <a:avLst/>
              <a:gdLst/>
              <a:ahLst/>
              <a:cxnLst/>
              <a:rect l="l" t="t" r="r" b="b"/>
              <a:pathLst>
                <a:path w="13014469" h="5264107" extrusionOk="0">
                  <a:moveTo>
                    <a:pt x="0" y="0"/>
                  </a:moveTo>
                  <a:lnTo>
                    <a:pt x="13014470" y="0"/>
                  </a:lnTo>
                  <a:lnTo>
                    <a:pt x="13014470" y="5264107"/>
                  </a:lnTo>
                  <a:lnTo>
                    <a:pt x="0" y="52641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Google Shape;144;p5">
              <a:extLst>
                <a:ext uri="{FF2B5EF4-FFF2-40B4-BE49-F238E27FC236}">
                  <a16:creationId xmlns:a16="http://schemas.microsoft.com/office/drawing/2014/main" id="{E9C95EBD-D134-EC05-6FE0-11C27C7562FF}"/>
                </a:ext>
              </a:extLst>
            </p:cNvPr>
            <p:cNvSpPr/>
            <p:nvPr/>
          </p:nvSpPr>
          <p:spPr>
            <a:xfrm>
              <a:off x="3330961" y="3439739"/>
              <a:ext cx="12344400" cy="346850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sz="4400" b="1" kern="0" dirty="0">
                  <a:solidFill>
                    <a:srgbClr val="C0504D"/>
                  </a:solidFill>
                  <a:latin typeface="UTM Avo" panose="02040603050506020204" pitchFamily="18" charset="0"/>
                  <a:cs typeface="Arial"/>
                  <a:sym typeface="Arial"/>
                </a:rPr>
                <a:t>2. ĐỌC HIỂU</a:t>
              </a:r>
            </a:p>
          </p:txBody>
        </p:sp>
      </p:grpSp>
      <p:sp>
        <p:nvSpPr>
          <p:cNvPr id="9" name="Google Shape;138;p5">
            <a:extLst>
              <a:ext uri="{FF2B5EF4-FFF2-40B4-BE49-F238E27FC236}">
                <a16:creationId xmlns:a16="http://schemas.microsoft.com/office/drawing/2014/main" id="{268A820E-0317-2B19-569D-6F2644ABC108}"/>
              </a:ext>
            </a:extLst>
          </p:cNvPr>
          <p:cNvSpPr/>
          <p:nvPr/>
        </p:nvSpPr>
        <p:spPr>
          <a:xfrm flipH="1">
            <a:off x="11053819" y="5247656"/>
            <a:ext cx="1358389" cy="2779313"/>
          </a:xfrm>
          <a:custGeom>
            <a:avLst/>
            <a:gdLst/>
            <a:ahLst/>
            <a:cxnLst/>
            <a:rect l="l" t="t" r="r" b="b"/>
            <a:pathLst>
              <a:path w="2037584" h="4168969" extrusionOk="0">
                <a:moveTo>
                  <a:pt x="2037584" y="0"/>
                </a:moveTo>
                <a:lnTo>
                  <a:pt x="0" y="0"/>
                </a:lnTo>
                <a:lnTo>
                  <a:pt x="0" y="4168969"/>
                </a:lnTo>
                <a:lnTo>
                  <a:pt x="2037584" y="4168969"/>
                </a:lnTo>
                <a:lnTo>
                  <a:pt x="2037584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Google Shape;139;p5">
            <a:extLst>
              <a:ext uri="{FF2B5EF4-FFF2-40B4-BE49-F238E27FC236}">
                <a16:creationId xmlns:a16="http://schemas.microsoft.com/office/drawing/2014/main" id="{2184C6A5-46AA-8DA1-3DCB-DCA49595072F}"/>
              </a:ext>
            </a:extLst>
          </p:cNvPr>
          <p:cNvSpPr/>
          <p:nvPr/>
        </p:nvSpPr>
        <p:spPr>
          <a:xfrm>
            <a:off x="8984359" y="4011599"/>
            <a:ext cx="2069460" cy="3072467"/>
          </a:xfrm>
          <a:custGeom>
            <a:avLst/>
            <a:gdLst/>
            <a:ahLst/>
            <a:cxnLst/>
            <a:rect l="l" t="t" r="r" b="b"/>
            <a:pathLst>
              <a:path w="3104190" h="4608701" extrusionOk="0">
                <a:moveTo>
                  <a:pt x="0" y="0"/>
                </a:moveTo>
                <a:lnTo>
                  <a:pt x="3104189" y="0"/>
                </a:lnTo>
                <a:lnTo>
                  <a:pt x="3104189" y="4608701"/>
                </a:lnTo>
                <a:lnTo>
                  <a:pt x="0" y="46087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r="-221895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Google Shape;140;p5">
            <a:extLst>
              <a:ext uri="{FF2B5EF4-FFF2-40B4-BE49-F238E27FC236}">
                <a16:creationId xmlns:a16="http://schemas.microsoft.com/office/drawing/2014/main" id="{EB03D300-583E-A206-617F-48BC07D0B445}"/>
              </a:ext>
            </a:extLst>
          </p:cNvPr>
          <p:cNvSpPr/>
          <p:nvPr/>
        </p:nvSpPr>
        <p:spPr>
          <a:xfrm>
            <a:off x="9914527" y="5118400"/>
            <a:ext cx="1818487" cy="2743200"/>
          </a:xfrm>
          <a:custGeom>
            <a:avLst/>
            <a:gdLst/>
            <a:ahLst/>
            <a:cxnLst/>
            <a:rect l="l" t="t" r="r" b="b"/>
            <a:pathLst>
              <a:path w="2727731" h="4114800" extrusionOk="0">
                <a:moveTo>
                  <a:pt x="0" y="0"/>
                </a:moveTo>
                <a:lnTo>
                  <a:pt x="2727731" y="0"/>
                </a:lnTo>
                <a:lnTo>
                  <a:pt x="27277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1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ADDDF4-90EF-4304-3B34-15C0DF029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4;p12">
            <a:extLst>
              <a:ext uri="{FF2B5EF4-FFF2-40B4-BE49-F238E27FC236}">
                <a16:creationId xmlns:a16="http://schemas.microsoft.com/office/drawing/2014/main" id="{D40E80C2-0B6D-D505-AAB9-A461D0FAF466}"/>
              </a:ext>
            </a:extLst>
          </p:cNvPr>
          <p:cNvSpPr/>
          <p:nvPr/>
        </p:nvSpPr>
        <p:spPr>
          <a:xfrm>
            <a:off x="4521200" y="1650023"/>
            <a:ext cx="3149600" cy="547077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kern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Câu hỏi</a:t>
            </a:r>
            <a:endParaRPr lang="en-US" sz="2800" b="1" kern="0" dirty="0">
              <a:solidFill>
                <a:srgbClr val="FFFFFF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225;p12">
            <a:extLst>
              <a:ext uri="{FF2B5EF4-FFF2-40B4-BE49-F238E27FC236}">
                <a16:creationId xmlns:a16="http://schemas.microsoft.com/office/drawing/2014/main" id="{A60A9E58-98A1-2A6D-A558-FE3D287A2A43}"/>
              </a:ext>
            </a:extLst>
          </p:cNvPr>
          <p:cNvSpPr/>
          <p:nvPr/>
        </p:nvSpPr>
        <p:spPr>
          <a:xfrm>
            <a:off x="257078" y="2463799"/>
            <a:ext cx="9235082" cy="4199381"/>
          </a:xfrm>
          <a:prstGeom prst="roundRect">
            <a:avLst>
              <a:gd name="adj" fmla="val 8602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1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 bạn nhỏ hình dung quang cảnh sẽ thay đổi như thế nào khi tham gia trồng cây cùng mọi người?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2: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Tìm trong khổ thơ 2 những hình ảnh thể hiện cảnh nhộn nhịp của buổi trồng cây.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3: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Những từ ngữ nào ở khổ thơ thứ ba thể hiện niềm vui của các bạn nhỏ.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4: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Tác giả muốn nói điều gì qua khổ thơ cuối?</a:t>
            </a:r>
          </a:p>
        </p:txBody>
      </p:sp>
      <p:pic>
        <p:nvPicPr>
          <p:cNvPr id="4" name="Google Shape;226;p12">
            <a:extLst>
              <a:ext uri="{FF2B5EF4-FFF2-40B4-BE49-F238E27FC236}">
                <a16:creationId xmlns:a16="http://schemas.microsoft.com/office/drawing/2014/main" id="{28C2E7B6-9157-7CAC-0FA7-BF0740D110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6673" y="3323182"/>
            <a:ext cx="1923949" cy="31325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830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14033" y="1384637"/>
            <a:ext cx="9906000" cy="1015663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solidFill>
                    <a:prstClr val="black"/>
                  </a:solidFill>
                </a:ln>
                <a:solidFill>
                  <a:srgbClr val="8064A2">
                    <a:lumMod val="40000"/>
                    <a:lumOff val="60000"/>
                  </a:srgbClr>
                </a:solidFill>
                <a:effectLst>
                  <a:glow rad="266700">
                    <a:srgbClr val="8064A2">
                      <a:satMod val="175000"/>
                      <a:alpha val="38000"/>
                    </a:srgbClr>
                  </a:glow>
                </a:effectLst>
                <a:uLnTx/>
                <a:uFillTx/>
                <a:latin typeface="iCiel Cadena" panose="02000503000000020004" pitchFamily="50" charset="0"/>
                <a:cs typeface="Times New Roman" pitchFamily="18" charset="0"/>
              </a:rPr>
              <a:t>GIẢI CỨU</a:t>
            </a:r>
            <a:r>
              <a:rPr kumimoji="0" lang="en-US" sz="6000" b="1" i="0" u="none" strike="noStrike" kern="1200" cap="none" spc="0" normalizeH="0" noProof="0">
                <a:ln>
                  <a:solidFill>
                    <a:prstClr val="black"/>
                  </a:solidFill>
                </a:ln>
                <a:solidFill>
                  <a:srgbClr val="8064A2">
                    <a:lumMod val="40000"/>
                    <a:lumOff val="60000"/>
                  </a:srgbClr>
                </a:solidFill>
                <a:effectLst>
                  <a:glow rad="266700">
                    <a:srgbClr val="8064A2">
                      <a:satMod val="175000"/>
                      <a:alpha val="38000"/>
                    </a:srgbClr>
                  </a:glow>
                </a:effectLst>
                <a:uLnTx/>
                <a:uFillTx/>
                <a:latin typeface="iCiel Cadena" panose="02000503000000020004" pitchFamily="50" charset="0"/>
                <a:cs typeface="Times New Roman" pitchFamily="18" charset="0"/>
              </a:rPr>
              <a:t> </a:t>
            </a:r>
            <a:r>
              <a:rPr lang="en-US" sz="6000" b="1">
                <a:ln>
                  <a:solidFill>
                    <a:prstClr val="black"/>
                  </a:solidFill>
                </a:ln>
                <a:solidFill>
                  <a:srgbClr val="8064A2">
                    <a:lumMod val="40000"/>
                    <a:lumOff val="60000"/>
                  </a:srgbClr>
                </a:solidFill>
                <a:effectLst>
                  <a:glow rad="266700">
                    <a:srgbClr val="8064A2">
                      <a:satMod val="175000"/>
                      <a:alpha val="38000"/>
                    </a:srgbClr>
                  </a:glow>
                </a:effectLst>
                <a:latin typeface="iCiel Cadena" panose="02000503000000020004" pitchFamily="50" charset="0"/>
                <a:cs typeface="Times New Roman" pitchFamily="18" charset="0"/>
              </a:rPr>
              <a:t>ĐẠI DƯƠNG</a:t>
            </a:r>
            <a:endParaRPr kumimoji="0" lang="en-US" sz="6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8064A2">
                  <a:lumMod val="40000"/>
                  <a:lumOff val="60000"/>
                </a:srgbClr>
              </a:solidFill>
              <a:effectLst>
                <a:glow rad="266700">
                  <a:srgbClr val="8064A2">
                    <a:satMod val="175000"/>
                    <a:alpha val="38000"/>
                  </a:srgbClr>
                </a:glow>
              </a:effectLst>
              <a:uLnTx/>
              <a:uFillTx/>
              <a:latin typeface="iCiel Cadena" panose="02000503000000020004" pitchFamily="50" charset="0"/>
              <a:cs typeface="Times New Roman" pitchFamily="18" charset="0"/>
            </a:endParaRPr>
          </a:p>
        </p:txBody>
      </p:sp>
      <p:pic>
        <p:nvPicPr>
          <p:cNvPr id="2" name="PartOfYourWorld-V.A-356548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60399" y="2120900"/>
            <a:ext cx="304800" cy="30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251045-2E6F-B354-627C-56D148B1C8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87" b="14990"/>
          <a:stretch/>
        </p:blipFill>
        <p:spPr>
          <a:xfrm>
            <a:off x="529370" y="254000"/>
            <a:ext cx="2969327" cy="10287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4056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ADF6BC7-618C-42D4-BBB2-5F7D69DCCF12}"/>
              </a:ext>
            </a:extLst>
          </p:cNvPr>
          <p:cNvGrpSpPr/>
          <p:nvPr/>
        </p:nvGrpSpPr>
        <p:grpSpPr>
          <a:xfrm>
            <a:off x="2635538" y="4123809"/>
            <a:ext cx="2076450" cy="2200275"/>
            <a:chOff x="7671473" y="2438928"/>
            <a:chExt cx="2076450" cy="220027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8B6B951-743E-3E19-446D-DD15E8C2C7BE}"/>
                </a:ext>
              </a:extLst>
            </p:cNvPr>
            <p:cNvSpPr/>
            <p:nvPr/>
          </p:nvSpPr>
          <p:spPr>
            <a:xfrm>
              <a:off x="8094133" y="3285066"/>
              <a:ext cx="990600" cy="77893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1473" y="2438928"/>
              <a:ext cx="2076450" cy="220027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909E2A4-4A35-5629-5C50-B38DB076F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926" cy="1146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BB886FA3-75EA-A25D-9972-AB3920632850}"/>
              </a:ext>
            </a:extLst>
          </p:cNvPr>
          <p:cNvSpPr/>
          <p:nvPr/>
        </p:nvSpPr>
        <p:spPr>
          <a:xfrm>
            <a:off x="1320026" y="1764765"/>
            <a:ext cx="6292187" cy="1854742"/>
          </a:xfrm>
          <a:prstGeom prst="wedgeRoundRectCallout">
            <a:avLst>
              <a:gd name="adj1" fmla="val 58706"/>
              <a:gd name="adj2" fmla="val 2856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Đại dương không còn các sinh vật.</a:t>
            </a:r>
          </a:p>
          <a:p>
            <a:pPr algn="just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Các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</a:rPr>
              <a:t>hãy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 trả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 sau để mang các sinh vật trở lại nhé!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65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860" y="2661084"/>
            <a:ext cx="2148609" cy="2148609"/>
          </a:xfrm>
          <a:prstGeom prst="rect">
            <a:avLst/>
          </a:prstGeom>
        </p:spPr>
      </p:pic>
      <p:pic>
        <p:nvPicPr>
          <p:cNvPr id="4" name="Picture 3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391" y="1850736"/>
            <a:ext cx="2148609" cy="2148609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455" y="1850736"/>
            <a:ext cx="2148609" cy="2148609"/>
          </a:xfrm>
          <a:prstGeom prst="rect">
            <a:avLst/>
          </a:prstGeom>
        </p:spPr>
      </p:pic>
      <p:pic>
        <p:nvPicPr>
          <p:cNvPr id="6" name="Picture 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209" y="2588985"/>
            <a:ext cx="2148609" cy="21486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58082" y="2327375"/>
            <a:ext cx="884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6590" y="1446350"/>
            <a:ext cx="673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53903" y="1446350"/>
            <a:ext cx="673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718907" y="2137864"/>
            <a:ext cx="6732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AFD224-2A59-9C2C-376A-A803A8D3A5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926" cy="1146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6">
            <a:hlinkClick r:id="rId10" action="ppaction://hlinksldjump"/>
            <a:extLst>
              <a:ext uri="{FF2B5EF4-FFF2-40B4-BE49-F238E27FC236}">
                <a16:creationId xmlns:a16="http://schemas.microsoft.com/office/drawing/2014/main" id="{C4F5A084-22ED-07EA-1679-3A52C95B8E7D}"/>
              </a:ext>
            </a:extLst>
          </p:cNvPr>
          <p:cNvSpPr/>
          <p:nvPr/>
        </p:nvSpPr>
        <p:spPr>
          <a:xfrm>
            <a:off x="8027114" y="5943601"/>
            <a:ext cx="2767886" cy="5333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HOÀN THÀNH</a:t>
            </a:r>
          </a:p>
        </p:txBody>
      </p:sp>
    </p:spTree>
    <p:extLst>
      <p:ext uri="{BB962C8B-B14F-4D97-AF65-F5344CB8AC3E}">
        <p14:creationId xmlns:p14="http://schemas.microsoft.com/office/powerpoint/2010/main" val="298340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31381 -0.2328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-1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34167 -0.5333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83" y="-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0.00013 -0.5893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0.52917 -0.2833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58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peech Bubble: Rectangle with Corners Rounded 9"/>
          <p:cNvSpPr/>
          <p:nvPr/>
        </p:nvSpPr>
        <p:spPr>
          <a:xfrm>
            <a:off x="2691192" y="426002"/>
            <a:ext cx="8229600" cy="1600201"/>
          </a:xfrm>
          <a:prstGeom prst="wedgeRoundRectCallout">
            <a:avLst>
              <a:gd name="adj1" fmla="val 21334"/>
              <a:gd name="adj2" fmla="val 7645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Câu 1. </a:t>
            </a: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Các bạn nhỏ hình dung quang cảnh sẽ thay đổi như thế nào khi tham gia trồng cây cùng mọi người?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393699" y="2667000"/>
            <a:ext cx="6159501" cy="4047984"/>
          </a:xfrm>
          <a:prstGeom prst="roundRect">
            <a:avLst>
              <a:gd name="adj" fmla="val 756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9896E0-54BA-991C-096C-A7A3642D0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926" cy="1146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Google Shape;235;p13">
            <a:extLst>
              <a:ext uri="{FF2B5EF4-FFF2-40B4-BE49-F238E27FC236}">
                <a16:creationId xmlns:a16="http://schemas.microsoft.com/office/drawing/2014/main" id="{C5276B08-4A75-EB3D-8723-0E2027BEE3FC}"/>
              </a:ext>
            </a:extLst>
          </p:cNvPr>
          <p:cNvSpPr/>
          <p:nvPr/>
        </p:nvSpPr>
        <p:spPr>
          <a:xfrm>
            <a:off x="1111249" y="3459463"/>
            <a:ext cx="4724399" cy="24630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bạn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dung: 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“Đồi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hoang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sẽ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hoá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rừng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thông</a:t>
            </a:r>
            <a:endParaRPr lang="en-US" sz="2400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Núi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loang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lổ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cháy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sẽ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bùng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màu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xanh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.”</a:t>
            </a:r>
          </a:p>
        </p:txBody>
      </p:sp>
      <p:sp>
        <p:nvSpPr>
          <p:cNvPr id="6" name="Right Arrow 1">
            <a:hlinkClick r:id="rId5" action="ppaction://hlinksldjump"/>
            <a:extLst>
              <a:ext uri="{FF2B5EF4-FFF2-40B4-BE49-F238E27FC236}">
                <a16:creationId xmlns:a16="http://schemas.microsoft.com/office/drawing/2014/main" id="{45BECB75-4583-21D2-1FF5-C14A8DCB080F}"/>
              </a:ext>
            </a:extLst>
          </p:cNvPr>
          <p:cNvSpPr/>
          <p:nvPr/>
        </p:nvSpPr>
        <p:spPr>
          <a:xfrm>
            <a:off x="11183588" y="99304"/>
            <a:ext cx="957612" cy="533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23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B74817-C791-9338-0304-D69B60B893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926" cy="1146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326F20F0-1A68-9287-F9C2-E4A146A70484}"/>
              </a:ext>
            </a:extLst>
          </p:cNvPr>
          <p:cNvSpPr/>
          <p:nvPr/>
        </p:nvSpPr>
        <p:spPr>
          <a:xfrm>
            <a:off x="2691192" y="426002"/>
            <a:ext cx="8229600" cy="1600201"/>
          </a:xfrm>
          <a:prstGeom prst="wedgeRoundRectCallout">
            <a:avLst>
              <a:gd name="adj1" fmla="val 21334"/>
              <a:gd name="adj2" fmla="val 7645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latin typeface="UTM Avo" panose="02040603050506020204" pitchFamily="18" charset="0"/>
                <a:cs typeface="Arial"/>
                <a:sym typeface="Arial"/>
              </a:rPr>
              <a:t>Câu 2. </a:t>
            </a: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Tìm trong khổ thơ 2 những hình ảnh thể hiện cảnh nhộn nhịp của buổi trồng cây.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A5A2589-7596-834C-367A-E6C59CD0717A}"/>
              </a:ext>
            </a:extLst>
          </p:cNvPr>
          <p:cNvSpPr/>
          <p:nvPr/>
        </p:nvSpPr>
        <p:spPr>
          <a:xfrm>
            <a:off x="393699" y="2667000"/>
            <a:ext cx="6159501" cy="4047984"/>
          </a:xfrm>
          <a:prstGeom prst="roundRect">
            <a:avLst>
              <a:gd name="adj" fmla="val 756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Google Shape;235;p13">
            <a:extLst>
              <a:ext uri="{FF2B5EF4-FFF2-40B4-BE49-F238E27FC236}">
                <a16:creationId xmlns:a16="http://schemas.microsoft.com/office/drawing/2014/main" id="{F647AA47-3505-0E24-9FA9-9A68A80B485B}"/>
              </a:ext>
            </a:extLst>
          </p:cNvPr>
          <p:cNvSpPr/>
          <p:nvPr/>
        </p:nvSpPr>
        <p:spPr>
          <a:xfrm>
            <a:off x="530223" y="3459463"/>
            <a:ext cx="5886451" cy="24630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Này em, này chị, này anh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Người vun gốc, kẻ nâng cành non tơ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Dốc nghiêng mũ nón nhấp nhô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Đàn chim vui hót líu lo quanh đồi.</a:t>
            </a:r>
          </a:p>
        </p:txBody>
      </p:sp>
      <p:cxnSp>
        <p:nvCxnSpPr>
          <p:cNvPr id="13" name="Google Shape;245;p14">
            <a:extLst>
              <a:ext uri="{FF2B5EF4-FFF2-40B4-BE49-F238E27FC236}">
                <a16:creationId xmlns:a16="http://schemas.microsoft.com/office/drawing/2014/main" id="{0BFC4C20-ACDA-B500-0A8C-9F187DC47AC3}"/>
              </a:ext>
            </a:extLst>
          </p:cNvPr>
          <p:cNvCxnSpPr>
            <a:cxnSpLocks/>
          </p:cNvCxnSpPr>
          <p:nvPr/>
        </p:nvCxnSpPr>
        <p:spPr>
          <a:xfrm>
            <a:off x="816761" y="4635499"/>
            <a:ext cx="2133600" cy="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" name="Google Shape;246;p14">
            <a:extLst>
              <a:ext uri="{FF2B5EF4-FFF2-40B4-BE49-F238E27FC236}">
                <a16:creationId xmlns:a16="http://schemas.microsoft.com/office/drawing/2014/main" id="{74A132EE-0AEF-C0AD-8D5A-A7F2FBF491C1}"/>
              </a:ext>
            </a:extLst>
          </p:cNvPr>
          <p:cNvCxnSpPr>
            <a:cxnSpLocks/>
          </p:cNvCxnSpPr>
          <p:nvPr/>
        </p:nvCxnSpPr>
        <p:spPr>
          <a:xfrm rot="10800000" flipH="1">
            <a:off x="3102761" y="4635499"/>
            <a:ext cx="3149600" cy="11853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" name="Google Shape;247;p14">
            <a:extLst>
              <a:ext uri="{FF2B5EF4-FFF2-40B4-BE49-F238E27FC236}">
                <a16:creationId xmlns:a16="http://schemas.microsoft.com/office/drawing/2014/main" id="{E048BFAB-9F49-7D33-97D3-C47ABAA4134A}"/>
              </a:ext>
            </a:extLst>
          </p:cNvPr>
          <p:cNvCxnSpPr/>
          <p:nvPr/>
        </p:nvCxnSpPr>
        <p:spPr>
          <a:xfrm>
            <a:off x="3215368" y="5188653"/>
            <a:ext cx="2590947" cy="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" name="Google Shape;248;p14">
            <a:extLst>
              <a:ext uri="{FF2B5EF4-FFF2-40B4-BE49-F238E27FC236}">
                <a16:creationId xmlns:a16="http://schemas.microsoft.com/office/drawing/2014/main" id="{7A576129-AD70-D45F-B86F-DEFD8A2B892D}"/>
              </a:ext>
            </a:extLst>
          </p:cNvPr>
          <p:cNvCxnSpPr/>
          <p:nvPr/>
        </p:nvCxnSpPr>
        <p:spPr>
          <a:xfrm>
            <a:off x="1039792" y="5721349"/>
            <a:ext cx="3233909" cy="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Right Arrow 1">
            <a:hlinkClick r:id="rId5" action="ppaction://hlinksldjump"/>
            <a:extLst>
              <a:ext uri="{FF2B5EF4-FFF2-40B4-BE49-F238E27FC236}">
                <a16:creationId xmlns:a16="http://schemas.microsoft.com/office/drawing/2014/main" id="{23622310-0230-7255-8B5D-F7676C82C49D}"/>
              </a:ext>
            </a:extLst>
          </p:cNvPr>
          <p:cNvSpPr/>
          <p:nvPr/>
        </p:nvSpPr>
        <p:spPr>
          <a:xfrm>
            <a:off x="11183588" y="99304"/>
            <a:ext cx="957612" cy="533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274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006070-7469-9B39-6ED4-795D91A8A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926" cy="1146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536391D5-599A-7879-461B-9FCE44CFA6B1}"/>
              </a:ext>
            </a:extLst>
          </p:cNvPr>
          <p:cNvSpPr/>
          <p:nvPr/>
        </p:nvSpPr>
        <p:spPr>
          <a:xfrm>
            <a:off x="2691192" y="426002"/>
            <a:ext cx="8229600" cy="1600201"/>
          </a:xfrm>
          <a:prstGeom prst="wedgeRoundRectCallout">
            <a:avLst>
              <a:gd name="adj1" fmla="val 21334"/>
              <a:gd name="adj2" fmla="val 7645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latin typeface="UTM Avo" panose="02040603050506020204" pitchFamily="18" charset="0"/>
                <a:cs typeface="Arial"/>
                <a:sym typeface="Arial"/>
              </a:rPr>
              <a:t>Câu 3. </a:t>
            </a: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Những từ ngữ nào ở khổ thơ thứ ba thể hiện niềm vui của các bạn nhỏ.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7CA61B-8F12-79B1-EB36-D9526A34154D}"/>
              </a:ext>
            </a:extLst>
          </p:cNvPr>
          <p:cNvSpPr/>
          <p:nvPr/>
        </p:nvSpPr>
        <p:spPr>
          <a:xfrm>
            <a:off x="393699" y="2667000"/>
            <a:ext cx="6159501" cy="4047984"/>
          </a:xfrm>
          <a:prstGeom prst="roundRect">
            <a:avLst>
              <a:gd name="adj" fmla="val 756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Google Shape;235;p13">
            <a:extLst>
              <a:ext uri="{FF2B5EF4-FFF2-40B4-BE49-F238E27FC236}">
                <a16:creationId xmlns:a16="http://schemas.microsoft.com/office/drawing/2014/main" id="{18D7C857-7C3A-2D69-A4E1-04725543745F}"/>
              </a:ext>
            </a:extLst>
          </p:cNvPr>
          <p:cNvSpPr/>
          <p:nvPr/>
        </p:nvSpPr>
        <p:spPr>
          <a:xfrm>
            <a:off x="530223" y="3459463"/>
            <a:ext cx="5886451" cy="24630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Gió ngoan chạm giọt mồ hôi</a:t>
            </a:r>
          </a:p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Để gương mặt nở nụ cười hồn nhiên</a:t>
            </a:r>
          </a:p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Nắng xuân lấp lánh mọi miền</a:t>
            </a:r>
          </a:p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Niềm vui háo hức trải trên núi đồi.</a:t>
            </a:r>
          </a:p>
        </p:txBody>
      </p:sp>
      <p:sp>
        <p:nvSpPr>
          <p:cNvPr id="20" name="Google Shape;257;p15">
            <a:extLst>
              <a:ext uri="{FF2B5EF4-FFF2-40B4-BE49-F238E27FC236}">
                <a16:creationId xmlns:a16="http://schemas.microsoft.com/office/drawing/2014/main" id="{047157AC-F655-3D2A-A061-5E58C15FA56B}"/>
              </a:ext>
            </a:extLst>
          </p:cNvPr>
          <p:cNvSpPr/>
          <p:nvPr/>
        </p:nvSpPr>
        <p:spPr>
          <a:xfrm>
            <a:off x="6781315" y="4860501"/>
            <a:ext cx="5359885" cy="773737"/>
          </a:xfrm>
          <a:prstGeom prst="roundRect">
            <a:avLst>
              <a:gd name="adj" fmla="val 14417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Gương mặt nở nụ cười hồn nhiên</a:t>
            </a:r>
            <a:endParaRPr sz="2400" i="1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</p:txBody>
      </p:sp>
      <p:pic>
        <p:nvPicPr>
          <p:cNvPr id="21" name="Google Shape;258;p15">
            <a:extLst>
              <a:ext uri="{FF2B5EF4-FFF2-40B4-BE49-F238E27FC236}">
                <a16:creationId xmlns:a16="http://schemas.microsoft.com/office/drawing/2014/main" id="{716BBD8D-D461-8AB0-2228-672115CFCD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1438630" flipH="1">
            <a:off x="6487760" y="4362252"/>
            <a:ext cx="755066" cy="66166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59;p15">
            <a:extLst>
              <a:ext uri="{FF2B5EF4-FFF2-40B4-BE49-F238E27FC236}">
                <a16:creationId xmlns:a16="http://schemas.microsoft.com/office/drawing/2014/main" id="{F9CB8C30-41AE-A5DC-82B2-7B0A9A1EC7C3}"/>
              </a:ext>
            </a:extLst>
          </p:cNvPr>
          <p:cNvSpPr/>
          <p:nvPr/>
        </p:nvSpPr>
        <p:spPr>
          <a:xfrm>
            <a:off x="6472652" y="5999164"/>
            <a:ext cx="5359885" cy="759532"/>
          </a:xfrm>
          <a:prstGeom prst="roundRect">
            <a:avLst>
              <a:gd name="adj" fmla="val 12638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Niềm vui háo hức trải trên núi đồi</a:t>
            </a:r>
            <a:endParaRPr sz="2400" i="1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</p:txBody>
      </p:sp>
      <p:pic>
        <p:nvPicPr>
          <p:cNvPr id="23" name="Google Shape;260;p15">
            <a:extLst>
              <a:ext uri="{FF2B5EF4-FFF2-40B4-BE49-F238E27FC236}">
                <a16:creationId xmlns:a16="http://schemas.microsoft.com/office/drawing/2014/main" id="{3F80E917-1AFE-AE6D-8F5D-5433E32A7B2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1370" flipH="1">
            <a:off x="6045481" y="5469305"/>
            <a:ext cx="690260" cy="6616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61;p15">
            <a:extLst>
              <a:ext uri="{FF2B5EF4-FFF2-40B4-BE49-F238E27FC236}">
                <a16:creationId xmlns:a16="http://schemas.microsoft.com/office/drawing/2014/main" id="{CA4C0F61-1A7E-0508-0ED0-291320A3BF08}"/>
              </a:ext>
            </a:extLst>
          </p:cNvPr>
          <p:cNvCxnSpPr>
            <a:cxnSpLocks/>
          </p:cNvCxnSpPr>
          <p:nvPr/>
        </p:nvCxnSpPr>
        <p:spPr>
          <a:xfrm>
            <a:off x="917019" y="4695791"/>
            <a:ext cx="5286765" cy="7539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" name="Google Shape;262;p15">
            <a:extLst>
              <a:ext uri="{FF2B5EF4-FFF2-40B4-BE49-F238E27FC236}">
                <a16:creationId xmlns:a16="http://schemas.microsoft.com/office/drawing/2014/main" id="{130F6EAC-1919-A3E8-6304-4E05628C1593}"/>
              </a:ext>
            </a:extLst>
          </p:cNvPr>
          <p:cNvCxnSpPr/>
          <p:nvPr/>
        </p:nvCxnSpPr>
        <p:spPr>
          <a:xfrm>
            <a:off x="1090463" y="5793535"/>
            <a:ext cx="4939875" cy="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Right Arrow 1">
            <a:hlinkClick r:id="rId6" action="ppaction://hlinksldjump"/>
            <a:extLst>
              <a:ext uri="{FF2B5EF4-FFF2-40B4-BE49-F238E27FC236}">
                <a16:creationId xmlns:a16="http://schemas.microsoft.com/office/drawing/2014/main" id="{CE34FD21-044F-1259-8C12-13FDA58CF4D2}"/>
              </a:ext>
            </a:extLst>
          </p:cNvPr>
          <p:cNvSpPr/>
          <p:nvPr/>
        </p:nvSpPr>
        <p:spPr>
          <a:xfrm>
            <a:off x="11183588" y="99304"/>
            <a:ext cx="957612" cy="533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21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8661E4D-868A-10C1-D75B-66D505311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926" cy="114621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CC15E149-3DCA-F6CD-16FF-218DF234C42C}"/>
              </a:ext>
            </a:extLst>
          </p:cNvPr>
          <p:cNvSpPr/>
          <p:nvPr/>
        </p:nvSpPr>
        <p:spPr>
          <a:xfrm>
            <a:off x="2691192" y="426002"/>
            <a:ext cx="8229600" cy="1600201"/>
          </a:xfrm>
          <a:prstGeom prst="wedgeRoundRectCallout">
            <a:avLst>
              <a:gd name="adj1" fmla="val 21334"/>
              <a:gd name="adj2" fmla="val 7645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latin typeface="UTM Avo" panose="02040603050506020204" pitchFamily="18" charset="0"/>
                <a:cs typeface="Arial"/>
                <a:sym typeface="Arial"/>
              </a:rPr>
              <a:t>Câu 4. </a:t>
            </a: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Tác giả muốn nói điều gì qua khổ thơ cuối?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7B1E57-0751-341B-9CDD-667C0167DFF8}"/>
              </a:ext>
            </a:extLst>
          </p:cNvPr>
          <p:cNvSpPr/>
          <p:nvPr/>
        </p:nvSpPr>
        <p:spPr>
          <a:xfrm>
            <a:off x="393699" y="2667000"/>
            <a:ext cx="7124701" cy="3505200"/>
          </a:xfrm>
          <a:prstGeom prst="roundRect">
            <a:avLst>
              <a:gd name="adj" fmla="val 756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Google Shape;235;p13">
            <a:extLst>
              <a:ext uri="{FF2B5EF4-FFF2-40B4-BE49-F238E27FC236}">
                <a16:creationId xmlns:a16="http://schemas.microsoft.com/office/drawing/2014/main" id="{E4B13C60-814C-9FBE-F53A-CBDC080F1A8E}"/>
              </a:ext>
            </a:extLst>
          </p:cNvPr>
          <p:cNvSpPr/>
          <p:nvPr/>
        </p:nvSpPr>
        <p:spPr>
          <a:xfrm>
            <a:off x="530223" y="3081092"/>
            <a:ext cx="6743701" cy="24630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latin typeface="UTM Avo" panose="02040603050506020204" pitchFamily="18" charset="0"/>
                <a:cs typeface="Arial"/>
                <a:sym typeface="Arial"/>
              </a:rPr>
              <a:t>Từ bàn tay nhỏ đấy thôi!</a:t>
            </a:r>
          </a:p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latin typeface="UTM Avo" panose="02040603050506020204" pitchFamily="18" charset="0"/>
                <a:cs typeface="Arial"/>
                <a:sym typeface="Arial"/>
              </a:rPr>
              <a:t>Góp mầm xanh với đất trời yêu thương</a:t>
            </a:r>
          </a:p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latin typeface="UTM Avo" panose="02040603050506020204" pitchFamily="18" charset="0"/>
                <a:cs typeface="Arial"/>
                <a:sym typeface="Arial"/>
              </a:rPr>
              <a:t>Rồi đây trên khắp quê hương</a:t>
            </a:r>
          </a:p>
          <a:p>
            <a:pPr indent="304815"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latin typeface="UTM Avo" panose="02040603050506020204" pitchFamily="18" charset="0"/>
                <a:cs typeface="Arial"/>
                <a:sym typeface="Arial"/>
              </a:rPr>
              <a:t>Màu xuân xanh biếc nẻo đường tương lai.</a:t>
            </a:r>
          </a:p>
        </p:txBody>
      </p:sp>
      <p:sp>
        <p:nvSpPr>
          <p:cNvPr id="5" name="Google Shape;272;p16">
            <a:extLst>
              <a:ext uri="{FF2B5EF4-FFF2-40B4-BE49-F238E27FC236}">
                <a16:creationId xmlns:a16="http://schemas.microsoft.com/office/drawing/2014/main" id="{D9F656ED-8174-96BB-65FB-52CA0AE17CFF}"/>
              </a:ext>
            </a:extLst>
          </p:cNvPr>
          <p:cNvSpPr/>
          <p:nvPr/>
        </p:nvSpPr>
        <p:spPr>
          <a:xfrm>
            <a:off x="7954341" y="4141198"/>
            <a:ext cx="4098929" cy="2502851"/>
          </a:xfrm>
          <a:prstGeom prst="roundRect">
            <a:avLst>
              <a:gd name="adj" fmla="val 9662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just">
              <a:lnSpc>
                <a:spcPct val="150000"/>
              </a:lnSpc>
              <a:buClr>
                <a:srgbClr val="000000"/>
              </a:buClr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Tác giả tự hào, ngợi ca những đóng góp của các bạn nhỏ trong việc trồng cây xanh bảo vệ môi trường, xây dựng quê hương, đất nước tươi đẹp.</a:t>
            </a:r>
          </a:p>
        </p:txBody>
      </p:sp>
      <p:pic>
        <p:nvPicPr>
          <p:cNvPr id="6" name="Google Shape;273;p16">
            <a:extLst>
              <a:ext uri="{FF2B5EF4-FFF2-40B4-BE49-F238E27FC236}">
                <a16:creationId xmlns:a16="http://schemas.microsoft.com/office/drawing/2014/main" id="{D9AFA6AB-EBB8-3932-8442-467CEB1C75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1370" flipH="1">
            <a:off x="7364734" y="4960952"/>
            <a:ext cx="690260" cy="6616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Google Shape;274;p16">
            <a:extLst>
              <a:ext uri="{FF2B5EF4-FFF2-40B4-BE49-F238E27FC236}">
                <a16:creationId xmlns:a16="http://schemas.microsoft.com/office/drawing/2014/main" id="{E56880A7-5950-9793-1A05-90E12CBDA3E1}"/>
              </a:ext>
            </a:extLst>
          </p:cNvPr>
          <p:cNvCxnSpPr/>
          <p:nvPr/>
        </p:nvCxnSpPr>
        <p:spPr>
          <a:xfrm>
            <a:off x="1187116" y="4227964"/>
            <a:ext cx="5740400" cy="23037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" name="Google Shape;275;p16">
            <a:extLst>
              <a:ext uri="{FF2B5EF4-FFF2-40B4-BE49-F238E27FC236}">
                <a16:creationId xmlns:a16="http://schemas.microsoft.com/office/drawing/2014/main" id="{D0FC5A5D-1D2E-4CFA-BF1C-8A7C8F16F0ED}"/>
              </a:ext>
            </a:extLst>
          </p:cNvPr>
          <p:cNvCxnSpPr/>
          <p:nvPr/>
        </p:nvCxnSpPr>
        <p:spPr>
          <a:xfrm>
            <a:off x="932289" y="5392624"/>
            <a:ext cx="6197600" cy="5249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Right Arrow 1">
            <a:hlinkClick r:id="rId6" action="ppaction://hlinksldjump"/>
            <a:extLst>
              <a:ext uri="{FF2B5EF4-FFF2-40B4-BE49-F238E27FC236}">
                <a16:creationId xmlns:a16="http://schemas.microsoft.com/office/drawing/2014/main" id="{8B8DA82E-BCDE-8947-13E6-9B613E1E3EA4}"/>
              </a:ext>
            </a:extLst>
          </p:cNvPr>
          <p:cNvSpPr/>
          <p:nvPr/>
        </p:nvSpPr>
        <p:spPr>
          <a:xfrm>
            <a:off x="11183588" y="99304"/>
            <a:ext cx="957612" cy="5334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06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4622800" y="1246591"/>
            <a:ext cx="3644900" cy="1649009"/>
          </a:xfrm>
          <a:prstGeom prst="wedgeRoundRectCallout">
            <a:avLst>
              <a:gd name="adj1" fmla="val 71419"/>
              <a:gd name="adj2" fmla="val 3345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tốt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!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ounded Rectangle 6">
            <a:hlinkClick r:id="rId4" action="ppaction://hlinksldjump"/>
          </p:cNvPr>
          <p:cNvSpPr/>
          <p:nvPr/>
        </p:nvSpPr>
        <p:spPr>
          <a:xfrm>
            <a:off x="8661400" y="5626099"/>
            <a:ext cx="2133600" cy="8509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TIẾP TỤC BÀI HỌC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4EDCAB-8FC2-85A2-0132-E6F341B255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926" cy="114621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3260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1986DFA-36DE-39B5-533C-B3B6E2B6180B}"/>
              </a:ext>
            </a:extLst>
          </p:cNvPr>
          <p:cNvGrpSpPr/>
          <p:nvPr/>
        </p:nvGrpSpPr>
        <p:grpSpPr>
          <a:xfrm>
            <a:off x="4372963" y="2971800"/>
            <a:ext cx="3446073" cy="1715532"/>
            <a:chOff x="4372963" y="2971800"/>
            <a:chExt cx="3446073" cy="17155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216AF7-7D58-C700-284E-A72C38CE4AE9}"/>
                </a:ext>
              </a:extLst>
            </p:cNvPr>
            <p:cNvSpPr txBox="1"/>
            <p:nvPr/>
          </p:nvSpPr>
          <p:spPr>
            <a:xfrm>
              <a:off x="4372963" y="4318000"/>
              <a:ext cx="3446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vào đây để luyện tập</a:t>
              </a:r>
              <a:endParaRPr lang="en-US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BAF3DA0A-7C60-1877-F6E9-7FBDA9CB7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22900" y="2971800"/>
              <a:ext cx="1346200" cy="1346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4201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2C5D13-D4B3-9916-1D31-A29611651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68;p28">
            <a:extLst>
              <a:ext uri="{FF2B5EF4-FFF2-40B4-BE49-F238E27FC236}">
                <a16:creationId xmlns:a16="http://schemas.microsoft.com/office/drawing/2014/main" id="{6223CB33-D4AC-5C17-058F-EF5CE126B026}"/>
              </a:ext>
            </a:extLst>
          </p:cNvPr>
          <p:cNvGrpSpPr/>
          <p:nvPr/>
        </p:nvGrpSpPr>
        <p:grpSpPr>
          <a:xfrm>
            <a:off x="4521200" y="1041609"/>
            <a:ext cx="7518400" cy="3251200"/>
            <a:chOff x="2133600" y="2705100"/>
            <a:chExt cx="11277600" cy="4876800"/>
          </a:xfrm>
        </p:grpSpPr>
        <p:sp>
          <p:nvSpPr>
            <p:cNvPr id="3" name="Google Shape;369;p28">
              <a:extLst>
                <a:ext uri="{FF2B5EF4-FFF2-40B4-BE49-F238E27FC236}">
                  <a16:creationId xmlns:a16="http://schemas.microsoft.com/office/drawing/2014/main" id="{F59F49FF-A52C-3F8F-1231-1B47E44D9791}"/>
                </a:ext>
              </a:extLst>
            </p:cNvPr>
            <p:cNvSpPr/>
            <p:nvPr/>
          </p:nvSpPr>
          <p:spPr>
            <a:xfrm>
              <a:off x="2133600" y="2705100"/>
              <a:ext cx="11277600" cy="4876800"/>
            </a:xfrm>
            <a:prstGeom prst="cloudCallout">
              <a:avLst>
                <a:gd name="adj1" fmla="val -38593"/>
                <a:gd name="adj2" fmla="val 59121"/>
              </a:avLst>
            </a:prstGeom>
            <a:solidFill>
              <a:srgbClr val="FFFFFF"/>
            </a:solidFill>
            <a:ln w="38100" cap="flat" cmpd="sng">
              <a:solidFill>
                <a:srgbClr val="C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370;p28">
              <a:extLst>
                <a:ext uri="{FF2B5EF4-FFF2-40B4-BE49-F238E27FC236}">
                  <a16:creationId xmlns:a16="http://schemas.microsoft.com/office/drawing/2014/main" id="{CF5A9ECA-973F-DC82-2FE6-3238B3AA7066}"/>
                </a:ext>
              </a:extLst>
            </p:cNvPr>
            <p:cNvSpPr/>
            <p:nvPr/>
          </p:nvSpPr>
          <p:spPr>
            <a:xfrm>
              <a:off x="3314700" y="3314714"/>
              <a:ext cx="8915400" cy="3657572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381038" marR="0" lvl="0" indent="-381038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UTM Avo" panose="02040603050506020204" pitchFamily="18" charset="0"/>
                <a:buChar char="-"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Luyện đọc trong nhóm và trước lớp.</a:t>
              </a:r>
            </a:p>
            <a:p>
              <a:pPr marL="381038" marR="0" lvl="0" indent="-381038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UTM Avo" panose="02040603050506020204" pitchFamily="18" charset="0"/>
                <a:buChar char="-"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Nghỉ hơi, nhấn giọng đúng và thể hiện được tình cảm khi đọc.</a:t>
              </a:r>
            </a:p>
          </p:txBody>
        </p:sp>
      </p:grpSp>
      <p:pic>
        <p:nvPicPr>
          <p:cNvPr id="5" name="Google Shape;371;p28">
            <a:extLst>
              <a:ext uri="{FF2B5EF4-FFF2-40B4-BE49-F238E27FC236}">
                <a16:creationId xmlns:a16="http://schemas.microsoft.com/office/drawing/2014/main" id="{0A31E5EF-8E3A-E53A-EF98-E7F82451FC2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601" y="2768601"/>
            <a:ext cx="5396307" cy="3919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664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1AC07-E80B-562E-6526-D1C97D21D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0;p19">
            <a:extLst>
              <a:ext uri="{FF2B5EF4-FFF2-40B4-BE49-F238E27FC236}">
                <a16:creationId xmlns:a16="http://schemas.microsoft.com/office/drawing/2014/main" id="{543889EA-8489-FB10-289C-52832D117660}"/>
              </a:ext>
            </a:extLst>
          </p:cNvPr>
          <p:cNvSpPr/>
          <p:nvPr/>
        </p:nvSpPr>
        <p:spPr>
          <a:xfrm>
            <a:off x="513195" y="2433306"/>
            <a:ext cx="2422330" cy="288475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Em hãy nhìn tranh để đoán khổ thơ và sau đó đọc diễn cảm.</a:t>
            </a:r>
            <a:endParaRPr lang="vi-VN" sz="2400" b="1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7" name="Google Shape;311;p19">
            <a:extLst>
              <a:ext uri="{FF2B5EF4-FFF2-40B4-BE49-F238E27FC236}">
                <a16:creationId xmlns:a16="http://schemas.microsoft.com/office/drawing/2014/main" id="{7ACB97CC-B903-FFDF-F37F-4B810E03B3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0491" y="1648842"/>
            <a:ext cx="3341934" cy="2226843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8" name="Google Shape;312;p19">
            <a:extLst>
              <a:ext uri="{FF2B5EF4-FFF2-40B4-BE49-F238E27FC236}">
                <a16:creationId xmlns:a16="http://schemas.microsoft.com/office/drawing/2014/main" id="{074B1162-762E-AD1B-F088-3F1FAC40F8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0491" y="4234743"/>
            <a:ext cx="3341934" cy="214337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9" name="Google Shape;313;p19">
            <a:extLst>
              <a:ext uri="{FF2B5EF4-FFF2-40B4-BE49-F238E27FC236}">
                <a16:creationId xmlns:a16="http://schemas.microsoft.com/office/drawing/2014/main" id="{61159254-58A1-B556-0A41-1122AB2BD5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4800" y="1648842"/>
            <a:ext cx="3672454" cy="2226843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pic>
        <p:nvPicPr>
          <p:cNvPr id="10" name="Google Shape;314;p19">
            <a:extLst>
              <a:ext uri="{FF2B5EF4-FFF2-40B4-BE49-F238E27FC236}">
                <a16:creationId xmlns:a16="http://schemas.microsoft.com/office/drawing/2014/main" id="{B5AFF846-A5AA-A291-2B94-6F6E9643E43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24800" y="4234743"/>
            <a:ext cx="3672454" cy="214337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11" name="Google Shape;315;p19">
            <a:extLst>
              <a:ext uri="{FF2B5EF4-FFF2-40B4-BE49-F238E27FC236}">
                <a16:creationId xmlns:a16="http://schemas.microsoft.com/office/drawing/2014/main" id="{A3BCC8CD-1DE3-868E-BC0A-77606733ABCA}"/>
              </a:ext>
            </a:extLst>
          </p:cNvPr>
          <p:cNvSpPr/>
          <p:nvPr/>
        </p:nvSpPr>
        <p:spPr>
          <a:xfrm>
            <a:off x="4245458" y="3394094"/>
            <a:ext cx="2032001" cy="65955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Khổ 1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316;p19">
            <a:extLst>
              <a:ext uri="{FF2B5EF4-FFF2-40B4-BE49-F238E27FC236}">
                <a16:creationId xmlns:a16="http://schemas.microsoft.com/office/drawing/2014/main" id="{610280BF-7A21-DC63-FFFE-82C495796278}"/>
              </a:ext>
            </a:extLst>
          </p:cNvPr>
          <p:cNvSpPr/>
          <p:nvPr/>
        </p:nvSpPr>
        <p:spPr>
          <a:xfrm>
            <a:off x="8745027" y="3376964"/>
            <a:ext cx="2032001" cy="65955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Khổ 2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" name="Google Shape;317;p19">
            <a:extLst>
              <a:ext uri="{FF2B5EF4-FFF2-40B4-BE49-F238E27FC236}">
                <a16:creationId xmlns:a16="http://schemas.microsoft.com/office/drawing/2014/main" id="{3DAFB39D-2A52-C67B-60B5-E2FC60DE18CD}"/>
              </a:ext>
            </a:extLst>
          </p:cNvPr>
          <p:cNvSpPr/>
          <p:nvPr/>
        </p:nvSpPr>
        <p:spPr>
          <a:xfrm>
            <a:off x="4245458" y="6072396"/>
            <a:ext cx="2032001" cy="65955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Khổ 3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Google Shape;318;p19">
            <a:extLst>
              <a:ext uri="{FF2B5EF4-FFF2-40B4-BE49-F238E27FC236}">
                <a16:creationId xmlns:a16="http://schemas.microsoft.com/office/drawing/2014/main" id="{5F41B5A4-0E43-899B-EE7F-86224101768B}"/>
              </a:ext>
            </a:extLst>
          </p:cNvPr>
          <p:cNvSpPr/>
          <p:nvPr/>
        </p:nvSpPr>
        <p:spPr>
          <a:xfrm>
            <a:off x="8745027" y="6068890"/>
            <a:ext cx="2032001" cy="65955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C050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Khổ 4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810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5962DF4-2C5B-3AF4-F218-A3D33A8F0F4F}"/>
              </a:ext>
            </a:extLst>
          </p:cNvPr>
          <p:cNvGrpSpPr/>
          <p:nvPr/>
        </p:nvGrpSpPr>
        <p:grpSpPr>
          <a:xfrm>
            <a:off x="10807666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EDC39726-32B5-A7E9-5BB8-6756B179B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F274D7-15D4-3A7E-3783-BFCFF383719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56;p20">
            <a:extLst>
              <a:ext uri="{FF2B5EF4-FFF2-40B4-BE49-F238E27FC236}">
                <a16:creationId xmlns:a16="http://schemas.microsoft.com/office/drawing/2014/main" id="{7B95E557-39BF-7326-A7BB-05CF427DC60C}"/>
              </a:ext>
            </a:extLst>
          </p:cNvPr>
          <p:cNvSpPr/>
          <p:nvPr/>
        </p:nvSpPr>
        <p:spPr>
          <a:xfrm>
            <a:off x="1382012" y="1965080"/>
            <a:ext cx="4406366" cy="2370664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BA94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400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Ôn tập kiến thức đã học</a:t>
            </a:r>
            <a:endParaRPr lang="vi-VN"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657;p20">
            <a:extLst>
              <a:ext uri="{FF2B5EF4-FFF2-40B4-BE49-F238E27FC236}">
                <a16:creationId xmlns:a16="http://schemas.microsoft.com/office/drawing/2014/main" id="{793DD1C3-6BB7-C8BF-2C95-71A6ED31FCE7}"/>
              </a:ext>
            </a:extLst>
          </p:cNvPr>
          <p:cNvSpPr/>
          <p:nvPr/>
        </p:nvSpPr>
        <p:spPr>
          <a:xfrm>
            <a:off x="5931434" y="1965079"/>
            <a:ext cx="4406366" cy="2370664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BA94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Chuẩn bị Luyện từ và câu</a:t>
            </a:r>
          </a:p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Mở rộng vốn từ: Ý chí</a:t>
            </a:r>
          </a:p>
        </p:txBody>
      </p:sp>
      <p:pic>
        <p:nvPicPr>
          <p:cNvPr id="9" name="Google Shape;658;p20">
            <a:extLst>
              <a:ext uri="{FF2B5EF4-FFF2-40B4-BE49-F238E27FC236}">
                <a16:creationId xmlns:a16="http://schemas.microsoft.com/office/drawing/2014/main" id="{BBD011D8-837F-4E1B-8824-D894F3125C3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9738" y="4553997"/>
            <a:ext cx="5952524" cy="226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29 - Bài đọc 3. Phong trào Kế hoạch nhỏ</Template>
  <TotalTime>181</TotalTime>
  <Words>916</Words>
  <Application>Microsoft Office PowerPoint</Application>
  <PresentationFormat>Widescreen</PresentationFormat>
  <Paragraphs>109</Paragraphs>
  <Slides>26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Calibri</vt:lpstr>
      <vt:lpstr>Arial</vt:lpstr>
      <vt:lpstr>iCiel Cadena</vt:lpstr>
      <vt:lpstr>Calibri Light</vt:lpstr>
      <vt:lpstr>UTM Avo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Thuynt</cp:lastModifiedBy>
  <cp:revision>17</cp:revision>
  <dcterms:created xsi:type="dcterms:W3CDTF">2024-02-23T05:38:27Z</dcterms:created>
  <dcterms:modified xsi:type="dcterms:W3CDTF">2024-10-01T06:50:14Z</dcterms:modified>
</cp:coreProperties>
</file>