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86" r:id="rId3"/>
  </p:sldMasterIdLst>
  <p:notesMasterIdLst>
    <p:notesMasterId r:id="rId29"/>
  </p:notesMasterIdLst>
  <p:sldIdLst>
    <p:sldId id="266" r:id="rId4"/>
    <p:sldId id="441" r:id="rId5"/>
    <p:sldId id="475" r:id="rId6"/>
    <p:sldId id="418" r:id="rId7"/>
    <p:sldId id="282" r:id="rId8"/>
    <p:sldId id="509" r:id="rId9"/>
    <p:sldId id="260" r:id="rId10"/>
    <p:sldId id="261" r:id="rId11"/>
    <p:sldId id="510" r:id="rId12"/>
    <p:sldId id="511" r:id="rId13"/>
    <p:sldId id="512" r:id="rId14"/>
    <p:sldId id="508" r:id="rId15"/>
    <p:sldId id="513" r:id="rId16"/>
    <p:sldId id="514" r:id="rId17"/>
    <p:sldId id="316" r:id="rId18"/>
    <p:sldId id="515" r:id="rId19"/>
    <p:sldId id="317" r:id="rId20"/>
    <p:sldId id="519" r:id="rId21"/>
    <p:sldId id="309" r:id="rId22"/>
    <p:sldId id="517" r:id="rId23"/>
    <p:sldId id="435" r:id="rId24"/>
    <p:sldId id="263" r:id="rId25"/>
    <p:sldId id="268" r:id="rId26"/>
    <p:sldId id="267" r:id="rId27"/>
    <p:sldId id="270" r:id="rId28"/>
  </p:sldIdLst>
  <p:sldSz cx="12192000" cy="6858000"/>
  <p:notesSz cx="6858000" cy="9144000"/>
  <p:embeddedFontLst>
    <p:embeddedFont>
      <p:font typeface="Anton" pitchFamily="2" charset="0"/>
      <p:regular r:id="rId30"/>
    </p:embeddedFont>
    <p:embeddedFont>
      <p:font typeface="Cambria Math" panose="02040503050406030204" pitchFamily="18" charset="0"/>
      <p:regular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  <p:embeddedFont>
      <p:font typeface="Roboto" panose="02000000000000000000" pitchFamily="2" charset="0"/>
      <p:regular r:id="rId36"/>
      <p:bold r:id="rId37"/>
      <p:italic r:id="rId38"/>
      <p:boldItalic r:id="rId39"/>
    </p:embeddedFont>
    <p:embeddedFont>
      <p:font typeface="UTM Avo" panose="02040603050506020204" pitchFamily="18" charset="0"/>
      <p:regular r:id="rId40"/>
      <p:bold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FAF7"/>
    <a:srgbClr val="C7EDE6"/>
    <a:srgbClr val="F251B0"/>
    <a:srgbClr val="FF5264"/>
    <a:srgbClr val="FFD15C"/>
    <a:srgbClr val="E6E6E6"/>
    <a:srgbClr val="002060"/>
    <a:srgbClr val="DBDCEE"/>
    <a:srgbClr val="FFEB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22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10.fntdata"/><Relationship Id="rId21" Type="http://schemas.openxmlformats.org/officeDocument/2006/relationships/slide" Target="slides/slide18.xml"/><Relationship Id="rId34" Type="http://schemas.openxmlformats.org/officeDocument/2006/relationships/font" Target="fonts/font5.fntdata"/><Relationship Id="rId42" Type="http://schemas.openxmlformats.org/officeDocument/2006/relationships/commentAuthors" Target="comment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7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2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334370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58" name="Google Shape;25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372649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8" name="Google Shape;27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17769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382500" y="784933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589167" y="990600"/>
            <a:ext cx="5877600" cy="48512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960000" y="1752217"/>
            <a:ext cx="5136000" cy="273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37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5517433" y="58984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6466767" y="211733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0260233" y="5388000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312767" y="61792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11164633" y="2590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 txBox="1">
            <a:spLocks noGrp="1"/>
          </p:cNvSpPr>
          <p:nvPr>
            <p:ph type="title" idx="2"/>
          </p:nvPr>
        </p:nvSpPr>
        <p:spPr>
          <a:xfrm>
            <a:off x="960000" y="4706233"/>
            <a:ext cx="5136000" cy="65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latin typeface="Roboto"/>
                <a:ea typeface="Roboto"/>
                <a:cs typeface="Roboto"/>
                <a:sym typeface="Roboto"/>
              </a:defRPr>
            </a:lvl1pPr>
            <a:lvl2pPr lvl="1" rtl="0">
              <a:spcBef>
                <a:spcPts val="2133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86925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body" type="tx">
  <p:cSld name="Title and body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oogle Shape;33;p4"/>
          <p:cNvGrpSpPr/>
          <p:nvPr/>
        </p:nvGrpSpPr>
        <p:grpSpPr>
          <a:xfrm>
            <a:off x="10145952" y="-1124635"/>
            <a:ext cx="3032899" cy="3042256"/>
            <a:chOff x="7609464" y="-843476"/>
            <a:chExt cx="2274674" cy="2281692"/>
          </a:xfrm>
        </p:grpSpPr>
        <p:sp>
          <p:nvSpPr>
            <p:cNvPr id="34" name="Google Shape;34;p4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4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6" name="Google Shape;36;p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" name="Google Shape;39;p4"/>
          <p:cNvSpPr/>
          <p:nvPr/>
        </p:nvSpPr>
        <p:spPr>
          <a:xfrm>
            <a:off x="10995400" y="35828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" name="Google Shape;40;p4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" name="Google Shape;41;p4"/>
          <p:cNvSpPr/>
          <p:nvPr/>
        </p:nvSpPr>
        <p:spPr>
          <a:xfrm>
            <a:off x="11296600" y="5518633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" name="Google Shape;42;p4"/>
          <p:cNvSpPr/>
          <p:nvPr/>
        </p:nvSpPr>
        <p:spPr>
          <a:xfrm>
            <a:off x="9414367" y="13572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4"/>
          <p:cNvSpPr/>
          <p:nvPr/>
        </p:nvSpPr>
        <p:spPr>
          <a:xfrm>
            <a:off x="216833" y="5657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7954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ne column text">
  <p:cSld name="One column 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7"/>
          <p:cNvSpPr/>
          <p:nvPr/>
        </p:nvSpPr>
        <p:spPr>
          <a:xfrm>
            <a:off x="5983100" y="51000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9" name="Google Shape;79;p7"/>
          <p:cNvSpPr/>
          <p:nvPr/>
        </p:nvSpPr>
        <p:spPr>
          <a:xfrm>
            <a:off x="6435600" y="1489767"/>
            <a:ext cx="4335600" cy="43356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" name="Google Shape;80;p7"/>
          <p:cNvSpPr txBox="1">
            <a:spLocks noGrp="1"/>
          </p:cNvSpPr>
          <p:nvPr>
            <p:ph type="title"/>
          </p:nvPr>
        </p:nvSpPr>
        <p:spPr>
          <a:xfrm>
            <a:off x="960000" y="2436000"/>
            <a:ext cx="3894800" cy="76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endParaRPr/>
          </a:p>
        </p:txBody>
      </p:sp>
      <p:sp>
        <p:nvSpPr>
          <p:cNvPr id="81" name="Google Shape;81;p7"/>
          <p:cNvSpPr txBox="1">
            <a:spLocks noGrp="1"/>
          </p:cNvSpPr>
          <p:nvPr>
            <p:ph type="body" idx="1"/>
          </p:nvPr>
        </p:nvSpPr>
        <p:spPr>
          <a:xfrm>
            <a:off x="960000" y="3347167"/>
            <a:ext cx="3894800" cy="121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1219170" lvl="1" indent="-40639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6556792" y="1636135"/>
            <a:ext cx="4335600" cy="43356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" name="Google Shape;83;p7"/>
          <p:cNvSpPr/>
          <p:nvPr/>
        </p:nvSpPr>
        <p:spPr>
          <a:xfrm>
            <a:off x="11296600" y="2260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4" name="Google Shape;84;p7"/>
          <p:cNvSpPr/>
          <p:nvPr/>
        </p:nvSpPr>
        <p:spPr>
          <a:xfrm>
            <a:off x="1656167" y="2852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5" name="Google Shape;85;p7"/>
          <p:cNvSpPr/>
          <p:nvPr/>
        </p:nvSpPr>
        <p:spPr>
          <a:xfrm>
            <a:off x="1810267" y="6004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" name="Google Shape;86;p7"/>
          <p:cNvSpPr/>
          <p:nvPr/>
        </p:nvSpPr>
        <p:spPr>
          <a:xfrm>
            <a:off x="1896067" y="7915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7" name="Google Shape;87;p7"/>
          <p:cNvSpPr/>
          <p:nvPr/>
        </p:nvSpPr>
        <p:spPr>
          <a:xfrm>
            <a:off x="11316800" y="6073967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88" name="Google Shape;88;p7"/>
          <p:cNvCxnSpPr/>
          <p:nvPr/>
        </p:nvCxnSpPr>
        <p:spPr>
          <a:xfrm>
            <a:off x="1101267" y="-1250633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89" name="Google Shape;89;p7"/>
          <p:cNvCxnSpPr/>
          <p:nvPr/>
        </p:nvCxnSpPr>
        <p:spPr>
          <a:xfrm>
            <a:off x="1101267" y="4523600"/>
            <a:ext cx="0" cy="3508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8800545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title and description">
  <p:cSld name="Section title and descri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Google Shape;102;p9"/>
          <p:cNvGrpSpPr/>
          <p:nvPr/>
        </p:nvGrpSpPr>
        <p:grpSpPr>
          <a:xfrm>
            <a:off x="5728139" y="1202453"/>
            <a:ext cx="5161568" cy="4859825"/>
            <a:chOff x="717450" y="1493475"/>
            <a:chExt cx="1854900" cy="2767975"/>
          </a:xfrm>
        </p:grpSpPr>
        <p:sp>
          <p:nvSpPr>
            <p:cNvPr id="103" name="Google Shape;103;p9"/>
            <p:cNvSpPr/>
            <p:nvPr/>
          </p:nvSpPr>
          <p:spPr>
            <a:xfrm>
              <a:off x="717450" y="1493475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" name="Google Shape;104;p9"/>
            <p:cNvSpPr/>
            <p:nvPr/>
          </p:nvSpPr>
          <p:spPr>
            <a:xfrm>
              <a:off x="793650" y="1637950"/>
              <a:ext cx="1778700" cy="26235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5" name="Google Shape;105;p9"/>
          <p:cNvSpPr txBox="1">
            <a:spLocks noGrp="1"/>
          </p:cNvSpPr>
          <p:nvPr>
            <p:ph type="title"/>
          </p:nvPr>
        </p:nvSpPr>
        <p:spPr>
          <a:xfrm>
            <a:off x="960000" y="2173517"/>
            <a:ext cx="4376800" cy="1119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endParaRPr/>
          </a:p>
        </p:txBody>
      </p:sp>
      <p:sp>
        <p:nvSpPr>
          <p:cNvPr id="106" name="Google Shape;106;p9"/>
          <p:cNvSpPr txBox="1">
            <a:spLocks noGrp="1"/>
          </p:cNvSpPr>
          <p:nvPr>
            <p:ph type="subTitle" idx="1"/>
          </p:nvPr>
        </p:nvSpPr>
        <p:spPr>
          <a:xfrm>
            <a:off x="960000" y="3928685"/>
            <a:ext cx="4376800" cy="64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endParaRPr/>
          </a:p>
        </p:txBody>
      </p:sp>
      <p:sp>
        <p:nvSpPr>
          <p:cNvPr id="107" name="Google Shape;107;p9"/>
          <p:cNvSpPr txBox="1">
            <a:spLocks noGrp="1"/>
          </p:cNvSpPr>
          <p:nvPr>
            <p:ph type="body" idx="2"/>
          </p:nvPr>
        </p:nvSpPr>
        <p:spPr>
          <a:xfrm>
            <a:off x="6220033" y="1925284"/>
            <a:ext cx="4394000" cy="3852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lnSpc>
                <a:spcPct val="100000"/>
              </a:lnSpc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8" name="Google Shape;108;p9"/>
          <p:cNvSpPr txBox="1">
            <a:spLocks noGrp="1"/>
          </p:cNvSpPr>
          <p:nvPr>
            <p:ph type="title" idx="3" hasCustomPrompt="1"/>
          </p:nvPr>
        </p:nvSpPr>
        <p:spPr>
          <a:xfrm>
            <a:off x="960000" y="3347479"/>
            <a:ext cx="4394000" cy="58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grpSp>
        <p:nvGrpSpPr>
          <p:cNvPr id="109" name="Google Shape;109;p9"/>
          <p:cNvGrpSpPr/>
          <p:nvPr/>
        </p:nvGrpSpPr>
        <p:grpSpPr>
          <a:xfrm flipH="1">
            <a:off x="-1682182" y="-1685068"/>
            <a:ext cx="3032899" cy="3042256"/>
            <a:chOff x="7609464" y="-843476"/>
            <a:chExt cx="2274674" cy="2281692"/>
          </a:xfrm>
        </p:grpSpPr>
        <p:sp>
          <p:nvSpPr>
            <p:cNvPr id="110" name="Google Shape;110;p9"/>
            <p:cNvSpPr/>
            <p:nvPr/>
          </p:nvSpPr>
          <p:spPr>
            <a:xfrm rot="5400000">
              <a:off x="7609464" y="-766784"/>
              <a:ext cx="2205000" cy="22050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9"/>
            <p:cNvSpPr/>
            <p:nvPr/>
          </p:nvSpPr>
          <p:spPr>
            <a:xfrm rot="5400000">
              <a:off x="7679138" y="-843476"/>
              <a:ext cx="2205000" cy="22050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2" name="Google Shape;112;p9"/>
          <p:cNvSpPr/>
          <p:nvPr/>
        </p:nvSpPr>
        <p:spPr>
          <a:xfrm>
            <a:off x="-517967" y="56933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9"/>
          <p:cNvSpPr/>
          <p:nvPr/>
        </p:nvSpPr>
        <p:spPr>
          <a:xfrm>
            <a:off x="10995400" y="5933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4" name="Google Shape;114;p9"/>
          <p:cNvSpPr/>
          <p:nvPr/>
        </p:nvSpPr>
        <p:spPr>
          <a:xfrm>
            <a:off x="11446000" y="22235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5" name="Google Shape;115;p9"/>
          <p:cNvSpPr/>
          <p:nvPr/>
        </p:nvSpPr>
        <p:spPr>
          <a:xfrm>
            <a:off x="4419300" y="61640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6" name="Google Shape;116;p9"/>
          <p:cNvSpPr/>
          <p:nvPr/>
        </p:nvSpPr>
        <p:spPr>
          <a:xfrm>
            <a:off x="114460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7" name="Google Shape;117;p9"/>
          <p:cNvSpPr/>
          <p:nvPr/>
        </p:nvSpPr>
        <p:spPr>
          <a:xfrm>
            <a:off x="216833" y="3992033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18" name="Google Shape;118;p9"/>
          <p:cNvCxnSpPr/>
          <p:nvPr/>
        </p:nvCxnSpPr>
        <p:spPr>
          <a:xfrm>
            <a:off x="1095400" y="-172267"/>
            <a:ext cx="0" cy="21868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19" name="Google Shape;119;p9"/>
          <p:cNvCxnSpPr/>
          <p:nvPr/>
        </p:nvCxnSpPr>
        <p:spPr>
          <a:xfrm>
            <a:off x="1095400" y="4683500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1947618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aption">
  <p:cSld name="Captio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0"/>
          <p:cNvSpPr txBox="1">
            <a:spLocks noGrp="1"/>
          </p:cNvSpPr>
          <p:nvPr>
            <p:ph type="body" idx="1"/>
          </p:nvPr>
        </p:nvSpPr>
        <p:spPr>
          <a:xfrm>
            <a:off x="8064500" y="5065900"/>
            <a:ext cx="3127200" cy="13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585" lvl="0" indent="-30479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400" b="1"/>
            </a:lvl1pPr>
          </a:lstStyle>
          <a:p>
            <a:endParaRPr/>
          </a:p>
        </p:txBody>
      </p:sp>
      <p:sp>
        <p:nvSpPr>
          <p:cNvPr id="122" name="Google Shape;122;p10"/>
          <p:cNvSpPr/>
          <p:nvPr/>
        </p:nvSpPr>
        <p:spPr>
          <a:xfrm>
            <a:off x="-586033" y="3943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3" name="Google Shape;123;p10"/>
          <p:cNvSpPr/>
          <p:nvPr/>
        </p:nvSpPr>
        <p:spPr>
          <a:xfrm>
            <a:off x="334800" y="1376033"/>
            <a:ext cx="936800" cy="892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" name="Google Shape;124;p10"/>
          <p:cNvSpPr/>
          <p:nvPr/>
        </p:nvSpPr>
        <p:spPr>
          <a:xfrm>
            <a:off x="11208600" y="1468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0"/>
          <p:cNvSpPr/>
          <p:nvPr/>
        </p:nvSpPr>
        <p:spPr>
          <a:xfrm>
            <a:off x="10280367" y="11934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6" name="Google Shape;126;p10"/>
          <p:cNvSpPr/>
          <p:nvPr/>
        </p:nvSpPr>
        <p:spPr>
          <a:xfrm>
            <a:off x="334800" y="60687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" name="Google Shape;127;p10"/>
          <p:cNvSpPr/>
          <p:nvPr/>
        </p:nvSpPr>
        <p:spPr>
          <a:xfrm>
            <a:off x="1545600" y="3265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0"/>
          <p:cNvSpPr/>
          <p:nvPr/>
        </p:nvSpPr>
        <p:spPr>
          <a:xfrm>
            <a:off x="11296333" y="527753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6108559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ig number">
  <p:cSld name="Big number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2899367" y="1987000"/>
            <a:ext cx="1775600" cy="1535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" name="Google Shape;131;p11"/>
          <p:cNvSpPr/>
          <p:nvPr/>
        </p:nvSpPr>
        <p:spPr>
          <a:xfrm>
            <a:off x="-781767" y="1322800"/>
            <a:ext cx="4249200" cy="42492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2" name="Google Shape;132;p11"/>
          <p:cNvSpPr/>
          <p:nvPr/>
        </p:nvSpPr>
        <p:spPr>
          <a:xfrm>
            <a:off x="-634343" y="1433903"/>
            <a:ext cx="4249200" cy="42492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3" name="Google Shape;133;p11"/>
          <p:cNvSpPr txBox="1">
            <a:spLocks noGrp="1"/>
          </p:cNvSpPr>
          <p:nvPr>
            <p:ph type="title" hasCustomPrompt="1"/>
          </p:nvPr>
        </p:nvSpPr>
        <p:spPr>
          <a:xfrm>
            <a:off x="4300533" y="2525600"/>
            <a:ext cx="6931600" cy="180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8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7000"/>
              <a:buNone/>
              <a:defRPr sz="9333"/>
            </a:lvl9pPr>
          </a:lstStyle>
          <a:p>
            <a:r>
              <a:t>xx%</a:t>
            </a:r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300400" y="4130200"/>
            <a:ext cx="6931600" cy="79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170" lvl="1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r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r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cxnSp>
        <p:nvCxnSpPr>
          <p:cNvPr id="135" name="Google Shape;135;p11"/>
          <p:cNvCxnSpPr/>
          <p:nvPr/>
        </p:nvCxnSpPr>
        <p:spPr>
          <a:xfrm>
            <a:off x="11065067" y="-172267"/>
            <a:ext cx="0" cy="283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136" name="Google Shape;136;p11"/>
          <p:cNvCxnSpPr/>
          <p:nvPr/>
        </p:nvCxnSpPr>
        <p:spPr>
          <a:xfrm>
            <a:off x="11065067" y="4927467"/>
            <a:ext cx="0" cy="2698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37" name="Google Shape;137;p11"/>
          <p:cNvSpPr/>
          <p:nvPr/>
        </p:nvSpPr>
        <p:spPr>
          <a:xfrm>
            <a:off x="395100" y="62712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8" name="Google Shape;138;p11"/>
          <p:cNvSpPr/>
          <p:nvPr/>
        </p:nvSpPr>
        <p:spPr>
          <a:xfrm>
            <a:off x="4229200" y="57583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9" name="Google Shape;139;p11"/>
          <p:cNvSpPr/>
          <p:nvPr/>
        </p:nvSpPr>
        <p:spPr>
          <a:xfrm>
            <a:off x="1548067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0" name="Google Shape;140;p11"/>
          <p:cNvSpPr/>
          <p:nvPr/>
        </p:nvSpPr>
        <p:spPr>
          <a:xfrm>
            <a:off x="10235733" y="1677700"/>
            <a:ext cx="432800" cy="434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1" name="Google Shape;141;p11"/>
          <p:cNvSpPr/>
          <p:nvPr/>
        </p:nvSpPr>
        <p:spPr>
          <a:xfrm>
            <a:off x="2732600" y="5449159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2" name="Google Shape;142;p11"/>
          <p:cNvSpPr/>
          <p:nvPr/>
        </p:nvSpPr>
        <p:spPr>
          <a:xfrm>
            <a:off x="10439867" y="-172267"/>
            <a:ext cx="1250400" cy="14564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11"/>
          <p:cNvSpPr/>
          <p:nvPr/>
        </p:nvSpPr>
        <p:spPr>
          <a:xfrm>
            <a:off x="-722600" y="-618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535153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852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2">
  <p:cSld name="Title Only 2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9" name="Google Shape;169;p14"/>
          <p:cNvCxnSpPr/>
          <p:nvPr/>
        </p:nvCxnSpPr>
        <p:spPr>
          <a:xfrm rot="10800000">
            <a:off x="3086067" y="-151067"/>
            <a:ext cx="0" cy="177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170" name="Google Shape;170;p14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None/>
              <a:defRPr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4"/>
          <p:cNvSpPr/>
          <p:nvPr/>
        </p:nvSpPr>
        <p:spPr>
          <a:xfrm>
            <a:off x="1088433" y="1836467"/>
            <a:ext cx="3736000" cy="37360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14"/>
          <p:cNvSpPr/>
          <p:nvPr/>
        </p:nvSpPr>
        <p:spPr>
          <a:xfrm>
            <a:off x="1218055" y="1934153"/>
            <a:ext cx="3736000" cy="37360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3" name="Google Shape;173;p14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4" name="Google Shape;174;p14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5" name="Google Shape;175;p14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6" name="Google Shape;176;p14"/>
          <p:cNvSpPr/>
          <p:nvPr/>
        </p:nvSpPr>
        <p:spPr>
          <a:xfrm>
            <a:off x="4282267" y="557246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7" name="Google Shape;177;p14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8" name="Google Shape;178;p14"/>
          <p:cNvSpPr/>
          <p:nvPr/>
        </p:nvSpPr>
        <p:spPr>
          <a:xfrm>
            <a:off x="241467" y="15958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9" name="Google Shape;179;p14"/>
          <p:cNvSpPr/>
          <p:nvPr/>
        </p:nvSpPr>
        <p:spPr>
          <a:xfrm>
            <a:off x="11585233" y="6104473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180" name="Google Shape;180;p14"/>
          <p:cNvCxnSpPr/>
          <p:nvPr/>
        </p:nvCxnSpPr>
        <p:spPr>
          <a:xfrm rot="10800000">
            <a:off x="3086067" y="5899833"/>
            <a:ext cx="0" cy="1334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391520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4">
  <p:cSld name="Title Only 4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6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16"/>
          <p:cNvSpPr/>
          <p:nvPr/>
        </p:nvSpPr>
        <p:spPr>
          <a:xfrm>
            <a:off x="13139094" y="5997201"/>
            <a:ext cx="79" cy="4299"/>
          </a:xfrm>
          <a:custGeom>
            <a:avLst/>
            <a:gdLst/>
            <a:ahLst/>
            <a:cxnLst/>
            <a:rect l="l" t="t" r="r" b="b"/>
            <a:pathLst>
              <a:path w="1" h="103" extrusionOk="0">
                <a:moveTo>
                  <a:pt x="0" y="102"/>
                </a:move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16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" name="Google Shape;196;p16"/>
          <p:cNvSpPr/>
          <p:nvPr/>
        </p:nvSpPr>
        <p:spPr>
          <a:xfrm>
            <a:off x="115852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" name="Google Shape;197;p16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" name="Google Shape;198;p16"/>
          <p:cNvSpPr/>
          <p:nvPr/>
        </p:nvSpPr>
        <p:spPr>
          <a:xfrm>
            <a:off x="3830700" y="57947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9" name="Google Shape;199;p16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0" name="Google Shape;200;p16"/>
          <p:cNvSpPr/>
          <p:nvPr/>
        </p:nvSpPr>
        <p:spPr>
          <a:xfrm>
            <a:off x="9646467" y="146784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1" name="Google Shape;201;p16"/>
          <p:cNvSpPr/>
          <p:nvPr/>
        </p:nvSpPr>
        <p:spPr>
          <a:xfrm>
            <a:off x="7066367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882318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5">
  <p:cSld name="Title Only 5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7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17"/>
          <p:cNvSpPr/>
          <p:nvPr/>
        </p:nvSpPr>
        <p:spPr>
          <a:xfrm>
            <a:off x="11513100" y="1841841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5" name="Google Shape;205;p17"/>
          <p:cNvSpPr/>
          <p:nvPr/>
        </p:nvSpPr>
        <p:spPr>
          <a:xfrm>
            <a:off x="-611733" y="-557700"/>
            <a:ext cx="12504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" name="Google Shape;206;p17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" name="Google Shape;207;p17"/>
          <p:cNvSpPr/>
          <p:nvPr/>
        </p:nvSpPr>
        <p:spPr>
          <a:xfrm>
            <a:off x="290067" y="5260951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8" name="Google Shape;208;p17"/>
          <p:cNvSpPr/>
          <p:nvPr/>
        </p:nvSpPr>
        <p:spPr>
          <a:xfrm>
            <a:off x="814667" y="6073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9" name="Google Shape;209;p17"/>
          <p:cNvSpPr/>
          <p:nvPr/>
        </p:nvSpPr>
        <p:spPr>
          <a:xfrm>
            <a:off x="1542767" y="-16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0" name="Google Shape;210;p17"/>
          <p:cNvSpPr/>
          <p:nvPr/>
        </p:nvSpPr>
        <p:spPr>
          <a:xfrm>
            <a:off x="11513100" y="35181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1" name="Google Shape;211;p17"/>
          <p:cNvSpPr/>
          <p:nvPr/>
        </p:nvSpPr>
        <p:spPr>
          <a:xfrm>
            <a:off x="814667" y="4478400"/>
            <a:ext cx="573200" cy="5732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2" name="Google Shape;212;p17"/>
          <p:cNvSpPr/>
          <p:nvPr/>
        </p:nvSpPr>
        <p:spPr>
          <a:xfrm>
            <a:off x="9110733" y="5897167"/>
            <a:ext cx="746000" cy="7500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76530794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Four Columns" userDrawn="1">
  <p:cSld name="Title and Four Column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0"/>
          <p:cNvSpPr/>
          <p:nvPr/>
        </p:nvSpPr>
        <p:spPr>
          <a:xfrm>
            <a:off x="6879967" y="1693100"/>
            <a:ext cx="1016000" cy="10160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1" name="Google Shape;261;p20"/>
          <p:cNvSpPr/>
          <p:nvPr/>
        </p:nvSpPr>
        <p:spPr>
          <a:xfrm>
            <a:off x="7228567" y="-801700"/>
            <a:ext cx="318800" cy="22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262" name="Google Shape;262;p20"/>
          <p:cNvCxnSpPr/>
          <p:nvPr/>
        </p:nvCxnSpPr>
        <p:spPr>
          <a:xfrm>
            <a:off x="11065067" y="-172267"/>
            <a:ext cx="0" cy="19524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63" name="Google Shape;263;p20"/>
          <p:cNvCxnSpPr/>
          <p:nvPr/>
        </p:nvCxnSpPr>
        <p:spPr>
          <a:xfrm>
            <a:off x="11064900" y="5799767"/>
            <a:ext cx="0" cy="1826000"/>
          </a:xfrm>
          <a:prstGeom prst="straightConnector1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64" name="Google Shape;264;p20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20"/>
          <p:cNvSpPr/>
          <p:nvPr/>
        </p:nvSpPr>
        <p:spPr>
          <a:xfrm>
            <a:off x="-611733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0" name="Google Shape;270;p20"/>
          <p:cNvSpPr/>
          <p:nvPr/>
        </p:nvSpPr>
        <p:spPr>
          <a:xfrm>
            <a:off x="341467" y="1693100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1" name="Google Shape;271;p20"/>
          <p:cNvSpPr/>
          <p:nvPr/>
        </p:nvSpPr>
        <p:spPr>
          <a:xfrm>
            <a:off x="192400" y="54389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2" name="Google Shape;272;p20"/>
          <p:cNvSpPr/>
          <p:nvPr/>
        </p:nvSpPr>
        <p:spPr>
          <a:xfrm>
            <a:off x="11458033" y="1948633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3" name="Google Shape;273;p20"/>
          <p:cNvSpPr/>
          <p:nvPr/>
        </p:nvSpPr>
        <p:spPr>
          <a:xfrm>
            <a:off x="11458033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74" name="Google Shape;274;p20"/>
          <p:cNvSpPr/>
          <p:nvPr/>
        </p:nvSpPr>
        <p:spPr>
          <a:xfrm>
            <a:off x="7707467" y="-3570333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6096748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Subtitle 2">
  <p:cSld name="Title and Subtitle 2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5"/>
          <p:cNvSpPr/>
          <p:nvPr/>
        </p:nvSpPr>
        <p:spPr>
          <a:xfrm rot="-5400000" flipH="1">
            <a:off x="10428867" y="5238787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7" name="Google Shape;367;p25"/>
          <p:cNvSpPr/>
          <p:nvPr/>
        </p:nvSpPr>
        <p:spPr>
          <a:xfrm rot="-5400000" flipH="1">
            <a:off x="10530119" y="5373143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8" name="Google Shape;368;p25"/>
          <p:cNvSpPr txBox="1">
            <a:spLocks noGrp="1"/>
          </p:cNvSpPr>
          <p:nvPr>
            <p:ph type="title"/>
          </p:nvPr>
        </p:nvSpPr>
        <p:spPr>
          <a:xfrm>
            <a:off x="1513067" y="2849200"/>
            <a:ext cx="3499600" cy="104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369" name="Google Shape;369;p25"/>
          <p:cNvSpPr txBox="1">
            <a:spLocks noGrp="1"/>
          </p:cNvSpPr>
          <p:nvPr>
            <p:ph type="subTitle" idx="1"/>
          </p:nvPr>
        </p:nvSpPr>
        <p:spPr>
          <a:xfrm>
            <a:off x="1513067" y="3702484"/>
            <a:ext cx="3499600" cy="89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867"/>
            </a:lvl1pPr>
            <a:lvl2pPr lvl="1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2pPr>
            <a:lvl3pPr lvl="2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3pPr>
            <a:lvl4pPr lvl="3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4pPr>
            <a:lvl5pPr lvl="4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5pPr>
            <a:lvl6pPr lvl="5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6pPr>
            <a:lvl7pPr lvl="6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7pPr>
            <a:lvl8pPr lvl="7" algn="ctr" rtl="0">
              <a:spcBef>
                <a:spcPts val="2133"/>
              </a:spcBef>
              <a:spcAft>
                <a:spcPts val="0"/>
              </a:spcAft>
              <a:buNone/>
              <a:defRPr sz="1867"/>
            </a:lvl8pPr>
            <a:lvl9pPr lvl="8" algn="ctr" rtl="0">
              <a:spcBef>
                <a:spcPts val="2133"/>
              </a:spcBef>
              <a:spcAft>
                <a:spcPts val="2133"/>
              </a:spcAft>
              <a:buNone/>
              <a:defRPr sz="1867"/>
            </a:lvl9pPr>
          </a:lstStyle>
          <a:p>
            <a:endParaRPr/>
          </a:p>
        </p:txBody>
      </p:sp>
      <p:sp>
        <p:nvSpPr>
          <p:cNvPr id="370" name="Google Shape;370;p25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1" name="Google Shape;371;p25"/>
          <p:cNvSpPr/>
          <p:nvPr/>
        </p:nvSpPr>
        <p:spPr>
          <a:xfrm>
            <a:off x="8664000" y="-5577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2" name="Google Shape;372;p25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3" name="Google Shape;373;p25"/>
          <p:cNvSpPr/>
          <p:nvPr/>
        </p:nvSpPr>
        <p:spPr>
          <a:xfrm>
            <a:off x="10370300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4" name="Google Shape;374;p25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5" name="Google Shape;375;p25"/>
          <p:cNvSpPr/>
          <p:nvPr/>
        </p:nvSpPr>
        <p:spPr>
          <a:xfrm>
            <a:off x="3868600" y="146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76" name="Google Shape;376;p25"/>
          <p:cNvSpPr/>
          <p:nvPr/>
        </p:nvSpPr>
        <p:spPr>
          <a:xfrm>
            <a:off x="5111600" y="61380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850081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">
  <p:cSld name="Background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19876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1">
  <p:cSld name="Background 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28"/>
          <p:cNvSpPr/>
          <p:nvPr/>
        </p:nvSpPr>
        <p:spPr>
          <a:xfrm rot="10800000" flipH="1">
            <a:off x="9974848" y="-1452376"/>
            <a:ext cx="3872800" cy="3872800"/>
          </a:xfrm>
          <a:prstGeom prst="ellipse">
            <a:avLst/>
          </a:prstGeom>
          <a:noFill/>
          <a:ln w="9525" cap="flat" cmpd="sng">
            <a:solidFill>
              <a:schemeClr val="accent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5" name="Google Shape;395;p28"/>
          <p:cNvSpPr/>
          <p:nvPr/>
        </p:nvSpPr>
        <p:spPr>
          <a:xfrm rot="10800000" flipH="1">
            <a:off x="10109204" y="-1553628"/>
            <a:ext cx="3872800" cy="38728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6" name="Google Shape;396;p28"/>
          <p:cNvSpPr/>
          <p:nvPr/>
        </p:nvSpPr>
        <p:spPr>
          <a:xfrm>
            <a:off x="564700" y="52387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7" name="Google Shape;397;p28"/>
          <p:cNvSpPr/>
          <p:nvPr/>
        </p:nvSpPr>
        <p:spPr>
          <a:xfrm>
            <a:off x="11585000" y="4946400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8" name="Google Shape;398;p28"/>
          <p:cNvSpPr/>
          <p:nvPr/>
        </p:nvSpPr>
        <p:spPr>
          <a:xfrm>
            <a:off x="-1020167" y="1313833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99" name="Google Shape;399;p28"/>
          <p:cNvSpPr/>
          <p:nvPr/>
        </p:nvSpPr>
        <p:spPr>
          <a:xfrm>
            <a:off x="9128533" y="2794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0" name="Google Shape;400;p28"/>
          <p:cNvSpPr/>
          <p:nvPr/>
        </p:nvSpPr>
        <p:spPr>
          <a:xfrm>
            <a:off x="309033" y="36467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2" name="Google Shape;402;p28"/>
          <p:cNvSpPr/>
          <p:nvPr/>
        </p:nvSpPr>
        <p:spPr>
          <a:xfrm>
            <a:off x="11624648" y="593194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4621997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2">
  <p:cSld name="Background 2"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9"/>
          <p:cNvSpPr/>
          <p:nvPr/>
        </p:nvSpPr>
        <p:spPr>
          <a:xfrm>
            <a:off x="-394867" y="6239392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5" name="Google Shape;405;p29"/>
          <p:cNvSpPr/>
          <p:nvPr/>
        </p:nvSpPr>
        <p:spPr>
          <a:xfrm>
            <a:off x="11318467" y="-360133"/>
            <a:ext cx="1250400" cy="1191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6" name="Google Shape;406;p29"/>
          <p:cNvSpPr/>
          <p:nvPr/>
        </p:nvSpPr>
        <p:spPr>
          <a:xfrm>
            <a:off x="10186833" y="515384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7" name="Google Shape;407;p29"/>
          <p:cNvSpPr/>
          <p:nvPr/>
        </p:nvSpPr>
        <p:spPr>
          <a:xfrm>
            <a:off x="282333" y="924600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8" name="Google Shape;408;p29"/>
          <p:cNvSpPr/>
          <p:nvPr/>
        </p:nvSpPr>
        <p:spPr>
          <a:xfrm>
            <a:off x="11218467" y="1497800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09" name="Google Shape;409;p29"/>
          <p:cNvSpPr/>
          <p:nvPr/>
        </p:nvSpPr>
        <p:spPr>
          <a:xfrm>
            <a:off x="1231033" y="1468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0" name="Google Shape;410;p29"/>
          <p:cNvSpPr/>
          <p:nvPr/>
        </p:nvSpPr>
        <p:spPr>
          <a:xfrm>
            <a:off x="11318467" y="5687192"/>
            <a:ext cx="473200" cy="4508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1" name="Google Shape;411;p29"/>
          <p:cNvSpPr/>
          <p:nvPr/>
        </p:nvSpPr>
        <p:spPr>
          <a:xfrm>
            <a:off x="9204800" y="5884000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42945242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ackground 3">
  <p:cSld name="Background 3"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3" name="Google Shape;413;p30"/>
          <p:cNvGrpSpPr/>
          <p:nvPr/>
        </p:nvGrpSpPr>
        <p:grpSpPr>
          <a:xfrm rot="10800000">
            <a:off x="-2414718" y="1441973"/>
            <a:ext cx="4007156" cy="3974052"/>
            <a:chOff x="7481136" y="-1165221"/>
            <a:chExt cx="3005367" cy="2980539"/>
          </a:xfrm>
        </p:grpSpPr>
        <p:sp>
          <p:nvSpPr>
            <p:cNvPr id="414" name="Google Shape;414;p30"/>
            <p:cNvSpPr/>
            <p:nvPr/>
          </p:nvSpPr>
          <p:spPr>
            <a:xfrm rot="10800000" flipH="1">
              <a:off x="7481136" y="-1089282"/>
              <a:ext cx="2904600" cy="2904600"/>
            </a:xfrm>
            <a:prstGeom prst="ellipse">
              <a:avLst/>
            </a:prstGeom>
            <a:noFill/>
            <a:ln w="9525" cap="flat" cmpd="sng">
              <a:solidFill>
                <a:schemeClr val="accent1"/>
              </a:solidFill>
              <a:prstDash val="dash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5" name="Google Shape;415;p30"/>
            <p:cNvSpPr/>
            <p:nvPr/>
          </p:nvSpPr>
          <p:spPr>
            <a:xfrm rot="10800000" flipH="1">
              <a:off x="7581903" y="-1165221"/>
              <a:ext cx="2904600" cy="29046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16" name="Google Shape;416;p30"/>
          <p:cNvSpPr/>
          <p:nvPr/>
        </p:nvSpPr>
        <p:spPr>
          <a:xfrm>
            <a:off x="10848500" y="5670167"/>
            <a:ext cx="1902400" cy="1902400"/>
          </a:xfrm>
          <a:prstGeom prst="ellipse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7" name="Google Shape;417;p30"/>
          <p:cNvSpPr/>
          <p:nvPr/>
        </p:nvSpPr>
        <p:spPr>
          <a:xfrm>
            <a:off x="10123400" y="5851400"/>
            <a:ext cx="573200" cy="573200"/>
          </a:xfrm>
          <a:prstGeom prst="mathMultiply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8" name="Google Shape;418;p30"/>
          <p:cNvSpPr/>
          <p:nvPr/>
        </p:nvSpPr>
        <p:spPr>
          <a:xfrm>
            <a:off x="757333" y="6137995"/>
            <a:ext cx="492800" cy="469600"/>
          </a:xfrm>
          <a:prstGeom prst="rect">
            <a:avLst/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19" name="Google Shape;419;p30"/>
          <p:cNvSpPr/>
          <p:nvPr/>
        </p:nvSpPr>
        <p:spPr>
          <a:xfrm>
            <a:off x="479867" y="758867"/>
            <a:ext cx="573200" cy="573200"/>
          </a:xfrm>
          <a:prstGeom prst="mathPlus">
            <a:avLst>
              <a:gd name="adj1" fmla="val 2352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0" name="Google Shape;420;p30"/>
          <p:cNvSpPr/>
          <p:nvPr/>
        </p:nvSpPr>
        <p:spPr>
          <a:xfrm>
            <a:off x="11248700" y="4062767"/>
            <a:ext cx="573200" cy="573200"/>
          </a:xfrm>
          <a:prstGeom prst="mathDivide">
            <a:avLst>
              <a:gd name="adj1" fmla="val 23520"/>
              <a:gd name="adj2" fmla="val 5880"/>
              <a:gd name="adj3" fmla="val 11760"/>
            </a:avLst>
          </a:prstGeom>
          <a:solidFill>
            <a:schemeClr val="accent2">
              <a:alpha val="7277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21" name="Google Shape;421;p30"/>
          <p:cNvSpPr/>
          <p:nvPr/>
        </p:nvSpPr>
        <p:spPr>
          <a:xfrm>
            <a:off x="11298700" y="433017"/>
            <a:ext cx="473200" cy="409200"/>
          </a:xfrm>
          <a:prstGeom prst="triangle">
            <a:avLst>
              <a:gd name="adj" fmla="val 50000"/>
            </a:avLst>
          </a:prstGeom>
          <a:solidFill>
            <a:schemeClr val="accent3">
              <a:alpha val="18110"/>
            </a:scheme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3829300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6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nton"/>
              <a:buNone/>
              <a:defRPr sz="2400">
                <a:solidFill>
                  <a:schemeClr val="accent1"/>
                </a:solidFill>
                <a:latin typeface="Anton"/>
                <a:ea typeface="Anton"/>
                <a:cs typeface="Anton"/>
                <a:sym typeface="Anton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●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Roboto"/>
              <a:buChar char="○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1"/>
              </a:buClr>
              <a:buSzPts val="1400"/>
              <a:buFont typeface="Roboto"/>
              <a:buChar char="■"/>
              <a:defRPr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3974130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55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55/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55/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19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png"/><Relationship Id="rId11" Type="http://schemas.openxmlformats.org/officeDocument/2006/relationships/image" Target="../media/image28.png"/><Relationship Id="rId5" Type="http://schemas.openxmlformats.org/officeDocument/2006/relationships/image" Target="../media/image21.png"/><Relationship Id="rId10" Type="http://schemas.openxmlformats.org/officeDocument/2006/relationships/image" Target="../media/image27.png"/><Relationship Id="rId4" Type="http://schemas.openxmlformats.org/officeDocument/2006/relationships/image" Target="../media/image31.jpe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slide" Target="slide18.xml"/><Relationship Id="rId18" Type="http://schemas.openxmlformats.org/officeDocument/2006/relationships/image" Target="../media/image41.png"/><Relationship Id="rId3" Type="http://schemas.openxmlformats.org/officeDocument/2006/relationships/image" Target="../media/image19.png"/><Relationship Id="rId7" Type="http://schemas.openxmlformats.org/officeDocument/2006/relationships/image" Target="../media/image34.png"/><Relationship Id="rId12" Type="http://schemas.openxmlformats.org/officeDocument/2006/relationships/image" Target="../media/image38.png"/><Relationship Id="rId17" Type="http://schemas.openxmlformats.org/officeDocument/2006/relationships/slide" Target="slide20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8.png"/><Relationship Id="rId11" Type="http://schemas.openxmlformats.org/officeDocument/2006/relationships/slide" Target="slide21.xml"/><Relationship Id="rId5" Type="http://schemas.openxmlformats.org/officeDocument/2006/relationships/image" Target="../media/image33.png"/><Relationship Id="rId15" Type="http://schemas.openxmlformats.org/officeDocument/2006/relationships/slide" Target="slide19.xml"/><Relationship Id="rId10" Type="http://schemas.openxmlformats.org/officeDocument/2006/relationships/image" Target="../media/image37.png"/><Relationship Id="rId19" Type="http://schemas.openxmlformats.org/officeDocument/2006/relationships/image" Target="../media/image31.jpe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8.png"/><Relationship Id="rId3" Type="http://schemas.microsoft.com/office/2007/relationships/media" Target="../media/media2.mp3"/><Relationship Id="rId7" Type="http://schemas.openxmlformats.org/officeDocument/2006/relationships/image" Target="../media/image19.png"/><Relationship Id="rId12" Type="http://schemas.openxmlformats.org/officeDocument/2006/relationships/image" Target="../media/image4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1.jpeg"/><Relationship Id="rId10" Type="http://schemas.openxmlformats.org/officeDocument/2006/relationships/slide" Target="slide17.xml"/><Relationship Id="rId4" Type="http://schemas.openxmlformats.org/officeDocument/2006/relationships/audio" Target="../media/media2.mp3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8.png"/><Relationship Id="rId3" Type="http://schemas.microsoft.com/office/2007/relationships/media" Target="../media/media2.mp3"/><Relationship Id="rId7" Type="http://schemas.openxmlformats.org/officeDocument/2006/relationships/image" Target="../media/image19.png"/><Relationship Id="rId12" Type="http://schemas.openxmlformats.org/officeDocument/2006/relationships/image" Target="../media/image4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1.jpeg"/><Relationship Id="rId10" Type="http://schemas.openxmlformats.org/officeDocument/2006/relationships/slide" Target="slide17.xml"/><Relationship Id="rId4" Type="http://schemas.openxmlformats.org/officeDocument/2006/relationships/audio" Target="../media/media2.mp3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8.png"/><Relationship Id="rId3" Type="http://schemas.microsoft.com/office/2007/relationships/media" Target="../media/media2.mp3"/><Relationship Id="rId7" Type="http://schemas.openxmlformats.org/officeDocument/2006/relationships/image" Target="../media/image19.png"/><Relationship Id="rId12" Type="http://schemas.openxmlformats.org/officeDocument/2006/relationships/image" Target="../media/image4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43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31.jpeg"/><Relationship Id="rId10" Type="http://schemas.openxmlformats.org/officeDocument/2006/relationships/slide" Target="slide17.xml"/><Relationship Id="rId4" Type="http://schemas.openxmlformats.org/officeDocument/2006/relationships/audio" Target="../media/media2.mp3"/><Relationship Id="rId9" Type="http://schemas.openxmlformats.org/officeDocument/2006/relationships/image" Target="../media/image42.png"/><Relationship Id="rId1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56/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24100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74732" y="1761963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7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21: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Héc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-ta -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1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5FDBA3E-1B07-A2DB-026A-9171EAEB3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839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B84D85C3-982B-2F1C-D32B-EF77CB24B8F3}"/>
              </a:ext>
            </a:extLst>
          </p:cNvPr>
          <p:cNvSpPr txBox="1"/>
          <p:nvPr/>
        </p:nvSpPr>
        <p:spPr>
          <a:xfrm>
            <a:off x="213101" y="1986673"/>
            <a:ext cx="4692273" cy="1128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</a:rPr>
              <a:t>“Em hãy tính diện tích phần được tô viền đỏ trên?”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C0F50D-5934-9D3B-70EE-52ACCB9EF06D}"/>
                  </a:ext>
                </a:extLst>
              </p:cNvPr>
              <p:cNvSpPr txBox="1"/>
              <p:nvPr/>
            </p:nvSpPr>
            <p:spPr>
              <a:xfrm>
                <a:off x="698334" y="5083115"/>
                <a:ext cx="5492916" cy="11299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</a:rPr>
                  <a:t>Diện tích phần được viền đỏ là:</a:t>
                </a:r>
              </a:p>
              <a:p>
                <a:pPr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</a:rPr>
                  <a:t>100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</a:rPr>
                  <a:t> 100 = 10 000 m</a:t>
                </a:r>
                <a:r>
                  <a:rPr lang="vi-VN" sz="2400" baseline="30000" dirty="0">
                    <a:latin typeface="UTM Avo" panose="02040603050506020204" pitchFamily="18" charset="0"/>
                  </a:rPr>
                  <a:t>2</a:t>
                </a:r>
                <a:r>
                  <a:rPr lang="en-US" sz="2400" dirty="0">
                    <a:latin typeface="UTM Avo" panose="02040603050506020204" pitchFamily="18" charset="0"/>
                  </a:rPr>
                  <a:t>.</a:t>
                </a:r>
                <a:endParaRPr lang="vi-VN" sz="2400" baseline="300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0C0F50D-5934-9D3B-70EE-52ACCB9EF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334" y="5083115"/>
                <a:ext cx="5492916" cy="1129925"/>
              </a:xfrm>
              <a:prstGeom prst="rect">
                <a:avLst/>
              </a:prstGeom>
              <a:blipFill>
                <a:blip r:embed="rId4"/>
                <a:stretch>
                  <a:fillRect l="-1776" b="-113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20C74B80-D1F7-2AD8-60CA-8AA2224380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41017" y="1661731"/>
            <a:ext cx="6860427" cy="3421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00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4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8829F91-0719-081D-6825-63A69E982A4A}"/>
              </a:ext>
            </a:extLst>
          </p:cNvPr>
          <p:cNvSpPr txBox="1"/>
          <p:nvPr/>
        </p:nvSpPr>
        <p:spPr>
          <a:xfrm>
            <a:off x="578014" y="1700552"/>
            <a:ext cx="10204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“Để đo diện tích ruộng đất, người ta còn dùng đơn vị héc-ta.”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66DDC7C-F91F-4F88-A2A4-D8D8F1239135}"/>
              </a:ext>
            </a:extLst>
          </p:cNvPr>
          <p:cNvSpPr txBox="1"/>
          <p:nvPr/>
        </p:nvSpPr>
        <p:spPr>
          <a:xfrm>
            <a:off x="644690" y="2131439"/>
            <a:ext cx="6613360" cy="1804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Héc-ta là diện tích của hình vuông có cạnh dài 100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m.</a:t>
            </a:r>
          </a:p>
          <a:p>
            <a:pPr marL="342900" indent="-342900">
              <a:lnSpc>
                <a:spcPct val="150000"/>
              </a:lnSpc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Héc-ta viết tắt là ha.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AE51FA-E973-1D90-5B4C-86D9680DB715}"/>
              </a:ext>
            </a:extLst>
          </p:cNvPr>
          <p:cNvSpPr txBox="1"/>
          <p:nvPr/>
        </p:nvSpPr>
        <p:spPr>
          <a:xfrm>
            <a:off x="644690" y="3988814"/>
            <a:ext cx="7864142" cy="1932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sv-SE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Ví dụ: </a:t>
            </a:r>
            <a:r>
              <a:rPr lang="sv-SE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 ha; 1,5 ha.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sv-SE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 ha: ba héc-ta</a:t>
            </a:r>
          </a:p>
          <a:p>
            <a:pPr>
              <a:lnSpc>
                <a:spcPct val="150000"/>
              </a:lnSpc>
              <a:spcAft>
                <a:spcPts val="1000"/>
              </a:spcAft>
            </a:pPr>
            <a:r>
              <a:rPr lang="sv-SE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1,5 ha: một phẩy năm héc-ta.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EA6170-A9F0-5D48-E900-693F916B3647}"/>
              </a:ext>
            </a:extLst>
          </p:cNvPr>
          <p:cNvSpPr/>
          <p:nvPr/>
        </p:nvSpPr>
        <p:spPr>
          <a:xfrm>
            <a:off x="6229350" y="3638550"/>
            <a:ext cx="5962650" cy="32194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9F08DF1-9BBB-00C4-C82F-6BD74FE018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7856" y="2259054"/>
            <a:ext cx="3765637" cy="410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290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E8829F91-0719-081D-6825-63A69E982A4A}"/>
              </a:ext>
            </a:extLst>
          </p:cNvPr>
          <p:cNvSpPr txBox="1"/>
          <p:nvPr/>
        </p:nvSpPr>
        <p:spPr>
          <a:xfrm>
            <a:off x="578014" y="1700552"/>
            <a:ext cx="102042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Thảo luận nhóm đôi</a:t>
            </a:r>
          </a:p>
        </p:txBody>
      </p:sp>
      <p:pic>
        <p:nvPicPr>
          <p:cNvPr id="4" name="Picture 22">
            <a:extLst>
              <a:ext uri="{FF2B5EF4-FFF2-40B4-BE49-F238E27FC236}">
                <a16:creationId xmlns:a16="http://schemas.microsoft.com/office/drawing/2014/main" id="{0F0A5ACA-DE54-EC6B-D275-E78EBF642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333503" y="3323484"/>
            <a:ext cx="3334494" cy="2409172"/>
          </a:xfrm>
          <a:prstGeom prst="rect">
            <a:avLst/>
          </a:prstGeom>
        </p:spPr>
      </p:pic>
      <p:sp>
        <p:nvSpPr>
          <p:cNvPr id="5" name="Rectangular Callout 2">
            <a:extLst>
              <a:ext uri="{FF2B5EF4-FFF2-40B4-BE49-F238E27FC236}">
                <a16:creationId xmlns:a16="http://schemas.microsoft.com/office/drawing/2014/main" id="{B97B4C65-90E2-C7B7-E83F-4817B08A8671}"/>
              </a:ext>
            </a:extLst>
          </p:cNvPr>
          <p:cNvSpPr/>
          <p:nvPr/>
        </p:nvSpPr>
        <p:spPr>
          <a:xfrm>
            <a:off x="1028931" y="2409083"/>
            <a:ext cx="3257319" cy="1181841"/>
          </a:xfrm>
          <a:prstGeom prst="wedgeRectCallout">
            <a:avLst>
              <a:gd name="adj1" fmla="val 56590"/>
              <a:gd name="adj2" fmla="val 87500"/>
            </a:avLst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ha b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ằng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bao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nhiêu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mét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vuông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ular Callout 3">
            <a:extLst>
              <a:ext uri="{FF2B5EF4-FFF2-40B4-BE49-F238E27FC236}">
                <a16:creationId xmlns:a16="http://schemas.microsoft.com/office/drawing/2014/main" id="{1AB69147-38D3-4955-B695-A406695A9F39}"/>
              </a:ext>
            </a:extLst>
          </p:cNvPr>
          <p:cNvSpPr/>
          <p:nvPr/>
        </p:nvSpPr>
        <p:spPr>
          <a:xfrm>
            <a:off x="976220" y="4382324"/>
            <a:ext cx="3257319" cy="1104075"/>
          </a:xfrm>
          <a:prstGeom prst="wedgeRectCallout">
            <a:avLst>
              <a:gd name="adj1" fmla="val 66720"/>
              <a:gd name="adj2" fmla="val -60417"/>
            </a:avLst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1000"/>
              </a:spcAft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Bao nhiêu mét vuông bằng 1 ha?</a:t>
            </a:r>
            <a:endParaRPr lang="en-VN" sz="2400" dirty="0">
              <a:solidFill>
                <a:schemeClr val="tx1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ular Callout 5">
            <a:extLst>
              <a:ext uri="{FF2B5EF4-FFF2-40B4-BE49-F238E27FC236}">
                <a16:creationId xmlns:a16="http://schemas.microsoft.com/office/drawing/2014/main" id="{772471B5-24D7-998C-F7A3-437648943CB1}"/>
              </a:ext>
            </a:extLst>
          </p:cNvPr>
          <p:cNvSpPr/>
          <p:nvPr/>
        </p:nvSpPr>
        <p:spPr>
          <a:xfrm>
            <a:off x="7835011" y="2267588"/>
            <a:ext cx="3257319" cy="914400"/>
          </a:xfrm>
          <a:prstGeom prst="wedgeRectCallout">
            <a:avLst>
              <a:gd name="adj1" fmla="val -61353"/>
              <a:gd name="adj2" fmla="val 89583"/>
            </a:avLst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 ha = 10 000 m</a:t>
            </a:r>
            <a:r>
              <a:rPr lang="fr-FR" sz="2400" baseline="3000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VN" sz="2400" dirty="0">
              <a:solidFill>
                <a:srgbClr val="00206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ular Callout 7">
            <a:extLst>
              <a:ext uri="{FF2B5EF4-FFF2-40B4-BE49-F238E27FC236}">
                <a16:creationId xmlns:a16="http://schemas.microsoft.com/office/drawing/2014/main" id="{D2F44C88-1CB3-3ADB-D829-F2B97E763BFB}"/>
              </a:ext>
            </a:extLst>
          </p:cNvPr>
          <p:cNvSpPr/>
          <p:nvPr/>
        </p:nvSpPr>
        <p:spPr>
          <a:xfrm>
            <a:off x="7945738" y="4382325"/>
            <a:ext cx="3257319" cy="914400"/>
          </a:xfrm>
          <a:prstGeom prst="wedgeRectCallout">
            <a:avLst>
              <a:gd name="adj1" fmla="val -63524"/>
              <a:gd name="adj2" fmla="val -45833"/>
            </a:avLst>
          </a:prstGeom>
          <a:solidFill>
            <a:srgbClr val="FFFFFF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10 000 m</a:t>
            </a:r>
            <a:r>
              <a:rPr lang="fr-FR" sz="2400" baseline="3000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fr-FR" sz="2400" dirty="0">
                <a:solidFill>
                  <a:srgbClr val="002060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= 1 ha.</a:t>
            </a:r>
            <a:endParaRPr lang="en-VN" sz="2000" dirty="0">
              <a:solidFill>
                <a:srgbClr val="002060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08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5" grpId="0" animBg="1"/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62DE7F9-16D2-29B9-A512-C94499754D27}"/>
                  </a:ext>
                </a:extLst>
              </p:cNvPr>
              <p:cNvSpPr/>
              <p:nvPr/>
            </p:nvSpPr>
            <p:spPr>
              <a:xfrm>
                <a:off x="1458685" y="1490159"/>
                <a:ext cx="11176001" cy="908875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Đọc các số đo diện tích sau: 135 ha;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dirty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b="0" i="0" dirty="0" smtClean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ha; 3,2 ha; 15,38 ha.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362DE7F9-16D2-29B9-A512-C94499754D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58685" y="1490159"/>
                <a:ext cx="11176001" cy="908875"/>
              </a:xfrm>
              <a:prstGeom prst="rect">
                <a:avLst/>
              </a:prstGeom>
              <a:blipFill>
                <a:blip r:embed="rId3"/>
                <a:stretch>
                  <a:fillRect l="-1309"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3F17AB5-FE2C-BBB0-6074-C490C9CFB7AD}"/>
              </a:ext>
            </a:extLst>
          </p:cNvPr>
          <p:cNvSpPr/>
          <p:nvPr/>
        </p:nvSpPr>
        <p:spPr>
          <a:xfrm>
            <a:off x="473643" y="2819400"/>
            <a:ext cx="11176001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Sáu nghìn bốn trăm ba mươi héc-ta.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Mười hai phẩy năm héc-ta.</a:t>
            </a:r>
          </a:p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Một trăm ba mươi lăm phẩy sáu mươi hai héc-ta.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5836E1-8759-DAFF-5A12-AF3A8D775FEB}"/>
              </a:ext>
            </a:extLst>
          </p:cNvPr>
          <p:cNvSpPr/>
          <p:nvPr/>
        </p:nvSpPr>
        <p:spPr>
          <a:xfrm>
            <a:off x="496660" y="2299784"/>
            <a:ext cx="11176001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Viết các số đo diện tích sau:</a:t>
            </a:r>
          </a:p>
        </p:txBody>
      </p:sp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7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030061" y="2214059"/>
            <a:ext cx="1522639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135 ha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5836E1-8759-DAFF-5A12-AF3A8D775FEB}"/>
              </a:ext>
            </a:extLst>
          </p:cNvPr>
          <p:cNvSpPr/>
          <p:nvPr/>
        </p:nvSpPr>
        <p:spPr>
          <a:xfrm>
            <a:off x="496660" y="2195009"/>
            <a:ext cx="11176001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B83867-7632-1938-FE15-09A3C5050CBB}"/>
                  </a:ext>
                </a:extLst>
              </p:cNvPr>
              <p:cNvSpPr/>
              <p:nvPr/>
            </p:nvSpPr>
            <p:spPr>
              <a:xfrm>
                <a:off x="1030061" y="3222085"/>
                <a:ext cx="1522639" cy="89791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ea typeface="Calibri" panose="020F0502020204030204" pitchFamily="34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vi-VN" sz="2400" dirty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 dirty="0">
                            <a:latin typeface="UTM Avo" panose="02040603050506020204" pitchFamily="18" charset="0"/>
                            <a:ea typeface="Calibri" panose="020F0502020204030204" pitchFamily="34" charset="0"/>
                            <a:cs typeface="Arial" panose="020B0604020202020204" pitchFamily="34" charset="0"/>
                          </a:rPr>
                          <m:t>4</m:t>
                        </m:r>
                      </m:den>
                    </m:f>
                    <m:r>
                      <a:rPr lang="en-US" sz="2400" i="1" dirty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</a:t>
                </a: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FB83867-7632-1938-FE15-09A3C5050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0061" y="3222085"/>
                <a:ext cx="1522639" cy="897910"/>
              </a:xfrm>
              <a:prstGeom prst="rect">
                <a:avLst/>
              </a:prstGeom>
              <a:blipFill>
                <a:blip r:embed="rId3"/>
                <a:stretch>
                  <a:fillRect b="-54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88F4AD0D-4348-9229-699F-F31355824A38}"/>
              </a:ext>
            </a:extLst>
          </p:cNvPr>
          <p:cNvSpPr/>
          <p:nvPr/>
        </p:nvSpPr>
        <p:spPr>
          <a:xfrm>
            <a:off x="6411686" y="2214059"/>
            <a:ext cx="1522639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3,2 ha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B244263-BCCD-744C-312F-1612A691FA1D}"/>
              </a:ext>
            </a:extLst>
          </p:cNvPr>
          <p:cNvSpPr/>
          <p:nvPr/>
        </p:nvSpPr>
        <p:spPr>
          <a:xfrm>
            <a:off x="6449786" y="3261809"/>
            <a:ext cx="1522639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15,38 ha</a:t>
            </a:r>
          </a:p>
        </p:txBody>
      </p:sp>
      <p:sp>
        <p:nvSpPr>
          <p:cNvPr id="9" name="Snip Diagonal Corner Rectangle 5">
            <a:extLst>
              <a:ext uri="{FF2B5EF4-FFF2-40B4-BE49-F238E27FC236}">
                <a16:creationId xmlns:a16="http://schemas.microsoft.com/office/drawing/2014/main" id="{9992EAEF-5110-0D51-BA96-A88F91A5E9C4}"/>
              </a:ext>
            </a:extLst>
          </p:cNvPr>
          <p:cNvSpPr/>
          <p:nvPr/>
        </p:nvSpPr>
        <p:spPr>
          <a:xfrm>
            <a:off x="2277682" y="2103367"/>
            <a:ext cx="3580193" cy="894619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trăm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mươi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lăm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héc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-ta.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nip Diagonal Corner Rectangle 6">
            <a:extLst>
              <a:ext uri="{FF2B5EF4-FFF2-40B4-BE49-F238E27FC236}">
                <a16:creationId xmlns:a16="http://schemas.microsoft.com/office/drawing/2014/main" id="{BF42E1F8-C7DE-FE49-4F67-71D8F91381C3}"/>
              </a:ext>
            </a:extLst>
          </p:cNvPr>
          <p:cNvSpPr/>
          <p:nvPr/>
        </p:nvSpPr>
        <p:spPr>
          <a:xfrm>
            <a:off x="2277682" y="3275321"/>
            <a:ext cx="3733153" cy="894619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phần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bốn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héc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-ta.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nip Diagonal Corner Rectangle 7">
            <a:extLst>
              <a:ext uri="{FF2B5EF4-FFF2-40B4-BE49-F238E27FC236}">
                <a16:creationId xmlns:a16="http://schemas.microsoft.com/office/drawing/2014/main" id="{A6DB2D59-2F9F-DA26-76C0-B03642CF4DBA}"/>
              </a:ext>
            </a:extLst>
          </p:cNvPr>
          <p:cNvSpPr/>
          <p:nvPr/>
        </p:nvSpPr>
        <p:spPr>
          <a:xfrm>
            <a:off x="7942778" y="3229705"/>
            <a:ext cx="3687247" cy="894619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mười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lăm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mươi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tám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héc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-ta.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nip Diagonal Corner Rectangle 9">
            <a:extLst>
              <a:ext uri="{FF2B5EF4-FFF2-40B4-BE49-F238E27FC236}">
                <a16:creationId xmlns:a16="http://schemas.microsoft.com/office/drawing/2014/main" id="{E7EAE9B4-7031-0072-8963-78D49F45AE9D}"/>
              </a:ext>
            </a:extLst>
          </p:cNvPr>
          <p:cNvSpPr/>
          <p:nvPr/>
        </p:nvSpPr>
        <p:spPr>
          <a:xfrm>
            <a:off x="7954656" y="2098135"/>
            <a:ext cx="3665843" cy="894619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ba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phẩy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hai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fr-FR" sz="2400" dirty="0" err="1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héc</a:t>
            </a: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-ta.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168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4" grpId="0"/>
      <p:bldP spid="6" grpId="0"/>
      <p:bldP spid="8" grpId="0"/>
      <p:bldP spid="9" grpId="0" animBg="1"/>
      <p:bldP spid="10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EB963B-E246-A45C-956C-6CCBF57EC099}"/>
              </a:ext>
            </a:extLst>
          </p:cNvPr>
          <p:cNvSpPr/>
          <p:nvPr/>
        </p:nvSpPr>
        <p:spPr>
          <a:xfrm>
            <a:off x="473643" y="2143125"/>
            <a:ext cx="11176001" cy="2132350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20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Sáu nghìn bốn trăm ba mươi héc-ta.</a:t>
            </a:r>
          </a:p>
          <a:p>
            <a:pPr>
              <a:lnSpc>
                <a:spcPct val="20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Mười hai phẩy năm héc-ta.</a:t>
            </a:r>
          </a:p>
          <a:p>
            <a:pPr>
              <a:lnSpc>
                <a:spcPct val="20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 Một trăm ba mươi lăm phẩy sáu mươi hai héc-ta.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CB6A6F-0143-B222-9BD4-19D4B50C236E}"/>
              </a:ext>
            </a:extLst>
          </p:cNvPr>
          <p:cNvSpPr/>
          <p:nvPr/>
        </p:nvSpPr>
        <p:spPr>
          <a:xfrm>
            <a:off x="1458685" y="1642559"/>
            <a:ext cx="11176001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</a:t>
            </a:r>
          </a:p>
        </p:txBody>
      </p:sp>
      <p:sp>
        <p:nvSpPr>
          <p:cNvPr id="7" name="Snip Diagonal Corner Rectangle 10">
            <a:extLst>
              <a:ext uri="{FF2B5EF4-FFF2-40B4-BE49-F238E27FC236}">
                <a16:creationId xmlns:a16="http://schemas.microsoft.com/office/drawing/2014/main" id="{23A8FA6D-F6A9-B4A9-1BC5-9D36CBDB4E7A}"/>
              </a:ext>
            </a:extLst>
          </p:cNvPr>
          <p:cNvSpPr/>
          <p:nvPr/>
        </p:nvSpPr>
        <p:spPr>
          <a:xfrm>
            <a:off x="6262941" y="2237201"/>
            <a:ext cx="1985062" cy="630867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6 430 ha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nip Diagonal Corner Rectangle 11">
            <a:extLst>
              <a:ext uri="{FF2B5EF4-FFF2-40B4-BE49-F238E27FC236}">
                <a16:creationId xmlns:a16="http://schemas.microsoft.com/office/drawing/2014/main" id="{0253E2BA-66AD-2F48-2468-A08DCDA1556A}"/>
              </a:ext>
            </a:extLst>
          </p:cNvPr>
          <p:cNvSpPr/>
          <p:nvPr/>
        </p:nvSpPr>
        <p:spPr>
          <a:xfrm>
            <a:off x="4962499" y="2962746"/>
            <a:ext cx="1783925" cy="645583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12,5 ha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nip Diagonal Corner Rectangle 12">
            <a:extLst>
              <a:ext uri="{FF2B5EF4-FFF2-40B4-BE49-F238E27FC236}">
                <a16:creationId xmlns:a16="http://schemas.microsoft.com/office/drawing/2014/main" id="{15699A31-D02D-520A-D2FB-B1EE59DBF0BA}"/>
              </a:ext>
            </a:extLst>
          </p:cNvPr>
          <p:cNvSpPr/>
          <p:nvPr/>
        </p:nvSpPr>
        <p:spPr>
          <a:xfrm>
            <a:off x="8099811" y="3703008"/>
            <a:ext cx="2120514" cy="630867"/>
          </a:xfrm>
          <a:prstGeom prst="snip2Diag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fr-FR" sz="2400" dirty="0">
                <a:solidFill>
                  <a:schemeClr val="tx1"/>
                </a:solidFill>
                <a:effectLst/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135,62 ha</a:t>
            </a:r>
            <a:endParaRPr lang="en-VN" sz="2400" dirty="0">
              <a:solidFill>
                <a:schemeClr val="tx1"/>
              </a:solidFill>
              <a:effectLst/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3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7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ACB6A6F-0143-B222-9BD4-19D4B50C236E}"/>
              </a:ext>
            </a:extLst>
          </p:cNvPr>
          <p:cNvSpPr/>
          <p:nvPr/>
        </p:nvSpPr>
        <p:spPr>
          <a:xfrm>
            <a:off x="1458685" y="1642559"/>
            <a:ext cx="11176001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Số?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9">
                <a:extLst>
                  <a:ext uri="{FF2B5EF4-FFF2-40B4-BE49-F238E27FC236}">
                    <a16:creationId xmlns:a16="http://schemas.microsoft.com/office/drawing/2014/main" id="{D73513EC-7243-5703-513F-642D5CE0DA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7021659"/>
                  </p:ext>
                </p:extLst>
              </p:nvPr>
            </p:nvGraphicFramePr>
            <p:xfrm>
              <a:off x="457199" y="2084845"/>
              <a:ext cx="8124826" cy="356460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4062413">
                      <a:extLst>
                        <a:ext uri="{9D8B030D-6E8A-4147-A177-3AD203B41FA5}">
                          <a16:colId xmlns:a16="http://schemas.microsoft.com/office/drawing/2014/main" val="4257782609"/>
                        </a:ext>
                      </a:extLst>
                    </a:gridCol>
                    <a:gridCol w="4062413">
                      <a:extLst>
                        <a:ext uri="{9D8B030D-6E8A-4147-A177-3AD203B41FA5}">
                          <a16:colId xmlns:a16="http://schemas.microsoft.com/office/drawing/2014/main" val="2199830960"/>
                        </a:ext>
                      </a:extLst>
                    </a:gridCol>
                  </a:tblGrid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a) 4 ha =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b) 80 000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=              ha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75530496"/>
                      </a:ext>
                    </a:extLst>
                  </a:tr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10 ha = 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600 000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 </a:t>
                          </a:r>
                          <a:r>
                            <a:rPr lang="en-VN" sz="2400" baseline="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=               ha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88101797"/>
                      </a:ext>
                    </a:extLst>
                  </a:tr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275 ha =    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VN" sz="2400" i="1" dirty="0" smtClean="0">
                                      <a:latin typeface="Cambria Math" panose="02040503050406030204" pitchFamily="18" charset="0"/>
                                      <a:cs typeface="Arial" panose="020B0604020202020204" pitchFamily="34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dirty="0" smtClean="0">
                                      <a:latin typeface="UTM Avo" panose="02040603050506020204" pitchFamily="18" charset="0"/>
                                      <a:cs typeface="Arial" panose="020B0604020202020204" pitchFamily="34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dirty="0" smtClean="0">
                                      <a:latin typeface="UTM Avo" panose="02040603050506020204" pitchFamily="18" charset="0"/>
                                      <a:cs typeface="Arial" panose="020B0604020202020204" pitchFamily="34" charset="0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ha =</a:t>
                          </a:r>
                          <a:r>
                            <a:rPr lang="en-US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</a:t>
                          </a:r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06474214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9">
                <a:extLst>
                  <a:ext uri="{FF2B5EF4-FFF2-40B4-BE49-F238E27FC236}">
                    <a16:creationId xmlns:a16="http://schemas.microsoft.com/office/drawing/2014/main" id="{D73513EC-7243-5703-513F-642D5CE0DA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97021659"/>
                  </p:ext>
                </p:extLst>
              </p:nvPr>
            </p:nvGraphicFramePr>
            <p:xfrm>
              <a:off x="457199" y="2084845"/>
              <a:ext cx="8124826" cy="3564609"/>
            </p:xfrm>
            <a:graphic>
              <a:graphicData uri="http://schemas.openxmlformats.org/drawingml/2006/table">
                <a:tbl>
                  <a:tblPr firstRow="1" bandRow="1"/>
                  <a:tblGrid>
                    <a:gridCol w="4062413">
                      <a:extLst>
                        <a:ext uri="{9D8B030D-6E8A-4147-A177-3AD203B41FA5}">
                          <a16:colId xmlns:a16="http://schemas.microsoft.com/office/drawing/2014/main" val="4257782609"/>
                        </a:ext>
                      </a:extLst>
                    </a:gridCol>
                    <a:gridCol w="4062413">
                      <a:extLst>
                        <a:ext uri="{9D8B030D-6E8A-4147-A177-3AD203B41FA5}">
                          <a16:colId xmlns:a16="http://schemas.microsoft.com/office/drawing/2014/main" val="2199830960"/>
                        </a:ext>
                      </a:extLst>
                    </a:gridCol>
                  </a:tblGrid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a) 4 ha =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b) 80 000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=              ha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75530496"/>
                      </a:ext>
                    </a:extLst>
                  </a:tr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10 ha = 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600 000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 </a:t>
                          </a:r>
                          <a:r>
                            <a:rPr lang="en-VN" sz="2400" baseline="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 =               ha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088101797"/>
                      </a:ext>
                    </a:extLst>
                  </a:tr>
                  <a:tr h="1188203">
                    <a:tc>
                      <a:txBody>
                        <a:bodyPr/>
                        <a:lstStyle/>
                        <a:p>
                          <a:pPr algn="l"/>
                          <a:r>
                            <a:rPr lang="en-VN" sz="24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275 ha =                        m</a:t>
                          </a:r>
                          <a:r>
                            <a:rPr lang="en-VN" sz="2400" baseline="30000" dirty="0"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a:t>2</a:t>
                          </a:r>
                          <a:endParaRPr lang="en-VN" sz="2400" dirty="0">
                            <a:latin typeface="UTM Avo" panose="02040603050506020204" pitchFamily="18" charset="0"/>
                            <a:cs typeface="Arial" panose="020B0604020202020204" pitchFamily="34" charset="0"/>
                          </a:endParaRPr>
                        </a:p>
                      </a:txBody>
                      <a:tcPr anchor="ctr">
                        <a:lnL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noFill/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3"/>
                          <a:stretch>
                            <a:fillRect l="-99850" t="-200000" b="-51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064742141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EC1DF266-6F29-9EAF-DB73-239708D6EC28}"/>
              </a:ext>
            </a:extLst>
          </p:cNvPr>
          <p:cNvSpPr/>
          <p:nvPr/>
        </p:nvSpPr>
        <p:spPr>
          <a:xfrm>
            <a:off x="2039583" y="2424192"/>
            <a:ext cx="1351317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2" name="Rounded Rectangle 22">
            <a:extLst>
              <a:ext uri="{FF2B5EF4-FFF2-40B4-BE49-F238E27FC236}">
                <a16:creationId xmlns:a16="http://schemas.microsoft.com/office/drawing/2014/main" id="{CC44350D-B0C5-26E3-E815-BDAD606876A8}"/>
              </a:ext>
            </a:extLst>
          </p:cNvPr>
          <p:cNvSpPr/>
          <p:nvPr/>
        </p:nvSpPr>
        <p:spPr>
          <a:xfrm>
            <a:off x="1761067" y="3609525"/>
            <a:ext cx="1528233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4AC9A27A-01A8-A48A-ED50-731E072BBE72}"/>
              </a:ext>
            </a:extLst>
          </p:cNvPr>
          <p:cNvSpPr/>
          <p:nvPr/>
        </p:nvSpPr>
        <p:spPr>
          <a:xfrm>
            <a:off x="1862667" y="4820258"/>
            <a:ext cx="1854200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4" name="Rounded Rectangle 22">
            <a:extLst>
              <a:ext uri="{FF2B5EF4-FFF2-40B4-BE49-F238E27FC236}">
                <a16:creationId xmlns:a16="http://schemas.microsoft.com/office/drawing/2014/main" id="{797FAB3E-4899-D051-5DC0-ED199FD8462E}"/>
              </a:ext>
            </a:extLst>
          </p:cNvPr>
          <p:cNvSpPr/>
          <p:nvPr/>
        </p:nvSpPr>
        <p:spPr>
          <a:xfrm>
            <a:off x="6772450" y="2424192"/>
            <a:ext cx="1008418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5" name="Rounded Rectangle 22">
            <a:extLst>
              <a:ext uri="{FF2B5EF4-FFF2-40B4-BE49-F238E27FC236}">
                <a16:creationId xmlns:a16="http://schemas.microsoft.com/office/drawing/2014/main" id="{FE16D80F-47DC-7828-3708-8CC6C4CA520A}"/>
              </a:ext>
            </a:extLst>
          </p:cNvPr>
          <p:cNvSpPr/>
          <p:nvPr/>
        </p:nvSpPr>
        <p:spPr>
          <a:xfrm>
            <a:off x="6595534" y="3609525"/>
            <a:ext cx="1032934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6" name="Rounded Rectangle 22">
            <a:extLst>
              <a:ext uri="{FF2B5EF4-FFF2-40B4-BE49-F238E27FC236}">
                <a16:creationId xmlns:a16="http://schemas.microsoft.com/office/drawing/2014/main" id="{33C71F19-F361-C6B2-1FFE-1C2F74BDD117}"/>
              </a:ext>
            </a:extLst>
          </p:cNvPr>
          <p:cNvSpPr/>
          <p:nvPr/>
        </p:nvSpPr>
        <p:spPr>
          <a:xfrm>
            <a:off x="5598165" y="4820258"/>
            <a:ext cx="1286932" cy="474624"/>
          </a:xfrm>
          <a:prstGeom prst="roundRect">
            <a:avLst/>
          </a:prstGeom>
          <a:solidFill>
            <a:srgbClr val="FFFFFF"/>
          </a:solidFill>
          <a:ln w="25400" cap="flat" cmpd="sng" algn="ctr">
            <a:solidFill>
              <a:srgbClr val="F5A9D5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BDD272F-CB32-5FF9-C11F-CD2C322A4E88}"/>
              </a:ext>
            </a:extLst>
          </p:cNvPr>
          <p:cNvSpPr txBox="1"/>
          <p:nvPr/>
        </p:nvSpPr>
        <p:spPr>
          <a:xfrm>
            <a:off x="2150533" y="2444235"/>
            <a:ext cx="1172633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VN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40 000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819FC4-F260-693B-CB24-F6196DF33167}"/>
              </a:ext>
            </a:extLst>
          </p:cNvPr>
          <p:cNvSpPr txBox="1"/>
          <p:nvPr/>
        </p:nvSpPr>
        <p:spPr>
          <a:xfrm>
            <a:off x="1858434" y="3633802"/>
            <a:ext cx="134620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VN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100 000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A348C4C-55E5-700A-2347-E01B20D1389F}"/>
              </a:ext>
            </a:extLst>
          </p:cNvPr>
          <p:cNvSpPr txBox="1"/>
          <p:nvPr/>
        </p:nvSpPr>
        <p:spPr>
          <a:xfrm>
            <a:off x="1938867" y="4840302"/>
            <a:ext cx="1710266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VN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2 750 000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BCDAD40-0440-F10B-2B0C-AD6E66DFC913}"/>
              </a:ext>
            </a:extLst>
          </p:cNvPr>
          <p:cNvSpPr txBox="1"/>
          <p:nvPr/>
        </p:nvSpPr>
        <p:spPr>
          <a:xfrm>
            <a:off x="6919383" y="2444235"/>
            <a:ext cx="719667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8</a:t>
            </a:r>
            <a:endParaRPr lang="en-VN" sz="2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D0352B-916D-9027-0D56-A6AAE3E2B7FF}"/>
              </a:ext>
            </a:extLst>
          </p:cNvPr>
          <p:cNvSpPr txBox="1"/>
          <p:nvPr/>
        </p:nvSpPr>
        <p:spPr>
          <a:xfrm>
            <a:off x="6673850" y="3633802"/>
            <a:ext cx="857250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60</a:t>
            </a:r>
            <a:endParaRPr lang="en-VN" sz="2200" b="1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1BDF551-DD86-41B6-3D85-BF94846EBF65}"/>
              </a:ext>
            </a:extLst>
          </p:cNvPr>
          <p:cNvSpPr txBox="1"/>
          <p:nvPr/>
        </p:nvSpPr>
        <p:spPr>
          <a:xfrm>
            <a:off x="5674783" y="4840302"/>
            <a:ext cx="1149351" cy="43088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VN" sz="2200" b="1" dirty="0">
                <a:solidFill>
                  <a:srgbClr val="002060"/>
                </a:solidFill>
                <a:latin typeface="UTM Avo" panose="02040603050506020204" pitchFamily="18" charset="0"/>
              </a:rPr>
              <a:t>7 500</a:t>
            </a:r>
          </a:p>
        </p:txBody>
      </p:sp>
    </p:spTree>
    <p:extLst>
      <p:ext uri="{BB962C8B-B14F-4D97-AF65-F5344CB8AC3E}">
        <p14:creationId xmlns:p14="http://schemas.microsoft.com/office/powerpoint/2010/main" val="739152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77611" y="1642559"/>
            <a:ext cx="11176001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Sân bóng đá Mỹ Đình (Hà Nội) có dạng hình chữ nhật với chiều dài 105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m, chiều rộng 68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m. Hỏi diện tích sân bóng đá Mỹ Đình lớn hơn hay bé hơn 1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448631-0CF7-E88A-FB3B-753F899FEAD1}"/>
              </a:ext>
            </a:extLst>
          </p:cNvPr>
          <p:cNvSpPr/>
          <p:nvPr/>
        </p:nvSpPr>
        <p:spPr>
          <a:xfrm>
            <a:off x="477611" y="3328484"/>
            <a:ext cx="11180990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Một bãi đỗ xe có diện tích 1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ha, mỗi chỗ để xe ô tô con có diện tích khoảng 25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</a:t>
            </a:r>
            <a:r>
              <a:rPr lang="vi-VN" sz="2400" baseline="300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(bao gồm cả diện tích dùng làm lối đi). Hỏi có nhiều nhất bao nhiêu ô tô con đỗ được cùng một lúc trong bãi đỗ xe đó?</a:t>
            </a:r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0CE31216-8593-2536-2AEB-A23550C0132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7397" y="5314950"/>
            <a:ext cx="1478005" cy="1449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882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11060" y="1642559"/>
            <a:ext cx="4865915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Hướng dẫn làm bài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448631-0CF7-E88A-FB3B-753F899FEAD1}"/>
              </a:ext>
            </a:extLst>
          </p:cNvPr>
          <p:cNvSpPr/>
          <p:nvPr/>
        </p:nvSpPr>
        <p:spPr>
          <a:xfrm>
            <a:off x="477611" y="2242634"/>
            <a:ext cx="10057039" cy="2732515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Diện tích sân bóng đá Mỹ Đình là bao nhiêu?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So sánh diện tích đó với 1ha để kết luận, lưu ý so sánh khi các số đo cùng đơn vị.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Muốn tính có nhiều nhất bao nhiêu ô tô đỗ được cùng lúc ta làm phép tính gì?</a:t>
            </a:r>
          </a:p>
        </p:txBody>
      </p:sp>
      <p:pic>
        <p:nvPicPr>
          <p:cNvPr id="4" name="Picture 5">
            <a:extLst>
              <a:ext uri="{FF2B5EF4-FFF2-40B4-BE49-F238E27FC236}">
                <a16:creationId xmlns:a16="http://schemas.microsoft.com/office/drawing/2014/main" id="{B3E02162-FFD0-1C85-E808-17DC1FF699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528543" y="1582837"/>
            <a:ext cx="1149779" cy="1063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316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11060" y="1661609"/>
            <a:ext cx="4865915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giải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448631-0CF7-E88A-FB3B-753F899FEAD1}"/>
                  </a:ext>
                </a:extLst>
              </p:cNvPr>
              <p:cNvSpPr/>
              <p:nvPr/>
            </p:nvSpPr>
            <p:spPr>
              <a:xfrm>
                <a:off x="399234" y="2068462"/>
                <a:ext cx="8213543" cy="3840510"/>
              </a:xfrm>
              <a:prstGeom prst="rect">
                <a:avLst/>
              </a:prstGeom>
            </p:spPr>
            <p:txBody>
              <a:bodyPr wrap="square" lIns="40612" tIns="20306" rIns="40612" bIns="20306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Đổi 1 ha = 10 000 m</a:t>
                </a:r>
                <a:r>
                  <a:rPr lang="vi-VN" sz="24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a) Diện tích sân bóng đá Mỹ Đình là: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105 </a:t>
                </a:r>
                <a14:m>
                  <m:oMath xmlns:m="http://schemas.openxmlformats.org/officeDocument/2006/math">
                    <m:r>
                      <a:rPr lang="vi-VN" sz="2400" i="1" dirty="0" smtClean="0">
                        <a:latin typeface="Cambria Math" panose="02040503050406030204" pitchFamily="18" charset="0"/>
                        <a:ea typeface="Calibri" panose="020F0502020204030204" pitchFamily="34" charset="0"/>
                        <a:cs typeface="Arial" panose="020B0604020202020204" pitchFamily="34" charset="0"/>
                      </a:rPr>
                      <m:t>×</m:t>
                    </m:r>
                  </m:oMath>
                </a14:m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68 = 7 140 (m</a:t>
                </a:r>
                <a:r>
                  <a:rPr lang="vi-VN" sz="24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Có: 7 140 m</a:t>
                </a:r>
                <a:r>
                  <a:rPr lang="vi-VN" sz="24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&lt; 10 000 m</a:t>
                </a:r>
                <a:r>
                  <a:rPr lang="vi-VN" sz="2400" baseline="300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Vậy diện tích sân bóng đá Mỹ Đình nhỏ hơn 1</a:t>
                </a:r>
                <a:r>
                  <a:rPr lang="en-US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ha.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b) Có nhiều nhất số ô tô con đỗ được cùng một lúc là: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vi-VN" sz="24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10 000 : 25 = 400 (xe)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3448631-0CF7-E88A-FB3B-753F899FEA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234" y="2068462"/>
                <a:ext cx="8213543" cy="3840510"/>
              </a:xfrm>
              <a:prstGeom prst="rect">
                <a:avLst/>
              </a:prstGeom>
              <a:blipFill>
                <a:blip r:embed="rId3"/>
                <a:stretch>
                  <a:fillRect l="-1632" r="-1706" b="-34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98549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35" name="Google Shape;235;p1"/>
          <p:cNvGrpSpPr/>
          <p:nvPr/>
        </p:nvGrpSpPr>
        <p:grpSpPr>
          <a:xfrm>
            <a:off x="5681143" y="1007096"/>
            <a:ext cx="6009343" cy="5395472"/>
            <a:chOff x="0" y="-38100"/>
            <a:chExt cx="2374061" cy="2131544"/>
          </a:xfrm>
        </p:grpSpPr>
        <p:sp>
          <p:nvSpPr>
            <p:cNvPr id="236" name="Google Shape;236;p1"/>
            <p:cNvSpPr/>
            <p:nvPr/>
          </p:nvSpPr>
          <p:spPr>
            <a:xfrm>
              <a:off x="0" y="0"/>
              <a:ext cx="2374061" cy="2093444"/>
            </a:xfrm>
            <a:custGeom>
              <a:avLst/>
              <a:gdLst/>
              <a:ahLst/>
              <a:cxnLst/>
              <a:rect l="l" t="t" r="r" b="b"/>
              <a:pathLst>
                <a:path w="2374061" h="2093444" extrusionOk="0">
                  <a:moveTo>
                    <a:pt x="43803" y="0"/>
                  </a:moveTo>
                  <a:lnTo>
                    <a:pt x="2330258" y="0"/>
                  </a:lnTo>
                  <a:cubicBezTo>
                    <a:pt x="2354450" y="0"/>
                    <a:pt x="2374061" y="19611"/>
                    <a:pt x="2374061" y="43803"/>
                  </a:cubicBezTo>
                  <a:lnTo>
                    <a:pt x="2374061" y="2049642"/>
                  </a:lnTo>
                  <a:cubicBezTo>
                    <a:pt x="2374061" y="2061259"/>
                    <a:pt x="2369446" y="2072400"/>
                    <a:pt x="2361231" y="2080615"/>
                  </a:cubicBezTo>
                  <a:cubicBezTo>
                    <a:pt x="2353017" y="2088829"/>
                    <a:pt x="2341875" y="2093444"/>
                    <a:pt x="2330258" y="2093444"/>
                  </a:cubicBezTo>
                  <a:lnTo>
                    <a:pt x="43803" y="2093444"/>
                  </a:lnTo>
                  <a:cubicBezTo>
                    <a:pt x="32185" y="2093444"/>
                    <a:pt x="21044" y="2088829"/>
                    <a:pt x="12830" y="2080615"/>
                  </a:cubicBezTo>
                  <a:cubicBezTo>
                    <a:pt x="4615" y="2072400"/>
                    <a:pt x="0" y="2061259"/>
                    <a:pt x="0" y="2049642"/>
                  </a:cubicBezTo>
                  <a:lnTo>
                    <a:pt x="0" y="43803"/>
                  </a:lnTo>
                  <a:cubicBezTo>
                    <a:pt x="0" y="32185"/>
                    <a:pt x="4615" y="21044"/>
                    <a:pt x="12830" y="12830"/>
                  </a:cubicBezTo>
                  <a:cubicBezTo>
                    <a:pt x="21044" y="4615"/>
                    <a:pt x="32185" y="0"/>
                    <a:pt x="43803" y="0"/>
                  </a:cubicBezTo>
                  <a:close/>
                </a:path>
              </a:pathLst>
            </a:custGeom>
            <a:solidFill>
              <a:srgbClr val="FFDC9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37" name="Google Shape;237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8" name="Google Shape;238;p1"/>
          <p:cNvGrpSpPr/>
          <p:nvPr/>
        </p:nvGrpSpPr>
        <p:grpSpPr>
          <a:xfrm>
            <a:off x="5459321" y="900072"/>
            <a:ext cx="6046881" cy="5373728"/>
            <a:chOff x="0" y="-38100"/>
            <a:chExt cx="2388891" cy="2122954"/>
          </a:xfrm>
        </p:grpSpPr>
        <p:sp>
          <p:nvSpPr>
            <p:cNvPr id="239" name="Google Shape;239;p1"/>
            <p:cNvSpPr/>
            <p:nvPr/>
          </p:nvSpPr>
          <p:spPr>
            <a:xfrm>
              <a:off x="0" y="0"/>
              <a:ext cx="2388891" cy="2084854"/>
            </a:xfrm>
            <a:custGeom>
              <a:avLst/>
              <a:gdLst/>
              <a:ahLst/>
              <a:cxnLst/>
              <a:rect l="l" t="t" r="r" b="b"/>
              <a:pathLst>
                <a:path w="2388891" h="2084854" extrusionOk="0">
                  <a:moveTo>
                    <a:pt x="43531" y="0"/>
                  </a:moveTo>
                  <a:lnTo>
                    <a:pt x="2345361" y="0"/>
                  </a:lnTo>
                  <a:cubicBezTo>
                    <a:pt x="2369402" y="0"/>
                    <a:pt x="2388891" y="19489"/>
                    <a:pt x="2388891" y="43531"/>
                  </a:cubicBezTo>
                  <a:lnTo>
                    <a:pt x="2388891" y="2041324"/>
                  </a:lnTo>
                  <a:cubicBezTo>
                    <a:pt x="2388891" y="2065365"/>
                    <a:pt x="2369402" y="2084854"/>
                    <a:pt x="2345361" y="2084854"/>
                  </a:cubicBezTo>
                  <a:lnTo>
                    <a:pt x="43531" y="2084854"/>
                  </a:lnTo>
                  <a:cubicBezTo>
                    <a:pt x="19489" y="2084854"/>
                    <a:pt x="0" y="2065365"/>
                    <a:pt x="0" y="2041324"/>
                  </a:cubicBezTo>
                  <a:lnTo>
                    <a:pt x="0" y="43531"/>
                  </a:lnTo>
                  <a:cubicBezTo>
                    <a:pt x="0" y="19489"/>
                    <a:pt x="19489" y="0"/>
                    <a:pt x="43531" y="0"/>
                  </a:cubicBezTo>
                  <a:close/>
                </a:path>
              </a:pathLst>
            </a:custGeom>
            <a:solidFill>
              <a:srgbClr val="FEEDA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40" name="Google Shape;240;p1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51" tIns="33851" rIns="33851" bIns="33851" anchor="ctr" anchorCtr="0">
              <a:no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4775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41" name="Google Shape;241;p1"/>
          <p:cNvPicPr preferRelativeResize="0"/>
          <p:nvPr/>
        </p:nvPicPr>
        <p:blipFill rotWithShape="1">
          <a:blip r:embed="rId4">
            <a:alphaModFix/>
          </a:blip>
          <a:srcRect l="17884"/>
          <a:stretch/>
        </p:blipFill>
        <p:spPr>
          <a:xfrm>
            <a:off x="1398786" y="3659368"/>
            <a:ext cx="3273511" cy="2762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2185" y="5026726"/>
            <a:ext cx="2154199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00055" y="272611"/>
            <a:ext cx="1381677" cy="94990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49638" y="1317232"/>
            <a:ext cx="981119" cy="60584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1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46513" y="2100873"/>
            <a:ext cx="2852049" cy="31169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35550" y="5397441"/>
            <a:ext cx="1616673" cy="1175456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179863" y="5397441"/>
            <a:ext cx="1699891" cy="1235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212649" y="5054319"/>
            <a:ext cx="1836987" cy="15045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035541" y="5054319"/>
            <a:ext cx="2220153" cy="15790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1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 rot="10276833">
            <a:off x="7160765" y="666015"/>
            <a:ext cx="2643987" cy="660997"/>
          </a:xfrm>
          <a:prstGeom prst="rect">
            <a:avLst/>
          </a:prstGeom>
          <a:noFill/>
          <a:ln>
            <a:noFill/>
          </a:ln>
        </p:spPr>
      </p:pic>
      <p:sp>
        <p:nvSpPr>
          <p:cNvPr id="251" name="Google Shape;251;p1"/>
          <p:cNvSpPr txBox="1"/>
          <p:nvPr/>
        </p:nvSpPr>
        <p:spPr>
          <a:xfrm>
            <a:off x="5478089" y="1562960"/>
            <a:ext cx="6009343" cy="3046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52" name="Google Shape;252;p1"/>
          <p:cNvGrpSpPr/>
          <p:nvPr/>
        </p:nvGrpSpPr>
        <p:grpSpPr>
          <a:xfrm>
            <a:off x="6965405" y="4793399"/>
            <a:ext cx="3444976" cy="819668"/>
            <a:chOff x="4287584" y="2806482"/>
            <a:chExt cx="5167464" cy="1229503"/>
          </a:xfrm>
        </p:grpSpPr>
        <p:sp>
          <p:nvSpPr>
            <p:cNvPr id="253" name="Google Shape;253;p1"/>
            <p:cNvSpPr/>
            <p:nvPr/>
          </p:nvSpPr>
          <p:spPr>
            <a:xfrm rot="-254175">
              <a:off x="4287584" y="2806482"/>
              <a:ext cx="5167464" cy="1229503"/>
            </a:xfrm>
            <a:custGeom>
              <a:avLst/>
              <a:gdLst/>
              <a:ahLst/>
              <a:cxnLst/>
              <a:rect l="l" t="t" r="r" b="b"/>
              <a:pathLst>
                <a:path w="6284414" h="1610114" extrusionOk="0">
                  <a:moveTo>
                    <a:pt x="5345514" y="1598927"/>
                  </a:moveTo>
                  <a:cubicBezTo>
                    <a:pt x="5345514" y="1598927"/>
                    <a:pt x="4925761" y="1610114"/>
                    <a:pt x="4463177" y="1607493"/>
                  </a:cubicBezTo>
                  <a:cubicBezTo>
                    <a:pt x="2350089" y="1605330"/>
                    <a:pt x="1057073" y="1597506"/>
                    <a:pt x="1057073" y="1597506"/>
                  </a:cubicBezTo>
                  <a:cubicBezTo>
                    <a:pt x="812931" y="1588672"/>
                    <a:pt x="565145" y="1571691"/>
                    <a:pt x="398404" y="1513513"/>
                  </a:cubicBezTo>
                  <a:cubicBezTo>
                    <a:pt x="120505" y="1416551"/>
                    <a:pt x="0" y="1239023"/>
                    <a:pt x="0" y="709996"/>
                  </a:cubicBezTo>
                  <a:lnTo>
                    <a:pt x="0" y="709991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3801476" y="7673"/>
                  </a:cubicBezTo>
                  <a:cubicBezTo>
                    <a:pt x="4706835" y="0"/>
                    <a:pt x="5170762" y="7673"/>
                    <a:pt x="5170762" y="7673"/>
                  </a:cubicBezTo>
                  <a:cubicBezTo>
                    <a:pt x="5539070" y="15152"/>
                    <a:pt x="5902383" y="84484"/>
                    <a:pt x="6100123" y="207066"/>
                  </a:cubicBezTo>
                  <a:cubicBezTo>
                    <a:pt x="6251140" y="300683"/>
                    <a:pt x="6284414" y="425358"/>
                    <a:pt x="6275274" y="709996"/>
                  </a:cubicBezTo>
                  <a:lnTo>
                    <a:pt x="6275274" y="710001"/>
                  </a:lnTo>
                  <a:cubicBezTo>
                    <a:pt x="6275274" y="1356988"/>
                    <a:pt x="5992277" y="1571086"/>
                    <a:pt x="5345514" y="1598927"/>
                  </a:cubicBezTo>
                  <a:close/>
                </a:path>
              </a:pathLst>
            </a:custGeom>
            <a:solidFill>
              <a:srgbClr val="98C8B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endParaRPr>
            </a:p>
          </p:txBody>
        </p:sp>
        <p:sp>
          <p:nvSpPr>
            <p:cNvPr id="254" name="Google Shape;254;p1"/>
            <p:cNvSpPr txBox="1"/>
            <p:nvPr/>
          </p:nvSpPr>
          <p:spPr>
            <a:xfrm rot="21319842">
              <a:off x="4554204" y="3005736"/>
              <a:ext cx="4700052" cy="8309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FAFAF7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Arial"/>
                  <a:sym typeface="Arial"/>
                </a:rPr>
                <a:t>TRÒ CHƠI</a:t>
              </a:r>
              <a:endParaRPr kumimoji="0" sz="3600" b="1" i="0" u="none" strike="noStrike" kern="0" cap="none" spc="0" normalizeH="0" baseline="0" noProof="0" dirty="0">
                <a:ln>
                  <a:noFill/>
                </a:ln>
                <a:solidFill>
                  <a:srgbClr val="FAFAF7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endParaRPr>
            </a:p>
          </p:txBody>
        </p:sp>
      </p:grpSp>
      <p:pic>
        <p:nvPicPr>
          <p:cNvPr id="255" name="Google Shape;255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32688" y="917483"/>
            <a:ext cx="1515395" cy="1445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9898D2-8C0F-1BE2-3733-ED0C385D004A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1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9898D2-8C0F-1BE2-3733-ED0C385D00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60D56CE-6A6B-6E8F-FFFC-48B7D3E2BA62}"/>
              </a:ext>
            </a:extLst>
          </p:cNvPr>
          <p:cNvSpPr/>
          <p:nvPr/>
        </p:nvSpPr>
        <p:spPr>
          <a:xfrm>
            <a:off x="2847876" y="1510166"/>
            <a:ext cx="8839200" cy="4433433"/>
          </a:xfrm>
          <a:prstGeom prst="roundRect">
            <a:avLst>
              <a:gd name="adj" fmla="val 6085"/>
            </a:avLst>
          </a:prstGeom>
          <a:solidFill>
            <a:schemeClr val="bg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Hướng dẫn chơi game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Mỗi chậu hoa tương ứng với 1 câu hỏi.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GV click vào chậu hoa để hiển thị câu hỏi tương ứng.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ô đáp án để chọn đáp án đúng.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 khi chọn đáp án đúng, GV click vào mũi tên "Quay về" để về màn hình chọn chậu hoa. 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chậu hoa tiếp theo để tiếp tục trò chơi.</a:t>
            </a: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251;p1">
            <a:extLst>
              <a:ext uri="{FF2B5EF4-FFF2-40B4-BE49-F238E27FC236}">
                <a16:creationId xmlns:a16="http://schemas.microsoft.com/office/drawing/2014/main" id="{69AD57FB-3A75-ED4A-2CAD-3D77A5E3A212}"/>
              </a:ext>
            </a:extLst>
          </p:cNvPr>
          <p:cNvSpPr txBox="1"/>
          <p:nvPr/>
        </p:nvSpPr>
        <p:spPr>
          <a:xfrm>
            <a:off x="113525" y="313413"/>
            <a:ext cx="116144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5C5C82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Arial"/>
                <a:sym typeface="Arial"/>
              </a:rPr>
              <a:t>TƯỚI HOA TRONG CHẬU</a:t>
            </a:r>
            <a:endParaRPr kumimoji="0" sz="9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+mn-ea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4A5A344-25EF-5B32-F4D6-F9394A0E4980}"/>
              </a:ext>
            </a:extLst>
          </p:cNvPr>
          <p:cNvGrpSpPr/>
          <p:nvPr/>
        </p:nvGrpSpPr>
        <p:grpSpPr>
          <a:xfrm>
            <a:off x="0" y="2387683"/>
            <a:ext cx="3871394" cy="4156904"/>
            <a:chOff x="232688" y="272611"/>
            <a:chExt cx="5023006" cy="6360793"/>
          </a:xfrm>
        </p:grpSpPr>
        <p:pic>
          <p:nvPicPr>
            <p:cNvPr id="241" name="Google Shape;241;p1"/>
            <p:cNvPicPr preferRelativeResize="0"/>
            <p:nvPr/>
          </p:nvPicPr>
          <p:blipFill rotWithShape="1">
            <a:blip r:embed="rId5">
              <a:alphaModFix/>
            </a:blip>
            <a:srcRect l="17884"/>
            <a:stretch/>
          </p:blipFill>
          <p:spPr>
            <a:xfrm>
              <a:off x="1398786" y="3659368"/>
              <a:ext cx="3273511" cy="276230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2" name="Google Shape;242;p1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422185" y="5026726"/>
              <a:ext cx="2154199" cy="1532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3" name="Google Shape;243;p1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600055" y="272611"/>
              <a:ext cx="1381677" cy="9499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5" name="Google Shape;245;p1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>
              <a:off x="1546513" y="2100873"/>
              <a:ext cx="2852049" cy="311699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6" name="Google Shape;246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1135550" y="5397441"/>
              <a:ext cx="1616673" cy="11754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7" name="Google Shape;247;p1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3179863" y="5397441"/>
              <a:ext cx="1699891" cy="12359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1"/>
            <p:cNvPicPr preferRelativeResize="0"/>
            <p:nvPr/>
          </p:nvPicPr>
          <p:blipFill rotWithShape="1">
            <a:blip r:embed="rId10">
              <a:alphaModFix/>
            </a:blip>
            <a:srcRect/>
            <a:stretch/>
          </p:blipFill>
          <p:spPr>
            <a:xfrm>
              <a:off x="2212649" y="5054319"/>
              <a:ext cx="1836987" cy="15045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9" name="Google Shape;249;p1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3035541" y="5054319"/>
              <a:ext cx="2220153" cy="15790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p1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232688" y="917483"/>
              <a:ext cx="1515395" cy="144530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244467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"/>
          <p:cNvPicPr preferRelativeResize="0"/>
          <p:nvPr/>
        </p:nvPicPr>
        <p:blipFill rotWithShape="1">
          <a:blip r:embed="rId3">
            <a:alphaModFix/>
          </a:blip>
          <a:srcRect l="19098" r="5935" b="68133"/>
          <a:stretch/>
        </p:blipFill>
        <p:spPr>
          <a:xfrm>
            <a:off x="0" y="4938092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88149" y="6164342"/>
            <a:ext cx="1334281" cy="68882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2"/>
          <p:cNvGrpSpPr/>
          <p:nvPr/>
        </p:nvGrpSpPr>
        <p:grpSpPr>
          <a:xfrm>
            <a:off x="-33848" y="5410626"/>
            <a:ext cx="1621971" cy="1447375"/>
            <a:chOff x="12922445" y="7368188"/>
            <a:chExt cx="2432955" cy="2171063"/>
          </a:xfrm>
        </p:grpSpPr>
        <p:pic>
          <p:nvPicPr>
            <p:cNvPr id="263" name="Google Shape;263;p2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2922445" y="7368188"/>
              <a:ext cx="1432244" cy="15699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4" name="Google Shape;264;p2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353978" y="8498764"/>
              <a:ext cx="2001422" cy="10332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5" name="Google Shape;265;p2"/>
            <p:cNvPicPr preferRelativeResize="0"/>
            <p:nvPr/>
          </p:nvPicPr>
          <p:blipFill rotWithShape="1">
            <a:blip r:embed="rId6">
              <a:alphaModFix/>
            </a:blip>
            <a:srcRect l="218" r="219"/>
            <a:stretch/>
          </p:blipFill>
          <p:spPr>
            <a:xfrm>
              <a:off x="14367560" y="8833553"/>
              <a:ext cx="987839" cy="705698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6" name="Google Shape;266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511033">
            <a:off x="114611" y="146127"/>
            <a:ext cx="886927" cy="895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440573" y="279239"/>
            <a:ext cx="1024069" cy="805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226391" y="186169"/>
            <a:ext cx="696352" cy="499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0241856" y="599193"/>
            <a:ext cx="407605" cy="3094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1549743" y="6278365"/>
            <a:ext cx="642256" cy="579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">
            <a:hlinkClick r:id="rId13" action="ppaction://hlinksldjump"/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373850" y="1882657"/>
            <a:ext cx="1987468" cy="27983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">
            <a:hlinkClick r:id="rId15" action="ppaction://hlinksldjump"/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4856534" y="1745396"/>
            <a:ext cx="2206943" cy="2901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3" name="Google Shape;273;p2">
            <a:hlinkClick r:id="rId17" action="ppaction://hlinksldjump"/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8927407" y="1491257"/>
            <a:ext cx="1298561" cy="32006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4725D7D-5EBE-9E48-6D7D-15EA41DD6788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959" y="-14700"/>
            <a:ext cx="978018" cy="9780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"/>
          <p:cNvSpPr/>
          <p:nvPr/>
        </p:nvSpPr>
        <p:spPr>
          <a:xfrm>
            <a:off x="1214583" y="1051089"/>
            <a:ext cx="9762837" cy="144586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Câu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hỏi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1: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Chọn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số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thích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hợp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điền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vào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chỗ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chấm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:</a:t>
            </a:r>
          </a:p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3 ha = ….. m</a:t>
            </a:r>
            <a:r>
              <a:rPr kumimoji="0" lang="en-US" sz="280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2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.</a:t>
            </a:r>
            <a:endParaRPr kumimoji="0" lang="en-US" sz="2800" i="0" u="none" strike="noStrike" kern="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/>
              <a:sym typeface="Arial"/>
            </a:endParaRPr>
          </a:p>
        </p:txBody>
      </p:sp>
      <p:sp>
        <p:nvSpPr>
          <p:cNvPr id="284" name="S1"/>
          <p:cNvSpPr/>
          <p:nvPr/>
        </p:nvSpPr>
        <p:spPr>
          <a:xfrm>
            <a:off x="1214627" y="2978479"/>
            <a:ext cx="4535055" cy="1294935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1219170">
              <a:lnSpc>
                <a:spcPct val="130000"/>
              </a:lnSpc>
              <a:buClr>
                <a:srgbClr val="000000"/>
              </a:buClr>
              <a:buSzPts val="3200"/>
            </a:pP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A. 3 000</a:t>
            </a:r>
          </a:p>
        </p:txBody>
      </p:sp>
      <p:sp>
        <p:nvSpPr>
          <p:cNvPr id="285" name="S2"/>
          <p:cNvSpPr/>
          <p:nvPr/>
        </p:nvSpPr>
        <p:spPr>
          <a:xfrm>
            <a:off x="6442362" y="4712713"/>
            <a:ext cx="4535055" cy="1294935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1219170">
              <a:lnSpc>
                <a:spcPct val="130000"/>
              </a:lnSpc>
              <a:buClr>
                <a:srgbClr val="000000"/>
              </a:buClr>
              <a:buSzPts val="3200"/>
            </a:pP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D. 300 000</a:t>
            </a:r>
          </a:p>
        </p:txBody>
      </p:sp>
      <p:sp>
        <p:nvSpPr>
          <p:cNvPr id="287" name="S4"/>
          <p:cNvSpPr/>
          <p:nvPr/>
        </p:nvSpPr>
        <p:spPr>
          <a:xfrm>
            <a:off x="6442320" y="2978479"/>
            <a:ext cx="4535055" cy="1294935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1219170">
              <a:lnSpc>
                <a:spcPct val="130000"/>
              </a:lnSpc>
              <a:buClr>
                <a:srgbClr val="000000"/>
              </a:buClr>
              <a:buSzPts val="3200"/>
            </a:pP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B. 300</a:t>
            </a:r>
          </a:p>
        </p:txBody>
      </p:sp>
      <p:sp>
        <p:nvSpPr>
          <p:cNvPr id="288" name="Đ"/>
          <p:cNvSpPr/>
          <p:nvPr/>
        </p:nvSpPr>
        <p:spPr>
          <a:xfrm>
            <a:off x="1214583" y="4712681"/>
            <a:ext cx="4535100" cy="1294804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 defTabSz="1219170">
              <a:lnSpc>
                <a:spcPct val="130000"/>
              </a:lnSpc>
              <a:buClr>
                <a:srgbClr val="000000"/>
              </a:buClr>
              <a:buSzPts val="3200"/>
            </a:pPr>
            <a:r>
              <a:rPr lang="en-US" sz="2800" kern="0" dirty="0">
                <a:solidFill>
                  <a:srgbClr val="000000"/>
                </a:solidFill>
                <a:latin typeface="UTM Avo" panose="02040603050506020204" pitchFamily="18"/>
                <a:cs typeface="Arial"/>
                <a:sym typeface="Arial"/>
              </a:rPr>
              <a:t>C. 30 000</a:t>
            </a:r>
          </a:p>
        </p:txBody>
      </p:sp>
      <p:pic>
        <p:nvPicPr>
          <p:cNvPr id="289" name="Google Shape;289;p3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EEE7DDC-0324-3A65-E2F9-0C8C0F33BB72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9920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"/>
          <p:cNvSpPr/>
          <p:nvPr/>
        </p:nvSpPr>
        <p:spPr>
          <a:xfrm>
            <a:off x="1214581" y="698197"/>
            <a:ext cx="9762837" cy="1445861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Câu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hỏi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2: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Chọn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số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thích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hợp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điền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vào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chỗ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en-US" sz="28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chấm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:</a:t>
            </a:r>
          </a:p>
          <a:p>
            <a:pPr marL="0" marR="0" lvl="0" indent="0" algn="ctr" defTabSz="121917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700 000 m</a:t>
            </a:r>
            <a:r>
              <a:rPr kumimoji="0" lang="en-US" sz="2800" i="0" u="none" strike="noStrike" kern="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2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= ….. ha.</a:t>
            </a:r>
          </a:p>
        </p:txBody>
      </p:sp>
      <p:sp>
        <p:nvSpPr>
          <p:cNvPr id="284" name="S1"/>
          <p:cNvSpPr/>
          <p:nvPr/>
        </p:nvSpPr>
        <p:spPr>
          <a:xfrm>
            <a:off x="1214582" y="2718888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700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5" name="S2"/>
          <p:cNvSpPr/>
          <p:nvPr/>
        </p:nvSpPr>
        <p:spPr>
          <a:xfrm>
            <a:off x="1214583" y="4713942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7</a:t>
            </a:r>
          </a:p>
        </p:txBody>
      </p:sp>
      <p:sp>
        <p:nvSpPr>
          <p:cNvPr id="287" name="S4"/>
          <p:cNvSpPr/>
          <p:nvPr/>
        </p:nvSpPr>
        <p:spPr>
          <a:xfrm>
            <a:off x="6442365" y="4713942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7 000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8" name="Đ"/>
          <p:cNvSpPr/>
          <p:nvPr/>
        </p:nvSpPr>
        <p:spPr>
          <a:xfrm>
            <a:off x="6442363" y="2718888"/>
            <a:ext cx="4535100" cy="1614506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70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89" name="Google Shape;289;p3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B765318-436E-A857-8C00-457DD1460224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3"/>
          <p:cNvPicPr preferRelativeResize="0"/>
          <p:nvPr/>
        </p:nvPicPr>
        <p:blipFill rotWithShape="1">
          <a:blip r:embed="rId7">
            <a:alphaModFix/>
          </a:blip>
          <a:srcRect l="19098" r="5935" b="68133"/>
          <a:stretch/>
        </p:blipFill>
        <p:spPr>
          <a:xfrm>
            <a:off x="1" y="4849770"/>
            <a:ext cx="12192000" cy="2008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90757" y="726226"/>
            <a:ext cx="683735" cy="5190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098763" y="1143000"/>
            <a:ext cx="611677" cy="41746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3"/>
          <p:cNvSpPr/>
          <p:nvPr/>
        </p:nvSpPr>
        <p:spPr>
          <a:xfrm>
            <a:off x="1214581" y="698197"/>
            <a:ext cx="9762837" cy="1721153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defTabSz="1219170" rtl="0" eaLnBrk="1" fontAlgn="auto" latinLnBrk="0" hangingPunct="1">
              <a:lnSpc>
                <a:spcPct val="130000"/>
              </a:lnSpc>
              <a:spcBef>
                <a:spcPts val="133"/>
              </a:spcBef>
              <a:spcAft>
                <a:spcPts val="133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Câu hỏi 3: </a:t>
            </a:r>
            <a:r>
              <a:rPr kumimoji="0" lang="vi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Diện tích của vườn quốc gia Phong Nha – Kẻ Bàng là</a:t>
            </a:r>
            <a:r>
              <a:rPr kumimoji="0" lang="en-US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 </a:t>
            </a:r>
            <a:r>
              <a:rPr kumimoji="0" lang="vi-VN" sz="28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/>
                <a:sym typeface="Arial"/>
              </a:rPr>
              <a:t>123 326 ha. Hãy viết số đo diện tích của khu vườn dưới dạng mét vuông.</a:t>
            </a:r>
          </a:p>
        </p:txBody>
      </p:sp>
      <p:sp>
        <p:nvSpPr>
          <p:cNvPr id="284" name="S1"/>
          <p:cNvSpPr/>
          <p:nvPr/>
        </p:nvSpPr>
        <p:spPr>
          <a:xfrm>
            <a:off x="1214582" y="2718888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1 233 260 m</a:t>
            </a:r>
            <a:r>
              <a:rPr lang="en-US" sz="2800" baseline="300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5" name="S2"/>
          <p:cNvSpPr/>
          <p:nvPr/>
        </p:nvSpPr>
        <p:spPr>
          <a:xfrm>
            <a:off x="1214583" y="4713942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123 326 000 m</a:t>
            </a:r>
            <a:r>
              <a:rPr lang="en-US" sz="2800" baseline="300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7" name="S4"/>
          <p:cNvSpPr/>
          <p:nvPr/>
        </p:nvSpPr>
        <p:spPr>
          <a:xfrm>
            <a:off x="6442317" y="2718888"/>
            <a:ext cx="4535055" cy="1614669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12 332 600 m</a:t>
            </a:r>
            <a:r>
              <a:rPr lang="en-US" sz="2800" baseline="300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88" name="Đ"/>
          <p:cNvSpPr/>
          <p:nvPr/>
        </p:nvSpPr>
        <p:spPr>
          <a:xfrm>
            <a:off x="6442317" y="4714023"/>
            <a:ext cx="4535100" cy="1614506"/>
          </a:xfrm>
          <a:prstGeom prst="roundRect">
            <a:avLst>
              <a:gd name="adj" fmla="val 16667"/>
            </a:avLst>
          </a:prstGeom>
          <a:ln/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SzPts val="3200"/>
            </a:pPr>
            <a:r>
              <a:rPr lang="en-US" sz="28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1 233 260 000 m</a:t>
            </a:r>
            <a:r>
              <a:rPr lang="en-US" sz="2800" baseline="30000" dirty="0">
                <a:solidFill>
                  <a:srgbClr val="00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</a:t>
            </a:r>
            <a:endParaRPr lang="en-VN" sz="2800" dirty="0">
              <a:solidFill>
                <a:srgbClr val="00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289" name="Google Shape;289;p3">
            <a:hlinkClick r:id="rId10" action="ppaction://hlinksldjump"/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0551346" y="5429839"/>
            <a:ext cx="1640655" cy="14931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-2" y="4714812"/>
            <a:ext cx="969793" cy="2143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3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42430" y="6181815"/>
            <a:ext cx="933724" cy="66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478E6332-EBBB-AE60-B319-99F361D74FC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152636" y="951659"/>
            <a:ext cx="812800" cy="812800"/>
          </a:xfrm>
          <a:prstGeom prst="rect">
            <a:avLst/>
          </a:prstGeom>
        </p:spPr>
      </p:pic>
      <p:pic>
        <p:nvPicPr>
          <p:cNvPr id="3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1FA80C13-AC5F-5CC6-7BDA-5AEFFAD1AB6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000236" y="1104059"/>
            <a:ext cx="812800" cy="812800"/>
          </a:xfrm>
          <a:prstGeom prst="rect">
            <a:avLst/>
          </a:prstGeom>
        </p:spPr>
      </p:pic>
      <p:pic>
        <p:nvPicPr>
          <p:cNvPr id="4" name="buzzer-or-wrong-answer-20582.wav">
            <a:hlinkClick r:id="" action="ppaction://media"/>
            <a:extLst>
              <a:ext uri="{FF2B5EF4-FFF2-40B4-BE49-F238E27FC236}">
                <a16:creationId xmlns:a16="http://schemas.microsoft.com/office/drawing/2014/main" id="{B62DF665-DC0D-94F7-3383-DBD1841FDF2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847836" y="1256459"/>
            <a:ext cx="812800" cy="812800"/>
          </a:xfrm>
          <a:prstGeom prst="rect">
            <a:avLst/>
          </a:prstGeom>
        </p:spPr>
      </p:pic>
      <p:pic>
        <p:nvPicPr>
          <p:cNvPr id="5" name="Ding-sound-effect-www_tiengdong_com.mp3">
            <a:hlinkClick r:id="" action="ppaction://media"/>
            <a:extLst>
              <a:ext uri="{FF2B5EF4-FFF2-40B4-BE49-F238E27FC236}">
                <a16:creationId xmlns:a16="http://schemas.microsoft.com/office/drawing/2014/main" id="{C162243C-E838-AD27-1E2C-758D38144C0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-1227029" y="2489952"/>
            <a:ext cx="812800" cy="8128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028687E-6882-97F7-D4D2-1EB01E2566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7218" y="-14701"/>
            <a:ext cx="1118759" cy="111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8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500" fill="hold"/>
                                        <p:tgtEl>
                                          <p:spTgt spid="2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7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77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5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2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3B5B5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7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300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8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CA3599-848E-4345-6C04-71CDAF232FFE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Qua bài học hôm nay, em biết thêm được điều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BB140FD-0F2F-3C58-2D12-8D13A2C39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2960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1E34AC-10E8-4E53-A2FA-0BF93ACA3477}"/>
              </a:ext>
            </a:extLst>
          </p:cNvPr>
          <p:cNvGrpSpPr/>
          <p:nvPr/>
        </p:nvGrpSpPr>
        <p:grpSpPr>
          <a:xfrm>
            <a:off x="577515" y="2094296"/>
            <a:ext cx="3108961" cy="2342950"/>
            <a:chOff x="577515" y="2094296"/>
            <a:chExt cx="3108961" cy="234295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AD46801-86F2-FE65-5245-E16C6210D437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Ôn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học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1026" name="Picture 2" descr="Smiling ">
              <a:extLst>
                <a:ext uri="{FF2B5EF4-FFF2-40B4-BE49-F238E27FC236}">
                  <a16:creationId xmlns:a16="http://schemas.microsoft.com/office/drawing/2014/main" id="{2AF4BC4C-522E-61DC-C14E-CBB78EEF1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8D842-CA7C-2C67-5705-B5A7B2E71F13}"/>
              </a:ext>
            </a:extLst>
          </p:cNvPr>
          <p:cNvGrpSpPr/>
          <p:nvPr/>
        </p:nvGrpSpPr>
        <p:grpSpPr>
          <a:xfrm>
            <a:off x="3830854" y="2094296"/>
            <a:ext cx="3108961" cy="2342950"/>
            <a:chOff x="3830854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2F8B86-F9D5-AC6E-410B-1BD83F492524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Hoàn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VBT</a:t>
              </a:r>
            </a:p>
          </p:txBody>
        </p:sp>
        <p:pic>
          <p:nvPicPr>
            <p:cNvPr id="5" name="Picture 2" descr="Smiling ">
              <a:extLst>
                <a:ext uri="{FF2B5EF4-FFF2-40B4-BE49-F238E27FC236}">
                  <a16:creationId xmlns:a16="http://schemas.microsoft.com/office/drawing/2014/main" id="{25162135-E582-8631-BFA0-5E3CE0152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56B2B-19AE-FC8A-4816-D457E24BEC43}"/>
              </a:ext>
            </a:extLst>
          </p:cNvPr>
          <p:cNvGrpSpPr/>
          <p:nvPr/>
        </p:nvGrpSpPr>
        <p:grpSpPr>
          <a:xfrm>
            <a:off x="7055318" y="2094296"/>
            <a:ext cx="4650907" cy="2342950"/>
            <a:chOff x="7055318" y="2094296"/>
            <a:chExt cx="4650907" cy="23429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3171EBC-D247-F6D4-AC63-1578E2BA5CBE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Đọc và chuẩn bị trước    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BT4,5,6 – Bài 21</a:t>
              </a:r>
            </a:p>
          </p:txBody>
        </p:sp>
        <p:pic>
          <p:nvPicPr>
            <p:cNvPr id="6" name="Picture 2" descr="Smiling ">
              <a:extLst>
                <a:ext uri="{FF2B5EF4-FFF2-40B4-BE49-F238E27FC236}">
                  <a16:creationId xmlns:a16="http://schemas.microsoft.com/office/drawing/2014/main" id="{34AC5703-8565-4B83-7D03-68692799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truy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cập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QR code</a:t>
            </a:r>
            <a:endParaRPr dirty="0"/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Cool Professor CV by Slidesgo">
  <a:themeElements>
    <a:clrScheme name="Simple Light">
      <a:dk1>
        <a:srgbClr val="FFF0E2"/>
      </a:dk1>
      <a:lt1>
        <a:srgbClr val="FFFFFF"/>
      </a:lt1>
      <a:dk2>
        <a:srgbClr val="CD6363"/>
      </a:dk2>
      <a:lt2>
        <a:srgbClr val="B45F06"/>
      </a:lt2>
      <a:accent1>
        <a:srgbClr val="613609"/>
      </a:accent1>
      <a:accent2>
        <a:srgbClr val="7C93C3"/>
      </a:accent2>
      <a:accent3>
        <a:srgbClr val="EC8585"/>
      </a:accent3>
      <a:accent4>
        <a:srgbClr val="EDC1B1"/>
      </a:accent4>
      <a:accent5>
        <a:srgbClr val="F8B677"/>
      </a:accent5>
      <a:accent6>
        <a:srgbClr val="FFF0E2"/>
      </a:accent6>
      <a:hlink>
        <a:srgbClr val="61360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650</TotalTime>
  <Words>843</Words>
  <Application>Microsoft Office PowerPoint</Application>
  <PresentationFormat>Widescreen</PresentationFormat>
  <Paragraphs>114</Paragraphs>
  <Slides>25</Slides>
  <Notes>8</Notes>
  <HiddenSlides>0</HiddenSlides>
  <MMClips>12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Cambria Math</vt:lpstr>
      <vt:lpstr>Calibri Light</vt:lpstr>
      <vt:lpstr>Arial</vt:lpstr>
      <vt:lpstr>Anton</vt:lpstr>
      <vt:lpstr>Open Sans</vt:lpstr>
      <vt:lpstr>Calibri</vt:lpstr>
      <vt:lpstr>Roboto</vt:lpstr>
      <vt:lpstr>UTM Avo</vt:lpstr>
      <vt:lpstr>Office Theme</vt:lpstr>
      <vt:lpstr>1_Office Theme</vt:lpstr>
      <vt:lpstr>Cool Professor CV by Slidesgo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66</cp:revision>
  <dcterms:created xsi:type="dcterms:W3CDTF">2023-10-24T04:45:10Z</dcterms:created>
  <dcterms:modified xsi:type="dcterms:W3CDTF">2024-10-08T04:15:44Z</dcterms:modified>
</cp:coreProperties>
</file>