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703" r:id="rId3"/>
  </p:sldMasterIdLst>
  <p:notesMasterIdLst>
    <p:notesMasterId r:id="rId25"/>
  </p:notesMasterIdLst>
  <p:sldIdLst>
    <p:sldId id="266" r:id="rId4"/>
    <p:sldId id="441" r:id="rId5"/>
    <p:sldId id="312" r:id="rId6"/>
    <p:sldId id="314" r:id="rId7"/>
    <p:sldId id="315" r:id="rId8"/>
    <p:sldId id="520" r:id="rId9"/>
    <p:sldId id="521" r:id="rId10"/>
    <p:sldId id="318" r:id="rId11"/>
    <p:sldId id="319" r:id="rId12"/>
    <p:sldId id="321" r:id="rId13"/>
    <p:sldId id="260" r:id="rId14"/>
    <p:sldId id="261" r:id="rId15"/>
    <p:sldId id="522" r:id="rId16"/>
    <p:sldId id="523" r:id="rId17"/>
    <p:sldId id="285" r:id="rId18"/>
    <p:sldId id="272" r:id="rId19"/>
    <p:sldId id="435" r:id="rId20"/>
    <p:sldId id="263" r:id="rId21"/>
    <p:sldId id="268" r:id="rId22"/>
    <p:sldId id="267" r:id="rId23"/>
    <p:sldId id="270" r:id="rId24"/>
  </p:sldIdLst>
  <p:sldSz cx="12192000" cy="6858000"/>
  <p:notesSz cx="6858000" cy="9144000"/>
  <p:embeddedFontLst>
    <p:embeddedFont>
      <p:font typeface="Cambria Math" panose="02040503050406030204" pitchFamily="18" charset="0"/>
      <p:regular r:id="rId26"/>
    </p:embeddedFont>
    <p:embeddedFont>
      <p:font typeface="UTM Avo" panose="02040603050506020204" pitchFamily="18"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000000"/>
    <a:srgbClr val="C7EDE6"/>
    <a:srgbClr val="F251B0"/>
    <a:srgbClr val="FF5264"/>
    <a:srgbClr val="FFD15C"/>
    <a:srgbClr val="E6E6E6"/>
    <a:srgbClr val="002060"/>
    <a:srgbClr val="DBDCEE"/>
    <a:srgbClr val="FFEB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95" autoAdjust="0"/>
    <p:restoredTop sz="94660"/>
  </p:normalViewPr>
  <p:slideViewPr>
    <p:cSldViewPr snapToGrid="0">
      <p:cViewPr varScale="1">
        <p:scale>
          <a:sx n="110" d="100"/>
          <a:sy n="110" d="100"/>
        </p:scale>
        <p:origin x="80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10/8/2024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Tx/>
              <a:buChar char="-"/>
            </a:pPr>
            <a:r>
              <a:rPr lang="en-US" sz="1200" noProof="1">
                <a:solidFill>
                  <a:schemeClr val="tx1"/>
                </a:solidFill>
                <a:cs typeface="Arial" panose="020B0604020202020204" pitchFamily="34" charset="0"/>
              </a:rPr>
              <a:t>Nhấn lần 1 vào từng hành tinh để chuyển sang slide câu hỏi.</a:t>
            </a:r>
          </a:p>
          <a:p>
            <a:pPr marL="457200" indent="-457200">
              <a:buFontTx/>
              <a:buChar char="-"/>
            </a:pPr>
            <a:r>
              <a:rPr lang="en-US" sz="1200" noProof="1">
                <a:solidFill>
                  <a:schemeClr val="tx1"/>
                </a:solidFill>
                <a:cs typeface="Arial" panose="020B0604020202020204" pitchFamily="34" charset="0"/>
              </a:rPr>
              <a:t>Sau khi quay trở lại:</a:t>
            </a:r>
          </a:p>
          <a:p>
            <a:pPr marL="457200" indent="-457200">
              <a:buFont typeface="Wingdings" panose="05000000000000000000" pitchFamily="2" charset="2"/>
              <a:buChar char="ü"/>
            </a:pPr>
            <a:r>
              <a:rPr lang="en-US" sz="1200" noProof="1">
                <a:solidFill>
                  <a:schemeClr val="tx1"/>
                </a:solidFill>
                <a:cs typeface="Arial" panose="020B0604020202020204" pitchFamily="34" charset="0"/>
              </a:rPr>
              <a:t>Nếu học sinh trả lời đúng, nhấn lần 2 vào từng hành tinh để biến mất.</a:t>
            </a:r>
          </a:p>
          <a:p>
            <a:pPr marL="457200" indent="-457200">
              <a:buFont typeface="Wingdings" panose="05000000000000000000" pitchFamily="2" charset="2"/>
              <a:buChar char="ü"/>
            </a:pPr>
            <a:r>
              <a:rPr lang="en-US" sz="1200" noProof="1">
                <a:solidFill>
                  <a:schemeClr val="tx1"/>
                </a:solidFill>
                <a:cs typeface="Arial" panose="020B0604020202020204" pitchFamily="34" charset="0"/>
              </a:rPr>
              <a:t>Nếu học sinh trả lời sai, không nhấn gì cả.</a:t>
            </a:r>
          </a:p>
          <a:p>
            <a:pPr marL="457200" indent="-457200">
              <a:buFont typeface="Wingdings" panose="05000000000000000000" pitchFamily="2" charset="2"/>
              <a:buChar char="ü"/>
            </a:pPr>
            <a:r>
              <a:rPr lang="en-US" sz="1200" noProof="1">
                <a:solidFill>
                  <a:schemeClr val="tx1"/>
                </a:solidFill>
                <a:cs typeface="Arial" panose="020B0604020202020204" pitchFamily="34" charset="0"/>
              </a:rPr>
              <a:t>Thực hiện cho đến khi hết câu hỏi.</a:t>
            </a:r>
          </a:p>
          <a:p>
            <a:pPr marL="457200" indent="-457200">
              <a:buFontTx/>
              <a:buChar char="-"/>
            </a:pPr>
            <a:r>
              <a:rPr lang="en-US" sz="1200" noProof="1">
                <a:solidFill>
                  <a:schemeClr val="tx1"/>
                </a:solidFill>
                <a:cs typeface="Arial" panose="020B0604020202020204" pitchFamily="34" charset="0"/>
              </a:rPr>
              <a:t>Nhấn vào nút nguồn màu vàng để chuyển sang slide 13.</a:t>
            </a:r>
          </a:p>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D13384-C49F-472E-9AB5-7E31DBFCFC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5049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quay lại slide bảng câu hỏi (slide 4)</a:t>
            </a:r>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D13384-C49F-472E-9AB5-7E31DBFCFC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8877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1">
                <a:solidFill>
                  <a:schemeClr val="tx1"/>
                </a:solidFill>
                <a:cs typeface="Arial" panose="020B0604020202020204" pitchFamily="34" charset="0"/>
              </a:rPr>
              <a:t>- Nhấn vào Mặt Trời để quay lại slide bảng câu hỏi (slide 4)</a:t>
            </a:r>
            <a:endParaRPr lang="en-US" dirty="0"/>
          </a:p>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D13384-C49F-472E-9AB5-7E31DBFCFC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4906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1">
                <a:solidFill>
                  <a:schemeClr val="tx1"/>
                </a:solidFill>
                <a:cs typeface="Arial" panose="020B0604020202020204" pitchFamily="34" charset="0"/>
              </a:rPr>
              <a:t>- Nhấn vào Mặt Trời để quay lại slide bảng câu hỏi (slide 4)</a:t>
            </a:r>
            <a:endParaRPr lang="en-US" dirty="0"/>
          </a:p>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D13384-C49F-472E-9AB5-7E31DBFCFC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4661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1">
                <a:solidFill>
                  <a:schemeClr val="tx1"/>
                </a:solidFill>
                <a:cs typeface="Arial" panose="020B0604020202020204" pitchFamily="34" charset="0"/>
              </a:rPr>
              <a:t>- Nhấn vào Mặt Trời để quay lại slide bảng câu hỏi (slide 4)</a:t>
            </a:r>
            <a:endParaRPr lang="en-US" dirty="0"/>
          </a:p>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D13384-C49F-472E-9AB5-7E31DBFCFC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914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10/8/2024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33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179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2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583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7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17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539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2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112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19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9020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9D7DD-3F05-2B4D-E322-6DBD825E8E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D261ED-6CCF-011E-E664-5A14460915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1248CB-CA90-B00B-F105-AF11F8388E0F}"/>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5" name="Footer Placeholder 4">
            <a:extLst>
              <a:ext uri="{FF2B5EF4-FFF2-40B4-BE49-F238E27FC236}">
                <a16:creationId xmlns:a16="http://schemas.microsoft.com/office/drawing/2014/main" id="{5B6F1BFF-AE3F-E298-0ECF-6A2283F8B8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5AA85-49E0-A3E7-972D-5B76276D255A}"/>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1972164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ABF68-EC88-33CD-D760-D17E6F92F1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B5C68F-70EE-EDF2-D450-B72FB81999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1F600E-2AC7-CD5D-65E8-2644467FB8BC}"/>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5" name="Footer Placeholder 4">
            <a:extLst>
              <a:ext uri="{FF2B5EF4-FFF2-40B4-BE49-F238E27FC236}">
                <a16:creationId xmlns:a16="http://schemas.microsoft.com/office/drawing/2014/main" id="{2C4FD32F-333F-F35D-6569-262DA73FF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A5E5E5-2423-336C-16B6-33353D6CF7D3}"/>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3028024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71E51-961D-CAD3-2021-42EAE1F605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3D5A5B-9153-DD47-9288-D789E13370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779499-E3CA-246E-3514-86397C1A3256}"/>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5" name="Footer Placeholder 4">
            <a:extLst>
              <a:ext uri="{FF2B5EF4-FFF2-40B4-BE49-F238E27FC236}">
                <a16:creationId xmlns:a16="http://schemas.microsoft.com/office/drawing/2014/main" id="{0788820B-4BE3-2041-2E26-896631ED4F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EBC1B-0A41-42D8-4B12-379EEEBCE957}"/>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1818215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B451E-3ADD-D236-0704-A8C3A338BD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2105F8-B927-D3E3-6118-260D63F298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46AB19-8986-9C00-56A2-4B6091523A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35FEEE-4952-454A-AA99-DAE04846DDA1}"/>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6" name="Footer Placeholder 5">
            <a:extLst>
              <a:ext uri="{FF2B5EF4-FFF2-40B4-BE49-F238E27FC236}">
                <a16:creationId xmlns:a16="http://schemas.microsoft.com/office/drawing/2014/main" id="{4740FD42-59C4-B1B1-93BC-CFB3180482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1B78EF-BE51-37A2-F826-71B6DEE50FE5}"/>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29331364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50DF3-5157-1593-B192-DD3986A572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D398B4-4EBA-128F-D142-E6387DC4E5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81A867-F4CD-CDF7-2157-536FAACCE1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0EFE9A-62C4-AE87-BD4D-FDE425342F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B9C3E0-6DC4-7660-F07E-87F30A4B02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9DF606-CDFD-9840-EC8C-903D8223CC38}"/>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8" name="Footer Placeholder 7">
            <a:extLst>
              <a:ext uri="{FF2B5EF4-FFF2-40B4-BE49-F238E27FC236}">
                <a16:creationId xmlns:a16="http://schemas.microsoft.com/office/drawing/2014/main" id="{0358E216-72FF-33A4-F35C-311393DC17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A5AC07-327A-5AE6-5269-42DB3E857DAB}"/>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2000771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B2EE8-695F-2860-BCF9-DE02191A9A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C1F64E-FDCE-B5F0-AE98-6BD5FB5EF092}"/>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4" name="Footer Placeholder 3">
            <a:extLst>
              <a:ext uri="{FF2B5EF4-FFF2-40B4-BE49-F238E27FC236}">
                <a16:creationId xmlns:a16="http://schemas.microsoft.com/office/drawing/2014/main" id="{375B5B1C-3AB0-6904-B3D4-28E4321697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19CEAC-F4B7-E96B-5CB0-C9079A3B8BA9}"/>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2823363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EBE544-E662-31B8-389B-B37BEB36E88F}"/>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3" name="Footer Placeholder 2">
            <a:extLst>
              <a:ext uri="{FF2B5EF4-FFF2-40B4-BE49-F238E27FC236}">
                <a16:creationId xmlns:a16="http://schemas.microsoft.com/office/drawing/2014/main" id="{9EA85AFE-B117-E46F-7800-8EE1805439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FFBB60-61CA-A44B-09EB-C81C9242F4E3}"/>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22874231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36E75-5101-903D-1BED-19547732E1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D68875-0F30-4AFF-69C6-6CB4D1049A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02D026-0938-257D-CA26-2AFE2B4995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FD74F0-6E20-6BFE-BC41-498010BEAB5A}"/>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6" name="Footer Placeholder 5">
            <a:extLst>
              <a:ext uri="{FF2B5EF4-FFF2-40B4-BE49-F238E27FC236}">
                <a16:creationId xmlns:a16="http://schemas.microsoft.com/office/drawing/2014/main" id="{540D1019-CA6C-FE40-D684-A4109A2AFD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D9FD10-886F-150B-6823-FDC6123D981D}"/>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26710323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57BA7-1B93-6949-18F4-9698584EE6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A2BD06-4F5E-D248-7BF7-9F806FE079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7A0765-B0C4-A235-DCF0-D7503B081B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9229E-72FE-50FF-CDBE-5DD9F7DF0AF0}"/>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6" name="Footer Placeholder 5">
            <a:extLst>
              <a:ext uri="{FF2B5EF4-FFF2-40B4-BE49-F238E27FC236}">
                <a16:creationId xmlns:a16="http://schemas.microsoft.com/office/drawing/2014/main" id="{38308F71-CB37-CE42-C0BE-529E3384D2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3CFAD4-B8F8-45F8-F052-269F5431394A}"/>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4545958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34267-B130-DC4B-A3D4-0B72C16F56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8B7598-58AE-9A88-AEB6-43D9A59B2D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70C8DD-A3B1-C554-D5C9-66C2B9F55AC2}"/>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5" name="Footer Placeholder 4">
            <a:extLst>
              <a:ext uri="{FF2B5EF4-FFF2-40B4-BE49-F238E27FC236}">
                <a16:creationId xmlns:a16="http://schemas.microsoft.com/office/drawing/2014/main" id="{6D1D034A-5C88-2E94-0395-F2E09B5698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37E2D8-6911-EF20-4BD2-3BD327D210A8}"/>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18291714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EFBA8-01F0-00DA-192C-4866C62613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558A39-D743-0C17-DDFD-B38C8432A8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35C7FA-33C0-5A9A-D740-2807A53DE754}"/>
              </a:ext>
            </a:extLst>
          </p:cNvPr>
          <p:cNvSpPr>
            <a:spLocks noGrp="1"/>
          </p:cNvSpPr>
          <p:nvPr>
            <p:ph type="dt" sz="half" idx="10"/>
          </p:nvPr>
        </p:nvSpPr>
        <p:spPr/>
        <p:txBody>
          <a:bodyPr/>
          <a:lstStyle/>
          <a:p>
            <a:fld id="{4F1CD571-065F-42B9-8AD5-1151046CA249}" type="datetimeFigureOut">
              <a:rPr lang="en-US" smtClean="0"/>
              <a:t>10/8/2024</a:t>
            </a:fld>
            <a:endParaRPr lang="en-US"/>
          </a:p>
        </p:txBody>
      </p:sp>
      <p:sp>
        <p:nvSpPr>
          <p:cNvPr id="5" name="Footer Placeholder 4">
            <a:extLst>
              <a:ext uri="{FF2B5EF4-FFF2-40B4-BE49-F238E27FC236}">
                <a16:creationId xmlns:a16="http://schemas.microsoft.com/office/drawing/2014/main" id="{C61AA556-875C-E32F-FE17-B45301F2A5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C0B520-90CF-F0A4-B501-F988DC964C73}"/>
              </a:ext>
            </a:extLst>
          </p:cNvPr>
          <p:cNvSpPr>
            <a:spLocks noGrp="1"/>
          </p:cNvSpPr>
          <p:nvPr>
            <p:ph type="sldNum" sz="quarter" idx="12"/>
          </p:nvPr>
        </p:nvSpPr>
        <p:spPr/>
        <p:txBody>
          <a:bodyPr/>
          <a:lstStyle/>
          <a:p>
            <a:fld id="{72602B83-54D2-4488-BA9A-BB1F46BDCF07}" type="slidenum">
              <a:rPr lang="en-US" smtClean="0"/>
              <a:t>‹#›</a:t>
            </a:fld>
            <a:endParaRPr lang="en-US"/>
          </a:p>
        </p:txBody>
      </p:sp>
    </p:spTree>
    <p:extLst>
      <p:ext uri="{BB962C8B-B14F-4D97-AF65-F5344CB8AC3E}">
        <p14:creationId xmlns:p14="http://schemas.microsoft.com/office/powerpoint/2010/main" val="337106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10/8/2024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3DB868-A7EE-29A6-3AE1-867D3FBB1A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0D9F33-8F89-4DCB-62C1-AD06BD45F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F30EF5-F11C-1311-32A1-29065828E2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1CD571-065F-42B9-8AD5-1151046CA249}" type="datetimeFigureOut">
              <a:rPr lang="en-US" smtClean="0"/>
              <a:t>10/8/2024</a:t>
            </a:fld>
            <a:endParaRPr lang="en-US"/>
          </a:p>
        </p:txBody>
      </p:sp>
      <p:sp>
        <p:nvSpPr>
          <p:cNvPr id="5" name="Footer Placeholder 4">
            <a:extLst>
              <a:ext uri="{FF2B5EF4-FFF2-40B4-BE49-F238E27FC236}">
                <a16:creationId xmlns:a16="http://schemas.microsoft.com/office/drawing/2014/main" id="{3C5D1286-16AE-A60C-1393-7B6B76E648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8BBF4D-6EDE-F712-3924-DA0066752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602B83-54D2-4488-BA9A-BB1F46BDCF07}" type="slidenum">
              <a:rPr lang="en-US" smtClean="0"/>
              <a:t>‹#›</a:t>
            </a:fld>
            <a:endParaRPr lang="en-US"/>
          </a:p>
        </p:txBody>
      </p:sp>
    </p:spTree>
    <p:extLst>
      <p:ext uri="{BB962C8B-B14F-4D97-AF65-F5344CB8AC3E}">
        <p14:creationId xmlns:p14="http://schemas.microsoft.com/office/powerpoint/2010/main" val="199974834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oan-5-tap-1/1/680/56/"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jpeg"/><Relationship Id="rId1" Type="http://schemas.openxmlformats.org/officeDocument/2006/relationships/slideLayout" Target="../slideLayouts/slideLayout29.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29.xml"/><Relationship Id="rId7" Type="http://schemas.openxmlformats.org/officeDocument/2006/relationships/image" Target="../media/image17.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6.sv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slide" Target="slide8.xml"/><Relationship Id="rId3" Type="http://schemas.openxmlformats.org/officeDocument/2006/relationships/image" Target="../media/image4.jpeg"/><Relationship Id="rId7" Type="http://schemas.openxmlformats.org/officeDocument/2006/relationships/image" Target="../media/image19.png"/><Relationship Id="rId12" Type="http://schemas.openxmlformats.org/officeDocument/2006/relationships/image" Target="../media/image22.png"/><Relationship Id="rId17"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24.png"/><Relationship Id="rId1" Type="http://schemas.openxmlformats.org/officeDocument/2006/relationships/slideLayout" Target="../slideLayouts/slideLayout29.xml"/><Relationship Id="rId6" Type="http://schemas.openxmlformats.org/officeDocument/2006/relationships/slide" Target="slide10.xml"/><Relationship Id="rId11" Type="http://schemas.openxmlformats.org/officeDocument/2006/relationships/slide" Target="slide7.xml"/><Relationship Id="rId5" Type="http://schemas.openxmlformats.org/officeDocument/2006/relationships/image" Target="../media/image6.svg"/><Relationship Id="rId15" Type="http://schemas.openxmlformats.org/officeDocument/2006/relationships/slide" Target="slide9.xml"/><Relationship Id="rId10"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slide" Target="slide6.xml"/><Relationship Id="rId1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audio" Target="../media/audio1.wav"/><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4.jpeg"/><Relationship Id="rId10" Type="http://schemas.openxmlformats.org/officeDocument/2006/relationships/image" Target="../media/image26.png"/><Relationship Id="rId4" Type="http://schemas.openxmlformats.org/officeDocument/2006/relationships/audio" Target="../media/audio2.wav"/><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audio" Target="../media/audio2.wav"/><Relationship Id="rId7"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4.jpeg"/><Relationship Id="rId10" Type="http://schemas.openxmlformats.org/officeDocument/2006/relationships/image" Target="../media/image25.png"/><Relationship Id="rId4" Type="http://schemas.openxmlformats.org/officeDocument/2006/relationships/audio" Target="../media/audio1.wav"/><Relationship Id="rId9" Type="http://schemas.openxmlformats.org/officeDocument/2006/relationships/slide" Target="slide5.xm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audio" Target="../media/audio2.wav"/><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4.jpeg"/><Relationship Id="rId10" Type="http://schemas.openxmlformats.org/officeDocument/2006/relationships/image" Target="../media/image25.png"/><Relationship Id="rId4" Type="http://schemas.openxmlformats.org/officeDocument/2006/relationships/audio" Target="../media/audio1.wav"/><Relationship Id="rId9" Type="http://schemas.openxmlformats.org/officeDocument/2006/relationships/slide" Target="slide5.xm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audio" Target="../media/audio2.wav"/><Relationship Id="rId7"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4.jpeg"/><Relationship Id="rId10" Type="http://schemas.openxmlformats.org/officeDocument/2006/relationships/image" Target="../media/image25.png"/><Relationship Id="rId4" Type="http://schemas.openxmlformats.org/officeDocument/2006/relationships/audio" Target="../media/audio1.wav"/><Relationship Id="rId9"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hyperlink" Target="https://www.hoc10.vn/doc-sach/toan-5-tap-1/1/680/56/" TargetMode="External"/><Relationship Id="rId2" Type="http://schemas.openxmlformats.org/officeDocument/2006/relationships/image" Target="../media/image3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hoc10.vn/doc-sach/toan-5-tap-1/1/680/56/" TargetMode="External"/><Relationship Id="rId2" Type="http://schemas.openxmlformats.org/officeDocument/2006/relationships/image" Target="../media/image37.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hoc10.vn/doc-sach/toan-5-tap-1/1/680/56/" TargetMode="External"/><Relationship Id="rId2" Type="http://schemas.openxmlformats.org/officeDocument/2006/relationships/image" Target="../media/image4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46.jp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TOÁN 5</a:t>
            </a:r>
          </a:p>
        </p:txBody>
      </p:sp>
      <p:sp>
        <p:nvSpPr>
          <p:cNvPr id="6" name="Rectangle 5">
            <a:extLst>
              <a:ext uri="{FF2B5EF4-FFF2-40B4-BE49-F238E27FC236}">
                <a16:creationId xmlns:a16="http://schemas.microsoft.com/office/drawing/2014/main" id="{E749AAE4-AAE8-4F14-B963-C4BD00694A92}"/>
              </a:ext>
            </a:extLst>
          </p:cNvPr>
          <p:cNvSpPr/>
          <p:nvPr/>
        </p:nvSpPr>
        <p:spPr>
          <a:xfrm>
            <a:off x="10724100" y="646331"/>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774732" y="1761963"/>
            <a:ext cx="10737785"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7</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21: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Héc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-ta -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Tiết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95FDBA3E-1B07-A2DB-026A-9171EAEB362C}"/>
              </a:ext>
            </a:extLst>
          </p:cNvPr>
          <p:cNvPicPr>
            <a:picLocks noChangeAspect="1"/>
          </p:cNvPicPr>
          <p:nvPr/>
        </p:nvPicPr>
        <p:blipFill>
          <a:blip r:embed="rId4"/>
          <a:stretch>
            <a:fillRect/>
          </a:stretch>
        </p:blipFill>
        <p:spPr>
          <a:xfrm>
            <a:off x="4704385" y="2783958"/>
            <a:ext cx="2840982" cy="1597290"/>
          </a:xfrm>
          <a:prstGeom prst="rect">
            <a:avLst/>
          </a:prstGeom>
        </p:spPr>
      </p:pic>
    </p:spTree>
    <p:extLst>
      <p:ext uri="{BB962C8B-B14F-4D97-AF65-F5344CB8AC3E}">
        <p14:creationId xmlns:p14="http://schemas.microsoft.com/office/powerpoint/2010/main" val="2349068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2192000" cy="6858000"/>
          </a:xfrm>
          <a:prstGeom prst="rect">
            <a:avLst/>
          </a:prstGeom>
        </p:spPr>
      </p:pic>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210009" y="5876009"/>
            <a:ext cx="981995" cy="981995"/>
          </a:xfrm>
          <a:prstGeom prst="rect">
            <a:avLst/>
          </a:prstGeom>
        </p:spPr>
      </p:pic>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 y="4"/>
            <a:ext cx="981995" cy="981995"/>
          </a:xfrm>
          <a:prstGeom prst="rect">
            <a:avLst/>
          </a:prstGeom>
        </p:spPr>
      </p:pic>
      <p:sp>
        <p:nvSpPr>
          <p:cNvPr id="10" name="Title 1">
            <a:extLst>
              <a:ext uri="{FF2B5EF4-FFF2-40B4-BE49-F238E27FC236}">
                <a16:creationId xmlns:a16="http://schemas.microsoft.com/office/drawing/2014/main" id="{4155D75E-91F1-6602-31B2-44B6A95D893E}"/>
              </a:ext>
            </a:extLst>
          </p:cNvPr>
          <p:cNvSpPr txBox="1">
            <a:spLocks/>
          </p:cNvSpPr>
          <p:nvPr/>
        </p:nvSpPr>
        <p:spPr>
          <a:xfrm>
            <a:off x="744586" y="838039"/>
            <a:ext cx="10702826" cy="1325563"/>
          </a:xfrm>
          <a:prstGeom prst="rect">
            <a:avLst/>
          </a:prstGeom>
        </p:spPr>
        <p:txBody>
          <a:bodyPr vert="horz" lIns="91413" tIns="45707" rIns="91413" bIns="45707"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7200" b="1" i="0" u="none" strike="noStrike" kern="1200" cap="none" spc="0" normalizeH="0" baseline="0" noProof="0" dirty="0">
                <a:ln>
                  <a:noFill/>
                </a:ln>
                <a:solidFill>
                  <a:srgbClr val="FFFF00"/>
                </a:solidFill>
                <a:effectLst/>
                <a:uLnTx/>
                <a:uFillTx/>
                <a:latin typeface="UTM Avo" panose="02040603050506020204" pitchFamily="18" charset="0"/>
                <a:ea typeface="+mj-ea"/>
                <a:cs typeface="Arial" panose="020B0604020202020204" pitchFamily="34" charset="0"/>
              </a:rPr>
              <a:t>HÀNH TINH ÁNH SÁNG</a:t>
            </a:r>
          </a:p>
        </p:txBody>
      </p:sp>
      <p:pic>
        <p:nvPicPr>
          <p:cNvPr id="12" name="Picture 8">
            <a:extLst>
              <a:ext uri="{FF2B5EF4-FFF2-40B4-BE49-F238E27FC236}">
                <a16:creationId xmlns:a16="http://schemas.microsoft.com/office/drawing/2014/main" id="{F4443F75-C093-CD75-588A-5D1FBAE0D27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009919" y="2377826"/>
            <a:ext cx="4172167" cy="4114800"/>
          </a:xfrm>
          <a:prstGeom prst="rect">
            <a:avLst/>
          </a:prstGeom>
        </p:spPr>
      </p:pic>
      <p:pic>
        <p:nvPicPr>
          <p:cNvPr id="13" name="Picture 2">
            <a:extLst>
              <a:ext uri="{FF2B5EF4-FFF2-40B4-BE49-F238E27FC236}">
                <a16:creationId xmlns:a16="http://schemas.microsoft.com/office/drawing/2014/main" id="{272CCC5C-AFA3-AC63-D108-25813ED5DD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13734" y="4911141"/>
            <a:ext cx="3484318" cy="1946863"/>
          </a:xfrm>
          <a:prstGeom prst="rect">
            <a:avLst/>
          </a:prstGeom>
        </p:spPr>
      </p:pic>
      <p:pic>
        <p:nvPicPr>
          <p:cNvPr id="14" name="Picture 4">
            <a:extLst>
              <a:ext uri="{FF2B5EF4-FFF2-40B4-BE49-F238E27FC236}">
                <a16:creationId xmlns:a16="http://schemas.microsoft.com/office/drawing/2014/main" id="{AB65A397-588B-F8EA-1695-FF83FC04FF0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407674" y="5796479"/>
            <a:ext cx="2784327" cy="1061525"/>
          </a:xfrm>
          <a:prstGeom prst="rect">
            <a:avLst/>
          </a:prstGeom>
        </p:spPr>
      </p:pic>
      <p:pic>
        <p:nvPicPr>
          <p:cNvPr id="15" name="Picture 7">
            <a:extLst>
              <a:ext uri="{FF2B5EF4-FFF2-40B4-BE49-F238E27FC236}">
                <a16:creationId xmlns:a16="http://schemas.microsoft.com/office/drawing/2014/main" id="{C39BCBAA-B24D-E1DF-2D9B-5D412AB1CD1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8758258" y="2623127"/>
            <a:ext cx="2942744" cy="2461204"/>
          </a:xfrm>
          <a:prstGeom prst="rect">
            <a:avLst/>
          </a:prstGeom>
        </p:spPr>
      </p:pic>
      <p:pic>
        <p:nvPicPr>
          <p:cNvPr id="16" name="Picture 7">
            <a:extLst>
              <a:ext uri="{FF2B5EF4-FFF2-40B4-BE49-F238E27FC236}">
                <a16:creationId xmlns:a16="http://schemas.microsoft.com/office/drawing/2014/main" id="{984D3F28-C4C9-4E2C-FCE5-AFC71F6FF6F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473339" y="2498932"/>
            <a:ext cx="2942744" cy="2461204"/>
          </a:xfrm>
          <a:prstGeom prst="rect">
            <a:avLst/>
          </a:prstGeom>
        </p:spPr>
      </p:pic>
      <p:pic>
        <p:nvPicPr>
          <p:cNvPr id="4" name="Picture 3">
            <a:extLst>
              <a:ext uri="{FF2B5EF4-FFF2-40B4-BE49-F238E27FC236}">
                <a16:creationId xmlns:a16="http://schemas.microsoft.com/office/drawing/2014/main" id="{6D2519C0-4A76-1BAC-CAB8-36FEB535ABA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21208" cy="1027217"/>
          </a:xfrm>
          <a:prstGeom prst="rect">
            <a:avLst/>
          </a:prstGeom>
          <a:solidFill>
            <a:schemeClr val="bg1"/>
          </a:solidFill>
        </p:spPr>
      </p:pic>
    </p:spTree>
    <p:extLst>
      <p:ext uri="{BB962C8B-B14F-4D97-AF65-F5344CB8AC3E}">
        <p14:creationId xmlns:p14="http://schemas.microsoft.com/office/powerpoint/2010/main" val="213050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with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par>
                                <p:cTn id="8" presetID="8" presetClass="emph" presetSubtype="0" repeatCount="indefinite" fill="hold" nodeType="withEffect">
                                  <p:stCondLst>
                                    <p:cond delay="0"/>
                                  </p:stCondLst>
                                  <p:childTnLst>
                                    <p:animRot by="21600000">
                                      <p:cBhvr>
                                        <p:cTn id="9" dur="5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t="7786" b="7786"/>
          <a:stretch>
            <a:fillRect/>
          </a:stretch>
        </p:blipFill>
        <p:spPr>
          <a:xfrm>
            <a:off x="0" y="0"/>
            <a:ext cx="12192000" cy="6858000"/>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210009" y="5876009"/>
            <a:ext cx="981995" cy="981995"/>
          </a:xfrm>
          <a:prstGeom prst="rect">
            <a:avLst/>
          </a:prstGeom>
        </p:spPr>
      </p:pic>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 y="4"/>
            <a:ext cx="981995" cy="981995"/>
          </a:xfrm>
          <a:prstGeom prst="rect">
            <a:avLst/>
          </a:prstGeom>
        </p:spPr>
      </p:pic>
      <p:pic>
        <p:nvPicPr>
          <p:cNvPr id="11" name="Picture 8">
            <a:extLst>
              <a:ext uri="{FF2B5EF4-FFF2-40B4-BE49-F238E27FC236}">
                <a16:creationId xmlns:a16="http://schemas.microsoft.com/office/drawing/2014/main" id="{3AAC19CD-1FF0-6388-9B79-62848F89C3BA}"/>
              </a:ext>
            </a:extLst>
          </p:cNvPr>
          <p:cNvPicPr>
            <a:picLocks noChangeAspect="1"/>
          </p:cNvPicPr>
          <p:nvPr/>
        </p:nvPicPr>
        <p:blipFill>
          <a:blip r:embed="rId7"/>
          <a:srcRect/>
          <a:stretch>
            <a:fillRect/>
          </a:stretch>
        </p:blipFill>
        <p:spPr>
          <a:xfrm flipH="1">
            <a:off x="491000" y="2111680"/>
            <a:ext cx="2785603" cy="3764329"/>
          </a:xfrm>
          <a:prstGeom prst="rect">
            <a:avLst/>
          </a:prstGeom>
        </p:spPr>
      </p:pic>
      <p:sp>
        <p:nvSpPr>
          <p:cNvPr id="3" name="Speech Bubble: Rectangle with Corners Rounded 2">
            <a:extLst>
              <a:ext uri="{FF2B5EF4-FFF2-40B4-BE49-F238E27FC236}">
                <a16:creationId xmlns:a16="http://schemas.microsoft.com/office/drawing/2014/main" id="{DA46F771-BF8A-E41C-B613-01E626E835EF}"/>
              </a:ext>
            </a:extLst>
          </p:cNvPr>
          <p:cNvSpPr/>
          <p:nvPr/>
        </p:nvSpPr>
        <p:spPr>
          <a:xfrm>
            <a:off x="4191000" y="637700"/>
            <a:ext cx="7358744" cy="5366657"/>
          </a:xfrm>
          <a:prstGeom prst="wedgeRoundRectCallout">
            <a:avLst>
              <a:gd name="adj1" fmla="val -60942"/>
              <a:gd name="adj2" fmla="val 136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marL="0" marR="0" lvl="0" indent="0" algn="ctr" defTabSz="914173"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rPr>
              <a:t>Các hành tinh trong hệ Mặt Trời của chúng mình đang bị một thế lực bóng tối hút mất năng lượng và ánh sáng. Các bạn hãy giúp chúng mình tìm lại năng lượng và ánh sáng bằng cách trả lời đúng các câu hỏi đang ấn giấu trong mỗi hành tinh nhé!!!</a:t>
            </a:r>
          </a:p>
        </p:txBody>
      </p:sp>
      <p:pic>
        <p:nvPicPr>
          <p:cNvPr id="4" name="Tieng-co-be-khoc-www_tiengdong_com">
            <a:hlinkClick r:id="" action="ppaction://media"/>
            <a:extLst>
              <a:ext uri="{FF2B5EF4-FFF2-40B4-BE49-F238E27FC236}">
                <a16:creationId xmlns:a16="http://schemas.microsoft.com/office/drawing/2014/main" id="{1A68464D-C861-A218-960F-EF2E366196AB}"/>
              </a:ext>
            </a:extLst>
          </p:cNvPr>
          <p:cNvPicPr>
            <a:picLocks noChangeAspect="1"/>
          </p:cNvPicPr>
          <p:nvPr>
            <a:audioFile r:link="rId1"/>
            <p:extLst>
              <p:ext uri="{DAA4B4D4-6D71-4841-9C94-3DE7FCFB9230}">
                <p14:media xmlns:p14="http://schemas.microsoft.com/office/powerpoint/2010/main" r:embed="rId2">
                  <p14:trim st="6930" end="0.6875"/>
                </p14:media>
              </p:ext>
            </p:extLst>
          </p:nvPr>
        </p:nvPicPr>
        <p:blipFill>
          <a:blip r:embed="rId8"/>
          <a:stretch>
            <a:fillRect/>
          </a:stretch>
        </p:blipFill>
        <p:spPr>
          <a:xfrm>
            <a:off x="-625474" y="29038"/>
            <a:ext cx="487363" cy="487363"/>
          </a:xfrm>
          <a:prstGeom prst="rect">
            <a:avLst/>
          </a:prstGeom>
        </p:spPr>
      </p:pic>
      <p:pic>
        <p:nvPicPr>
          <p:cNvPr id="5" name="Picture 4">
            <a:extLst>
              <a:ext uri="{FF2B5EF4-FFF2-40B4-BE49-F238E27FC236}">
                <a16:creationId xmlns:a16="http://schemas.microsoft.com/office/drawing/2014/main" id="{9BE10C5B-7F6C-F441-4F8E-28CC553E985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921208" cy="1027217"/>
          </a:xfrm>
          <a:prstGeom prst="rect">
            <a:avLst/>
          </a:prstGeom>
          <a:solidFill>
            <a:schemeClr val="bg1"/>
          </a:solidFill>
        </p:spPr>
      </p:pic>
    </p:spTree>
    <p:extLst>
      <p:ext uri="{BB962C8B-B14F-4D97-AF65-F5344CB8AC3E}">
        <p14:creationId xmlns:p14="http://schemas.microsoft.com/office/powerpoint/2010/main" val="44921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1" presetClass="mediacall" presetSubtype="0" fill="hold" nodeType="withEffect">
                                  <p:stCondLst>
                                    <p:cond delay="0"/>
                                  </p:stCondLst>
                                  <p:childTnLst>
                                    <p:cmd type="call" cmd="playFrom(0.0)">
                                      <p:cBhvr>
                                        <p:cTn id="13" dur="87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p:cTn id="14" fill="hold" display="0">
                  <p:stCondLst>
                    <p:cond delay="indefinite"/>
                  </p:stCondLst>
                  <p:endCondLst>
                    <p:cond evt="onStopAudio" delay="0">
                      <p:tgtEl>
                        <p:sldTgt/>
                      </p:tgtEl>
                    </p:cond>
                  </p:endCondLst>
                </p:cTn>
                <p:tgtEl>
                  <p:spTgt spid="4"/>
                </p:tgtEl>
              </p:cMediaNode>
            </p:audio>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786" b="7786"/>
          <a:stretch>
            <a:fillRect/>
          </a:stretch>
        </p:blipFill>
        <p:spPr>
          <a:xfrm>
            <a:off x="0" y="0"/>
            <a:ext cx="12192000" cy="6858000"/>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210009" y="5876009"/>
            <a:ext cx="981995" cy="981995"/>
          </a:xfrm>
          <a:prstGeom prst="rect">
            <a:avLst/>
          </a:prstGeom>
        </p:spPr>
      </p:pic>
      <p:pic>
        <p:nvPicPr>
          <p:cNvPr id="7" name="Picture 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 y="4"/>
            <a:ext cx="981995" cy="981995"/>
          </a:xfrm>
          <a:prstGeom prst="rect">
            <a:avLst/>
          </a:prstGeom>
        </p:spPr>
      </p:pic>
      <p:pic>
        <p:nvPicPr>
          <p:cNvPr id="68" name="Picture 9">
            <a:hlinkClick r:id="rId6" action="ppaction://hlinksldjump"/>
            <a:extLst>
              <a:ext uri="{FF2B5EF4-FFF2-40B4-BE49-F238E27FC236}">
                <a16:creationId xmlns:a16="http://schemas.microsoft.com/office/drawing/2014/main" id="{1B380651-4B0A-AC11-C8EB-FB6EC22C368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965" y="6089240"/>
            <a:ext cx="765965" cy="768760"/>
          </a:xfrm>
          <a:prstGeom prst="rect">
            <a:avLst/>
          </a:prstGeom>
        </p:spPr>
      </p:pic>
      <p:pic>
        <p:nvPicPr>
          <p:cNvPr id="3" name="Picture 2">
            <a:hlinkClick r:id="rId9" action="ppaction://hlinksldjump"/>
            <a:extLst>
              <a:ext uri="{FF2B5EF4-FFF2-40B4-BE49-F238E27FC236}">
                <a16:creationId xmlns:a16="http://schemas.microsoft.com/office/drawing/2014/main" id="{392E8C2B-8A20-9D09-061B-80987F719092}"/>
              </a:ext>
            </a:extLst>
          </p:cNvPr>
          <p:cNvPicPr>
            <a:picLocks noChangeAspect="1"/>
          </p:cNvPicPr>
          <p:nvPr/>
        </p:nvPicPr>
        <p:blipFill>
          <a:blip r:embed="rId10"/>
          <a:stretch>
            <a:fillRect/>
          </a:stretch>
        </p:blipFill>
        <p:spPr>
          <a:xfrm>
            <a:off x="2235201" y="438969"/>
            <a:ext cx="2895851" cy="2682472"/>
          </a:xfrm>
          <a:prstGeom prst="rect">
            <a:avLst/>
          </a:prstGeom>
        </p:spPr>
      </p:pic>
      <p:pic>
        <p:nvPicPr>
          <p:cNvPr id="4" name="Picture 3">
            <a:hlinkClick r:id="rId11" action="ppaction://hlinksldjump"/>
            <a:extLst>
              <a:ext uri="{FF2B5EF4-FFF2-40B4-BE49-F238E27FC236}">
                <a16:creationId xmlns:a16="http://schemas.microsoft.com/office/drawing/2014/main" id="{D6E98C9E-1C45-0AAA-CB2D-7C066BEF2AB0}"/>
              </a:ext>
            </a:extLst>
          </p:cNvPr>
          <p:cNvPicPr>
            <a:picLocks noChangeAspect="1"/>
          </p:cNvPicPr>
          <p:nvPr/>
        </p:nvPicPr>
        <p:blipFill>
          <a:blip r:embed="rId12"/>
          <a:stretch>
            <a:fillRect/>
          </a:stretch>
        </p:blipFill>
        <p:spPr>
          <a:xfrm>
            <a:off x="5071043" y="483193"/>
            <a:ext cx="2926334" cy="2664183"/>
          </a:xfrm>
          <a:prstGeom prst="rect">
            <a:avLst/>
          </a:prstGeom>
        </p:spPr>
      </p:pic>
      <p:pic>
        <p:nvPicPr>
          <p:cNvPr id="5" name="Picture 4">
            <a:hlinkClick r:id="rId13" action="ppaction://hlinksldjump"/>
            <a:extLst>
              <a:ext uri="{FF2B5EF4-FFF2-40B4-BE49-F238E27FC236}">
                <a16:creationId xmlns:a16="http://schemas.microsoft.com/office/drawing/2014/main" id="{8DE72A3D-CAFB-EB27-7B62-ECA68B57C53E}"/>
              </a:ext>
            </a:extLst>
          </p:cNvPr>
          <p:cNvPicPr>
            <a:picLocks noChangeAspect="1"/>
          </p:cNvPicPr>
          <p:nvPr/>
        </p:nvPicPr>
        <p:blipFill>
          <a:blip r:embed="rId14"/>
          <a:stretch>
            <a:fillRect/>
          </a:stretch>
        </p:blipFill>
        <p:spPr>
          <a:xfrm>
            <a:off x="3612036" y="3191600"/>
            <a:ext cx="2749534" cy="2731245"/>
          </a:xfrm>
          <a:prstGeom prst="rect">
            <a:avLst/>
          </a:prstGeom>
        </p:spPr>
      </p:pic>
      <p:pic>
        <p:nvPicPr>
          <p:cNvPr id="8" name="Picture 7">
            <a:hlinkClick r:id="rId15" action="ppaction://hlinksldjump"/>
            <a:extLst>
              <a:ext uri="{FF2B5EF4-FFF2-40B4-BE49-F238E27FC236}">
                <a16:creationId xmlns:a16="http://schemas.microsoft.com/office/drawing/2014/main" id="{C42DCA9D-694E-7255-E66C-C67A9EF46AAF}"/>
              </a:ext>
            </a:extLst>
          </p:cNvPr>
          <p:cNvPicPr>
            <a:picLocks noChangeAspect="1"/>
          </p:cNvPicPr>
          <p:nvPr/>
        </p:nvPicPr>
        <p:blipFill>
          <a:blip r:embed="rId16"/>
          <a:stretch>
            <a:fillRect/>
          </a:stretch>
        </p:blipFill>
        <p:spPr>
          <a:xfrm>
            <a:off x="6736080" y="3276601"/>
            <a:ext cx="2901948" cy="2706859"/>
          </a:xfrm>
          <a:prstGeom prst="rect">
            <a:avLst/>
          </a:prstGeom>
        </p:spPr>
      </p:pic>
      <p:pic>
        <p:nvPicPr>
          <p:cNvPr id="9" name="Picture 8">
            <a:extLst>
              <a:ext uri="{FF2B5EF4-FFF2-40B4-BE49-F238E27FC236}">
                <a16:creationId xmlns:a16="http://schemas.microsoft.com/office/drawing/2014/main" id="{2C8DC0F2-8154-7910-3D7F-6B208123F8A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0" y="0"/>
            <a:ext cx="921208" cy="1027217"/>
          </a:xfrm>
          <a:prstGeom prst="rect">
            <a:avLst/>
          </a:prstGeom>
          <a:solidFill>
            <a:schemeClr val="bg1"/>
          </a:solidFill>
        </p:spPr>
      </p:pic>
    </p:spTree>
    <p:extLst>
      <p:ext uri="{BB962C8B-B14F-4D97-AF65-F5344CB8AC3E}">
        <p14:creationId xmlns:p14="http://schemas.microsoft.com/office/powerpoint/2010/main" val="128512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3"/>
                                        </p:tgtEl>
                                        <p:attrNameLst>
                                          <p:attrName>r</p:attrName>
                                        </p:attrNameLst>
                                      </p:cBhvr>
                                    </p:animRot>
                                    <p:animRot by="-240000">
                                      <p:cBhvr>
                                        <p:cTn id="7" dur="600" fill="hold">
                                          <p:stCondLst>
                                            <p:cond delay="600"/>
                                          </p:stCondLst>
                                        </p:cTn>
                                        <p:tgtEl>
                                          <p:spTgt spid="3"/>
                                        </p:tgtEl>
                                        <p:attrNameLst>
                                          <p:attrName>r</p:attrName>
                                        </p:attrNameLst>
                                      </p:cBhvr>
                                    </p:animRot>
                                    <p:animRot by="240000">
                                      <p:cBhvr>
                                        <p:cTn id="8" dur="600" fill="hold">
                                          <p:stCondLst>
                                            <p:cond delay="1200"/>
                                          </p:stCondLst>
                                        </p:cTn>
                                        <p:tgtEl>
                                          <p:spTgt spid="3"/>
                                        </p:tgtEl>
                                        <p:attrNameLst>
                                          <p:attrName>r</p:attrName>
                                        </p:attrNameLst>
                                      </p:cBhvr>
                                    </p:animRot>
                                    <p:animRot by="-240000">
                                      <p:cBhvr>
                                        <p:cTn id="9" dur="600" fill="hold">
                                          <p:stCondLst>
                                            <p:cond delay="1800"/>
                                          </p:stCondLst>
                                        </p:cTn>
                                        <p:tgtEl>
                                          <p:spTgt spid="3"/>
                                        </p:tgtEl>
                                        <p:attrNameLst>
                                          <p:attrName>r</p:attrName>
                                        </p:attrNameLst>
                                      </p:cBhvr>
                                    </p:animRot>
                                    <p:animRot by="120000">
                                      <p:cBhvr>
                                        <p:cTn id="10" dur="600" fill="hold">
                                          <p:stCondLst>
                                            <p:cond delay="2400"/>
                                          </p:stCondLst>
                                        </p:cTn>
                                        <p:tgtEl>
                                          <p:spTgt spid="3"/>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4"/>
                                        </p:tgtEl>
                                        <p:attrNameLst>
                                          <p:attrName>r</p:attrName>
                                        </p:attrNameLst>
                                      </p:cBhvr>
                                    </p:animRot>
                                    <p:animRot by="-240000">
                                      <p:cBhvr>
                                        <p:cTn id="13" dur="600" fill="hold">
                                          <p:stCondLst>
                                            <p:cond delay="600"/>
                                          </p:stCondLst>
                                        </p:cTn>
                                        <p:tgtEl>
                                          <p:spTgt spid="4"/>
                                        </p:tgtEl>
                                        <p:attrNameLst>
                                          <p:attrName>r</p:attrName>
                                        </p:attrNameLst>
                                      </p:cBhvr>
                                    </p:animRot>
                                    <p:animRot by="240000">
                                      <p:cBhvr>
                                        <p:cTn id="14" dur="600" fill="hold">
                                          <p:stCondLst>
                                            <p:cond delay="1200"/>
                                          </p:stCondLst>
                                        </p:cTn>
                                        <p:tgtEl>
                                          <p:spTgt spid="4"/>
                                        </p:tgtEl>
                                        <p:attrNameLst>
                                          <p:attrName>r</p:attrName>
                                        </p:attrNameLst>
                                      </p:cBhvr>
                                    </p:animRot>
                                    <p:animRot by="-240000">
                                      <p:cBhvr>
                                        <p:cTn id="15" dur="600" fill="hold">
                                          <p:stCondLst>
                                            <p:cond delay="1800"/>
                                          </p:stCondLst>
                                        </p:cTn>
                                        <p:tgtEl>
                                          <p:spTgt spid="4"/>
                                        </p:tgtEl>
                                        <p:attrNameLst>
                                          <p:attrName>r</p:attrName>
                                        </p:attrNameLst>
                                      </p:cBhvr>
                                    </p:animRot>
                                    <p:animRot by="120000">
                                      <p:cBhvr>
                                        <p:cTn id="16" dur="600" fill="hold">
                                          <p:stCondLst>
                                            <p:cond delay="2400"/>
                                          </p:stCondLst>
                                        </p:cTn>
                                        <p:tgtEl>
                                          <p:spTgt spid="4"/>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5"/>
                                        </p:tgtEl>
                                        <p:attrNameLst>
                                          <p:attrName>r</p:attrName>
                                        </p:attrNameLst>
                                      </p:cBhvr>
                                    </p:animRot>
                                    <p:animRot by="-240000">
                                      <p:cBhvr>
                                        <p:cTn id="19" dur="600" fill="hold">
                                          <p:stCondLst>
                                            <p:cond delay="600"/>
                                          </p:stCondLst>
                                        </p:cTn>
                                        <p:tgtEl>
                                          <p:spTgt spid="5"/>
                                        </p:tgtEl>
                                        <p:attrNameLst>
                                          <p:attrName>r</p:attrName>
                                        </p:attrNameLst>
                                      </p:cBhvr>
                                    </p:animRot>
                                    <p:animRot by="240000">
                                      <p:cBhvr>
                                        <p:cTn id="20" dur="600" fill="hold">
                                          <p:stCondLst>
                                            <p:cond delay="1200"/>
                                          </p:stCondLst>
                                        </p:cTn>
                                        <p:tgtEl>
                                          <p:spTgt spid="5"/>
                                        </p:tgtEl>
                                        <p:attrNameLst>
                                          <p:attrName>r</p:attrName>
                                        </p:attrNameLst>
                                      </p:cBhvr>
                                    </p:animRot>
                                    <p:animRot by="-240000">
                                      <p:cBhvr>
                                        <p:cTn id="21" dur="600" fill="hold">
                                          <p:stCondLst>
                                            <p:cond delay="1800"/>
                                          </p:stCondLst>
                                        </p:cTn>
                                        <p:tgtEl>
                                          <p:spTgt spid="5"/>
                                        </p:tgtEl>
                                        <p:attrNameLst>
                                          <p:attrName>r</p:attrName>
                                        </p:attrNameLst>
                                      </p:cBhvr>
                                    </p:animRot>
                                    <p:animRot by="120000">
                                      <p:cBhvr>
                                        <p:cTn id="22" dur="600" fill="hold">
                                          <p:stCondLst>
                                            <p:cond delay="2400"/>
                                          </p:stCondLst>
                                        </p:cTn>
                                        <p:tgtEl>
                                          <p:spTgt spid="5"/>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8"/>
                                        </p:tgtEl>
                                        <p:attrNameLst>
                                          <p:attrName>r</p:attrName>
                                        </p:attrNameLst>
                                      </p:cBhvr>
                                    </p:animRot>
                                    <p:animRot by="-240000">
                                      <p:cBhvr>
                                        <p:cTn id="25" dur="600" fill="hold">
                                          <p:stCondLst>
                                            <p:cond delay="600"/>
                                          </p:stCondLst>
                                        </p:cTn>
                                        <p:tgtEl>
                                          <p:spTgt spid="8"/>
                                        </p:tgtEl>
                                        <p:attrNameLst>
                                          <p:attrName>r</p:attrName>
                                        </p:attrNameLst>
                                      </p:cBhvr>
                                    </p:animRot>
                                    <p:animRot by="240000">
                                      <p:cBhvr>
                                        <p:cTn id="26" dur="600" fill="hold">
                                          <p:stCondLst>
                                            <p:cond delay="1200"/>
                                          </p:stCondLst>
                                        </p:cTn>
                                        <p:tgtEl>
                                          <p:spTgt spid="8"/>
                                        </p:tgtEl>
                                        <p:attrNameLst>
                                          <p:attrName>r</p:attrName>
                                        </p:attrNameLst>
                                      </p:cBhvr>
                                    </p:animRot>
                                    <p:animRot by="-240000">
                                      <p:cBhvr>
                                        <p:cTn id="27" dur="600" fill="hold">
                                          <p:stCondLst>
                                            <p:cond delay="1800"/>
                                          </p:stCondLst>
                                        </p:cTn>
                                        <p:tgtEl>
                                          <p:spTgt spid="8"/>
                                        </p:tgtEl>
                                        <p:attrNameLst>
                                          <p:attrName>r</p:attrName>
                                        </p:attrNameLst>
                                      </p:cBhvr>
                                    </p:animRot>
                                    <p:animRot by="120000">
                                      <p:cBhvr>
                                        <p:cTn id="28" dur="600" fill="hold">
                                          <p:stCondLst>
                                            <p:cond delay="24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53" presetClass="exit" presetSubtype="32" fill="hold" nodeType="clickEffect">
                                  <p:stCondLst>
                                    <p:cond delay="0"/>
                                  </p:stCondLst>
                                  <p:childTnLst>
                                    <p:anim calcmode="lin" valueType="num">
                                      <p:cBhvr>
                                        <p:cTn id="33" dur="500"/>
                                        <p:tgtEl>
                                          <p:spTgt spid="3"/>
                                        </p:tgtEl>
                                        <p:attrNameLst>
                                          <p:attrName>ppt_w</p:attrName>
                                        </p:attrNameLst>
                                      </p:cBhvr>
                                      <p:tavLst>
                                        <p:tav tm="0">
                                          <p:val>
                                            <p:strVal val="ppt_w"/>
                                          </p:val>
                                        </p:tav>
                                        <p:tav tm="100000">
                                          <p:val>
                                            <p:fltVal val="0"/>
                                          </p:val>
                                        </p:tav>
                                      </p:tavLst>
                                    </p:anim>
                                    <p:anim calcmode="lin" valueType="num">
                                      <p:cBhvr>
                                        <p:cTn id="34" dur="500"/>
                                        <p:tgtEl>
                                          <p:spTgt spid="3"/>
                                        </p:tgtEl>
                                        <p:attrNameLst>
                                          <p:attrName>ppt_h</p:attrName>
                                        </p:attrNameLst>
                                      </p:cBhvr>
                                      <p:tavLst>
                                        <p:tav tm="0">
                                          <p:val>
                                            <p:strVal val="ppt_h"/>
                                          </p:val>
                                        </p:tav>
                                        <p:tav tm="100000">
                                          <p:val>
                                            <p:fltVal val="0"/>
                                          </p:val>
                                        </p:tav>
                                      </p:tavLst>
                                    </p:anim>
                                    <p:animEffect transition="out" filter="fade">
                                      <p:cBhvr>
                                        <p:cTn id="35" dur="500"/>
                                        <p:tgtEl>
                                          <p:spTgt spid="3"/>
                                        </p:tgtEl>
                                      </p:cBhvr>
                                    </p:animEffect>
                                    <p:set>
                                      <p:cBhvr>
                                        <p:cTn id="36"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37" restart="whenNotActive" fill="hold" evtFilter="cancelBubble" nodeType="interactiveSeq">
                <p:stCondLst>
                  <p:cond evt="onClick" delay="0">
                    <p:tgtEl>
                      <p:spTgt spid="4"/>
                    </p:tgtEl>
                  </p:cond>
                </p:stCondLst>
                <p:endSync evt="end" delay="0">
                  <p:rtn val="all"/>
                </p:endSync>
                <p:childTnLst>
                  <p:par>
                    <p:cTn id="38" fill="hold">
                      <p:stCondLst>
                        <p:cond delay="0"/>
                      </p:stCondLst>
                      <p:childTnLst>
                        <p:par>
                          <p:cTn id="39" fill="hold">
                            <p:stCondLst>
                              <p:cond delay="0"/>
                            </p:stCondLst>
                            <p:childTnLst>
                              <p:par>
                                <p:cTn id="40" presetID="53" presetClass="exit" presetSubtype="32" fill="hold" nodeType="clickEffect">
                                  <p:stCondLst>
                                    <p:cond delay="0"/>
                                  </p:stCondLst>
                                  <p:childTnLst>
                                    <p:anim calcmode="lin" valueType="num">
                                      <p:cBhvr>
                                        <p:cTn id="41" dur="500"/>
                                        <p:tgtEl>
                                          <p:spTgt spid="4"/>
                                        </p:tgtEl>
                                        <p:attrNameLst>
                                          <p:attrName>ppt_w</p:attrName>
                                        </p:attrNameLst>
                                      </p:cBhvr>
                                      <p:tavLst>
                                        <p:tav tm="0">
                                          <p:val>
                                            <p:strVal val="ppt_w"/>
                                          </p:val>
                                        </p:tav>
                                        <p:tav tm="100000">
                                          <p:val>
                                            <p:fltVal val="0"/>
                                          </p:val>
                                        </p:tav>
                                      </p:tavLst>
                                    </p:anim>
                                    <p:anim calcmode="lin" valueType="num">
                                      <p:cBhvr>
                                        <p:cTn id="42" dur="500"/>
                                        <p:tgtEl>
                                          <p:spTgt spid="4"/>
                                        </p:tgtEl>
                                        <p:attrNameLst>
                                          <p:attrName>ppt_h</p:attrName>
                                        </p:attrNameLst>
                                      </p:cBhvr>
                                      <p:tavLst>
                                        <p:tav tm="0">
                                          <p:val>
                                            <p:strVal val="ppt_h"/>
                                          </p:val>
                                        </p:tav>
                                        <p:tav tm="100000">
                                          <p:val>
                                            <p:fltVal val="0"/>
                                          </p:val>
                                        </p:tav>
                                      </p:tavLst>
                                    </p:anim>
                                    <p:animEffect transition="out" filter="fade">
                                      <p:cBhvr>
                                        <p:cTn id="43" dur="500"/>
                                        <p:tgtEl>
                                          <p:spTgt spid="4"/>
                                        </p:tgtEl>
                                      </p:cBhvr>
                                    </p:animEffect>
                                    <p:set>
                                      <p:cBhvr>
                                        <p:cTn id="44"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5" restart="whenNotActive" fill="hold" evtFilter="cancelBubble" nodeType="interactiveSeq">
                <p:stCondLst>
                  <p:cond evt="onClick" delay="0">
                    <p:tgtEl>
                      <p:spTgt spid="5"/>
                    </p:tgtEl>
                  </p:cond>
                </p:stCondLst>
                <p:endSync evt="end" delay="0">
                  <p:rtn val="all"/>
                </p:endSync>
                <p:childTnLst>
                  <p:par>
                    <p:cTn id="46" fill="hold">
                      <p:stCondLst>
                        <p:cond delay="0"/>
                      </p:stCondLst>
                      <p:childTnLst>
                        <p:par>
                          <p:cTn id="47" fill="hold">
                            <p:stCondLst>
                              <p:cond delay="0"/>
                            </p:stCondLst>
                            <p:childTnLst>
                              <p:par>
                                <p:cTn id="48" presetID="53" presetClass="exit" presetSubtype="32" fill="hold" nodeType="clickEffect">
                                  <p:stCondLst>
                                    <p:cond delay="0"/>
                                  </p:stCondLst>
                                  <p:childTnLst>
                                    <p:anim calcmode="lin" valueType="num">
                                      <p:cBhvr>
                                        <p:cTn id="49" dur="500"/>
                                        <p:tgtEl>
                                          <p:spTgt spid="5"/>
                                        </p:tgtEl>
                                        <p:attrNameLst>
                                          <p:attrName>ppt_w</p:attrName>
                                        </p:attrNameLst>
                                      </p:cBhvr>
                                      <p:tavLst>
                                        <p:tav tm="0">
                                          <p:val>
                                            <p:strVal val="ppt_w"/>
                                          </p:val>
                                        </p:tav>
                                        <p:tav tm="100000">
                                          <p:val>
                                            <p:fltVal val="0"/>
                                          </p:val>
                                        </p:tav>
                                      </p:tavLst>
                                    </p:anim>
                                    <p:anim calcmode="lin" valueType="num">
                                      <p:cBhvr>
                                        <p:cTn id="50" dur="500"/>
                                        <p:tgtEl>
                                          <p:spTgt spid="5"/>
                                        </p:tgtEl>
                                        <p:attrNameLst>
                                          <p:attrName>ppt_h</p:attrName>
                                        </p:attrNameLst>
                                      </p:cBhvr>
                                      <p:tavLst>
                                        <p:tav tm="0">
                                          <p:val>
                                            <p:strVal val="ppt_h"/>
                                          </p:val>
                                        </p:tav>
                                        <p:tav tm="100000">
                                          <p:val>
                                            <p:fltVal val="0"/>
                                          </p:val>
                                        </p:tav>
                                      </p:tavLst>
                                    </p:anim>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53" restart="whenNotActive" fill="hold" evtFilter="cancelBubble" nodeType="interactiveSeq">
                <p:stCondLst>
                  <p:cond evt="onClick" delay="0">
                    <p:tgtEl>
                      <p:spTgt spid="8"/>
                    </p:tgtEl>
                  </p:cond>
                </p:stCondLst>
                <p:endSync evt="end" delay="0">
                  <p:rtn val="all"/>
                </p:endSync>
                <p:childTnLst>
                  <p:par>
                    <p:cTn id="54" fill="hold">
                      <p:stCondLst>
                        <p:cond delay="0"/>
                      </p:stCondLst>
                      <p:childTnLst>
                        <p:par>
                          <p:cTn id="55" fill="hold">
                            <p:stCondLst>
                              <p:cond delay="0"/>
                            </p:stCondLst>
                            <p:childTnLst>
                              <p:par>
                                <p:cTn id="56" presetID="53" presetClass="exit" presetSubtype="32" fill="hold" nodeType="clickEffect">
                                  <p:stCondLst>
                                    <p:cond delay="0"/>
                                  </p:stCondLst>
                                  <p:childTnLst>
                                    <p:anim calcmode="lin" valueType="num">
                                      <p:cBhvr>
                                        <p:cTn id="57" dur="500"/>
                                        <p:tgtEl>
                                          <p:spTgt spid="8"/>
                                        </p:tgtEl>
                                        <p:attrNameLst>
                                          <p:attrName>ppt_w</p:attrName>
                                        </p:attrNameLst>
                                      </p:cBhvr>
                                      <p:tavLst>
                                        <p:tav tm="0">
                                          <p:val>
                                            <p:strVal val="ppt_w"/>
                                          </p:val>
                                        </p:tav>
                                        <p:tav tm="100000">
                                          <p:val>
                                            <p:fltVal val="0"/>
                                          </p:val>
                                        </p:tav>
                                      </p:tavLst>
                                    </p:anim>
                                    <p:anim calcmode="lin" valueType="num">
                                      <p:cBhvr>
                                        <p:cTn id="58" dur="500"/>
                                        <p:tgtEl>
                                          <p:spTgt spid="8"/>
                                        </p:tgtEl>
                                        <p:attrNameLst>
                                          <p:attrName>ppt_h</p:attrName>
                                        </p:attrNameLst>
                                      </p:cBhvr>
                                      <p:tavLst>
                                        <p:tav tm="0">
                                          <p:val>
                                            <p:strVal val="ppt_h"/>
                                          </p:val>
                                        </p:tav>
                                        <p:tav tm="100000">
                                          <p:val>
                                            <p:fltVal val="0"/>
                                          </p:val>
                                        </p:tav>
                                      </p:tavLst>
                                    </p:anim>
                                    <p:animEffect transition="out" filter="fade">
                                      <p:cBhvr>
                                        <p:cTn id="59" dur="500"/>
                                        <p:tgtEl>
                                          <p:spTgt spid="8"/>
                                        </p:tgtEl>
                                      </p:cBhvr>
                                    </p:animEffect>
                                    <p:set>
                                      <p:cBhvr>
                                        <p:cTn id="60"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5"/>
          <a:srcRect t="7786" b="7786"/>
          <a:stretch>
            <a:fillRect/>
          </a:stretch>
        </p:blipFill>
        <p:spPr>
          <a:xfrm>
            <a:off x="0" y="0"/>
            <a:ext cx="12192000" cy="6858000"/>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2883664" y="447719"/>
            <a:ext cx="8712177" cy="2129505"/>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lvl="0" algn="ctr">
              <a:lnSpc>
                <a:spcPct val="150000"/>
              </a:lnSpc>
            </a:pPr>
            <a:r>
              <a:rPr lang="vi-VN" sz="2800" b="1" dirty="0">
                <a:solidFill>
                  <a:srgbClr val="000000"/>
                </a:solidFill>
                <a:latin typeface="UTM Avo" panose="02040603050506020204" pitchFamily="18" charset="0"/>
                <a:cs typeface="Arial" pitchFamily="34" charset="0"/>
              </a:rPr>
              <a:t>Câu hỏi 1: </a:t>
            </a:r>
            <a:r>
              <a:rPr lang="vi-VN" sz="2800" dirty="0">
                <a:solidFill>
                  <a:srgbClr val="000000"/>
                </a:solidFill>
                <a:latin typeface="UTM Avo" panose="02040603050506020204" pitchFamily="18" charset="0"/>
                <a:cs typeface="Arial" pitchFamily="34" charset="0"/>
              </a:rPr>
              <a:t>Số đo “Bảy phẩy bốn mươi ba</a:t>
            </a:r>
            <a:endParaRPr lang="en-US" sz="2800" dirty="0">
              <a:solidFill>
                <a:srgbClr val="000000"/>
              </a:solidFill>
              <a:latin typeface="UTM Avo" panose="02040603050506020204" pitchFamily="18" charset="0"/>
              <a:cs typeface="Arial" pitchFamily="34" charset="0"/>
            </a:endParaRPr>
          </a:p>
          <a:p>
            <a:pPr lvl="0" algn="ctr">
              <a:lnSpc>
                <a:spcPct val="150000"/>
              </a:lnSpc>
            </a:pPr>
            <a:r>
              <a:rPr lang="vi-VN" sz="2800" dirty="0">
                <a:solidFill>
                  <a:srgbClr val="000000"/>
                </a:solidFill>
                <a:latin typeface="UTM Avo" panose="02040603050506020204" pitchFamily="18" charset="0"/>
                <a:cs typeface="Arial" pitchFamily="34" charset="0"/>
              </a:rPr>
              <a:t>héc-ta” được viết là:</a:t>
            </a:r>
          </a:p>
        </p:txBody>
      </p:sp>
      <p:pic>
        <p:nvPicPr>
          <p:cNvPr id="28" name="Picture 11">
            <a:hlinkClick r:id="rId8" action="ppaction://hlinksldjump"/>
            <a:extLst>
              <a:ext uri="{FF2B5EF4-FFF2-40B4-BE49-F238E27FC236}">
                <a16:creationId xmlns:a16="http://schemas.microsoft.com/office/drawing/2014/main" id="{B52C797C-B2D8-0F6D-7955-4756C897EFFF}"/>
              </a:ext>
            </a:extLst>
          </p:cNvPr>
          <p:cNvPicPr>
            <a:picLocks noChangeAspect="1"/>
          </p:cNvPicPr>
          <p:nvPr/>
        </p:nvPicPr>
        <p:blipFill>
          <a:blip r:embed="rId9"/>
          <a:srcRect/>
          <a:stretch>
            <a:fillRect/>
          </a:stretch>
        </p:blipFill>
        <p:spPr>
          <a:xfrm>
            <a:off x="10969753" y="5582552"/>
            <a:ext cx="1222251" cy="1242441"/>
          </a:xfrm>
          <a:prstGeom prst="rect">
            <a:avLst/>
          </a:prstGeom>
        </p:spPr>
      </p:pic>
      <p:sp>
        <p:nvSpPr>
          <p:cNvPr id="3" name="Rectangle: Rounded Corners 2">
            <a:extLst>
              <a:ext uri="{FF2B5EF4-FFF2-40B4-BE49-F238E27FC236}">
                <a16:creationId xmlns:a16="http://schemas.microsoft.com/office/drawing/2014/main" id="{F0976A90-C0E8-809F-5601-37EB6DD338BE}"/>
              </a:ext>
            </a:extLst>
          </p:cNvPr>
          <p:cNvSpPr/>
          <p:nvPr/>
        </p:nvSpPr>
        <p:spPr>
          <a:xfrm>
            <a:off x="6250997"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buSzPts val="3200"/>
            </a:pPr>
            <a:r>
              <a:rPr lang="en-US" sz="2800" dirty="0">
                <a:solidFill>
                  <a:srgbClr val="000000"/>
                </a:solidFill>
                <a:latin typeface="UTM Avo" panose="02040603050506020204" pitchFamily="18" charset="0"/>
                <a:cs typeface="Arial" panose="020B0604020202020204" pitchFamily="34" charset="0"/>
              </a:rPr>
              <a:t>B. 7,43 ha</a:t>
            </a:r>
          </a:p>
        </p:txBody>
      </p:sp>
      <p:sp>
        <p:nvSpPr>
          <p:cNvPr id="4" name="Rectangle: Rounded Corners 3">
            <a:extLst>
              <a:ext uri="{FF2B5EF4-FFF2-40B4-BE49-F238E27FC236}">
                <a16:creationId xmlns:a16="http://schemas.microsoft.com/office/drawing/2014/main" id="{2F748F59-1C09-A02F-0C2B-B794BD504C1A}"/>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buSzPts val="3200"/>
            </a:pPr>
            <a:r>
              <a:rPr lang="en-US" sz="2800" dirty="0">
                <a:solidFill>
                  <a:srgbClr val="000000"/>
                </a:solidFill>
                <a:latin typeface="UTM Avo" panose="02040603050506020204" pitchFamily="18" charset="0"/>
                <a:cs typeface="Arial" panose="020B0604020202020204" pitchFamily="34" charset="0"/>
              </a:rPr>
              <a:t>C. 74,3 ha</a:t>
            </a:r>
          </a:p>
        </p:txBody>
      </p:sp>
      <p:sp>
        <p:nvSpPr>
          <p:cNvPr id="5" name="Rectangle: Rounded Corners 4">
            <a:extLst>
              <a:ext uri="{FF2B5EF4-FFF2-40B4-BE49-F238E27FC236}">
                <a16:creationId xmlns:a16="http://schemas.microsoft.com/office/drawing/2014/main" id="{4F81407B-AB37-1A54-A808-026056FD2DF7}"/>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buSzPts val="3200"/>
            </a:pPr>
            <a:r>
              <a:rPr lang="en-US" sz="2800" dirty="0">
                <a:solidFill>
                  <a:srgbClr val="000000"/>
                </a:solidFill>
                <a:latin typeface="UTM Avo" panose="02040603050506020204" pitchFamily="18" charset="0"/>
                <a:cs typeface="Arial" panose="020B0604020202020204" pitchFamily="34" charset="0"/>
              </a:rPr>
              <a:t>A. 743 ha</a:t>
            </a:r>
            <a:endParaRPr lang="en-VN" sz="2800" dirty="0">
              <a:solidFill>
                <a:srgbClr val="000000"/>
              </a:solidFill>
              <a:latin typeface="UTM Avo" panose="02040603050506020204" pitchFamily="18" charset="0"/>
              <a:cs typeface="Arial" panose="020B0604020202020204" pitchFamily="34" charset="0"/>
            </a:endParaRPr>
          </a:p>
        </p:txBody>
      </p:sp>
      <p:sp>
        <p:nvSpPr>
          <p:cNvPr id="8" name="Rectangle: Rounded Corners 7">
            <a:extLst>
              <a:ext uri="{FF2B5EF4-FFF2-40B4-BE49-F238E27FC236}">
                <a16:creationId xmlns:a16="http://schemas.microsoft.com/office/drawing/2014/main" id="{0BB82B68-35C3-A6AA-C536-B62681B38FC5}"/>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buSzPts val="3200"/>
            </a:pPr>
            <a:r>
              <a:rPr lang="en-US" sz="2800" dirty="0">
                <a:solidFill>
                  <a:srgbClr val="000000"/>
                </a:solidFill>
                <a:latin typeface="UTM Avo" panose="02040603050506020204" pitchFamily="18" charset="0"/>
                <a:cs typeface="Arial" panose="020B0604020202020204" pitchFamily="34" charset="0"/>
              </a:rPr>
              <a:t>D. 7,043 HA</a:t>
            </a:r>
            <a:endParaRPr lang="en-VN" sz="2800" dirty="0">
              <a:solidFill>
                <a:srgbClr val="000000"/>
              </a:solidFill>
              <a:latin typeface="UTM Avo" panose="02040603050506020204" pitchFamily="18" charset="0"/>
              <a:cs typeface="Arial" panose="020B0604020202020204" pitchFamily="34" charset="0"/>
            </a:endParaRPr>
          </a:p>
        </p:txBody>
      </p:sp>
      <p:pic>
        <p:nvPicPr>
          <p:cNvPr id="9" name="Picture 9">
            <a:extLst>
              <a:ext uri="{FF2B5EF4-FFF2-40B4-BE49-F238E27FC236}">
                <a16:creationId xmlns:a16="http://schemas.microsoft.com/office/drawing/2014/main" id="{1FAB268F-3132-937F-2793-C24C21217FE7}"/>
              </a:ext>
            </a:extLst>
          </p:cNvPr>
          <p:cNvPicPr>
            <a:picLocks noChangeAspect="1"/>
          </p:cNvPicPr>
          <p:nvPr/>
        </p:nvPicPr>
        <p:blipFill>
          <a:blip r:embed="rId10"/>
          <a:srcRect/>
          <a:stretch>
            <a:fillRect/>
          </a:stretch>
        </p:blipFill>
        <p:spPr>
          <a:xfrm>
            <a:off x="381150" y="657453"/>
            <a:ext cx="1973963" cy="2011680"/>
          </a:xfrm>
          <a:prstGeom prst="rect">
            <a:avLst/>
          </a:prstGeom>
        </p:spPr>
      </p:pic>
      <p:pic>
        <p:nvPicPr>
          <p:cNvPr id="10" name="Picture 9">
            <a:extLst>
              <a:ext uri="{FF2B5EF4-FFF2-40B4-BE49-F238E27FC236}">
                <a16:creationId xmlns:a16="http://schemas.microsoft.com/office/drawing/2014/main" id="{9CD0076A-7830-AC0B-E6EF-B524B5A98EB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
            <a:ext cx="756253" cy="843280"/>
          </a:xfrm>
          <a:prstGeom prst="rect">
            <a:avLst/>
          </a:prstGeom>
          <a:solidFill>
            <a:schemeClr val="bg1"/>
          </a:solidFill>
        </p:spPr>
      </p:pic>
    </p:spTree>
    <p:extLst>
      <p:ext uri="{BB962C8B-B14F-4D97-AF65-F5344CB8AC3E}">
        <p14:creationId xmlns:p14="http://schemas.microsoft.com/office/powerpoint/2010/main" val="14512120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3"/>
                                        </p:tgtEl>
                                        <p:attrNameLst>
                                          <p:attrName>fillcolor</p:attrName>
                                        </p:attrNameLst>
                                      </p:cBhvr>
                                      <p:to>
                                        <a:srgbClr val="92D050"/>
                                      </p:to>
                                    </p:animClr>
                                    <p:set>
                                      <p:cBhvr>
                                        <p:cTn id="7" dur="500" fill="hold"/>
                                        <p:tgtEl>
                                          <p:spTgt spid="3"/>
                                        </p:tgtEl>
                                        <p:attrNameLst>
                                          <p:attrName>fill.type</p:attrName>
                                        </p:attrNameLst>
                                      </p:cBhvr>
                                      <p:to>
                                        <p:strVal val="solid"/>
                                      </p:to>
                                    </p:set>
                                    <p:set>
                                      <p:cBhvr>
                                        <p:cTn id="8" dur="500" fill="hold"/>
                                        <p:tgtEl>
                                          <p:spTgt spid="3"/>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5"/>
                                        </p:tgtEl>
                                        <p:attrNameLst>
                                          <p:attrName>fillcolor</p:attrName>
                                        </p:attrNameLst>
                                      </p:cBhvr>
                                      <p:to>
                                        <a:srgbClr val="D99694"/>
                                      </p:to>
                                    </p:animClr>
                                    <p:set>
                                      <p:cBhvr>
                                        <p:cTn id="14" dur="500" fill="hold"/>
                                        <p:tgtEl>
                                          <p:spTgt spid="5"/>
                                        </p:tgtEl>
                                        <p:attrNameLst>
                                          <p:attrName>fill.type</p:attrName>
                                        </p:attrNameLst>
                                      </p:cBhvr>
                                      <p:to>
                                        <p:strVal val="solid"/>
                                      </p:to>
                                    </p:set>
                                    <p:set>
                                      <p:cBhvr>
                                        <p:cTn id="15" dur="500" fill="hold"/>
                                        <p:tgtEl>
                                          <p:spTgt spid="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4"/>
                                        </p:tgtEl>
                                        <p:attrNameLst>
                                          <p:attrName>fillcolor</p:attrName>
                                        </p:attrNameLst>
                                      </p:cBhvr>
                                      <p:to>
                                        <a:srgbClr val="D99694"/>
                                      </p:to>
                                    </p:animClr>
                                    <p:set>
                                      <p:cBhvr>
                                        <p:cTn id="21" dur="500" fill="hold"/>
                                        <p:tgtEl>
                                          <p:spTgt spid="4"/>
                                        </p:tgtEl>
                                        <p:attrNameLst>
                                          <p:attrName>fill.type</p:attrName>
                                        </p:attrNameLst>
                                      </p:cBhvr>
                                      <p:to>
                                        <p:strVal val="solid"/>
                                      </p:to>
                                    </p:set>
                                    <p:set>
                                      <p:cBhvr>
                                        <p:cTn id="22" dur="500" fill="hold"/>
                                        <p:tgtEl>
                                          <p:spTgt spid="4"/>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8"/>
                                        </p:tgtEl>
                                        <p:attrNameLst>
                                          <p:attrName>fillcolor</p:attrName>
                                        </p:attrNameLst>
                                      </p:cBhvr>
                                      <p:to>
                                        <a:srgbClr val="D99694"/>
                                      </p:to>
                                    </p:animClr>
                                    <p:set>
                                      <p:cBhvr>
                                        <p:cTn id="28" dur="500" fill="hold"/>
                                        <p:tgtEl>
                                          <p:spTgt spid="8"/>
                                        </p:tgtEl>
                                        <p:attrNameLst>
                                          <p:attrName>fill.type</p:attrName>
                                        </p:attrNameLst>
                                      </p:cBhvr>
                                      <p:to>
                                        <p:strVal val="solid"/>
                                      </p:to>
                                    </p:set>
                                    <p:set>
                                      <p:cBhvr>
                                        <p:cTn id="29" dur="500" fill="hold"/>
                                        <p:tgtEl>
                                          <p:spTgt spid="8"/>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5"/>
          <a:srcRect t="7786" b="7786"/>
          <a:stretch>
            <a:fillRect/>
          </a:stretch>
        </p:blipFill>
        <p:spPr>
          <a:xfrm>
            <a:off x="0" y="0"/>
            <a:ext cx="12192000" cy="6858000"/>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2986492" y="447715"/>
            <a:ext cx="8712177" cy="2062272"/>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lvl="0" algn="ctr">
              <a:lnSpc>
                <a:spcPct val="150000"/>
              </a:lnSpc>
              <a:spcAft>
                <a:spcPts val="533"/>
              </a:spcAft>
            </a:pPr>
            <a:r>
              <a:rPr lang="en-US" sz="2800" b="1" dirty="0">
                <a:solidFill>
                  <a:srgbClr val="000000"/>
                </a:solidFill>
                <a:latin typeface="UTM Avo" panose="02040603050506020204" pitchFamily="18" charset="0"/>
                <a:ea typeface="等线"/>
                <a:cs typeface="Arial" pitchFamily="34" charset="0"/>
              </a:rPr>
              <a:t>Câu </a:t>
            </a:r>
            <a:r>
              <a:rPr lang="en-US" sz="2800" b="1" dirty="0" err="1">
                <a:solidFill>
                  <a:srgbClr val="000000"/>
                </a:solidFill>
                <a:latin typeface="UTM Avo" panose="02040603050506020204" pitchFamily="18" charset="0"/>
                <a:ea typeface="等线"/>
                <a:cs typeface="Arial" pitchFamily="34" charset="0"/>
              </a:rPr>
              <a:t>hỏi</a:t>
            </a:r>
            <a:r>
              <a:rPr lang="en-US" sz="2800" b="1" dirty="0">
                <a:solidFill>
                  <a:srgbClr val="000000"/>
                </a:solidFill>
                <a:latin typeface="UTM Avo" panose="02040603050506020204" pitchFamily="18" charset="0"/>
                <a:ea typeface="等线"/>
                <a:cs typeface="Arial" pitchFamily="34" charset="0"/>
              </a:rPr>
              <a:t> 2: </a:t>
            </a:r>
            <a:r>
              <a:rPr lang="en-US" sz="2800" dirty="0" err="1">
                <a:solidFill>
                  <a:srgbClr val="000000"/>
                </a:solidFill>
                <a:latin typeface="UTM Avo" panose="02040603050506020204" pitchFamily="18" charset="0"/>
                <a:ea typeface="等线"/>
                <a:cs typeface="Arial" pitchFamily="34" charset="0"/>
              </a:rPr>
              <a:t>Chọn</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phép</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tính</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đúng</a:t>
            </a:r>
            <a:r>
              <a:rPr lang="en-US" sz="2800" dirty="0">
                <a:solidFill>
                  <a:srgbClr val="000000"/>
                </a:solidFill>
                <a:latin typeface="UTM Avo" panose="02040603050506020204" pitchFamily="18" charset="0"/>
                <a:ea typeface="等线"/>
                <a:cs typeface="Arial" pitchFamily="34" charset="0"/>
              </a:rPr>
              <a:t>.</a:t>
            </a:r>
          </a:p>
        </p:txBody>
      </p:sp>
      <p:pic>
        <p:nvPicPr>
          <p:cNvPr id="10" name="Picture 6">
            <a:extLst>
              <a:ext uri="{FF2B5EF4-FFF2-40B4-BE49-F238E27FC236}">
                <a16:creationId xmlns:a16="http://schemas.microsoft.com/office/drawing/2014/main" id="{03701BCE-2B53-B530-F893-D5AFAB9E00BC}"/>
              </a:ext>
            </a:extLst>
          </p:cNvPr>
          <p:cNvPicPr>
            <a:picLocks noChangeAspect="1"/>
          </p:cNvPicPr>
          <p:nvPr/>
        </p:nvPicPr>
        <p:blipFill>
          <a:blip r:embed="rId8"/>
          <a:srcRect/>
          <a:stretch>
            <a:fillRect/>
          </a:stretch>
        </p:blipFill>
        <p:spPr>
          <a:xfrm>
            <a:off x="490997" y="498306"/>
            <a:ext cx="1961388" cy="2011680"/>
          </a:xfrm>
          <a:prstGeom prst="rect">
            <a:avLst/>
          </a:prstGeom>
        </p:spPr>
      </p:pic>
      <p:pic>
        <p:nvPicPr>
          <p:cNvPr id="3" name="Picture 6">
            <a:extLst>
              <a:ext uri="{FF2B5EF4-FFF2-40B4-BE49-F238E27FC236}">
                <a16:creationId xmlns:a16="http://schemas.microsoft.com/office/drawing/2014/main" id="{C159FD8A-A445-722A-134A-D45E6BBFBC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4" name="Picture 11">
            <a:hlinkClick r:id="rId9" action="ppaction://hlinksldjump"/>
            <a:extLst>
              <a:ext uri="{FF2B5EF4-FFF2-40B4-BE49-F238E27FC236}">
                <a16:creationId xmlns:a16="http://schemas.microsoft.com/office/drawing/2014/main" id="{D3D05A52-B6DB-8E20-D976-D8B86A5B7D99}"/>
              </a:ext>
            </a:extLst>
          </p:cNvPr>
          <p:cNvPicPr>
            <a:picLocks noChangeAspect="1"/>
          </p:cNvPicPr>
          <p:nvPr/>
        </p:nvPicPr>
        <p:blipFill>
          <a:blip r:embed="rId10"/>
          <a:srcRect/>
          <a:stretch>
            <a:fillRect/>
          </a:stretch>
        </p:blipFill>
        <p:spPr>
          <a:xfrm>
            <a:off x="10969753" y="5582552"/>
            <a:ext cx="1222251" cy="1242441"/>
          </a:xfrm>
          <a:prstGeom prst="rect">
            <a:avLst/>
          </a:prstGeom>
        </p:spPr>
      </p:pic>
      <p:sp>
        <p:nvSpPr>
          <p:cNvPr id="5" name="Rectangle: Rounded Corners 4">
            <a:extLst>
              <a:ext uri="{FF2B5EF4-FFF2-40B4-BE49-F238E27FC236}">
                <a16:creationId xmlns:a16="http://schemas.microsoft.com/office/drawing/2014/main" id="{7BCD599D-FA30-5876-80B3-5B4E4CB235F6}"/>
              </a:ext>
            </a:extLst>
          </p:cNvPr>
          <p:cNvSpPr/>
          <p:nvPr/>
        </p:nvSpPr>
        <p:spPr>
          <a:xfrm>
            <a:off x="6250997" y="28550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fr-FR" sz="2800" dirty="0">
                <a:solidFill>
                  <a:srgbClr val="000000"/>
                </a:solidFill>
                <a:latin typeface="UTM Avo" panose="02040603050506020204" pitchFamily="18" charset="0"/>
                <a:ea typeface="Calibri"/>
                <a:cs typeface="Arial" pitchFamily="34" charset="0"/>
              </a:rPr>
              <a:t>B. 1 ha = 100 000 m</a:t>
            </a:r>
            <a:r>
              <a:rPr lang="fr-FR" sz="2800" baseline="30000" dirty="0">
                <a:solidFill>
                  <a:srgbClr val="000000"/>
                </a:solidFill>
                <a:latin typeface="UTM Avo" panose="02040603050506020204" pitchFamily="18" charset="0"/>
                <a:ea typeface="Calibri"/>
                <a:cs typeface="Arial" pitchFamily="34" charset="0"/>
              </a:rPr>
              <a:t>2</a:t>
            </a:r>
            <a:r>
              <a:rPr lang="fr-FR" sz="2800" dirty="0">
                <a:solidFill>
                  <a:srgbClr val="000000"/>
                </a:solidFill>
                <a:latin typeface="UTM Avo" panose="02040603050506020204" pitchFamily="18" charset="0"/>
                <a:ea typeface="Calibri"/>
                <a:cs typeface="Arial" pitchFamily="34" charset="0"/>
              </a:rPr>
              <a:t>.</a:t>
            </a:r>
          </a:p>
        </p:txBody>
      </p:sp>
      <p:sp>
        <p:nvSpPr>
          <p:cNvPr id="8" name="Rectangle: Rounded Corners 7">
            <a:extLst>
              <a:ext uri="{FF2B5EF4-FFF2-40B4-BE49-F238E27FC236}">
                <a16:creationId xmlns:a16="http://schemas.microsoft.com/office/drawing/2014/main" id="{3C7ED264-7CB5-AD64-7F0E-C57813DDF78A}"/>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fr-FR" sz="2800" dirty="0">
                <a:solidFill>
                  <a:srgbClr val="000000"/>
                </a:solidFill>
                <a:latin typeface="UTM Avo" panose="02040603050506020204" pitchFamily="18" charset="0"/>
                <a:ea typeface="Calibri"/>
                <a:cs typeface="Arial" pitchFamily="34" charset="0"/>
              </a:rPr>
              <a:t>C. 1 ha = 100 000 m</a:t>
            </a:r>
            <a:r>
              <a:rPr lang="fr-FR" sz="2800" baseline="30000" dirty="0">
                <a:solidFill>
                  <a:srgbClr val="000000"/>
                </a:solidFill>
                <a:latin typeface="UTM Avo" panose="02040603050506020204" pitchFamily="18" charset="0"/>
                <a:ea typeface="Calibri"/>
                <a:cs typeface="Arial" pitchFamily="34" charset="0"/>
              </a:rPr>
              <a:t>2</a:t>
            </a:r>
            <a:r>
              <a:rPr lang="fr-FR" sz="2800" dirty="0">
                <a:solidFill>
                  <a:srgbClr val="000000"/>
                </a:solidFill>
                <a:latin typeface="UTM Avo" panose="02040603050506020204" pitchFamily="18" charset="0"/>
                <a:ea typeface="Calibri"/>
                <a:cs typeface="Arial" pitchFamily="34" charset="0"/>
              </a:rPr>
              <a:t>.</a:t>
            </a:r>
          </a:p>
        </p:txBody>
      </p:sp>
      <p:sp>
        <p:nvSpPr>
          <p:cNvPr id="9" name="Rectangle: Rounded Corners 8">
            <a:extLst>
              <a:ext uri="{FF2B5EF4-FFF2-40B4-BE49-F238E27FC236}">
                <a16:creationId xmlns:a16="http://schemas.microsoft.com/office/drawing/2014/main" id="{2A29A4DD-A89D-CBAA-B075-B4A82AB377F7}"/>
              </a:ext>
            </a:extLst>
          </p:cNvPr>
          <p:cNvSpPr/>
          <p:nvPr/>
        </p:nvSpPr>
        <p:spPr>
          <a:xfrm>
            <a:off x="1222252" y="28550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fr-FR" sz="2800" dirty="0">
                <a:solidFill>
                  <a:srgbClr val="000000"/>
                </a:solidFill>
                <a:latin typeface="UTM Avo" panose="02040603050506020204" pitchFamily="18" charset="0"/>
                <a:ea typeface="Calibri"/>
                <a:cs typeface="Arial" pitchFamily="34" charset="0"/>
              </a:rPr>
              <a:t>A. 1 ha = 1 000 m</a:t>
            </a:r>
            <a:r>
              <a:rPr lang="fr-FR" sz="2800" baseline="30000" dirty="0">
                <a:solidFill>
                  <a:srgbClr val="000000"/>
                </a:solidFill>
                <a:latin typeface="UTM Avo" panose="02040603050506020204" pitchFamily="18" charset="0"/>
                <a:ea typeface="Calibri"/>
                <a:cs typeface="Arial" pitchFamily="34" charset="0"/>
              </a:rPr>
              <a:t>2</a:t>
            </a:r>
            <a:r>
              <a:rPr lang="fr-FR" sz="2800" dirty="0">
                <a:solidFill>
                  <a:srgbClr val="000000"/>
                </a:solidFill>
                <a:latin typeface="UTM Avo" panose="02040603050506020204" pitchFamily="18" charset="0"/>
                <a:ea typeface="Calibri"/>
                <a:cs typeface="Arial" pitchFamily="34" charset="0"/>
              </a:rPr>
              <a:t>.</a:t>
            </a:r>
          </a:p>
        </p:txBody>
      </p:sp>
      <p:sp>
        <p:nvSpPr>
          <p:cNvPr id="12" name="Rectangle: Rounded Corners 11">
            <a:extLst>
              <a:ext uri="{FF2B5EF4-FFF2-40B4-BE49-F238E27FC236}">
                <a16:creationId xmlns:a16="http://schemas.microsoft.com/office/drawing/2014/main" id="{319B3B8B-821E-9355-2C6A-B288A4D7DBE6}"/>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a:spcBef>
                <a:spcPts val="200"/>
              </a:spcBef>
              <a:spcAft>
                <a:spcPts val="200"/>
              </a:spcAft>
            </a:pPr>
            <a:r>
              <a:rPr lang="fr-FR" sz="2800" dirty="0">
                <a:solidFill>
                  <a:srgbClr val="000000"/>
                </a:solidFill>
                <a:latin typeface="UTM Avo" panose="02040603050506020204" pitchFamily="18" charset="0"/>
                <a:ea typeface="Calibri"/>
                <a:cs typeface="Arial" pitchFamily="34" charset="0"/>
              </a:rPr>
              <a:t>D. 1 ha = 1 000 000 m</a:t>
            </a:r>
            <a:r>
              <a:rPr lang="fr-FR" sz="2800" baseline="30000" dirty="0">
                <a:solidFill>
                  <a:srgbClr val="000000"/>
                </a:solidFill>
                <a:latin typeface="UTM Avo" panose="02040603050506020204" pitchFamily="18" charset="0"/>
                <a:ea typeface="Calibri"/>
                <a:cs typeface="Arial" pitchFamily="34" charset="0"/>
              </a:rPr>
              <a:t>2</a:t>
            </a:r>
            <a:r>
              <a:rPr lang="fr-FR" sz="2800" dirty="0">
                <a:solidFill>
                  <a:srgbClr val="000000"/>
                </a:solidFill>
                <a:latin typeface="UTM Avo" panose="02040603050506020204" pitchFamily="18" charset="0"/>
                <a:ea typeface="Calibri"/>
                <a:cs typeface="Arial" pitchFamily="34" charset="0"/>
              </a:rPr>
              <a:t>.</a:t>
            </a:r>
          </a:p>
        </p:txBody>
      </p:sp>
      <p:pic>
        <p:nvPicPr>
          <p:cNvPr id="6" name="Picture 5">
            <a:extLst>
              <a:ext uri="{FF2B5EF4-FFF2-40B4-BE49-F238E27FC236}">
                <a16:creationId xmlns:a16="http://schemas.microsoft.com/office/drawing/2014/main" id="{3E4F2C8E-E3DD-C77A-C09D-B06EBF3340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
            <a:ext cx="756253" cy="843280"/>
          </a:xfrm>
          <a:prstGeom prst="rect">
            <a:avLst/>
          </a:prstGeom>
          <a:solidFill>
            <a:schemeClr val="bg1"/>
          </a:solidFill>
        </p:spPr>
      </p:pic>
    </p:spTree>
    <p:extLst>
      <p:ext uri="{BB962C8B-B14F-4D97-AF65-F5344CB8AC3E}">
        <p14:creationId xmlns:p14="http://schemas.microsoft.com/office/powerpoint/2010/main" val="11670210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D99694"/>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2"/>
                                        </p:tgtEl>
                                        <p:attrNameLst>
                                          <p:attrName>fillcolor</p:attrName>
                                        </p:attrNameLst>
                                      </p:cBhvr>
                                      <p:to>
                                        <a:srgbClr val="D99694"/>
                                      </p:to>
                                    </p:animClr>
                                    <p:set>
                                      <p:cBhvr>
                                        <p:cTn id="14" dur="500" fill="hold"/>
                                        <p:tgtEl>
                                          <p:spTgt spid="12"/>
                                        </p:tgtEl>
                                        <p:attrNameLst>
                                          <p:attrName>fill.type</p:attrName>
                                        </p:attrNameLst>
                                      </p:cBhvr>
                                      <p:to>
                                        <p:strVal val="solid"/>
                                      </p:to>
                                    </p:set>
                                    <p:set>
                                      <p:cBhvr>
                                        <p:cTn id="15" dur="500" fill="hold"/>
                                        <p:tgtEl>
                                          <p:spTgt spid="12"/>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12"/>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92D050"/>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9"/>
                                        </p:tgtEl>
                                        <p:attrNameLst>
                                          <p:attrName>fillcolor</p:attrName>
                                        </p:attrNameLst>
                                      </p:cBhvr>
                                      <p:to>
                                        <a:srgbClr val="D99694"/>
                                      </p:to>
                                    </p:animClr>
                                    <p:set>
                                      <p:cBhvr>
                                        <p:cTn id="28" dur="500" fill="hold"/>
                                        <p:tgtEl>
                                          <p:spTgt spid="9"/>
                                        </p:tgtEl>
                                        <p:attrNameLst>
                                          <p:attrName>fill.type</p:attrName>
                                        </p:attrNameLst>
                                      </p:cBhvr>
                                      <p:to>
                                        <p:strVal val="solid"/>
                                      </p:to>
                                    </p:set>
                                    <p:set>
                                      <p:cBhvr>
                                        <p:cTn id="29" dur="500" fill="hold"/>
                                        <p:tgtEl>
                                          <p:spTgt spid="9"/>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5"/>
          <a:srcRect t="7786" b="7786"/>
          <a:stretch>
            <a:fillRect/>
          </a:stretch>
        </p:blipFill>
        <p:spPr>
          <a:xfrm>
            <a:off x="0" y="0"/>
            <a:ext cx="12192000" cy="6858000"/>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2885028" y="490997"/>
            <a:ext cx="8712177" cy="2062272"/>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lvl="0" algn="ctr">
              <a:lnSpc>
                <a:spcPct val="150000"/>
              </a:lnSpc>
            </a:pPr>
            <a:r>
              <a:rPr lang="vi-VN" sz="2800" b="1" dirty="0">
                <a:solidFill>
                  <a:srgbClr val="000000"/>
                </a:solidFill>
                <a:latin typeface="UTM Avo" panose="02040603050506020204" pitchFamily="18" charset="0"/>
                <a:cs typeface="Arial" pitchFamily="34" charset="0"/>
              </a:rPr>
              <a:t>Câu hỏi 3: </a:t>
            </a:r>
            <a:r>
              <a:rPr lang="vi-VN" sz="2800" dirty="0">
                <a:solidFill>
                  <a:srgbClr val="000000"/>
                </a:solidFill>
                <a:latin typeface="UTM Avo" panose="02040603050506020204" pitchFamily="18" charset="0"/>
                <a:cs typeface="Arial" pitchFamily="34" charset="0"/>
              </a:rPr>
              <a:t>Diện tích của vườn quốc gia Cúc Phương là 22 408 ha. Hãy viết số đo diện tích của khu vườn dưới dạng mét vuông.</a:t>
            </a:r>
          </a:p>
        </p:txBody>
      </p:sp>
      <p:pic>
        <p:nvPicPr>
          <p:cNvPr id="12" name="Picture 2">
            <a:extLst>
              <a:ext uri="{FF2B5EF4-FFF2-40B4-BE49-F238E27FC236}">
                <a16:creationId xmlns:a16="http://schemas.microsoft.com/office/drawing/2014/main" id="{08952F1D-56AF-2BF2-5986-EB24ACD555B3}"/>
              </a:ext>
            </a:extLst>
          </p:cNvPr>
          <p:cNvPicPr>
            <a:picLocks noChangeAspect="1"/>
          </p:cNvPicPr>
          <p:nvPr/>
        </p:nvPicPr>
        <p:blipFill>
          <a:blip r:embed="rId8"/>
          <a:srcRect/>
          <a:stretch>
            <a:fillRect/>
          </a:stretch>
        </p:blipFill>
        <p:spPr>
          <a:xfrm>
            <a:off x="491001" y="522171"/>
            <a:ext cx="1929933" cy="1999931"/>
          </a:xfrm>
          <a:prstGeom prst="rect">
            <a:avLst/>
          </a:prstGeom>
        </p:spPr>
      </p:pic>
      <p:pic>
        <p:nvPicPr>
          <p:cNvPr id="3" name="Picture 6">
            <a:extLst>
              <a:ext uri="{FF2B5EF4-FFF2-40B4-BE49-F238E27FC236}">
                <a16:creationId xmlns:a16="http://schemas.microsoft.com/office/drawing/2014/main" id="{71E07ED1-0751-FCF3-F7CC-7714167EBE8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4" name="Picture 11">
            <a:hlinkClick r:id="rId9" action="ppaction://hlinksldjump"/>
            <a:extLst>
              <a:ext uri="{FF2B5EF4-FFF2-40B4-BE49-F238E27FC236}">
                <a16:creationId xmlns:a16="http://schemas.microsoft.com/office/drawing/2014/main" id="{1DC14CE4-D107-2D20-8931-CAECB7B37C17}"/>
              </a:ext>
            </a:extLst>
          </p:cNvPr>
          <p:cNvPicPr>
            <a:picLocks noChangeAspect="1"/>
          </p:cNvPicPr>
          <p:nvPr/>
        </p:nvPicPr>
        <p:blipFill>
          <a:blip r:embed="rId10"/>
          <a:srcRect/>
          <a:stretch>
            <a:fillRect/>
          </a:stretch>
        </p:blipFill>
        <p:spPr>
          <a:xfrm>
            <a:off x="10969753" y="5582552"/>
            <a:ext cx="1222251" cy="1242441"/>
          </a:xfrm>
          <a:prstGeom prst="rect">
            <a:avLst/>
          </a:prstGeom>
        </p:spPr>
      </p:pic>
      <p:sp>
        <p:nvSpPr>
          <p:cNvPr id="5" name="Rectangle: Rounded Corners 4">
            <a:extLst>
              <a:ext uri="{FF2B5EF4-FFF2-40B4-BE49-F238E27FC236}">
                <a16:creationId xmlns:a16="http://schemas.microsoft.com/office/drawing/2014/main" id="{D4440DFE-96BA-EF28-B2DF-2E2665BFF1EE}"/>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r>
              <a:rPr lang="en-US" sz="2800" dirty="0">
                <a:solidFill>
                  <a:srgbClr val="000000"/>
                </a:solidFill>
                <a:latin typeface="UTM Avo" panose="02040603050506020204" pitchFamily="18" charset="0"/>
                <a:cs typeface="Arial" panose="020B0604020202020204" pitchFamily="34" charset="0"/>
              </a:rPr>
              <a:t>A. 22 408 000 m</a:t>
            </a:r>
            <a:r>
              <a:rPr lang="en-US" sz="2800" baseline="30000" dirty="0">
                <a:solidFill>
                  <a:srgbClr val="000000"/>
                </a:solidFill>
                <a:latin typeface="UTM Avo" panose="02040603050506020204" pitchFamily="18" charset="0"/>
                <a:cs typeface="Arial" panose="020B0604020202020204" pitchFamily="34" charset="0"/>
              </a:rPr>
              <a:t>2</a:t>
            </a:r>
            <a:endParaRPr lang="en-VN" sz="2800" dirty="0">
              <a:solidFill>
                <a:srgbClr val="000000"/>
              </a:solidFill>
              <a:latin typeface="UTM Avo" panose="02040603050506020204" pitchFamily="18" charset="0"/>
              <a:cs typeface="Arial" panose="020B0604020202020204" pitchFamily="34" charset="0"/>
            </a:endParaRPr>
          </a:p>
        </p:txBody>
      </p:sp>
      <p:sp>
        <p:nvSpPr>
          <p:cNvPr id="8" name="Rectangle: Rounded Corners 7">
            <a:extLst>
              <a:ext uri="{FF2B5EF4-FFF2-40B4-BE49-F238E27FC236}">
                <a16:creationId xmlns:a16="http://schemas.microsoft.com/office/drawing/2014/main" id="{48FDE9D9-8154-4D08-44C7-66F8A042769C}"/>
              </a:ext>
            </a:extLst>
          </p:cNvPr>
          <p:cNvSpPr/>
          <p:nvPr/>
        </p:nvSpPr>
        <p:spPr>
          <a:xfrm>
            <a:off x="6250993" y="4763279"/>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r>
              <a:rPr lang="en-US" sz="2800" dirty="0">
                <a:solidFill>
                  <a:srgbClr val="000000"/>
                </a:solidFill>
                <a:latin typeface="UTM Avo" panose="02040603050506020204" pitchFamily="18" charset="0"/>
                <a:cs typeface="Arial" panose="020B0604020202020204" pitchFamily="34" charset="0"/>
              </a:rPr>
              <a:t>D. 224 080 000m</a:t>
            </a:r>
            <a:r>
              <a:rPr lang="en-US" sz="2800" baseline="30000" dirty="0">
                <a:solidFill>
                  <a:srgbClr val="000000"/>
                </a:solidFill>
                <a:latin typeface="UTM Avo" panose="02040603050506020204" pitchFamily="18" charset="0"/>
                <a:cs typeface="Arial" panose="020B0604020202020204" pitchFamily="34" charset="0"/>
              </a:rPr>
              <a:t>2</a:t>
            </a:r>
            <a:endParaRPr lang="en-VN" sz="2800" dirty="0">
              <a:solidFill>
                <a:srgbClr val="000000"/>
              </a:solidFill>
              <a:latin typeface="UTM Avo" panose="020406030505060202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B3AE66C6-F34A-3EF2-BB69-A972D74C3E36}"/>
              </a:ext>
            </a:extLst>
          </p:cNvPr>
          <p:cNvSpPr/>
          <p:nvPr/>
        </p:nvSpPr>
        <p:spPr>
          <a:xfrm>
            <a:off x="6250993"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a:buSzPts val="3200"/>
            </a:pPr>
            <a:r>
              <a:rPr lang="en-US" sz="2800" dirty="0">
                <a:solidFill>
                  <a:srgbClr val="000000"/>
                </a:solidFill>
                <a:latin typeface="UTM Avo" panose="02040603050506020204" pitchFamily="18" charset="0"/>
                <a:cs typeface="Arial" panose="020B0604020202020204" pitchFamily="34" charset="0"/>
              </a:rPr>
              <a:t>B. 2 224 080 m</a:t>
            </a:r>
            <a:r>
              <a:rPr lang="en-US" sz="2800" baseline="30000" dirty="0">
                <a:solidFill>
                  <a:srgbClr val="000000"/>
                </a:solidFill>
                <a:latin typeface="UTM Avo" panose="02040603050506020204" pitchFamily="18" charset="0"/>
                <a:cs typeface="Arial" panose="020B0604020202020204" pitchFamily="34" charset="0"/>
              </a:rPr>
              <a:t>2</a:t>
            </a:r>
            <a:endParaRPr lang="en-VN" sz="2800" dirty="0">
              <a:solidFill>
                <a:srgbClr val="000000"/>
              </a:solidFill>
              <a:latin typeface="UTM Avo" panose="02040603050506020204" pitchFamily="18" charset="0"/>
              <a:cs typeface="Arial" panose="020B0604020202020204" pitchFamily="34" charset="0"/>
            </a:endParaRPr>
          </a:p>
        </p:txBody>
      </p:sp>
      <p:sp>
        <p:nvSpPr>
          <p:cNvPr id="10" name="Rectangle: Rounded Corners 9">
            <a:extLst>
              <a:ext uri="{FF2B5EF4-FFF2-40B4-BE49-F238E27FC236}">
                <a16:creationId xmlns:a16="http://schemas.microsoft.com/office/drawing/2014/main" id="{44AACDED-E608-7AA9-B7E7-F7D8DFB795B1}"/>
              </a:ext>
            </a:extLst>
          </p:cNvPr>
          <p:cNvSpPr/>
          <p:nvPr/>
        </p:nvSpPr>
        <p:spPr>
          <a:xfrm>
            <a:off x="1222252" y="4763279"/>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buSzPts val="3200"/>
            </a:pPr>
            <a:r>
              <a:rPr lang="en-US" sz="2800" dirty="0">
                <a:solidFill>
                  <a:srgbClr val="000000"/>
                </a:solidFill>
                <a:latin typeface="UTM Avo" panose="02040603050506020204" pitchFamily="18" charset="0"/>
                <a:cs typeface="Arial" panose="020B0604020202020204" pitchFamily="34" charset="0"/>
              </a:rPr>
              <a:t>C. 224 080 m</a:t>
            </a:r>
            <a:r>
              <a:rPr lang="en-US" sz="2800" baseline="30000" dirty="0">
                <a:solidFill>
                  <a:srgbClr val="000000"/>
                </a:solidFill>
                <a:latin typeface="UTM Avo" panose="02040603050506020204" pitchFamily="18" charset="0"/>
                <a:cs typeface="Arial" panose="020B0604020202020204" pitchFamily="34" charset="0"/>
              </a:rPr>
              <a:t>2</a:t>
            </a:r>
            <a:endParaRPr lang="en-VN" sz="2800" dirty="0">
              <a:solidFill>
                <a:srgbClr val="000000"/>
              </a:solidFill>
              <a:latin typeface="UTM Avo" panose="02040603050506020204" pitchFamily="18" charset="0"/>
              <a:cs typeface="Arial" panose="020B0604020202020204" pitchFamily="34" charset="0"/>
            </a:endParaRPr>
          </a:p>
        </p:txBody>
      </p:sp>
      <p:pic>
        <p:nvPicPr>
          <p:cNvPr id="6" name="Picture 5">
            <a:extLst>
              <a:ext uri="{FF2B5EF4-FFF2-40B4-BE49-F238E27FC236}">
                <a16:creationId xmlns:a16="http://schemas.microsoft.com/office/drawing/2014/main" id="{3E7882A3-B084-4AC6-4CDC-981B1C217F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
            <a:ext cx="756253" cy="843280"/>
          </a:xfrm>
          <a:prstGeom prst="rect">
            <a:avLst/>
          </a:prstGeom>
          <a:solidFill>
            <a:schemeClr val="bg1"/>
          </a:solidFill>
        </p:spPr>
      </p:pic>
    </p:spTree>
    <p:extLst>
      <p:ext uri="{BB962C8B-B14F-4D97-AF65-F5344CB8AC3E}">
        <p14:creationId xmlns:p14="http://schemas.microsoft.com/office/powerpoint/2010/main" val="40762655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D99694"/>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0"/>
                                        </p:tgtEl>
                                        <p:attrNameLst>
                                          <p:attrName>fillcolor</p:attrName>
                                        </p:attrNameLst>
                                      </p:cBhvr>
                                      <p:to>
                                        <a:srgbClr val="D99694"/>
                                      </p:to>
                                    </p:animClr>
                                    <p:set>
                                      <p:cBhvr>
                                        <p:cTn id="14" dur="500" fill="hold"/>
                                        <p:tgtEl>
                                          <p:spTgt spid="10"/>
                                        </p:tgtEl>
                                        <p:attrNameLst>
                                          <p:attrName>fill.type</p:attrName>
                                        </p:attrNameLst>
                                      </p:cBhvr>
                                      <p:to>
                                        <p:strVal val="solid"/>
                                      </p:to>
                                    </p:set>
                                    <p:set>
                                      <p:cBhvr>
                                        <p:cTn id="15" dur="500" fill="hold"/>
                                        <p:tgtEl>
                                          <p:spTgt spid="10"/>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10"/>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92D050"/>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9"/>
                                        </p:tgtEl>
                                        <p:attrNameLst>
                                          <p:attrName>fillcolor</p:attrName>
                                        </p:attrNameLst>
                                      </p:cBhvr>
                                      <p:to>
                                        <a:srgbClr val="D99694"/>
                                      </p:to>
                                    </p:animClr>
                                    <p:set>
                                      <p:cBhvr>
                                        <p:cTn id="28" dur="500" fill="hold"/>
                                        <p:tgtEl>
                                          <p:spTgt spid="9"/>
                                        </p:tgtEl>
                                        <p:attrNameLst>
                                          <p:attrName>fill.type</p:attrName>
                                        </p:attrNameLst>
                                      </p:cBhvr>
                                      <p:to>
                                        <p:strVal val="solid"/>
                                      </p:to>
                                    </p:set>
                                    <p:set>
                                      <p:cBhvr>
                                        <p:cTn id="29" dur="500" fill="hold"/>
                                        <p:tgtEl>
                                          <p:spTgt spid="9"/>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5"/>
          <a:srcRect t="7786" b="7786"/>
          <a:stretch>
            <a:fillRect/>
          </a:stretch>
        </p:blipFill>
        <p:spPr>
          <a:xfrm>
            <a:off x="0" y="0"/>
            <a:ext cx="12192000" cy="6858000"/>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2988830" y="362278"/>
            <a:ext cx="8712177" cy="2359757"/>
          </a:xfrm>
          <a:prstGeom prst="wedgeRoundRectCallout">
            <a:avLst>
              <a:gd name="adj1" fmla="val -54943"/>
              <a:gd name="adj2" fmla="val -888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lvl="0" algn="ctr">
              <a:lnSpc>
                <a:spcPct val="150000"/>
              </a:lnSpc>
              <a:spcAft>
                <a:spcPts val="533"/>
              </a:spcAft>
            </a:pPr>
            <a:r>
              <a:rPr lang="en-US" sz="2800" b="1" dirty="0">
                <a:solidFill>
                  <a:srgbClr val="000000"/>
                </a:solidFill>
                <a:latin typeface="UTM Avo" panose="02040603050506020204" pitchFamily="18" charset="0"/>
                <a:ea typeface="等线"/>
                <a:cs typeface="Arial" pitchFamily="34" charset="0"/>
              </a:rPr>
              <a:t>Câu </a:t>
            </a:r>
            <a:r>
              <a:rPr lang="en-US" sz="2800" b="1" dirty="0" err="1">
                <a:solidFill>
                  <a:srgbClr val="000000"/>
                </a:solidFill>
                <a:latin typeface="UTM Avo" panose="02040603050506020204" pitchFamily="18" charset="0"/>
                <a:ea typeface="等线"/>
                <a:cs typeface="Arial" pitchFamily="34" charset="0"/>
              </a:rPr>
              <a:t>hỏi</a:t>
            </a:r>
            <a:r>
              <a:rPr lang="en-US" sz="2800" b="1" dirty="0">
                <a:solidFill>
                  <a:srgbClr val="000000"/>
                </a:solidFill>
                <a:latin typeface="UTM Avo" panose="02040603050506020204" pitchFamily="18" charset="0"/>
                <a:ea typeface="等线"/>
                <a:cs typeface="Arial" pitchFamily="34" charset="0"/>
              </a:rPr>
              <a:t> 4: </a:t>
            </a:r>
            <a:r>
              <a:rPr lang="en-US" sz="2800" dirty="0" err="1">
                <a:solidFill>
                  <a:srgbClr val="000000"/>
                </a:solidFill>
                <a:latin typeface="UTM Avo" panose="02040603050506020204" pitchFamily="18" charset="0"/>
                <a:ea typeface="等线"/>
                <a:cs typeface="Arial" pitchFamily="34" charset="0"/>
              </a:rPr>
              <a:t>Hồ</a:t>
            </a:r>
            <a:r>
              <a:rPr lang="en-US" sz="2800" dirty="0">
                <a:solidFill>
                  <a:srgbClr val="000000"/>
                </a:solidFill>
                <a:latin typeface="UTM Avo" panose="02040603050506020204" pitchFamily="18" charset="0"/>
                <a:ea typeface="等线"/>
                <a:cs typeface="Arial" pitchFamily="34" charset="0"/>
              </a:rPr>
              <a:t> Hoàn </a:t>
            </a:r>
            <a:r>
              <a:rPr lang="en-US" sz="2800" dirty="0" err="1">
                <a:solidFill>
                  <a:srgbClr val="000000"/>
                </a:solidFill>
                <a:latin typeface="UTM Avo" panose="02040603050506020204" pitchFamily="18" charset="0"/>
                <a:ea typeface="等线"/>
                <a:cs typeface="Arial" pitchFamily="34" charset="0"/>
              </a:rPr>
              <a:t>Kiếm</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có</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diện</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tích</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là</a:t>
            </a:r>
            <a:r>
              <a:rPr lang="en-US" sz="2800" dirty="0">
                <a:solidFill>
                  <a:srgbClr val="000000"/>
                </a:solidFill>
                <a:latin typeface="UTM Avo" panose="02040603050506020204" pitchFamily="18" charset="0"/>
                <a:ea typeface="等线"/>
                <a:cs typeface="Arial" pitchFamily="34" charset="0"/>
              </a:rPr>
              <a:t> 12 ha. Số </a:t>
            </a:r>
            <a:r>
              <a:rPr lang="en-US" sz="2800" dirty="0" err="1">
                <a:solidFill>
                  <a:srgbClr val="000000"/>
                </a:solidFill>
                <a:latin typeface="UTM Avo" panose="02040603050506020204" pitchFamily="18" charset="0"/>
                <a:ea typeface="等线"/>
                <a:cs typeface="Arial" pitchFamily="34" charset="0"/>
              </a:rPr>
              <a:t>đo</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diện</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tích</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trên</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đọc</a:t>
            </a:r>
            <a:r>
              <a:rPr lang="en-US" sz="2800" dirty="0">
                <a:solidFill>
                  <a:srgbClr val="000000"/>
                </a:solidFill>
                <a:latin typeface="UTM Avo" panose="02040603050506020204" pitchFamily="18" charset="0"/>
                <a:ea typeface="等线"/>
                <a:cs typeface="Arial" pitchFamily="34" charset="0"/>
              </a:rPr>
              <a:t> </a:t>
            </a:r>
            <a:r>
              <a:rPr lang="en-US" sz="2800" dirty="0" err="1">
                <a:solidFill>
                  <a:srgbClr val="000000"/>
                </a:solidFill>
                <a:latin typeface="UTM Avo" panose="02040603050506020204" pitchFamily="18" charset="0"/>
                <a:ea typeface="等线"/>
                <a:cs typeface="Arial" pitchFamily="34" charset="0"/>
              </a:rPr>
              <a:t>là</a:t>
            </a:r>
            <a:r>
              <a:rPr lang="en-US" sz="2800" dirty="0">
                <a:solidFill>
                  <a:srgbClr val="000000"/>
                </a:solidFill>
                <a:latin typeface="UTM Avo" panose="02040603050506020204" pitchFamily="18" charset="0"/>
                <a:ea typeface="等线"/>
                <a:cs typeface="Arial" pitchFamily="34" charset="0"/>
              </a:rPr>
              <a:t> </a:t>
            </a:r>
          </a:p>
        </p:txBody>
      </p:sp>
      <p:pic>
        <p:nvPicPr>
          <p:cNvPr id="14" name="Picture 8">
            <a:extLst>
              <a:ext uri="{FF2B5EF4-FFF2-40B4-BE49-F238E27FC236}">
                <a16:creationId xmlns:a16="http://schemas.microsoft.com/office/drawing/2014/main" id="{78040024-FAE0-1F4A-B3A0-59025BC2864D}"/>
              </a:ext>
            </a:extLst>
          </p:cNvPr>
          <p:cNvPicPr>
            <a:picLocks noChangeAspect="1"/>
          </p:cNvPicPr>
          <p:nvPr/>
        </p:nvPicPr>
        <p:blipFill>
          <a:blip r:embed="rId8"/>
          <a:srcRect/>
          <a:stretch>
            <a:fillRect/>
          </a:stretch>
        </p:blipFill>
        <p:spPr>
          <a:xfrm>
            <a:off x="491000" y="676471"/>
            <a:ext cx="1994421" cy="2045560"/>
          </a:xfrm>
          <a:prstGeom prst="rect">
            <a:avLst/>
          </a:prstGeom>
        </p:spPr>
      </p:pic>
      <p:pic>
        <p:nvPicPr>
          <p:cNvPr id="3" name="Picture 6">
            <a:extLst>
              <a:ext uri="{FF2B5EF4-FFF2-40B4-BE49-F238E27FC236}">
                <a16:creationId xmlns:a16="http://schemas.microsoft.com/office/drawing/2014/main" id="{18EDCDCE-566F-2627-2D91-2A8649BF472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4" name="Picture 11">
            <a:hlinkClick r:id="rId9" action="ppaction://hlinksldjump"/>
            <a:extLst>
              <a:ext uri="{FF2B5EF4-FFF2-40B4-BE49-F238E27FC236}">
                <a16:creationId xmlns:a16="http://schemas.microsoft.com/office/drawing/2014/main" id="{A7B18114-BA41-6A3F-CFCB-A126FB5956B2}"/>
              </a:ext>
            </a:extLst>
          </p:cNvPr>
          <p:cNvPicPr>
            <a:picLocks noChangeAspect="1"/>
          </p:cNvPicPr>
          <p:nvPr/>
        </p:nvPicPr>
        <p:blipFill>
          <a:blip r:embed="rId10"/>
          <a:srcRect/>
          <a:stretch>
            <a:fillRect/>
          </a:stretch>
        </p:blipFill>
        <p:spPr>
          <a:xfrm>
            <a:off x="10969753" y="5582552"/>
            <a:ext cx="1222251" cy="1242441"/>
          </a:xfrm>
          <a:prstGeom prst="rect">
            <a:avLst/>
          </a:prstGeom>
        </p:spPr>
      </p:pic>
      <p:sp>
        <p:nvSpPr>
          <p:cNvPr id="5" name="Rectangle: Rounded Corners 4">
            <a:extLst>
              <a:ext uri="{FF2B5EF4-FFF2-40B4-BE49-F238E27FC236}">
                <a16:creationId xmlns:a16="http://schemas.microsoft.com/office/drawing/2014/main" id="{8953163F-4D1F-B4BC-EDC8-AABE00520BDC}"/>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buSzPts val="3200"/>
            </a:pPr>
            <a:r>
              <a:rPr lang="en-US" sz="2800" dirty="0">
                <a:solidFill>
                  <a:srgbClr val="000000"/>
                </a:solidFill>
                <a:latin typeface="UTM Avo" panose="02040603050506020204" pitchFamily="18" charset="0"/>
                <a:cs typeface="Arial" panose="020B0604020202020204" pitchFamily="34" charset="0"/>
              </a:rPr>
              <a:t>A. </a:t>
            </a:r>
            <a:r>
              <a:rPr lang="en-US" sz="2800" dirty="0" err="1">
                <a:solidFill>
                  <a:srgbClr val="000000"/>
                </a:solidFill>
                <a:latin typeface="UTM Avo" panose="02040603050506020204" pitchFamily="18" charset="0"/>
                <a:cs typeface="Arial" panose="020B0604020202020204" pitchFamily="34" charset="0"/>
              </a:rPr>
              <a:t>mười</a:t>
            </a:r>
            <a:r>
              <a:rPr lang="en-US" sz="2800" dirty="0">
                <a:solidFill>
                  <a:srgbClr val="000000"/>
                </a:solidFill>
                <a:latin typeface="UTM Avo" panose="02040603050506020204" pitchFamily="18" charset="0"/>
                <a:cs typeface="Arial" panose="020B0604020202020204" pitchFamily="34" charset="0"/>
              </a:rPr>
              <a:t> </a:t>
            </a:r>
            <a:r>
              <a:rPr lang="en-US" sz="2800" dirty="0" err="1">
                <a:solidFill>
                  <a:srgbClr val="000000"/>
                </a:solidFill>
                <a:latin typeface="UTM Avo" panose="02040603050506020204" pitchFamily="18" charset="0"/>
                <a:cs typeface="Arial" panose="020B0604020202020204" pitchFamily="34" charset="0"/>
              </a:rPr>
              <a:t>hai</a:t>
            </a:r>
            <a:r>
              <a:rPr lang="en-US" sz="2800" dirty="0">
                <a:solidFill>
                  <a:srgbClr val="000000"/>
                </a:solidFill>
                <a:latin typeface="UTM Avo" panose="02040603050506020204" pitchFamily="18" charset="0"/>
                <a:cs typeface="Arial" panose="020B0604020202020204" pitchFamily="34" charset="0"/>
              </a:rPr>
              <a:t> ha</a:t>
            </a:r>
            <a:endParaRPr lang="en-VN" sz="2800" dirty="0">
              <a:solidFill>
                <a:srgbClr val="000000"/>
              </a:solidFill>
              <a:latin typeface="UTM Avo" panose="02040603050506020204" pitchFamily="18" charset="0"/>
              <a:cs typeface="Arial" panose="020B0604020202020204" pitchFamily="34" charset="0"/>
            </a:endParaRPr>
          </a:p>
        </p:txBody>
      </p:sp>
      <p:sp>
        <p:nvSpPr>
          <p:cNvPr id="8" name="Rectangle: Rounded Corners 7">
            <a:extLst>
              <a:ext uri="{FF2B5EF4-FFF2-40B4-BE49-F238E27FC236}">
                <a16:creationId xmlns:a16="http://schemas.microsoft.com/office/drawing/2014/main" id="{EFDCDBC2-D05E-DB30-E074-BF83916079DB}"/>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buSzPts val="3200"/>
            </a:pPr>
            <a:r>
              <a:rPr lang="en-US" sz="2800" dirty="0">
                <a:solidFill>
                  <a:srgbClr val="000000"/>
                </a:solidFill>
                <a:latin typeface="UTM Avo" panose="02040603050506020204" pitchFamily="18" charset="0"/>
                <a:cs typeface="Arial" panose="020B0604020202020204" pitchFamily="34" charset="0"/>
              </a:rPr>
              <a:t>C. </a:t>
            </a:r>
            <a:r>
              <a:rPr lang="en-US" sz="2800" dirty="0" err="1">
                <a:solidFill>
                  <a:srgbClr val="000000"/>
                </a:solidFill>
                <a:latin typeface="UTM Avo" panose="02040603050506020204" pitchFamily="18" charset="0"/>
                <a:cs typeface="Arial" panose="020B0604020202020204" pitchFamily="34" charset="0"/>
              </a:rPr>
              <a:t>mười</a:t>
            </a:r>
            <a:r>
              <a:rPr lang="en-US" sz="2800" dirty="0">
                <a:solidFill>
                  <a:srgbClr val="000000"/>
                </a:solidFill>
                <a:latin typeface="UTM Avo" panose="02040603050506020204" pitchFamily="18" charset="0"/>
                <a:cs typeface="Arial" panose="020B0604020202020204" pitchFamily="34" charset="0"/>
              </a:rPr>
              <a:t> </a:t>
            </a:r>
            <a:r>
              <a:rPr lang="en-US" sz="2800" dirty="0" err="1">
                <a:solidFill>
                  <a:srgbClr val="000000"/>
                </a:solidFill>
                <a:latin typeface="UTM Avo" panose="02040603050506020204" pitchFamily="18" charset="0"/>
                <a:cs typeface="Arial" panose="020B0604020202020204" pitchFamily="34" charset="0"/>
              </a:rPr>
              <a:t>hai</a:t>
            </a:r>
            <a:r>
              <a:rPr lang="en-US" sz="2800" dirty="0">
                <a:solidFill>
                  <a:srgbClr val="000000"/>
                </a:solidFill>
                <a:latin typeface="UTM Avo" panose="02040603050506020204" pitchFamily="18" charset="0"/>
                <a:cs typeface="Arial" panose="020B0604020202020204" pitchFamily="34" charset="0"/>
              </a:rPr>
              <a:t> </a:t>
            </a:r>
            <a:r>
              <a:rPr lang="en-US" sz="2800" dirty="0" err="1">
                <a:solidFill>
                  <a:srgbClr val="000000"/>
                </a:solidFill>
                <a:latin typeface="UTM Avo" panose="02040603050506020204" pitchFamily="18" charset="0"/>
                <a:cs typeface="Arial" panose="020B0604020202020204" pitchFamily="34" charset="0"/>
              </a:rPr>
              <a:t>héc</a:t>
            </a:r>
            <a:r>
              <a:rPr lang="en-US" sz="2800" dirty="0">
                <a:solidFill>
                  <a:srgbClr val="000000"/>
                </a:solidFill>
                <a:latin typeface="UTM Avo" panose="02040603050506020204" pitchFamily="18" charset="0"/>
                <a:cs typeface="Arial" panose="020B0604020202020204" pitchFamily="34" charset="0"/>
              </a:rPr>
              <a:t> ta </a:t>
            </a:r>
            <a:r>
              <a:rPr lang="en-US" sz="2800" dirty="0" err="1">
                <a:solidFill>
                  <a:srgbClr val="000000"/>
                </a:solidFill>
                <a:latin typeface="UTM Avo" panose="02040603050506020204" pitchFamily="18" charset="0"/>
                <a:cs typeface="Arial" panose="020B0604020202020204" pitchFamily="34" charset="0"/>
              </a:rPr>
              <a:t>vuông</a:t>
            </a:r>
            <a:endParaRPr lang="en-VN" sz="2800" dirty="0">
              <a:solidFill>
                <a:srgbClr val="000000"/>
              </a:solidFill>
              <a:latin typeface="UTM Avo" panose="020406030505060202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2A27DA89-33D7-7502-C2A1-C095B63FA100}"/>
              </a:ext>
            </a:extLst>
          </p:cNvPr>
          <p:cNvSpPr/>
          <p:nvPr/>
        </p:nvSpPr>
        <p:spPr>
          <a:xfrm>
            <a:off x="6250993"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buSzPts val="3200"/>
            </a:pPr>
            <a:r>
              <a:rPr lang="en-US" sz="2800" dirty="0">
                <a:solidFill>
                  <a:srgbClr val="000000"/>
                </a:solidFill>
                <a:latin typeface="UTM Avo" panose="02040603050506020204" pitchFamily="18" charset="0"/>
                <a:cs typeface="Arial" panose="020B0604020202020204" pitchFamily="34" charset="0"/>
              </a:rPr>
              <a:t>B. </a:t>
            </a:r>
            <a:r>
              <a:rPr lang="en-US" sz="2800" dirty="0" err="1">
                <a:solidFill>
                  <a:srgbClr val="000000"/>
                </a:solidFill>
                <a:latin typeface="UTM Avo" panose="02040603050506020204" pitchFamily="18" charset="0"/>
                <a:cs typeface="Arial" panose="020B0604020202020204" pitchFamily="34" charset="0"/>
              </a:rPr>
              <a:t>mười</a:t>
            </a:r>
            <a:r>
              <a:rPr lang="en-US" sz="2800" dirty="0">
                <a:solidFill>
                  <a:srgbClr val="000000"/>
                </a:solidFill>
                <a:latin typeface="UTM Avo" panose="02040603050506020204" pitchFamily="18" charset="0"/>
                <a:cs typeface="Arial" panose="020B0604020202020204" pitchFamily="34" charset="0"/>
              </a:rPr>
              <a:t> </a:t>
            </a:r>
            <a:r>
              <a:rPr lang="en-US" sz="2800" dirty="0" err="1">
                <a:solidFill>
                  <a:srgbClr val="000000"/>
                </a:solidFill>
                <a:latin typeface="UTM Avo" panose="02040603050506020204" pitchFamily="18" charset="0"/>
                <a:cs typeface="Arial" panose="020B0604020202020204" pitchFamily="34" charset="0"/>
              </a:rPr>
              <a:t>hai</a:t>
            </a:r>
            <a:r>
              <a:rPr lang="en-US" sz="2800" dirty="0">
                <a:solidFill>
                  <a:srgbClr val="000000"/>
                </a:solidFill>
                <a:latin typeface="UTM Avo" panose="02040603050506020204" pitchFamily="18" charset="0"/>
                <a:cs typeface="Arial" panose="020B0604020202020204" pitchFamily="34" charset="0"/>
              </a:rPr>
              <a:t> </a:t>
            </a:r>
            <a:r>
              <a:rPr lang="en-US" sz="2800" dirty="0" err="1">
                <a:solidFill>
                  <a:srgbClr val="000000"/>
                </a:solidFill>
                <a:latin typeface="UTM Avo" panose="02040603050506020204" pitchFamily="18" charset="0"/>
                <a:cs typeface="Arial" panose="020B0604020202020204" pitchFamily="34" charset="0"/>
              </a:rPr>
              <a:t>mét</a:t>
            </a:r>
            <a:r>
              <a:rPr lang="en-US" sz="2800" dirty="0">
                <a:solidFill>
                  <a:srgbClr val="000000"/>
                </a:solidFill>
                <a:latin typeface="UTM Avo" panose="02040603050506020204" pitchFamily="18" charset="0"/>
                <a:cs typeface="Arial" panose="020B0604020202020204" pitchFamily="34" charset="0"/>
              </a:rPr>
              <a:t> </a:t>
            </a:r>
            <a:r>
              <a:rPr lang="en-US" sz="2800" dirty="0" err="1">
                <a:solidFill>
                  <a:srgbClr val="000000"/>
                </a:solidFill>
                <a:latin typeface="UTM Avo" panose="02040603050506020204" pitchFamily="18" charset="0"/>
                <a:cs typeface="Arial" panose="020B0604020202020204" pitchFamily="34" charset="0"/>
              </a:rPr>
              <a:t>vuông</a:t>
            </a:r>
            <a:endParaRPr lang="en-VN" sz="2800" dirty="0">
              <a:solidFill>
                <a:srgbClr val="000000"/>
              </a:solidFill>
              <a:latin typeface="UTM Avo" panose="02040603050506020204" pitchFamily="18" charset="0"/>
              <a:cs typeface="Arial" panose="020B0604020202020204" pitchFamily="34" charset="0"/>
            </a:endParaRPr>
          </a:p>
        </p:txBody>
      </p:sp>
      <p:sp>
        <p:nvSpPr>
          <p:cNvPr id="10" name="Rectangle: Rounded Corners 9">
            <a:extLst>
              <a:ext uri="{FF2B5EF4-FFF2-40B4-BE49-F238E27FC236}">
                <a16:creationId xmlns:a16="http://schemas.microsoft.com/office/drawing/2014/main" id="{DE14934E-20A6-7D64-CA3E-A41BD37E648C}"/>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a:buSzPts val="3200"/>
            </a:pPr>
            <a:r>
              <a:rPr lang="en-US" sz="2800" dirty="0">
                <a:solidFill>
                  <a:srgbClr val="000000"/>
                </a:solidFill>
                <a:latin typeface="UTM Avo" panose="02040603050506020204" pitchFamily="18" charset="0"/>
                <a:cs typeface="Arial" panose="020B0604020202020204" pitchFamily="34" charset="0"/>
              </a:rPr>
              <a:t>D. </a:t>
            </a:r>
            <a:r>
              <a:rPr lang="en-US" sz="2800" dirty="0" err="1">
                <a:solidFill>
                  <a:srgbClr val="000000"/>
                </a:solidFill>
                <a:latin typeface="UTM Avo" panose="02040603050506020204" pitchFamily="18" charset="0"/>
                <a:cs typeface="Arial" panose="020B0604020202020204" pitchFamily="34" charset="0"/>
              </a:rPr>
              <a:t>mười</a:t>
            </a:r>
            <a:r>
              <a:rPr lang="en-US" sz="2800" dirty="0">
                <a:solidFill>
                  <a:srgbClr val="000000"/>
                </a:solidFill>
                <a:latin typeface="UTM Avo" panose="02040603050506020204" pitchFamily="18" charset="0"/>
                <a:cs typeface="Arial" panose="020B0604020202020204" pitchFamily="34" charset="0"/>
              </a:rPr>
              <a:t> </a:t>
            </a:r>
            <a:r>
              <a:rPr lang="en-US" sz="2800" dirty="0" err="1">
                <a:solidFill>
                  <a:srgbClr val="000000"/>
                </a:solidFill>
                <a:latin typeface="UTM Avo" panose="02040603050506020204" pitchFamily="18" charset="0"/>
                <a:cs typeface="Arial" panose="020B0604020202020204" pitchFamily="34" charset="0"/>
              </a:rPr>
              <a:t>hai</a:t>
            </a:r>
            <a:r>
              <a:rPr lang="en-US" sz="2800" dirty="0">
                <a:solidFill>
                  <a:srgbClr val="000000"/>
                </a:solidFill>
                <a:latin typeface="UTM Avo" panose="02040603050506020204" pitchFamily="18" charset="0"/>
                <a:cs typeface="Arial" panose="020B0604020202020204" pitchFamily="34" charset="0"/>
              </a:rPr>
              <a:t> </a:t>
            </a:r>
            <a:r>
              <a:rPr lang="en-US" sz="2800" dirty="0" err="1">
                <a:solidFill>
                  <a:srgbClr val="000000"/>
                </a:solidFill>
                <a:latin typeface="UTM Avo" panose="02040603050506020204" pitchFamily="18" charset="0"/>
                <a:cs typeface="Arial" panose="020B0604020202020204" pitchFamily="34" charset="0"/>
              </a:rPr>
              <a:t>héc</a:t>
            </a:r>
            <a:r>
              <a:rPr lang="en-US" sz="2800" dirty="0">
                <a:solidFill>
                  <a:srgbClr val="000000"/>
                </a:solidFill>
                <a:latin typeface="UTM Avo" panose="02040603050506020204" pitchFamily="18" charset="0"/>
                <a:cs typeface="Arial" panose="020B0604020202020204" pitchFamily="34" charset="0"/>
              </a:rPr>
              <a:t>-ta</a:t>
            </a:r>
            <a:endParaRPr lang="en-VN" sz="2800" dirty="0">
              <a:solidFill>
                <a:srgbClr val="000000"/>
              </a:solidFill>
              <a:latin typeface="UTM Avo" panose="02040603050506020204" pitchFamily="18" charset="0"/>
              <a:cs typeface="Arial" panose="020B0604020202020204" pitchFamily="34" charset="0"/>
            </a:endParaRPr>
          </a:p>
        </p:txBody>
      </p:sp>
      <p:pic>
        <p:nvPicPr>
          <p:cNvPr id="6" name="Picture 5">
            <a:extLst>
              <a:ext uri="{FF2B5EF4-FFF2-40B4-BE49-F238E27FC236}">
                <a16:creationId xmlns:a16="http://schemas.microsoft.com/office/drawing/2014/main" id="{CAD2AFDC-8E93-1F12-35D6-08D8F765CB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
            <a:ext cx="756253" cy="843280"/>
          </a:xfrm>
          <a:prstGeom prst="rect">
            <a:avLst/>
          </a:prstGeom>
          <a:solidFill>
            <a:schemeClr val="bg1"/>
          </a:solidFill>
        </p:spPr>
      </p:pic>
    </p:spTree>
    <p:extLst>
      <p:ext uri="{BB962C8B-B14F-4D97-AF65-F5344CB8AC3E}">
        <p14:creationId xmlns:p14="http://schemas.microsoft.com/office/powerpoint/2010/main" val="39487649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
                                        </p:tgtEl>
                                        <p:attrNameLst>
                                          <p:attrName>fillcolor</p:attrName>
                                        </p:attrNameLst>
                                      </p:cBhvr>
                                      <p:to>
                                        <a:srgbClr val="D99694"/>
                                      </p:to>
                                    </p:animClr>
                                    <p:set>
                                      <p:cBhvr>
                                        <p:cTn id="7" dur="500" fill="hold"/>
                                        <p:tgtEl>
                                          <p:spTgt spid="5"/>
                                        </p:tgtEl>
                                        <p:attrNameLst>
                                          <p:attrName>fill.type</p:attrName>
                                        </p:attrNameLst>
                                      </p:cBhvr>
                                      <p:to>
                                        <p:strVal val="solid"/>
                                      </p:to>
                                    </p:set>
                                    <p:set>
                                      <p:cBhvr>
                                        <p:cTn id="8" dur="500" fill="hold"/>
                                        <p:tgtEl>
                                          <p:spTgt spid="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9"/>
                                        </p:tgtEl>
                                        <p:attrNameLst>
                                          <p:attrName>fillcolor</p:attrName>
                                        </p:attrNameLst>
                                      </p:cBhvr>
                                      <p:to>
                                        <a:srgbClr val="D99694"/>
                                      </p:to>
                                    </p:animClr>
                                    <p:set>
                                      <p:cBhvr>
                                        <p:cTn id="14" dur="500" fill="hold"/>
                                        <p:tgtEl>
                                          <p:spTgt spid="9"/>
                                        </p:tgtEl>
                                        <p:attrNameLst>
                                          <p:attrName>fill.type</p:attrName>
                                        </p:attrNameLst>
                                      </p:cBhvr>
                                      <p:to>
                                        <p:strVal val="solid"/>
                                      </p:to>
                                    </p:set>
                                    <p:set>
                                      <p:cBhvr>
                                        <p:cTn id="15" dur="500" fill="hold"/>
                                        <p:tgtEl>
                                          <p:spTgt spid="9"/>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rgbClr val="D99694"/>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0"/>
                                        </p:tgtEl>
                                        <p:attrNameLst>
                                          <p:attrName>fillcolor</p:attrName>
                                        </p:attrNameLst>
                                      </p:cBhvr>
                                      <p:to>
                                        <a:srgbClr val="92D050"/>
                                      </p:to>
                                    </p:animClr>
                                    <p:set>
                                      <p:cBhvr>
                                        <p:cTn id="28" dur="500" fill="hold"/>
                                        <p:tgtEl>
                                          <p:spTgt spid="10"/>
                                        </p:tgtEl>
                                        <p:attrNameLst>
                                          <p:attrName>fill.type</p:attrName>
                                        </p:attrNameLst>
                                      </p:cBhvr>
                                      <p:to>
                                        <p:strVal val="solid"/>
                                      </p:to>
                                    </p:set>
                                    <p:set>
                                      <p:cBhvr>
                                        <p:cTn id="29" dur="500" fill="hold"/>
                                        <p:tgtEl>
                                          <p:spTgt spid="10"/>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2192000" cy="6858000"/>
          </a:xfrm>
          <a:prstGeom prst="rect">
            <a:avLst/>
          </a:prstGeom>
        </p:spPr>
      </p:pic>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210007" y="5876007"/>
            <a:ext cx="981995" cy="981995"/>
          </a:xfrm>
          <a:prstGeom prst="rect">
            <a:avLst/>
          </a:prstGeom>
        </p:spPr>
      </p:pic>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 y="2"/>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667949" y="1145049"/>
            <a:ext cx="6888553" cy="4567905"/>
          </a:xfrm>
          <a:prstGeom prst="wedgeRoundRectCallout">
            <a:avLst>
              <a:gd name="adj1" fmla="val 60695"/>
              <a:gd name="adj2" fmla="val -15837"/>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marL="0" marR="0" lvl="0" indent="0" algn="ctr" defTabSz="914355"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rPr>
              <a:t>Cảm ơn các bạn đã giúp chúng mình lấy lại năng lượng và ánh sáng! Chúng mình sẽ tặng cho bạn một ngôi sao may mắn thay cho lời cảm ơn nhé!!!</a:t>
            </a:r>
            <a:endParaRPr kumimoji="0" lang="vi-VN" sz="40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Picture 10">
            <a:extLst>
              <a:ext uri="{FF2B5EF4-FFF2-40B4-BE49-F238E27FC236}">
                <a16:creationId xmlns:a16="http://schemas.microsoft.com/office/drawing/2014/main" id="{898F5BEE-07D7-6F79-5B22-79689E4B1B25}"/>
              </a:ext>
            </a:extLst>
          </p:cNvPr>
          <p:cNvPicPr>
            <a:picLocks noChangeAspect="1"/>
          </p:cNvPicPr>
          <p:nvPr/>
        </p:nvPicPr>
        <p:blipFill>
          <a:blip r:embed="rId5"/>
          <a:srcRect/>
          <a:stretch>
            <a:fillRect/>
          </a:stretch>
        </p:blipFill>
        <p:spPr>
          <a:xfrm>
            <a:off x="8435956" y="981996"/>
            <a:ext cx="3088098" cy="3183605"/>
          </a:xfrm>
          <a:prstGeom prst="rect">
            <a:avLst/>
          </a:prstGeom>
        </p:spPr>
      </p:pic>
      <p:pic>
        <p:nvPicPr>
          <p:cNvPr id="9" name="Picture 12">
            <a:extLst>
              <a:ext uri="{FF2B5EF4-FFF2-40B4-BE49-F238E27FC236}">
                <a16:creationId xmlns:a16="http://schemas.microsoft.com/office/drawing/2014/main" id="{3B9724BA-FE35-0601-1E74-882799B3A83F}"/>
              </a:ext>
            </a:extLst>
          </p:cNvPr>
          <p:cNvPicPr>
            <a:picLocks noChangeAspect="1"/>
          </p:cNvPicPr>
          <p:nvPr/>
        </p:nvPicPr>
        <p:blipFill>
          <a:blip r:embed="rId6"/>
          <a:srcRect/>
          <a:stretch>
            <a:fillRect/>
          </a:stretch>
        </p:blipFill>
        <p:spPr>
          <a:xfrm>
            <a:off x="7920095" y="4156385"/>
            <a:ext cx="1880821" cy="1982420"/>
          </a:xfrm>
          <a:prstGeom prst="rect">
            <a:avLst/>
          </a:prstGeom>
        </p:spPr>
      </p:pic>
      <p:pic>
        <p:nvPicPr>
          <p:cNvPr id="3" name="Picture 2">
            <a:extLst>
              <a:ext uri="{FF2B5EF4-FFF2-40B4-BE49-F238E27FC236}">
                <a16:creationId xmlns:a16="http://schemas.microsoft.com/office/drawing/2014/main" id="{4A50D968-E4FE-C94B-C08B-3A1BA5B348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
            <a:ext cx="756253" cy="843280"/>
          </a:xfrm>
          <a:prstGeom prst="rect">
            <a:avLst/>
          </a:prstGeom>
          <a:solidFill>
            <a:schemeClr val="bg1"/>
          </a:solidFill>
        </p:spPr>
      </p:pic>
    </p:spTree>
    <p:extLst>
      <p:ext uri="{BB962C8B-B14F-4D97-AF65-F5344CB8AC3E}">
        <p14:creationId xmlns:p14="http://schemas.microsoft.com/office/powerpoint/2010/main" val="280467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par>
                                <p:cTn id="8" presetID="26" presetClass="emph" presetSubtype="0" repeatCount="indefinite" fill="hold" nodeType="withEffect">
                                  <p:stCondLst>
                                    <p:cond delay="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F6C620DD-EFA8-A65C-AC2B-8B9E6F493F5B}"/>
              </a:ext>
            </a:extLst>
          </p:cNvPr>
          <p:cNvPicPr>
            <a:picLocks noChangeAspect="1"/>
          </p:cNvPicPr>
          <p:nvPr/>
        </p:nvPicPr>
        <p:blipFill>
          <a:blip r:embed="rId4"/>
          <a:stretch>
            <a:fillRect/>
          </a:stretch>
        </p:blipFill>
        <p:spPr>
          <a:xfrm>
            <a:off x="4704385" y="2745858"/>
            <a:ext cx="2840982" cy="1597290"/>
          </a:xfrm>
          <a:prstGeom prst="rect">
            <a:avLst/>
          </a:prstGeom>
        </p:spPr>
      </p:pic>
    </p:spTree>
    <p:extLst>
      <p:ext uri="{BB962C8B-B14F-4D97-AF65-F5344CB8AC3E}">
        <p14:creationId xmlns:p14="http://schemas.microsoft.com/office/powerpoint/2010/main" val="394604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B4C6BCE-4C1C-CE13-E018-A170E83F6074}"/>
              </a:ext>
            </a:extLst>
          </p:cNvPr>
          <p:cNvSpPr/>
          <p:nvPr/>
        </p:nvSpPr>
        <p:spPr>
          <a:xfrm>
            <a:off x="5689600" y="3467100"/>
            <a:ext cx="6502400" cy="3390900"/>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362DE7F9-16D2-29B9-A512-C94499754D27}"/>
              </a:ext>
            </a:extLst>
          </p:cNvPr>
          <p:cNvSpPr/>
          <p:nvPr/>
        </p:nvSpPr>
        <p:spPr>
          <a:xfrm>
            <a:off x="506185" y="1642559"/>
            <a:ext cx="11176001" cy="1070521"/>
          </a:xfrm>
          <a:prstGeom prst="rect">
            <a:avLst/>
          </a:prstGeom>
        </p:spPr>
        <p:txBody>
          <a:bodyPr wrap="square" lIns="40612" tIns="20306" rIns="40612" bIns="20306">
            <a:spAutoFit/>
          </a:bodyPr>
          <a:lstStyle/>
          <a:p>
            <a:pPr>
              <a:lnSpc>
                <a:spcPct val="150000"/>
              </a:lnSpc>
            </a:pPr>
            <a:r>
              <a:rPr lang="en-US" sz="2400" dirty="0">
                <a:latin typeface="UTM Avo" panose="02040603050506020204" pitchFamily="18" charset="0"/>
                <a:ea typeface="Calibri" panose="020F0502020204030204" pitchFamily="34" charset="0"/>
                <a:cs typeface="Arial" panose="020B0604020202020204" pitchFamily="34" charset="0"/>
              </a:rPr>
              <a:t>	</a:t>
            </a:r>
            <a:r>
              <a:rPr lang="vi-VN" sz="2400" dirty="0">
                <a:latin typeface="UTM Avo" panose="02040603050506020204" pitchFamily="18" charset="0"/>
                <a:ea typeface="Calibri" panose="020F0502020204030204" pitchFamily="34" charset="0"/>
                <a:cs typeface="Arial" panose="020B0604020202020204" pitchFamily="34" charset="0"/>
              </a:rPr>
              <a:t>Diện tích rừng Cúc Phương là 22 200 ha. Em hãy viết số đo diện tích rừng Cúc Phương theo đơn vị mét vuông.</a:t>
            </a:r>
          </a:p>
        </p:txBody>
      </p:sp>
      <p:sp>
        <p:nvSpPr>
          <p:cNvPr id="2" name="Rectangle: Rounded Corners 1">
            <a:extLst>
              <a:ext uri="{FF2B5EF4-FFF2-40B4-BE49-F238E27FC236}">
                <a16:creationId xmlns:a16="http://schemas.microsoft.com/office/drawing/2014/main" id="{9A9B1E6F-2471-CB2D-2631-69B70E2E2913}"/>
              </a:ext>
            </a:extLst>
          </p:cNvPr>
          <p:cNvSpPr/>
          <p:nvPr/>
        </p:nvSpPr>
        <p:spPr>
          <a:xfrm>
            <a:off x="530793" y="1752418"/>
            <a:ext cx="750771"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dk1"/>
                </a:solidFill>
                <a:latin typeface="UTM Avo" panose="02040603050506020204" pitchFamily="18" charset="0"/>
              </a:rPr>
              <a:t>04</a:t>
            </a:r>
          </a:p>
        </p:txBody>
      </p:sp>
      <p:sp>
        <p:nvSpPr>
          <p:cNvPr id="4" name="Rectangle 3">
            <a:extLst>
              <a:ext uri="{FF2B5EF4-FFF2-40B4-BE49-F238E27FC236}">
                <a16:creationId xmlns:a16="http://schemas.microsoft.com/office/drawing/2014/main" id="{33DCECD7-C02A-25B8-177B-EF4249BD8791}"/>
              </a:ext>
            </a:extLst>
          </p:cNvPr>
          <p:cNvSpPr/>
          <p:nvPr/>
        </p:nvSpPr>
        <p:spPr>
          <a:xfrm>
            <a:off x="506185" y="2795084"/>
            <a:ext cx="4837340" cy="2178517"/>
          </a:xfrm>
          <a:prstGeom prst="rect">
            <a:avLst/>
          </a:prstGeom>
        </p:spPr>
        <p:txBody>
          <a:bodyPr wrap="square" lIns="40612" tIns="20306" rIns="40612" bIns="20306">
            <a:spAutoFit/>
          </a:bodyPr>
          <a:lstStyle/>
          <a:p>
            <a:pPr>
              <a:lnSpc>
                <a:spcPct val="150000"/>
              </a:lnSpc>
            </a:pPr>
            <a:r>
              <a:rPr lang="vi-VN" sz="2400" b="1" dirty="0">
                <a:latin typeface="UTM Avo" panose="02040603050506020204" pitchFamily="18" charset="0"/>
                <a:ea typeface="Calibri" panose="020F0502020204030204" pitchFamily="34" charset="0"/>
                <a:cs typeface="Arial" panose="020B0604020202020204" pitchFamily="34" charset="0"/>
              </a:rPr>
              <a:t>Bài giải</a:t>
            </a:r>
          </a:p>
          <a:p>
            <a:pPr>
              <a:lnSpc>
                <a:spcPct val="150000"/>
              </a:lnSpc>
            </a:pPr>
            <a:r>
              <a:rPr lang="vi-VN" sz="2400" dirty="0">
                <a:latin typeface="UTM Avo" panose="02040603050506020204" pitchFamily="18" charset="0"/>
                <a:ea typeface="Calibri" panose="020F0502020204030204" pitchFamily="34" charset="0"/>
                <a:cs typeface="Arial" panose="020B0604020202020204" pitchFamily="34" charset="0"/>
              </a:rPr>
              <a:t>Đổi 22 200 ha = 222 000 000</a:t>
            </a:r>
            <a:r>
              <a:rPr lang="en-US" sz="2400" dirty="0">
                <a:latin typeface="UTM Avo" panose="02040603050506020204" pitchFamily="18" charset="0"/>
                <a:ea typeface="Calibri" panose="020F0502020204030204" pitchFamily="34" charset="0"/>
                <a:cs typeface="Arial" panose="020B0604020202020204" pitchFamily="34" charset="0"/>
              </a:rPr>
              <a:t> </a:t>
            </a:r>
            <a:r>
              <a:rPr lang="vi-VN" sz="2400" dirty="0">
                <a:latin typeface="UTM Avo" panose="02040603050506020204" pitchFamily="18" charset="0"/>
                <a:ea typeface="Calibri" panose="020F0502020204030204" pitchFamily="34" charset="0"/>
                <a:cs typeface="Arial" panose="020B0604020202020204" pitchFamily="34" charset="0"/>
              </a:rPr>
              <a:t>m</a:t>
            </a:r>
            <a:r>
              <a:rPr lang="vi-VN" sz="2400" baseline="30000" dirty="0">
                <a:latin typeface="UTM Avo" panose="02040603050506020204" pitchFamily="18" charset="0"/>
                <a:ea typeface="Calibri" panose="020F0502020204030204" pitchFamily="34" charset="0"/>
                <a:cs typeface="Arial" panose="020B0604020202020204" pitchFamily="34" charset="0"/>
              </a:rPr>
              <a:t>2</a:t>
            </a:r>
          </a:p>
          <a:p>
            <a:pPr>
              <a:lnSpc>
                <a:spcPct val="150000"/>
              </a:lnSpc>
            </a:pPr>
            <a:r>
              <a:rPr lang="vi-VN" sz="2400" dirty="0">
                <a:latin typeface="UTM Avo" panose="02040603050506020204" pitchFamily="18" charset="0"/>
                <a:ea typeface="Calibri" panose="020F0502020204030204" pitchFamily="34" charset="0"/>
                <a:cs typeface="Arial" panose="020B0604020202020204" pitchFamily="34" charset="0"/>
              </a:rPr>
              <a:t>Vậy diện tích rừng Cúc Phương là 222 000 000 m</a:t>
            </a:r>
            <a:r>
              <a:rPr lang="vi-VN" sz="2400" baseline="30000" dirty="0">
                <a:latin typeface="UTM Avo" panose="02040603050506020204" pitchFamily="18" charset="0"/>
                <a:ea typeface="Calibri" panose="020F0502020204030204" pitchFamily="34" charset="0"/>
                <a:cs typeface="Arial" panose="020B0604020202020204" pitchFamily="34" charset="0"/>
              </a:rPr>
              <a:t>2</a:t>
            </a:r>
            <a:r>
              <a:rPr lang="vi-VN" sz="2400" dirty="0">
                <a:latin typeface="UTM Avo" panose="02040603050506020204" pitchFamily="18" charset="0"/>
                <a:ea typeface="Calibri" panose="020F0502020204030204" pitchFamily="34" charset="0"/>
                <a:cs typeface="Arial" panose="020B0604020202020204" pitchFamily="34" charset="0"/>
              </a:rPr>
              <a:t>.</a:t>
            </a:r>
          </a:p>
        </p:txBody>
      </p:sp>
      <p:pic>
        <p:nvPicPr>
          <p:cNvPr id="8" name="Picture 7">
            <a:extLst>
              <a:ext uri="{FF2B5EF4-FFF2-40B4-BE49-F238E27FC236}">
                <a16:creationId xmlns:a16="http://schemas.microsoft.com/office/drawing/2014/main" id="{1529209D-395E-9A24-50B9-9B7CCD506D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3862" y="2876457"/>
            <a:ext cx="6343976" cy="3600635"/>
          </a:xfrm>
          <a:prstGeom prst="rect">
            <a:avLst/>
          </a:prstGeom>
          <a:solidFill>
            <a:srgbClr val="FFFAF7"/>
          </a:solidFill>
        </p:spPr>
      </p:pic>
    </p:spTree>
    <p:extLst>
      <p:ext uri="{BB962C8B-B14F-4D97-AF65-F5344CB8AC3E}">
        <p14:creationId xmlns:p14="http://schemas.microsoft.com/office/powerpoint/2010/main" val="146460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2DE7F9-16D2-29B9-A512-C94499754D27}"/>
              </a:ext>
            </a:extLst>
          </p:cNvPr>
          <p:cNvSpPr/>
          <p:nvPr/>
        </p:nvSpPr>
        <p:spPr>
          <a:xfrm>
            <a:off x="506185" y="1642559"/>
            <a:ext cx="11176001" cy="1070521"/>
          </a:xfrm>
          <a:prstGeom prst="rect">
            <a:avLst/>
          </a:prstGeom>
        </p:spPr>
        <p:txBody>
          <a:bodyPr wrap="square" lIns="40612" tIns="20306" rIns="40612" bIns="20306">
            <a:spAutoFit/>
          </a:bodyPr>
          <a:lstStyle/>
          <a:p>
            <a:pPr>
              <a:lnSpc>
                <a:spcPct val="150000"/>
              </a:lnSpc>
            </a:pPr>
            <a:r>
              <a:rPr lang="en-US" sz="2400" dirty="0">
                <a:latin typeface="UTM Avo" panose="02040603050506020204" pitchFamily="18" charset="0"/>
                <a:ea typeface="Calibri" panose="020F0502020204030204" pitchFamily="34" charset="0"/>
                <a:cs typeface="Arial" panose="020B0604020202020204" pitchFamily="34" charset="0"/>
              </a:rPr>
              <a:t>	</a:t>
            </a:r>
            <a:r>
              <a:rPr lang="vi-VN" sz="2400" dirty="0">
                <a:latin typeface="UTM Avo" panose="02040603050506020204" pitchFamily="18" charset="0"/>
                <a:ea typeface="Calibri" panose="020F0502020204030204" pitchFamily="34" charset="0"/>
                <a:cs typeface="Arial" panose="020B0604020202020204" pitchFamily="34" charset="0"/>
              </a:rPr>
              <a:t>Khuôn viên quảng trường Ba Đình có dạng hình chữ nhật với chiều dài 320</a:t>
            </a:r>
            <a:r>
              <a:rPr lang="en-US" sz="2400" dirty="0">
                <a:latin typeface="UTM Avo" panose="02040603050506020204" pitchFamily="18" charset="0"/>
                <a:ea typeface="Calibri" panose="020F0502020204030204" pitchFamily="34" charset="0"/>
                <a:cs typeface="Arial" panose="020B0604020202020204" pitchFamily="34" charset="0"/>
              </a:rPr>
              <a:t> </a:t>
            </a:r>
            <a:r>
              <a:rPr lang="vi-VN" sz="2400" dirty="0">
                <a:latin typeface="UTM Avo" panose="02040603050506020204" pitchFamily="18" charset="0"/>
                <a:ea typeface="Calibri" panose="020F0502020204030204" pitchFamily="34" charset="0"/>
                <a:cs typeface="Arial" panose="020B0604020202020204" pitchFamily="34" charset="0"/>
              </a:rPr>
              <a:t>m và chiều rộng 100</a:t>
            </a:r>
            <a:r>
              <a:rPr lang="en-US" sz="2400" dirty="0">
                <a:latin typeface="UTM Avo" panose="02040603050506020204" pitchFamily="18" charset="0"/>
                <a:ea typeface="Calibri" panose="020F0502020204030204" pitchFamily="34" charset="0"/>
                <a:cs typeface="Arial" panose="020B0604020202020204" pitchFamily="34" charset="0"/>
              </a:rPr>
              <a:t> </a:t>
            </a:r>
            <a:r>
              <a:rPr lang="vi-VN" sz="2400" dirty="0">
                <a:latin typeface="UTM Avo" panose="02040603050506020204" pitchFamily="18" charset="0"/>
                <a:ea typeface="Calibri" panose="020F0502020204030204" pitchFamily="34" charset="0"/>
                <a:cs typeface="Arial" panose="020B0604020202020204" pitchFamily="34" charset="0"/>
              </a:rPr>
              <a:t>m.</a:t>
            </a:r>
          </a:p>
        </p:txBody>
      </p:sp>
      <p:sp>
        <p:nvSpPr>
          <p:cNvPr id="2" name="Rectangle: Rounded Corners 1">
            <a:extLst>
              <a:ext uri="{FF2B5EF4-FFF2-40B4-BE49-F238E27FC236}">
                <a16:creationId xmlns:a16="http://schemas.microsoft.com/office/drawing/2014/main" id="{9A9B1E6F-2471-CB2D-2631-69B70E2E2913}"/>
              </a:ext>
            </a:extLst>
          </p:cNvPr>
          <p:cNvSpPr/>
          <p:nvPr/>
        </p:nvSpPr>
        <p:spPr>
          <a:xfrm>
            <a:off x="530793" y="1752418"/>
            <a:ext cx="750771"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dk1"/>
                </a:solidFill>
                <a:latin typeface="UTM Avo" panose="02040603050506020204" pitchFamily="18" charset="0"/>
              </a:rPr>
              <a:t>05</a:t>
            </a:r>
          </a:p>
        </p:txBody>
      </p:sp>
      <p:sp>
        <p:nvSpPr>
          <p:cNvPr id="4" name="Rectangle 3">
            <a:extLst>
              <a:ext uri="{FF2B5EF4-FFF2-40B4-BE49-F238E27FC236}">
                <a16:creationId xmlns:a16="http://schemas.microsoft.com/office/drawing/2014/main" id="{33DCECD7-C02A-25B8-177B-EF4249BD8791}"/>
              </a:ext>
            </a:extLst>
          </p:cNvPr>
          <p:cNvSpPr/>
          <p:nvPr/>
        </p:nvSpPr>
        <p:spPr>
          <a:xfrm>
            <a:off x="506184" y="2823960"/>
            <a:ext cx="6491515" cy="1624519"/>
          </a:xfrm>
          <a:prstGeom prst="rect">
            <a:avLst/>
          </a:prstGeom>
        </p:spPr>
        <p:txBody>
          <a:bodyPr wrap="square" lIns="40612" tIns="20306" rIns="40612" bIns="20306">
            <a:spAutoFit/>
          </a:bodyPr>
          <a:lstStyle/>
          <a:p>
            <a:pPr>
              <a:lnSpc>
                <a:spcPct val="150000"/>
              </a:lnSpc>
            </a:pPr>
            <a:r>
              <a:rPr lang="vi-VN" sz="2400" dirty="0">
                <a:latin typeface="UTM Avo" panose="02040603050506020204" pitchFamily="18" charset="0"/>
                <a:ea typeface="Calibri" panose="020F0502020204030204" pitchFamily="34" charset="0"/>
                <a:cs typeface="Arial" panose="020B0604020202020204" pitchFamily="34" charset="0"/>
              </a:rPr>
              <a:t>a) Hương nói rằng quảng trường Ba Đình có diện tích khoảng 3 ha. Theo em, Hương nói có đúng không?</a:t>
            </a:r>
          </a:p>
        </p:txBody>
      </p:sp>
      <p:pic>
        <p:nvPicPr>
          <p:cNvPr id="6" name="Picture 5">
            <a:extLst>
              <a:ext uri="{FF2B5EF4-FFF2-40B4-BE49-F238E27FC236}">
                <a16:creationId xmlns:a16="http://schemas.microsoft.com/office/drawing/2014/main" id="{610BAC1C-EDEA-6319-A954-4C998E89F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5666" y="2152559"/>
            <a:ext cx="4556892" cy="2597241"/>
          </a:xfrm>
          <a:prstGeom prst="rect">
            <a:avLst/>
          </a:prstGeom>
        </p:spPr>
      </p:pic>
      <p:sp>
        <p:nvSpPr>
          <p:cNvPr id="7" name="Rectangle 6">
            <a:extLst>
              <a:ext uri="{FF2B5EF4-FFF2-40B4-BE49-F238E27FC236}">
                <a16:creationId xmlns:a16="http://schemas.microsoft.com/office/drawing/2014/main" id="{FEFFE98A-D953-153E-DDBE-774179494739}"/>
              </a:ext>
            </a:extLst>
          </p:cNvPr>
          <p:cNvSpPr/>
          <p:nvPr/>
        </p:nvSpPr>
        <p:spPr>
          <a:xfrm>
            <a:off x="506184" y="4652760"/>
            <a:ext cx="8628191" cy="1070521"/>
          </a:xfrm>
          <a:prstGeom prst="rect">
            <a:avLst/>
          </a:prstGeom>
        </p:spPr>
        <p:txBody>
          <a:bodyPr wrap="square" lIns="40612" tIns="20306" rIns="40612" bIns="20306">
            <a:spAutoFit/>
          </a:bodyPr>
          <a:lstStyle/>
          <a:p>
            <a:pPr>
              <a:lnSpc>
                <a:spcPct val="150000"/>
              </a:lnSpc>
            </a:pPr>
            <a:r>
              <a:rPr lang="vi-VN" sz="2400" dirty="0">
                <a:latin typeface="UTM Avo" panose="02040603050506020204" pitchFamily="18" charset="0"/>
                <a:ea typeface="Calibri" panose="020F0502020204030204" pitchFamily="34" charset="0"/>
                <a:cs typeface="Arial" panose="020B0604020202020204" pitchFamily="34" charset="0"/>
              </a:rPr>
              <a:t>b) Nếu cứ mỗi mét vuông có 4 người đứng thì quảng trường Ba Đình có thể chứa được bao nhiêu người?</a:t>
            </a:r>
          </a:p>
        </p:txBody>
      </p:sp>
    </p:spTree>
    <p:extLst>
      <p:ext uri="{BB962C8B-B14F-4D97-AF65-F5344CB8AC3E}">
        <p14:creationId xmlns:p14="http://schemas.microsoft.com/office/powerpoint/2010/main" val="298188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P spid="4"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2DE7F9-16D2-29B9-A512-C94499754D27}"/>
              </a:ext>
            </a:extLst>
          </p:cNvPr>
          <p:cNvSpPr/>
          <p:nvPr/>
        </p:nvSpPr>
        <p:spPr>
          <a:xfrm>
            <a:off x="506185" y="1642559"/>
            <a:ext cx="11176001" cy="521909"/>
          </a:xfrm>
          <a:prstGeom prst="rect">
            <a:avLst/>
          </a:prstGeom>
        </p:spPr>
        <p:txBody>
          <a:bodyPr wrap="square" lIns="40612" tIns="20306" rIns="40612" bIns="20306">
            <a:spAutoFit/>
          </a:bodyPr>
          <a:lstStyle/>
          <a:p>
            <a:pPr>
              <a:lnSpc>
                <a:spcPct val="150000"/>
              </a:lnSpc>
            </a:pP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b="1" dirty="0">
                <a:solidFill>
                  <a:srgbClr val="FF0000"/>
                </a:solidFill>
                <a:latin typeface="UTM Avo" panose="02040603050506020204" pitchFamily="18" charset="0"/>
                <a:ea typeface="Calibri" panose="020F0502020204030204" pitchFamily="34" charset="0"/>
                <a:cs typeface="Arial" panose="020B0604020202020204" pitchFamily="34" charset="0"/>
              </a:rPr>
              <a:t>Bài </a:t>
            </a:r>
            <a:r>
              <a:rPr lang="en-US" sz="2400" b="1" dirty="0" err="1">
                <a:solidFill>
                  <a:srgbClr val="FF0000"/>
                </a:solidFill>
                <a:latin typeface="UTM Avo" panose="02040603050506020204" pitchFamily="18" charset="0"/>
                <a:ea typeface="Calibri" panose="020F0502020204030204" pitchFamily="34" charset="0"/>
                <a:cs typeface="Arial" panose="020B0604020202020204" pitchFamily="34" charset="0"/>
              </a:rPr>
              <a:t>giải</a:t>
            </a:r>
            <a:endParaRPr lang="en-VN" sz="2400" b="1" dirty="0">
              <a:solidFill>
                <a:srgbClr val="FF0000"/>
              </a:solidFill>
              <a:latin typeface="UTM Avo" panose="02040603050506020204" pitchFamily="18" charset="0"/>
              <a:ea typeface="Calibri" panose="020F050202020403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9A9B1E6F-2471-CB2D-2631-69B70E2E2913}"/>
              </a:ext>
            </a:extLst>
          </p:cNvPr>
          <p:cNvSpPr/>
          <p:nvPr/>
        </p:nvSpPr>
        <p:spPr>
          <a:xfrm>
            <a:off x="530793" y="1752418"/>
            <a:ext cx="750771"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dk1"/>
                </a:solidFill>
                <a:latin typeface="UTM Avo" panose="02040603050506020204" pitchFamily="18" charset="0"/>
              </a:rPr>
              <a:t>05</a:t>
            </a:r>
          </a:p>
        </p:txBody>
      </p:sp>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33DCECD7-C02A-25B8-177B-EF4249BD8791}"/>
                  </a:ext>
                </a:extLst>
              </p:cNvPr>
              <p:cNvSpPr/>
              <p:nvPr/>
            </p:nvSpPr>
            <p:spPr>
              <a:xfrm>
                <a:off x="451803" y="2274327"/>
                <a:ext cx="11284763" cy="4213176"/>
              </a:xfrm>
              <a:prstGeom prst="rect">
                <a:avLst/>
              </a:prstGeom>
            </p:spPr>
            <p:txBody>
              <a:bodyPr wrap="square" lIns="40612" tIns="20306" rIns="40612" bIns="20306">
                <a:spAutoFit/>
              </a:bodyPr>
              <a:lstStyle/>
              <a:p>
                <a:pPr>
                  <a:lnSpc>
                    <a:spcPct val="150000"/>
                  </a:lnSpc>
                </a:pPr>
                <a:r>
                  <a:rPr lang="vi-VN" sz="2300" dirty="0">
                    <a:latin typeface="UTM Avo" panose="02040603050506020204" pitchFamily="18" charset="0"/>
                    <a:ea typeface="Calibri" panose="020F0502020204030204" pitchFamily="34" charset="0"/>
                    <a:cs typeface="Arial" panose="020B0604020202020204" pitchFamily="34" charset="0"/>
                  </a:rPr>
                  <a:t>a) Diện tích khuôn viên quảng trường Ba Đình là:</a:t>
                </a:r>
                <a:r>
                  <a:rPr lang="en-US" sz="2300" dirty="0">
                    <a:latin typeface="UTM Avo" panose="02040603050506020204" pitchFamily="18" charset="0"/>
                    <a:ea typeface="Calibri" panose="020F0502020204030204" pitchFamily="34" charset="0"/>
                    <a:cs typeface="Arial" panose="020B0604020202020204" pitchFamily="34" charset="0"/>
                  </a:rPr>
                  <a:t> </a:t>
                </a:r>
                <a:r>
                  <a:rPr lang="vi-VN" sz="2300" dirty="0">
                    <a:latin typeface="UTM Avo" panose="02040603050506020204" pitchFamily="18" charset="0"/>
                    <a:ea typeface="Calibri" panose="020F0502020204030204" pitchFamily="34" charset="0"/>
                    <a:cs typeface="Arial" panose="020B0604020202020204" pitchFamily="34" charset="0"/>
                  </a:rPr>
                  <a:t>320 </a:t>
                </a:r>
                <a14:m>
                  <m:oMath xmlns:m="http://schemas.openxmlformats.org/officeDocument/2006/math">
                    <m:r>
                      <a:rPr lang="vi-VN" sz="2300" i="1" dirty="0" smtClean="0">
                        <a:latin typeface="Cambria Math" panose="02040503050406030204" pitchFamily="18" charset="0"/>
                        <a:ea typeface="Calibri" panose="020F0502020204030204" pitchFamily="34" charset="0"/>
                        <a:cs typeface="Arial" panose="020B0604020202020204" pitchFamily="34" charset="0"/>
                      </a:rPr>
                      <m:t>×</m:t>
                    </m:r>
                  </m:oMath>
                </a14:m>
                <a:r>
                  <a:rPr lang="vi-VN" sz="2300" dirty="0">
                    <a:latin typeface="UTM Avo" panose="02040603050506020204" pitchFamily="18" charset="0"/>
                    <a:ea typeface="Calibri" panose="020F0502020204030204" pitchFamily="34" charset="0"/>
                    <a:cs typeface="Arial" panose="020B0604020202020204" pitchFamily="34" charset="0"/>
                  </a:rPr>
                  <a:t> 100 = 32 000 (m</a:t>
                </a:r>
                <a:r>
                  <a:rPr lang="vi-VN" sz="2300" baseline="30000" dirty="0">
                    <a:latin typeface="UTM Avo" panose="02040603050506020204" pitchFamily="18" charset="0"/>
                    <a:ea typeface="Calibri" panose="020F0502020204030204" pitchFamily="34" charset="0"/>
                    <a:cs typeface="Arial" panose="020B0604020202020204" pitchFamily="34" charset="0"/>
                  </a:rPr>
                  <a:t>2</a:t>
                </a:r>
                <a:r>
                  <a:rPr lang="vi-VN" sz="2300" dirty="0">
                    <a:latin typeface="UTM Avo" panose="02040603050506020204" pitchFamily="18" charset="0"/>
                    <a:ea typeface="Calibri" panose="020F0502020204030204" pitchFamily="34" charset="0"/>
                    <a:cs typeface="Arial" panose="020B0604020202020204" pitchFamily="34" charset="0"/>
                  </a:rPr>
                  <a:t>)</a:t>
                </a:r>
              </a:p>
              <a:p>
                <a:pPr>
                  <a:lnSpc>
                    <a:spcPct val="150000"/>
                  </a:lnSpc>
                </a:pPr>
                <a:r>
                  <a:rPr lang="vi-VN" sz="2300" dirty="0">
                    <a:latin typeface="UTM Avo" panose="02040603050506020204" pitchFamily="18" charset="0"/>
                    <a:ea typeface="Calibri" panose="020F0502020204030204" pitchFamily="34" charset="0"/>
                    <a:cs typeface="Arial" panose="020B0604020202020204" pitchFamily="34" charset="0"/>
                  </a:rPr>
                  <a:t>Đổi: 32 000</a:t>
                </a:r>
                <a:r>
                  <a:rPr lang="en-US" sz="2300" dirty="0">
                    <a:latin typeface="UTM Avo" panose="02040603050506020204" pitchFamily="18" charset="0"/>
                    <a:ea typeface="Calibri" panose="020F0502020204030204" pitchFamily="34" charset="0"/>
                    <a:cs typeface="Arial" panose="020B0604020202020204" pitchFamily="34" charset="0"/>
                  </a:rPr>
                  <a:t> </a:t>
                </a:r>
                <a:r>
                  <a:rPr lang="vi-VN" sz="2300" dirty="0">
                    <a:latin typeface="UTM Avo" panose="02040603050506020204" pitchFamily="18" charset="0"/>
                    <a:ea typeface="Calibri" panose="020F0502020204030204" pitchFamily="34" charset="0"/>
                    <a:cs typeface="Arial" panose="020B0604020202020204" pitchFamily="34" charset="0"/>
                  </a:rPr>
                  <a:t>m</a:t>
                </a:r>
                <a:r>
                  <a:rPr lang="vi-VN" sz="2300" baseline="30000" dirty="0">
                    <a:latin typeface="UTM Avo" panose="02040603050506020204" pitchFamily="18" charset="0"/>
                    <a:ea typeface="Calibri" panose="020F0502020204030204" pitchFamily="34" charset="0"/>
                    <a:cs typeface="Arial" panose="020B0604020202020204" pitchFamily="34" charset="0"/>
                  </a:rPr>
                  <a:t>2</a:t>
                </a:r>
                <a:r>
                  <a:rPr lang="vi-VN" sz="2300" dirty="0">
                    <a:latin typeface="UTM Avo" panose="02040603050506020204" pitchFamily="18" charset="0"/>
                    <a:ea typeface="Calibri" panose="020F0502020204030204" pitchFamily="34" charset="0"/>
                    <a:cs typeface="Arial" panose="020B0604020202020204" pitchFamily="34" charset="0"/>
                  </a:rPr>
                  <a:t> = 3,2 ha</a:t>
                </a:r>
              </a:p>
              <a:p>
                <a:pPr>
                  <a:lnSpc>
                    <a:spcPct val="150000"/>
                  </a:lnSpc>
                </a:pPr>
                <a:r>
                  <a:rPr lang="vi-VN" sz="2300" dirty="0">
                    <a:latin typeface="UTM Avo" panose="02040603050506020204" pitchFamily="18" charset="0"/>
                    <a:ea typeface="Calibri" panose="020F0502020204030204" pitchFamily="34" charset="0"/>
                    <a:cs typeface="Arial" panose="020B0604020202020204" pitchFamily="34" charset="0"/>
                  </a:rPr>
                  <a:t>Làm tròn 3,2 đến hàng đơn vị, ta được 3.</a:t>
                </a:r>
              </a:p>
              <a:p>
                <a:pPr>
                  <a:lnSpc>
                    <a:spcPct val="150000"/>
                  </a:lnSpc>
                </a:pPr>
                <a:r>
                  <a:rPr lang="vi-VN" sz="2300" dirty="0">
                    <a:latin typeface="UTM Avo" panose="02040603050506020204" pitchFamily="18" charset="0"/>
                    <a:ea typeface="Calibri" panose="020F0502020204030204" pitchFamily="34" charset="0"/>
                    <a:cs typeface="Arial" panose="020B0604020202020204" pitchFamily="34" charset="0"/>
                  </a:rPr>
                  <a:t>Vậy Hương nói đúng.</a:t>
                </a:r>
              </a:p>
              <a:p>
                <a:pPr>
                  <a:lnSpc>
                    <a:spcPct val="150000"/>
                  </a:lnSpc>
                </a:pPr>
                <a:r>
                  <a:rPr lang="vi-VN" sz="2300" dirty="0">
                    <a:latin typeface="UTM Avo" panose="02040603050506020204" pitchFamily="18" charset="0"/>
                    <a:ea typeface="Calibri" panose="020F0502020204030204" pitchFamily="34" charset="0"/>
                    <a:cs typeface="Arial" panose="020B0604020202020204" pitchFamily="34" charset="0"/>
                  </a:rPr>
                  <a:t>b) Quảng trường Ba Đình có thể chứa được số người là:</a:t>
                </a:r>
              </a:p>
              <a:p>
                <a:pPr>
                  <a:lnSpc>
                    <a:spcPct val="150000"/>
                  </a:lnSpc>
                </a:pPr>
                <a:r>
                  <a:rPr lang="vi-VN" sz="2300" dirty="0">
                    <a:latin typeface="UTM Avo" panose="02040603050506020204" pitchFamily="18" charset="0"/>
                    <a:ea typeface="Calibri" panose="020F0502020204030204" pitchFamily="34" charset="0"/>
                    <a:cs typeface="Arial" panose="020B0604020202020204" pitchFamily="34" charset="0"/>
                  </a:rPr>
                  <a:t>32 000 </a:t>
                </a:r>
                <a14:m>
                  <m:oMath xmlns:m="http://schemas.openxmlformats.org/officeDocument/2006/math">
                    <m:r>
                      <a:rPr lang="en-US" sz="2300" b="0" i="1" dirty="0" smtClean="0">
                        <a:latin typeface="Cambria Math" panose="02040503050406030204" pitchFamily="18" charset="0"/>
                        <a:ea typeface="Calibri" panose="020F0502020204030204" pitchFamily="34" charset="0"/>
                        <a:cs typeface="Arial" panose="020B0604020202020204" pitchFamily="34" charset="0"/>
                      </a:rPr>
                      <m:t>:</m:t>
                    </m:r>
                  </m:oMath>
                </a14:m>
                <a:r>
                  <a:rPr lang="vi-VN" sz="2300" dirty="0">
                    <a:latin typeface="UTM Avo" panose="02040603050506020204" pitchFamily="18" charset="0"/>
                    <a:ea typeface="Calibri" panose="020F0502020204030204" pitchFamily="34" charset="0"/>
                    <a:cs typeface="Arial" panose="020B0604020202020204" pitchFamily="34" charset="0"/>
                  </a:rPr>
                  <a:t> 4 = 8 000 (người)</a:t>
                </a:r>
              </a:p>
              <a:p>
                <a:pPr>
                  <a:lnSpc>
                    <a:spcPct val="150000"/>
                  </a:lnSpc>
                </a:pPr>
                <a:r>
                  <a:rPr lang="en-US" sz="2300" dirty="0" err="1">
                    <a:latin typeface="UTM Avo" panose="02040603050506020204" pitchFamily="18" charset="0"/>
                    <a:ea typeface="Calibri" panose="020F0502020204030204" pitchFamily="34" charset="0"/>
                    <a:cs typeface="Arial" panose="020B0604020202020204" pitchFamily="34" charset="0"/>
                  </a:rPr>
                  <a:t>Vậy</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cứ</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mỗi</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mét</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vuông</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có</a:t>
                </a:r>
                <a:r>
                  <a:rPr lang="en-US" sz="2300" dirty="0">
                    <a:latin typeface="UTM Avo" panose="02040603050506020204" pitchFamily="18" charset="0"/>
                    <a:ea typeface="Calibri" panose="020F0502020204030204" pitchFamily="34" charset="0"/>
                    <a:cs typeface="Arial" panose="020B0604020202020204" pitchFamily="34" charset="0"/>
                  </a:rPr>
                  <a:t> 4 </a:t>
                </a:r>
                <a:r>
                  <a:rPr lang="en-US" sz="2300" dirty="0" err="1">
                    <a:latin typeface="UTM Avo" panose="02040603050506020204" pitchFamily="18" charset="0"/>
                    <a:ea typeface="Calibri" panose="020F0502020204030204" pitchFamily="34" charset="0"/>
                    <a:cs typeface="Arial" panose="020B0604020202020204" pitchFamily="34" charset="0"/>
                  </a:rPr>
                  <a:t>người</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đứng</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thì</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quảng</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trường</a:t>
                </a:r>
                <a:r>
                  <a:rPr lang="en-US" sz="2300" dirty="0">
                    <a:latin typeface="UTM Avo" panose="02040603050506020204" pitchFamily="18" charset="0"/>
                    <a:ea typeface="Calibri" panose="020F0502020204030204" pitchFamily="34" charset="0"/>
                    <a:cs typeface="Arial" panose="020B0604020202020204" pitchFamily="34" charset="0"/>
                  </a:rPr>
                  <a:t> </a:t>
                </a:r>
              </a:p>
              <a:p>
                <a:pPr>
                  <a:lnSpc>
                    <a:spcPct val="150000"/>
                  </a:lnSpc>
                </a:pPr>
                <a:r>
                  <a:rPr lang="en-US" sz="2300" dirty="0">
                    <a:latin typeface="UTM Avo" panose="02040603050506020204" pitchFamily="18" charset="0"/>
                    <a:ea typeface="Calibri" panose="020F0502020204030204" pitchFamily="34" charset="0"/>
                    <a:cs typeface="Arial" panose="020B0604020202020204" pitchFamily="34" charset="0"/>
                  </a:rPr>
                  <a:t>Ba </a:t>
                </a:r>
                <a:r>
                  <a:rPr lang="en-US" sz="2300" dirty="0" err="1">
                    <a:latin typeface="UTM Avo" panose="02040603050506020204" pitchFamily="18" charset="0"/>
                    <a:ea typeface="Calibri" panose="020F0502020204030204" pitchFamily="34" charset="0"/>
                    <a:cs typeface="Arial" panose="020B0604020202020204" pitchFamily="34" charset="0"/>
                  </a:rPr>
                  <a:t>Đình</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có</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thể</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chứa</a:t>
                </a:r>
                <a:r>
                  <a:rPr lang="en-US" sz="2300" dirty="0">
                    <a:latin typeface="UTM Avo" panose="02040603050506020204" pitchFamily="18" charset="0"/>
                    <a:ea typeface="Calibri" panose="020F0502020204030204" pitchFamily="34" charset="0"/>
                    <a:cs typeface="Arial" panose="020B0604020202020204" pitchFamily="34" charset="0"/>
                  </a:rPr>
                  <a:t> </a:t>
                </a:r>
                <a:r>
                  <a:rPr lang="en-US" sz="2300" dirty="0" err="1">
                    <a:latin typeface="UTM Avo" panose="02040603050506020204" pitchFamily="18" charset="0"/>
                    <a:ea typeface="Calibri" panose="020F0502020204030204" pitchFamily="34" charset="0"/>
                    <a:cs typeface="Arial" panose="020B0604020202020204" pitchFamily="34" charset="0"/>
                  </a:rPr>
                  <a:t>được</a:t>
                </a:r>
                <a:r>
                  <a:rPr lang="en-US" sz="2300" dirty="0">
                    <a:latin typeface="UTM Avo" panose="02040603050506020204" pitchFamily="18" charset="0"/>
                    <a:ea typeface="Calibri" panose="020F0502020204030204" pitchFamily="34" charset="0"/>
                    <a:cs typeface="Arial" panose="020B0604020202020204" pitchFamily="34" charset="0"/>
                  </a:rPr>
                  <a:t> 8 000 </a:t>
                </a:r>
                <a:r>
                  <a:rPr lang="en-US" sz="2300" dirty="0" err="1">
                    <a:latin typeface="UTM Avo" panose="02040603050506020204" pitchFamily="18" charset="0"/>
                    <a:ea typeface="Calibri" panose="020F0502020204030204" pitchFamily="34" charset="0"/>
                    <a:cs typeface="Arial" panose="020B0604020202020204" pitchFamily="34" charset="0"/>
                  </a:rPr>
                  <a:t>người</a:t>
                </a:r>
                <a:r>
                  <a:rPr lang="en-US" sz="2300" dirty="0">
                    <a:latin typeface="UTM Avo" panose="02040603050506020204" pitchFamily="18" charset="0"/>
                    <a:ea typeface="Calibri" panose="020F0502020204030204" pitchFamily="34" charset="0"/>
                    <a:cs typeface="Arial" panose="020B0604020202020204" pitchFamily="34" charset="0"/>
                  </a:rPr>
                  <a:t>.</a:t>
                </a:r>
                <a:endParaRPr lang="vi-VN" sz="2300" dirty="0">
                  <a:latin typeface="UTM Avo" panose="02040603050506020204" pitchFamily="18" charset="0"/>
                  <a:ea typeface="Calibri" panose="020F0502020204030204" pitchFamily="34" charset="0"/>
                  <a:cs typeface="Arial" panose="020B0604020202020204" pitchFamily="34" charset="0"/>
                </a:endParaRPr>
              </a:p>
            </p:txBody>
          </p:sp>
        </mc:Choice>
        <mc:Fallback>
          <p:sp>
            <p:nvSpPr>
              <p:cNvPr id="4" name="Rectangle 3">
                <a:extLst>
                  <a:ext uri="{FF2B5EF4-FFF2-40B4-BE49-F238E27FC236}">
                    <a16:creationId xmlns:a16="http://schemas.microsoft.com/office/drawing/2014/main" id="{33DCECD7-C02A-25B8-177B-EF4249BD8791}"/>
                  </a:ext>
                </a:extLst>
              </p:cNvPr>
              <p:cNvSpPr>
                <a:spLocks noRot="1" noChangeAspect="1" noMove="1" noResize="1" noEditPoints="1" noAdjustHandles="1" noChangeArrowheads="1" noChangeShapeType="1" noTextEdit="1"/>
              </p:cNvSpPr>
              <p:nvPr/>
            </p:nvSpPr>
            <p:spPr>
              <a:xfrm>
                <a:off x="451803" y="2274327"/>
                <a:ext cx="11284763" cy="4213176"/>
              </a:xfrm>
              <a:prstGeom prst="rect">
                <a:avLst/>
              </a:prstGeom>
              <a:blipFill>
                <a:blip r:embed="rId3"/>
                <a:stretch>
                  <a:fillRect l="-1243" b="-2894"/>
                </a:stretch>
              </a:blipFill>
            </p:spPr>
            <p:txBody>
              <a:bodyPr/>
              <a:lstStyle/>
              <a:p>
                <a:r>
                  <a:rPr lang="en-US">
                    <a:noFill/>
                  </a:rPr>
                  <a:t> </a:t>
                </a:r>
              </a:p>
            </p:txBody>
          </p:sp>
        </mc:Fallback>
      </mc:AlternateContent>
    </p:spTree>
    <p:extLst>
      <p:ext uri="{BB962C8B-B14F-4D97-AF65-F5344CB8AC3E}">
        <p14:creationId xmlns:p14="http://schemas.microsoft.com/office/powerpoint/2010/main" val="115557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5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F492F626-89B7-5ACC-3779-CC3D039F6C80}"/>
              </a:ext>
            </a:extLst>
          </p:cNvPr>
          <p:cNvPicPr>
            <a:picLocks noChangeAspect="1"/>
          </p:cNvPicPr>
          <p:nvPr/>
        </p:nvPicPr>
        <p:blipFill>
          <a:blip r:embed="rId4"/>
          <a:stretch>
            <a:fillRect/>
          </a:stretch>
        </p:blipFill>
        <p:spPr>
          <a:xfrm>
            <a:off x="4704385" y="2745858"/>
            <a:ext cx="2840982" cy="1597290"/>
          </a:xfrm>
          <a:prstGeom prst="rect">
            <a:avLst/>
          </a:prstGeom>
        </p:spPr>
      </p:pic>
    </p:spTree>
    <p:extLst>
      <p:ext uri="{BB962C8B-B14F-4D97-AF65-F5344CB8AC3E}">
        <p14:creationId xmlns:p14="http://schemas.microsoft.com/office/powerpoint/2010/main" val="11510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2DE7F9-16D2-29B9-A512-C94499754D27}"/>
              </a:ext>
            </a:extLst>
          </p:cNvPr>
          <p:cNvSpPr/>
          <p:nvPr/>
        </p:nvSpPr>
        <p:spPr>
          <a:xfrm>
            <a:off x="618122" y="1627972"/>
            <a:ext cx="10764254" cy="1624519"/>
          </a:xfrm>
          <a:prstGeom prst="rect">
            <a:avLst/>
          </a:prstGeom>
        </p:spPr>
        <p:txBody>
          <a:bodyPr wrap="square" lIns="40612" tIns="20306" rIns="40612" bIns="20306">
            <a:spAutoFit/>
          </a:bodyPr>
          <a:lstStyle/>
          <a:p>
            <a:pPr lvl="0" algn="just">
              <a:lnSpc>
                <a:spcPct val="150000"/>
              </a:lnSpc>
              <a:buClr>
                <a:srgbClr val="000000"/>
              </a:buCl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Tìm hiểu trên sách, báo, internet và các phương tiện truyền thông khác thông tin về diện tích một số vườn quốc gia, khu bảo tồn thiên nhiên, sân vận động, …</a:t>
            </a:r>
          </a:p>
        </p:txBody>
      </p:sp>
      <p:sp>
        <p:nvSpPr>
          <p:cNvPr id="2" name="Rectangle: Rounded Corners 1">
            <a:extLst>
              <a:ext uri="{FF2B5EF4-FFF2-40B4-BE49-F238E27FC236}">
                <a16:creationId xmlns:a16="http://schemas.microsoft.com/office/drawing/2014/main" id="{9A9B1E6F-2471-CB2D-2631-69B70E2E2913}"/>
              </a:ext>
            </a:extLst>
          </p:cNvPr>
          <p:cNvSpPr/>
          <p:nvPr/>
        </p:nvSpPr>
        <p:spPr>
          <a:xfrm>
            <a:off x="664143" y="1722921"/>
            <a:ext cx="688407" cy="433138"/>
          </a:xfrm>
          <a:prstGeom prst="roundRect">
            <a:avLst/>
          </a:prstGeom>
          <a:solidFill>
            <a:schemeClr val="accent2"/>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06</a:t>
            </a:r>
          </a:p>
        </p:txBody>
      </p:sp>
      <p:sp>
        <p:nvSpPr>
          <p:cNvPr id="8" name="TextBox 7">
            <a:extLst>
              <a:ext uri="{FF2B5EF4-FFF2-40B4-BE49-F238E27FC236}">
                <a16:creationId xmlns:a16="http://schemas.microsoft.com/office/drawing/2014/main" id="{D035401E-0E2D-D59D-86F2-D9E6E4D0EC33}"/>
              </a:ext>
            </a:extLst>
          </p:cNvPr>
          <p:cNvSpPr txBox="1"/>
          <p:nvPr/>
        </p:nvSpPr>
        <p:spPr>
          <a:xfrm>
            <a:off x="574984" y="3261922"/>
            <a:ext cx="11446969" cy="1218154"/>
          </a:xfrm>
          <a:prstGeom prst="rect">
            <a:avLst/>
          </a:prstGeom>
          <a:noFill/>
        </p:spPr>
        <p:txBody>
          <a:bodyPr wrap="square">
            <a:spAutoFit/>
          </a:bodyPr>
          <a:lstStyle/>
          <a:p>
            <a:pPr lvl="0">
              <a:lnSpc>
                <a:spcPct val="150000"/>
              </a:lnSpc>
              <a:spcAft>
                <a:spcPts val="667"/>
              </a:spcAft>
            </a:pPr>
            <a:r>
              <a:rPr lang="en-US" sz="2400" b="1" dirty="0" err="1">
                <a:solidFill>
                  <a:prstClr val="black"/>
                </a:solidFill>
                <a:latin typeface="UTM Avo" panose="02040603050506020204" pitchFamily="18" charset="0"/>
                <a:ea typeface="Calibri" panose="020F0502020204030204" pitchFamily="34" charset="0"/>
                <a:cs typeface="Arial" panose="020B0604020202020204" pitchFamily="34" charset="0"/>
              </a:rPr>
              <a:t>Ví</a:t>
            </a: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prstClr val="black"/>
                </a:solidFill>
                <a:latin typeface="UTM Avo" panose="02040603050506020204" pitchFamily="18" charset="0"/>
                <a:ea typeface="Calibri" panose="020F0502020204030204" pitchFamily="34" charset="0"/>
                <a:cs typeface="Arial" panose="020B0604020202020204" pitchFamily="34" charset="0"/>
              </a:rPr>
              <a:t>dụ</a:t>
            </a: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Khu</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bảo</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tồn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biển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Phú</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Quốc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diện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tích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khoảng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40 909 ha.</a:t>
            </a:r>
          </a:p>
          <a:p>
            <a:pPr lvl="0">
              <a:lnSpc>
                <a:spcPct val="150000"/>
              </a:lnSpc>
              <a:spcAft>
                <a:spcPts val="667"/>
              </a:spcAft>
            </a:pP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Hồ</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Bảy</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Mẫu</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nằm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công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viên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Thống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Nhất</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diện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tích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28 ha.</a:t>
            </a:r>
          </a:p>
        </p:txBody>
      </p:sp>
      <p:pic>
        <p:nvPicPr>
          <p:cNvPr id="4" name="Picture 2" descr="Khu bảo tồn biển Phú Quốc có gì? Review các hoạt động thú vị">
            <a:extLst>
              <a:ext uri="{FF2B5EF4-FFF2-40B4-BE49-F238E27FC236}">
                <a16:creationId xmlns:a16="http://schemas.microsoft.com/office/drawing/2014/main" id="{ED2BC4D9-FC06-608B-A55D-D6416C55C8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68" y="4620220"/>
            <a:ext cx="2292087" cy="17190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ồ Bảy Mẫu - 1 trong 5 hồ nước nổi tiếng ở Hà Nội">
            <a:extLst>
              <a:ext uri="{FF2B5EF4-FFF2-40B4-BE49-F238E27FC236}">
                <a16:creationId xmlns:a16="http://schemas.microsoft.com/office/drawing/2014/main" id="{3480A062-36E0-5CD4-3E4C-B57F384654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9972" y="4620220"/>
            <a:ext cx="2292087" cy="171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53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CA3599-848E-4345-6C04-71CDAF232FFE}"/>
              </a:ext>
            </a:extLst>
          </p:cNvPr>
          <p:cNvSpPr txBox="1"/>
          <p:nvPr/>
        </p:nvSpPr>
        <p:spPr>
          <a:xfrm>
            <a:off x="1795111" y="1736075"/>
            <a:ext cx="8177564" cy="1384954"/>
          </a:xfrm>
          <a:prstGeom prst="rect">
            <a:avLst/>
          </a:prstGeom>
          <a:noFill/>
          <a:ln>
            <a:noFill/>
          </a:ln>
        </p:spPr>
        <p:txBody>
          <a:bodyPr spcFirstLastPara="1" wrap="square" lIns="91425" tIns="45700" rIns="91425" bIns="45700" anchor="t" anchorCtr="0">
            <a:spAutoFit/>
          </a:bodyPr>
          <a:lstStyle>
            <a:defPPr>
              <a:defRPr lang="en-US"/>
            </a:defPPr>
            <a:lvl1pPr lvl="0" algn="ctr">
              <a:lnSpc>
                <a:spcPct val="150000"/>
              </a:lnSpc>
              <a:buClr>
                <a:srgbClr val="000000"/>
              </a:buClr>
              <a:buSzPts val="2800"/>
              <a:defRPr sz="2800" b="1" kern="0">
                <a:solidFill>
                  <a:srgbClr val="000000"/>
                </a:solidFill>
                <a:latin typeface="UTM Avo" panose="02040603050506020204" pitchFamily="18" charset="0"/>
                <a:ea typeface="Arial"/>
                <a:cs typeface="Arial"/>
              </a:defRPr>
            </a:lvl1pPr>
          </a:lstStyle>
          <a:p>
            <a:r>
              <a:rPr lang="vi-VN" dirty="0"/>
              <a:t>Qua bài học hôm nay, em biết thêm được điều gì?</a:t>
            </a:r>
            <a:endParaRPr lang="en-US" dirty="0"/>
          </a:p>
        </p:txBody>
      </p:sp>
    </p:spTree>
    <p:extLst>
      <p:ext uri="{BB962C8B-B14F-4D97-AF65-F5344CB8AC3E}">
        <p14:creationId xmlns:p14="http://schemas.microsoft.com/office/powerpoint/2010/main" val="47693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hlinkClick r:id="rId3"/>
            <a:extLst>
              <a:ext uri="{FF2B5EF4-FFF2-40B4-BE49-F238E27FC236}">
                <a16:creationId xmlns:a16="http://schemas.microsoft.com/office/drawing/2014/main" id="{5BB140FD-0F2F-3C58-2D12-8D13A2C39079}"/>
              </a:ext>
            </a:extLst>
          </p:cNvPr>
          <p:cNvPicPr>
            <a:picLocks noChangeAspect="1"/>
          </p:cNvPicPr>
          <p:nvPr/>
        </p:nvPicPr>
        <p:blipFill>
          <a:blip r:embed="rId4"/>
          <a:stretch>
            <a:fillRect/>
          </a:stretch>
        </p:blipFill>
        <p:spPr>
          <a:xfrm>
            <a:off x="4732960" y="2745858"/>
            <a:ext cx="2840982" cy="1597290"/>
          </a:xfrm>
          <a:prstGeom prst="rect">
            <a:avLst/>
          </a:prstGeom>
        </p:spPr>
      </p:pic>
    </p:spTree>
    <p:extLst>
      <p:ext uri="{BB962C8B-B14F-4D97-AF65-F5344CB8AC3E}">
        <p14:creationId xmlns:p14="http://schemas.microsoft.com/office/powerpoint/2010/main" val="284369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D1E34AC-10E8-4E53-A2FA-0BF93ACA3477}"/>
              </a:ext>
            </a:extLst>
          </p:cNvPr>
          <p:cNvGrpSpPr/>
          <p:nvPr/>
        </p:nvGrpSpPr>
        <p:grpSpPr>
          <a:xfrm>
            <a:off x="577515" y="2094296"/>
            <a:ext cx="3108961" cy="2342950"/>
            <a:chOff x="577515" y="2094296"/>
            <a:chExt cx="3108961" cy="2342950"/>
          </a:xfrm>
        </p:grpSpPr>
        <p:sp>
          <p:nvSpPr>
            <p:cNvPr id="2" name="Rectangle: Rounded Corners 1">
              <a:extLst>
                <a:ext uri="{FF2B5EF4-FFF2-40B4-BE49-F238E27FC236}">
                  <a16:creationId xmlns:a16="http://schemas.microsoft.com/office/drawing/2014/main" id="{9AD46801-86F2-FE65-5245-E16C6210D437}"/>
                </a:ext>
              </a:extLst>
            </p:cNvPr>
            <p:cNvSpPr/>
            <p:nvPr/>
          </p:nvSpPr>
          <p:spPr>
            <a:xfrm>
              <a:off x="577515" y="2435192"/>
              <a:ext cx="3108961" cy="200205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5000"/>
                </a:lnSpc>
              </a:pPr>
              <a:r>
                <a:rPr lang="en-US" sz="2400" dirty="0">
                  <a:solidFill>
                    <a:schemeClr val="tx1"/>
                  </a:solidFill>
                  <a:latin typeface="UTM Avo" panose="02040603050506020204" pitchFamily="18" charset="0"/>
                </a:rPr>
                <a:t>Ôn </a:t>
              </a:r>
              <a:r>
                <a:rPr lang="en-US" sz="2400" dirty="0" err="1">
                  <a:solidFill>
                    <a:schemeClr val="tx1"/>
                  </a:solidFill>
                  <a:latin typeface="UTM Avo" panose="02040603050506020204" pitchFamily="18" charset="0"/>
                </a:rPr>
                <a:t>tập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kiến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đã</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học</a:t>
              </a:r>
              <a:endParaRPr lang="en-US" sz="2400" dirty="0">
                <a:solidFill>
                  <a:schemeClr val="tx1"/>
                </a:solidFill>
                <a:latin typeface="UTM Avo" panose="02040603050506020204" pitchFamily="18" charset="0"/>
              </a:endParaRPr>
            </a:p>
          </p:txBody>
        </p:sp>
        <p:pic>
          <p:nvPicPr>
            <p:cNvPr id="1026" name="Picture 2" descr="Smiling ">
              <a:extLst>
                <a:ext uri="{FF2B5EF4-FFF2-40B4-BE49-F238E27FC236}">
                  <a16:creationId xmlns:a16="http://schemas.microsoft.com/office/drawing/2014/main" id="{2AF4BC4C-522E-61DC-C14E-CBB78EEF1A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215" y="2094296"/>
              <a:ext cx="667352" cy="6673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4738D842-CA7C-2C67-5705-B5A7B2E71F13}"/>
              </a:ext>
            </a:extLst>
          </p:cNvPr>
          <p:cNvGrpSpPr/>
          <p:nvPr/>
        </p:nvGrpSpPr>
        <p:grpSpPr>
          <a:xfrm>
            <a:off x="3830854" y="2094296"/>
            <a:ext cx="3108961" cy="2342950"/>
            <a:chOff x="3830854" y="2094296"/>
            <a:chExt cx="3108961" cy="2342950"/>
          </a:xfrm>
        </p:grpSpPr>
        <p:sp>
          <p:nvSpPr>
            <p:cNvPr id="3" name="Rectangle: Rounded Corners 2">
              <a:extLst>
                <a:ext uri="{FF2B5EF4-FFF2-40B4-BE49-F238E27FC236}">
                  <a16:creationId xmlns:a16="http://schemas.microsoft.com/office/drawing/2014/main" id="{722F8B86-F9D5-AC6E-410B-1BD83F492524}"/>
                </a:ext>
              </a:extLst>
            </p:cNvPr>
            <p:cNvSpPr/>
            <p:nvPr/>
          </p:nvSpPr>
          <p:spPr>
            <a:xfrm>
              <a:off x="3830854" y="2435192"/>
              <a:ext cx="3108961" cy="200205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5000"/>
                </a:lnSpc>
              </a:pPr>
              <a:r>
                <a:rPr lang="en-US" sz="2400" dirty="0">
                  <a:solidFill>
                    <a:schemeClr val="tx1"/>
                  </a:solidFill>
                  <a:latin typeface="UTM Avo" panose="02040603050506020204" pitchFamily="18" charset="0"/>
                </a:rPr>
                <a:t>Hoàn </a:t>
              </a:r>
              <a:r>
                <a:rPr lang="en-US" sz="2400" dirty="0" err="1">
                  <a:solidFill>
                    <a:schemeClr val="tx1"/>
                  </a:solidFill>
                  <a:latin typeface="UTM Avo" panose="02040603050506020204" pitchFamily="18" charset="0"/>
                </a:rPr>
                <a:t>thành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bài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tập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VBT</a:t>
              </a:r>
            </a:p>
          </p:txBody>
        </p:sp>
        <p:pic>
          <p:nvPicPr>
            <p:cNvPr id="5" name="Picture 2" descr="Smiling ">
              <a:extLst>
                <a:ext uri="{FF2B5EF4-FFF2-40B4-BE49-F238E27FC236}">
                  <a16:creationId xmlns:a16="http://schemas.microsoft.com/office/drawing/2014/main" id="{25162135-E582-8631-BFA0-5E3CE01529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802" y="2094296"/>
              <a:ext cx="667352" cy="6673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CF056B2B-19AE-FC8A-4816-D457E24BEC43}"/>
              </a:ext>
            </a:extLst>
          </p:cNvPr>
          <p:cNvGrpSpPr/>
          <p:nvPr/>
        </p:nvGrpSpPr>
        <p:grpSpPr>
          <a:xfrm>
            <a:off x="7055318" y="2094296"/>
            <a:ext cx="4650907" cy="2342950"/>
            <a:chOff x="7055318" y="2094296"/>
            <a:chExt cx="4650907" cy="2342950"/>
          </a:xfrm>
        </p:grpSpPr>
        <p:sp>
          <p:nvSpPr>
            <p:cNvPr id="4" name="Rectangle: Rounded Corners 3">
              <a:extLst>
                <a:ext uri="{FF2B5EF4-FFF2-40B4-BE49-F238E27FC236}">
                  <a16:creationId xmlns:a16="http://schemas.microsoft.com/office/drawing/2014/main" id="{23171EBC-D247-F6D4-AC63-1578E2BA5CBE}"/>
                </a:ext>
              </a:extLst>
            </p:cNvPr>
            <p:cNvSpPr/>
            <p:nvPr/>
          </p:nvSpPr>
          <p:spPr>
            <a:xfrm>
              <a:off x="7055318" y="2435192"/>
              <a:ext cx="4650907" cy="200205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5000"/>
                </a:lnSpc>
              </a:pPr>
              <a:r>
                <a:rPr lang="vi-VN" sz="2400" dirty="0">
                  <a:solidFill>
                    <a:schemeClr val="tx1"/>
                  </a:solidFill>
                  <a:latin typeface="UTM Avo" panose="02040603050506020204" pitchFamily="18" charset="0"/>
                </a:rPr>
                <a:t>Đọc và chuẩn bị trước</a:t>
              </a:r>
              <a:endParaRPr lang="en-US" sz="2400" dirty="0">
                <a:solidFill>
                  <a:schemeClr val="tx1"/>
                </a:solidFill>
                <a:latin typeface="UTM Avo" panose="02040603050506020204" pitchFamily="18" charset="0"/>
              </a:endParaRPr>
            </a:p>
            <a:p>
              <a:pPr algn="ctr">
                <a:lnSpc>
                  <a:spcPct val="125000"/>
                </a:lnSpc>
              </a:pPr>
              <a:r>
                <a:rPr lang="en-US" sz="2400" b="1" dirty="0">
                  <a:solidFill>
                    <a:schemeClr val="tx1"/>
                  </a:solidFill>
                  <a:effectLst/>
                  <a:latin typeface="UTM Avo" panose="02040603050506020204" pitchFamily="18" charset="0"/>
                  <a:ea typeface="Calibri" panose="020F0502020204030204" pitchFamily="34" charset="0"/>
                  <a:cs typeface="Arial" panose="020B0604020202020204" pitchFamily="34" charset="0"/>
                </a:rPr>
                <a:t>Bài 22: Ki-</a:t>
              </a:r>
              <a:r>
                <a:rPr lang="en-US" sz="2400" b="1" dirty="0" err="1">
                  <a:solidFill>
                    <a:schemeClr val="tx1"/>
                  </a:solidFill>
                  <a:effectLst/>
                  <a:latin typeface="UTM Avo" panose="02040603050506020204" pitchFamily="18" charset="0"/>
                  <a:ea typeface="Calibri" panose="020F0502020204030204" pitchFamily="34" charset="0"/>
                  <a:cs typeface="Arial" panose="020B0604020202020204" pitchFamily="34" charset="0"/>
                </a:rPr>
                <a:t>lô</a:t>
              </a:r>
              <a:r>
                <a:rPr lang="en-US" sz="2400" b="1" dirty="0">
                  <a:solidFill>
                    <a:schemeClr val="tx1"/>
                  </a:solidFill>
                  <a:effectLst/>
                  <a:latin typeface="UTM Avo" panose="02040603050506020204" pitchFamily="18" charset="0"/>
                  <a:ea typeface="Calibri" panose="020F0502020204030204" pitchFamily="34" charset="0"/>
                  <a:cs typeface="Arial" panose="020B0604020202020204" pitchFamily="34" charset="0"/>
                </a:rPr>
                <a:t>-</a:t>
              </a:r>
              <a:r>
                <a:rPr lang="en-US" sz="2400" b="1" dirty="0" err="1">
                  <a:solidFill>
                    <a:schemeClr val="tx1"/>
                  </a:solidFill>
                  <a:effectLst/>
                  <a:latin typeface="UTM Avo" panose="02040603050506020204" pitchFamily="18" charset="0"/>
                  <a:ea typeface="Calibri" panose="020F0502020204030204" pitchFamily="34" charset="0"/>
                  <a:cs typeface="Arial" panose="020B0604020202020204" pitchFamily="34" charset="0"/>
                </a:rPr>
                <a:t>mét</a:t>
              </a:r>
              <a:r>
                <a:rPr lang="en-US" sz="2400" b="1" dirty="0">
                  <a:solidFill>
                    <a:schemeClr val="tx1"/>
                  </a:solidFill>
                  <a:effectLst/>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effectLst/>
                  <a:latin typeface="UTM Avo" panose="02040603050506020204" pitchFamily="18" charset="0"/>
                  <a:ea typeface="Calibri" panose="020F0502020204030204" pitchFamily="34" charset="0"/>
                  <a:cs typeface="Arial" panose="020B0604020202020204" pitchFamily="34" charset="0"/>
                </a:rPr>
                <a:t>vuông</a:t>
              </a:r>
              <a:r>
                <a:rPr lang="en-VN" sz="2400" b="1" dirty="0">
                  <a:solidFill>
                    <a:schemeClr val="tx1"/>
                  </a:solidFill>
                  <a:effectLst/>
                  <a:latin typeface="UTM Avo" panose="02040603050506020204" pitchFamily="18" charset="0"/>
                  <a:cs typeface="Arial" panose="020B0604020202020204" pitchFamily="34" charset="0"/>
                </a:rPr>
                <a:t> </a:t>
              </a:r>
              <a:endParaRPr lang="vi-VN" sz="2400" b="1" dirty="0">
                <a:solidFill>
                  <a:schemeClr val="tx1"/>
                </a:solidFill>
                <a:latin typeface="UTM Avo" panose="02040603050506020204" pitchFamily="18" charset="0"/>
              </a:endParaRPr>
            </a:p>
          </p:txBody>
        </p:sp>
        <p:pic>
          <p:nvPicPr>
            <p:cNvPr id="6" name="Picture 2" descr="Smiling ">
              <a:extLst>
                <a:ext uri="{FF2B5EF4-FFF2-40B4-BE49-F238E27FC236}">
                  <a16:creationId xmlns:a16="http://schemas.microsoft.com/office/drawing/2014/main" id="{34AC5703-8565-4B83-7D03-68692799B7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2412" y="2094296"/>
              <a:ext cx="667352" cy="66735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77843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85;p1">
            <a:extLst>
              <a:ext uri="{FF2B5EF4-FFF2-40B4-BE49-F238E27FC236}">
                <a16:creationId xmlns:a16="http://schemas.microsoft.com/office/drawing/2014/main" id="{6239DC95-0E39-51A2-CC25-4A5F05007ABF}"/>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 name="Google Shape;86;p1">
            <a:extLst>
              <a:ext uri="{FF2B5EF4-FFF2-40B4-BE49-F238E27FC236}">
                <a16:creationId xmlns:a16="http://schemas.microsoft.com/office/drawing/2014/main" id="{312F9DBA-AF38-3E6F-0832-79D403067210}"/>
              </a:ext>
            </a:extLst>
          </p:cNvPr>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vi-VN" sz="2000" b="1" i="0" u="none" strike="noStrike" cap="none" dirty="0">
                <a:solidFill>
                  <a:srgbClr val="833C0B"/>
                </a:solidFill>
                <a:latin typeface="UTM Avo" panose="02040603050506020204" pitchFamily="18" charset="0"/>
                <a:ea typeface="Arial"/>
                <a:cs typeface="Arial"/>
                <a:sym typeface="Arial"/>
              </a:rPr>
              <a:t>Để kết nối cộng đồng giáo viên và nhận thêm nhiều tài liệu giảng dạy, </a:t>
            </a:r>
            <a:endParaRPr lang="vi-VN" dirty="0">
              <a:latin typeface="UTM Avo" panose="02040603050506020204" pitchFamily="18" charset="0"/>
            </a:endParaRPr>
          </a:p>
          <a:p>
            <a:pPr marL="0" marR="0" lvl="0" indent="0" algn="ctr" rtl="0">
              <a:lnSpc>
                <a:spcPct val="150000"/>
              </a:lnSpc>
              <a:spcBef>
                <a:spcPts val="0"/>
              </a:spcBef>
              <a:spcAft>
                <a:spcPts val="0"/>
              </a:spcAft>
              <a:buNone/>
            </a:pPr>
            <a:r>
              <a:rPr lang="vi-VN" sz="2000" b="0" i="0" u="none" strike="noStrike" cap="none" dirty="0">
                <a:solidFill>
                  <a:srgbClr val="833C0B"/>
                </a:solidFill>
                <a:latin typeface="UTM Avo" panose="02040603050506020204" pitchFamily="18" charset="0"/>
                <a:ea typeface="Arial"/>
                <a:cs typeface="Arial"/>
                <a:sym typeface="Arial"/>
              </a:rPr>
              <a:t>mời quý thầy cô tham gia Group Facebook</a:t>
            </a:r>
            <a:endParaRPr lang="vi-VN" dirty="0">
              <a:latin typeface="UTM Avo" panose="02040603050506020204" pitchFamily="18" charset="0"/>
            </a:endParaRPr>
          </a:p>
          <a:p>
            <a:pPr marL="0" marR="0" lvl="0" indent="0" algn="ctr" rtl="0">
              <a:lnSpc>
                <a:spcPct val="150000"/>
              </a:lnSpc>
              <a:spcBef>
                <a:spcPts val="0"/>
              </a:spcBef>
              <a:spcAft>
                <a:spcPts val="0"/>
              </a:spcAft>
              <a:buNone/>
            </a:pPr>
            <a:r>
              <a:rPr lang="vi-VN" sz="2000" b="0" i="0" u="none" strike="noStrike" cap="none" dirty="0">
                <a:solidFill>
                  <a:srgbClr val="833C0B"/>
                </a:solidFill>
                <a:latin typeface="UTM Avo" panose="02040603050506020204" pitchFamily="18" charset="0"/>
                <a:ea typeface="Arial"/>
                <a:cs typeface="Arial"/>
                <a:sym typeface="Arial"/>
              </a:rPr>
              <a:t>theo đường link:  </a:t>
            </a:r>
            <a:endParaRPr dirty="0">
              <a:latin typeface="UTM Avo" panose="02040603050506020204" pitchFamily="18" charset="0"/>
            </a:endParaRPr>
          </a:p>
        </p:txBody>
      </p:sp>
      <p:sp>
        <p:nvSpPr>
          <p:cNvPr id="6" name="Google Shape;87;p1">
            <a:extLst>
              <a:ext uri="{FF2B5EF4-FFF2-40B4-BE49-F238E27FC236}">
                <a16:creationId xmlns:a16="http://schemas.microsoft.com/office/drawing/2014/main" id="{2D63CBA8-A188-A5C4-8660-C1A7E085DC9F}"/>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88;p1">
            <a:hlinkClick r:id="rId3"/>
            <a:extLst>
              <a:ext uri="{FF2B5EF4-FFF2-40B4-BE49-F238E27FC236}">
                <a16:creationId xmlns:a16="http://schemas.microsoft.com/office/drawing/2014/main" id="{E57769F8-F552-C8DA-8E8A-DDC3EC6203E2}"/>
              </a:ext>
            </a:extLst>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u="sng" strike="noStrike" cap="none" dirty="0">
                <a:solidFill>
                  <a:srgbClr val="833C0B"/>
                </a:solidFill>
                <a:latin typeface="UTM Avo" panose="02040603050506020204" pitchFamily="18" charset="0"/>
                <a:ea typeface="Arial"/>
                <a:cs typeface="Arial"/>
                <a:sym typeface="Arial"/>
              </a:rPr>
              <a:t>Hoc10 – </a:t>
            </a:r>
            <a:r>
              <a:rPr lang="en-US" sz="2400" b="1" i="0" u="sng" strike="noStrike" cap="none" dirty="0" err="1">
                <a:solidFill>
                  <a:srgbClr val="833C0B"/>
                </a:solidFill>
                <a:latin typeface="UTM Avo" panose="02040603050506020204" pitchFamily="18" charset="0"/>
                <a:ea typeface="Arial"/>
                <a:cs typeface="Arial"/>
                <a:sym typeface="Arial"/>
              </a:rPr>
              <a:t>Đồng</a:t>
            </a:r>
            <a:r>
              <a:rPr lang="en-US" sz="2400" b="1" i="0" u="sng" strike="noStrike" cap="none" dirty="0">
                <a:solidFill>
                  <a:srgbClr val="833C0B"/>
                </a:solidFill>
                <a:latin typeface="UTM Avo" panose="02040603050506020204" pitchFamily="18" charset="0"/>
                <a:ea typeface="Arial"/>
                <a:cs typeface="Arial"/>
                <a:sym typeface="Arial"/>
              </a:rPr>
              <a:t> </a:t>
            </a:r>
            <a:r>
              <a:rPr lang="en-US" sz="2400" b="1" i="0" u="sng" strike="noStrike" cap="none" dirty="0" err="1">
                <a:solidFill>
                  <a:srgbClr val="833C0B"/>
                </a:solidFill>
                <a:latin typeface="UTM Avo" panose="02040603050506020204" pitchFamily="18" charset="0"/>
                <a:ea typeface="Arial"/>
                <a:cs typeface="Arial"/>
                <a:sym typeface="Arial"/>
              </a:rPr>
              <a:t>hành</a:t>
            </a:r>
            <a:r>
              <a:rPr lang="en-US" sz="2400" b="1" i="0" u="sng" strike="noStrike" cap="none" dirty="0">
                <a:solidFill>
                  <a:srgbClr val="833C0B"/>
                </a:solidFill>
                <a:latin typeface="UTM Avo" panose="02040603050506020204" pitchFamily="18" charset="0"/>
                <a:ea typeface="Arial"/>
                <a:cs typeface="Arial"/>
                <a:sym typeface="Arial"/>
              </a:rPr>
              <a:t> </a:t>
            </a:r>
            <a:r>
              <a:rPr lang="en-US" sz="2400" b="1" i="0" u="sng" strike="noStrike" cap="none" dirty="0" err="1">
                <a:solidFill>
                  <a:srgbClr val="833C0B"/>
                </a:solidFill>
                <a:latin typeface="UTM Avo" panose="02040603050506020204" pitchFamily="18" charset="0"/>
                <a:ea typeface="Arial"/>
                <a:cs typeface="Arial"/>
                <a:sym typeface="Arial"/>
              </a:rPr>
              <a:t>cùng</a:t>
            </a:r>
            <a:r>
              <a:rPr lang="en-US" sz="2400" b="1" i="0" u="sng" strike="noStrike" cap="none" dirty="0">
                <a:solidFill>
                  <a:srgbClr val="833C0B"/>
                </a:solidFill>
                <a:latin typeface="UTM Avo" panose="02040603050506020204" pitchFamily="18" charset="0"/>
                <a:ea typeface="Arial"/>
                <a:cs typeface="Arial"/>
                <a:sym typeface="Arial"/>
              </a:rPr>
              <a:t> </a:t>
            </a:r>
            <a:r>
              <a:rPr lang="en-US" sz="2400" b="1" i="0" u="sng" strike="noStrike" cap="none" dirty="0" err="1">
                <a:solidFill>
                  <a:srgbClr val="833C0B"/>
                </a:solidFill>
                <a:latin typeface="UTM Avo" panose="02040603050506020204" pitchFamily="18" charset="0"/>
                <a:ea typeface="Arial"/>
                <a:cs typeface="Arial"/>
                <a:sym typeface="Arial"/>
              </a:rPr>
              <a:t>giáo</a:t>
            </a:r>
            <a:r>
              <a:rPr lang="en-US" sz="2400" b="1" i="0" u="sng" strike="noStrike" cap="none" dirty="0">
                <a:solidFill>
                  <a:srgbClr val="833C0B"/>
                </a:solidFill>
                <a:latin typeface="UTM Avo" panose="02040603050506020204" pitchFamily="18" charset="0"/>
                <a:ea typeface="Arial"/>
                <a:cs typeface="Arial"/>
                <a:sym typeface="Arial"/>
              </a:rPr>
              <a:t> </a:t>
            </a:r>
            <a:r>
              <a:rPr lang="en-US" sz="2400" b="1" i="0" u="sng" strike="noStrike" cap="none" dirty="0" err="1">
                <a:solidFill>
                  <a:srgbClr val="833C0B"/>
                </a:solidFill>
                <a:latin typeface="UTM Avo" panose="02040603050506020204" pitchFamily="18" charset="0"/>
                <a:ea typeface="Arial"/>
                <a:cs typeface="Arial"/>
                <a:sym typeface="Arial"/>
              </a:rPr>
              <a:t>viên</a:t>
            </a:r>
            <a:r>
              <a:rPr lang="en-US" sz="2400" b="1" i="0" u="sng" strike="noStrike" cap="none" dirty="0">
                <a:solidFill>
                  <a:srgbClr val="833C0B"/>
                </a:solidFill>
                <a:latin typeface="UTM Avo" panose="02040603050506020204" pitchFamily="18" charset="0"/>
                <a:ea typeface="Arial"/>
                <a:cs typeface="Arial"/>
                <a:sym typeface="Arial"/>
              </a:rPr>
              <a:t> </a:t>
            </a:r>
            <a:r>
              <a:rPr lang="en-US" sz="2400" b="1" i="0" u="sng" strike="noStrike" cap="none" dirty="0" err="1">
                <a:solidFill>
                  <a:srgbClr val="833C0B"/>
                </a:solidFill>
                <a:latin typeface="UTM Avo" panose="02040603050506020204" pitchFamily="18" charset="0"/>
                <a:ea typeface="Arial"/>
                <a:cs typeface="Arial"/>
                <a:sym typeface="Arial"/>
              </a:rPr>
              <a:t>tiểu</a:t>
            </a:r>
            <a:r>
              <a:rPr lang="en-US" sz="2400" b="1" i="0" u="sng" strike="noStrike" cap="none" dirty="0">
                <a:solidFill>
                  <a:srgbClr val="833C0B"/>
                </a:solidFill>
                <a:latin typeface="UTM Avo" panose="02040603050506020204" pitchFamily="18" charset="0"/>
                <a:ea typeface="Arial"/>
                <a:cs typeface="Arial"/>
                <a:sym typeface="Arial"/>
              </a:rPr>
              <a:t> </a:t>
            </a:r>
            <a:r>
              <a:rPr lang="en-US" sz="2400" b="1" i="0" u="sng" strike="noStrike" cap="none" dirty="0" err="1">
                <a:solidFill>
                  <a:srgbClr val="833C0B"/>
                </a:solidFill>
                <a:latin typeface="UTM Avo" panose="02040603050506020204" pitchFamily="18" charset="0"/>
                <a:ea typeface="Arial"/>
                <a:cs typeface="Arial"/>
                <a:sym typeface="Arial"/>
              </a:rPr>
              <a:t>học</a:t>
            </a:r>
            <a:endParaRPr dirty="0"/>
          </a:p>
        </p:txBody>
      </p:sp>
      <p:sp>
        <p:nvSpPr>
          <p:cNvPr id="8" name="Google Shape;89;p1">
            <a:extLst>
              <a:ext uri="{FF2B5EF4-FFF2-40B4-BE49-F238E27FC236}">
                <a16:creationId xmlns:a16="http://schemas.microsoft.com/office/drawing/2014/main" id="{7EF84C48-1423-0E07-165D-E3FA4EEE6634}"/>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dirty="0">
                <a:solidFill>
                  <a:srgbClr val="833C0B"/>
                </a:solidFill>
                <a:latin typeface="UTM Avo" panose="02040603050506020204" pitchFamily="18" charset="0"/>
                <a:ea typeface="Arial"/>
                <a:cs typeface="Arial"/>
                <a:sym typeface="Arial"/>
              </a:rPr>
              <a:t>Hoặc </a:t>
            </a:r>
            <a:r>
              <a:rPr lang="en-US" sz="2000" dirty="0" err="1">
                <a:solidFill>
                  <a:srgbClr val="833C0B"/>
                </a:solidFill>
                <a:latin typeface="UTM Avo" panose="02040603050506020204" pitchFamily="18" charset="0"/>
                <a:ea typeface="Arial"/>
                <a:cs typeface="Arial"/>
                <a:sym typeface="Arial"/>
              </a:rPr>
              <a:t>truy</a:t>
            </a:r>
            <a:r>
              <a:rPr lang="en-US" sz="2000" dirty="0">
                <a:solidFill>
                  <a:srgbClr val="833C0B"/>
                </a:solidFill>
                <a:latin typeface="UTM Avo" panose="02040603050506020204" pitchFamily="18" charset="0"/>
                <a:ea typeface="Arial"/>
                <a:cs typeface="Arial"/>
                <a:sym typeface="Arial"/>
              </a:rPr>
              <a:t> </a:t>
            </a:r>
            <a:r>
              <a:rPr lang="en-US" sz="2000" dirty="0" err="1">
                <a:solidFill>
                  <a:srgbClr val="833C0B"/>
                </a:solidFill>
                <a:latin typeface="UTM Avo" panose="02040603050506020204" pitchFamily="18" charset="0"/>
                <a:ea typeface="Arial"/>
                <a:cs typeface="Arial"/>
                <a:sym typeface="Arial"/>
              </a:rPr>
              <a:t>cập</a:t>
            </a:r>
            <a:r>
              <a:rPr lang="en-US" sz="2000" dirty="0">
                <a:solidFill>
                  <a:srgbClr val="833C0B"/>
                </a:solidFill>
                <a:latin typeface="UTM Avo" panose="02040603050506020204" pitchFamily="18" charset="0"/>
                <a:ea typeface="Arial"/>
                <a:cs typeface="Arial"/>
                <a:sym typeface="Arial"/>
              </a:rPr>
              <a:t> qua QR code</a:t>
            </a:r>
            <a:endParaRPr dirty="0"/>
          </a:p>
        </p:txBody>
      </p:sp>
      <p:pic>
        <p:nvPicPr>
          <p:cNvPr id="9" name="Google Shape;90;p1" descr="Ngón Trỏ, ngón tay, Máy tính Biểu tượng Tay - tay png tải về - Miễn phí  trong suốt Tay png Tải về.">
            <a:extLst>
              <a:ext uri="{FF2B5EF4-FFF2-40B4-BE49-F238E27FC236}">
                <a16:creationId xmlns:a16="http://schemas.microsoft.com/office/drawing/2014/main" id="{48BDCDB7-7169-BE3D-D202-AFAF2BB1AA97}"/>
              </a:ext>
            </a:extLst>
          </p:cNvPr>
          <p:cNvPicPr preferRelativeResize="0"/>
          <p:nvPr/>
        </p:nvPicPr>
        <p:blipFill rotWithShape="1">
          <a:blip r:embed="rId4">
            <a:alphaModFix/>
          </a:blip>
          <a:srcRect/>
          <a:stretch/>
        </p:blipFill>
        <p:spPr>
          <a:xfrm rot="-5400000">
            <a:off x="5679086" y="2851979"/>
            <a:ext cx="1053311" cy="749021"/>
          </a:xfrm>
          <a:prstGeom prst="rect">
            <a:avLst/>
          </a:prstGeom>
          <a:noFill/>
          <a:ln>
            <a:noFill/>
          </a:ln>
        </p:spPr>
      </p:pic>
      <p:pic>
        <p:nvPicPr>
          <p:cNvPr id="10" name="Google Shape;91;p1">
            <a:extLst>
              <a:ext uri="{FF2B5EF4-FFF2-40B4-BE49-F238E27FC236}">
                <a16:creationId xmlns:a16="http://schemas.microsoft.com/office/drawing/2014/main" id="{90111135-4929-E613-5CA2-ABDE28095342}"/>
              </a:ext>
            </a:extLst>
          </p:cNvPr>
          <p:cNvPicPr preferRelativeResize="0"/>
          <p:nvPr/>
        </p:nvPicPr>
        <p:blipFill rotWithShape="1">
          <a:blip r:embed="rId5">
            <a:alphaModFix/>
          </a:blip>
          <a:srcRect/>
          <a:stretch/>
        </p:blipFill>
        <p:spPr>
          <a:xfrm>
            <a:off x="4905420" y="3722149"/>
            <a:ext cx="2684532" cy="2684532"/>
          </a:xfrm>
          <a:prstGeom prst="roundRect">
            <a:avLst>
              <a:gd name="adj" fmla="val 12957"/>
            </a:avLst>
          </a:prstGeom>
          <a:noFill/>
          <a:ln>
            <a:noFill/>
          </a:ln>
        </p:spPr>
      </p:pic>
    </p:spTree>
    <p:extLst>
      <p:ext uri="{BB962C8B-B14F-4D97-AF65-F5344CB8AC3E}">
        <p14:creationId xmlns:p14="http://schemas.microsoft.com/office/powerpoint/2010/main" val="217598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mẫu Toán 4</Template>
  <TotalTime>625</TotalTime>
  <Words>792</Words>
  <Application>Microsoft Office PowerPoint</Application>
  <PresentationFormat>Widescreen</PresentationFormat>
  <Paragraphs>76</Paragraphs>
  <Slides>21</Slides>
  <Notes>7</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Calibri</vt:lpstr>
      <vt:lpstr>Wingdings</vt:lpstr>
      <vt:lpstr>Cambria Math</vt:lpstr>
      <vt:lpstr>Calibri Light</vt:lpstr>
      <vt:lpstr>Arial</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65</cp:revision>
  <dcterms:created xsi:type="dcterms:W3CDTF">2023-10-24T04:45:10Z</dcterms:created>
  <dcterms:modified xsi:type="dcterms:W3CDTF">2024-10-08T07:19:21Z</dcterms:modified>
</cp:coreProperties>
</file>