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281" r:id="rId4"/>
    <p:sldId id="353" r:id="rId5"/>
    <p:sldId id="341" r:id="rId6"/>
    <p:sldId id="355" r:id="rId7"/>
    <p:sldId id="356" r:id="rId8"/>
    <p:sldId id="367" r:id="rId9"/>
    <p:sldId id="368" r:id="rId10"/>
    <p:sldId id="369" r:id="rId11"/>
    <p:sldId id="360" r:id="rId12"/>
    <p:sldId id="361" r:id="rId13"/>
    <p:sldId id="362" r:id="rId14"/>
    <p:sldId id="363" r:id="rId15"/>
    <p:sldId id="364" r:id="rId16"/>
    <p:sldId id="365" r:id="rId17"/>
    <p:sldId id="370" r:id="rId18"/>
    <p:sldId id="348" r:id="rId19"/>
    <p:sldId id="352" r:id="rId20"/>
    <p:sldId id="275" r:id="rId21"/>
    <p:sldId id="371" r:id="rId22"/>
  </p:sldIdLst>
  <p:sldSz cx="12192000" cy="6858000"/>
  <p:notesSz cx="6858000" cy="9144000"/>
  <p:embeddedFontLst>
    <p:embeddedFont>
      <p:font typeface="UTM Avo" panose="02040603050506020204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92"/>
    <p:restoredTop sz="94583"/>
  </p:normalViewPr>
  <p:slideViewPr>
    <p:cSldViewPr snapToGrid="0">
      <p:cViewPr>
        <p:scale>
          <a:sx n="62" d="100"/>
          <a:sy n="62" d="100"/>
        </p:scale>
        <p:origin x="804" y="-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42" Type="http://customschemas.google.com/relationships/presentationmetadata" Target="meta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783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4017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0335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0994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29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8436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014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6430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572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9215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935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B8E471B-AE77-BA89-2C2C-3C1B3FFC444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08-Oct-24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171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8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8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1/1/678/8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26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0" y="2189340"/>
            <a:ext cx="9144000" cy="1975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6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6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1</a:t>
            </a:r>
            <a:br>
              <a:rPr lang="en-US" sz="46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6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Trao </a:t>
            </a:r>
            <a:r>
              <a:rPr lang="en-US" sz="46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đổi</a:t>
            </a:r>
            <a:r>
              <a:rPr lang="en-US" sz="46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: </a:t>
            </a:r>
            <a:r>
              <a:rPr lang="en-US" sz="46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Quyền</a:t>
            </a:r>
            <a:r>
              <a:rPr lang="en-US" sz="46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6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của</a:t>
            </a:r>
            <a:r>
              <a:rPr lang="en-US" sz="46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6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trẻ</a:t>
            </a:r>
            <a:r>
              <a:rPr lang="en-US" sz="46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6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em</a:t>
            </a:r>
            <a:endParaRPr sz="46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5B8E3E-2740-A269-3C80-CC1F1E42508F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2">
            <a:extLst>
              <a:ext uri="{FF2B5EF4-FFF2-40B4-BE49-F238E27FC236}">
                <a16:creationId xmlns:a16="http://schemas.microsoft.com/office/drawing/2014/main" id="{A3D4AA22-31B7-0517-0952-A74A54582A9E}"/>
              </a:ext>
            </a:extLst>
          </p:cNvPr>
          <p:cNvSpPr/>
          <p:nvPr/>
        </p:nvSpPr>
        <p:spPr>
          <a:xfrm>
            <a:off x="4058301" y="1111573"/>
            <a:ext cx="4075398" cy="77552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 defTabSz="1152053">
              <a:buClrTx/>
              <a:defRPr/>
            </a:pPr>
            <a:r>
              <a:rPr lang="en-US" sz="2400" b="1">
                <a:solidFill>
                  <a:sysClr val="windowText" lastClr="000000"/>
                </a:solidFill>
                <a:latin typeface="+mn-lt"/>
                <a:ea typeface="+mn-ea"/>
                <a:cs typeface="Arial" panose="020B0604020202020204" pitchFamily="34" charset="0"/>
              </a:rPr>
              <a:t>Làm việc nhóm đôi</a:t>
            </a:r>
            <a:endParaRPr lang="en-US" sz="2400" b="1" dirty="0">
              <a:solidFill>
                <a:sysClr val="windowText" lastClr="00000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9D3310-8DC0-A55E-8B34-E9E535A0E0F9}"/>
              </a:ext>
            </a:extLst>
          </p:cNvPr>
          <p:cNvSpPr txBox="1"/>
          <p:nvPr/>
        </p:nvSpPr>
        <p:spPr>
          <a:xfrm>
            <a:off x="1649879" y="1989541"/>
            <a:ext cx="8892241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Tx/>
            </a:pP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Sau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khi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xem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video,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thảo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luận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với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bạn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và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trả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lời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câu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hỏi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sau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: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Vì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sao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chúng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ta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lại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cần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phải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tôn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trọng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quyền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trẻ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+mn-lt"/>
              </a:rPr>
              <a:t>em</a:t>
            </a:r>
            <a:r>
              <a:rPr lang="en-US" sz="2400" b="1" dirty="0">
                <a:solidFill>
                  <a:schemeClr val="tx1"/>
                </a:solidFill>
                <a:latin typeface="+mn-lt"/>
              </a:rPr>
              <a:t>? </a:t>
            </a:r>
            <a:endParaRPr lang="vi-VN" sz="2400" b="1" i="1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1" name="Trẻ Em Hôm Nay Thế Giới Ngày Mai">
            <a:hlinkClick r:id="" action="ppaction://media"/>
            <a:extLst>
              <a:ext uri="{FF2B5EF4-FFF2-40B4-BE49-F238E27FC236}">
                <a16:creationId xmlns:a16="http://schemas.microsoft.com/office/drawing/2014/main" id="{09DF7F8B-7D92-C3F8-5960-07197C8614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67921" y="3319850"/>
            <a:ext cx="5656155" cy="318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7807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 fullScrn="1">
              <p:cMediaNode vol="80000">
                <p:cTn id="25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35AA7A5A-D9A8-8F96-AEA8-C96E6C5B4D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22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2D3BB1-CA77-CC1B-4766-3D697CE93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1427;p34">
            <a:extLst>
              <a:ext uri="{FF2B5EF4-FFF2-40B4-BE49-F238E27FC236}">
                <a16:creationId xmlns:a16="http://schemas.microsoft.com/office/drawing/2014/main" id="{F1F0749C-C81A-3610-5849-C3D1AECF71A3}"/>
              </a:ext>
            </a:extLst>
          </p:cNvPr>
          <p:cNvSpPr txBox="1">
            <a:spLocks/>
          </p:cNvSpPr>
          <p:nvPr/>
        </p:nvSpPr>
        <p:spPr>
          <a:xfrm>
            <a:off x="959891" y="3052750"/>
            <a:ext cx="6323274" cy="1997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0" rIns="115184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600" b="0" i="0" u="none" strike="noStrike" cap="none">
                <a:solidFill>
                  <a:srgbClr val="34343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indent="0" defTabSz="1152053">
              <a:lnSpc>
                <a:spcPct val="150000"/>
              </a:lnSpc>
              <a:buClr>
                <a:srgbClr val="343434"/>
              </a:buClr>
              <a:defRPr/>
            </a:pPr>
            <a:r>
              <a:rPr lang="en-US" sz="4400" b="1" dirty="0">
                <a:solidFill>
                  <a:srgbClr val="000000"/>
                </a:solidFill>
                <a:latin typeface="+mn-lt"/>
              </a:rPr>
              <a:t>CHUẨN BỊ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CB33536-FEF0-47F2-358C-C2311B6BE2B9}"/>
              </a:ext>
            </a:extLst>
          </p:cNvPr>
          <p:cNvSpPr txBox="1"/>
          <p:nvPr/>
        </p:nvSpPr>
        <p:spPr>
          <a:xfrm>
            <a:off x="1274913" y="2659559"/>
            <a:ext cx="56932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52053">
              <a:buClrTx/>
              <a:defRPr/>
            </a:pPr>
            <a:r>
              <a:rPr lang="en-US" sz="4400" b="1" dirty="0">
                <a:solidFill>
                  <a:srgbClr val="C00000"/>
                </a:solidFill>
                <a:latin typeface="+mn-lt"/>
              </a:rPr>
              <a:t>HOẠT ĐỘNG 1:</a:t>
            </a:r>
            <a:endParaRPr lang="en-US" sz="4400" b="1" i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2" name="Freeform 3">
            <a:extLst>
              <a:ext uri="{FF2B5EF4-FFF2-40B4-BE49-F238E27FC236}">
                <a16:creationId xmlns:a16="http://schemas.microsoft.com/office/drawing/2014/main" id="{199FC422-24E9-EB60-1544-518C3975B3D5}"/>
              </a:ext>
            </a:extLst>
          </p:cNvPr>
          <p:cNvSpPr/>
          <p:nvPr/>
        </p:nvSpPr>
        <p:spPr>
          <a:xfrm rot="-862886">
            <a:off x="7835074" y="1803815"/>
            <a:ext cx="3609857" cy="3774565"/>
          </a:xfrm>
          <a:custGeom>
            <a:avLst/>
            <a:gdLst/>
            <a:ahLst/>
            <a:cxnLst/>
            <a:rect l="l" t="t" r="r" b="b"/>
            <a:pathLst>
              <a:path w="4817457" h="5037265">
                <a:moveTo>
                  <a:pt x="0" y="0"/>
                </a:moveTo>
                <a:lnTo>
                  <a:pt x="4817458" y="0"/>
                </a:lnTo>
                <a:lnTo>
                  <a:pt x="4817458" y="5037266"/>
                </a:lnTo>
                <a:lnTo>
                  <a:pt x="0" y="50372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72774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F648E-C2CB-01EC-D8B2-A87A47D19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3A60BD9-80CE-34EB-5382-2A0CA633BE64}"/>
              </a:ext>
            </a:extLst>
          </p:cNvPr>
          <p:cNvGrpSpPr/>
          <p:nvPr/>
        </p:nvGrpSpPr>
        <p:grpSpPr>
          <a:xfrm>
            <a:off x="465277" y="2600495"/>
            <a:ext cx="5468261" cy="3946609"/>
            <a:chOff x="-200715" y="1335790"/>
            <a:chExt cx="4340315" cy="313253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7E12B9A-8742-5E30-2CD4-9387DBEBFF11}"/>
                </a:ext>
              </a:extLst>
            </p:cNvPr>
            <p:cNvGrpSpPr/>
            <p:nvPr/>
          </p:nvGrpSpPr>
          <p:grpSpPr>
            <a:xfrm>
              <a:off x="-200715" y="1705244"/>
              <a:ext cx="4340315" cy="2763081"/>
              <a:chOff x="-251515" y="1922959"/>
              <a:chExt cx="4340315" cy="2763081"/>
            </a:xfrm>
          </p:grpSpPr>
          <p:sp>
            <p:nvSpPr>
              <p:cNvPr id="9" name="Rectangle: Rounded Corners 45">
                <a:extLst>
                  <a:ext uri="{FF2B5EF4-FFF2-40B4-BE49-F238E27FC236}">
                    <a16:creationId xmlns:a16="http://schemas.microsoft.com/office/drawing/2014/main" id="{6ECA8DF3-4AC6-FE9A-94FE-7C50C541B07E}"/>
                  </a:ext>
                </a:extLst>
              </p:cNvPr>
              <p:cNvSpPr/>
              <p:nvPr/>
            </p:nvSpPr>
            <p:spPr>
              <a:xfrm>
                <a:off x="-251515" y="1922959"/>
                <a:ext cx="4340315" cy="2763081"/>
              </a:xfrm>
              <a:prstGeom prst="roundRect">
                <a:avLst>
                  <a:gd name="adj" fmla="val 4729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1152053">
                  <a:buClrTx/>
                  <a:defRPr/>
                </a:pPr>
                <a:endParaRPr lang="en-US" sz="2400">
                  <a:solidFill>
                    <a:srgbClr val="FFF2CC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2428A5-17C9-C475-A119-5F74503AA1A6}"/>
                  </a:ext>
                </a:extLst>
              </p:cNvPr>
              <p:cNvSpPr txBox="1"/>
              <p:nvPr/>
            </p:nvSpPr>
            <p:spPr>
              <a:xfrm>
                <a:off x="309948" y="2296527"/>
                <a:ext cx="3217390" cy="17698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1152053">
                  <a:lnSpc>
                    <a:spcPct val="150000"/>
                  </a:lnSpc>
                  <a:buClrTx/>
                  <a:defRPr/>
                </a:pPr>
                <a:r>
                  <a:rPr lang="en-US" sz="2400" b="1" dirty="0" err="1">
                    <a:latin typeface="+mn-lt"/>
                  </a:rPr>
                  <a:t>Đề</a:t>
                </a:r>
                <a:r>
                  <a:rPr lang="en-US" sz="2400" b="1" dirty="0">
                    <a:latin typeface="+mn-lt"/>
                  </a:rPr>
                  <a:t> </a:t>
                </a:r>
                <a:r>
                  <a:rPr lang="en-US" sz="2400" b="1" dirty="0" err="1">
                    <a:latin typeface="+mn-lt"/>
                  </a:rPr>
                  <a:t>bài</a:t>
                </a:r>
                <a:r>
                  <a:rPr lang="en-US" sz="2400" b="1" dirty="0">
                    <a:latin typeface="+mn-lt"/>
                  </a:rPr>
                  <a:t> 1:</a:t>
                </a:r>
              </a:p>
              <a:p>
                <a:pPr algn="just" defTabSz="1152053">
                  <a:lnSpc>
                    <a:spcPct val="150000"/>
                  </a:lnSpc>
                  <a:buClrTx/>
                  <a:defRPr/>
                </a:pPr>
                <a:r>
                  <a:rPr lang="vi-VN" sz="2400" dirty="0">
                    <a:solidFill>
                      <a:sysClr val="windowText" lastClr="000000"/>
                    </a:solidFill>
                    <a:latin typeface="+mn-lt"/>
                  </a:rPr>
                  <a:t>Trao đổi với bạn cách hiểu của em về một trong các quyền nêu trên.</a:t>
                </a:r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90C329F-4CFD-80FC-D127-9D5756333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69983" y="1335790"/>
              <a:ext cx="998918" cy="731312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F05BB72-D229-DB0D-D9D3-2C1702F4AF6D}"/>
              </a:ext>
            </a:extLst>
          </p:cNvPr>
          <p:cNvGrpSpPr/>
          <p:nvPr/>
        </p:nvGrpSpPr>
        <p:grpSpPr>
          <a:xfrm>
            <a:off x="6258461" y="2615249"/>
            <a:ext cx="5468262" cy="3931855"/>
            <a:chOff x="-22764" y="1326082"/>
            <a:chExt cx="4340316" cy="312082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F6867F1-E2ED-E485-44E1-A9677D967405}"/>
                </a:ext>
              </a:extLst>
            </p:cNvPr>
            <p:cNvGrpSpPr/>
            <p:nvPr/>
          </p:nvGrpSpPr>
          <p:grpSpPr>
            <a:xfrm>
              <a:off x="-22764" y="1680029"/>
              <a:ext cx="4340316" cy="2766878"/>
              <a:chOff x="-73564" y="1897744"/>
              <a:chExt cx="4340316" cy="2766878"/>
            </a:xfrm>
          </p:grpSpPr>
          <p:sp>
            <p:nvSpPr>
              <p:cNvPr id="14" name="Rectangle: Rounded Corners 50">
                <a:extLst>
                  <a:ext uri="{FF2B5EF4-FFF2-40B4-BE49-F238E27FC236}">
                    <a16:creationId xmlns:a16="http://schemas.microsoft.com/office/drawing/2014/main" id="{BB141E8F-DA9B-6A98-2BBF-3D5710F7B18F}"/>
                  </a:ext>
                </a:extLst>
              </p:cNvPr>
              <p:cNvSpPr/>
              <p:nvPr/>
            </p:nvSpPr>
            <p:spPr>
              <a:xfrm>
                <a:off x="-73564" y="1897744"/>
                <a:ext cx="4340316" cy="2766878"/>
              </a:xfrm>
              <a:prstGeom prst="roundRect">
                <a:avLst>
                  <a:gd name="adj" fmla="val 4729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1152053">
                  <a:buClrTx/>
                  <a:defRPr/>
                </a:pPr>
                <a:endParaRPr lang="en-US" sz="2400">
                  <a:solidFill>
                    <a:srgbClr val="FFF2CC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2490FA7-DEBC-4256-C941-17B81DFD1C12}"/>
                  </a:ext>
                </a:extLst>
              </p:cNvPr>
              <p:cNvSpPr txBox="1"/>
              <p:nvPr/>
            </p:nvSpPr>
            <p:spPr>
              <a:xfrm>
                <a:off x="-11507" y="2275110"/>
                <a:ext cx="4216202" cy="22096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 defTabSz="1152053">
                  <a:lnSpc>
                    <a:spcPct val="150000"/>
                  </a:lnSpc>
                  <a:buClrTx/>
                  <a:defRPr/>
                </a:pPr>
                <a:r>
                  <a:rPr lang="en-US" sz="2400" b="1" dirty="0" err="1">
                    <a:latin typeface="+mn-lt"/>
                  </a:rPr>
                  <a:t>Đề</a:t>
                </a:r>
                <a:r>
                  <a:rPr lang="en-US" sz="2400" b="1" dirty="0">
                    <a:latin typeface="+mn-lt"/>
                  </a:rPr>
                  <a:t> </a:t>
                </a:r>
                <a:r>
                  <a:rPr lang="en-US" sz="2400" b="1" dirty="0" err="1">
                    <a:latin typeface="+mn-lt"/>
                  </a:rPr>
                  <a:t>bài</a:t>
                </a:r>
                <a:r>
                  <a:rPr lang="en-US" sz="2400" b="1" dirty="0">
                    <a:latin typeface="+mn-lt"/>
                  </a:rPr>
                  <a:t> 2:</a:t>
                </a:r>
              </a:p>
              <a:p>
                <a:pPr algn="just" defTabSz="1152053">
                  <a:lnSpc>
                    <a:spcPct val="150000"/>
                  </a:lnSpc>
                  <a:buClrTx/>
                  <a:defRPr/>
                </a:pPr>
                <a:r>
                  <a:rPr lang="vi-VN" sz="2400" dirty="0">
                    <a:solidFill>
                      <a:sysClr val="windowText" lastClr="000000"/>
                    </a:solidFill>
                    <a:latin typeface="+mn-lt"/>
                  </a:rPr>
                  <a:t>Trao đổi với bạn về việc em mong muốn cha mẹ (hoặc người lớn) hiểu và giúp đỡ em thực hiện nguyện vọng của mình.</a:t>
                </a:r>
              </a:p>
            </p:txBody>
          </p:sp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1EB2C8E-73E4-F61B-87B6-EE1F49979B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47936" y="1326082"/>
              <a:ext cx="998918" cy="731312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C7FD8655-5003-066B-0CA1-BBFFE2968C81}"/>
              </a:ext>
            </a:extLst>
          </p:cNvPr>
          <p:cNvSpPr txBox="1"/>
          <p:nvPr/>
        </p:nvSpPr>
        <p:spPr>
          <a:xfrm>
            <a:off x="1920392" y="1672559"/>
            <a:ext cx="8351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+mn-lt"/>
              </a:rPr>
              <a:t>Cả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lớp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thầm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hai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đề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phần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gợi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ý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sau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:</a:t>
            </a:r>
          </a:p>
        </p:txBody>
      </p:sp>
      <p:sp>
        <p:nvSpPr>
          <p:cNvPr id="2" name="Pentagon 1">
            <a:extLst>
              <a:ext uri="{FF2B5EF4-FFF2-40B4-BE49-F238E27FC236}">
                <a16:creationId xmlns:a16="http://schemas.microsoft.com/office/drawing/2014/main" id="{B6C74FF4-63FC-1A56-B3C7-9FA951DBC826}"/>
              </a:ext>
            </a:extLst>
          </p:cNvPr>
          <p:cNvSpPr/>
          <p:nvPr/>
        </p:nvSpPr>
        <p:spPr>
          <a:xfrm>
            <a:off x="4683128" y="2229296"/>
            <a:ext cx="2825742" cy="672930"/>
          </a:xfrm>
          <a:prstGeom prst="homePlate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</a:rPr>
              <a:t>HAI ĐỀ BÀI</a:t>
            </a:r>
          </a:p>
        </p:txBody>
      </p:sp>
    </p:spTree>
    <p:extLst>
      <p:ext uri="{BB962C8B-B14F-4D97-AF65-F5344CB8AC3E}">
        <p14:creationId xmlns:p14="http://schemas.microsoft.com/office/powerpoint/2010/main" val="341506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1D4F34-E398-6C69-B448-7B6286206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29EAFB2-463C-B791-D45E-27B28141BE43}"/>
              </a:ext>
            </a:extLst>
          </p:cNvPr>
          <p:cNvSpPr txBox="1"/>
          <p:nvPr/>
        </p:nvSpPr>
        <p:spPr>
          <a:xfrm>
            <a:off x="1920392" y="1672559"/>
            <a:ext cx="8351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+mn-lt"/>
              </a:rPr>
              <a:t>Cả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lớp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thầm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hai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đề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phần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gợi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ý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sau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:</a:t>
            </a:r>
          </a:p>
        </p:txBody>
      </p:sp>
      <p:sp>
        <p:nvSpPr>
          <p:cNvPr id="2" name="Pentagon 1">
            <a:extLst>
              <a:ext uri="{FF2B5EF4-FFF2-40B4-BE49-F238E27FC236}">
                <a16:creationId xmlns:a16="http://schemas.microsoft.com/office/drawing/2014/main" id="{32E2E197-EF8B-43DE-D95E-DC1A267F98AE}"/>
              </a:ext>
            </a:extLst>
          </p:cNvPr>
          <p:cNvSpPr/>
          <p:nvPr/>
        </p:nvSpPr>
        <p:spPr>
          <a:xfrm>
            <a:off x="4683128" y="2229296"/>
            <a:ext cx="2825742" cy="672930"/>
          </a:xfrm>
          <a:prstGeom prst="homePlate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</a:rPr>
              <a:t>PHẦN GỢI </a:t>
            </a:r>
            <a:r>
              <a:rPr lang="en-US" sz="2400" b="1" dirty="0" err="1">
                <a:solidFill>
                  <a:sysClr val="windowText" lastClr="000000"/>
                </a:solidFill>
              </a:rPr>
              <a:t>Ý</a:t>
            </a:r>
            <a:endParaRPr lang="en-US" sz="2400" b="1" dirty="0">
              <a:solidFill>
                <a:sysClr val="windowText" lastClr="000000"/>
              </a:solidFill>
            </a:endParaRPr>
          </a:p>
        </p:txBody>
      </p:sp>
      <p:pic>
        <p:nvPicPr>
          <p:cNvPr id="3" name="Picture 2" descr="A screenshot of a chat&#10;&#10;Description automatically generated">
            <a:extLst>
              <a:ext uri="{FF2B5EF4-FFF2-40B4-BE49-F238E27FC236}">
                <a16:creationId xmlns:a16="http://schemas.microsoft.com/office/drawing/2014/main" id="{129047FF-7844-49C2-5641-9A32543D69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76" t="32143" r="4611" b="10474"/>
          <a:stretch/>
        </p:blipFill>
        <p:spPr>
          <a:xfrm>
            <a:off x="1557130" y="3050306"/>
            <a:ext cx="9077738" cy="3495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796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2442C2-D630-B9BC-0152-FEC5D19F4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9EB02636-7BD3-0DE4-2512-F22B1840BDE1}"/>
              </a:ext>
            </a:extLst>
          </p:cNvPr>
          <p:cNvSpPr txBox="1"/>
          <p:nvPr/>
        </p:nvSpPr>
        <p:spPr>
          <a:xfrm>
            <a:off x="1920392" y="1672559"/>
            <a:ext cx="8351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+mn-lt"/>
              </a:rPr>
              <a:t>Cả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lớp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thầm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hai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đề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phần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gợi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ý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sau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:</a:t>
            </a:r>
          </a:p>
        </p:txBody>
      </p:sp>
      <p:sp>
        <p:nvSpPr>
          <p:cNvPr id="2" name="Pentagon 1">
            <a:extLst>
              <a:ext uri="{FF2B5EF4-FFF2-40B4-BE49-F238E27FC236}">
                <a16:creationId xmlns:a16="http://schemas.microsoft.com/office/drawing/2014/main" id="{68145924-BDE9-8394-1F66-1148CFEC5C2A}"/>
              </a:ext>
            </a:extLst>
          </p:cNvPr>
          <p:cNvSpPr/>
          <p:nvPr/>
        </p:nvSpPr>
        <p:spPr>
          <a:xfrm>
            <a:off x="4683128" y="2229296"/>
            <a:ext cx="2825742" cy="672930"/>
          </a:xfrm>
          <a:prstGeom prst="homePlate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</a:rPr>
              <a:t>PHẦN GỢI </a:t>
            </a:r>
            <a:r>
              <a:rPr lang="en-US" sz="2400" b="1" dirty="0" err="1">
                <a:solidFill>
                  <a:sysClr val="windowText" lastClr="000000"/>
                </a:solidFill>
              </a:rPr>
              <a:t>Ý</a:t>
            </a:r>
            <a:endParaRPr lang="en-US" sz="2400" b="1" dirty="0">
              <a:solidFill>
                <a:sysClr val="windowText" lastClr="000000"/>
              </a:solidFill>
            </a:endParaRPr>
          </a:p>
        </p:txBody>
      </p:sp>
      <p:pic>
        <p:nvPicPr>
          <p:cNvPr id="4" name="Picture 3" descr="A cartoon of a child and child sitting at a table&#10;&#10;Description automatically generated">
            <a:extLst>
              <a:ext uri="{FF2B5EF4-FFF2-40B4-BE49-F238E27FC236}">
                <a16:creationId xmlns:a16="http://schemas.microsoft.com/office/drawing/2014/main" id="{C1185C43-1735-444A-5A08-5EA71B32A4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494" t="12365" r="12320" b="67900"/>
          <a:stretch/>
        </p:blipFill>
        <p:spPr>
          <a:xfrm>
            <a:off x="806718" y="3148118"/>
            <a:ext cx="10578561" cy="2969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591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D9D9F0-24F8-BEE8-DC7C-67C381BE7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7476F5F2-A682-096B-8FFE-D298E20852A8}"/>
              </a:ext>
            </a:extLst>
          </p:cNvPr>
          <p:cNvSpPr txBox="1"/>
          <p:nvPr/>
        </p:nvSpPr>
        <p:spPr>
          <a:xfrm>
            <a:off x="1920392" y="1672559"/>
            <a:ext cx="8351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+mn-lt"/>
              </a:rPr>
              <a:t>Cả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lớp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đọc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thầm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hai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đề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phần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gợi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ý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sau</a:t>
            </a:r>
            <a:r>
              <a:rPr lang="en-US" sz="2400" dirty="0">
                <a:solidFill>
                  <a:schemeClr val="tx1"/>
                </a:solidFill>
                <a:latin typeface="+mn-lt"/>
              </a:rPr>
              <a:t>:</a:t>
            </a:r>
          </a:p>
        </p:txBody>
      </p:sp>
      <p:sp>
        <p:nvSpPr>
          <p:cNvPr id="2" name="Pentagon 1">
            <a:extLst>
              <a:ext uri="{FF2B5EF4-FFF2-40B4-BE49-F238E27FC236}">
                <a16:creationId xmlns:a16="http://schemas.microsoft.com/office/drawing/2014/main" id="{698BDF13-B339-65BC-596D-EC91AC026743}"/>
              </a:ext>
            </a:extLst>
          </p:cNvPr>
          <p:cNvSpPr/>
          <p:nvPr/>
        </p:nvSpPr>
        <p:spPr>
          <a:xfrm>
            <a:off x="4683128" y="2229296"/>
            <a:ext cx="2825742" cy="672930"/>
          </a:xfrm>
          <a:prstGeom prst="homePlate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</a:rPr>
              <a:t>PHẦN GỢI </a:t>
            </a:r>
            <a:r>
              <a:rPr lang="en-US" sz="2400" b="1" dirty="0" err="1">
                <a:solidFill>
                  <a:sysClr val="windowText" lastClr="000000"/>
                </a:solidFill>
              </a:rPr>
              <a:t>Ý</a:t>
            </a:r>
            <a:endParaRPr lang="en-US" sz="2400" b="1" dirty="0">
              <a:solidFill>
                <a:sysClr val="windowText" lastClr="000000"/>
              </a:solidFill>
            </a:endParaRPr>
          </a:p>
        </p:txBody>
      </p:sp>
      <p:pic>
        <p:nvPicPr>
          <p:cNvPr id="3" name="Picture 2" descr="A cartoon of a child and child sitting at a table&#10;&#10;Description automatically generated">
            <a:extLst>
              <a:ext uri="{FF2B5EF4-FFF2-40B4-BE49-F238E27FC236}">
                <a16:creationId xmlns:a16="http://schemas.microsoft.com/office/drawing/2014/main" id="{3BABA85B-8197-720F-9891-55584297EB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59" t="39035" r="5956" b="33362"/>
          <a:stretch/>
        </p:blipFill>
        <p:spPr>
          <a:xfrm>
            <a:off x="1118562" y="3111622"/>
            <a:ext cx="9954873" cy="3310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3600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3BB1E8-A3C8-27F0-CDB6-A5AFCD9CA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D88DCD7-84CE-EE32-B164-37EA74821295}"/>
              </a:ext>
            </a:extLst>
          </p:cNvPr>
          <p:cNvGrpSpPr/>
          <p:nvPr/>
        </p:nvGrpSpPr>
        <p:grpSpPr>
          <a:xfrm>
            <a:off x="860429" y="1483588"/>
            <a:ext cx="10471141" cy="1128385"/>
            <a:chOff x="496689" y="580495"/>
            <a:chExt cx="8311244" cy="8956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E183093-5AD2-E5FB-BB9B-754E32DBDCCC}"/>
                </a:ext>
              </a:extLst>
            </p:cNvPr>
            <p:cNvSpPr txBox="1"/>
            <p:nvPr/>
          </p:nvSpPr>
          <p:spPr>
            <a:xfrm>
              <a:off x="1143735" y="580495"/>
              <a:ext cx="7664198" cy="8956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1152053">
                <a:lnSpc>
                  <a:spcPct val="150000"/>
                </a:lnSpc>
                <a:buClrTx/>
                <a:defRPr/>
              </a:pP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Sau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khi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đọc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đề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bài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và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gợi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ý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,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các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em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trao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đổi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với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bạn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để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trả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lời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những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câu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hỏi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dưới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+mn-lt"/>
                  <a:ea typeface="+mn-ea"/>
                </a:rPr>
                <a:t>đây</a:t>
              </a:r>
              <a:r>
                <a:rPr lang="en-US" sz="2400" dirty="0">
                  <a:solidFill>
                    <a:schemeClr val="tx1"/>
                  </a:solidFill>
                  <a:latin typeface="+mn-lt"/>
                  <a:ea typeface="+mn-ea"/>
                </a:rPr>
                <a:t>: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6978B85-E032-3CF9-ABCF-CA29D71B1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689" y="813103"/>
              <a:ext cx="553192" cy="558758"/>
            </a:xfrm>
            <a:prstGeom prst="rect">
              <a:avLst/>
            </a:prstGeom>
          </p:spPr>
        </p:pic>
      </p:grpSp>
      <p:sp>
        <p:nvSpPr>
          <p:cNvPr id="9" name="Rounded Rectangle 32">
            <a:extLst>
              <a:ext uri="{FF2B5EF4-FFF2-40B4-BE49-F238E27FC236}">
                <a16:creationId xmlns:a16="http://schemas.microsoft.com/office/drawing/2014/main" id="{521E057C-C67A-E4EE-D2DB-6FA26C647476}"/>
              </a:ext>
            </a:extLst>
          </p:cNvPr>
          <p:cNvSpPr/>
          <p:nvPr/>
        </p:nvSpPr>
        <p:spPr>
          <a:xfrm>
            <a:off x="2296357" y="3555048"/>
            <a:ext cx="7599284" cy="1872372"/>
          </a:xfrm>
          <a:prstGeom prst="roundRect">
            <a:avLst>
              <a:gd name="adj" fmla="val 13933"/>
            </a:avLst>
          </a:prstGeom>
          <a:solidFill>
            <a:srgbClr val="FFFFFF"/>
          </a:solidFill>
          <a:ln w="6350" cap="flat" cmpd="sng" algn="ctr">
            <a:solidFill>
              <a:sysClr val="windowText" lastClr="000000">
                <a:lumMod val="90000"/>
                <a:lumOff val="1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 defTabSz="576026">
              <a:lnSpc>
                <a:spcPct val="150000"/>
              </a:lnSpc>
              <a:buClrTx/>
              <a:defRPr/>
            </a:pPr>
            <a:r>
              <a:rPr lang="vi-VN" sz="2400" b="1" kern="1200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Câu 1: </a:t>
            </a:r>
            <a:r>
              <a:rPr lang="vi-VN" sz="2400" kern="1200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Đ</a:t>
            </a:r>
            <a:r>
              <a:rPr lang="en-US" sz="2400" kern="1200" dirty="0" err="1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ề</a:t>
            </a:r>
            <a:r>
              <a:rPr lang="vi-VN" sz="2400" kern="1200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 bài yêu cầu chúng ta làm gì? </a:t>
            </a:r>
            <a:endParaRPr lang="en-US" sz="2400" kern="1200" dirty="0">
              <a:solidFill>
                <a:prstClr val="black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defTabSz="576026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Em hiểu quyền đó như thế nào? </a:t>
            </a:r>
            <a:endParaRPr lang="en-US" sz="2400" kern="1200" dirty="0">
              <a:solidFill>
                <a:prstClr val="black"/>
              </a:solidFill>
              <a:latin typeface="+mn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defTabSz="576026">
              <a:lnSpc>
                <a:spcPct val="150000"/>
              </a:lnSpc>
              <a:buClrTx/>
              <a:defRPr/>
            </a:pPr>
            <a:r>
              <a:rPr lang="vi-VN" sz="2400" kern="1200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Quyền đó có ý nghĩa gì đối với trẻ em? </a:t>
            </a:r>
            <a:endParaRPr lang="en-US" sz="2400" kern="1200" dirty="0">
              <a:solidFill>
                <a:prstClr val="black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37">
            <a:extLst>
              <a:ext uri="{FF2B5EF4-FFF2-40B4-BE49-F238E27FC236}">
                <a16:creationId xmlns:a16="http://schemas.microsoft.com/office/drawing/2014/main" id="{75D75D73-515C-2346-554E-428579077904}"/>
              </a:ext>
            </a:extLst>
          </p:cNvPr>
          <p:cNvSpPr/>
          <p:nvPr/>
        </p:nvSpPr>
        <p:spPr>
          <a:xfrm>
            <a:off x="2296357" y="5580536"/>
            <a:ext cx="7599284" cy="913028"/>
          </a:xfrm>
          <a:prstGeom prst="roundRect">
            <a:avLst>
              <a:gd name="adj" fmla="val 13933"/>
            </a:avLst>
          </a:prstGeom>
          <a:solidFill>
            <a:srgbClr val="FFFFFF"/>
          </a:solidFill>
          <a:ln w="6350" cap="flat" cmpd="sng" algn="ctr">
            <a:solidFill>
              <a:sysClr val="windowText" lastClr="000000">
                <a:lumMod val="90000"/>
                <a:lumOff val="1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algn="ctr" defTabSz="576026">
              <a:buClrTx/>
              <a:defRPr/>
            </a:pPr>
            <a:r>
              <a:rPr lang="vi-VN" sz="2400" b="1" kern="1200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Câu 2: </a:t>
            </a:r>
            <a:r>
              <a:rPr lang="vi-VN" sz="2400" kern="1200" dirty="0">
                <a:solidFill>
                  <a:prstClr val="black"/>
                </a:solidFill>
                <a:latin typeface="+mn-lt"/>
                <a:ea typeface="Times New Roman" panose="02020603050405020304" pitchFamily="18" charset="0"/>
                <a:cs typeface="Arial" panose="020B0604020202020204" pitchFamily="34" charset="0"/>
              </a:rPr>
              <a:t>Theo gợi ý, chúng ta phải làm gì? </a:t>
            </a:r>
            <a:endParaRPr lang="en-US" sz="2400" kern="1200" dirty="0">
              <a:solidFill>
                <a:prstClr val="black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entagon 14">
            <a:extLst>
              <a:ext uri="{FF2B5EF4-FFF2-40B4-BE49-F238E27FC236}">
                <a16:creationId xmlns:a16="http://schemas.microsoft.com/office/drawing/2014/main" id="{3F1652CE-C274-FA50-21D3-D12FB2A279F6}"/>
              </a:ext>
            </a:extLst>
          </p:cNvPr>
          <p:cNvSpPr/>
          <p:nvPr/>
        </p:nvSpPr>
        <p:spPr>
          <a:xfrm>
            <a:off x="4369146" y="2715750"/>
            <a:ext cx="3453707" cy="672930"/>
          </a:xfrm>
          <a:prstGeom prst="homePlate">
            <a:avLst>
              <a:gd name="adj" fmla="val 0"/>
            </a:avLst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6026">
              <a:buClrTx/>
              <a:defRPr/>
            </a:pPr>
            <a:r>
              <a:rPr lang="en-US" sz="2400" b="1" kern="1200" dirty="0">
                <a:solidFill>
                  <a:schemeClr val="tx1"/>
                </a:solidFill>
                <a:cs typeface="Arial" panose="020B0604020202020204" pitchFamily="34" charset="0"/>
              </a:rPr>
              <a:t>THẢO LUẬN NHÓM</a:t>
            </a:r>
          </a:p>
        </p:txBody>
      </p:sp>
    </p:spTree>
    <p:extLst>
      <p:ext uri="{BB962C8B-B14F-4D97-AF65-F5344CB8AC3E}">
        <p14:creationId xmlns:p14="http://schemas.microsoft.com/office/powerpoint/2010/main" val="228311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64381-119F-276F-CC3D-A37C0B47D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Google Shape;1502;p81">
            <a:extLst>
              <a:ext uri="{FF2B5EF4-FFF2-40B4-BE49-F238E27FC236}">
                <a16:creationId xmlns:a16="http://schemas.microsoft.com/office/drawing/2014/main" id="{4FA03741-A156-AEAB-2B60-F081E62530F7}"/>
              </a:ext>
            </a:extLst>
          </p:cNvPr>
          <p:cNvCxnSpPr>
            <a:cxnSpLocks/>
            <a:endCxn id="12" idx="1"/>
          </p:cNvCxnSpPr>
          <p:nvPr/>
        </p:nvCxnSpPr>
        <p:spPr>
          <a:xfrm rot="5400000" flipH="1" flipV="1">
            <a:off x="3278399" y="3098026"/>
            <a:ext cx="1512000" cy="1054800"/>
          </a:xfrm>
          <a:prstGeom prst="bentConnector2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cxnSp>
        <p:nvCxnSpPr>
          <p:cNvPr id="10" name="Google Shape;1503;p81">
            <a:extLst>
              <a:ext uri="{FF2B5EF4-FFF2-40B4-BE49-F238E27FC236}">
                <a16:creationId xmlns:a16="http://schemas.microsoft.com/office/drawing/2014/main" id="{D07EFE1B-0CB3-3729-8E33-0DAA44C070DB}"/>
              </a:ext>
            </a:extLst>
          </p:cNvPr>
          <p:cNvCxnSpPr>
            <a:cxnSpLocks/>
            <a:endCxn id="14" idx="1"/>
          </p:cNvCxnSpPr>
          <p:nvPr/>
        </p:nvCxnSpPr>
        <p:spPr>
          <a:xfrm rot="16200000" flipH="1">
            <a:off x="3233456" y="4550161"/>
            <a:ext cx="1600284" cy="1056402"/>
          </a:xfrm>
          <a:prstGeom prst="bentConnector2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cxnSp>
        <p:nvCxnSpPr>
          <p:cNvPr id="11" name="Google Shape;1504;p81">
            <a:extLst>
              <a:ext uri="{FF2B5EF4-FFF2-40B4-BE49-F238E27FC236}">
                <a16:creationId xmlns:a16="http://schemas.microsoft.com/office/drawing/2014/main" id="{3B14CA1B-2855-17DC-071F-9BF291774136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3505397" y="4373965"/>
            <a:ext cx="1056402" cy="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CDB1-603E-B4F4-57FE-A16649338A5B}"/>
              </a:ext>
            </a:extLst>
          </p:cNvPr>
          <p:cNvSpPr/>
          <p:nvPr/>
        </p:nvSpPr>
        <p:spPr>
          <a:xfrm>
            <a:off x="4561799" y="2268150"/>
            <a:ext cx="6522107" cy="120255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576026">
              <a:lnSpc>
                <a:spcPct val="150000"/>
              </a:lnSpc>
              <a:buClrTx/>
            </a:pPr>
            <a:r>
              <a:rPr lang="vi-VN" sz="2400" kern="1200" dirty="0">
                <a:latin typeface="+mn-lt"/>
                <a:ea typeface="+mn-ea"/>
                <a:cs typeface="Arial" panose="020B0604020202020204" pitchFamily="34" charset="0"/>
              </a:rPr>
              <a:t>Đề bài yêu cầu chúng ta tìm hiểu về quyền của trẻ em.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90E890-1A09-DD09-C127-751D39905A66}"/>
              </a:ext>
            </a:extLst>
          </p:cNvPr>
          <p:cNvSpPr/>
          <p:nvPr/>
        </p:nvSpPr>
        <p:spPr>
          <a:xfrm>
            <a:off x="4561799" y="3772689"/>
            <a:ext cx="6522107" cy="120255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576026">
              <a:lnSpc>
                <a:spcPct val="150000"/>
              </a:lnSpc>
              <a:buClrTx/>
            </a:pPr>
            <a:r>
              <a:rPr lang="vi-VN" sz="2400" kern="1200">
                <a:latin typeface="+mn-lt"/>
                <a:ea typeface="+mn-ea"/>
                <a:cs typeface="Arial" panose="020B0604020202020204" pitchFamily="34" charset="0"/>
              </a:rPr>
              <a:t>Quyền đó được hiểu là những quyền lợi mà trẻ em phải có theo đúng pháp luật.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426852-378E-0D5C-B5DB-C5FF1269C19A}"/>
              </a:ext>
            </a:extLst>
          </p:cNvPr>
          <p:cNvSpPr/>
          <p:nvPr/>
        </p:nvSpPr>
        <p:spPr>
          <a:xfrm>
            <a:off x="4561799" y="5277228"/>
            <a:ext cx="6522107" cy="120255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576026">
              <a:lnSpc>
                <a:spcPct val="150000"/>
              </a:lnSpc>
              <a:buClrTx/>
            </a:pPr>
            <a:r>
              <a:rPr lang="vi-VN" sz="2400" kern="1200" dirty="0">
                <a:latin typeface="+mn-lt"/>
                <a:ea typeface="+mn-ea"/>
                <a:cs typeface="Arial" panose="020B0604020202020204" pitchFamily="34" charset="0"/>
              </a:rPr>
              <a:t>Quyền đó giúp trẻ em được phát triển bản thân, sống vui vẻ, lành mạnh,… </a:t>
            </a:r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0BEA6B81-6BBD-00E8-45D8-96A95725EB38}"/>
              </a:ext>
            </a:extLst>
          </p:cNvPr>
          <p:cNvSpPr/>
          <p:nvPr/>
        </p:nvSpPr>
        <p:spPr>
          <a:xfrm>
            <a:off x="4369146" y="1329203"/>
            <a:ext cx="3453707" cy="672930"/>
          </a:xfrm>
          <a:prstGeom prst="homePlate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6026">
              <a:buClrTx/>
              <a:defRPr/>
            </a:pPr>
            <a:r>
              <a:rPr lang="en-US" sz="2400" b="1" kern="1200" dirty="0">
                <a:solidFill>
                  <a:schemeClr val="tx1"/>
                </a:solidFill>
                <a:cs typeface="Arial" panose="020B0604020202020204" pitchFamily="34" charset="0"/>
              </a:rPr>
              <a:t>ĐÁP ÁN CÂU 1</a:t>
            </a:r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6C6BC4FC-7C79-E421-D364-CAD3E95FEED3}"/>
              </a:ext>
            </a:extLst>
          </p:cNvPr>
          <p:cNvSpPr/>
          <p:nvPr/>
        </p:nvSpPr>
        <p:spPr>
          <a:xfrm rot="253884" flipH="1">
            <a:off x="1100620" y="2608326"/>
            <a:ext cx="2295786" cy="3039099"/>
          </a:xfrm>
          <a:custGeom>
            <a:avLst/>
            <a:gdLst/>
            <a:ahLst/>
            <a:cxnLst/>
            <a:rect l="l" t="t" r="r" b="b"/>
            <a:pathLst>
              <a:path w="2881418" h="3814343">
                <a:moveTo>
                  <a:pt x="2881418" y="0"/>
                </a:moveTo>
                <a:lnTo>
                  <a:pt x="0" y="0"/>
                </a:lnTo>
                <a:lnTo>
                  <a:pt x="0" y="3814343"/>
                </a:lnTo>
                <a:lnTo>
                  <a:pt x="2881418" y="3814343"/>
                </a:lnTo>
                <a:lnTo>
                  <a:pt x="2881418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38400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9207B7-3AE7-28DD-50A7-06ABED6F2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B592D9D0-C9FC-BBA2-40EE-A7B513A7080B}"/>
              </a:ext>
            </a:extLst>
          </p:cNvPr>
          <p:cNvGrpSpPr/>
          <p:nvPr/>
        </p:nvGrpSpPr>
        <p:grpSpPr>
          <a:xfrm>
            <a:off x="4925198" y="2300386"/>
            <a:ext cx="6352402" cy="1338754"/>
            <a:chOff x="324823" y="1908158"/>
            <a:chExt cx="5042083" cy="1062607"/>
          </a:xfrm>
        </p:grpSpPr>
        <p:sp>
          <p:nvSpPr>
            <p:cNvPr id="14" name="Rounded Rectangle 46">
              <a:extLst>
                <a:ext uri="{FF2B5EF4-FFF2-40B4-BE49-F238E27FC236}">
                  <a16:creationId xmlns:a16="http://schemas.microsoft.com/office/drawing/2014/main" id="{E655D575-9815-EA38-39B0-90D22B8C241C}"/>
                </a:ext>
              </a:extLst>
            </p:cNvPr>
            <p:cNvSpPr/>
            <p:nvPr/>
          </p:nvSpPr>
          <p:spPr>
            <a:xfrm>
              <a:off x="546976" y="1908158"/>
              <a:ext cx="4819930" cy="1062607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5" name="Picture 2" descr="https://cdn-icons-png.flaticon.com/128/5184/5184592.png">
              <a:extLst>
                <a:ext uri="{FF2B5EF4-FFF2-40B4-BE49-F238E27FC236}">
                  <a16:creationId xmlns:a16="http://schemas.microsoft.com/office/drawing/2014/main" id="{313A16C9-5A45-AF18-B0DC-52D5B43F21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823" y="1944243"/>
              <a:ext cx="444304" cy="4443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DA013D0-D758-68A2-3DBE-16A919A093D1}"/>
                </a:ext>
              </a:extLst>
            </p:cNvPr>
            <p:cNvSpPr txBox="1"/>
            <p:nvPr/>
          </p:nvSpPr>
          <p:spPr>
            <a:xfrm>
              <a:off x="769127" y="1981655"/>
              <a:ext cx="4503111" cy="890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b="1" dirty="0" err="1">
                  <a:latin typeface="+mn-lt"/>
                </a:rPr>
                <a:t>Với</a:t>
              </a:r>
              <a:r>
                <a:rPr lang="en-US" sz="2400" b="1" dirty="0">
                  <a:latin typeface="+mn-lt"/>
                </a:rPr>
                <a:t> </a:t>
              </a:r>
              <a:r>
                <a:rPr lang="en-US" sz="2400" b="1" dirty="0" err="1">
                  <a:latin typeface="+mn-lt"/>
                </a:rPr>
                <a:t>đề</a:t>
              </a:r>
              <a:r>
                <a:rPr lang="en-US" sz="2400" b="1" dirty="0">
                  <a:latin typeface="+mn-lt"/>
                </a:rPr>
                <a:t> 1: </a:t>
              </a:r>
              <a:r>
                <a:rPr lang="en-US" sz="2400" dirty="0" err="1">
                  <a:latin typeface="+mn-lt"/>
                </a:rPr>
                <a:t>Chúng</a:t>
              </a:r>
              <a:r>
                <a:rPr lang="en-US" sz="2400" dirty="0">
                  <a:latin typeface="+mn-lt"/>
                </a:rPr>
                <a:t> ta </a:t>
              </a:r>
              <a:r>
                <a:rPr lang="en-US" sz="2400" dirty="0" err="1">
                  <a:latin typeface="+mn-lt"/>
                </a:rPr>
                <a:t>đi</a:t>
              </a:r>
              <a:r>
                <a:rPr lang="en-US" sz="2400" dirty="0">
                  <a:latin typeface="+mn-lt"/>
                </a:rPr>
                <a:t> </a:t>
              </a:r>
              <a:r>
                <a:rPr lang="en-US" sz="2400" dirty="0" err="1">
                  <a:latin typeface="+mn-lt"/>
                </a:rPr>
                <a:t>tìm</a:t>
              </a:r>
              <a:r>
                <a:rPr lang="en-US" sz="2400" dirty="0">
                  <a:latin typeface="+mn-lt"/>
                </a:rPr>
                <a:t> </a:t>
              </a:r>
              <a:r>
                <a:rPr lang="en-US" sz="2400" dirty="0" err="1">
                  <a:latin typeface="+mn-lt"/>
                </a:rPr>
                <a:t>hiểu</a:t>
              </a:r>
              <a:r>
                <a:rPr lang="en-US" sz="2400" dirty="0">
                  <a:latin typeface="+mn-lt"/>
                </a:rPr>
                <a:t> </a:t>
              </a:r>
              <a:r>
                <a:rPr lang="en-US" sz="2400" dirty="0" err="1">
                  <a:latin typeface="+mn-lt"/>
                </a:rPr>
                <a:t>khái</a:t>
              </a:r>
              <a:r>
                <a:rPr lang="en-US" sz="2400" dirty="0">
                  <a:latin typeface="+mn-lt"/>
                </a:rPr>
                <a:t> </a:t>
              </a:r>
              <a:r>
                <a:rPr lang="en-US" sz="2400" dirty="0" err="1">
                  <a:latin typeface="+mn-lt"/>
                </a:rPr>
                <a:t>niệm</a:t>
              </a:r>
              <a:r>
                <a:rPr lang="en-US" sz="2400" dirty="0">
                  <a:latin typeface="+mn-lt"/>
                </a:rPr>
                <a:t> </a:t>
              </a:r>
              <a:r>
                <a:rPr lang="en-US" sz="2400" dirty="0" err="1">
                  <a:latin typeface="+mn-lt"/>
                </a:rPr>
                <a:t>và</a:t>
              </a:r>
              <a:r>
                <a:rPr lang="en-US" sz="2400" dirty="0">
                  <a:latin typeface="+mn-lt"/>
                </a:rPr>
                <a:t> </a:t>
              </a:r>
              <a:r>
                <a:rPr lang="en-US" sz="2400" dirty="0" err="1">
                  <a:latin typeface="+mn-lt"/>
                </a:rPr>
                <a:t>ý</a:t>
              </a:r>
              <a:r>
                <a:rPr lang="en-US" sz="2400" dirty="0">
                  <a:latin typeface="+mn-lt"/>
                </a:rPr>
                <a:t> </a:t>
              </a:r>
              <a:r>
                <a:rPr lang="en-US" sz="2400" dirty="0" err="1">
                  <a:latin typeface="+mn-lt"/>
                </a:rPr>
                <a:t>nghĩa</a:t>
              </a:r>
              <a:r>
                <a:rPr lang="en-US" sz="2400" dirty="0">
                  <a:latin typeface="+mn-lt"/>
                </a:rPr>
                <a:t> </a:t>
              </a:r>
              <a:r>
                <a:rPr lang="en-US" sz="2400" dirty="0" err="1">
                  <a:latin typeface="+mn-lt"/>
                </a:rPr>
                <a:t>của</a:t>
              </a:r>
              <a:r>
                <a:rPr lang="en-US" sz="2400" dirty="0">
                  <a:latin typeface="+mn-lt"/>
                </a:rPr>
                <a:t> </a:t>
              </a:r>
              <a:r>
                <a:rPr lang="en-US" sz="2400" dirty="0" err="1">
                  <a:latin typeface="+mn-lt"/>
                </a:rPr>
                <a:t>quyền</a:t>
              </a:r>
              <a:r>
                <a:rPr lang="en-US" sz="2400" dirty="0">
                  <a:latin typeface="+mn-lt"/>
                </a:rPr>
                <a:t> </a:t>
              </a:r>
              <a:r>
                <a:rPr lang="en-US" sz="2400" dirty="0" err="1">
                  <a:latin typeface="+mn-lt"/>
                </a:rPr>
                <a:t>trẻ</a:t>
              </a:r>
              <a:r>
                <a:rPr lang="en-US" sz="2400" dirty="0">
                  <a:latin typeface="+mn-lt"/>
                </a:rPr>
                <a:t> </a:t>
              </a:r>
              <a:r>
                <a:rPr lang="en-US" sz="2400" dirty="0" err="1">
                  <a:latin typeface="+mn-lt"/>
                </a:rPr>
                <a:t>em</a:t>
              </a:r>
              <a:r>
                <a:rPr lang="en-US" sz="2400" dirty="0">
                  <a:latin typeface="+mn-lt"/>
                </a:rPr>
                <a:t>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7D4F5AB-8FB9-DCC9-20DC-CAAF14949628}"/>
              </a:ext>
            </a:extLst>
          </p:cNvPr>
          <p:cNvGrpSpPr/>
          <p:nvPr/>
        </p:nvGrpSpPr>
        <p:grpSpPr>
          <a:xfrm>
            <a:off x="4925198" y="3920231"/>
            <a:ext cx="6352402" cy="2425492"/>
            <a:chOff x="324823" y="1927514"/>
            <a:chExt cx="5042083" cy="1925182"/>
          </a:xfrm>
        </p:grpSpPr>
        <p:sp>
          <p:nvSpPr>
            <p:cNvPr id="18" name="Rounded Rectangle 46">
              <a:extLst>
                <a:ext uri="{FF2B5EF4-FFF2-40B4-BE49-F238E27FC236}">
                  <a16:creationId xmlns:a16="http://schemas.microsoft.com/office/drawing/2014/main" id="{6B6AF61B-E89A-490C-633A-010CD8A3F8BA}"/>
                </a:ext>
              </a:extLst>
            </p:cNvPr>
            <p:cNvSpPr/>
            <p:nvPr/>
          </p:nvSpPr>
          <p:spPr>
            <a:xfrm>
              <a:off x="546976" y="1927514"/>
              <a:ext cx="4819930" cy="1925182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9" name="Picture 2" descr="https://cdn-icons-png.flaticon.com/128/5184/5184592.png">
              <a:extLst>
                <a:ext uri="{FF2B5EF4-FFF2-40B4-BE49-F238E27FC236}">
                  <a16:creationId xmlns:a16="http://schemas.microsoft.com/office/drawing/2014/main" id="{A5D74FD5-B48E-FEA8-AAB3-E74DC958D2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823" y="1944243"/>
              <a:ext cx="444304" cy="4443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372EF4A-B4F3-0C0D-75FE-C2CFE12BF154}"/>
                </a:ext>
              </a:extLst>
            </p:cNvPr>
            <p:cNvSpPr txBox="1"/>
            <p:nvPr/>
          </p:nvSpPr>
          <p:spPr>
            <a:xfrm>
              <a:off x="766048" y="2001191"/>
              <a:ext cx="4506190" cy="1777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b="1" dirty="0" err="1">
                  <a:latin typeface="+mn-lt"/>
                </a:rPr>
                <a:t>Với</a:t>
              </a:r>
              <a:r>
                <a:rPr lang="en-US" sz="2400" b="1" dirty="0">
                  <a:latin typeface="+mn-lt"/>
                </a:rPr>
                <a:t> </a:t>
              </a:r>
              <a:r>
                <a:rPr lang="en-US" sz="2400" b="1" dirty="0" err="1">
                  <a:latin typeface="+mn-lt"/>
                </a:rPr>
                <a:t>đề</a:t>
              </a:r>
              <a:r>
                <a:rPr lang="en-US" sz="2400" b="1" dirty="0">
                  <a:latin typeface="+mn-lt"/>
                </a:rPr>
                <a:t> 2: </a:t>
              </a:r>
              <a:r>
                <a:rPr lang="vi-VN" sz="2400" dirty="0">
                  <a:latin typeface="+mn-lt"/>
                </a:rPr>
                <a:t>Chúng ta cần phải bày tỏ nguyện vọng của bản thân như thế nào, đó là nguyện vọng gì, có thực tế hay không? </a:t>
              </a:r>
              <a:endParaRPr lang="en-US" sz="2400" dirty="0">
                <a:latin typeface="+mn-lt"/>
              </a:endParaRPr>
            </a:p>
          </p:txBody>
        </p:sp>
      </p:grpSp>
      <p:sp>
        <p:nvSpPr>
          <p:cNvPr id="21" name="Pentagon 20">
            <a:extLst>
              <a:ext uri="{FF2B5EF4-FFF2-40B4-BE49-F238E27FC236}">
                <a16:creationId xmlns:a16="http://schemas.microsoft.com/office/drawing/2014/main" id="{F72B9719-3571-51DC-2B1D-AE02B696723F}"/>
              </a:ext>
            </a:extLst>
          </p:cNvPr>
          <p:cNvSpPr/>
          <p:nvPr/>
        </p:nvSpPr>
        <p:spPr>
          <a:xfrm>
            <a:off x="4369146" y="1329203"/>
            <a:ext cx="3453707" cy="672930"/>
          </a:xfrm>
          <a:prstGeom prst="homePlate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76026">
              <a:buClrTx/>
              <a:defRPr/>
            </a:pPr>
            <a:r>
              <a:rPr lang="en-US" sz="2400" b="1" kern="1200" dirty="0">
                <a:solidFill>
                  <a:schemeClr val="tx1"/>
                </a:solidFill>
                <a:cs typeface="Arial" panose="020B0604020202020204" pitchFamily="34" charset="0"/>
              </a:rPr>
              <a:t>ĐÁP ÁN CÂU 2</a:t>
            </a:r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EC5247E2-637E-C379-0543-55AC8896BAC9}"/>
              </a:ext>
            </a:extLst>
          </p:cNvPr>
          <p:cNvSpPr/>
          <p:nvPr/>
        </p:nvSpPr>
        <p:spPr>
          <a:xfrm>
            <a:off x="914400" y="2994977"/>
            <a:ext cx="3530984" cy="2452429"/>
          </a:xfrm>
          <a:custGeom>
            <a:avLst/>
            <a:gdLst/>
            <a:ahLst/>
            <a:cxnLst/>
            <a:rect l="l" t="t" r="r" b="b"/>
            <a:pathLst>
              <a:path w="3530984" h="2452429">
                <a:moveTo>
                  <a:pt x="0" y="0"/>
                </a:moveTo>
                <a:lnTo>
                  <a:pt x="3530983" y="0"/>
                </a:lnTo>
                <a:lnTo>
                  <a:pt x="3530983" y="2452429"/>
                </a:lnTo>
                <a:lnTo>
                  <a:pt x="0" y="24524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24850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A33399-5AD9-93E5-638B-C6AB33A01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1427;p34">
            <a:extLst>
              <a:ext uri="{FF2B5EF4-FFF2-40B4-BE49-F238E27FC236}">
                <a16:creationId xmlns:a16="http://schemas.microsoft.com/office/drawing/2014/main" id="{4FC1B952-D087-F176-BB62-21AB9C23B7B3}"/>
              </a:ext>
            </a:extLst>
          </p:cNvPr>
          <p:cNvSpPr txBox="1">
            <a:spLocks/>
          </p:cNvSpPr>
          <p:nvPr/>
        </p:nvSpPr>
        <p:spPr>
          <a:xfrm>
            <a:off x="1822170" y="2066288"/>
            <a:ext cx="8547660" cy="1279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5184" tIns="0" rIns="115184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None/>
              <a:defRPr sz="1600" b="0" i="0" u="none" strike="noStrike" cap="none">
                <a:solidFill>
                  <a:srgbClr val="343434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Poppi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unito"/>
              <a:buNone/>
              <a:defRPr sz="1800" b="0" i="0" u="none" strike="noStrike" cap="non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indent="0" defTabSz="1152053">
              <a:buClr>
                <a:srgbClr val="343434"/>
              </a:buClr>
              <a:defRPr/>
            </a:pPr>
            <a:r>
              <a:rPr lang="en-US" sz="4200" b="1" dirty="0">
                <a:solidFill>
                  <a:srgbClr val="000000"/>
                </a:solidFill>
                <a:latin typeface="+mn-lt"/>
              </a:rPr>
              <a:t>GIỚI THIỆU VÀ TRAO ĐỔI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781995E-2A8B-39B7-D8D9-34317D14B278}"/>
              </a:ext>
            </a:extLst>
          </p:cNvPr>
          <p:cNvSpPr txBox="1"/>
          <p:nvPr/>
        </p:nvSpPr>
        <p:spPr>
          <a:xfrm>
            <a:off x="3249385" y="1400058"/>
            <a:ext cx="56932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152053">
              <a:buClrTx/>
              <a:defRPr/>
            </a:pPr>
            <a:r>
              <a:rPr lang="en-US" sz="4200" b="1" dirty="0">
                <a:solidFill>
                  <a:srgbClr val="C00000"/>
                </a:solidFill>
                <a:latin typeface="+mn-lt"/>
              </a:rPr>
              <a:t>HOẠT ĐỘNG 2:</a:t>
            </a:r>
            <a:endParaRPr lang="en-US" sz="4200" b="1" i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2" name="Freeform 4">
            <a:extLst>
              <a:ext uri="{FF2B5EF4-FFF2-40B4-BE49-F238E27FC236}">
                <a16:creationId xmlns:a16="http://schemas.microsoft.com/office/drawing/2014/main" id="{20CB9CBF-B2CA-AE8C-665F-5C1211F1B266}"/>
              </a:ext>
            </a:extLst>
          </p:cNvPr>
          <p:cNvSpPr/>
          <p:nvPr/>
        </p:nvSpPr>
        <p:spPr>
          <a:xfrm>
            <a:off x="2774405" y="3345414"/>
            <a:ext cx="6643190" cy="3512586"/>
          </a:xfrm>
          <a:custGeom>
            <a:avLst/>
            <a:gdLst/>
            <a:ahLst/>
            <a:cxnLst/>
            <a:rect l="l" t="t" r="r" b="b"/>
            <a:pathLst>
              <a:path w="11503272" h="6082355">
                <a:moveTo>
                  <a:pt x="0" y="0"/>
                </a:moveTo>
                <a:lnTo>
                  <a:pt x="11503273" y="0"/>
                </a:lnTo>
                <a:lnTo>
                  <a:pt x="11503273" y="6082356"/>
                </a:lnTo>
                <a:lnTo>
                  <a:pt x="0" y="60823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5459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7C9D7A-346A-D050-516D-39DE7699E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DCA57A5-8EEC-8948-18DE-26E393B0E74C}"/>
              </a:ext>
            </a:extLst>
          </p:cNvPr>
          <p:cNvGrpSpPr/>
          <p:nvPr/>
        </p:nvGrpSpPr>
        <p:grpSpPr>
          <a:xfrm>
            <a:off x="1163849" y="2535368"/>
            <a:ext cx="5885875" cy="3550644"/>
            <a:chOff x="995977" y="1094948"/>
            <a:chExt cx="4671787" cy="2818247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A0B83A2-37E5-E91D-6CE6-5431BD688DD0}"/>
                </a:ext>
              </a:extLst>
            </p:cNvPr>
            <p:cNvGrpSpPr/>
            <p:nvPr/>
          </p:nvGrpSpPr>
          <p:grpSpPr>
            <a:xfrm>
              <a:off x="995977" y="1366931"/>
              <a:ext cx="4671787" cy="2546264"/>
              <a:chOff x="773137" y="1722473"/>
              <a:chExt cx="4671787" cy="2546264"/>
            </a:xfrm>
          </p:grpSpPr>
          <p:sp>
            <p:nvSpPr>
              <p:cNvPr id="10" name="Folded Corner 22">
                <a:extLst>
                  <a:ext uri="{FF2B5EF4-FFF2-40B4-BE49-F238E27FC236}">
                    <a16:creationId xmlns:a16="http://schemas.microsoft.com/office/drawing/2014/main" id="{6917F7CE-C26D-A0B3-B7E0-2565DE6DFC96}"/>
                  </a:ext>
                </a:extLst>
              </p:cNvPr>
              <p:cNvSpPr/>
              <p:nvPr/>
            </p:nvSpPr>
            <p:spPr>
              <a:xfrm>
                <a:off x="773137" y="1722473"/>
                <a:ext cx="4671787" cy="2546264"/>
              </a:xfrm>
              <a:prstGeom prst="foldedCorner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270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152053">
                  <a:buClrTx/>
                  <a:defRPr/>
                </a:pPr>
                <a:endParaRPr lang="en-US" sz="2400">
                  <a:solidFill>
                    <a:srgbClr val="F8C865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7735612-A054-E2AC-66AE-0150D2DA48A9}"/>
                  </a:ext>
                </a:extLst>
              </p:cNvPr>
              <p:cNvSpPr txBox="1"/>
              <p:nvPr/>
            </p:nvSpPr>
            <p:spPr>
              <a:xfrm>
                <a:off x="1089160" y="2056763"/>
                <a:ext cx="4067328" cy="1769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1152053">
                  <a:lnSpc>
                    <a:spcPct val="150000"/>
                  </a:lnSpc>
                  <a:buClrTx/>
                  <a:defRPr/>
                </a:pPr>
                <a:r>
                  <a:rPr lang="en-US" sz="2400" b="1" dirty="0">
                    <a:solidFill>
                      <a:schemeClr val="tx1">
                        <a:lumMod val="50000"/>
                      </a:schemeClr>
                    </a:solidFill>
                    <a:latin typeface="+mn-lt"/>
                  </a:rPr>
                  <a:t>HOẠT ĐỘNG NHÓM: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+mn-lt"/>
                  </a:rPr>
                  <a:t>Các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+mn-lt"/>
                  </a:rPr>
                  <a:t>bạn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+mn-lt"/>
                  </a:rPr>
                  <a:t>cùng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+mn-lt"/>
                  </a:rPr>
                  <a:t>đề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+mn-lt"/>
                  </a:rPr>
                  <a:t>ngồi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+mn-lt"/>
                  </a:rPr>
                  <a:t>theo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+mn-lt"/>
                  </a:rPr>
                  <a:t>nhóm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+mn-lt"/>
                  </a:rPr>
                  <a:t>và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+mn-lt"/>
                  </a:rPr>
                  <a:t>trao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+mn-lt"/>
                  </a:rPr>
                  <a:t>đổi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+mn-lt"/>
                  </a:rPr>
                  <a:t>với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+mn-lt"/>
                  </a:rPr>
                  <a:t>nhau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+mn-lt"/>
                  </a:rPr>
                  <a:t>theo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+mn-lt"/>
                  </a:rPr>
                  <a:t>hướng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: </a:t>
                </a:r>
                <a:r>
                  <a:rPr lang="en-US" sz="2400" dirty="0" err="1">
                    <a:solidFill>
                      <a:schemeClr val="tx1"/>
                    </a:solidFill>
                    <a:latin typeface="+mn-lt"/>
                  </a:rPr>
                  <a:t>Một</a:t>
                </a:r>
                <a:r>
                  <a:rPr lang="en-US" sz="2400" dirty="0">
                    <a:solidFill>
                      <a:schemeClr val="tx1"/>
                    </a:solidFill>
                    <a:latin typeface="+mn-lt"/>
                  </a:rPr>
                  <a:t> HS </a:t>
                </a:r>
                <a:r>
                  <a:rPr lang="en-US" sz="2400" dirty="0" err="1">
                    <a:solidFill>
                      <a:schemeClr val="tx1"/>
                    </a:solidFill>
                    <a:latin typeface="+mn-lt"/>
                  </a:rPr>
                  <a:t>nêu</a:t>
                </a:r>
                <a:r>
                  <a:rPr lang="en-US" sz="2400" dirty="0">
                    <a:solidFill>
                      <a:schemeClr val="tx1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+mn-lt"/>
                  </a:rPr>
                  <a:t>ý</a:t>
                </a:r>
                <a:r>
                  <a:rPr lang="en-US" sz="2400" dirty="0">
                    <a:solidFill>
                      <a:schemeClr val="tx1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+mn-lt"/>
                  </a:rPr>
                  <a:t>kiến</a:t>
                </a:r>
                <a:r>
                  <a:rPr lang="en-US" sz="2400" dirty="0">
                    <a:solidFill>
                      <a:schemeClr val="tx1"/>
                    </a:solidFill>
                    <a:latin typeface="+mn-lt"/>
                  </a:rPr>
                  <a:t>, </a:t>
                </a:r>
                <a:r>
                  <a:rPr lang="en-US" sz="2400" dirty="0" err="1">
                    <a:solidFill>
                      <a:schemeClr val="tx1"/>
                    </a:solidFill>
                    <a:latin typeface="+mn-lt"/>
                  </a:rPr>
                  <a:t>các</a:t>
                </a:r>
                <a:r>
                  <a:rPr lang="en-US" sz="2400" dirty="0">
                    <a:solidFill>
                      <a:schemeClr val="tx1"/>
                    </a:solidFill>
                    <a:latin typeface="+mn-lt"/>
                  </a:rPr>
                  <a:t> HS </a:t>
                </a:r>
                <a:r>
                  <a:rPr lang="en-US" sz="2400" dirty="0" err="1">
                    <a:solidFill>
                      <a:schemeClr val="tx1"/>
                    </a:solidFill>
                    <a:latin typeface="+mn-lt"/>
                  </a:rPr>
                  <a:t>khác</a:t>
                </a:r>
                <a:r>
                  <a:rPr lang="en-US" sz="2400" dirty="0">
                    <a:solidFill>
                      <a:schemeClr val="tx1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  <a:latin typeface="+mn-lt"/>
                  </a:rPr>
                  <a:t>bổ</a:t>
                </a:r>
                <a:r>
                  <a:rPr lang="en-US" sz="2400" dirty="0">
                    <a:solidFill>
                      <a:schemeClr val="tx1"/>
                    </a:solidFill>
                    <a:latin typeface="+mn-lt"/>
                  </a:rPr>
                  <a:t> sung.</a:t>
                </a:r>
              </a:p>
            </p:txBody>
          </p: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9BA2B62-D9E5-10FC-76D6-07D8B6EFA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080147">
              <a:off x="3146276" y="1094948"/>
              <a:ext cx="398777" cy="398777"/>
            </a:xfrm>
            <a:prstGeom prst="rect">
              <a:avLst/>
            </a:prstGeom>
          </p:spPr>
        </p:pic>
      </p:grpSp>
      <p:sp>
        <p:nvSpPr>
          <p:cNvPr id="12" name="Freeform 4">
            <a:extLst>
              <a:ext uri="{FF2B5EF4-FFF2-40B4-BE49-F238E27FC236}">
                <a16:creationId xmlns:a16="http://schemas.microsoft.com/office/drawing/2014/main" id="{2FDA12F0-0ED1-B3B8-3C77-749A73F03FD5}"/>
              </a:ext>
            </a:extLst>
          </p:cNvPr>
          <p:cNvSpPr/>
          <p:nvPr/>
        </p:nvSpPr>
        <p:spPr>
          <a:xfrm>
            <a:off x="8003773" y="2235740"/>
            <a:ext cx="3440172" cy="4201736"/>
          </a:xfrm>
          <a:custGeom>
            <a:avLst/>
            <a:gdLst/>
            <a:ahLst/>
            <a:cxnLst/>
            <a:rect l="l" t="t" r="r" b="b"/>
            <a:pathLst>
              <a:path w="7335575" h="8959481">
                <a:moveTo>
                  <a:pt x="0" y="0"/>
                </a:moveTo>
                <a:lnTo>
                  <a:pt x="7335575" y="0"/>
                </a:lnTo>
                <a:lnTo>
                  <a:pt x="7335575" y="8959481"/>
                </a:lnTo>
                <a:lnTo>
                  <a:pt x="0" y="89594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63D9481-5A56-1A17-B254-0364E06446E8}"/>
              </a:ext>
            </a:extLst>
          </p:cNvPr>
          <p:cNvGrpSpPr/>
          <p:nvPr/>
        </p:nvGrpSpPr>
        <p:grpSpPr>
          <a:xfrm>
            <a:off x="709563" y="1706761"/>
            <a:ext cx="7549920" cy="565517"/>
            <a:chOff x="579436" y="990599"/>
            <a:chExt cx="5723165" cy="448867"/>
          </a:xfrm>
        </p:grpSpPr>
        <p:sp>
          <p:nvSpPr>
            <p:cNvPr id="4" name="Arrow: Pentagon 5">
              <a:extLst>
                <a:ext uri="{FF2B5EF4-FFF2-40B4-BE49-F238E27FC236}">
                  <a16:creationId xmlns:a16="http://schemas.microsoft.com/office/drawing/2014/main" id="{4DE5B5DB-EF4D-C33F-1AC0-FE211678766E}"/>
                </a:ext>
              </a:extLst>
            </p:cNvPr>
            <p:cNvSpPr/>
            <p:nvPr/>
          </p:nvSpPr>
          <p:spPr>
            <a:xfrm>
              <a:off x="579436" y="990599"/>
              <a:ext cx="1714499" cy="448867"/>
            </a:xfrm>
            <a:prstGeom prst="homePlate">
              <a:avLst>
                <a:gd name="adj" fmla="val 32962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152053">
                <a:buClrTx/>
                <a:defRPr/>
              </a:pPr>
              <a:r>
                <a:rPr lang="en-US" sz="2200" b="1" dirty="0" err="1">
                  <a:solidFill>
                    <a:sysClr val="windowText" lastClr="000000"/>
                  </a:solidFill>
                  <a:latin typeface="+mn-lt"/>
                  <a:ea typeface="+mn-ea"/>
                  <a:cs typeface="Arial" panose="020B0604020202020204" pitchFamily="34" charset="0"/>
                </a:rPr>
                <a:t>Nhiệm</a:t>
              </a:r>
              <a:r>
                <a:rPr lang="en-US" sz="2200" b="1" dirty="0">
                  <a:solidFill>
                    <a:sysClr val="windowText" lastClr="000000"/>
                  </a:solidFill>
                  <a:latin typeface="+mn-lt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ysClr val="windowText" lastClr="000000"/>
                  </a:solidFill>
                  <a:latin typeface="+mn-lt"/>
                  <a:ea typeface="+mn-ea"/>
                  <a:cs typeface="Arial" panose="020B0604020202020204" pitchFamily="34" charset="0"/>
                </a:rPr>
                <a:t>vụ</a:t>
              </a:r>
              <a:r>
                <a:rPr lang="en-US" sz="2200" b="1" dirty="0">
                  <a:solidFill>
                    <a:sysClr val="windowText" lastClr="000000"/>
                  </a:solidFill>
                  <a:latin typeface="+mn-lt"/>
                  <a:ea typeface="+mn-ea"/>
                  <a:cs typeface="Arial" panose="020B0604020202020204" pitchFamily="34" charset="0"/>
                </a:rPr>
                <a:t> 1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9C61AA2C-7177-187C-112D-40325ED9ECBD}"/>
                </a:ext>
              </a:extLst>
            </p:cNvPr>
            <p:cNvCxnSpPr>
              <a:cxnSpLocks/>
            </p:cNvCxnSpPr>
            <p:nvPr/>
          </p:nvCxnSpPr>
          <p:spPr>
            <a:xfrm>
              <a:off x="579437" y="1439439"/>
              <a:ext cx="5723164" cy="27"/>
            </a:xfrm>
            <a:prstGeom prst="line">
              <a:avLst/>
            </a:prstGeom>
            <a:ln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FB4E1F4-B0B2-F9AA-4AD5-5E713A782EE5}"/>
                </a:ext>
              </a:extLst>
            </p:cNvPr>
            <p:cNvSpPr/>
            <p:nvPr/>
          </p:nvSpPr>
          <p:spPr>
            <a:xfrm>
              <a:off x="2359828" y="1044028"/>
              <a:ext cx="3876878" cy="36643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just" defTabSz="1152053">
                <a:defRPr/>
              </a:pPr>
              <a:r>
                <a:rPr lang="en-US" sz="2400" b="1" dirty="0">
                  <a:solidFill>
                    <a:schemeClr val="tx1"/>
                  </a:solidFill>
                  <a:latin typeface="+mn-lt"/>
                </a:rPr>
                <a:t>Trao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</a:rPr>
                <a:t>đổi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</a:rPr>
                <a:t>trong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</a:rPr>
                <a:t>nhóm</a:t>
              </a:r>
              <a:endParaRPr lang="en-US" sz="2200" dirty="0">
                <a:solidFill>
                  <a:schemeClr val="tx1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829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9765AA-C5B1-D4F0-9A9E-50165C921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64EC7751-5D10-67A7-2A29-68794B325A87}"/>
              </a:ext>
            </a:extLst>
          </p:cNvPr>
          <p:cNvGrpSpPr/>
          <p:nvPr/>
        </p:nvGrpSpPr>
        <p:grpSpPr>
          <a:xfrm>
            <a:off x="709563" y="1706761"/>
            <a:ext cx="7549920" cy="565517"/>
            <a:chOff x="579436" y="990599"/>
            <a:chExt cx="5723165" cy="448867"/>
          </a:xfrm>
        </p:grpSpPr>
        <p:sp>
          <p:nvSpPr>
            <p:cNvPr id="7" name="Arrow: Pentagon 5">
              <a:extLst>
                <a:ext uri="{FF2B5EF4-FFF2-40B4-BE49-F238E27FC236}">
                  <a16:creationId xmlns:a16="http://schemas.microsoft.com/office/drawing/2014/main" id="{2BD1E12F-6F07-F1BA-7520-9EADCC6C2399}"/>
                </a:ext>
              </a:extLst>
            </p:cNvPr>
            <p:cNvSpPr/>
            <p:nvPr/>
          </p:nvSpPr>
          <p:spPr>
            <a:xfrm>
              <a:off x="579436" y="990599"/>
              <a:ext cx="1714499" cy="448867"/>
            </a:xfrm>
            <a:prstGeom prst="homePlate">
              <a:avLst>
                <a:gd name="adj" fmla="val 32962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152053">
                <a:buClrTx/>
                <a:defRPr/>
              </a:pPr>
              <a:r>
                <a:rPr lang="en-US" sz="2200" b="1" dirty="0" err="1">
                  <a:solidFill>
                    <a:sysClr val="windowText" lastClr="000000"/>
                  </a:solidFill>
                  <a:latin typeface="+mn-lt"/>
                  <a:ea typeface="+mn-ea"/>
                  <a:cs typeface="Arial" panose="020B0604020202020204" pitchFamily="34" charset="0"/>
                </a:rPr>
                <a:t>Gợi</a:t>
              </a:r>
              <a:r>
                <a:rPr lang="en-US" sz="2200" b="1" dirty="0">
                  <a:solidFill>
                    <a:sysClr val="windowText" lastClr="000000"/>
                  </a:solidFill>
                  <a:latin typeface="+mn-lt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ysClr val="windowText" lastClr="000000"/>
                  </a:solidFill>
                  <a:latin typeface="+mn-lt"/>
                  <a:ea typeface="+mn-ea"/>
                  <a:cs typeface="Arial" panose="020B0604020202020204" pitchFamily="34" charset="0"/>
                </a:rPr>
                <a:t>ý</a:t>
              </a:r>
              <a:endParaRPr lang="en-US" sz="2200" b="1" dirty="0">
                <a:solidFill>
                  <a:sysClr val="windowText" lastClr="000000"/>
                </a:solidFill>
                <a:latin typeface="+mn-lt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CE18915-C085-E2D8-6BF2-A287E0C20E2E}"/>
                </a:ext>
              </a:extLst>
            </p:cNvPr>
            <p:cNvCxnSpPr>
              <a:cxnSpLocks/>
            </p:cNvCxnSpPr>
            <p:nvPr/>
          </p:nvCxnSpPr>
          <p:spPr>
            <a:xfrm>
              <a:off x="579437" y="1439439"/>
              <a:ext cx="5723164" cy="27"/>
            </a:xfrm>
            <a:prstGeom prst="line">
              <a:avLst/>
            </a:prstGeom>
            <a:ln/>
            <a:effectLst/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7A2C9F2-F944-0333-14FD-9328E9D70841}"/>
                </a:ext>
              </a:extLst>
            </p:cNvPr>
            <p:cNvSpPr/>
            <p:nvPr/>
          </p:nvSpPr>
          <p:spPr>
            <a:xfrm>
              <a:off x="2359828" y="1044028"/>
              <a:ext cx="3876878" cy="3420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just" defTabSz="1152053">
                <a:defRPr/>
              </a:pPr>
              <a:r>
                <a:rPr lang="en-US" sz="2200" b="1" dirty="0" err="1">
                  <a:latin typeface="+mn-lt"/>
                </a:rPr>
                <a:t>Một</a:t>
              </a:r>
              <a:r>
                <a:rPr lang="en-US" sz="2200" b="1" dirty="0">
                  <a:latin typeface="+mn-lt"/>
                </a:rPr>
                <a:t> </a:t>
              </a:r>
              <a:r>
                <a:rPr lang="en-US" sz="2200" b="1" dirty="0" err="1">
                  <a:latin typeface="+mn-lt"/>
                </a:rPr>
                <a:t>số</a:t>
              </a:r>
              <a:r>
                <a:rPr lang="en-US" sz="2200" b="1" dirty="0">
                  <a:latin typeface="+mn-lt"/>
                </a:rPr>
                <a:t> </a:t>
              </a:r>
              <a:r>
                <a:rPr lang="en-US" sz="2200" b="1" dirty="0" err="1">
                  <a:latin typeface="+mn-lt"/>
                </a:rPr>
                <a:t>nội</a:t>
              </a:r>
              <a:r>
                <a:rPr lang="en-US" sz="2200" b="1" dirty="0">
                  <a:latin typeface="+mn-lt"/>
                </a:rPr>
                <a:t> dung </a:t>
              </a:r>
              <a:r>
                <a:rPr lang="en-US" sz="2200" b="1" dirty="0" err="1">
                  <a:latin typeface="+mn-lt"/>
                </a:rPr>
                <a:t>trao</a:t>
              </a:r>
              <a:r>
                <a:rPr lang="en-US" sz="2200" b="1" dirty="0">
                  <a:latin typeface="+mn-lt"/>
                </a:rPr>
                <a:t> </a:t>
              </a:r>
              <a:r>
                <a:rPr lang="en-US" sz="2200" b="1" dirty="0" err="1">
                  <a:latin typeface="+mn-lt"/>
                </a:rPr>
                <a:t>đổi</a:t>
              </a:r>
              <a:r>
                <a:rPr lang="en-US" sz="2200" b="1" dirty="0">
                  <a:latin typeface="+mn-lt"/>
                </a:rPr>
                <a:t> </a:t>
              </a:r>
              <a:r>
                <a:rPr lang="en-US" sz="2200" b="1" dirty="0" err="1">
                  <a:latin typeface="+mn-lt"/>
                </a:rPr>
                <a:t>như</a:t>
              </a:r>
              <a:r>
                <a:rPr lang="en-US" sz="2200" b="1" dirty="0">
                  <a:latin typeface="+mn-lt"/>
                </a:rPr>
                <a:t>:</a:t>
              </a:r>
              <a:endParaRPr lang="en-US" sz="2200" dirty="0">
                <a:latin typeface="+mn-lt"/>
              </a:endParaRPr>
            </a:p>
          </p:txBody>
        </p:sp>
      </p:grpSp>
      <p:cxnSp>
        <p:nvCxnSpPr>
          <p:cNvPr id="10" name="Google Shape;1502;p81">
            <a:extLst>
              <a:ext uri="{FF2B5EF4-FFF2-40B4-BE49-F238E27FC236}">
                <a16:creationId xmlns:a16="http://schemas.microsoft.com/office/drawing/2014/main" id="{88744774-BC70-376F-16BB-8ED86D9B1FDB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3599311" y="3429000"/>
            <a:ext cx="1335600" cy="936000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cxnSp>
        <p:nvCxnSpPr>
          <p:cNvPr id="11" name="Google Shape;1503;p81">
            <a:extLst>
              <a:ext uri="{FF2B5EF4-FFF2-40B4-BE49-F238E27FC236}">
                <a16:creationId xmlns:a16="http://schemas.microsoft.com/office/drawing/2014/main" id="{461F38B0-30F7-1DFA-97E2-2C50D3255C7E}"/>
              </a:ext>
            </a:extLst>
          </p:cNvPr>
          <p:cNvCxnSpPr>
            <a:cxnSpLocks/>
          </p:cNvCxnSpPr>
          <p:nvPr/>
        </p:nvCxnSpPr>
        <p:spPr>
          <a:xfrm>
            <a:off x="3599311" y="4374332"/>
            <a:ext cx="1334830" cy="1104974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03573D88-6E5E-FD56-AB83-B6AFEEBCA637}"/>
              </a:ext>
            </a:extLst>
          </p:cNvPr>
          <p:cNvSpPr/>
          <p:nvPr/>
        </p:nvSpPr>
        <p:spPr>
          <a:xfrm>
            <a:off x="4934141" y="2523401"/>
            <a:ext cx="6650683" cy="181119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576026">
              <a:lnSpc>
                <a:spcPct val="150000"/>
              </a:lnSpc>
              <a:buClrTx/>
            </a:pPr>
            <a:r>
              <a:rPr lang="vi-VN" sz="2200" b="1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Với đề 1: </a:t>
            </a:r>
            <a:r>
              <a:rPr lang="vi-VN" sz="2200" kern="1200" dirty="0">
                <a:latin typeface="+mn-lt"/>
                <a:ea typeface="+mn-ea"/>
                <a:cs typeface="Arial" panose="020B0604020202020204" pitchFamily="34" charset="0"/>
              </a:rPr>
              <a:t>Giới thiệu quyền mà em muốn nói</a:t>
            </a:r>
            <a:r>
              <a:rPr lang="en-US" sz="2200" kern="1200" dirty="0">
                <a:latin typeface="+mn-lt"/>
                <a:ea typeface="+mn-ea"/>
                <a:cs typeface="Arial" panose="020B0604020202020204" pitchFamily="34" charset="0"/>
              </a:rPr>
              <a:t> –</a:t>
            </a:r>
            <a:r>
              <a:rPr lang="vi-VN" sz="2200" kern="1200" dirty="0">
                <a:latin typeface="+mn-lt"/>
                <a:ea typeface="+mn-ea"/>
                <a:cs typeface="Arial" panose="020B0604020202020204" pitchFamily="34" charset="0"/>
              </a:rPr>
              <a:t> em hiểu nó như thế nào theo ý hiểu của mình và nó có ý nghĩa như thế nào?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6F7CBF-A132-70D3-D909-4CF33CB344CA}"/>
              </a:ext>
            </a:extLst>
          </p:cNvPr>
          <p:cNvSpPr/>
          <p:nvPr/>
        </p:nvSpPr>
        <p:spPr>
          <a:xfrm>
            <a:off x="4934141" y="4586959"/>
            <a:ext cx="6650682" cy="181119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576026">
              <a:lnSpc>
                <a:spcPct val="150000"/>
              </a:lnSpc>
              <a:buClrTx/>
            </a:pPr>
            <a:r>
              <a:rPr lang="vi-VN" sz="2200" b="1" kern="1200" dirty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Với đề 2: </a:t>
            </a:r>
            <a:r>
              <a:rPr lang="vi-VN" sz="2200" kern="1200" dirty="0">
                <a:latin typeface="+mn-lt"/>
                <a:ea typeface="+mn-ea"/>
                <a:cs typeface="Arial" panose="020B0604020202020204" pitchFamily="34" charset="0"/>
              </a:rPr>
              <a:t>Giới thiệu nguyện vọng</a:t>
            </a:r>
            <a:r>
              <a:rPr lang="en-US" sz="2200" kern="1200" dirty="0"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latin typeface="+mn-lt"/>
                <a:ea typeface="+mn-ea"/>
                <a:cs typeface="Arial" panose="020B0604020202020204" pitchFamily="34" charset="0"/>
              </a:rPr>
              <a:t>của</a:t>
            </a:r>
            <a:r>
              <a:rPr lang="en-US" sz="2200" kern="1200" dirty="0"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200" kern="1200" dirty="0" err="1">
                <a:latin typeface="+mn-lt"/>
                <a:ea typeface="+mn-ea"/>
                <a:cs typeface="Arial" panose="020B0604020202020204" pitchFamily="34" charset="0"/>
              </a:rPr>
              <a:t>em</a:t>
            </a:r>
            <a:r>
              <a:rPr lang="en-US" sz="2200" kern="1200" dirty="0">
                <a:cs typeface="Arial" panose="020B0604020202020204" pitchFamily="34" charset="0"/>
              </a:rPr>
              <a:t> –</a:t>
            </a:r>
            <a:r>
              <a:rPr lang="vi-VN" sz="2200" kern="1200" dirty="0">
                <a:latin typeface="+mn-lt"/>
                <a:ea typeface="+mn-ea"/>
                <a:cs typeface="Arial" panose="020B0604020202020204" pitchFamily="34" charset="0"/>
              </a:rPr>
              <a:t> em trình bày nguyện vọng đó như thế nào, làm sao để thuyết phục được mọi người? </a:t>
            </a:r>
          </a:p>
        </p:txBody>
      </p:sp>
      <p:sp>
        <p:nvSpPr>
          <p:cNvPr id="18" name="Freeform 4">
            <a:extLst>
              <a:ext uri="{FF2B5EF4-FFF2-40B4-BE49-F238E27FC236}">
                <a16:creationId xmlns:a16="http://schemas.microsoft.com/office/drawing/2014/main" id="{CB55A8B7-168D-EE65-68D8-146DC9AEF670}"/>
              </a:ext>
            </a:extLst>
          </p:cNvPr>
          <p:cNvSpPr/>
          <p:nvPr/>
        </p:nvSpPr>
        <p:spPr>
          <a:xfrm>
            <a:off x="361240" y="3429000"/>
            <a:ext cx="3728401" cy="2558615"/>
          </a:xfrm>
          <a:custGeom>
            <a:avLst/>
            <a:gdLst/>
            <a:ahLst/>
            <a:cxnLst/>
            <a:rect l="l" t="t" r="r" b="b"/>
            <a:pathLst>
              <a:path w="11992131" h="8229600">
                <a:moveTo>
                  <a:pt x="0" y="0"/>
                </a:moveTo>
                <a:lnTo>
                  <a:pt x="11992131" y="0"/>
                </a:lnTo>
                <a:lnTo>
                  <a:pt x="1199213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91016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0D8748-F64A-D82D-69BC-F6D390CFF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22C4BB5-7EB3-2C31-21B8-6BB0CF09A730}"/>
              </a:ext>
            </a:extLst>
          </p:cNvPr>
          <p:cNvGrpSpPr/>
          <p:nvPr/>
        </p:nvGrpSpPr>
        <p:grpSpPr>
          <a:xfrm>
            <a:off x="709563" y="1706761"/>
            <a:ext cx="7549920" cy="565517"/>
            <a:chOff x="579436" y="990599"/>
            <a:chExt cx="5723165" cy="448867"/>
          </a:xfrm>
        </p:grpSpPr>
        <p:sp>
          <p:nvSpPr>
            <p:cNvPr id="7" name="Arrow: Pentagon 5">
              <a:extLst>
                <a:ext uri="{FF2B5EF4-FFF2-40B4-BE49-F238E27FC236}">
                  <a16:creationId xmlns:a16="http://schemas.microsoft.com/office/drawing/2014/main" id="{4D5602ED-0439-B541-6E3D-E4C47FA453DE}"/>
                </a:ext>
              </a:extLst>
            </p:cNvPr>
            <p:cNvSpPr/>
            <p:nvPr/>
          </p:nvSpPr>
          <p:spPr>
            <a:xfrm>
              <a:off x="579436" y="990599"/>
              <a:ext cx="1714499" cy="448867"/>
            </a:xfrm>
            <a:prstGeom prst="homePlate">
              <a:avLst>
                <a:gd name="adj" fmla="val 32962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152053">
                <a:buClrTx/>
                <a:defRPr/>
              </a:pPr>
              <a:r>
                <a:rPr lang="en-US" sz="2200" b="1" dirty="0" err="1">
                  <a:solidFill>
                    <a:sysClr val="windowText" lastClr="000000"/>
                  </a:solidFill>
                  <a:latin typeface="+mn-lt"/>
                  <a:ea typeface="+mn-ea"/>
                  <a:cs typeface="Arial" panose="020B0604020202020204" pitchFamily="34" charset="0"/>
                </a:rPr>
                <a:t>Nhiệm</a:t>
              </a:r>
              <a:r>
                <a:rPr lang="en-US" sz="2200" b="1" dirty="0">
                  <a:solidFill>
                    <a:sysClr val="windowText" lastClr="000000"/>
                  </a:solidFill>
                  <a:latin typeface="+mn-lt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solidFill>
                    <a:sysClr val="windowText" lastClr="000000"/>
                  </a:solidFill>
                  <a:latin typeface="+mn-lt"/>
                  <a:ea typeface="+mn-ea"/>
                  <a:cs typeface="Arial" panose="020B0604020202020204" pitchFamily="34" charset="0"/>
                </a:rPr>
                <a:t>vụ</a:t>
              </a:r>
              <a:r>
                <a:rPr lang="en-US" sz="2200" b="1" dirty="0">
                  <a:solidFill>
                    <a:sysClr val="windowText" lastClr="000000"/>
                  </a:solidFill>
                  <a:latin typeface="+mn-lt"/>
                  <a:ea typeface="+mn-ea"/>
                  <a:cs typeface="Arial" panose="020B0604020202020204" pitchFamily="34" charset="0"/>
                </a:rPr>
                <a:t> 2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8F5E03A-A000-EF2A-EEB9-CEAD5EFE614E}"/>
                </a:ext>
              </a:extLst>
            </p:cNvPr>
            <p:cNvCxnSpPr>
              <a:cxnSpLocks/>
            </p:cNvCxnSpPr>
            <p:nvPr/>
          </p:nvCxnSpPr>
          <p:spPr>
            <a:xfrm>
              <a:off x="579437" y="1439439"/>
              <a:ext cx="5723164" cy="27"/>
            </a:xfrm>
            <a:prstGeom prst="line">
              <a:avLst/>
            </a:prstGeom>
            <a:ln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7433DE-24B3-CFDE-31EA-42A2A7C83A1A}"/>
                </a:ext>
              </a:extLst>
            </p:cNvPr>
            <p:cNvSpPr/>
            <p:nvPr/>
          </p:nvSpPr>
          <p:spPr>
            <a:xfrm>
              <a:off x="2359828" y="1044028"/>
              <a:ext cx="3876878" cy="36643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just" defTabSz="1152053">
                <a:defRPr/>
              </a:pPr>
              <a:r>
                <a:rPr lang="vi-VN" sz="2400" b="1" dirty="0">
                  <a:solidFill>
                    <a:schemeClr val="tx1"/>
                  </a:solidFill>
                  <a:latin typeface="+mn-lt"/>
                  <a:ea typeface="+mn-ea"/>
                </a:rPr>
                <a:t>Trao đổi trước lớp</a:t>
              </a:r>
              <a:endParaRPr lang="en-US" sz="2200" dirty="0">
                <a:solidFill>
                  <a:schemeClr val="tx1"/>
                </a:solidFill>
                <a:latin typeface="+mn-lt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BF8737A-5526-62C6-4630-074D740A054F}"/>
              </a:ext>
            </a:extLst>
          </p:cNvPr>
          <p:cNvGrpSpPr/>
          <p:nvPr/>
        </p:nvGrpSpPr>
        <p:grpSpPr>
          <a:xfrm>
            <a:off x="5774419" y="2497879"/>
            <a:ext cx="5721766" cy="3707201"/>
            <a:chOff x="4060070" y="1128471"/>
            <a:chExt cx="4541529" cy="294251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5C61952-8E25-0E57-E61B-B5EE68905D93}"/>
                </a:ext>
              </a:extLst>
            </p:cNvPr>
            <p:cNvGrpSpPr/>
            <p:nvPr/>
          </p:nvGrpSpPr>
          <p:grpSpPr>
            <a:xfrm>
              <a:off x="4060070" y="1310600"/>
              <a:ext cx="4398130" cy="2760382"/>
              <a:chOff x="-569093" y="1897744"/>
              <a:chExt cx="4398130" cy="2760382"/>
            </a:xfrm>
          </p:grpSpPr>
          <p:sp>
            <p:nvSpPr>
              <p:cNvPr id="15" name="Rectangle: Rounded Corners 20">
                <a:extLst>
                  <a:ext uri="{FF2B5EF4-FFF2-40B4-BE49-F238E27FC236}">
                    <a16:creationId xmlns:a16="http://schemas.microsoft.com/office/drawing/2014/main" id="{A12643FB-9BA3-3D5C-1AD1-2EB4F52D98A1}"/>
                  </a:ext>
                </a:extLst>
              </p:cNvPr>
              <p:cNvSpPr/>
              <p:nvPr/>
            </p:nvSpPr>
            <p:spPr>
              <a:xfrm>
                <a:off x="-569093" y="1897744"/>
                <a:ext cx="4398130" cy="2760382"/>
              </a:xfrm>
              <a:prstGeom prst="roundRect">
                <a:avLst>
                  <a:gd name="adj" fmla="val 4729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  <a:ln w="25400" cap="flat" cmpd="sng" algn="ctr">
                <a:noFill/>
                <a:prstDash val="solid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algn="ctr" defTabSz="1152053">
                  <a:buClrTx/>
                  <a:defRPr/>
                </a:pPr>
                <a:endParaRPr lang="en-US" sz="2268">
                  <a:solidFill>
                    <a:srgbClr val="071C30"/>
                  </a:solidFill>
                  <a:ea typeface="+mn-ea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00EC96E-B09F-4BFA-75DB-837D8096B00C}"/>
                  </a:ext>
                </a:extLst>
              </p:cNvPr>
              <p:cNvSpPr txBox="1"/>
              <p:nvPr/>
            </p:nvSpPr>
            <p:spPr>
              <a:xfrm>
                <a:off x="-369112" y="2173128"/>
                <a:ext cx="3998167" cy="22096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 defTabSz="1152053">
                  <a:lnSpc>
                    <a:spcPct val="150000"/>
                  </a:lnSpc>
                  <a:buClrTx/>
                  <a:defRPr/>
                </a:pPr>
                <a:r>
                  <a:rPr lang="en-US" sz="2400" dirty="0" err="1">
                    <a:solidFill>
                      <a:sysClr val="windowText" lastClr="000000"/>
                    </a:solidFill>
                    <a:latin typeface="+mn-lt"/>
                  </a:rPr>
                  <a:t>Các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+mn-lt"/>
                  </a:rPr>
                  <a:t>em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+mn-lt"/>
                  </a:rPr>
                  <a:t>lần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+mn-lt"/>
                  </a:rPr>
                  <a:t>lượt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vi-VN" sz="2400" dirty="0">
                    <a:solidFill>
                      <a:sysClr val="windowText" lastClr="000000"/>
                    </a:solidFill>
                    <a:latin typeface="+mn-lt"/>
                  </a:rPr>
                  <a:t>phát biểu trước lớp (theo từng đề bài),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+mn-lt"/>
                  </a:rPr>
                  <a:t>những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+mn-lt"/>
                  </a:rPr>
                  <a:t>bạn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+mn-lt"/>
                  </a:rPr>
                  <a:t>còn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+mn-lt"/>
                  </a:rPr>
                  <a:t>lại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vi-VN" sz="2400" dirty="0">
                    <a:solidFill>
                      <a:sysClr val="windowText" lastClr="000000"/>
                    </a:solidFill>
                    <a:latin typeface="+mn-lt"/>
                  </a:rPr>
                  <a:t>ghi chép vắn tắt ý kiến của bạn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+mn-lt"/>
                  </a:rPr>
                  <a:t>phát</a:t>
                </a:r>
                <a:r>
                  <a:rPr lang="en-US" sz="2400" dirty="0">
                    <a:solidFill>
                      <a:sysClr val="windowText" lastClr="000000"/>
                    </a:solidFill>
                    <a:latin typeface="+mn-lt"/>
                  </a:rPr>
                  <a:t> </a:t>
                </a:r>
                <a:r>
                  <a:rPr lang="en-US" sz="2400" dirty="0" err="1">
                    <a:solidFill>
                      <a:sysClr val="windowText" lastClr="000000"/>
                    </a:solidFill>
                    <a:latin typeface="+mn-lt"/>
                  </a:rPr>
                  <a:t>biểu</a:t>
                </a:r>
                <a:r>
                  <a:rPr lang="vi-VN" sz="2400" dirty="0">
                    <a:solidFill>
                      <a:sysClr val="windowText" lastClr="000000"/>
                    </a:solidFill>
                    <a:latin typeface="+mn-lt"/>
                  </a:rPr>
                  <a:t>, điều cần hỏi thêm hoặc trao đổi lại. </a:t>
                </a:r>
              </a:p>
            </p:txBody>
          </p:sp>
        </p:grpSp>
        <p:grpSp>
          <p:nvGrpSpPr>
            <p:cNvPr id="4" name="Google Shape;630;p34">
              <a:extLst>
                <a:ext uri="{FF2B5EF4-FFF2-40B4-BE49-F238E27FC236}">
                  <a16:creationId xmlns:a16="http://schemas.microsoft.com/office/drawing/2014/main" id="{9ED86A1D-A0E5-E559-DA30-1972C850D3E3}"/>
                </a:ext>
              </a:extLst>
            </p:cNvPr>
            <p:cNvGrpSpPr/>
            <p:nvPr/>
          </p:nvGrpSpPr>
          <p:grpSpPr>
            <a:xfrm>
              <a:off x="8075892" y="1128471"/>
              <a:ext cx="525707" cy="465411"/>
              <a:chOff x="267472" y="3284240"/>
              <a:chExt cx="608847" cy="545541"/>
            </a:xfrm>
          </p:grpSpPr>
          <p:sp>
            <p:nvSpPr>
              <p:cNvPr id="5" name="Google Shape;631;p34">
                <a:extLst>
                  <a:ext uri="{FF2B5EF4-FFF2-40B4-BE49-F238E27FC236}">
                    <a16:creationId xmlns:a16="http://schemas.microsoft.com/office/drawing/2014/main" id="{583EB754-BB6C-07CF-05D6-BCA8C4389F29}"/>
                  </a:ext>
                </a:extLst>
              </p:cNvPr>
              <p:cNvSpPr/>
              <p:nvPr/>
            </p:nvSpPr>
            <p:spPr>
              <a:xfrm rot="2515456">
                <a:off x="267472" y="3284240"/>
                <a:ext cx="608847" cy="545541"/>
              </a:xfrm>
              <a:prstGeom prst="wedgeEllipseCallout">
                <a:avLst>
                  <a:gd name="adj1" fmla="val -20833"/>
                  <a:gd name="adj2" fmla="val 625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 defTabSz="1152053">
                  <a:buClrTx/>
                  <a:defRPr/>
                </a:pPr>
                <a:endParaRPr sz="2268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" name="Google Shape;632;p34">
                <a:extLst>
                  <a:ext uri="{FF2B5EF4-FFF2-40B4-BE49-F238E27FC236}">
                    <a16:creationId xmlns:a16="http://schemas.microsoft.com/office/drawing/2014/main" id="{F2CA3F9A-FB5F-50C2-8756-4EC84AC4AAA3}"/>
                  </a:ext>
                </a:extLst>
              </p:cNvPr>
              <p:cNvSpPr/>
              <p:nvPr/>
            </p:nvSpPr>
            <p:spPr>
              <a:xfrm rot="1928159">
                <a:off x="480942" y="3404092"/>
                <a:ext cx="219096" cy="293318"/>
              </a:xfrm>
              <a:custGeom>
                <a:avLst/>
                <a:gdLst/>
                <a:ahLst/>
                <a:cxnLst/>
                <a:rect l="l" t="t" r="r" b="b"/>
                <a:pathLst>
                  <a:path w="1172" h="1569" extrusionOk="0">
                    <a:moveTo>
                      <a:pt x="481" y="1"/>
                    </a:moveTo>
                    <a:cubicBezTo>
                      <a:pt x="473" y="1"/>
                      <a:pt x="469" y="2"/>
                      <a:pt x="469" y="2"/>
                    </a:cubicBezTo>
                    <a:lnTo>
                      <a:pt x="469" y="250"/>
                    </a:lnTo>
                    <a:lnTo>
                      <a:pt x="161" y="660"/>
                    </a:lnTo>
                    <a:lnTo>
                      <a:pt x="0" y="660"/>
                    </a:lnTo>
                    <a:lnTo>
                      <a:pt x="0" y="1480"/>
                    </a:lnTo>
                    <a:lnTo>
                      <a:pt x="249" y="1480"/>
                    </a:lnTo>
                    <a:cubicBezTo>
                      <a:pt x="249" y="1480"/>
                      <a:pt x="835" y="1568"/>
                      <a:pt x="937" y="1568"/>
                    </a:cubicBezTo>
                    <a:lnTo>
                      <a:pt x="996" y="1568"/>
                    </a:lnTo>
                    <a:cubicBezTo>
                      <a:pt x="1098" y="1539"/>
                      <a:pt x="1172" y="1422"/>
                      <a:pt x="1172" y="1319"/>
                    </a:cubicBezTo>
                    <a:cubicBezTo>
                      <a:pt x="1172" y="1070"/>
                      <a:pt x="1157" y="660"/>
                      <a:pt x="1142" y="616"/>
                    </a:cubicBezTo>
                    <a:cubicBezTo>
                      <a:pt x="1098" y="587"/>
                      <a:pt x="645" y="587"/>
                      <a:pt x="645" y="587"/>
                    </a:cubicBezTo>
                    <a:cubicBezTo>
                      <a:pt x="645" y="587"/>
                      <a:pt x="643" y="597"/>
                      <a:pt x="641" y="597"/>
                    </a:cubicBezTo>
                    <a:cubicBezTo>
                      <a:pt x="638" y="597"/>
                      <a:pt x="635" y="558"/>
                      <a:pt x="645" y="324"/>
                    </a:cubicBezTo>
                    <a:cubicBezTo>
                      <a:pt x="682" y="23"/>
                      <a:pt x="526" y="1"/>
                      <a:pt x="481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pPr defTabSz="1152053">
                  <a:buClrTx/>
                  <a:defRPr/>
                </a:pPr>
                <a:endParaRPr sz="2268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17" name="Freeform 4">
            <a:extLst>
              <a:ext uri="{FF2B5EF4-FFF2-40B4-BE49-F238E27FC236}">
                <a16:creationId xmlns:a16="http://schemas.microsoft.com/office/drawing/2014/main" id="{E1FADAA6-0EE8-60BB-22EA-3794BE7FF605}"/>
              </a:ext>
            </a:extLst>
          </p:cNvPr>
          <p:cNvSpPr/>
          <p:nvPr/>
        </p:nvSpPr>
        <p:spPr>
          <a:xfrm>
            <a:off x="584695" y="3074289"/>
            <a:ext cx="4742440" cy="2507565"/>
          </a:xfrm>
          <a:custGeom>
            <a:avLst/>
            <a:gdLst/>
            <a:ahLst/>
            <a:cxnLst/>
            <a:rect l="l" t="t" r="r" b="b"/>
            <a:pathLst>
              <a:path w="11503272" h="6082355">
                <a:moveTo>
                  <a:pt x="0" y="0"/>
                </a:moveTo>
                <a:lnTo>
                  <a:pt x="11503273" y="0"/>
                </a:lnTo>
                <a:lnTo>
                  <a:pt x="11503273" y="6082356"/>
                </a:lnTo>
                <a:lnTo>
                  <a:pt x="0" y="60823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22265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1F16C6E0-27AF-2FE0-4B04-6597366780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DDBD7B3-09EF-A8A8-56E0-50FB251A6DCA}"/>
              </a:ext>
            </a:extLst>
          </p:cNvPr>
          <p:cNvGrpSpPr/>
          <p:nvPr/>
        </p:nvGrpSpPr>
        <p:grpSpPr>
          <a:xfrm>
            <a:off x="2690928" y="4470354"/>
            <a:ext cx="1116000" cy="1115999"/>
            <a:chOff x="2875450" y="2551155"/>
            <a:chExt cx="495374" cy="511292"/>
          </a:xfrm>
        </p:grpSpPr>
        <p:sp>
          <p:nvSpPr>
            <p:cNvPr id="3" name="Google Shape;548;p42">
              <a:extLst>
                <a:ext uri="{FF2B5EF4-FFF2-40B4-BE49-F238E27FC236}">
                  <a16:creationId xmlns:a16="http://schemas.microsoft.com/office/drawing/2014/main" id="{0AA9E9A3-1176-BE09-90B7-049C3F97E565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2875450" y="2551155"/>
              <a:ext cx="495374" cy="511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115184" tIns="80632" rIns="115184" bIns="115184" anchor="ctr" anchorCtr="0">
              <a:noAutofit/>
            </a:bodyPr>
            <a:lstStyle/>
            <a:p>
              <a:pPr algn="ctr"/>
              <a:endParaRPr sz="2400">
                <a:solidFill>
                  <a:schemeClr val="lt1"/>
                </a:solidFill>
                <a:latin typeface="+mn-lt"/>
              </a:endParaRPr>
            </a:p>
          </p:txBody>
        </p:sp>
        <p:sp>
          <p:nvSpPr>
            <p:cNvPr id="4" name="Google Shape;562;p42">
              <a:extLst>
                <a:ext uri="{FF2B5EF4-FFF2-40B4-BE49-F238E27FC236}">
                  <a16:creationId xmlns:a16="http://schemas.microsoft.com/office/drawing/2014/main" id="{BB6970F9-7AF3-A8A7-3268-5BAA98283CB8}"/>
                </a:ext>
              </a:extLst>
            </p:cNvPr>
            <p:cNvSpPr/>
            <p:nvPr/>
          </p:nvSpPr>
          <p:spPr>
            <a:xfrm>
              <a:off x="3005344" y="2692272"/>
              <a:ext cx="246913" cy="224467"/>
            </a:xfrm>
            <a:custGeom>
              <a:avLst/>
              <a:gdLst/>
              <a:ahLst/>
              <a:cxnLst/>
              <a:rect l="l" t="t" r="r" b="b"/>
              <a:pathLst>
                <a:path w="12698" h="11563" extrusionOk="0">
                  <a:moveTo>
                    <a:pt x="2490" y="820"/>
                  </a:moveTo>
                  <a:cubicBezTo>
                    <a:pt x="3529" y="914"/>
                    <a:pt x="4600" y="1292"/>
                    <a:pt x="5483" y="2017"/>
                  </a:cubicBezTo>
                  <a:lnTo>
                    <a:pt x="5798" y="2237"/>
                  </a:lnTo>
                  <a:lnTo>
                    <a:pt x="5798" y="10334"/>
                  </a:lnTo>
                  <a:lnTo>
                    <a:pt x="5766" y="10334"/>
                  </a:lnTo>
                  <a:cubicBezTo>
                    <a:pt x="4789" y="9609"/>
                    <a:pt x="3655" y="9168"/>
                    <a:pt x="2490" y="9105"/>
                  </a:cubicBezTo>
                  <a:lnTo>
                    <a:pt x="2490" y="820"/>
                  </a:lnTo>
                  <a:close/>
                  <a:moveTo>
                    <a:pt x="9925" y="883"/>
                  </a:moveTo>
                  <a:lnTo>
                    <a:pt x="9925" y="9137"/>
                  </a:lnTo>
                  <a:cubicBezTo>
                    <a:pt x="8728" y="9200"/>
                    <a:pt x="7593" y="9609"/>
                    <a:pt x="6617" y="10334"/>
                  </a:cubicBezTo>
                  <a:lnTo>
                    <a:pt x="6617" y="2300"/>
                  </a:lnTo>
                  <a:lnTo>
                    <a:pt x="6932" y="2048"/>
                  </a:lnTo>
                  <a:cubicBezTo>
                    <a:pt x="7782" y="1355"/>
                    <a:pt x="8854" y="946"/>
                    <a:pt x="9925" y="883"/>
                  </a:cubicBezTo>
                  <a:close/>
                  <a:moveTo>
                    <a:pt x="1702" y="2458"/>
                  </a:moveTo>
                  <a:lnTo>
                    <a:pt x="1702" y="9483"/>
                  </a:lnTo>
                  <a:cubicBezTo>
                    <a:pt x="1702" y="9735"/>
                    <a:pt x="1891" y="9924"/>
                    <a:pt x="2080" y="9924"/>
                  </a:cubicBezTo>
                  <a:cubicBezTo>
                    <a:pt x="3057" y="9924"/>
                    <a:pt x="4096" y="10208"/>
                    <a:pt x="4978" y="10744"/>
                  </a:cubicBezTo>
                  <a:lnTo>
                    <a:pt x="1261" y="10744"/>
                  </a:lnTo>
                  <a:cubicBezTo>
                    <a:pt x="1009" y="10744"/>
                    <a:pt x="851" y="10555"/>
                    <a:pt x="851" y="10334"/>
                  </a:cubicBezTo>
                  <a:lnTo>
                    <a:pt x="851" y="2867"/>
                  </a:lnTo>
                  <a:cubicBezTo>
                    <a:pt x="851" y="2647"/>
                    <a:pt x="1040" y="2489"/>
                    <a:pt x="1261" y="2458"/>
                  </a:cubicBezTo>
                  <a:close/>
                  <a:moveTo>
                    <a:pt x="11406" y="2458"/>
                  </a:moveTo>
                  <a:cubicBezTo>
                    <a:pt x="11658" y="2458"/>
                    <a:pt x="11815" y="2647"/>
                    <a:pt x="11847" y="2867"/>
                  </a:cubicBezTo>
                  <a:lnTo>
                    <a:pt x="11847" y="10334"/>
                  </a:lnTo>
                  <a:cubicBezTo>
                    <a:pt x="11847" y="10555"/>
                    <a:pt x="11658" y="10712"/>
                    <a:pt x="11406" y="10744"/>
                  </a:cubicBezTo>
                  <a:lnTo>
                    <a:pt x="7436" y="10744"/>
                  </a:lnTo>
                  <a:cubicBezTo>
                    <a:pt x="8255" y="10239"/>
                    <a:pt x="9295" y="9924"/>
                    <a:pt x="10303" y="9924"/>
                  </a:cubicBezTo>
                  <a:cubicBezTo>
                    <a:pt x="10555" y="9924"/>
                    <a:pt x="10712" y="9735"/>
                    <a:pt x="10712" y="9483"/>
                  </a:cubicBezTo>
                  <a:lnTo>
                    <a:pt x="10712" y="2458"/>
                  </a:lnTo>
                  <a:close/>
                  <a:moveTo>
                    <a:pt x="2080" y="0"/>
                  </a:moveTo>
                  <a:cubicBezTo>
                    <a:pt x="1828" y="0"/>
                    <a:pt x="1670" y="189"/>
                    <a:pt x="1670" y="410"/>
                  </a:cubicBezTo>
                  <a:lnTo>
                    <a:pt x="1670" y="1670"/>
                  </a:lnTo>
                  <a:lnTo>
                    <a:pt x="1261" y="1670"/>
                  </a:lnTo>
                  <a:cubicBezTo>
                    <a:pt x="568" y="1670"/>
                    <a:pt x="1" y="2206"/>
                    <a:pt x="32" y="2930"/>
                  </a:cubicBezTo>
                  <a:lnTo>
                    <a:pt x="32" y="10334"/>
                  </a:lnTo>
                  <a:cubicBezTo>
                    <a:pt x="32" y="10996"/>
                    <a:pt x="568" y="11563"/>
                    <a:pt x="1261" y="11563"/>
                  </a:cubicBezTo>
                  <a:lnTo>
                    <a:pt x="11437" y="11563"/>
                  </a:lnTo>
                  <a:cubicBezTo>
                    <a:pt x="12130" y="11563"/>
                    <a:pt x="12697" y="11027"/>
                    <a:pt x="12697" y="10334"/>
                  </a:cubicBezTo>
                  <a:lnTo>
                    <a:pt x="12697" y="2867"/>
                  </a:lnTo>
                  <a:cubicBezTo>
                    <a:pt x="12666" y="2206"/>
                    <a:pt x="12130" y="1670"/>
                    <a:pt x="11437" y="1670"/>
                  </a:cubicBezTo>
                  <a:lnTo>
                    <a:pt x="10744" y="1670"/>
                  </a:lnTo>
                  <a:lnTo>
                    <a:pt x="10744" y="410"/>
                  </a:lnTo>
                  <a:cubicBezTo>
                    <a:pt x="10744" y="158"/>
                    <a:pt x="10555" y="0"/>
                    <a:pt x="10334" y="0"/>
                  </a:cubicBezTo>
                  <a:cubicBezTo>
                    <a:pt x="8980" y="0"/>
                    <a:pt x="7562" y="473"/>
                    <a:pt x="6396" y="1387"/>
                  </a:cubicBezTo>
                  <a:lnTo>
                    <a:pt x="6207" y="1544"/>
                  </a:lnTo>
                  <a:lnTo>
                    <a:pt x="6018" y="1387"/>
                  </a:lnTo>
                  <a:cubicBezTo>
                    <a:pt x="4915" y="473"/>
                    <a:pt x="3498" y="0"/>
                    <a:pt x="20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15184" tIns="115184" rIns="115184" bIns="115184" anchor="ctr" anchorCtr="0">
              <a:noAutofit/>
            </a:bodyPr>
            <a:lstStyle/>
            <a:p>
              <a:endParaRPr sz="2400">
                <a:latin typeface="+mn-lt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6C33065-D7C0-F413-6A5F-3495E6E19499}"/>
              </a:ext>
            </a:extLst>
          </p:cNvPr>
          <p:cNvGrpSpPr/>
          <p:nvPr/>
        </p:nvGrpSpPr>
        <p:grpSpPr>
          <a:xfrm>
            <a:off x="8359553" y="4470354"/>
            <a:ext cx="1116000" cy="1115999"/>
            <a:chOff x="5761850" y="2551155"/>
            <a:chExt cx="495374" cy="511292"/>
          </a:xfrm>
        </p:grpSpPr>
        <p:sp>
          <p:nvSpPr>
            <p:cNvPr id="6" name="Google Shape;554;p42">
              <a:extLst>
                <a:ext uri="{FF2B5EF4-FFF2-40B4-BE49-F238E27FC236}">
                  <a16:creationId xmlns:a16="http://schemas.microsoft.com/office/drawing/2014/main" id="{7FB6C835-5D71-44A8-A3BC-6A3C7AE69756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5761850" y="2551155"/>
              <a:ext cx="495374" cy="51129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115184" tIns="80632" rIns="115184" bIns="115184" anchor="ctr" anchorCtr="0">
              <a:noAutofit/>
            </a:bodyPr>
            <a:lstStyle/>
            <a:p>
              <a:pPr algn="ctr"/>
              <a:endParaRPr sz="2400">
                <a:solidFill>
                  <a:schemeClr val="lt1"/>
                </a:solidFill>
                <a:latin typeface="+mn-lt"/>
              </a:endParaRPr>
            </a:p>
          </p:txBody>
        </p:sp>
        <p:grpSp>
          <p:nvGrpSpPr>
            <p:cNvPr id="7" name="Google Shape;566;p42">
              <a:extLst>
                <a:ext uri="{FF2B5EF4-FFF2-40B4-BE49-F238E27FC236}">
                  <a16:creationId xmlns:a16="http://schemas.microsoft.com/office/drawing/2014/main" id="{B47D56C6-8C7D-6173-1233-8F378323C10F}"/>
                </a:ext>
              </a:extLst>
            </p:cNvPr>
            <p:cNvGrpSpPr/>
            <p:nvPr/>
          </p:nvGrpSpPr>
          <p:grpSpPr>
            <a:xfrm>
              <a:off x="5874105" y="2692276"/>
              <a:ext cx="282191" cy="224458"/>
              <a:chOff x="-41694200" y="2382950"/>
              <a:chExt cx="317425" cy="248900"/>
            </a:xfrm>
          </p:grpSpPr>
          <p:sp>
            <p:nvSpPr>
              <p:cNvPr id="8" name="Google Shape;567;p42">
                <a:extLst>
                  <a:ext uri="{FF2B5EF4-FFF2-40B4-BE49-F238E27FC236}">
                    <a16:creationId xmlns:a16="http://schemas.microsoft.com/office/drawing/2014/main" id="{B3EB1052-FFE4-6D4F-DFF0-89B4F952896D}"/>
                  </a:ext>
                </a:extLst>
              </p:cNvPr>
              <p:cNvSpPr/>
              <p:nvPr/>
            </p:nvSpPr>
            <p:spPr>
              <a:xfrm>
                <a:off x="-41694200" y="2382950"/>
                <a:ext cx="317425" cy="248900"/>
              </a:xfrm>
              <a:custGeom>
                <a:avLst/>
                <a:gdLst/>
                <a:ahLst/>
                <a:cxnLst/>
                <a:rect l="l" t="t" r="r" b="b"/>
                <a:pathLst>
                  <a:path w="12697" h="9956" extrusionOk="0">
                    <a:moveTo>
                      <a:pt x="10555" y="851"/>
                    </a:moveTo>
                    <a:cubicBezTo>
                      <a:pt x="10807" y="851"/>
                      <a:pt x="10964" y="1040"/>
                      <a:pt x="10964" y="1292"/>
                    </a:cubicBezTo>
                    <a:lnTo>
                      <a:pt x="10964" y="7499"/>
                    </a:lnTo>
                    <a:lnTo>
                      <a:pt x="1576" y="7499"/>
                    </a:lnTo>
                    <a:lnTo>
                      <a:pt x="1576" y="1292"/>
                    </a:lnTo>
                    <a:lnTo>
                      <a:pt x="1607" y="1292"/>
                    </a:lnTo>
                    <a:cubicBezTo>
                      <a:pt x="1607" y="1040"/>
                      <a:pt x="1828" y="882"/>
                      <a:pt x="2017" y="851"/>
                    </a:cubicBezTo>
                    <a:close/>
                    <a:moveTo>
                      <a:pt x="8507" y="8286"/>
                    </a:moveTo>
                    <a:lnTo>
                      <a:pt x="8507" y="8727"/>
                    </a:lnTo>
                    <a:cubicBezTo>
                      <a:pt x="8507" y="8918"/>
                      <a:pt x="8633" y="9073"/>
                      <a:pt x="8777" y="9137"/>
                    </a:cubicBezTo>
                    <a:lnTo>
                      <a:pt x="1198" y="9137"/>
                    </a:lnTo>
                    <a:cubicBezTo>
                      <a:pt x="1009" y="9137"/>
                      <a:pt x="851" y="9011"/>
                      <a:pt x="788" y="8853"/>
                    </a:cubicBezTo>
                    <a:cubicBezTo>
                      <a:pt x="757" y="8759"/>
                      <a:pt x="788" y="8759"/>
                      <a:pt x="788" y="8286"/>
                    </a:cubicBezTo>
                    <a:close/>
                    <a:moveTo>
                      <a:pt x="10145" y="8286"/>
                    </a:moveTo>
                    <a:lnTo>
                      <a:pt x="10145" y="8727"/>
                    </a:lnTo>
                    <a:cubicBezTo>
                      <a:pt x="10145" y="8918"/>
                      <a:pt x="10254" y="9073"/>
                      <a:pt x="10402" y="9137"/>
                    </a:cubicBezTo>
                    <a:lnTo>
                      <a:pt x="9051" y="9137"/>
                    </a:lnTo>
                    <a:cubicBezTo>
                      <a:pt x="9186" y="9073"/>
                      <a:pt x="9294" y="8918"/>
                      <a:pt x="9294" y="8727"/>
                    </a:cubicBezTo>
                    <a:lnTo>
                      <a:pt x="9294" y="8286"/>
                    </a:lnTo>
                    <a:close/>
                    <a:moveTo>
                      <a:pt x="11783" y="8286"/>
                    </a:moveTo>
                    <a:lnTo>
                      <a:pt x="11783" y="8727"/>
                    </a:lnTo>
                    <a:cubicBezTo>
                      <a:pt x="11815" y="8979"/>
                      <a:pt x="11626" y="9137"/>
                      <a:pt x="11374" y="9137"/>
                    </a:cubicBezTo>
                    <a:lnTo>
                      <a:pt x="10720" y="9137"/>
                    </a:lnTo>
                    <a:cubicBezTo>
                      <a:pt x="10874" y="9073"/>
                      <a:pt x="10964" y="8918"/>
                      <a:pt x="10964" y="8727"/>
                    </a:cubicBezTo>
                    <a:lnTo>
                      <a:pt x="10964" y="8286"/>
                    </a:lnTo>
                    <a:close/>
                    <a:moveTo>
                      <a:pt x="2048" y="0"/>
                    </a:moveTo>
                    <a:cubicBezTo>
                      <a:pt x="1387" y="0"/>
                      <a:pt x="788" y="536"/>
                      <a:pt x="820" y="1261"/>
                    </a:cubicBezTo>
                    <a:lnTo>
                      <a:pt x="820" y="7467"/>
                    </a:lnTo>
                    <a:lnTo>
                      <a:pt x="347" y="7467"/>
                    </a:lnTo>
                    <a:cubicBezTo>
                      <a:pt x="158" y="7467"/>
                      <a:pt x="0" y="7625"/>
                      <a:pt x="0" y="7814"/>
                    </a:cubicBezTo>
                    <a:lnTo>
                      <a:pt x="0" y="8696"/>
                    </a:lnTo>
                    <a:cubicBezTo>
                      <a:pt x="0" y="9357"/>
                      <a:pt x="568" y="9956"/>
                      <a:pt x="1229" y="9956"/>
                    </a:cubicBezTo>
                    <a:lnTo>
                      <a:pt x="11437" y="9956"/>
                    </a:lnTo>
                    <a:cubicBezTo>
                      <a:pt x="12098" y="9956"/>
                      <a:pt x="12697" y="9389"/>
                      <a:pt x="12697" y="8696"/>
                    </a:cubicBezTo>
                    <a:lnTo>
                      <a:pt x="12697" y="7877"/>
                    </a:lnTo>
                    <a:cubicBezTo>
                      <a:pt x="12634" y="7656"/>
                      <a:pt x="12445" y="7467"/>
                      <a:pt x="12224" y="7467"/>
                    </a:cubicBezTo>
                    <a:lnTo>
                      <a:pt x="11815" y="7467"/>
                    </a:lnTo>
                    <a:lnTo>
                      <a:pt x="11815" y="1261"/>
                    </a:lnTo>
                    <a:cubicBezTo>
                      <a:pt x="11815" y="567"/>
                      <a:pt x="11279" y="0"/>
                      <a:pt x="10586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400">
                  <a:latin typeface="+mn-lt"/>
                </a:endParaRPr>
              </a:p>
            </p:txBody>
          </p:sp>
          <p:sp>
            <p:nvSpPr>
              <p:cNvPr id="9" name="Google Shape;568;p42">
                <a:extLst>
                  <a:ext uri="{FF2B5EF4-FFF2-40B4-BE49-F238E27FC236}">
                    <a16:creationId xmlns:a16="http://schemas.microsoft.com/office/drawing/2014/main" id="{E53616F7-FD2D-DCE6-720C-324DE3331B9B}"/>
                  </a:ext>
                </a:extLst>
              </p:cNvPr>
              <p:cNvSpPr/>
              <p:nvPr/>
            </p:nvSpPr>
            <p:spPr>
              <a:xfrm>
                <a:off x="-41586600" y="2425550"/>
                <a:ext cx="107450" cy="102925"/>
              </a:xfrm>
              <a:custGeom>
                <a:avLst/>
                <a:gdLst/>
                <a:ahLst/>
                <a:cxnLst/>
                <a:rect l="l" t="t" r="r" b="b"/>
                <a:pathLst>
                  <a:path w="4298" h="4117" extrusionOk="0">
                    <a:moveTo>
                      <a:pt x="1147" y="1037"/>
                    </a:moveTo>
                    <a:lnTo>
                      <a:pt x="2218" y="1384"/>
                    </a:lnTo>
                    <a:lnTo>
                      <a:pt x="1493" y="2108"/>
                    </a:lnTo>
                    <a:lnTo>
                      <a:pt x="1147" y="1037"/>
                    </a:lnTo>
                    <a:close/>
                    <a:moveTo>
                      <a:pt x="466" y="1"/>
                    </a:moveTo>
                    <a:cubicBezTo>
                      <a:pt x="209" y="1"/>
                      <a:pt x="1" y="267"/>
                      <a:pt x="107" y="533"/>
                    </a:cubicBezTo>
                    <a:lnTo>
                      <a:pt x="926" y="3022"/>
                    </a:lnTo>
                    <a:cubicBezTo>
                      <a:pt x="987" y="3184"/>
                      <a:pt x="1164" y="3293"/>
                      <a:pt x="1341" y="3293"/>
                    </a:cubicBezTo>
                    <a:cubicBezTo>
                      <a:pt x="1441" y="3293"/>
                      <a:pt x="1540" y="3259"/>
                      <a:pt x="1619" y="3180"/>
                    </a:cubicBezTo>
                    <a:lnTo>
                      <a:pt x="2155" y="2613"/>
                    </a:lnTo>
                    <a:lnTo>
                      <a:pt x="3541" y="3999"/>
                    </a:lnTo>
                    <a:cubicBezTo>
                      <a:pt x="3620" y="4077"/>
                      <a:pt x="3730" y="4117"/>
                      <a:pt x="3840" y="4117"/>
                    </a:cubicBezTo>
                    <a:cubicBezTo>
                      <a:pt x="3951" y="4117"/>
                      <a:pt x="4061" y="4077"/>
                      <a:pt x="4140" y="3999"/>
                    </a:cubicBezTo>
                    <a:cubicBezTo>
                      <a:pt x="4297" y="3841"/>
                      <a:pt x="4297" y="3558"/>
                      <a:pt x="4140" y="3400"/>
                    </a:cubicBezTo>
                    <a:lnTo>
                      <a:pt x="2722" y="2077"/>
                    </a:lnTo>
                    <a:lnTo>
                      <a:pt x="3258" y="1510"/>
                    </a:lnTo>
                    <a:cubicBezTo>
                      <a:pt x="3510" y="1289"/>
                      <a:pt x="3384" y="911"/>
                      <a:pt x="3100" y="848"/>
                    </a:cubicBezTo>
                    <a:lnTo>
                      <a:pt x="611" y="29"/>
                    </a:lnTo>
                    <a:cubicBezTo>
                      <a:pt x="562" y="10"/>
                      <a:pt x="514" y="1"/>
                      <a:pt x="46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15184" tIns="115184" rIns="115184" bIns="115184" anchor="ctr" anchorCtr="0">
                <a:noAutofit/>
              </a:bodyPr>
              <a:lstStyle/>
              <a:p>
                <a:endParaRPr sz="2400">
                  <a:latin typeface="+mn-lt"/>
                </a:endParaRPr>
              </a:p>
            </p:txBody>
          </p:sp>
        </p:grpSp>
      </p:grpSp>
      <p:cxnSp>
        <p:nvCxnSpPr>
          <p:cNvPr id="13" name="Google Shape;12110;p97">
            <a:extLst>
              <a:ext uri="{FF2B5EF4-FFF2-40B4-BE49-F238E27FC236}">
                <a16:creationId xmlns:a16="http://schemas.microsoft.com/office/drawing/2014/main" id="{B620914F-B414-B93E-55BE-8B662DB18943}"/>
              </a:ext>
            </a:extLst>
          </p:cNvPr>
          <p:cNvCxnSpPr>
            <a:cxnSpLocks/>
            <a:stCxn id="15" idx="2"/>
            <a:endCxn id="3" idx="0"/>
          </p:cNvCxnSpPr>
          <p:nvPr/>
        </p:nvCxnSpPr>
        <p:spPr>
          <a:xfrm flipH="1">
            <a:off x="3248928" y="3982823"/>
            <a:ext cx="0" cy="487531"/>
          </a:xfrm>
          <a:prstGeom prst="straightConnector1">
            <a:avLst/>
          </a:prstGeom>
          <a:noFill/>
          <a:ln w="28575" cap="flat" cmpd="sng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4" name="Google Shape;12114;p97">
            <a:extLst>
              <a:ext uri="{FF2B5EF4-FFF2-40B4-BE49-F238E27FC236}">
                <a16:creationId xmlns:a16="http://schemas.microsoft.com/office/drawing/2014/main" id="{F8090028-D2A2-738E-62E2-976B89FDEDCD}"/>
              </a:ext>
            </a:extLst>
          </p:cNvPr>
          <p:cNvCxnSpPr>
            <a:cxnSpLocks/>
            <a:stCxn id="16" idx="2"/>
            <a:endCxn id="6" idx="0"/>
          </p:cNvCxnSpPr>
          <p:nvPr/>
        </p:nvCxnSpPr>
        <p:spPr>
          <a:xfrm flipH="1">
            <a:off x="8917553" y="3982823"/>
            <a:ext cx="0" cy="487531"/>
          </a:xfrm>
          <a:prstGeom prst="straightConnector1">
            <a:avLst/>
          </a:prstGeom>
          <a:noFill/>
          <a:ln w="28575" cap="flat" cmpd="sng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15" name="Google Shape;12101;p97">
            <a:extLst>
              <a:ext uri="{FF2B5EF4-FFF2-40B4-BE49-F238E27FC236}">
                <a16:creationId xmlns:a16="http://schemas.microsoft.com/office/drawing/2014/main" id="{55B2B4E5-2259-D037-984C-D3262A901351}"/>
              </a:ext>
            </a:extLst>
          </p:cNvPr>
          <p:cNvSpPr/>
          <p:nvPr/>
        </p:nvSpPr>
        <p:spPr>
          <a:xfrm>
            <a:off x="722369" y="2112216"/>
            <a:ext cx="5078638" cy="187060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15184" tIns="115184" rIns="115184" bIns="115184" anchor="ctr" anchorCtr="0">
            <a:noAutofit/>
          </a:bodyPr>
          <a:lstStyle/>
          <a:p>
            <a:pPr lvl="0" algn="ctr">
              <a:lnSpc>
                <a:spcPct val="150000"/>
              </a:lnSpc>
              <a:buClrTx/>
            </a:pP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Lắng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nghe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nhận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xét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về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tiết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học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và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bài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viết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để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rút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kinh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nghiệm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.</a:t>
            </a:r>
          </a:p>
        </p:txBody>
      </p:sp>
      <p:sp>
        <p:nvSpPr>
          <p:cNvPr id="16" name="Google Shape;12101;p97">
            <a:extLst>
              <a:ext uri="{FF2B5EF4-FFF2-40B4-BE49-F238E27FC236}">
                <a16:creationId xmlns:a16="http://schemas.microsoft.com/office/drawing/2014/main" id="{CEDC57FA-0D45-CA42-ED46-7DB7F6F1D0EA}"/>
              </a:ext>
            </a:extLst>
          </p:cNvPr>
          <p:cNvSpPr/>
          <p:nvPr/>
        </p:nvSpPr>
        <p:spPr>
          <a:xfrm>
            <a:off x="6390995" y="2112216"/>
            <a:ext cx="5078638" cy="1870607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15184" tIns="115184" rIns="115184" bIns="115184" anchor="ctr" anchorCtr="0">
            <a:noAutofit/>
          </a:bodyPr>
          <a:lstStyle/>
          <a:p>
            <a:pPr lvl="0" algn="ctr">
              <a:lnSpc>
                <a:spcPct val="150000"/>
              </a:lnSpc>
              <a:buClrTx/>
              <a:defRPr/>
            </a:pPr>
            <a:r>
              <a:rPr lang="vi-VN" sz="2400" dirty="0">
                <a:solidFill>
                  <a:sysClr val="windowText" lastClr="000000"/>
                </a:solidFill>
                <a:latin typeface="+mn-lt"/>
              </a:rPr>
              <a:t>Chuẩn bị bài </a:t>
            </a:r>
            <a:r>
              <a:rPr lang="en-US" sz="2400" dirty="0" err="1">
                <a:solidFill>
                  <a:sysClr val="windowText" lastClr="000000"/>
                </a:solidFill>
                <a:latin typeface="+mn-lt"/>
              </a:rPr>
              <a:t>mới</a:t>
            </a:r>
            <a:r>
              <a:rPr lang="en-US" sz="2400" dirty="0">
                <a:solidFill>
                  <a:sysClr val="windowText" lastClr="000000"/>
                </a:solidFill>
                <a:latin typeface="+mn-lt"/>
              </a:rPr>
              <a:t> </a:t>
            </a:r>
          </a:p>
          <a:p>
            <a:pPr lvl="0" algn="ctr">
              <a:lnSpc>
                <a:spcPct val="150000"/>
              </a:lnSpc>
              <a:buClrTx/>
              <a:defRPr/>
            </a:pPr>
            <a:r>
              <a:rPr lang="vi-VN" sz="2400" i="1" dirty="0">
                <a:solidFill>
                  <a:sysClr val="windowText" lastClr="000000"/>
                </a:solidFill>
                <a:latin typeface="+mn-lt"/>
              </a:rPr>
              <a:t>Chuyện một người thầy</a:t>
            </a:r>
          </a:p>
        </p:txBody>
      </p:sp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580</Words>
  <Application>Microsoft Office PowerPoint</Application>
  <PresentationFormat>Widescreen</PresentationFormat>
  <Paragraphs>52</Paragraphs>
  <Slides>20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Calibri Light</vt:lpstr>
      <vt:lpstr>UTM Avo</vt:lpstr>
      <vt:lpstr>Arial</vt:lpstr>
      <vt:lpstr>Calibri</vt:lpstr>
      <vt:lpstr>2_Office Theme</vt:lpstr>
      <vt:lpstr>Office Theme</vt:lpstr>
      <vt:lpstr>Tuần 1 Trao đổi: Quyền của trẻ 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119</cp:revision>
  <dcterms:created xsi:type="dcterms:W3CDTF">2023-10-19T01:39:18Z</dcterms:created>
  <dcterms:modified xsi:type="dcterms:W3CDTF">2024-10-08T07:06:32Z</dcterms:modified>
</cp:coreProperties>
</file>