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39"/>
  </p:notesMasterIdLst>
  <p:sldIdLst>
    <p:sldId id="256" r:id="rId3"/>
    <p:sldId id="281" r:id="rId4"/>
    <p:sldId id="353" r:id="rId5"/>
    <p:sldId id="278" r:id="rId6"/>
    <p:sldId id="351" r:id="rId7"/>
    <p:sldId id="356" r:id="rId8"/>
    <p:sldId id="387" r:id="rId9"/>
    <p:sldId id="360" r:id="rId10"/>
    <p:sldId id="388" r:id="rId11"/>
    <p:sldId id="362" r:id="rId12"/>
    <p:sldId id="363" r:id="rId13"/>
    <p:sldId id="365" r:id="rId14"/>
    <p:sldId id="364" r:id="rId15"/>
    <p:sldId id="366" r:id="rId16"/>
    <p:sldId id="367" r:id="rId17"/>
    <p:sldId id="368" r:id="rId18"/>
    <p:sldId id="370" r:id="rId19"/>
    <p:sldId id="371" r:id="rId20"/>
    <p:sldId id="372" r:id="rId21"/>
    <p:sldId id="373" r:id="rId22"/>
    <p:sldId id="374" r:id="rId23"/>
    <p:sldId id="375" r:id="rId24"/>
    <p:sldId id="376" r:id="rId25"/>
    <p:sldId id="377" r:id="rId26"/>
    <p:sldId id="378" r:id="rId27"/>
    <p:sldId id="344" r:id="rId28"/>
    <p:sldId id="354" r:id="rId29"/>
    <p:sldId id="389" r:id="rId30"/>
    <p:sldId id="390" r:id="rId31"/>
    <p:sldId id="391" r:id="rId32"/>
    <p:sldId id="392" r:id="rId33"/>
    <p:sldId id="393" r:id="rId34"/>
    <p:sldId id="348" r:id="rId35"/>
    <p:sldId id="386" r:id="rId36"/>
    <p:sldId id="275" r:id="rId37"/>
    <p:sldId id="394" r:id="rId38"/>
  </p:sldIdLst>
  <p:sldSz cx="12192000" cy="6858000"/>
  <p:notesSz cx="6858000" cy="9144000"/>
  <p:embeddedFontLst>
    <p:embeddedFont>
      <p:font typeface="UTM Avo" panose="02040603050506020204" pitchFamily="18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4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1"/>
    <p:restoredTop sz="94583"/>
  </p:normalViewPr>
  <p:slideViewPr>
    <p:cSldViewPr snapToGrid="0">
      <p:cViewPr varScale="1">
        <p:scale>
          <a:sx n="58" d="100"/>
          <a:sy n="58" d="100"/>
        </p:scale>
        <p:origin x="9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3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1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4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135346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181686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tấm</a:t>
            </a:r>
            <a:r>
              <a:rPr lang="en-US" baseline="0" dirty="0"/>
              <a:t> </a:t>
            </a:r>
            <a:r>
              <a:rPr lang="en-US" baseline="0" dirty="0" err="1"/>
              <a:t>thẻ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,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nút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kết</a:t>
            </a:r>
            <a:r>
              <a:rPr lang="en-US" baseline="0" dirty="0"/>
              <a:t> </a:t>
            </a:r>
            <a:r>
              <a:rPr lang="en-US" baseline="0" dirty="0" err="1"/>
              <a:t>thúc</a:t>
            </a:r>
            <a:r>
              <a:rPr lang="en-US" baseline="0" dirty="0"/>
              <a:t> </a:t>
            </a:r>
            <a:r>
              <a:rPr lang="en-US" baseline="0" dirty="0" err="1"/>
              <a:t>trò</a:t>
            </a:r>
            <a:r>
              <a:rPr lang="en-US" baseline="0" dirty="0"/>
              <a:t> </a:t>
            </a:r>
            <a:r>
              <a:rPr lang="en-US" baseline="0" dirty="0" err="1"/>
              <a:t>chơi</a:t>
            </a:r>
            <a:r>
              <a:rPr lang="en-US" baseline="0" dirty="0"/>
              <a:t>.</a:t>
            </a:r>
            <a:endParaRPr lang="en-US" dirty="0"/>
          </a:p>
          <a:p>
            <a:r>
              <a:rPr lang="en-VN" dirty="0"/>
              <a:t>GV click vào mũi tên đỏ để chuyển tới slide bài học tiếp theo</a:t>
            </a:r>
          </a:p>
        </p:txBody>
      </p:sp>
    </p:spTree>
    <p:extLst>
      <p:ext uri="{BB962C8B-B14F-4D97-AF65-F5344CB8AC3E}">
        <p14:creationId xmlns:p14="http://schemas.microsoft.com/office/powerpoint/2010/main" val="3438137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GV click 1 lần vào màn hình để xuất hiện đáp án đúng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</a:t>
            </a:r>
            <a:r>
              <a:rPr lang="en-US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nút</a:t>
            </a:r>
            <a:r>
              <a:rPr lang="en-US" baseline="0" dirty="0"/>
              <a:t> </a:t>
            </a:r>
            <a:r>
              <a:rPr lang="en-US" b="1" baseline="0" dirty="0" err="1"/>
              <a:t>mũi</a:t>
            </a:r>
            <a:r>
              <a:rPr lang="en-US" b="1" baseline="0" dirty="0"/>
              <a:t> </a:t>
            </a:r>
            <a:r>
              <a:rPr lang="en-US" b="1" baseline="0" dirty="0" err="1"/>
              <a:t>tên</a:t>
            </a:r>
            <a:r>
              <a:rPr lang="en-US" b="1" baseline="0" dirty="0"/>
              <a:t> </a:t>
            </a:r>
            <a:r>
              <a:rPr lang="en-US" b="1" baseline="0" dirty="0" err="1"/>
              <a:t>màu</a:t>
            </a:r>
            <a:r>
              <a:rPr lang="en-US" b="1" baseline="0" dirty="0"/>
              <a:t> </a:t>
            </a:r>
            <a:r>
              <a:rPr lang="en-US" b="1" baseline="0" dirty="0" err="1"/>
              <a:t>xanh</a:t>
            </a:r>
            <a:r>
              <a:rPr lang="en-US" b="1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slide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700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64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70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1065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3599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03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63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55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830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564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357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223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34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0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0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13.png"/><Relationship Id="rId4" Type="http://schemas.openxmlformats.org/officeDocument/2006/relationships/image" Target="../media/image3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0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12" Type="http://schemas.openxmlformats.org/officeDocument/2006/relationships/slide" Target="slide32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9.xml"/><Relationship Id="rId11" Type="http://schemas.openxmlformats.org/officeDocument/2006/relationships/image" Target="../media/image46.png"/><Relationship Id="rId5" Type="http://schemas.openxmlformats.org/officeDocument/2006/relationships/image" Target="../media/image43.png"/><Relationship Id="rId15" Type="http://schemas.openxmlformats.org/officeDocument/2006/relationships/image" Target="../media/image48.png"/><Relationship Id="rId10" Type="http://schemas.openxmlformats.org/officeDocument/2006/relationships/slide" Target="slide30.xml"/><Relationship Id="rId4" Type="http://schemas.openxmlformats.org/officeDocument/2006/relationships/slide" Target="slide31.xml"/><Relationship Id="rId9" Type="http://schemas.openxmlformats.org/officeDocument/2006/relationships/image" Target="../media/image45.png"/><Relationship Id="rId14" Type="http://schemas.openxmlformats.org/officeDocument/2006/relationships/slide" Target="slide3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50.png"/><Relationship Id="rId4" Type="http://schemas.openxmlformats.org/officeDocument/2006/relationships/slide" Target="sl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slide" Target="slide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slide" Target="slide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slide" Target="slide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0/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sv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7" Type="http://schemas.openxmlformats.org/officeDocument/2006/relationships/image" Target="../media/image6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66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90194" y="2056246"/>
            <a:ext cx="10411612" cy="2133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5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5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</a:t>
            </a:r>
            <a:br>
              <a:rPr lang="en-US" sz="45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vi-VN" sz="45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 đọc 2: Chuyện một người thầy</a:t>
            </a:r>
            <a:endParaRPr sz="45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F52819-AE7E-3CB7-C444-4355A28B5A8C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9DD4EC97-E075-3648-91E3-6E71E1989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65A20F6-B4C7-5F26-7BFD-8F9E3EB6315A}"/>
              </a:ext>
            </a:extLst>
          </p:cNvPr>
          <p:cNvGrpSpPr/>
          <p:nvPr/>
        </p:nvGrpSpPr>
        <p:grpSpPr>
          <a:xfrm>
            <a:off x="659853" y="1660460"/>
            <a:ext cx="10872294" cy="1675843"/>
            <a:chOff x="281516" y="1179260"/>
            <a:chExt cx="8629650" cy="133016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5D08BB-61E1-F194-D32A-6E9C68282ABA}"/>
                </a:ext>
              </a:extLst>
            </p:cNvPr>
            <p:cNvSpPr txBox="1"/>
            <p:nvPr/>
          </p:nvSpPr>
          <p:spPr>
            <a:xfrm>
              <a:off x="1098569" y="1179260"/>
              <a:ext cx="7812597" cy="133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1152053">
                <a:lnSpc>
                  <a:spcPct val="150000"/>
                </a:lnSpc>
                <a:buClrTx/>
                <a:defRPr/>
              </a:pPr>
              <a:r>
                <a:rPr lang="en-US" sz="2400" b="1" dirty="0">
                  <a:latin typeface="UTM Avo" panose="02040603050506020204" pitchFamily="18"/>
                  <a:ea typeface="+mn-ea"/>
                </a:rPr>
                <a:t>LÀM VIỆC NHÓM ĐÔI: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Các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nhóm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xem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video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sau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về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bài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hát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“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Niềm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vui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của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em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”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và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thảo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luận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để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trả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lời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câu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+mn-ea"/>
                </a:rPr>
                <a:t>hỏi</a:t>
              </a:r>
              <a:r>
                <a:rPr lang="en-US" sz="2400" dirty="0">
                  <a:latin typeface="UTM Avo" panose="02040603050506020204" pitchFamily="18"/>
                  <a:ea typeface="+mn-ea"/>
                </a:rPr>
                <a:t>: 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Em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có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cảm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nhận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thế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nào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về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việc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học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chữ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của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bạn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nhỏ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bài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hát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</a:rPr>
                <a:t>?</a:t>
              </a:r>
              <a:endParaRPr lang="vi-VN" sz="2400" dirty="0">
                <a:solidFill>
                  <a:schemeClr val="tx1"/>
                </a:solidFill>
                <a:latin typeface="UTM Avo" panose="02040603050506020204" pitchFamily="18"/>
                <a:ea typeface="+mn-ea"/>
              </a:endParaRPr>
            </a:p>
          </p:txBody>
        </p:sp>
        <p:sp>
          <p:nvSpPr>
            <p:cNvPr id="7" name="Freeform 2">
              <a:extLst>
                <a:ext uri="{FF2B5EF4-FFF2-40B4-BE49-F238E27FC236}">
                  <a16:creationId xmlns:a16="http://schemas.microsoft.com/office/drawing/2014/main" id="{2675AB1A-CB33-08B2-0CE2-2C74E1428C49}"/>
                </a:ext>
              </a:extLst>
            </p:cNvPr>
            <p:cNvSpPr/>
            <p:nvPr/>
          </p:nvSpPr>
          <p:spPr>
            <a:xfrm>
              <a:off x="281516" y="1567329"/>
              <a:ext cx="738868" cy="644185"/>
            </a:xfrm>
            <a:custGeom>
              <a:avLst/>
              <a:gdLst/>
              <a:ahLst/>
              <a:cxnLst/>
              <a:rect l="l" t="t" r="r" b="b"/>
              <a:pathLst>
                <a:path w="4812632" h="4114800">
                  <a:moveTo>
                    <a:pt x="0" y="0"/>
                  </a:moveTo>
                  <a:lnTo>
                    <a:pt x="4812632" y="0"/>
                  </a:lnTo>
                  <a:lnTo>
                    <a:pt x="481263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1152053">
                <a:buClrTx/>
                <a:defRPr/>
              </a:pPr>
              <a:endParaRPr lang="en-US" sz="2400">
                <a:solidFill>
                  <a:sysClr val="windowText" lastClr="000000"/>
                </a:solidFill>
                <a:latin typeface="UTM Avo" panose="02040603050506020204" pitchFamily="18"/>
                <a:ea typeface="+mn-ea"/>
              </a:endParaRPr>
            </a:p>
          </p:txBody>
        </p:sp>
      </p:grpSp>
      <p:pic>
        <p:nvPicPr>
          <p:cNvPr id="8" name="NIỀM VUI CỦA EM - ĐÔNG HÙNG &amp; BẢO TRÂM IDOL - ST- NGUYỄN HUY HÙNG - THAY LỜI TRI ÂN 2020">
            <a:hlinkClick r:id="" action="ppaction://media"/>
            <a:extLst>
              <a:ext uri="{FF2B5EF4-FFF2-40B4-BE49-F238E27FC236}">
                <a16:creationId xmlns:a16="http://schemas.microsoft.com/office/drawing/2014/main" id="{BD54E8AF-AFC2-46DC-CBA7-96198D4259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37539" y="3601210"/>
            <a:ext cx="5316921" cy="2988433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556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A5B90075-CB73-0D36-A5F3-BC738D36F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655C951-4D34-96BE-CEF3-8016221DA342}"/>
              </a:ext>
            </a:extLst>
          </p:cNvPr>
          <p:cNvSpPr txBox="1"/>
          <p:nvPr/>
        </p:nvSpPr>
        <p:spPr>
          <a:xfrm>
            <a:off x="1019476" y="2337312"/>
            <a:ext cx="6031040" cy="2072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6026">
              <a:lnSpc>
                <a:spcPct val="150000"/>
              </a:lnSpc>
              <a:spcBef>
                <a:spcPct val="0"/>
              </a:spcBef>
              <a:buClrTx/>
            </a:pPr>
            <a:r>
              <a:rPr lang="vi-VN" sz="4800" b="1" kern="1200" dirty="0">
                <a:solidFill>
                  <a:srgbClr val="C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HOẠT ĐỘNG 1: </a:t>
            </a:r>
            <a:endParaRPr lang="en-US" sz="4800" b="1" kern="1200" dirty="0">
              <a:solidFill>
                <a:srgbClr val="C00000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  <a:p>
            <a:pPr algn="ctr" defTabSz="576026">
              <a:lnSpc>
                <a:spcPct val="150000"/>
              </a:lnSpc>
              <a:spcBef>
                <a:spcPct val="0"/>
              </a:spcBef>
              <a:buClrTx/>
            </a:pPr>
            <a:r>
              <a:rPr lang="vi-VN" sz="4800" b="1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ĐỌC THÀNH TIẾNG</a:t>
            </a:r>
          </a:p>
        </p:txBody>
      </p:sp>
      <p:sp>
        <p:nvSpPr>
          <p:cNvPr id="39" name="Freeform 3">
            <a:extLst>
              <a:ext uri="{FF2B5EF4-FFF2-40B4-BE49-F238E27FC236}">
                <a16:creationId xmlns:a16="http://schemas.microsoft.com/office/drawing/2014/main" id="{F3BE82B0-9E31-50E1-0FDE-6D62B029D6D8}"/>
              </a:ext>
            </a:extLst>
          </p:cNvPr>
          <p:cNvSpPr/>
          <p:nvPr/>
        </p:nvSpPr>
        <p:spPr>
          <a:xfrm>
            <a:off x="7382762" y="2065950"/>
            <a:ext cx="3789762" cy="3500792"/>
          </a:xfrm>
          <a:custGeom>
            <a:avLst/>
            <a:gdLst/>
            <a:ahLst/>
            <a:cxnLst/>
            <a:rect l="l" t="t" r="r" b="b"/>
            <a:pathLst>
              <a:path w="4674278" h="4317864">
                <a:moveTo>
                  <a:pt x="0" y="0"/>
                </a:moveTo>
                <a:lnTo>
                  <a:pt x="4674277" y="0"/>
                </a:lnTo>
                <a:lnTo>
                  <a:pt x="4674277" y="4317864"/>
                </a:lnTo>
                <a:lnTo>
                  <a:pt x="0" y="43178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3FB7A9-FD1F-A216-4B74-B7B867B00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2">
            <a:extLst>
              <a:ext uri="{FF2B5EF4-FFF2-40B4-BE49-F238E27FC236}">
                <a16:creationId xmlns:a16="http://schemas.microsoft.com/office/drawing/2014/main" id="{EFBD0DFC-7892-1E12-3E7E-D833E8493C8D}"/>
              </a:ext>
            </a:extLst>
          </p:cNvPr>
          <p:cNvSpPr/>
          <p:nvPr/>
        </p:nvSpPr>
        <p:spPr>
          <a:xfrm>
            <a:off x="3895686" y="1660258"/>
            <a:ext cx="4400627" cy="670205"/>
          </a:xfrm>
          <a:prstGeom prst="roundRect">
            <a:avLst>
              <a:gd name="adj" fmla="val 18641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 defTabSz="576026">
              <a:defRPr/>
            </a:pPr>
            <a:r>
              <a:rPr lang="en-US" sz="2400" b="1" kern="1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GIỌNG ĐỌC TRONG BÀI</a:t>
            </a:r>
          </a:p>
        </p:txBody>
      </p:sp>
      <p:grpSp>
        <p:nvGrpSpPr>
          <p:cNvPr id="8" name="Google Shape;440;p28">
            <a:extLst>
              <a:ext uri="{FF2B5EF4-FFF2-40B4-BE49-F238E27FC236}">
                <a16:creationId xmlns:a16="http://schemas.microsoft.com/office/drawing/2014/main" id="{3C15B351-592C-6B6B-2C6A-C530341BAC6A}"/>
              </a:ext>
            </a:extLst>
          </p:cNvPr>
          <p:cNvGrpSpPr/>
          <p:nvPr/>
        </p:nvGrpSpPr>
        <p:grpSpPr>
          <a:xfrm>
            <a:off x="572564" y="2648042"/>
            <a:ext cx="2818564" cy="3973806"/>
            <a:chOff x="624596" y="982906"/>
            <a:chExt cx="2001980" cy="3181003"/>
          </a:xfrm>
        </p:grpSpPr>
        <p:sp>
          <p:nvSpPr>
            <p:cNvPr id="9" name="Google Shape;441;p28">
              <a:extLst>
                <a:ext uri="{FF2B5EF4-FFF2-40B4-BE49-F238E27FC236}">
                  <a16:creationId xmlns:a16="http://schemas.microsoft.com/office/drawing/2014/main" id="{79336F51-9E1B-C5DB-1759-2A5A21B72626}"/>
                </a:ext>
              </a:extLst>
            </p:cNvPr>
            <p:cNvSpPr/>
            <p:nvPr/>
          </p:nvSpPr>
          <p:spPr>
            <a:xfrm>
              <a:off x="744759" y="1142009"/>
              <a:ext cx="1881817" cy="3021900"/>
            </a:xfrm>
            <a:prstGeom prst="roundRect">
              <a:avLst>
                <a:gd name="adj" fmla="val 4313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 defTabSz="1152053">
                <a:buClrTx/>
                <a:defRPr/>
              </a:pPr>
              <a:endParaRPr sz="240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  <p:sp>
          <p:nvSpPr>
            <p:cNvPr id="10" name="Google Shape;442;p28">
              <a:extLst>
                <a:ext uri="{FF2B5EF4-FFF2-40B4-BE49-F238E27FC236}">
                  <a16:creationId xmlns:a16="http://schemas.microsoft.com/office/drawing/2014/main" id="{5741F121-2654-6B72-C9B2-27A9592DA1D4}"/>
                </a:ext>
              </a:extLst>
            </p:cNvPr>
            <p:cNvSpPr/>
            <p:nvPr/>
          </p:nvSpPr>
          <p:spPr>
            <a:xfrm>
              <a:off x="624596" y="982906"/>
              <a:ext cx="1881817" cy="2984405"/>
            </a:xfrm>
            <a:custGeom>
              <a:avLst/>
              <a:gdLst/>
              <a:ahLst/>
              <a:cxnLst/>
              <a:rect l="l" t="t" r="r" b="b"/>
              <a:pathLst>
                <a:path w="53747" h="74336" extrusionOk="0">
                  <a:moveTo>
                    <a:pt x="52246" y="65"/>
                  </a:moveTo>
                  <a:cubicBezTo>
                    <a:pt x="53040" y="65"/>
                    <a:pt x="53682" y="711"/>
                    <a:pt x="53682" y="1501"/>
                  </a:cubicBezTo>
                  <a:lnTo>
                    <a:pt x="53682" y="72835"/>
                  </a:lnTo>
                  <a:cubicBezTo>
                    <a:pt x="53682" y="73625"/>
                    <a:pt x="53040" y="74268"/>
                    <a:pt x="52246" y="74268"/>
                  </a:cubicBezTo>
                  <a:lnTo>
                    <a:pt x="1501" y="74268"/>
                  </a:lnTo>
                  <a:cubicBezTo>
                    <a:pt x="711" y="74268"/>
                    <a:pt x="65" y="73625"/>
                    <a:pt x="65" y="72835"/>
                  </a:cubicBezTo>
                  <a:lnTo>
                    <a:pt x="65" y="1501"/>
                  </a:lnTo>
                  <a:cubicBezTo>
                    <a:pt x="65" y="711"/>
                    <a:pt x="711" y="65"/>
                    <a:pt x="1501" y="65"/>
                  </a:cubicBezTo>
                  <a:close/>
                  <a:moveTo>
                    <a:pt x="1501" y="1"/>
                  </a:moveTo>
                  <a:cubicBezTo>
                    <a:pt x="676" y="1"/>
                    <a:pt x="0" y="675"/>
                    <a:pt x="0" y="1501"/>
                  </a:cubicBezTo>
                  <a:lnTo>
                    <a:pt x="0" y="72835"/>
                  </a:lnTo>
                  <a:cubicBezTo>
                    <a:pt x="0" y="73660"/>
                    <a:pt x="676" y="74336"/>
                    <a:pt x="1501" y="74336"/>
                  </a:cubicBezTo>
                  <a:lnTo>
                    <a:pt x="52246" y="74336"/>
                  </a:lnTo>
                  <a:cubicBezTo>
                    <a:pt x="53076" y="74336"/>
                    <a:pt x="53747" y="73660"/>
                    <a:pt x="53747" y="72835"/>
                  </a:cubicBezTo>
                  <a:lnTo>
                    <a:pt x="53747" y="1501"/>
                  </a:lnTo>
                  <a:cubicBezTo>
                    <a:pt x="53747" y="675"/>
                    <a:pt x="53076" y="1"/>
                    <a:pt x="52246" y="1"/>
                  </a:cubicBez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 defTabSz="1152053">
                <a:buClrTx/>
                <a:defRPr/>
              </a:pPr>
              <a:endParaRPr sz="240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11" name="Google Shape;443;p28">
            <a:extLst>
              <a:ext uri="{FF2B5EF4-FFF2-40B4-BE49-F238E27FC236}">
                <a16:creationId xmlns:a16="http://schemas.microsoft.com/office/drawing/2014/main" id="{CA8FA217-5FDC-F41A-37BE-B27F467CFFD2}"/>
              </a:ext>
            </a:extLst>
          </p:cNvPr>
          <p:cNvGrpSpPr/>
          <p:nvPr/>
        </p:nvGrpSpPr>
        <p:grpSpPr>
          <a:xfrm>
            <a:off x="24297" y="6397553"/>
            <a:ext cx="5065947" cy="288391"/>
            <a:chOff x="0" y="4397412"/>
            <a:chExt cx="4600713" cy="150450"/>
          </a:xfrm>
        </p:grpSpPr>
        <p:sp>
          <p:nvSpPr>
            <p:cNvPr id="12" name="Google Shape;444;p28">
              <a:extLst>
                <a:ext uri="{FF2B5EF4-FFF2-40B4-BE49-F238E27FC236}">
                  <a16:creationId xmlns:a16="http://schemas.microsoft.com/office/drawing/2014/main" id="{C58BF25F-5E55-06B5-66AD-CD28162443A7}"/>
                </a:ext>
              </a:extLst>
            </p:cNvPr>
            <p:cNvSpPr/>
            <p:nvPr/>
          </p:nvSpPr>
          <p:spPr>
            <a:xfrm>
              <a:off x="0" y="4397412"/>
              <a:ext cx="4600713" cy="2416"/>
            </a:xfrm>
            <a:custGeom>
              <a:avLst/>
              <a:gdLst/>
              <a:ahLst/>
              <a:cxnLst/>
              <a:rect l="l" t="t" r="r" b="b"/>
              <a:pathLst>
                <a:path w="131402" h="69" extrusionOk="0">
                  <a:moveTo>
                    <a:pt x="0" y="1"/>
                  </a:moveTo>
                  <a:lnTo>
                    <a:pt x="0" y="69"/>
                  </a:lnTo>
                  <a:lnTo>
                    <a:pt x="131401" y="69"/>
                  </a:lnTo>
                  <a:lnTo>
                    <a:pt x="131401" y="1"/>
                  </a:ln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 defTabSz="1152053">
                <a:buClrTx/>
                <a:defRPr/>
              </a:pPr>
              <a:endParaRPr sz="240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  <p:sp>
          <p:nvSpPr>
            <p:cNvPr id="13" name="Google Shape;445;p28">
              <a:extLst>
                <a:ext uri="{FF2B5EF4-FFF2-40B4-BE49-F238E27FC236}">
                  <a16:creationId xmlns:a16="http://schemas.microsoft.com/office/drawing/2014/main" id="{80B28346-223F-ACD1-2860-3160845A8AE4}"/>
                </a:ext>
              </a:extLst>
            </p:cNvPr>
            <p:cNvSpPr/>
            <p:nvPr/>
          </p:nvSpPr>
          <p:spPr>
            <a:xfrm>
              <a:off x="755786" y="4545586"/>
              <a:ext cx="305519" cy="2276"/>
            </a:xfrm>
            <a:custGeom>
              <a:avLst/>
              <a:gdLst/>
              <a:ahLst/>
              <a:cxnLst/>
              <a:rect l="l" t="t" r="r" b="b"/>
              <a:pathLst>
                <a:path w="8726" h="65" extrusionOk="0">
                  <a:moveTo>
                    <a:pt x="0" y="0"/>
                  </a:moveTo>
                  <a:lnTo>
                    <a:pt x="0" y="65"/>
                  </a:lnTo>
                  <a:lnTo>
                    <a:pt x="8726" y="65"/>
                  </a:lnTo>
                  <a:lnTo>
                    <a:pt x="8726" y="0"/>
                  </a:ln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 defTabSz="1152053">
                <a:buClrTx/>
                <a:defRPr/>
              </a:pPr>
              <a:endParaRPr sz="240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  <p:sp>
          <p:nvSpPr>
            <p:cNvPr id="14" name="Google Shape;446;p28">
              <a:extLst>
                <a:ext uri="{FF2B5EF4-FFF2-40B4-BE49-F238E27FC236}">
                  <a16:creationId xmlns:a16="http://schemas.microsoft.com/office/drawing/2014/main" id="{81B9EB26-53E1-E4DD-E2C0-86E415830054}"/>
                </a:ext>
              </a:extLst>
            </p:cNvPr>
            <p:cNvSpPr/>
            <p:nvPr/>
          </p:nvSpPr>
          <p:spPr>
            <a:xfrm>
              <a:off x="1619552" y="4536412"/>
              <a:ext cx="497808" cy="2276"/>
            </a:xfrm>
            <a:custGeom>
              <a:avLst/>
              <a:gdLst/>
              <a:ahLst/>
              <a:cxnLst/>
              <a:rect l="l" t="t" r="r" b="b"/>
              <a:pathLst>
                <a:path w="14218" h="65" extrusionOk="0">
                  <a:moveTo>
                    <a:pt x="0" y="0"/>
                  </a:moveTo>
                  <a:lnTo>
                    <a:pt x="0" y="65"/>
                  </a:lnTo>
                  <a:lnTo>
                    <a:pt x="14217" y="65"/>
                  </a:lnTo>
                  <a:lnTo>
                    <a:pt x="14217" y="0"/>
                  </a:lnTo>
                  <a:close/>
                </a:path>
              </a:pathLst>
            </a:custGeom>
            <a:solidFill>
              <a:srgbClr val="EBEBEB"/>
            </a:solidFill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 defTabSz="1152053">
                <a:buClrTx/>
                <a:defRPr/>
              </a:pPr>
              <a:endParaRPr sz="240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  <p:sp>
          <p:nvSpPr>
            <p:cNvPr id="15" name="Google Shape;447;p28">
              <a:extLst>
                <a:ext uri="{FF2B5EF4-FFF2-40B4-BE49-F238E27FC236}">
                  <a16:creationId xmlns:a16="http://schemas.microsoft.com/office/drawing/2014/main" id="{25829532-EA7E-B87F-5DA9-E04252325042}"/>
                </a:ext>
              </a:extLst>
            </p:cNvPr>
            <p:cNvSpPr/>
            <p:nvPr/>
          </p:nvSpPr>
          <p:spPr>
            <a:xfrm>
              <a:off x="1070481" y="4460119"/>
              <a:ext cx="175833" cy="2311"/>
            </a:xfrm>
            <a:custGeom>
              <a:avLst/>
              <a:gdLst/>
              <a:ahLst/>
              <a:cxnLst/>
              <a:rect l="l" t="t" r="r" b="b"/>
              <a:pathLst>
                <a:path w="5022" h="66" extrusionOk="0">
                  <a:moveTo>
                    <a:pt x="1" y="1"/>
                  </a:moveTo>
                  <a:lnTo>
                    <a:pt x="1" y="65"/>
                  </a:lnTo>
                  <a:lnTo>
                    <a:pt x="5022" y="65"/>
                  </a:lnTo>
                  <a:lnTo>
                    <a:pt x="5022" y="1"/>
                  </a:ln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 defTabSz="1152053">
                <a:buClrTx/>
                <a:defRPr/>
              </a:pPr>
              <a:endParaRPr sz="240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  <p:sp>
          <p:nvSpPr>
            <p:cNvPr id="16" name="Google Shape;448;p28">
              <a:extLst>
                <a:ext uri="{FF2B5EF4-FFF2-40B4-BE49-F238E27FC236}">
                  <a16:creationId xmlns:a16="http://schemas.microsoft.com/office/drawing/2014/main" id="{55071E7B-2624-2AA6-1192-41EEC0C15B22}"/>
                </a:ext>
              </a:extLst>
            </p:cNvPr>
            <p:cNvSpPr/>
            <p:nvPr/>
          </p:nvSpPr>
          <p:spPr>
            <a:xfrm>
              <a:off x="2732853" y="4514424"/>
              <a:ext cx="418259" cy="2276"/>
            </a:xfrm>
            <a:custGeom>
              <a:avLst/>
              <a:gdLst/>
              <a:ahLst/>
              <a:cxnLst/>
              <a:rect l="l" t="t" r="r" b="b"/>
              <a:pathLst>
                <a:path w="11946" h="65" extrusionOk="0">
                  <a:moveTo>
                    <a:pt x="0" y="0"/>
                  </a:moveTo>
                  <a:lnTo>
                    <a:pt x="0" y="65"/>
                  </a:lnTo>
                  <a:lnTo>
                    <a:pt x="11946" y="65"/>
                  </a:lnTo>
                  <a:lnTo>
                    <a:pt x="11946" y="0"/>
                  </a:lnTo>
                  <a:close/>
                </a:path>
              </a:pathLst>
            </a:custGeom>
            <a:solidFill>
              <a:srgbClr val="EBEBEB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pPr defTabSz="1152053">
                <a:buClrTx/>
                <a:defRPr/>
              </a:pPr>
              <a:endParaRPr sz="240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</p:grpSp>
      <p:pic>
        <p:nvPicPr>
          <p:cNvPr id="17" name="Picture 3">
            <a:extLst>
              <a:ext uri="{FF2B5EF4-FFF2-40B4-BE49-F238E27FC236}">
                <a16:creationId xmlns:a16="http://schemas.microsoft.com/office/drawing/2014/main" id="{FB8135D6-35A1-B4EE-04A4-5DBDE2F445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99339" y="2830793"/>
            <a:ext cx="2732553" cy="360931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9199D08-BB98-C918-CEE1-5A3D027E1A58}"/>
              </a:ext>
            </a:extLst>
          </p:cNvPr>
          <p:cNvGrpSpPr/>
          <p:nvPr/>
        </p:nvGrpSpPr>
        <p:grpSpPr>
          <a:xfrm>
            <a:off x="5222602" y="2490494"/>
            <a:ext cx="6396834" cy="2003023"/>
            <a:chOff x="324823" y="1944243"/>
            <a:chExt cx="5077350" cy="1589857"/>
          </a:xfrm>
        </p:grpSpPr>
        <p:sp>
          <p:nvSpPr>
            <p:cNvPr id="19" name="Rounded Rectangle 46">
              <a:extLst>
                <a:ext uri="{FF2B5EF4-FFF2-40B4-BE49-F238E27FC236}">
                  <a16:creationId xmlns:a16="http://schemas.microsoft.com/office/drawing/2014/main" id="{F873B6A6-A06C-97E7-A7D6-86FA83348B8C}"/>
                </a:ext>
              </a:extLst>
            </p:cNvPr>
            <p:cNvSpPr/>
            <p:nvPr/>
          </p:nvSpPr>
          <p:spPr>
            <a:xfrm>
              <a:off x="546976" y="2077363"/>
              <a:ext cx="4855197" cy="145673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UTM Avo" panose="02040603050506020204" pitchFamily="18"/>
              </a:endParaRPr>
            </a:p>
          </p:txBody>
        </p:sp>
        <p:pic>
          <p:nvPicPr>
            <p:cNvPr id="20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A58A3D53-B963-24B0-6C3E-9A54F9BB0E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823" y="1944243"/>
              <a:ext cx="444304" cy="444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8778C30-D4E1-63E7-E547-E2F3A5CDF9D9}"/>
                </a:ext>
              </a:extLst>
            </p:cNvPr>
            <p:cNvSpPr txBox="1"/>
            <p:nvPr/>
          </p:nvSpPr>
          <p:spPr>
            <a:xfrm>
              <a:off x="769127" y="2080534"/>
              <a:ext cx="4508224" cy="1330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</a:rPr>
                <a:t>Giọng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đọc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trầm</a:t>
              </a:r>
              <a:r>
                <a:rPr lang="en-US" sz="2400" dirty="0">
                  <a:latin typeface="UTM Avo" panose="02040603050506020204" pitchFamily="18"/>
                </a:rPr>
                <a:t>, </a:t>
              </a:r>
              <a:r>
                <a:rPr lang="en-US" sz="2400" dirty="0" err="1">
                  <a:latin typeface="UTM Avo" panose="02040603050506020204" pitchFamily="18"/>
                </a:rPr>
                <a:t>nhẹ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nhàng</a:t>
              </a:r>
              <a:r>
                <a:rPr lang="en-US" sz="2400" dirty="0">
                  <a:latin typeface="UTM Avo" panose="02040603050506020204" pitchFamily="18"/>
                </a:rPr>
                <a:t>, </a:t>
              </a:r>
              <a:r>
                <a:rPr lang="en-US" sz="2400" dirty="0" err="1">
                  <a:latin typeface="UTM Avo" panose="02040603050506020204" pitchFamily="18"/>
                </a:rPr>
                <a:t>thể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hiện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sự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xúc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động</a:t>
              </a:r>
              <a:r>
                <a:rPr lang="en-US" sz="2400" dirty="0">
                  <a:latin typeface="UTM Avo" panose="02040603050506020204" pitchFamily="18"/>
                </a:rPr>
                <a:t>, </a:t>
              </a:r>
              <a:r>
                <a:rPr lang="en-US" sz="2400" dirty="0" err="1">
                  <a:latin typeface="UTM Avo" panose="02040603050506020204" pitchFamily="18"/>
                </a:rPr>
                <a:t>cảm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phục</a:t>
              </a:r>
              <a:r>
                <a:rPr lang="en-US" sz="2400" dirty="0">
                  <a:latin typeface="UTM Avo" panose="02040603050506020204" pitchFamily="18"/>
                </a:rPr>
                <a:t>, </a:t>
              </a:r>
              <a:r>
                <a:rPr lang="en-US" sz="2400" dirty="0" err="1">
                  <a:latin typeface="UTM Avo" panose="02040603050506020204" pitchFamily="18"/>
                </a:rPr>
                <a:t>tự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hào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về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những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việc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làm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của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thầy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Bôn</a:t>
              </a:r>
              <a:r>
                <a:rPr lang="en-US" sz="2400" dirty="0">
                  <a:latin typeface="UTM Avo" panose="02040603050506020204" pitchFamily="18"/>
                </a:rPr>
                <a:t>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8E243BC-5FC1-9442-F80F-BC2AB6F2EE2E}"/>
              </a:ext>
            </a:extLst>
          </p:cNvPr>
          <p:cNvGrpSpPr/>
          <p:nvPr/>
        </p:nvGrpSpPr>
        <p:grpSpPr>
          <a:xfrm>
            <a:off x="5222602" y="4660974"/>
            <a:ext cx="6396834" cy="2003022"/>
            <a:chOff x="324823" y="1944243"/>
            <a:chExt cx="5077350" cy="1589857"/>
          </a:xfrm>
        </p:grpSpPr>
        <p:sp>
          <p:nvSpPr>
            <p:cNvPr id="23" name="Rounded Rectangle 46">
              <a:extLst>
                <a:ext uri="{FF2B5EF4-FFF2-40B4-BE49-F238E27FC236}">
                  <a16:creationId xmlns:a16="http://schemas.microsoft.com/office/drawing/2014/main" id="{97950E3E-06E5-28EA-633D-59EFC95E7041}"/>
                </a:ext>
              </a:extLst>
            </p:cNvPr>
            <p:cNvSpPr/>
            <p:nvPr/>
          </p:nvSpPr>
          <p:spPr>
            <a:xfrm>
              <a:off x="546976" y="2077363"/>
              <a:ext cx="4855197" cy="145673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UTM Avo" panose="02040603050506020204" pitchFamily="18"/>
              </a:endParaRPr>
            </a:p>
          </p:txBody>
        </p:sp>
        <p:pic>
          <p:nvPicPr>
            <p:cNvPr id="24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95395026-9704-63CD-C9F8-DE8199B68C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823" y="1944243"/>
              <a:ext cx="444304" cy="444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BF99B60-0FED-AA31-7ABA-2B3AE5D2CE48}"/>
                </a:ext>
              </a:extLst>
            </p:cNvPr>
            <p:cNvSpPr txBox="1"/>
            <p:nvPr/>
          </p:nvSpPr>
          <p:spPr>
            <a:xfrm>
              <a:off x="769127" y="2115723"/>
              <a:ext cx="4508224" cy="1330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</a:rPr>
                <a:t>Nhấn giọng ở những từ ngữ gợi tả, gợi cảm xúc khâm phục vì những việc làm của thầy Bôn</a:t>
              </a:r>
              <a:r>
                <a:rPr lang="en-US" sz="2400" dirty="0">
                  <a:latin typeface="UTM Avo" panose="02040603050506020204" pitchFamily="18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238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CD54E7-8DE1-BC54-7398-D74D7F721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2">
            <a:extLst>
              <a:ext uri="{FF2B5EF4-FFF2-40B4-BE49-F238E27FC236}">
                <a16:creationId xmlns:a16="http://schemas.microsoft.com/office/drawing/2014/main" id="{9B101D8B-28A4-1A3E-7CDE-DEDE071999D8}"/>
              </a:ext>
            </a:extLst>
          </p:cNvPr>
          <p:cNvSpPr/>
          <p:nvPr/>
        </p:nvSpPr>
        <p:spPr>
          <a:xfrm>
            <a:off x="3756764" y="1664819"/>
            <a:ext cx="4678471" cy="670205"/>
          </a:xfrm>
          <a:prstGeom prst="roundRect">
            <a:avLst>
              <a:gd name="adj" fmla="val 18641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>
              <a:buClrTx/>
              <a:defRPr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LUYỆN ĐỌC MỘT SỐ TỪ KHÓ</a:t>
            </a: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C6B294BA-150C-033C-2F36-DDFEBE99B31B}"/>
              </a:ext>
            </a:extLst>
          </p:cNvPr>
          <p:cNvSpPr/>
          <p:nvPr/>
        </p:nvSpPr>
        <p:spPr>
          <a:xfrm>
            <a:off x="2150666" y="2737066"/>
            <a:ext cx="2837287" cy="1454365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  <a:scene3d>
            <a:camera prst="orthographicFront"/>
            <a:lightRig rig="contrasting" dir="t">
              <a:rot lat="0" lon="0" rev="1500000"/>
            </a:lightRig>
          </a:scene3d>
          <a:sp3d prstMaterial="metal">
            <a:bevelT w="88900" h="88900" prst="coolSlant"/>
          </a:sp3d>
        </p:spPr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</a:pPr>
            <a:r>
              <a:rPr lang="en-US" sz="2400" i="1" kern="120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xã Mù Cả</a:t>
            </a:r>
            <a:endParaRPr lang="en-US" sz="2400" i="1" kern="1200" dirty="0">
              <a:solidFill>
                <a:prstClr val="black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2CC6B290-1E12-3EAD-9811-0185D7244193}"/>
              </a:ext>
            </a:extLst>
          </p:cNvPr>
          <p:cNvSpPr/>
          <p:nvPr/>
        </p:nvSpPr>
        <p:spPr>
          <a:xfrm>
            <a:off x="6210538" y="2463818"/>
            <a:ext cx="4071259" cy="2000861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  <a:scene3d>
            <a:camera prst="orthographicFront"/>
            <a:lightRig rig="contrasting" dir="t">
              <a:rot lat="0" lon="0" rev="1500000"/>
            </a:lightRig>
          </a:scene3d>
          <a:sp3d prstMaterial="metal">
            <a:bevelT w="88900" h="88900" prst="coolSlant"/>
          </a:sp3d>
        </p:spPr>
        <p:txBody>
          <a:bodyPr rtlCol="0" anchor="ctr"/>
          <a:lstStyle/>
          <a:p>
            <a:pPr algn="ctr" defTabSz="576026">
              <a:buClrTx/>
            </a:pPr>
            <a:r>
              <a:rPr lang="vi-VN" sz="2400" i="1" kern="120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huyện Mường Tè</a:t>
            </a:r>
            <a:endParaRPr lang="en-US" sz="2400" i="1" kern="1200" dirty="0">
              <a:solidFill>
                <a:prstClr val="black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A0DA34F6-F882-6765-613C-5F4A3419EDCB}"/>
              </a:ext>
            </a:extLst>
          </p:cNvPr>
          <p:cNvSpPr/>
          <p:nvPr/>
        </p:nvSpPr>
        <p:spPr>
          <a:xfrm>
            <a:off x="1120811" y="4997434"/>
            <a:ext cx="2059711" cy="1349491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  <a:scene3d>
            <a:camera prst="orthographicFront"/>
            <a:lightRig rig="contrasting" dir="t">
              <a:rot lat="0" lon="0" rev="1500000"/>
            </a:lightRig>
          </a:scene3d>
          <a:sp3d prstMaterial="metal">
            <a:bevelT w="88900" h="88900" prst="coolSlant"/>
          </a:sp3d>
        </p:spPr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</a:pPr>
            <a:r>
              <a:rPr lang="en-US" sz="2400" i="1" kern="120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đẵn gỗ</a:t>
            </a:r>
            <a:endParaRPr lang="en-US" sz="2400" i="1" kern="1200" dirty="0">
              <a:solidFill>
                <a:prstClr val="black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E1E11602-92EE-1CFC-AF57-D041FA2DF138}"/>
              </a:ext>
            </a:extLst>
          </p:cNvPr>
          <p:cNvSpPr/>
          <p:nvPr/>
        </p:nvSpPr>
        <p:spPr>
          <a:xfrm>
            <a:off x="3756764" y="4593473"/>
            <a:ext cx="4045058" cy="2000861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  <a:scene3d>
            <a:camera prst="orthographicFront"/>
            <a:lightRig rig="contrasting" dir="t">
              <a:rot lat="0" lon="0" rev="1500000"/>
            </a:lightRig>
          </a:scene3d>
          <a:sp3d prstMaterial="metal">
            <a:bevelT w="88900" h="88900" prst="coolSlant"/>
          </a:sp3d>
        </p:spPr>
        <p:txBody>
          <a:bodyPr rtlCol="0" anchor="ctr"/>
          <a:lstStyle/>
          <a:p>
            <a:pPr algn="ctr" defTabSz="576026">
              <a:buClrTx/>
            </a:pPr>
            <a:r>
              <a:rPr lang="en-US" sz="2400" i="1" kern="1200" dirty="0" err="1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miền</a:t>
            </a:r>
            <a:r>
              <a:rPr lang="en-US" sz="2400" i="1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phên</a:t>
            </a:r>
            <a:r>
              <a:rPr lang="en-US" sz="2400" i="1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giậu</a:t>
            </a:r>
            <a:endParaRPr lang="en-US" sz="2400" i="1" kern="1200" dirty="0">
              <a:solidFill>
                <a:prstClr val="black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90C54986-B130-CD4D-B105-FAEF1EAF3B1E}"/>
              </a:ext>
            </a:extLst>
          </p:cNvPr>
          <p:cNvSpPr/>
          <p:nvPr/>
        </p:nvSpPr>
        <p:spPr>
          <a:xfrm>
            <a:off x="8307841" y="4593473"/>
            <a:ext cx="2763348" cy="1844310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  <a:scene3d>
            <a:camera prst="orthographicFront"/>
            <a:lightRig rig="contrasting" dir="t">
              <a:rot lat="0" lon="0" rev="1500000"/>
            </a:lightRig>
          </a:scene3d>
          <a:sp3d prstMaterial="metal">
            <a:bevelT w="88900" h="88900" prst="coolSlant"/>
          </a:sp3d>
        </p:spPr>
        <p:txBody>
          <a:bodyPr rtlCol="0" anchor="ctr"/>
          <a:lstStyle/>
          <a:p>
            <a:pPr algn="ctr" defTabSz="576026">
              <a:buClrTx/>
            </a:pPr>
            <a:r>
              <a:rPr lang="vi-VN" sz="2400" i="1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làm nương</a:t>
            </a:r>
            <a:endParaRPr lang="en-US" sz="2400" i="1" kern="1200" dirty="0">
              <a:solidFill>
                <a:prstClr val="black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28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49AB39-7B24-789C-DB70-CBFF6FC66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CCE7B6D-864B-DBE3-B24C-AFD15063F46D}"/>
              </a:ext>
            </a:extLst>
          </p:cNvPr>
          <p:cNvGrpSpPr/>
          <p:nvPr/>
        </p:nvGrpSpPr>
        <p:grpSpPr>
          <a:xfrm>
            <a:off x="485290" y="1718908"/>
            <a:ext cx="10937386" cy="574387"/>
            <a:chOff x="775603" y="1869077"/>
            <a:chExt cx="8681316" cy="45590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A060B8F-667E-234F-4FC2-861769DC4A5A}"/>
                </a:ext>
              </a:extLst>
            </p:cNvPr>
            <p:cNvSpPr txBox="1"/>
            <p:nvPr/>
          </p:nvSpPr>
          <p:spPr>
            <a:xfrm>
              <a:off x="775603" y="1869077"/>
              <a:ext cx="8681316" cy="455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1152053">
                <a:lnSpc>
                  <a:spcPct val="150000"/>
                </a:lnSpc>
                <a:buClrTx/>
                <a:defRPr/>
              </a:pP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      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Bài đọc có thể chia thành 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4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 đoạn như sau để luyện đọc và tìm ý:</a:t>
              </a:r>
            </a:p>
          </p:txBody>
        </p:sp>
        <p:pic>
          <p:nvPicPr>
            <p:cNvPr id="4" name="Picture 44" descr="https://cdn-icons-png.flaticon.com/128/5726/5726775.png">
              <a:extLst>
                <a:ext uri="{FF2B5EF4-FFF2-40B4-BE49-F238E27FC236}">
                  <a16:creationId xmlns:a16="http://schemas.microsoft.com/office/drawing/2014/main" id="{72F64737-89A8-B422-A9EE-91586ED5C2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753" y="1869077"/>
              <a:ext cx="440875" cy="440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0DF62F3-E467-8FCA-0561-474C9B4C0682}"/>
              </a:ext>
            </a:extLst>
          </p:cNvPr>
          <p:cNvSpPr/>
          <p:nvPr/>
        </p:nvSpPr>
        <p:spPr>
          <a:xfrm>
            <a:off x="888012" y="3180521"/>
            <a:ext cx="5009277" cy="1513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 cap="flat" cmpd="sng" algn="ctr">
            <a:solidFill>
              <a:srgbClr val="DB7E97">
                <a:lumMod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</a:pPr>
            <a:r>
              <a:rPr lang="vi-VN" sz="2400" b="1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Đoạn 1: </a:t>
            </a:r>
            <a:endParaRPr lang="en-US" sz="2400" b="1" kern="1200" dirty="0"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  <a:p>
            <a:pPr algn="ctr" defTabSz="576026">
              <a:lnSpc>
                <a:spcPct val="150000"/>
              </a:lnSpc>
              <a:buClrTx/>
            </a:pP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</a:t>
            </a:r>
            <a:r>
              <a:rPr lang="vi-VN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ừ đầu đến </a:t>
            </a: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“</a:t>
            </a: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vừa tròn 25 tuổi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”</a:t>
            </a: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endParaRPr lang="en-US" sz="2400" kern="1200" dirty="0">
              <a:solidFill>
                <a:schemeClr val="tx1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B54BFC-DFBD-53C9-4DF3-C4FD0C183DA5}"/>
              </a:ext>
            </a:extLst>
          </p:cNvPr>
          <p:cNvSpPr/>
          <p:nvPr/>
        </p:nvSpPr>
        <p:spPr>
          <a:xfrm>
            <a:off x="6247015" y="3180521"/>
            <a:ext cx="5009278" cy="151319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 cap="flat" cmpd="sng" algn="ctr">
            <a:solidFill>
              <a:srgbClr val="DB7E97">
                <a:lumMod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</a:pPr>
            <a:r>
              <a:rPr lang="vi-VN" sz="2400" b="1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Đoạn 2: </a:t>
            </a:r>
            <a:endParaRPr lang="en-US" sz="2400" b="1" kern="1200" dirty="0"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  <a:p>
            <a:pPr algn="ctr" defTabSz="576026">
              <a:lnSpc>
                <a:spcPct val="150000"/>
              </a:lnSpc>
              <a:buClrTx/>
            </a:pPr>
            <a:r>
              <a:rPr lang="vi-VN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từ </a:t>
            </a: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“</a:t>
            </a: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Thầy Bôn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”</a:t>
            </a:r>
            <a:r>
              <a:rPr lang="vi-VN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đến </a:t>
            </a: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“</a:t>
            </a: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học sinh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.”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6C2609C-3259-BB49-450D-FD74D2213FAC}"/>
              </a:ext>
            </a:extLst>
          </p:cNvPr>
          <p:cNvCxnSpPr>
            <a:cxnSpLocks/>
            <a:stCxn id="5" idx="2"/>
            <a:endCxn id="8" idx="0"/>
          </p:cNvCxnSpPr>
          <p:nvPr/>
        </p:nvCxnSpPr>
        <p:spPr>
          <a:xfrm>
            <a:off x="3392651" y="4693713"/>
            <a:ext cx="1" cy="325615"/>
          </a:xfrm>
          <a:prstGeom prst="line">
            <a:avLst/>
          </a:prstGeom>
          <a:noFill/>
          <a:ln w="28575" cap="flat" cmpd="sng" algn="ctr">
            <a:solidFill>
              <a:srgbClr val="345086">
                <a:lumMod val="10000"/>
              </a:srgbClr>
            </a:solidFill>
            <a:prstDash val="solid"/>
          </a:ln>
          <a:effectLst/>
        </p:spPr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F0564EE-8181-8B55-7547-5822894FBB6A}"/>
              </a:ext>
            </a:extLst>
          </p:cNvPr>
          <p:cNvSpPr/>
          <p:nvPr/>
        </p:nvSpPr>
        <p:spPr>
          <a:xfrm>
            <a:off x="888013" y="5019328"/>
            <a:ext cx="5009278" cy="146607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345086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576026">
              <a:buClrTx/>
            </a:pPr>
            <a:r>
              <a:rPr lang="vi-VN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Đọc với giọng sôi nổi, vui vẻ.</a:t>
            </a:r>
            <a:endParaRPr lang="en-US" sz="2400" kern="1200" dirty="0">
              <a:solidFill>
                <a:srgbClr val="FF0000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EE1C265-CFAE-2575-3361-F3CE53D34ACF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>
            <a:off x="8751654" y="4693712"/>
            <a:ext cx="0" cy="325616"/>
          </a:xfrm>
          <a:prstGeom prst="line">
            <a:avLst/>
          </a:prstGeom>
          <a:noFill/>
          <a:ln w="28575" cap="flat" cmpd="sng" algn="ctr">
            <a:solidFill>
              <a:srgbClr val="345086">
                <a:lumMod val="10000"/>
              </a:srgbClr>
            </a:solidFill>
            <a:prstDash val="solid"/>
          </a:ln>
          <a:effectLst/>
        </p:spPr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B714EA0-15B4-5203-499A-A0BEF26A2EE7}"/>
              </a:ext>
            </a:extLst>
          </p:cNvPr>
          <p:cNvSpPr/>
          <p:nvPr/>
        </p:nvSpPr>
        <p:spPr>
          <a:xfrm>
            <a:off x="6247015" y="5019328"/>
            <a:ext cx="5009277" cy="146607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345086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576026">
              <a:buClrTx/>
            </a:pPr>
            <a:r>
              <a:rPr lang="vi-VN" sz="2400" kern="120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Đọc với giọng chậm, trầm. </a:t>
            </a:r>
            <a:endParaRPr lang="en-US" sz="2400" kern="1200" dirty="0">
              <a:solidFill>
                <a:srgbClr val="FF0000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" name="Elbow Connector 209">
            <a:extLst>
              <a:ext uri="{FF2B5EF4-FFF2-40B4-BE49-F238E27FC236}">
                <a16:creationId xmlns:a16="http://schemas.microsoft.com/office/drawing/2014/main" id="{CE1D766B-EB36-8F29-2CB3-ADBDE9EDC10F}"/>
              </a:ext>
            </a:extLst>
          </p:cNvPr>
          <p:cNvCxnSpPr>
            <a:cxnSpLocks/>
          </p:cNvCxnSpPr>
          <p:nvPr/>
        </p:nvCxnSpPr>
        <p:spPr>
          <a:xfrm rot="5400000">
            <a:off x="4358504" y="1450935"/>
            <a:ext cx="792000" cy="2664000"/>
          </a:xfrm>
          <a:prstGeom prst="bentConnector3">
            <a:avLst>
              <a:gd name="adj1" fmla="val 49999"/>
            </a:avLst>
          </a:prstGeom>
          <a:noFill/>
          <a:ln w="1905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cxnSp>
        <p:nvCxnSpPr>
          <p:cNvPr id="12" name="Elbow Connector 209">
            <a:extLst>
              <a:ext uri="{FF2B5EF4-FFF2-40B4-BE49-F238E27FC236}">
                <a16:creationId xmlns:a16="http://schemas.microsoft.com/office/drawing/2014/main" id="{9BFFD4B8-82D2-8DEF-9BFD-F58E15644611}"/>
              </a:ext>
            </a:extLst>
          </p:cNvPr>
          <p:cNvCxnSpPr>
            <a:cxnSpLocks/>
          </p:cNvCxnSpPr>
          <p:nvPr/>
        </p:nvCxnSpPr>
        <p:spPr>
          <a:xfrm rot="16200000" flipH="1">
            <a:off x="7022504" y="1452685"/>
            <a:ext cx="792000" cy="2664000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32837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D643DF-494A-1C4A-2E3C-678707E02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669B83E-5C2D-BCF1-DE69-C67AC17A417D}"/>
              </a:ext>
            </a:extLst>
          </p:cNvPr>
          <p:cNvGrpSpPr/>
          <p:nvPr/>
        </p:nvGrpSpPr>
        <p:grpSpPr>
          <a:xfrm>
            <a:off x="485290" y="1718908"/>
            <a:ext cx="10937386" cy="574387"/>
            <a:chOff x="775603" y="1869077"/>
            <a:chExt cx="8681316" cy="45590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A6DF019-B3A4-AB46-687E-4B7DDD4E0556}"/>
                </a:ext>
              </a:extLst>
            </p:cNvPr>
            <p:cNvSpPr txBox="1"/>
            <p:nvPr/>
          </p:nvSpPr>
          <p:spPr>
            <a:xfrm>
              <a:off x="775603" y="1869077"/>
              <a:ext cx="8681316" cy="455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1152053">
                <a:lnSpc>
                  <a:spcPct val="150000"/>
                </a:lnSpc>
                <a:buClrTx/>
                <a:defRPr/>
              </a:pP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      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Bài đọc có thể chia thành 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4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 đoạn như sau để luyện đọc và tìm ý:</a:t>
              </a:r>
            </a:p>
          </p:txBody>
        </p:sp>
        <p:pic>
          <p:nvPicPr>
            <p:cNvPr id="4" name="Picture 44" descr="https://cdn-icons-png.flaticon.com/128/5726/5726775.png">
              <a:extLst>
                <a:ext uri="{FF2B5EF4-FFF2-40B4-BE49-F238E27FC236}">
                  <a16:creationId xmlns:a16="http://schemas.microsoft.com/office/drawing/2014/main" id="{E7149543-304E-373B-A196-BCA0C8A38A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753" y="1869077"/>
              <a:ext cx="440875" cy="440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90B58EA1-0BB4-9229-683E-3D5BC0E8E81D}"/>
              </a:ext>
            </a:extLst>
          </p:cNvPr>
          <p:cNvSpPr/>
          <p:nvPr/>
        </p:nvSpPr>
        <p:spPr>
          <a:xfrm>
            <a:off x="1112740" y="3049719"/>
            <a:ext cx="4669841" cy="17822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 cap="flat" cmpd="sng" algn="ctr">
            <a:solidFill>
              <a:srgbClr val="DB7E97">
                <a:lumMod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</a:pPr>
            <a:r>
              <a:rPr lang="vi-VN" sz="2400" b="1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Đoạn </a:t>
            </a:r>
            <a:r>
              <a:rPr lang="en-US" sz="2400" b="1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3</a:t>
            </a:r>
            <a:r>
              <a:rPr lang="vi-VN" sz="2400" b="1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: </a:t>
            </a:r>
            <a:endParaRPr lang="en-US" sz="2400" b="1" kern="1200" dirty="0"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  <a:p>
            <a:pPr algn="ctr" defTabSz="576026">
              <a:lnSpc>
                <a:spcPct val="150000"/>
              </a:lnSpc>
              <a:buClrTx/>
            </a:pPr>
            <a:r>
              <a:rPr lang="vi-VN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từ </a:t>
            </a: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“</a:t>
            </a: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Ngày khai giảng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”</a:t>
            </a: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vi-VN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đến </a:t>
            </a: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“</a:t>
            </a: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đi diễn ở nhiều nơi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.”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381763-C2DD-24E1-B393-21D8C9EDEB37}"/>
              </a:ext>
            </a:extLst>
          </p:cNvPr>
          <p:cNvSpPr/>
          <p:nvPr/>
        </p:nvSpPr>
        <p:spPr>
          <a:xfrm>
            <a:off x="6461069" y="3049716"/>
            <a:ext cx="4669841" cy="17822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 cap="flat" cmpd="sng" algn="ctr">
            <a:solidFill>
              <a:srgbClr val="DB7E97">
                <a:lumMod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</a:pPr>
            <a:r>
              <a:rPr lang="vi-VN" sz="2400" b="1" kern="120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Đoạn </a:t>
            </a:r>
            <a:r>
              <a:rPr lang="en-US" sz="2400" b="1" kern="120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4</a:t>
            </a:r>
            <a:r>
              <a:rPr lang="vi-VN" sz="2400" b="1" kern="120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: </a:t>
            </a:r>
            <a:endParaRPr lang="en-US" sz="2400" b="1" kern="1200"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  <a:p>
            <a:pPr algn="ctr" defTabSz="576026">
              <a:lnSpc>
                <a:spcPct val="150000"/>
              </a:lnSpc>
              <a:buClrTx/>
            </a:pPr>
            <a:r>
              <a:rPr lang="en-US" sz="2400" kern="120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Phần còn lại</a:t>
            </a:r>
            <a:endParaRPr lang="en-US" sz="2400" kern="1200" dirty="0">
              <a:solidFill>
                <a:srgbClr val="FF0000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2B75A95-49D3-FBC1-75AD-9D79DD3AB0E0}"/>
              </a:ext>
            </a:extLst>
          </p:cNvPr>
          <p:cNvCxnSpPr>
            <a:cxnSpLocks/>
            <a:stCxn id="13" idx="2"/>
            <a:endCxn id="16" idx="0"/>
          </p:cNvCxnSpPr>
          <p:nvPr/>
        </p:nvCxnSpPr>
        <p:spPr>
          <a:xfrm>
            <a:off x="3447661" y="4831923"/>
            <a:ext cx="0" cy="374457"/>
          </a:xfrm>
          <a:prstGeom prst="line">
            <a:avLst/>
          </a:prstGeom>
          <a:noFill/>
          <a:ln w="28575" cap="flat" cmpd="sng" algn="ctr">
            <a:solidFill>
              <a:srgbClr val="345086">
                <a:lumMod val="10000"/>
              </a:srgbClr>
            </a:solidFill>
            <a:prstDash val="solid"/>
          </a:ln>
          <a:effectLst/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D8BFE33-FEEF-808D-88F3-28FC616E0B28}"/>
              </a:ext>
            </a:extLst>
          </p:cNvPr>
          <p:cNvSpPr/>
          <p:nvPr/>
        </p:nvSpPr>
        <p:spPr>
          <a:xfrm>
            <a:off x="1112740" y="5206380"/>
            <a:ext cx="4669841" cy="1394918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345086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</a:pPr>
            <a:r>
              <a:rPr lang="vi-VN" sz="2400" kern="120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Đọc với giọng kể chuyện </a:t>
            </a:r>
            <a:endParaRPr lang="en-US" sz="2400" kern="1200"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  <a:p>
            <a:pPr algn="ctr" defTabSz="576026">
              <a:lnSpc>
                <a:spcPct val="150000"/>
              </a:lnSpc>
              <a:buClrTx/>
            </a:pPr>
            <a:r>
              <a:rPr lang="vi-VN" sz="2400" kern="120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nhẹ nhàng, tình cảm. </a:t>
            </a:r>
            <a:endParaRPr lang="en-US" sz="2400" kern="1200" dirty="0">
              <a:solidFill>
                <a:srgbClr val="FF0000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F0EA2A0-CA08-013D-4579-4E1BE2616BD6}"/>
              </a:ext>
            </a:extLst>
          </p:cNvPr>
          <p:cNvCxnSpPr>
            <a:cxnSpLocks/>
            <a:stCxn id="14" idx="2"/>
            <a:endCxn id="18" idx="0"/>
          </p:cNvCxnSpPr>
          <p:nvPr/>
        </p:nvCxnSpPr>
        <p:spPr>
          <a:xfrm flipH="1">
            <a:off x="8795989" y="4831920"/>
            <a:ext cx="1" cy="374461"/>
          </a:xfrm>
          <a:prstGeom prst="line">
            <a:avLst/>
          </a:prstGeom>
          <a:noFill/>
          <a:ln w="28575" cap="flat" cmpd="sng" algn="ctr">
            <a:solidFill>
              <a:srgbClr val="345086">
                <a:lumMod val="10000"/>
              </a:srgbClr>
            </a:solidFill>
            <a:prstDash val="solid"/>
          </a:ln>
          <a:effectLst/>
        </p:spPr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E571BF9-A4EE-0A8A-53C5-0E8BED5D9A32}"/>
              </a:ext>
            </a:extLst>
          </p:cNvPr>
          <p:cNvSpPr/>
          <p:nvPr/>
        </p:nvSpPr>
        <p:spPr>
          <a:xfrm>
            <a:off x="6461068" y="5206381"/>
            <a:ext cx="4669842" cy="139492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345086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576026">
              <a:buClrTx/>
            </a:pPr>
            <a:r>
              <a:rPr lang="vi-VN" sz="2400" kern="120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Đọc với giọng vui tươi. </a:t>
            </a:r>
            <a:endParaRPr lang="en-US" sz="2400" kern="1200" dirty="0">
              <a:solidFill>
                <a:srgbClr val="FF0000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9" name="Elbow Connector 209">
            <a:extLst>
              <a:ext uri="{FF2B5EF4-FFF2-40B4-BE49-F238E27FC236}">
                <a16:creationId xmlns:a16="http://schemas.microsoft.com/office/drawing/2014/main" id="{AD176D41-8C61-BA4B-DA10-61D4559FEA46}"/>
              </a:ext>
            </a:extLst>
          </p:cNvPr>
          <p:cNvCxnSpPr>
            <a:cxnSpLocks/>
            <a:endCxn id="13" idx="0"/>
          </p:cNvCxnSpPr>
          <p:nvPr/>
        </p:nvCxnSpPr>
        <p:spPr>
          <a:xfrm rot="5400000">
            <a:off x="4426409" y="1354304"/>
            <a:ext cx="716667" cy="2674162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cxnSp>
        <p:nvCxnSpPr>
          <p:cNvPr id="20" name="Elbow Connector 209">
            <a:extLst>
              <a:ext uri="{FF2B5EF4-FFF2-40B4-BE49-F238E27FC236}">
                <a16:creationId xmlns:a16="http://schemas.microsoft.com/office/drawing/2014/main" id="{4BA9474A-ADD4-2E10-B1A5-0E74CA142DBC}"/>
              </a:ext>
            </a:extLst>
          </p:cNvPr>
          <p:cNvCxnSpPr>
            <a:cxnSpLocks/>
            <a:endCxn id="14" idx="0"/>
          </p:cNvCxnSpPr>
          <p:nvPr/>
        </p:nvCxnSpPr>
        <p:spPr>
          <a:xfrm rot="16200000" flipH="1">
            <a:off x="7100574" y="1354300"/>
            <a:ext cx="716664" cy="2674167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1801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049A90-6552-5DA5-7BC3-6106A7D84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47D531DB-F65D-4828-5928-2F8EB2B58A1B}"/>
              </a:ext>
            </a:extLst>
          </p:cNvPr>
          <p:cNvSpPr txBox="1"/>
          <p:nvPr/>
        </p:nvSpPr>
        <p:spPr>
          <a:xfrm>
            <a:off x="913458" y="2416827"/>
            <a:ext cx="6031040" cy="23311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6026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vi-VN" sz="5400" b="1" kern="1200" dirty="0">
                <a:solidFill>
                  <a:srgbClr val="C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HOẠT ĐỘNG </a:t>
            </a:r>
            <a:r>
              <a:rPr lang="en-US" sz="5400" b="1" kern="1200" dirty="0">
                <a:solidFill>
                  <a:srgbClr val="C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2</a:t>
            </a:r>
            <a:r>
              <a:rPr lang="vi-VN" sz="5400" b="1" kern="1200" dirty="0">
                <a:solidFill>
                  <a:srgbClr val="C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: </a:t>
            </a:r>
            <a:endParaRPr lang="en-US" sz="5400" b="1" kern="1200" dirty="0">
              <a:solidFill>
                <a:srgbClr val="C00000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  <a:p>
            <a:pPr algn="ctr" defTabSz="576026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vi-VN" sz="5400" b="1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ĐỌC </a:t>
            </a:r>
            <a:r>
              <a:rPr lang="en-US" sz="5400" b="1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HIỂU</a:t>
            </a:r>
            <a:endParaRPr lang="vi-VN" sz="5400" b="1" kern="1200" dirty="0">
              <a:solidFill>
                <a:schemeClr val="tx1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0BDCD4D6-E4DE-4A77-AD9D-7938AC6A00FD}"/>
              </a:ext>
            </a:extLst>
          </p:cNvPr>
          <p:cNvSpPr/>
          <p:nvPr/>
        </p:nvSpPr>
        <p:spPr>
          <a:xfrm rot="-180276">
            <a:off x="7062272" y="1497283"/>
            <a:ext cx="3801103" cy="4593478"/>
          </a:xfrm>
          <a:custGeom>
            <a:avLst/>
            <a:gdLst/>
            <a:ahLst/>
            <a:cxnLst/>
            <a:rect l="l" t="t" r="r" b="b"/>
            <a:pathLst>
              <a:path w="3960697" h="4786341">
                <a:moveTo>
                  <a:pt x="0" y="0"/>
                </a:moveTo>
                <a:lnTo>
                  <a:pt x="3960697" y="0"/>
                </a:lnTo>
                <a:lnTo>
                  <a:pt x="3960697" y="4786341"/>
                </a:lnTo>
                <a:lnTo>
                  <a:pt x="0" y="47863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03678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4C4ED4-429C-BFA4-08D7-43FE90930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7">
            <a:extLst>
              <a:ext uri="{FF2B5EF4-FFF2-40B4-BE49-F238E27FC236}">
                <a16:creationId xmlns:a16="http://schemas.microsoft.com/office/drawing/2014/main" id="{5A9654B3-5268-B931-0D01-E8E3DD3AD36A}"/>
              </a:ext>
            </a:extLst>
          </p:cNvPr>
          <p:cNvSpPr/>
          <p:nvPr/>
        </p:nvSpPr>
        <p:spPr>
          <a:xfrm>
            <a:off x="382037" y="2522546"/>
            <a:ext cx="3600091" cy="1619944"/>
          </a:xfrm>
          <a:prstGeom prst="roundRect">
            <a:avLst/>
          </a:prstGeom>
          <a:solidFill>
            <a:srgbClr val="EEF8E4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/>
        </p:spPr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  <a:defRPr/>
            </a:pPr>
            <a:r>
              <a:rPr lang="en-US" sz="2200" i="1" kern="1200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Tiếng</a:t>
            </a:r>
            <a:r>
              <a:rPr lang="en-US" sz="2200" i="1" kern="1200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200" i="1" kern="1200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phổ</a:t>
            </a:r>
            <a:r>
              <a:rPr lang="en-US" sz="2200" i="1" kern="1200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200" i="1" kern="1200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thông</a:t>
            </a:r>
            <a:r>
              <a:rPr lang="en-US" sz="2200" i="1" kern="1200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: </a:t>
            </a:r>
            <a:r>
              <a:rPr lang="en-US" sz="2200" kern="1200" dirty="0" err="1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tiếng</a:t>
            </a:r>
            <a:r>
              <a:rPr lang="en-US" sz="22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Việt</a:t>
            </a:r>
            <a:r>
              <a:rPr lang="en-US" sz="22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 (</a:t>
            </a:r>
            <a:r>
              <a:rPr lang="en-US" sz="2200" kern="1200" dirty="0" err="1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nghĩa</a:t>
            </a:r>
            <a:r>
              <a:rPr lang="en-US" sz="22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trong</a:t>
            </a:r>
            <a:r>
              <a:rPr lang="en-US" sz="22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bài</a:t>
            </a:r>
            <a:r>
              <a:rPr lang="en-US" sz="22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)</a:t>
            </a:r>
            <a:endParaRPr lang="vi-VN" sz="2200" kern="1200" dirty="0">
              <a:solidFill>
                <a:prstClr val="black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: Rounded Corners 8">
            <a:extLst>
              <a:ext uri="{FF2B5EF4-FFF2-40B4-BE49-F238E27FC236}">
                <a16:creationId xmlns:a16="http://schemas.microsoft.com/office/drawing/2014/main" id="{5F8D86C1-D77C-3F5B-C03D-395C2CDBA3A4}"/>
              </a:ext>
            </a:extLst>
          </p:cNvPr>
          <p:cNvSpPr/>
          <p:nvPr/>
        </p:nvSpPr>
        <p:spPr>
          <a:xfrm>
            <a:off x="4197758" y="2518481"/>
            <a:ext cx="3483739" cy="1624009"/>
          </a:xfrm>
          <a:prstGeom prst="roundRect">
            <a:avLst/>
          </a:prstGeom>
          <a:solidFill>
            <a:srgbClr val="EEF8E4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/>
        </p:spPr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  <a:defRPr/>
            </a:pPr>
            <a:r>
              <a:rPr lang="vi-VN" sz="2200" i="1" kern="1200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Đẵn: </a:t>
            </a:r>
            <a:r>
              <a:rPr lang="vi-VN" sz="22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làm đứt thân cây bằng vật có lưỡi sắc</a:t>
            </a:r>
          </a:p>
        </p:txBody>
      </p:sp>
      <p:sp>
        <p:nvSpPr>
          <p:cNvPr id="15" name="Rectangle: Rounded Corners 9">
            <a:extLst>
              <a:ext uri="{FF2B5EF4-FFF2-40B4-BE49-F238E27FC236}">
                <a16:creationId xmlns:a16="http://schemas.microsoft.com/office/drawing/2014/main" id="{6DD306FD-18AA-7EFE-C428-E81F3985994C}"/>
              </a:ext>
            </a:extLst>
          </p:cNvPr>
          <p:cNvSpPr/>
          <p:nvPr/>
        </p:nvSpPr>
        <p:spPr>
          <a:xfrm>
            <a:off x="7897127" y="2527987"/>
            <a:ext cx="3912833" cy="1614503"/>
          </a:xfrm>
          <a:prstGeom prst="roundRect">
            <a:avLst/>
          </a:prstGeom>
          <a:solidFill>
            <a:srgbClr val="EEF8E4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/>
        </p:spPr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  <a:defRPr/>
            </a:pPr>
            <a:r>
              <a:rPr lang="vi-VN" sz="2200" i="1" kern="1200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Sách vỡ lòng: </a:t>
            </a:r>
            <a:r>
              <a:rPr lang="vi-VN" sz="2200" kern="1200" dirty="0">
                <a:solidFill>
                  <a:prstClr val="black"/>
                </a:solidFill>
                <a:latin typeface="+mn-lt"/>
                <a:ea typeface="+mn-ea"/>
                <a:cs typeface="Arial" panose="020B0604020202020204" pitchFamily="34" charset="0"/>
              </a:rPr>
              <a:t>sách dạy chữ cho học sinh mới bắt đầu đi học trước đây</a:t>
            </a:r>
          </a:p>
        </p:txBody>
      </p:sp>
      <p:pic>
        <p:nvPicPr>
          <p:cNvPr id="16" name="Picture 2" descr="Tiếng Việt được một thành phố của Mỹ công nhận là ngôn ngữ chính thức">
            <a:extLst>
              <a:ext uri="{FF2B5EF4-FFF2-40B4-BE49-F238E27FC236}">
                <a16:creationId xmlns:a16="http://schemas.microsoft.com/office/drawing/2014/main" id="{0B9F186E-0D2C-5494-B02F-9A9F9B2608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35"/>
          <a:stretch/>
        </p:blipFill>
        <p:spPr bwMode="auto">
          <a:xfrm>
            <a:off x="645836" y="4396275"/>
            <a:ext cx="3072492" cy="22303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Picture 4" descr="Công nhân chặt hạ 3 cây sưa quý chết khô bên Hồ Gươm">
            <a:extLst>
              <a:ext uri="{FF2B5EF4-FFF2-40B4-BE49-F238E27FC236}">
                <a16:creationId xmlns:a16="http://schemas.microsoft.com/office/drawing/2014/main" id="{B519C61F-9075-0ED7-0D07-2312C1574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607" y="4396275"/>
            <a:ext cx="3342040" cy="22303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Picture 8" descr="Tập Đọc Vỡ Lòng - Xuất Bản 1979 || Sách giáo khoa của 7x - 8x - 9x - YouTube">
            <a:extLst>
              <a:ext uri="{FF2B5EF4-FFF2-40B4-BE49-F238E27FC236}">
                <a16:creationId xmlns:a16="http://schemas.microsoft.com/office/drawing/2014/main" id="{77B225CE-0BDD-76E7-847F-FE5C69435D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2" r="10623"/>
          <a:stretch/>
        </p:blipFill>
        <p:spPr bwMode="auto">
          <a:xfrm>
            <a:off x="8388176" y="4396275"/>
            <a:ext cx="2930734" cy="22303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2" name="Rounded Rectangle 12">
            <a:extLst>
              <a:ext uri="{FF2B5EF4-FFF2-40B4-BE49-F238E27FC236}">
                <a16:creationId xmlns:a16="http://schemas.microsoft.com/office/drawing/2014/main" id="{6911A96F-F276-5F14-107E-20ACC2E8115E}"/>
              </a:ext>
            </a:extLst>
          </p:cNvPr>
          <p:cNvSpPr/>
          <p:nvPr/>
        </p:nvSpPr>
        <p:spPr>
          <a:xfrm>
            <a:off x="3756764" y="1664819"/>
            <a:ext cx="4678471" cy="670205"/>
          </a:xfrm>
          <a:prstGeom prst="roundRect">
            <a:avLst>
              <a:gd name="adj" fmla="val 18641"/>
            </a:avLst>
          </a:prstGeom>
          <a:solidFill>
            <a:schemeClr val="bg1"/>
          </a:solidFill>
          <a:ln w="1905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>
              <a:buClrTx/>
              <a:defRPr/>
            </a:pPr>
            <a:r>
              <a:rPr lang="en-US" sz="2400" b="1" dirty="0">
                <a:solidFill>
                  <a:schemeClr val="tx1"/>
                </a:solidFill>
                <a:ea typeface="+mn-ea"/>
                <a:cs typeface="Arial" panose="020B0604020202020204" pitchFamily="34" charset="0"/>
              </a:rPr>
              <a:t>GIẢI NGHĨA MỘT SỐ TỪ KHÓ</a:t>
            </a:r>
          </a:p>
        </p:txBody>
      </p:sp>
    </p:spTree>
    <p:extLst>
      <p:ext uri="{BB962C8B-B14F-4D97-AF65-F5344CB8AC3E}">
        <p14:creationId xmlns:p14="http://schemas.microsoft.com/office/powerpoint/2010/main" val="397006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E8374C-B892-62D6-477E-F57E540BD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D2749363-9BF3-9894-9EB1-9837B88E3E69}"/>
              </a:ext>
            </a:extLst>
          </p:cNvPr>
          <p:cNvGrpSpPr/>
          <p:nvPr/>
        </p:nvGrpSpPr>
        <p:grpSpPr>
          <a:xfrm>
            <a:off x="5957081" y="2875671"/>
            <a:ext cx="5111246" cy="3294610"/>
            <a:chOff x="-38715" y="1899852"/>
            <a:chExt cx="4056942" cy="2615026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0C095A8B-49DB-92BC-910C-FCDC0DD94534}"/>
                </a:ext>
              </a:extLst>
            </p:cNvPr>
            <p:cNvSpPr/>
            <p:nvPr/>
          </p:nvSpPr>
          <p:spPr>
            <a:xfrm>
              <a:off x="-38715" y="1899852"/>
              <a:ext cx="4056942" cy="2615026"/>
            </a:xfrm>
            <a:prstGeom prst="roundRect">
              <a:avLst>
                <a:gd name="adj" fmla="val 4729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67">
                <a:latin typeface="UTM Avo" panose="02040603050506020204" pitchFamily="18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EACBD32-DF0D-8C76-DE18-A9C9DEFC0A3B}"/>
                </a:ext>
              </a:extLst>
            </p:cNvPr>
            <p:cNvSpPr txBox="1"/>
            <p:nvPr/>
          </p:nvSpPr>
          <p:spPr>
            <a:xfrm>
              <a:off x="264496" y="2299951"/>
              <a:ext cx="3450520" cy="17698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i="1" dirty="0">
                  <a:solidFill>
                    <a:srgbClr val="002060"/>
                  </a:solidFill>
                  <a:latin typeface="UTM Avo" panose="02040603050506020204" pitchFamily="18"/>
                </a:rPr>
                <a:t>Máy nghe đĩa: </a:t>
              </a:r>
              <a:r>
                <a:rPr lang="vi-VN" sz="2400" dirty="0">
                  <a:latin typeface="UTM Avo" panose="02040603050506020204" pitchFamily="18"/>
                </a:rPr>
                <a:t>máy quay đĩa nhựa ghi âm để phát lại những bài hát, bản nhạc,… đã được ghi trên đĩa. </a:t>
              </a:r>
            </a:p>
          </p:txBody>
        </p:sp>
      </p:grpSp>
      <p:pic>
        <p:nvPicPr>
          <p:cNvPr id="20" name="Picture 8" descr="Máy hát dĩa Nhựa Sanyo">
            <a:extLst>
              <a:ext uri="{FF2B5EF4-FFF2-40B4-BE49-F238E27FC236}">
                <a16:creationId xmlns:a16="http://schemas.microsoft.com/office/drawing/2014/main" id="{6685BC2D-3B03-D440-E073-643194FF9F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2" r="29107"/>
          <a:stretch/>
        </p:blipFill>
        <p:spPr bwMode="auto">
          <a:xfrm>
            <a:off x="1123673" y="2577592"/>
            <a:ext cx="4296466" cy="38907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12">
            <a:extLst>
              <a:ext uri="{FF2B5EF4-FFF2-40B4-BE49-F238E27FC236}">
                <a16:creationId xmlns:a16="http://schemas.microsoft.com/office/drawing/2014/main" id="{3D5D7BC3-421E-EF21-6195-11FE13CD8266}"/>
              </a:ext>
            </a:extLst>
          </p:cNvPr>
          <p:cNvSpPr/>
          <p:nvPr/>
        </p:nvSpPr>
        <p:spPr>
          <a:xfrm>
            <a:off x="3756764" y="1664819"/>
            <a:ext cx="4678471" cy="670205"/>
          </a:xfrm>
          <a:prstGeom prst="roundRect">
            <a:avLst>
              <a:gd name="adj" fmla="val 18641"/>
            </a:avLst>
          </a:prstGeom>
          <a:solidFill>
            <a:schemeClr val="bg1"/>
          </a:solidFill>
          <a:ln w="1905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>
              <a:buClrTx/>
              <a:defRPr/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GIẢI NGHĨA MỘT SỐ TỪ KHÓ</a:t>
            </a:r>
          </a:p>
        </p:txBody>
      </p:sp>
    </p:spTree>
    <p:extLst>
      <p:ext uri="{BB962C8B-B14F-4D97-AF65-F5344CB8AC3E}">
        <p14:creationId xmlns:p14="http://schemas.microsoft.com/office/powerpoint/2010/main" val="425674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4A47EE-504D-68E6-DD85-CCC219C19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7">
            <a:extLst>
              <a:ext uri="{FF2B5EF4-FFF2-40B4-BE49-F238E27FC236}">
                <a16:creationId xmlns:a16="http://schemas.microsoft.com/office/drawing/2014/main" id="{44F919DF-6AB3-9A4D-AF05-7F5F82225E68}"/>
              </a:ext>
            </a:extLst>
          </p:cNvPr>
          <p:cNvSpPr/>
          <p:nvPr/>
        </p:nvSpPr>
        <p:spPr>
          <a:xfrm>
            <a:off x="424071" y="2531165"/>
            <a:ext cx="5450818" cy="1176126"/>
          </a:xfrm>
          <a:prstGeom prst="roundRect">
            <a:avLst/>
          </a:prstGeom>
          <a:solidFill>
            <a:srgbClr val="EEF8E4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  <a:defRPr/>
            </a:pPr>
            <a:r>
              <a:rPr lang="en-US" sz="2400" i="1" kern="1200" dirty="0" err="1">
                <a:solidFill>
                  <a:srgbClr val="00206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Rẻo</a:t>
            </a:r>
            <a:r>
              <a:rPr lang="en-US" sz="2400" i="1" kern="1200" dirty="0">
                <a:solidFill>
                  <a:srgbClr val="00206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srgbClr val="00206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cao</a:t>
            </a:r>
            <a:r>
              <a:rPr lang="en-US" sz="2400" i="1" kern="1200" dirty="0">
                <a:solidFill>
                  <a:srgbClr val="00206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: </a:t>
            </a:r>
            <a:r>
              <a:rPr lang="en-US" sz="2400" kern="12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vùng</a:t>
            </a: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núi</a:t>
            </a: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cao</a:t>
            </a: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có</a:t>
            </a: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những</a:t>
            </a: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rẻo</a:t>
            </a: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đất</a:t>
            </a: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(</a:t>
            </a:r>
            <a:r>
              <a:rPr lang="en-US" sz="2400" kern="12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mảnh</a:t>
            </a: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đất</a:t>
            </a: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) </a:t>
            </a:r>
            <a:r>
              <a:rPr lang="en-US" sz="2400" kern="12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trồng</a:t>
            </a: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trọt</a:t>
            </a:r>
            <a:r>
              <a:rPr lang="en-US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nhỏ</a:t>
            </a:r>
            <a:endParaRPr lang="vi-VN" sz="2400" kern="1200" dirty="0"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Rectangle: Rounded Corners 9">
            <a:extLst>
              <a:ext uri="{FF2B5EF4-FFF2-40B4-BE49-F238E27FC236}">
                <a16:creationId xmlns:a16="http://schemas.microsoft.com/office/drawing/2014/main" id="{CFF76B94-2F1E-3775-4569-335C0193DAE9}"/>
              </a:ext>
            </a:extLst>
          </p:cNvPr>
          <p:cNvSpPr/>
          <p:nvPr/>
        </p:nvSpPr>
        <p:spPr>
          <a:xfrm>
            <a:off x="6317114" y="2531165"/>
            <a:ext cx="5450815" cy="1176126"/>
          </a:xfrm>
          <a:prstGeom prst="roundRect">
            <a:avLst/>
          </a:prstGeom>
          <a:solidFill>
            <a:srgbClr val="EEF8E4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  <a:defRPr/>
            </a:pPr>
            <a:r>
              <a:rPr lang="vi-VN" sz="2400" i="1" kern="1200" dirty="0">
                <a:solidFill>
                  <a:srgbClr val="00206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Miền phên giậu: </a:t>
            </a:r>
            <a:r>
              <a:rPr lang="vi-VN" sz="2400" kern="12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khu vực biên giới</a:t>
            </a:r>
          </a:p>
        </p:txBody>
      </p:sp>
      <p:pic>
        <p:nvPicPr>
          <p:cNvPr id="33" name="Picture 4" descr="Các quy định cần biết khi vào khu vực biên giới (Cập nhật 07/2024)">
            <a:extLst>
              <a:ext uri="{FF2B5EF4-FFF2-40B4-BE49-F238E27FC236}">
                <a16:creationId xmlns:a16="http://schemas.microsoft.com/office/drawing/2014/main" id="{EBCE1384-1D0A-B7D9-ED86-39A7593A4B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" b="9716"/>
          <a:stretch/>
        </p:blipFill>
        <p:spPr bwMode="auto">
          <a:xfrm>
            <a:off x="6951863" y="3928518"/>
            <a:ext cx="4181316" cy="26578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Chiêm ngưỡng vẻ đẹp ruộng bậc thang Mù Cang Chải mùa lúa chín">
            <a:extLst>
              <a:ext uri="{FF2B5EF4-FFF2-40B4-BE49-F238E27FC236}">
                <a16:creationId xmlns:a16="http://schemas.microsoft.com/office/drawing/2014/main" id="{8115C95E-9BDE-10B1-2BEF-4AE37F8C7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741" y="3928518"/>
            <a:ext cx="3993477" cy="26578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ounded Rectangle 12">
            <a:extLst>
              <a:ext uri="{FF2B5EF4-FFF2-40B4-BE49-F238E27FC236}">
                <a16:creationId xmlns:a16="http://schemas.microsoft.com/office/drawing/2014/main" id="{A8F8E0A1-117E-F26F-B93F-78A60CCA974A}"/>
              </a:ext>
            </a:extLst>
          </p:cNvPr>
          <p:cNvSpPr/>
          <p:nvPr/>
        </p:nvSpPr>
        <p:spPr>
          <a:xfrm>
            <a:off x="3756764" y="1664819"/>
            <a:ext cx="4678471" cy="670205"/>
          </a:xfrm>
          <a:prstGeom prst="roundRect">
            <a:avLst>
              <a:gd name="adj" fmla="val 18641"/>
            </a:avLst>
          </a:prstGeom>
          <a:solidFill>
            <a:schemeClr val="bg1"/>
          </a:solidFill>
          <a:ln w="1905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>
              <a:buClrTx/>
              <a:defRPr/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GIẢI NGHĨA MỘT SỐ TỪ KHÓ</a:t>
            </a:r>
          </a:p>
        </p:txBody>
      </p:sp>
    </p:spTree>
    <p:extLst>
      <p:ext uri="{BB962C8B-B14F-4D97-AF65-F5344CB8AC3E}">
        <p14:creationId xmlns:p14="http://schemas.microsoft.com/office/powerpoint/2010/main" val="203895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84AF9-4AED-D5A2-72C4-C6A62FB7C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6EBDB41-45A0-25FE-63CC-B0656EB77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40016" y="2428019"/>
            <a:ext cx="8911967" cy="323098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F07DFEA-9941-5F64-F896-8E40A4A0CD69}"/>
              </a:ext>
            </a:extLst>
          </p:cNvPr>
          <p:cNvGrpSpPr/>
          <p:nvPr/>
        </p:nvGrpSpPr>
        <p:grpSpPr>
          <a:xfrm>
            <a:off x="3523452" y="1977586"/>
            <a:ext cx="5145093" cy="900860"/>
            <a:chOff x="4550353" y="1519242"/>
            <a:chExt cx="8167614" cy="1430075"/>
          </a:xfrm>
        </p:grpSpPr>
        <p:pic>
          <p:nvPicPr>
            <p:cNvPr id="4" name="Picture 9">
              <a:extLst>
                <a:ext uri="{FF2B5EF4-FFF2-40B4-BE49-F238E27FC236}">
                  <a16:creationId xmlns:a16="http://schemas.microsoft.com/office/drawing/2014/main" id="{45E0D581-5FD5-6699-E2AE-466983253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4550353" y="1519242"/>
              <a:ext cx="8167614" cy="143007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A78E944-713E-FCA3-2FDC-67B7EBD0F382}"/>
                </a:ext>
              </a:extLst>
            </p:cNvPr>
            <p:cNvSpPr txBox="1"/>
            <p:nvPr/>
          </p:nvSpPr>
          <p:spPr>
            <a:xfrm>
              <a:off x="4703805" y="1737816"/>
              <a:ext cx="7860708" cy="830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76026">
                <a:buClrTx/>
              </a:pPr>
              <a:r>
                <a:rPr lang="en-US" sz="2800" b="1" kern="1200" dirty="0">
                  <a:solidFill>
                    <a:schemeClr val="bg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HOẠT ĐỘNG NHÓM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5942036-CEB6-748B-3614-9710415993D5}"/>
              </a:ext>
            </a:extLst>
          </p:cNvPr>
          <p:cNvSpPr txBox="1"/>
          <p:nvPr/>
        </p:nvSpPr>
        <p:spPr>
          <a:xfrm>
            <a:off x="2483306" y="3205587"/>
            <a:ext cx="7383070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Các em hãy đọc thầm lại bài đọc và thảo luận với bạn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nhóm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để trả lời từng câu hỏi 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cho sẵn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:</a:t>
            </a:r>
            <a:endParaRPr lang="vi-VN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0E8F3A34-7B35-E591-BC91-E619C8819EE2}"/>
              </a:ext>
            </a:extLst>
          </p:cNvPr>
          <p:cNvSpPr/>
          <p:nvPr/>
        </p:nvSpPr>
        <p:spPr>
          <a:xfrm>
            <a:off x="9513009" y="1977586"/>
            <a:ext cx="1152142" cy="1155331"/>
          </a:xfrm>
          <a:custGeom>
            <a:avLst/>
            <a:gdLst/>
            <a:ahLst/>
            <a:cxnLst/>
            <a:rect l="l" t="t" r="r" b="b"/>
            <a:pathLst>
              <a:path w="3713137" h="4248440">
                <a:moveTo>
                  <a:pt x="0" y="0"/>
                </a:moveTo>
                <a:lnTo>
                  <a:pt x="3713137" y="0"/>
                </a:lnTo>
                <a:lnTo>
                  <a:pt x="3713137" y="4248440"/>
                </a:lnTo>
                <a:lnTo>
                  <a:pt x="0" y="42484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576026">
              <a:buClrTx/>
            </a:pPr>
            <a:endParaRPr lang="en-US" sz="1134" kern="1200">
              <a:solidFill>
                <a:schemeClr val="tx1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44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D4C428-8DA5-B293-4DC1-4282D9ED5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A10072E-9E9F-27AB-A18B-C117D548C106}"/>
              </a:ext>
            </a:extLst>
          </p:cNvPr>
          <p:cNvGrpSpPr/>
          <p:nvPr/>
        </p:nvGrpSpPr>
        <p:grpSpPr>
          <a:xfrm>
            <a:off x="3804118" y="1667494"/>
            <a:ext cx="4583763" cy="735212"/>
            <a:chOff x="5558830" y="1194745"/>
            <a:chExt cx="7276528" cy="1167117"/>
          </a:xfrm>
        </p:grpSpPr>
        <p:pic>
          <p:nvPicPr>
            <p:cNvPr id="4" name="Picture 9">
              <a:extLst>
                <a:ext uri="{FF2B5EF4-FFF2-40B4-BE49-F238E27FC236}">
                  <a16:creationId xmlns:a16="http://schemas.microsoft.com/office/drawing/2014/main" id="{C268532F-D452-2AE2-911C-7B7542B58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5883948" y="1194745"/>
              <a:ext cx="6627074" cy="116711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05EAFB-2E3C-D672-8CFE-432BC73599FE}"/>
                </a:ext>
              </a:extLst>
            </p:cNvPr>
            <p:cNvSpPr txBox="1"/>
            <p:nvPr/>
          </p:nvSpPr>
          <p:spPr>
            <a:xfrm>
              <a:off x="5558830" y="1411866"/>
              <a:ext cx="7276528" cy="732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76026">
                <a:buClrTx/>
                <a:defRPr/>
              </a:pPr>
              <a:r>
                <a:rPr lang="en-US" sz="2400" b="1" kern="1200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CÂU HỎI CHO SẴN: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9B26BF4-4F55-8FDF-63E2-6957C6E69B4F}"/>
              </a:ext>
            </a:extLst>
          </p:cNvPr>
          <p:cNvSpPr txBox="1"/>
          <p:nvPr/>
        </p:nvSpPr>
        <p:spPr>
          <a:xfrm>
            <a:off x="4033247" y="2486814"/>
            <a:ext cx="7343172" cy="4083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576026">
              <a:lnSpc>
                <a:spcPct val="150000"/>
              </a:lnSpc>
              <a:buClrTx/>
              <a:defRPr/>
            </a:pPr>
            <a:r>
              <a:rPr lang="vi-VN" sz="2200" b="1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 1: </a:t>
            </a:r>
            <a:r>
              <a:rPr lang="vi-VN" sz="22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Thầy Nguyễn Văn Bôn gặp những khó khăn gì ở nơi dạy học? </a:t>
            </a:r>
          </a:p>
          <a:p>
            <a:pPr algn="just" defTabSz="576026">
              <a:lnSpc>
                <a:spcPct val="150000"/>
              </a:lnSpc>
              <a:buClrTx/>
              <a:defRPr/>
            </a:pPr>
            <a:r>
              <a:rPr lang="vi-VN" sz="2200" b="1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 2: </a:t>
            </a:r>
            <a:r>
              <a:rPr lang="vi-VN" sz="22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Thầy Bôn đã làm gì để vượt qua khó khăn, tổ chức dạy học?</a:t>
            </a:r>
          </a:p>
          <a:p>
            <a:pPr algn="just" defTabSz="576026">
              <a:lnSpc>
                <a:spcPct val="150000"/>
              </a:lnSpc>
              <a:buClrTx/>
              <a:defRPr/>
            </a:pPr>
            <a:r>
              <a:rPr lang="vi-VN" sz="2200" b="1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 3: </a:t>
            </a:r>
            <a:r>
              <a:rPr lang="vi-VN" sz="22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 em, những đóng góp của thầy Bôn nêu ở đoạn 3 có ý nghĩa như thế nào?</a:t>
            </a:r>
          </a:p>
          <a:p>
            <a:pPr algn="just" defTabSz="576026">
              <a:lnSpc>
                <a:spcPct val="150000"/>
              </a:lnSpc>
              <a:buClrTx/>
              <a:defRPr/>
            </a:pPr>
            <a:r>
              <a:rPr lang="vi-VN" sz="2200" b="1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 4: </a:t>
            </a:r>
            <a:r>
              <a:rPr lang="vi-VN" sz="22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 chuyện trên nói lên điều gì về sự chăm sóc của các thầy, cô đối với trẻ em?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A79F7EA-AB29-4A74-478A-C6E8E9A1E8C3}"/>
              </a:ext>
            </a:extLst>
          </p:cNvPr>
          <p:cNvGrpSpPr/>
          <p:nvPr/>
        </p:nvGrpSpPr>
        <p:grpSpPr>
          <a:xfrm>
            <a:off x="815581" y="3093466"/>
            <a:ext cx="2934572" cy="2427759"/>
            <a:chOff x="755313" y="1951177"/>
            <a:chExt cx="2329254" cy="192698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5065B38-D505-B74B-D2A6-A0F963C57940}"/>
                </a:ext>
              </a:extLst>
            </p:cNvPr>
            <p:cNvGrpSpPr/>
            <p:nvPr/>
          </p:nvGrpSpPr>
          <p:grpSpPr>
            <a:xfrm>
              <a:off x="755313" y="1951177"/>
              <a:ext cx="2329254" cy="1926982"/>
              <a:chOff x="0" y="0"/>
              <a:chExt cx="1100661" cy="893945"/>
            </a:xfrm>
          </p:grpSpPr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620D7C20-9315-B0DB-F629-A313BC80B321}"/>
                  </a:ext>
                </a:extLst>
              </p:cNvPr>
              <p:cNvSpPr/>
              <p:nvPr/>
            </p:nvSpPr>
            <p:spPr>
              <a:xfrm>
                <a:off x="0" y="0"/>
                <a:ext cx="1100661" cy="893945"/>
              </a:xfrm>
              <a:custGeom>
                <a:avLst/>
                <a:gdLst/>
                <a:ahLst/>
                <a:cxnLst/>
                <a:rect l="l" t="t" r="r" b="b"/>
                <a:pathLst>
                  <a:path w="1100661" h="893945">
                    <a:moveTo>
                      <a:pt x="94480" y="0"/>
                    </a:moveTo>
                    <a:lnTo>
                      <a:pt x="1006181" y="0"/>
                    </a:lnTo>
                    <a:cubicBezTo>
                      <a:pt x="1031239" y="0"/>
                      <a:pt x="1055270" y="9954"/>
                      <a:pt x="1072988" y="27673"/>
                    </a:cubicBezTo>
                    <a:cubicBezTo>
                      <a:pt x="1090707" y="45391"/>
                      <a:pt x="1100661" y="69422"/>
                      <a:pt x="1100661" y="94480"/>
                    </a:cubicBezTo>
                    <a:lnTo>
                      <a:pt x="1100661" y="799465"/>
                    </a:lnTo>
                    <a:cubicBezTo>
                      <a:pt x="1100661" y="824523"/>
                      <a:pt x="1090707" y="848554"/>
                      <a:pt x="1072988" y="866273"/>
                    </a:cubicBezTo>
                    <a:cubicBezTo>
                      <a:pt x="1055270" y="883991"/>
                      <a:pt x="1031239" y="893945"/>
                      <a:pt x="1006181" y="893945"/>
                    </a:cubicBezTo>
                    <a:lnTo>
                      <a:pt x="94480" y="893945"/>
                    </a:lnTo>
                    <a:cubicBezTo>
                      <a:pt x="42300" y="893945"/>
                      <a:pt x="0" y="851645"/>
                      <a:pt x="0" y="799465"/>
                    </a:cubicBezTo>
                    <a:lnTo>
                      <a:pt x="0" y="94480"/>
                    </a:lnTo>
                    <a:cubicBezTo>
                      <a:pt x="0" y="69422"/>
                      <a:pt x="9954" y="45391"/>
                      <a:pt x="27673" y="27673"/>
                    </a:cubicBezTo>
                    <a:cubicBezTo>
                      <a:pt x="45391" y="9954"/>
                      <a:pt x="69422" y="0"/>
                      <a:pt x="9448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pPr defTabSz="576026">
                  <a:buClrTx/>
                  <a:defRPr/>
                </a:pPr>
                <a:endParaRPr lang="en-US" sz="2400" kern="1200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Box 10">
                <a:extLst>
                  <a:ext uri="{FF2B5EF4-FFF2-40B4-BE49-F238E27FC236}">
                    <a16:creationId xmlns:a16="http://schemas.microsoft.com/office/drawing/2014/main" id="{19BA4FD0-EC31-BA88-D6DE-3EB4237276C6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32001" tIns="32001" rIns="32001" bIns="32001" rtlCol="0" anchor="ctr"/>
              <a:lstStyle/>
              <a:p>
                <a:pPr algn="ctr" defTabSz="576026">
                  <a:lnSpc>
                    <a:spcPts val="1947"/>
                  </a:lnSpc>
                  <a:buClrTx/>
                  <a:defRPr/>
                </a:pPr>
                <a:endParaRPr sz="2400" kern="1200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9750D0-A62B-296B-B83C-9C97A56EC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1828" y="2062209"/>
              <a:ext cx="1616224" cy="17049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346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823DFB-A5BA-3154-6116-D34521449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03">
            <a:extLst>
              <a:ext uri="{FF2B5EF4-FFF2-40B4-BE49-F238E27FC236}">
                <a16:creationId xmlns:a16="http://schemas.microsoft.com/office/drawing/2014/main" id="{0EF7A1C7-DB2F-7EF1-CB60-9D04967FF618}"/>
              </a:ext>
            </a:extLst>
          </p:cNvPr>
          <p:cNvSpPr/>
          <p:nvPr/>
        </p:nvSpPr>
        <p:spPr>
          <a:xfrm>
            <a:off x="886625" y="2529100"/>
            <a:ext cx="3476665" cy="3911701"/>
          </a:xfrm>
          <a:prstGeom prst="roundRect">
            <a:avLst>
              <a:gd name="adj" fmla="val 11255"/>
            </a:avLst>
          </a:prstGeom>
          <a:solidFill>
            <a:schemeClr val="accent4">
              <a:lumMod val="20000"/>
              <a:lumOff val="80000"/>
            </a:schemeClr>
          </a:solidFill>
          <a:ln w="28575" cap="flat" cmpd="sng" algn="ctr">
            <a:solidFill>
              <a:schemeClr val="accent4">
                <a:lumMod val="60000"/>
                <a:lumOff val="40000"/>
              </a:schemeClr>
            </a:solidFill>
            <a:prstDash val="lgDash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  <a:buClrTx/>
            </a:pPr>
            <a:r>
              <a:rPr lang="en-US" sz="2400" b="1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khó</a:t>
            </a:r>
            <a:r>
              <a:rPr lang="en-US" sz="2400" b="1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khăn</a:t>
            </a:r>
            <a:r>
              <a:rPr lang="en-US" sz="2400" b="1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thầy</a:t>
            </a:r>
            <a:r>
              <a:rPr lang="en-US" sz="2400" b="1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Nguyễn</a:t>
            </a:r>
            <a:r>
              <a:rPr lang="en-US" sz="2400" b="1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Văn </a:t>
            </a:r>
            <a:r>
              <a:rPr lang="en-US" sz="2400" b="1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Bôn</a:t>
            </a:r>
            <a:r>
              <a:rPr lang="en-US" sz="2400" b="1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gặp</a:t>
            </a:r>
            <a:r>
              <a:rPr lang="en-US" sz="2400" b="1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nơi</a:t>
            </a:r>
            <a:r>
              <a:rPr lang="en-US" sz="2400" b="1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dạy</a:t>
            </a:r>
            <a:r>
              <a:rPr lang="en-US" sz="2400" b="1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học</a:t>
            </a:r>
            <a:r>
              <a:rPr lang="en-US" sz="2400" b="1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:</a:t>
            </a:r>
            <a:endParaRPr lang="vi-VN" sz="2400" b="1" dirty="0"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ounded Rectangle 104">
            <a:extLst>
              <a:ext uri="{FF2B5EF4-FFF2-40B4-BE49-F238E27FC236}">
                <a16:creationId xmlns:a16="http://schemas.microsoft.com/office/drawing/2014/main" id="{505ADD38-8604-69F8-7041-D2F8B89DA6EB}"/>
              </a:ext>
            </a:extLst>
          </p:cNvPr>
          <p:cNvSpPr/>
          <p:nvPr/>
        </p:nvSpPr>
        <p:spPr>
          <a:xfrm>
            <a:off x="5278741" y="2529101"/>
            <a:ext cx="6058449" cy="1060273"/>
          </a:xfrm>
          <a:prstGeom prst="roundRect">
            <a:avLst>
              <a:gd name="adj" fmla="val 11053"/>
            </a:avLst>
          </a:prstGeom>
          <a:solidFill>
            <a:srgbClr val="FFFFFF"/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buClrTx/>
            </a:pPr>
            <a:r>
              <a:rPr lang="vi-VN" sz="240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Cả xã không ai biết tiếng phổ thông</a:t>
            </a:r>
            <a:r>
              <a:rPr lang="en-US" sz="240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.</a:t>
            </a:r>
            <a:endParaRPr lang="en-US" sz="2400" dirty="0"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2F92011-8188-F3C2-6744-35FF07DE7931}"/>
              </a:ext>
            </a:extLst>
          </p:cNvPr>
          <p:cNvCxnSpPr>
            <a:cxnSpLocks/>
            <a:endCxn id="3" idx="1"/>
          </p:cNvCxnSpPr>
          <p:nvPr/>
        </p:nvCxnSpPr>
        <p:spPr>
          <a:xfrm flipV="1">
            <a:off x="4363290" y="3059238"/>
            <a:ext cx="915451" cy="1325480"/>
          </a:xfrm>
          <a:prstGeom prst="straightConnector1">
            <a:avLst/>
          </a:prstGeom>
          <a:noFill/>
          <a:ln w="19050" cap="flat" cmpd="sng" algn="ctr">
            <a:solidFill>
              <a:srgbClr val="E9FCE3">
                <a:lumMod val="10000"/>
              </a:srgbClr>
            </a:solidFill>
            <a:prstDash val="solid"/>
            <a:tailEnd type="triangle"/>
          </a:ln>
          <a:effectLst/>
        </p:spPr>
      </p:cxnSp>
      <p:sp>
        <p:nvSpPr>
          <p:cNvPr id="5" name="Rounded Rectangle 106">
            <a:extLst>
              <a:ext uri="{FF2B5EF4-FFF2-40B4-BE49-F238E27FC236}">
                <a16:creationId xmlns:a16="http://schemas.microsoft.com/office/drawing/2014/main" id="{296789CA-7C07-0992-4D84-5D1049B1F4B1}"/>
              </a:ext>
            </a:extLst>
          </p:cNvPr>
          <p:cNvSpPr/>
          <p:nvPr/>
        </p:nvSpPr>
        <p:spPr>
          <a:xfrm>
            <a:off x="5278740" y="3855836"/>
            <a:ext cx="6058450" cy="1061762"/>
          </a:xfrm>
          <a:prstGeom prst="roundRect">
            <a:avLst>
              <a:gd name="adj" fmla="val 11053"/>
            </a:avLst>
          </a:prstGeom>
          <a:solidFill>
            <a:srgbClr val="FFFFFF"/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buClrTx/>
            </a:pPr>
            <a:r>
              <a:rPr lang="vi-VN" sz="240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Không có trường lớp, bàn ghế. </a:t>
            </a:r>
            <a:endParaRPr lang="en-US" sz="2400" dirty="0"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82943BD-82F6-7C72-116F-5BAFFDE76107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4363290" y="4384718"/>
            <a:ext cx="915450" cy="1999"/>
          </a:xfrm>
          <a:prstGeom prst="straightConnector1">
            <a:avLst/>
          </a:prstGeom>
          <a:noFill/>
          <a:ln w="19050" cap="flat" cmpd="sng" algn="ctr">
            <a:solidFill>
              <a:srgbClr val="E9FCE3">
                <a:lumMod val="10000"/>
              </a:srgbClr>
            </a:solidFill>
            <a:prstDash val="solid"/>
            <a:tailEnd type="triangle"/>
          </a:ln>
          <a:effectLst/>
        </p:spPr>
      </p:cxnSp>
      <p:sp>
        <p:nvSpPr>
          <p:cNvPr id="7" name="Rounded Rectangle 108">
            <a:extLst>
              <a:ext uri="{FF2B5EF4-FFF2-40B4-BE49-F238E27FC236}">
                <a16:creationId xmlns:a16="http://schemas.microsoft.com/office/drawing/2014/main" id="{7EEA4CA0-91D2-A2A5-0684-97A91B2368D7}"/>
              </a:ext>
            </a:extLst>
          </p:cNvPr>
          <p:cNvSpPr/>
          <p:nvPr/>
        </p:nvSpPr>
        <p:spPr>
          <a:xfrm>
            <a:off x="5278740" y="5184060"/>
            <a:ext cx="6058449" cy="1256742"/>
          </a:xfrm>
          <a:prstGeom prst="roundRect">
            <a:avLst>
              <a:gd name="adj" fmla="val 11053"/>
            </a:avLst>
          </a:prstGeom>
          <a:solidFill>
            <a:srgbClr val="FFFFFF"/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buClrTx/>
            </a:pPr>
            <a:r>
              <a:rPr lang="vi-VN" sz="240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Học sinh phải viết vào lá chuối bằng bút gỗ tự tạo. </a:t>
            </a:r>
            <a:endParaRPr lang="en-US" sz="2400" dirty="0"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18094AF-1B88-AE42-A191-D88A7396F2AA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4363290" y="4384718"/>
            <a:ext cx="915450" cy="1427713"/>
          </a:xfrm>
          <a:prstGeom prst="straightConnector1">
            <a:avLst/>
          </a:prstGeom>
          <a:noFill/>
          <a:ln w="19050" cap="flat" cmpd="sng" algn="ctr">
            <a:solidFill>
              <a:srgbClr val="E9FCE3">
                <a:lumMod val="10000"/>
              </a:srgbClr>
            </a:solidFill>
            <a:prstDash val="solid"/>
            <a:tailEnd type="triangle"/>
          </a:ln>
          <a:effectLst/>
        </p:spPr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34CE930A-AD41-7F1F-1382-F68477432B2A}"/>
              </a:ext>
            </a:extLst>
          </p:cNvPr>
          <p:cNvGrpSpPr/>
          <p:nvPr/>
        </p:nvGrpSpPr>
        <p:grpSpPr>
          <a:xfrm>
            <a:off x="309951" y="1680041"/>
            <a:ext cx="11572097" cy="600400"/>
            <a:chOff x="207131" y="2190060"/>
            <a:chExt cx="9185104" cy="47655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96ECD4F-8558-C116-E143-FD93BA7723A6}"/>
                </a:ext>
              </a:extLst>
            </p:cNvPr>
            <p:cNvSpPr/>
            <p:nvPr/>
          </p:nvSpPr>
          <p:spPr>
            <a:xfrm>
              <a:off x="207131" y="2190060"/>
              <a:ext cx="9185104" cy="455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</a:rPr>
                <a:t>      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/>
                </a:rPr>
                <a:t>Câu 1: </a:t>
              </a: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</a:rPr>
                <a:t>Thầy Nguyễn Văn Bôn gặp những khó khăn gì ở nơi dạy học? </a:t>
              </a:r>
            </a:p>
          </p:txBody>
        </p:sp>
        <p:pic>
          <p:nvPicPr>
            <p:cNvPr id="11" name="Picture 2" descr="https://cdn-icons-png.flaticon.com/128/3524/3524032.png">
              <a:extLst>
                <a:ext uri="{FF2B5EF4-FFF2-40B4-BE49-F238E27FC236}">
                  <a16:creationId xmlns:a16="http://schemas.microsoft.com/office/drawing/2014/main" id="{D2399B39-54E4-1821-5FAD-6EA38665A2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037" y="2317986"/>
              <a:ext cx="348629" cy="3486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1002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7B5B18-C8F5-8ECB-4F62-190E0D72B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BFF39B-1661-3AFE-E424-AE7D3A0F2922}"/>
              </a:ext>
            </a:extLst>
          </p:cNvPr>
          <p:cNvSpPr txBox="1"/>
          <p:nvPr/>
        </p:nvSpPr>
        <p:spPr>
          <a:xfrm>
            <a:off x="335844" y="1544573"/>
            <a:ext cx="11520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2053">
              <a:buClrTx/>
              <a:defRPr/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</a:rPr>
              <a:t>RÚT RA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</a:rPr>
              <a:t>Ý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</a:rPr>
              <a:t> ĐOẠN 1</a:t>
            </a:r>
            <a:endParaRPr lang="en-US" sz="2400" b="1" i="1" dirty="0">
              <a:solidFill>
                <a:srgbClr val="C00000"/>
              </a:solidFill>
              <a:latin typeface="UTM Avo" panose="02040603050506020204" pitchFamily="1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D76B78-9892-FAB8-ACDA-1A32AAED3935}"/>
              </a:ext>
            </a:extLst>
          </p:cNvPr>
          <p:cNvSpPr txBox="1"/>
          <p:nvPr/>
        </p:nvSpPr>
        <p:spPr>
          <a:xfrm>
            <a:off x="2713791" y="2006238"/>
            <a:ext cx="6764416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2053">
              <a:lnSpc>
                <a:spcPct val="150000"/>
              </a:lnSpc>
              <a:buClrTx/>
              <a:defRPr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</a:rPr>
              <a:t>Giới thiệu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</a:rPr>
              <a:t>về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</a:rPr>
              <a:t> 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</a:rPr>
              <a:t>người thầy Nguyễn Văn Bôn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</a:rPr>
              <a:t>.</a:t>
            </a:r>
            <a:endParaRPr lang="vi-VN" sz="2400" dirty="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pic>
        <p:nvPicPr>
          <p:cNvPr id="9" name="Picture 8" descr="A page of a book with text and a person and children&#10;&#10;Description automatically generated">
            <a:extLst>
              <a:ext uri="{FF2B5EF4-FFF2-40B4-BE49-F238E27FC236}">
                <a16:creationId xmlns:a16="http://schemas.microsoft.com/office/drawing/2014/main" id="{09158E62-246D-9F93-BEB4-7E210769CE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729" t="12073" r="19448" b="73582"/>
          <a:stretch/>
        </p:blipFill>
        <p:spPr>
          <a:xfrm>
            <a:off x="4496186" y="2784789"/>
            <a:ext cx="3199628" cy="38446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5000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BE90DD-0AFD-BE56-6370-B6EFD3BC4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210232-A00D-51FC-C929-E39448228A97}"/>
              </a:ext>
            </a:extLst>
          </p:cNvPr>
          <p:cNvSpPr txBox="1"/>
          <p:nvPr/>
        </p:nvSpPr>
        <p:spPr>
          <a:xfrm>
            <a:off x="3993808" y="2729798"/>
            <a:ext cx="7555293" cy="3491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2020" indent="-432020" algn="just" defTabSz="576026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ClrTx/>
              <a:buFont typeface="Courier New" panose="02070309020205020404" pitchFamily="49" charset="0"/>
              <a:buChar char="o"/>
            </a:pPr>
            <a:r>
              <a:rPr lang="vi-VN" sz="24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Tự tay đẵn gỗ dựng một lớp học, có đủ bàn ghế cho 40 học sinh ngồi học. </a:t>
            </a:r>
            <a:endParaRPr lang="en-US" sz="2400" kern="12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32020" indent="-432020" algn="just" defTabSz="576026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ClrTx/>
              <a:buFont typeface="Courier New" panose="02070309020205020404" pitchFamily="49" charset="0"/>
              <a:buChar char="o"/>
            </a:pPr>
            <a:r>
              <a:rPr lang="vi-VN" sz="24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Nhặt bưởi rừng về làm bóng cho các em chơi</a:t>
            </a:r>
            <a:r>
              <a:rPr lang="en-US" sz="24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432020" indent="-432020" algn="just" defTabSz="576026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ClrTx/>
              <a:buFont typeface="Courier New" panose="02070309020205020404" pitchFamily="49" charset="0"/>
              <a:buChar char="o"/>
            </a:pPr>
            <a:r>
              <a:rPr lang="vi-VN" sz="24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Dạy các em múa, hát, diễn kịch</a:t>
            </a:r>
            <a:r>
              <a:rPr lang="en-US" sz="24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432020" indent="-432020" algn="just" defTabSz="576026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ClrTx/>
              <a:buFont typeface="Courier New" panose="02070309020205020404" pitchFamily="49" charset="0"/>
              <a:buChar char="o"/>
            </a:pPr>
            <a:r>
              <a:rPr lang="vi-VN" sz="24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Tổ chức cho các em làm nương, bán thóc lấy tiền mua sắm đồ dùng. </a:t>
            </a:r>
            <a:endParaRPr lang="en-US" sz="2400" kern="1200" dirty="0">
              <a:solidFill>
                <a:srgbClr val="FF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4DBE679-AE3D-3CC6-A506-55BE8C8E4355}"/>
              </a:ext>
            </a:extLst>
          </p:cNvPr>
          <p:cNvGrpSpPr/>
          <p:nvPr/>
        </p:nvGrpSpPr>
        <p:grpSpPr>
          <a:xfrm>
            <a:off x="569750" y="1787025"/>
            <a:ext cx="10979351" cy="780843"/>
            <a:chOff x="266763" y="1828350"/>
            <a:chExt cx="8714625" cy="619777"/>
          </a:xfrm>
        </p:grpSpPr>
        <p:sp>
          <p:nvSpPr>
            <p:cNvPr id="4" name="Rounded Rectangle 6">
              <a:extLst>
                <a:ext uri="{FF2B5EF4-FFF2-40B4-BE49-F238E27FC236}">
                  <a16:creationId xmlns:a16="http://schemas.microsoft.com/office/drawing/2014/main" id="{44704453-A188-06D3-86E4-7437337ED7C0}"/>
                </a:ext>
              </a:extLst>
            </p:cNvPr>
            <p:cNvSpPr/>
            <p:nvPr/>
          </p:nvSpPr>
          <p:spPr>
            <a:xfrm>
              <a:off x="546975" y="1828350"/>
              <a:ext cx="8434413" cy="619777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UTM Avo" panose="02040603050506020204" pitchFamily="18"/>
              </a:endParaRPr>
            </a:p>
          </p:txBody>
        </p:sp>
        <p:pic>
          <p:nvPicPr>
            <p:cNvPr id="5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63BCECDE-2257-BF54-71A2-2D17761379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63" y="1898506"/>
              <a:ext cx="444304" cy="444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71AC04-7423-18E5-D7CB-0688DFDB141F}"/>
                </a:ext>
              </a:extLst>
            </p:cNvPr>
            <p:cNvSpPr txBox="1"/>
            <p:nvPr/>
          </p:nvSpPr>
          <p:spPr>
            <a:xfrm>
              <a:off x="663095" y="1937441"/>
              <a:ext cx="8318293" cy="366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vi-VN" sz="2400" b="1" dirty="0">
                  <a:latin typeface="UTM Avo" panose="02040603050506020204" pitchFamily="18"/>
                </a:rPr>
                <a:t>Câu </a:t>
              </a:r>
              <a:r>
                <a:rPr lang="en-US" sz="2400" b="1" dirty="0">
                  <a:latin typeface="UTM Avo" panose="02040603050506020204" pitchFamily="18"/>
                </a:rPr>
                <a:t>2</a:t>
              </a:r>
              <a:r>
                <a:rPr lang="vi-VN" sz="2400" b="1" dirty="0">
                  <a:latin typeface="UTM Avo" panose="02040603050506020204" pitchFamily="18"/>
                </a:rPr>
                <a:t>: </a:t>
              </a:r>
              <a:r>
                <a:rPr lang="vi-VN" sz="2400" dirty="0">
                  <a:latin typeface="UTM Avo" panose="02040603050506020204" pitchFamily="18"/>
                </a:rPr>
                <a:t>Thầy Bôn đã làm gì để vượt qua khó khăn, tổ chức dạy học?</a:t>
              </a:r>
            </a:p>
          </p:txBody>
        </p:sp>
      </p:grpSp>
      <p:pic>
        <p:nvPicPr>
          <p:cNvPr id="7" name="Picture 6" descr="A page of a book with text and a person and children&#10;&#10;Description automatically generated">
            <a:extLst>
              <a:ext uri="{FF2B5EF4-FFF2-40B4-BE49-F238E27FC236}">
                <a16:creationId xmlns:a16="http://schemas.microsoft.com/office/drawing/2014/main" id="{D3D3E586-B0BC-B0F0-52B1-F39BEB4161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634" t="31159" r="8220" b="42381"/>
          <a:stretch/>
        </p:blipFill>
        <p:spPr>
          <a:xfrm>
            <a:off x="642899" y="2852736"/>
            <a:ext cx="3158917" cy="27042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082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7CEAE9-7A69-F67C-9B6E-89935BB97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1">
            <a:extLst>
              <a:ext uri="{FF2B5EF4-FFF2-40B4-BE49-F238E27FC236}">
                <a16:creationId xmlns:a16="http://schemas.microsoft.com/office/drawing/2014/main" id="{D138D317-3CD4-1037-6A04-04555E3B5996}"/>
              </a:ext>
            </a:extLst>
          </p:cNvPr>
          <p:cNvSpPr txBox="1"/>
          <p:nvPr/>
        </p:nvSpPr>
        <p:spPr>
          <a:xfrm>
            <a:off x="2442811" y="1727665"/>
            <a:ext cx="7306378" cy="18474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6026">
              <a:lnSpc>
                <a:spcPct val="150000"/>
              </a:lnSpc>
              <a:spcBef>
                <a:spcPct val="0"/>
              </a:spcBef>
              <a:buClrTx/>
            </a:pP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RÚT RA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Ý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ĐOẠN 2</a:t>
            </a:r>
          </a:p>
          <a:p>
            <a:pPr algn="ctr" defTabSz="576026">
              <a:lnSpc>
                <a:spcPct val="150000"/>
              </a:lnSpc>
              <a:spcBef>
                <a:spcPct val="0"/>
              </a:spcBef>
              <a:buClrTx/>
            </a:pPr>
            <a:r>
              <a:rPr lang="vi-VN" sz="2800" kern="1200" dirty="0">
                <a:solidFill>
                  <a:prstClr val="black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Thầy Nguyễn Văn Bôn đã tình nguyện lên bảng dạy học dẫu thiếu cơ sở vật chất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.</a:t>
            </a:r>
            <a:endParaRPr lang="vi-VN" sz="2800" kern="1200" dirty="0">
              <a:solidFill>
                <a:prstClr val="black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FA6ED06E-84D8-2E3C-7DD9-2C63BD8FEA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007" y="3442252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0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148689-E1BD-8E18-8DEF-90B929728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4A66DB0-6CDC-139F-1DCB-1B82BAE0677C}"/>
              </a:ext>
            </a:extLst>
          </p:cNvPr>
          <p:cNvGrpSpPr/>
          <p:nvPr/>
        </p:nvGrpSpPr>
        <p:grpSpPr>
          <a:xfrm>
            <a:off x="5885924" y="2939724"/>
            <a:ext cx="5111246" cy="3105526"/>
            <a:chOff x="-38416" y="2158493"/>
            <a:chExt cx="4056942" cy="2464945"/>
          </a:xfrm>
        </p:grpSpPr>
        <p:sp>
          <p:nvSpPr>
            <p:cNvPr id="10" name="Rectangle: Rounded Corners 2150">
              <a:extLst>
                <a:ext uri="{FF2B5EF4-FFF2-40B4-BE49-F238E27FC236}">
                  <a16:creationId xmlns:a16="http://schemas.microsoft.com/office/drawing/2014/main" id="{1629B27E-DE35-D01E-D7EF-3306BB58F33A}"/>
                </a:ext>
              </a:extLst>
            </p:cNvPr>
            <p:cNvSpPr/>
            <p:nvPr/>
          </p:nvSpPr>
          <p:spPr>
            <a:xfrm>
              <a:off x="-38416" y="2158493"/>
              <a:ext cx="4056942" cy="2464945"/>
            </a:xfrm>
            <a:prstGeom prst="roundRect">
              <a:avLst>
                <a:gd name="adj" fmla="val 4729"/>
              </a:avLst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1152053">
                <a:buClrTx/>
                <a:defRPr/>
              </a:pPr>
              <a:endParaRPr lang="en-US" sz="2400">
                <a:solidFill>
                  <a:srgbClr val="071C30"/>
                </a:solidFill>
                <a:latin typeface="UTM Avo" panose="02040603050506020204" pitchFamily="18"/>
                <a:ea typeface="+mn-ea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60762F-0755-13E1-B1A1-32533589E39A}"/>
                </a:ext>
              </a:extLst>
            </p:cNvPr>
            <p:cNvSpPr txBox="1"/>
            <p:nvPr/>
          </p:nvSpPr>
          <p:spPr>
            <a:xfrm>
              <a:off x="267206" y="2265122"/>
              <a:ext cx="3445697" cy="22096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1152053">
                <a:lnSpc>
                  <a:spcPct val="150000"/>
                </a:lnSpc>
                <a:buClrTx/>
                <a:defRPr/>
              </a:pPr>
              <a:r>
                <a:rPr lang="vi-VN" sz="2400" dirty="0">
                  <a:latin typeface="UTM Avo" panose="02040603050506020204" pitchFamily="18"/>
                </a:rPr>
                <a:t>Việc làm của thầy là tấm gương cho các vùng khó khăn trong cả nước học theo, giúp cho việc xóa mù chữ thành công.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0A2C5AF-B32C-65D5-832F-0BF159D7B857}"/>
              </a:ext>
            </a:extLst>
          </p:cNvPr>
          <p:cNvGrpSpPr/>
          <p:nvPr/>
        </p:nvGrpSpPr>
        <p:grpSpPr>
          <a:xfrm>
            <a:off x="888782" y="1595158"/>
            <a:ext cx="10414436" cy="1128385"/>
            <a:chOff x="362717" y="2190060"/>
            <a:chExt cx="8266236" cy="89563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B2F341C-239C-2B39-7B99-A9B9169EC004}"/>
                </a:ext>
              </a:extLst>
            </p:cNvPr>
            <p:cNvSpPr/>
            <p:nvPr/>
          </p:nvSpPr>
          <p:spPr>
            <a:xfrm>
              <a:off x="362717" y="2190060"/>
              <a:ext cx="8266236" cy="8956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</a:rPr>
                <a:t>      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/>
                </a:rPr>
                <a:t>Câu 3: </a:t>
              </a: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</a:rPr>
                <a:t>Theo em, những đóng góp của thầy Bôn nêu ở đoạn 3 có ý nghĩa như thế nào?</a:t>
              </a:r>
            </a:p>
          </p:txBody>
        </p:sp>
        <p:pic>
          <p:nvPicPr>
            <p:cNvPr id="14" name="Picture 2" descr="https://cdn-icons-png.flaticon.com/128/3524/3524032.png">
              <a:extLst>
                <a:ext uri="{FF2B5EF4-FFF2-40B4-BE49-F238E27FC236}">
                  <a16:creationId xmlns:a16="http://schemas.microsoft.com/office/drawing/2014/main" id="{8F18DF93-62E6-8EA8-1E03-84949CF227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322" y="2320761"/>
              <a:ext cx="348629" cy="3486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2" descr="Câu chuyện về người thầy và chiếc đồng hồ bị mất cắp - Cổng thông tin điện  tử UBND Phường Tân Phước">
            <a:extLst>
              <a:ext uri="{FF2B5EF4-FFF2-40B4-BE49-F238E27FC236}">
                <a16:creationId xmlns:a16="http://schemas.microsoft.com/office/drawing/2014/main" id="{59362C36-C88E-78C7-6291-D477193DD1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9" r="11419"/>
          <a:stretch/>
        </p:blipFill>
        <p:spPr bwMode="auto">
          <a:xfrm>
            <a:off x="1194830" y="2939724"/>
            <a:ext cx="3678268" cy="3105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7699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CA53AE-D2F6-556A-8D53-4E72C1E99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1">
            <a:extLst>
              <a:ext uri="{FF2B5EF4-FFF2-40B4-BE49-F238E27FC236}">
                <a16:creationId xmlns:a16="http://schemas.microsoft.com/office/drawing/2014/main" id="{481CB435-F846-8D84-4A62-EBD7DC062BF6}"/>
              </a:ext>
            </a:extLst>
          </p:cNvPr>
          <p:cNvSpPr txBox="1"/>
          <p:nvPr/>
        </p:nvSpPr>
        <p:spPr>
          <a:xfrm>
            <a:off x="941500" y="1717695"/>
            <a:ext cx="10308995" cy="18474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6026">
              <a:lnSpc>
                <a:spcPct val="150000"/>
              </a:lnSpc>
              <a:spcBef>
                <a:spcPct val="0"/>
              </a:spcBef>
              <a:buClrTx/>
            </a:pP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RÚT RA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Ý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ĐOẠN 3</a:t>
            </a:r>
          </a:p>
          <a:p>
            <a:pPr algn="ctr" defTabSz="576026">
              <a:lnSpc>
                <a:spcPct val="150000"/>
              </a:lnSpc>
              <a:spcBef>
                <a:spcPct val="0"/>
              </a:spcBef>
              <a:buClrTx/>
            </a:pPr>
            <a:r>
              <a:rPr lang="vi-VN" sz="28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Những đóng góp của thầy Nguyễn Văn Bôn đã khắc phục được tình trạng thiếu cơ sở vật chất của bản làng. </a:t>
            </a:r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A47FF3B5-ED40-C6CC-8416-7326E28BF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754443" y="3863634"/>
            <a:ext cx="2683111" cy="299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3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C69903-185D-4AE7-7A3F-7E12ACB5C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7383385-3000-D618-0D4F-378EAB77145D}"/>
              </a:ext>
            </a:extLst>
          </p:cNvPr>
          <p:cNvGrpSpPr/>
          <p:nvPr/>
        </p:nvGrpSpPr>
        <p:grpSpPr>
          <a:xfrm>
            <a:off x="658733" y="3339518"/>
            <a:ext cx="6095073" cy="2774981"/>
            <a:chOff x="922316" y="1814798"/>
            <a:chExt cx="4837834" cy="220258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DD2E5A6-A228-276D-40E3-610C9EF89DFA}"/>
                </a:ext>
              </a:extLst>
            </p:cNvPr>
            <p:cNvGrpSpPr/>
            <p:nvPr/>
          </p:nvGrpSpPr>
          <p:grpSpPr>
            <a:xfrm>
              <a:off x="1337210" y="1814798"/>
              <a:ext cx="4422940" cy="2202581"/>
              <a:chOff x="640842" y="1722473"/>
              <a:chExt cx="4422940" cy="2202581"/>
            </a:xfrm>
          </p:grpSpPr>
          <p:sp>
            <p:nvSpPr>
              <p:cNvPr id="7" name="Folded Corner 22">
                <a:extLst>
                  <a:ext uri="{FF2B5EF4-FFF2-40B4-BE49-F238E27FC236}">
                    <a16:creationId xmlns:a16="http://schemas.microsoft.com/office/drawing/2014/main" id="{8F13CE22-E042-51A7-369F-B43B87B0B724}"/>
                  </a:ext>
                </a:extLst>
              </p:cNvPr>
              <p:cNvSpPr/>
              <p:nvPr/>
            </p:nvSpPr>
            <p:spPr>
              <a:xfrm>
                <a:off x="640842" y="1722473"/>
                <a:ext cx="4422940" cy="2202581"/>
              </a:xfrm>
              <a:prstGeom prst="foldedCorner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152053">
                  <a:buClrTx/>
                  <a:defRPr/>
                </a:pPr>
                <a:endParaRPr lang="en-US" sz="2400">
                  <a:solidFill>
                    <a:srgbClr val="F8C865"/>
                  </a:solidFill>
                  <a:latin typeface="UTM Avo" panose="02040603050506020204" pitchFamily="18"/>
                  <a:ea typeface="+mn-ea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A2F9B4D-90C1-3C28-6704-842D79D97A66}"/>
                  </a:ext>
                </a:extLst>
              </p:cNvPr>
              <p:cNvSpPr txBox="1"/>
              <p:nvPr/>
            </p:nvSpPr>
            <p:spPr>
              <a:xfrm>
                <a:off x="982690" y="1938819"/>
                <a:ext cx="3739244" cy="1769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1152053">
                  <a:lnSpc>
                    <a:spcPct val="150000"/>
                  </a:lnSpc>
                  <a:buClrTx/>
                  <a:defRPr/>
                </a:pPr>
                <a:r>
                  <a:rPr lang="vi-VN" sz="2400" dirty="0">
                    <a:solidFill>
                      <a:sysClr val="windowText" lastClr="000000"/>
                    </a:solidFill>
                    <a:latin typeface="UTM Avo" panose="02040603050506020204" pitchFamily="18"/>
                  </a:rPr>
                  <a:t>Câu chuyện cho thấy tình yêu thương, sự tận tụy, hết lòng quan tâm, chăm sóc, dạy dỗ của thầy cô đối với học sinh. </a:t>
                </a:r>
                <a:endParaRPr lang="en-US" sz="2400" dirty="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</p:grpSp>
        <p:pic>
          <p:nvPicPr>
            <p:cNvPr id="6" name="Picture 12">
              <a:extLst>
                <a:ext uri="{FF2B5EF4-FFF2-40B4-BE49-F238E27FC236}">
                  <a16:creationId xmlns:a16="http://schemas.microsoft.com/office/drawing/2014/main" id="{FF8BCDAF-ECD7-49AD-26F9-E7C6C55F5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20657454">
              <a:off x="922316" y="1878982"/>
              <a:ext cx="557836" cy="606849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6B00B44-ACB5-3299-5853-CC7A8047C1C2}"/>
              </a:ext>
            </a:extLst>
          </p:cNvPr>
          <p:cNvGrpSpPr/>
          <p:nvPr/>
        </p:nvGrpSpPr>
        <p:grpSpPr>
          <a:xfrm>
            <a:off x="882274" y="1720371"/>
            <a:ext cx="10181288" cy="1187652"/>
            <a:chOff x="309187" y="1904273"/>
            <a:chExt cx="8081179" cy="942673"/>
          </a:xfrm>
        </p:grpSpPr>
        <p:sp>
          <p:nvSpPr>
            <p:cNvPr id="10" name="Rounded Rectangle 6">
              <a:extLst>
                <a:ext uri="{FF2B5EF4-FFF2-40B4-BE49-F238E27FC236}">
                  <a16:creationId xmlns:a16="http://schemas.microsoft.com/office/drawing/2014/main" id="{A095BCE0-9454-61A7-5ABE-5BE0A9182E2B}"/>
                </a:ext>
              </a:extLst>
            </p:cNvPr>
            <p:cNvSpPr/>
            <p:nvPr/>
          </p:nvSpPr>
          <p:spPr>
            <a:xfrm>
              <a:off x="546976" y="1908158"/>
              <a:ext cx="7843390" cy="938788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UTM Avo" panose="02040603050506020204" pitchFamily="18"/>
              </a:endParaRPr>
            </a:p>
          </p:txBody>
        </p:sp>
        <p:pic>
          <p:nvPicPr>
            <p:cNvPr id="11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FF4518CE-EEC2-5D44-D4D3-811B68E64E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187" y="2135780"/>
              <a:ext cx="444304" cy="444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8F9D3D-E2E9-EEAB-26EE-AFC26E3F79AC}"/>
                </a:ext>
              </a:extLst>
            </p:cNvPr>
            <p:cNvSpPr txBox="1"/>
            <p:nvPr/>
          </p:nvSpPr>
          <p:spPr>
            <a:xfrm>
              <a:off x="866654" y="1904273"/>
              <a:ext cx="7410548" cy="890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b="1" dirty="0">
                  <a:latin typeface="UTM Avo" panose="02040603050506020204" pitchFamily="18"/>
                </a:rPr>
                <a:t>Câu </a:t>
              </a:r>
              <a:r>
                <a:rPr lang="en-US" sz="2400" b="1" dirty="0">
                  <a:latin typeface="UTM Avo" panose="02040603050506020204" pitchFamily="18"/>
                </a:rPr>
                <a:t>4</a:t>
              </a:r>
              <a:r>
                <a:rPr lang="vi-VN" sz="2400" b="1" dirty="0">
                  <a:latin typeface="UTM Avo" panose="02040603050506020204" pitchFamily="18"/>
                </a:rPr>
                <a:t>: </a:t>
              </a:r>
              <a:r>
                <a:rPr lang="vi-VN" sz="2400" dirty="0">
                  <a:latin typeface="UTM Avo" panose="02040603050506020204" pitchFamily="18"/>
                </a:rPr>
                <a:t>Câu chuyện trên nói lên điều gì về sự chăm sóc của các thầy, cô đối với trẻ em?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048A8CF5-7C54-4BA2-F44E-25EAEFB7AE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02080" y="3310957"/>
            <a:ext cx="3810000" cy="2832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2448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FD9EB8-4166-9E92-38F0-7445F228D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2AA5B2FA-360B-CCE9-78E3-B24E100B28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871722" y="3744040"/>
            <a:ext cx="2337461" cy="30874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070716-124C-7CB7-3A27-BC71E54181F7}"/>
              </a:ext>
            </a:extLst>
          </p:cNvPr>
          <p:cNvSpPr txBox="1"/>
          <p:nvPr/>
        </p:nvSpPr>
        <p:spPr>
          <a:xfrm>
            <a:off x="2439584" y="1575718"/>
            <a:ext cx="7312830" cy="194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76026">
              <a:lnSpc>
                <a:spcPct val="150000"/>
              </a:lnSpc>
              <a:buClrTx/>
            </a:pP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RÚT RA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Ý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ĐOẠN 4</a:t>
            </a:r>
          </a:p>
          <a:p>
            <a:pPr algn="ctr" defTabSz="576026">
              <a:lnSpc>
                <a:spcPct val="150000"/>
              </a:lnSpc>
              <a:buClrTx/>
            </a:pP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Thầy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Nguyễn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Văn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Bôn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đã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thành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công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xóa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nạn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mù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chữ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trên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bản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. </a:t>
            </a:r>
            <a:endParaRPr lang="en-US" sz="2800" b="1" i="1" kern="1200" dirty="0">
              <a:solidFill>
                <a:schemeClr val="tx1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81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14AE9E-F0C9-B285-C566-B309672B4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AD56FA57-2D41-AA1E-4050-7EF30F4DE665}"/>
              </a:ext>
            </a:extLst>
          </p:cNvPr>
          <p:cNvSpPr txBox="1"/>
          <p:nvPr/>
        </p:nvSpPr>
        <p:spPr>
          <a:xfrm>
            <a:off x="491952" y="2392915"/>
            <a:ext cx="6031040" cy="2072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6026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vi-VN" sz="4800" b="1" kern="1200" dirty="0">
                <a:solidFill>
                  <a:srgbClr val="C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HOẠT ĐỘNG </a:t>
            </a:r>
            <a:r>
              <a:rPr lang="en-US" sz="4800" b="1" kern="1200" dirty="0">
                <a:solidFill>
                  <a:srgbClr val="C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3</a:t>
            </a:r>
            <a:r>
              <a:rPr lang="vi-VN" sz="4800" b="1" kern="1200" dirty="0">
                <a:solidFill>
                  <a:srgbClr val="C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: </a:t>
            </a:r>
            <a:endParaRPr lang="en-US" sz="4800" b="1" kern="1200" dirty="0">
              <a:solidFill>
                <a:srgbClr val="C00000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  <a:p>
            <a:pPr algn="ctr" defTabSz="576026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vi-VN" sz="4800" b="1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ĐỌC </a:t>
            </a:r>
            <a:r>
              <a:rPr lang="en-US" sz="4800" b="1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NÂNG CAO</a:t>
            </a:r>
            <a:endParaRPr lang="vi-VN" sz="4800" b="1" kern="1200" dirty="0">
              <a:solidFill>
                <a:schemeClr val="tx1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336F0963-1EA9-047B-42BF-CC28B29F8A5E}"/>
              </a:ext>
            </a:extLst>
          </p:cNvPr>
          <p:cNvSpPr/>
          <p:nvPr/>
        </p:nvSpPr>
        <p:spPr>
          <a:xfrm rot="693176">
            <a:off x="7044995" y="1871944"/>
            <a:ext cx="4363532" cy="3352647"/>
          </a:xfrm>
          <a:custGeom>
            <a:avLst/>
            <a:gdLst/>
            <a:ahLst/>
            <a:cxnLst/>
            <a:rect l="l" t="t" r="r" b="b"/>
            <a:pathLst>
              <a:path w="3926838" h="3017120">
                <a:moveTo>
                  <a:pt x="0" y="0"/>
                </a:moveTo>
                <a:lnTo>
                  <a:pt x="3926838" y="0"/>
                </a:lnTo>
                <a:lnTo>
                  <a:pt x="3926838" y="3017120"/>
                </a:lnTo>
                <a:lnTo>
                  <a:pt x="0" y="30171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17849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F41A82-C85E-3486-B164-C8A0B0B95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4">
            <a:extLst>
              <a:ext uri="{FF2B5EF4-FFF2-40B4-BE49-F238E27FC236}">
                <a16:creationId xmlns:a16="http://schemas.microsoft.com/office/drawing/2014/main" id="{6EEFF4C3-8450-79ED-8F0D-AEAF56E1D68B}"/>
              </a:ext>
            </a:extLst>
          </p:cNvPr>
          <p:cNvSpPr/>
          <p:nvPr/>
        </p:nvSpPr>
        <p:spPr>
          <a:xfrm>
            <a:off x="4381001" y="1512371"/>
            <a:ext cx="3429996" cy="643370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1152053">
              <a:buClrTx/>
              <a:defRPr/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LÀM VIỆC CÁ NHÂN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9BA9A0F-8EDB-340F-6459-5CDCE045490B}"/>
              </a:ext>
            </a:extLst>
          </p:cNvPr>
          <p:cNvGrpSpPr/>
          <p:nvPr/>
        </p:nvGrpSpPr>
        <p:grpSpPr>
          <a:xfrm>
            <a:off x="1235993" y="2184427"/>
            <a:ext cx="10416724" cy="574388"/>
            <a:chOff x="775603" y="1869077"/>
            <a:chExt cx="8268051" cy="45590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D3E3A5-8395-2D38-C120-EB1CAEB23F15}"/>
                </a:ext>
              </a:extLst>
            </p:cNvPr>
            <p:cNvSpPr txBox="1"/>
            <p:nvPr/>
          </p:nvSpPr>
          <p:spPr>
            <a:xfrm>
              <a:off x="775603" y="1869077"/>
              <a:ext cx="8268051" cy="455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1152053">
                <a:lnSpc>
                  <a:spcPct val="150000"/>
                </a:lnSpc>
                <a:buClrTx/>
                <a:defRPr/>
              </a:pP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      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Các em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 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đọc lại đoạn 2 và xác định giọng đọc đoạn này: </a:t>
              </a:r>
            </a:p>
          </p:txBody>
        </p:sp>
        <p:pic>
          <p:nvPicPr>
            <p:cNvPr id="7" name="Picture 44" descr="https://cdn-icons-png.flaticon.com/128/5726/5726775.png">
              <a:extLst>
                <a:ext uri="{FF2B5EF4-FFF2-40B4-BE49-F238E27FC236}">
                  <a16:creationId xmlns:a16="http://schemas.microsoft.com/office/drawing/2014/main" id="{18DA792A-73C1-43B9-B5B0-0DC19619C0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753" y="1869077"/>
              <a:ext cx="440875" cy="440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7EB5E1B-2066-ADDA-3C6C-3286F24E047C}"/>
              </a:ext>
            </a:extLst>
          </p:cNvPr>
          <p:cNvGrpSpPr/>
          <p:nvPr/>
        </p:nvGrpSpPr>
        <p:grpSpPr>
          <a:xfrm>
            <a:off x="975318" y="2982020"/>
            <a:ext cx="10241363" cy="3666146"/>
            <a:chOff x="378325" y="1572891"/>
            <a:chExt cx="8128862" cy="2909924"/>
          </a:xfrm>
        </p:grpSpPr>
        <p:sp>
          <p:nvSpPr>
            <p:cNvPr id="9" name="Rectangle: Rounded Corners 3">
              <a:extLst>
                <a:ext uri="{FF2B5EF4-FFF2-40B4-BE49-F238E27FC236}">
                  <a16:creationId xmlns:a16="http://schemas.microsoft.com/office/drawing/2014/main" id="{8856AD22-18C5-433F-5C96-0AF535419310}"/>
                </a:ext>
              </a:extLst>
            </p:cNvPr>
            <p:cNvSpPr/>
            <p:nvPr/>
          </p:nvSpPr>
          <p:spPr>
            <a:xfrm>
              <a:off x="378325" y="1572891"/>
              <a:ext cx="8128862" cy="2909924"/>
            </a:xfrm>
            <a:prstGeom prst="roundRect">
              <a:avLst>
                <a:gd name="adj" fmla="val 5285"/>
              </a:avLst>
            </a:prstGeom>
            <a:solidFill>
              <a:srgbClr val="FFFFFF"/>
            </a:solidFill>
            <a:ln w="19050" cap="flat" cmpd="sng" algn="ctr">
              <a:solidFill>
                <a:srgbClr val="BA6136">
                  <a:lumMod val="75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1152053">
                <a:buClrTx/>
                <a:defRPr/>
              </a:pPr>
              <a:endParaRPr lang="en-US" sz="2400">
                <a:solidFill>
                  <a:srgbClr val="EBE0DD"/>
                </a:solidFill>
                <a:latin typeface="UTM Avo" panose="02040603050506020204" pitchFamily="18"/>
                <a:ea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C9BFEA6-8420-0663-3949-8B32297F1F81}"/>
                </a:ext>
              </a:extLst>
            </p:cNvPr>
            <p:cNvSpPr txBox="1"/>
            <p:nvPr/>
          </p:nvSpPr>
          <p:spPr>
            <a:xfrm>
              <a:off x="585230" y="1653433"/>
              <a:ext cx="7715051" cy="26493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1152053">
                <a:lnSpc>
                  <a:spcPct val="150000"/>
                </a:lnSpc>
                <a:buClrTx/>
                <a:defRPr/>
              </a:pP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Những buổi học đầu tiên,</a:t>
              </a:r>
              <a:r>
                <a:rPr lang="vi-VN" sz="2400" dirty="0">
                  <a:solidFill>
                    <a:srgbClr val="FF0000"/>
                  </a:solidFill>
                  <a:latin typeface="UTM Avo" panose="02040603050506020204" pitchFamily="18"/>
                </a:rPr>
                <a:t>/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chưa có giấy bút,</a:t>
              </a:r>
              <a:r>
                <a:rPr lang="vi-VN" sz="2400" dirty="0">
                  <a:solidFill>
                    <a:srgbClr val="FF0000"/>
                  </a:solidFill>
                  <a:latin typeface="UTM Avo" panose="02040603050506020204" pitchFamily="18"/>
                </a:rPr>
                <a:t>/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các em tập viết vào tàu lá chuối</a:t>
              </a:r>
              <a:r>
                <a:rPr lang="vi-VN" sz="2400" dirty="0">
                  <a:solidFill>
                    <a:srgbClr val="FF0000"/>
                  </a:solidFill>
                  <a:latin typeface="UTM Avo" panose="02040603050506020204" pitchFamily="18"/>
                </a:rPr>
                <a:t>/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bằng những chiếc bút gỗ tự tạo.</a:t>
              </a:r>
              <a:r>
                <a:rPr lang="vi-VN" sz="2400" dirty="0">
                  <a:solidFill>
                    <a:srgbClr val="FF0000"/>
                  </a:solidFill>
                  <a:latin typeface="UTM Avo" panose="02040603050506020204" pitchFamily="18"/>
                </a:rPr>
                <a:t>//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Thầy nhặt bưởi rừng về làm bóng cho các em chơi,</a:t>
              </a:r>
              <a:r>
                <a:rPr lang="vi-VN" sz="2400" dirty="0">
                  <a:solidFill>
                    <a:srgbClr val="FF0000"/>
                  </a:solidFill>
                  <a:latin typeface="UTM Avo" panose="02040603050506020204" pitchFamily="18"/>
                </a:rPr>
                <a:t>//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dạy các em múa,</a:t>
              </a:r>
              <a:r>
                <a:rPr lang="vi-VN" sz="2400" dirty="0">
                  <a:solidFill>
                    <a:srgbClr val="FF0000"/>
                  </a:solidFill>
                  <a:latin typeface="UTM Avo" panose="02040603050506020204" pitchFamily="18"/>
                </a:rPr>
                <a:t>/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hát,</a:t>
              </a:r>
              <a:r>
                <a:rPr lang="vi-VN" sz="2400" dirty="0">
                  <a:solidFill>
                    <a:srgbClr val="FF0000"/>
                  </a:solidFill>
                  <a:latin typeface="UTM Avo" panose="02040603050506020204" pitchFamily="18"/>
                </a:rPr>
                <a:t>/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diễn kịch;</a:t>
              </a:r>
              <a:r>
                <a:rPr lang="vi-VN" sz="2400" dirty="0">
                  <a:solidFill>
                    <a:srgbClr val="FF0000"/>
                  </a:solidFill>
                  <a:latin typeface="UTM Avo" panose="02040603050506020204" pitchFamily="18"/>
                </a:rPr>
                <a:t>//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tổ chức cho các em làm nương,</a:t>
              </a:r>
              <a:r>
                <a:rPr lang="vi-VN" sz="2400" dirty="0">
                  <a:solidFill>
                    <a:srgbClr val="FF0000"/>
                  </a:solidFill>
                  <a:latin typeface="UTM Avo" panose="02040603050506020204" pitchFamily="18"/>
                </a:rPr>
                <a:t>/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bán thóc lấy tiền mua sắm đồ dùng.</a:t>
              </a:r>
              <a:r>
                <a:rPr lang="vi-VN" sz="2400" dirty="0">
                  <a:solidFill>
                    <a:srgbClr val="FF0000"/>
                  </a:solidFill>
                  <a:latin typeface="UTM Avo" panose="02040603050506020204" pitchFamily="18"/>
                </a:rPr>
                <a:t>//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Dần dần,</a:t>
              </a:r>
              <a:r>
                <a:rPr lang="vi-VN" sz="2400" dirty="0">
                  <a:solidFill>
                    <a:srgbClr val="FF0000"/>
                  </a:solidFill>
                  <a:latin typeface="UTM Avo" panose="02040603050506020204" pitchFamily="18"/>
                </a:rPr>
                <a:t>/ 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trường mua được ra đi ô,</a:t>
              </a:r>
              <a:r>
                <a:rPr lang="vi-VN" sz="2400" dirty="0">
                  <a:solidFill>
                    <a:srgbClr val="FF0000"/>
                  </a:solidFill>
                  <a:latin typeface="UTM Avo" panose="02040603050506020204" pitchFamily="18"/>
                </a:rPr>
                <a:t>/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máy nghe đĩa,</a:t>
              </a:r>
              <a:r>
                <a:rPr lang="vi-VN" sz="2400" dirty="0">
                  <a:solidFill>
                    <a:srgbClr val="FF0000"/>
                  </a:solidFill>
                  <a:latin typeface="UTM Avo" panose="02040603050506020204" pitchFamily="18"/>
                </a:rPr>
                <a:t>/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đèn chiếu,</a:t>
              </a:r>
              <a:r>
                <a:rPr lang="vi-VN" sz="2400" dirty="0">
                  <a:solidFill>
                    <a:srgbClr val="FF0000"/>
                  </a:solidFill>
                  <a:latin typeface="UTM Avo" panose="02040603050506020204" pitchFamily="18"/>
                </a:rPr>
                <a:t>/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rồi mua cả trâu bò làm nương.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336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3A6635A1-6923-2C4C-9730-84E6F1DAA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EC6EE7-BFFF-CC28-8827-0D60EC4AC7D4}"/>
              </a:ext>
            </a:extLst>
          </p:cNvPr>
          <p:cNvSpPr txBox="1"/>
          <p:nvPr/>
        </p:nvSpPr>
        <p:spPr>
          <a:xfrm>
            <a:off x="296451" y="517758"/>
            <a:ext cx="115203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2053">
              <a:defRPr/>
            </a:pPr>
            <a:r>
              <a:rPr lang="en-US" sz="5400" b="1" spc="50" dirty="0">
                <a:ln w="0"/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Tsukushi B Round Gothic Regular" panose="02020400000000000000" pitchFamily="18" charset="-128"/>
                <a:cs typeface="PHOSPHATE INLINE" panose="02000506050000020004" pitchFamily="2" charset="77"/>
              </a:rPr>
              <a:t>TRÒ CHƠI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3E402D-5F70-9701-D66F-3308E154582F}"/>
              </a:ext>
            </a:extLst>
          </p:cNvPr>
          <p:cNvSpPr txBox="1"/>
          <p:nvPr/>
        </p:nvSpPr>
        <p:spPr>
          <a:xfrm>
            <a:off x="335844" y="1563691"/>
            <a:ext cx="115203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2053">
              <a:defRPr/>
            </a:pPr>
            <a:r>
              <a:rPr lang="en-US" sz="5400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</a:rPr>
              <a:t>TẤM THẺ THẦN KÌ</a:t>
            </a:r>
          </a:p>
        </p:txBody>
      </p:sp>
      <p:pic>
        <p:nvPicPr>
          <p:cNvPr id="4" name="Picture 3">
            <a:hlinkClick r:id="rId4" action="ppaction://hlinksldjump"/>
            <a:extLst>
              <a:ext uri="{FF2B5EF4-FFF2-40B4-BE49-F238E27FC236}">
                <a16:creationId xmlns:a16="http://schemas.microsoft.com/office/drawing/2014/main" id="{0844167F-6729-BF1D-0CCB-3E3AE65B581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5"/>
          <a:stretch/>
        </p:blipFill>
        <p:spPr>
          <a:xfrm rot="520095">
            <a:off x="6987494" y="3788213"/>
            <a:ext cx="1269865" cy="2557913"/>
          </a:xfrm>
          <a:prstGeom prst="rect">
            <a:avLst/>
          </a:prstGeom>
        </p:spPr>
      </p:pic>
      <p:pic>
        <p:nvPicPr>
          <p:cNvPr id="5" name="Picture 4">
            <a:hlinkClick r:id="rId6" action="ppaction://hlinksldjump"/>
            <a:extLst>
              <a:ext uri="{FF2B5EF4-FFF2-40B4-BE49-F238E27FC236}">
                <a16:creationId xmlns:a16="http://schemas.microsoft.com/office/drawing/2014/main" id="{CC2F5410-1BCD-07DE-644D-5BA8891E84D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11"/>
          <a:stretch/>
        </p:blipFill>
        <p:spPr>
          <a:xfrm rot="520095">
            <a:off x="3512070" y="3796602"/>
            <a:ext cx="1261740" cy="2549525"/>
          </a:xfrm>
          <a:prstGeom prst="rect">
            <a:avLst/>
          </a:prstGeom>
        </p:spPr>
      </p:pic>
      <p:pic>
        <p:nvPicPr>
          <p:cNvPr id="6" name="Picture 5">
            <a:hlinkClick r:id="rId8" action="ppaction://hlinksldjump"/>
            <a:extLst>
              <a:ext uri="{FF2B5EF4-FFF2-40B4-BE49-F238E27FC236}">
                <a16:creationId xmlns:a16="http://schemas.microsoft.com/office/drawing/2014/main" id="{DDF6A4B1-61A8-31DE-E803-B6C8F041A40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6"/>
          <a:stretch/>
        </p:blipFill>
        <p:spPr>
          <a:xfrm rot="520095">
            <a:off x="1943860" y="2558314"/>
            <a:ext cx="1278729" cy="2605722"/>
          </a:xfrm>
          <a:prstGeom prst="rect">
            <a:avLst/>
          </a:prstGeom>
        </p:spPr>
      </p:pic>
      <p:pic>
        <p:nvPicPr>
          <p:cNvPr id="7" name="Picture 6">
            <a:hlinkClick r:id="rId10" action="ppaction://hlinksldjump"/>
            <a:extLst>
              <a:ext uri="{FF2B5EF4-FFF2-40B4-BE49-F238E27FC236}">
                <a16:creationId xmlns:a16="http://schemas.microsoft.com/office/drawing/2014/main" id="{9D090064-685E-E04F-D34C-FB3AC0265B4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5"/>
          <a:stretch/>
        </p:blipFill>
        <p:spPr>
          <a:xfrm rot="520095">
            <a:off x="5411138" y="2569695"/>
            <a:ext cx="1290938" cy="2597219"/>
          </a:xfrm>
          <a:prstGeom prst="rect">
            <a:avLst/>
          </a:prstGeom>
        </p:spPr>
      </p:pic>
      <p:pic>
        <p:nvPicPr>
          <p:cNvPr id="8" name="Picture 7">
            <a:hlinkClick r:id="rId12" action="ppaction://hlinksldjump"/>
            <a:extLst>
              <a:ext uri="{FF2B5EF4-FFF2-40B4-BE49-F238E27FC236}">
                <a16:creationId xmlns:a16="http://schemas.microsoft.com/office/drawing/2014/main" id="{6E663358-6467-3A17-DF5E-6D4A86C0413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98"/>
          <a:stretch/>
        </p:blipFill>
        <p:spPr>
          <a:xfrm rot="520095">
            <a:off x="8890625" y="2790689"/>
            <a:ext cx="1216571" cy="2140969"/>
          </a:xfrm>
          <a:prstGeom prst="rect">
            <a:avLst/>
          </a:prstGeom>
        </p:spPr>
      </p:pic>
      <p:pic>
        <p:nvPicPr>
          <p:cNvPr id="9" name="Picture 2" descr="https://cdn-icons-png.flaticon.com/128/9183/9183248.png">
            <a:hlinkClick r:id="rId14" action="ppaction://hlinksldjump"/>
            <a:extLst>
              <a:ext uri="{FF2B5EF4-FFF2-40B4-BE49-F238E27FC236}">
                <a16:creationId xmlns:a16="http://schemas.microsoft.com/office/drawing/2014/main" id="{08CEEFE1-CB53-258A-5277-B34B9D0BF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2074" y="5582770"/>
            <a:ext cx="1094081" cy="1094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31E00BD6-F96E-9346-4F76-DC24CE2FB731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419" y="1"/>
            <a:ext cx="680581" cy="75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DAAF36-A23A-3FAA-D8D1-8D4671C07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âu hỏi">
            <a:extLst>
              <a:ext uri="{FF2B5EF4-FFF2-40B4-BE49-F238E27FC236}">
                <a16:creationId xmlns:a16="http://schemas.microsoft.com/office/drawing/2014/main" id="{4B471769-450E-B8EC-7CF1-1AE6AD2E8F62}"/>
              </a:ext>
            </a:extLst>
          </p:cNvPr>
          <p:cNvSpPr/>
          <p:nvPr/>
        </p:nvSpPr>
        <p:spPr>
          <a:xfrm>
            <a:off x="987136" y="759499"/>
            <a:ext cx="10217727" cy="1610687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b="1" noProof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Câu </a:t>
            </a:r>
            <a:r>
              <a:rPr lang="en-US" sz="2400" b="1" noProof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vi-VN" sz="2400" b="1" noProof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:</a:t>
            </a:r>
            <a:r>
              <a:rPr lang="en-US" sz="2400" b="1" noProof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vi-VN" sz="2400" noProof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Người thầy giáo được kể trong câu chuyện </a:t>
            </a:r>
            <a:r>
              <a:rPr lang="en-US" sz="2400" noProof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“</a:t>
            </a:r>
            <a:r>
              <a:rPr lang="vi-VN" sz="2400" noProof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Chuyện một người thầy</a:t>
            </a:r>
            <a:r>
              <a:rPr lang="en-US" sz="2400" noProof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”</a:t>
            </a:r>
            <a:r>
              <a:rPr lang="vi-VN" sz="2400" noProof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là ai?</a:t>
            </a:r>
          </a:p>
        </p:txBody>
      </p:sp>
      <p:sp>
        <p:nvSpPr>
          <p:cNvPr id="15" name="Đáp án đúng">
            <a:extLst>
              <a:ext uri="{FF2B5EF4-FFF2-40B4-BE49-F238E27FC236}">
                <a16:creationId xmlns:a16="http://schemas.microsoft.com/office/drawing/2014/main" id="{BC2745C1-4A73-BB2D-FE3A-E60E9A333F21}"/>
              </a:ext>
            </a:extLst>
          </p:cNvPr>
          <p:cNvSpPr/>
          <p:nvPr/>
        </p:nvSpPr>
        <p:spPr>
          <a:xfrm>
            <a:off x="987137" y="2796102"/>
            <a:ext cx="4782985" cy="137944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noProof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A. Nguyễn Văn Bốn</a:t>
            </a:r>
            <a:endParaRPr lang="vi-VN" sz="2400" noProof="1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Đáp án sai 1">
            <a:extLst>
              <a:ext uri="{FF2B5EF4-FFF2-40B4-BE49-F238E27FC236}">
                <a16:creationId xmlns:a16="http://schemas.microsoft.com/office/drawing/2014/main" id="{E6771E75-3451-A35A-BEC3-448CA03F94F6}"/>
              </a:ext>
            </a:extLst>
          </p:cNvPr>
          <p:cNvSpPr/>
          <p:nvPr/>
        </p:nvSpPr>
        <p:spPr>
          <a:xfrm>
            <a:off x="987136" y="4371381"/>
            <a:ext cx="4782986" cy="137944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noProof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C. Nguyễn Y Bốn</a:t>
            </a:r>
            <a:endParaRPr lang="vi-VN" sz="2400" noProof="1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Đáp án sai 2">
            <a:extLst>
              <a:ext uri="{FF2B5EF4-FFF2-40B4-BE49-F238E27FC236}">
                <a16:creationId xmlns:a16="http://schemas.microsoft.com/office/drawing/2014/main" id="{043A6E4B-9CB7-4E13-EE54-46EE1373B522}"/>
              </a:ext>
            </a:extLst>
          </p:cNvPr>
          <p:cNvSpPr/>
          <p:nvPr/>
        </p:nvSpPr>
        <p:spPr>
          <a:xfrm>
            <a:off x="6421016" y="2807981"/>
            <a:ext cx="4766803" cy="137944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noProof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B. Nguyễn Văn Bôn</a:t>
            </a:r>
            <a:endParaRPr lang="vi-VN" sz="2400" noProof="1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8" name="Đáp án sai 3">
            <a:extLst>
              <a:ext uri="{FF2B5EF4-FFF2-40B4-BE49-F238E27FC236}">
                <a16:creationId xmlns:a16="http://schemas.microsoft.com/office/drawing/2014/main" id="{E4E5273C-B73A-B600-D7EB-C22DCE35C31D}"/>
              </a:ext>
            </a:extLst>
          </p:cNvPr>
          <p:cNvSpPr/>
          <p:nvPr/>
        </p:nvSpPr>
        <p:spPr>
          <a:xfrm>
            <a:off x="6421017" y="4371381"/>
            <a:ext cx="4766803" cy="137944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noProof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D. Nguyễn Vân Bôn</a:t>
            </a:r>
            <a:endParaRPr lang="vi-VN" sz="2400" noProof="1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9" name="Đáp án đúng">
            <a:extLst>
              <a:ext uri="{FF2B5EF4-FFF2-40B4-BE49-F238E27FC236}">
                <a16:creationId xmlns:a16="http://schemas.microsoft.com/office/drawing/2014/main" id="{55014633-0EA4-771F-DC41-9C48D2848588}"/>
              </a:ext>
            </a:extLst>
          </p:cNvPr>
          <p:cNvSpPr/>
          <p:nvPr/>
        </p:nvSpPr>
        <p:spPr>
          <a:xfrm>
            <a:off x="6421877" y="2801255"/>
            <a:ext cx="4782985" cy="137944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noProof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B. Nguyễn Văn Bôn</a:t>
            </a:r>
          </a:p>
        </p:txBody>
      </p:sp>
      <p:pic>
        <p:nvPicPr>
          <p:cNvPr id="20" name="Picture 2" descr="https://cdn-icons-png.flaticon.com/128/391/391156.png">
            <a:hlinkClick r:id="rId4" action="ppaction://hlinksldjump"/>
            <a:extLst>
              <a:ext uri="{FF2B5EF4-FFF2-40B4-BE49-F238E27FC236}">
                <a16:creationId xmlns:a16="http://schemas.microsoft.com/office/drawing/2014/main" id="{1900958E-62D9-EC37-2950-2B27885F7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24132" y="6015864"/>
            <a:ext cx="680580" cy="6805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Logo, company name&#10;&#10;Description automatically generated">
            <a:extLst>
              <a:ext uri="{FF2B5EF4-FFF2-40B4-BE49-F238E27FC236}">
                <a16:creationId xmlns:a16="http://schemas.microsoft.com/office/drawing/2014/main" id="{24C14415-B8A1-1A2E-14CE-10348B3EA15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419" y="1"/>
            <a:ext cx="680581" cy="75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04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BFCFF9-6D95-FF54-FAAB-F453A1F57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Logo, company name&#10;&#10;Description automatically generated">
            <a:extLst>
              <a:ext uri="{FF2B5EF4-FFF2-40B4-BE49-F238E27FC236}">
                <a16:creationId xmlns:a16="http://schemas.microsoft.com/office/drawing/2014/main" id="{7DA894D3-C191-C25C-955F-C2BEEB8841C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419" y="1"/>
            <a:ext cx="680581" cy="759498"/>
          </a:xfrm>
          <a:prstGeom prst="rect">
            <a:avLst/>
          </a:prstGeom>
        </p:spPr>
      </p:pic>
      <p:sp>
        <p:nvSpPr>
          <p:cNvPr id="2" name="Câu hỏi">
            <a:extLst>
              <a:ext uri="{FF2B5EF4-FFF2-40B4-BE49-F238E27FC236}">
                <a16:creationId xmlns:a16="http://schemas.microsoft.com/office/drawing/2014/main" id="{A4893306-7BAF-7EF9-D645-E5BF95A5711C}"/>
              </a:ext>
            </a:extLst>
          </p:cNvPr>
          <p:cNvSpPr/>
          <p:nvPr/>
        </p:nvSpPr>
        <p:spPr>
          <a:xfrm>
            <a:off x="741758" y="484057"/>
            <a:ext cx="10702156" cy="1319401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100" b="1" noProof="1">
                <a:solidFill>
                  <a:srgbClr val="000000"/>
                </a:solidFill>
                <a:cs typeface="Arial" panose="020B0604020202020204" pitchFamily="34" charset="0"/>
              </a:rPr>
              <a:t>Câu </a:t>
            </a:r>
            <a:r>
              <a:rPr lang="en-US" sz="2100" b="1" noProof="1">
                <a:solidFill>
                  <a:srgbClr val="000000"/>
                </a:solidFill>
                <a:cs typeface="Arial" panose="020B0604020202020204" pitchFamily="34" charset="0"/>
              </a:rPr>
              <a:t>2</a:t>
            </a:r>
            <a:r>
              <a:rPr lang="vi-VN" sz="2100" b="1" noProof="1">
                <a:solidFill>
                  <a:srgbClr val="000000"/>
                </a:solidFill>
                <a:cs typeface="Arial" panose="020B0604020202020204" pitchFamily="34" charset="0"/>
              </a:rPr>
              <a:t>:</a:t>
            </a:r>
            <a:r>
              <a:rPr lang="en-US" sz="2100" b="1" noProof="1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Người thầy trong câu chuyện đã đạt được thành tựu to lớn nào khi </a:t>
            </a:r>
          </a:p>
          <a:p>
            <a:pPr lvl="0" algn="ctr">
              <a:lnSpc>
                <a:spcPct val="150000"/>
              </a:lnSpc>
            </a:pP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vừa tròn 25 tuổi?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E35DF638-57CF-8A7C-9651-B51C252DC9A4}"/>
              </a:ext>
            </a:extLst>
          </p:cNvPr>
          <p:cNvSpPr/>
          <p:nvPr/>
        </p:nvSpPr>
        <p:spPr>
          <a:xfrm>
            <a:off x="741758" y="2040834"/>
            <a:ext cx="5262382" cy="2026814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A. Được gặp mặt và trò chuyện trực tiếp với Bác Hồ tại văn phòng chủ tịch nước.</a:t>
            </a: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870A0520-CCE7-0D5A-B7D5-5BA651C6AD4A}"/>
              </a:ext>
            </a:extLst>
          </p:cNvPr>
          <p:cNvSpPr/>
          <p:nvPr/>
        </p:nvSpPr>
        <p:spPr>
          <a:xfrm>
            <a:off x="741757" y="4185756"/>
            <a:ext cx="5262380" cy="2026814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C. Được đại diện đội ngũ giáo viên cả nước lúc bấy giờ sang Nga học tập, nâng cao trình độ.</a:t>
            </a: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8C7ADF33-CF1E-3303-D8E4-381D5A4B4E9F}"/>
              </a:ext>
            </a:extLst>
          </p:cNvPr>
          <p:cNvSpPr/>
          <p:nvPr/>
        </p:nvSpPr>
        <p:spPr>
          <a:xfrm>
            <a:off x="6181534" y="2051276"/>
            <a:ext cx="5262380" cy="2017142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B. Được cử lên dạy học ở xã Mù Cả, huyện Mường Tè, tỉnh Lai Châu từ những ngày cả xã không một ai biết tiếng phổ thông.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6A4F2A81-A25E-9E50-E8AE-53274EB2120B}"/>
              </a:ext>
            </a:extLst>
          </p:cNvPr>
          <p:cNvSpPr/>
          <p:nvPr/>
        </p:nvSpPr>
        <p:spPr>
          <a:xfrm>
            <a:off x="6181534" y="4185756"/>
            <a:ext cx="5262380" cy="2026814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D. Được Chủ tịch Hồ Chí Minh phong tặng danh hiệu Anh hùng Lao động.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AAE333A0-D614-F1F8-D3A0-35025153A679}"/>
              </a:ext>
            </a:extLst>
          </p:cNvPr>
          <p:cNvSpPr/>
          <p:nvPr/>
        </p:nvSpPr>
        <p:spPr>
          <a:xfrm>
            <a:off x="6184698" y="4185756"/>
            <a:ext cx="5259215" cy="202681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D. Được Chủ tịch Hồ Chí Minh phong tặng danh hiệu Anh hùng Lao động.</a:t>
            </a:r>
          </a:p>
        </p:txBody>
      </p:sp>
      <p:pic>
        <p:nvPicPr>
          <p:cNvPr id="9" name="Picture 2" descr="https://cdn-icons-png.flaticon.com/128/391/391156.png">
            <a:hlinkClick r:id="rId4" action="ppaction://hlinksldjump"/>
            <a:extLst>
              <a:ext uri="{FF2B5EF4-FFF2-40B4-BE49-F238E27FC236}">
                <a16:creationId xmlns:a16="http://schemas.microsoft.com/office/drawing/2014/main" id="{F0DF07F5-1EBB-0CE7-8266-AD6ECB127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24132" y="6015864"/>
            <a:ext cx="680580" cy="6805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42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BF3817-FFC1-26C9-3D85-F5EE996B6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âu hỏi">
            <a:extLst>
              <a:ext uri="{FF2B5EF4-FFF2-40B4-BE49-F238E27FC236}">
                <a16:creationId xmlns:a16="http://schemas.microsoft.com/office/drawing/2014/main" id="{50200633-D1CA-C308-CD3C-66E80B26EC09}"/>
              </a:ext>
            </a:extLst>
          </p:cNvPr>
          <p:cNvSpPr/>
          <p:nvPr/>
        </p:nvSpPr>
        <p:spPr>
          <a:xfrm>
            <a:off x="1389732" y="743938"/>
            <a:ext cx="9412535" cy="1410814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b="1" noProof="1">
                <a:solidFill>
                  <a:srgbClr val="000000"/>
                </a:solidFill>
                <a:cs typeface="Arial" panose="020B0604020202020204" pitchFamily="34" charset="0"/>
              </a:rPr>
              <a:t>Câu </a:t>
            </a:r>
            <a:r>
              <a:rPr lang="en-US" sz="2400" b="1" noProof="1">
                <a:solidFill>
                  <a:srgbClr val="000000"/>
                </a:solidFill>
                <a:cs typeface="Arial" panose="020B0604020202020204" pitchFamily="34" charset="0"/>
              </a:rPr>
              <a:t>3</a:t>
            </a:r>
            <a:r>
              <a:rPr lang="vi-VN" sz="2400" b="1" noProof="1">
                <a:solidFill>
                  <a:srgbClr val="000000"/>
                </a:solidFill>
                <a:cs typeface="Arial" panose="020B0604020202020204" pitchFamily="34" charset="0"/>
              </a:rPr>
              <a:t>:</a:t>
            </a:r>
            <a:r>
              <a:rPr lang="en-US" sz="2400" b="1" noProof="1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vi-VN" sz="2400" noProof="1">
                <a:solidFill>
                  <a:srgbClr val="000000"/>
                </a:solidFill>
                <a:cs typeface="Arial" panose="020B0604020202020204" pitchFamily="34" charset="0"/>
              </a:rPr>
              <a:t>Khi thầy Bôn vừa đến dạy học ở xã Mù Cả, trường học ở đây có đặc điểm như thế nào?</a:t>
            </a:r>
          </a:p>
        </p:txBody>
      </p:sp>
      <p:sp>
        <p:nvSpPr>
          <p:cNvPr id="9" name="Đáp án đúng">
            <a:extLst>
              <a:ext uri="{FF2B5EF4-FFF2-40B4-BE49-F238E27FC236}">
                <a16:creationId xmlns:a16="http://schemas.microsoft.com/office/drawing/2014/main" id="{4FE2C464-E5EB-C6F8-60F9-3E0992647177}"/>
              </a:ext>
            </a:extLst>
          </p:cNvPr>
          <p:cNvSpPr/>
          <p:nvPr/>
        </p:nvSpPr>
        <p:spPr>
          <a:xfrm>
            <a:off x="1389731" y="2719915"/>
            <a:ext cx="4452024" cy="1410814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noProof="1">
                <a:solidFill>
                  <a:srgbClr val="000000"/>
                </a:solidFill>
                <a:cs typeface="Arial" panose="020B0604020202020204" pitchFamily="34" charset="0"/>
              </a:rPr>
              <a:t>A. Cả ngôi trường chỉ có </a:t>
            </a:r>
            <a:endParaRPr lang="en-US" sz="2400" noProof="1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vi-VN" sz="2400" noProof="1">
                <a:solidFill>
                  <a:srgbClr val="000000"/>
                </a:solidFill>
                <a:cs typeface="Arial" panose="020B0604020202020204" pitchFamily="34" charset="0"/>
              </a:rPr>
              <a:t>40 học sinh.</a:t>
            </a:r>
          </a:p>
        </p:txBody>
      </p:sp>
      <p:sp>
        <p:nvSpPr>
          <p:cNvPr id="10" name="Đáp án sai 1">
            <a:extLst>
              <a:ext uri="{FF2B5EF4-FFF2-40B4-BE49-F238E27FC236}">
                <a16:creationId xmlns:a16="http://schemas.microsoft.com/office/drawing/2014/main" id="{0E0E5027-EA49-73DA-CBD5-9130283C86F8}"/>
              </a:ext>
            </a:extLst>
          </p:cNvPr>
          <p:cNvSpPr/>
          <p:nvPr/>
        </p:nvSpPr>
        <p:spPr>
          <a:xfrm>
            <a:off x="1389731" y="4271778"/>
            <a:ext cx="4452024" cy="1410814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noProof="1">
                <a:solidFill>
                  <a:srgbClr val="000000"/>
                </a:solidFill>
                <a:cs typeface="Arial" panose="020B0604020202020204" pitchFamily="34" charset="0"/>
              </a:rPr>
              <a:t>C. Trường có đầy đủ bàn ghế cho 40 học sinh.</a:t>
            </a:r>
          </a:p>
        </p:txBody>
      </p:sp>
      <p:sp>
        <p:nvSpPr>
          <p:cNvPr id="11" name="Đáp án sai 2">
            <a:extLst>
              <a:ext uri="{FF2B5EF4-FFF2-40B4-BE49-F238E27FC236}">
                <a16:creationId xmlns:a16="http://schemas.microsoft.com/office/drawing/2014/main" id="{98957347-FAFC-A4A1-F7F3-1B332AC4F2C2}"/>
              </a:ext>
            </a:extLst>
          </p:cNvPr>
          <p:cNvSpPr/>
          <p:nvPr/>
        </p:nvSpPr>
        <p:spPr>
          <a:xfrm>
            <a:off x="6350245" y="2719915"/>
            <a:ext cx="4452023" cy="1410814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noProof="1">
                <a:solidFill>
                  <a:srgbClr val="000000"/>
                </a:solidFill>
                <a:cs typeface="Arial" panose="020B0604020202020204" pitchFamily="34" charset="0"/>
              </a:rPr>
              <a:t>B. Không có trường lớp, bàn ghế.</a:t>
            </a:r>
          </a:p>
        </p:txBody>
      </p:sp>
      <p:sp>
        <p:nvSpPr>
          <p:cNvPr id="12" name="Đáp án sai 3">
            <a:extLst>
              <a:ext uri="{FF2B5EF4-FFF2-40B4-BE49-F238E27FC236}">
                <a16:creationId xmlns:a16="http://schemas.microsoft.com/office/drawing/2014/main" id="{1FDCC687-EAF3-8C4A-0E38-7C939B6790F0}"/>
              </a:ext>
            </a:extLst>
          </p:cNvPr>
          <p:cNvSpPr/>
          <p:nvPr/>
        </p:nvSpPr>
        <p:spPr>
          <a:xfrm>
            <a:off x="6350246" y="4271778"/>
            <a:ext cx="4452022" cy="1410814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noProof="1">
                <a:solidFill>
                  <a:srgbClr val="000000"/>
                </a:solidFill>
                <a:cs typeface="Arial" panose="020B0604020202020204" pitchFamily="34" charset="0"/>
              </a:rPr>
              <a:t>D. Trường có các lớp học trên lưng trâu.</a:t>
            </a:r>
          </a:p>
        </p:txBody>
      </p:sp>
      <p:sp>
        <p:nvSpPr>
          <p:cNvPr id="13" name="Đáp án đúng">
            <a:extLst>
              <a:ext uri="{FF2B5EF4-FFF2-40B4-BE49-F238E27FC236}">
                <a16:creationId xmlns:a16="http://schemas.microsoft.com/office/drawing/2014/main" id="{94B72F13-7556-E331-6643-9F01386A118E}"/>
              </a:ext>
            </a:extLst>
          </p:cNvPr>
          <p:cNvSpPr/>
          <p:nvPr/>
        </p:nvSpPr>
        <p:spPr>
          <a:xfrm>
            <a:off x="6350245" y="2719916"/>
            <a:ext cx="4452022" cy="141081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noProof="1">
                <a:solidFill>
                  <a:srgbClr val="000000"/>
                </a:solidFill>
                <a:cs typeface="Arial" panose="020B0604020202020204" pitchFamily="34" charset="0"/>
              </a:rPr>
              <a:t>B. Không có trường lớp, bàn ghế.</a:t>
            </a: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B529C565-B2D4-6F81-EE1A-C83B3268D79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419" y="1"/>
            <a:ext cx="680581" cy="759498"/>
          </a:xfrm>
          <a:prstGeom prst="rect">
            <a:avLst/>
          </a:prstGeom>
        </p:spPr>
      </p:pic>
      <p:pic>
        <p:nvPicPr>
          <p:cNvPr id="15" name="Picture 2" descr="https://cdn-icons-png.flaticon.com/128/391/391156.png">
            <a:hlinkClick r:id="rId4" action="ppaction://hlinksldjump"/>
            <a:extLst>
              <a:ext uri="{FF2B5EF4-FFF2-40B4-BE49-F238E27FC236}">
                <a16:creationId xmlns:a16="http://schemas.microsoft.com/office/drawing/2014/main" id="{9E4D668B-A4EF-36A6-2732-378F77CFB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24132" y="6015864"/>
            <a:ext cx="680580" cy="6805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84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F4F488-61B0-6DF0-AD52-708DC45C1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AA342018-E5D8-C5C7-7ED1-C20270DDAB78}"/>
              </a:ext>
            </a:extLst>
          </p:cNvPr>
          <p:cNvSpPr/>
          <p:nvPr/>
        </p:nvSpPr>
        <p:spPr>
          <a:xfrm>
            <a:off x="318054" y="919234"/>
            <a:ext cx="11555891" cy="1374058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100" b="1" noProof="1">
                <a:solidFill>
                  <a:srgbClr val="000000"/>
                </a:solidFill>
                <a:cs typeface="Arial" panose="020B0604020202020204" pitchFamily="34" charset="0"/>
              </a:rPr>
              <a:t>Câu </a:t>
            </a:r>
            <a:r>
              <a:rPr lang="en-US" sz="2100" b="1" noProof="1">
                <a:solidFill>
                  <a:srgbClr val="000000"/>
                </a:solidFill>
                <a:cs typeface="Arial" panose="020B0604020202020204" pitchFamily="34" charset="0"/>
              </a:rPr>
              <a:t>4</a:t>
            </a:r>
            <a:r>
              <a:rPr lang="vi-VN" sz="2100" b="1" noProof="1">
                <a:solidFill>
                  <a:srgbClr val="000000"/>
                </a:solidFill>
                <a:cs typeface="Arial" panose="020B0604020202020204" pitchFamily="34" charset="0"/>
              </a:rPr>
              <a:t>:</a:t>
            </a:r>
            <a:r>
              <a:rPr lang="en-US" sz="2100" b="1" noProof="1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Nêu nhận xét về những việc mà thầy Bôn đã làm cho các em học sinh </a:t>
            </a:r>
          </a:p>
          <a:p>
            <a:pPr lvl="0" algn="ctr">
              <a:lnSpc>
                <a:spcPct val="150000"/>
              </a:lnSpc>
            </a:pP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ở xã Mù Cả.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F58D3021-27AE-1093-92FA-976DD4C56B2C}"/>
              </a:ext>
            </a:extLst>
          </p:cNvPr>
          <p:cNvSpPr/>
          <p:nvPr/>
        </p:nvSpPr>
        <p:spPr>
          <a:xfrm>
            <a:off x="318052" y="2532366"/>
            <a:ext cx="5580145" cy="1620911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A. Thầy Bôn là một giáo viên giỏi, tận tâm, giàu tình yêu thương.</a:t>
            </a: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481629C2-BCDA-DDCD-2B6F-7F9597CEFDB9}"/>
              </a:ext>
            </a:extLst>
          </p:cNvPr>
          <p:cNvSpPr/>
          <p:nvPr/>
        </p:nvSpPr>
        <p:spPr>
          <a:xfrm>
            <a:off x="318054" y="4319280"/>
            <a:ext cx="5580142" cy="1627181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n-US" sz="2100" noProof="1">
                <a:solidFill>
                  <a:srgbClr val="000000"/>
                </a:solidFill>
                <a:cs typeface="Arial" panose="020B0604020202020204" pitchFamily="34" charset="0"/>
              </a:rPr>
              <a:t>C. Thầy Bôn rất khéo tay, có thể tự chế tạo ra đồ dùng học tập mà không </a:t>
            </a:r>
          </a:p>
          <a:p>
            <a:pPr lvl="0" algn="ctr">
              <a:lnSpc>
                <a:spcPct val="150000"/>
              </a:lnSpc>
            </a:pPr>
            <a:r>
              <a:rPr lang="en-US" sz="2100" noProof="1">
                <a:solidFill>
                  <a:srgbClr val="000000"/>
                </a:solidFill>
                <a:cs typeface="Arial" panose="020B0604020202020204" pitchFamily="34" charset="0"/>
              </a:rPr>
              <a:t>cần mua.</a:t>
            </a:r>
            <a:endParaRPr lang="vi-VN" sz="2100" noProof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EA72BE8E-D4EF-AEBC-E273-738C04136053}"/>
              </a:ext>
            </a:extLst>
          </p:cNvPr>
          <p:cNvSpPr/>
          <p:nvPr/>
        </p:nvSpPr>
        <p:spPr>
          <a:xfrm>
            <a:off x="6293800" y="2532361"/>
            <a:ext cx="5580145" cy="1620911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B. Thầy Bôn là một lãnh đạo giỏi </a:t>
            </a:r>
          </a:p>
          <a:p>
            <a:pPr lvl="0" algn="ctr">
              <a:lnSpc>
                <a:spcPct val="150000"/>
              </a:lnSpc>
            </a:pP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và tài ba.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F526DF63-0FE7-DE60-E2D5-89A4E79A7B70}"/>
              </a:ext>
            </a:extLst>
          </p:cNvPr>
          <p:cNvSpPr/>
          <p:nvPr/>
        </p:nvSpPr>
        <p:spPr>
          <a:xfrm>
            <a:off x="6293800" y="4319279"/>
            <a:ext cx="5580141" cy="1627182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D. Thầy Bôn không quan tâm nhiều đến các em học sinh mà tập trung nhiều hơn đến các phụ huynh trong xã.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0CAF4627-EFB5-615A-2DF9-43A6B1F7251F}"/>
              </a:ext>
            </a:extLst>
          </p:cNvPr>
          <p:cNvSpPr/>
          <p:nvPr/>
        </p:nvSpPr>
        <p:spPr>
          <a:xfrm>
            <a:off x="318053" y="2532364"/>
            <a:ext cx="5580144" cy="162718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A. Thầy Bôn là một giáo viên giỏi, tận tâm, giàu tình yêu thương.</a:t>
            </a: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5A27E123-0547-9D91-D8B4-AA490855B91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419" y="1"/>
            <a:ext cx="680581" cy="759498"/>
          </a:xfrm>
          <a:prstGeom prst="rect">
            <a:avLst/>
          </a:prstGeom>
        </p:spPr>
      </p:pic>
      <p:pic>
        <p:nvPicPr>
          <p:cNvPr id="15" name="Picture 2" descr="https://cdn-icons-png.flaticon.com/128/391/391156.png">
            <a:hlinkClick r:id="rId4" action="ppaction://hlinksldjump"/>
            <a:extLst>
              <a:ext uri="{FF2B5EF4-FFF2-40B4-BE49-F238E27FC236}">
                <a16:creationId xmlns:a16="http://schemas.microsoft.com/office/drawing/2014/main" id="{5BF5CBCF-9192-126F-C075-A24DF9744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24132" y="6015864"/>
            <a:ext cx="680580" cy="6805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3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6AEFCB-77AF-7223-BEEA-A9B859E7D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âu hỏi">
            <a:extLst>
              <a:ext uri="{FF2B5EF4-FFF2-40B4-BE49-F238E27FC236}">
                <a16:creationId xmlns:a16="http://schemas.microsoft.com/office/drawing/2014/main" id="{64A38A8A-8CA7-AC44-877B-146E6D70C785}"/>
              </a:ext>
            </a:extLst>
          </p:cNvPr>
          <p:cNvSpPr/>
          <p:nvPr/>
        </p:nvSpPr>
        <p:spPr>
          <a:xfrm>
            <a:off x="888459" y="664244"/>
            <a:ext cx="10557879" cy="1428104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100" b="1" noProof="1">
                <a:solidFill>
                  <a:srgbClr val="000000"/>
                </a:solidFill>
                <a:cs typeface="Arial" panose="020B0604020202020204" pitchFamily="34" charset="0"/>
              </a:rPr>
              <a:t>Câu </a:t>
            </a:r>
            <a:r>
              <a:rPr lang="en-US" sz="2100" b="1" noProof="1">
                <a:solidFill>
                  <a:srgbClr val="000000"/>
                </a:solidFill>
                <a:cs typeface="Arial" panose="020B0604020202020204" pitchFamily="34" charset="0"/>
              </a:rPr>
              <a:t>5</a:t>
            </a:r>
            <a:r>
              <a:rPr lang="vi-VN" sz="2100" b="1" noProof="1">
                <a:solidFill>
                  <a:srgbClr val="000000"/>
                </a:solidFill>
                <a:cs typeface="Arial" panose="020B0604020202020204" pitchFamily="34" charset="0"/>
              </a:rPr>
              <a:t>:</a:t>
            </a:r>
            <a:r>
              <a:rPr lang="en-US" sz="2100" b="1" noProof="1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Giải nghĩa từ in đậm trong câu văn sau:</a:t>
            </a:r>
            <a:r>
              <a:rPr lang="en-US" sz="2100" noProof="1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 lvl="0" algn="ctr">
              <a:lnSpc>
                <a:spcPct val="150000"/>
              </a:lnSpc>
            </a:pPr>
            <a:r>
              <a:rPr lang="vi-VN" sz="2100" b="1" i="1" noProof="1">
                <a:solidFill>
                  <a:schemeClr val="tx1"/>
                </a:solidFill>
                <a:cs typeface="Arial" panose="020B0604020202020204" pitchFamily="34" charset="0"/>
              </a:rPr>
              <a:t>Ngày khai giảng</a:t>
            </a:r>
            <a:r>
              <a:rPr lang="vi-VN" sz="2100" i="1" noProof="1">
                <a:solidFill>
                  <a:schemeClr val="tx1"/>
                </a:solidFill>
                <a:cs typeface="Arial" panose="020B0604020202020204" pitchFamily="34" charset="0"/>
              </a:rPr>
              <a:t>, cả lớp chỉ có một hộp phấn và một quyển sách vỡ lòng.</a:t>
            </a:r>
          </a:p>
        </p:txBody>
      </p:sp>
      <p:sp>
        <p:nvSpPr>
          <p:cNvPr id="9" name="Đáp án đúng">
            <a:extLst>
              <a:ext uri="{FF2B5EF4-FFF2-40B4-BE49-F238E27FC236}">
                <a16:creationId xmlns:a16="http://schemas.microsoft.com/office/drawing/2014/main" id="{E32499A3-4A05-648A-FB4F-601A41D42F4B}"/>
              </a:ext>
            </a:extLst>
          </p:cNvPr>
          <p:cNvSpPr/>
          <p:nvPr/>
        </p:nvSpPr>
        <p:spPr>
          <a:xfrm>
            <a:off x="862509" y="2557671"/>
            <a:ext cx="4956998" cy="1692221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n-US" sz="2100" noProof="1">
                <a:solidFill>
                  <a:srgbClr val="000000"/>
                </a:solidFill>
                <a:cs typeface="Arial" panose="020B0604020202020204" pitchFamily="34" charset="0"/>
              </a:rPr>
              <a:t>A. Ngày kết thúc một khoá học, một năm học.</a:t>
            </a:r>
            <a:endParaRPr lang="vi-VN" sz="2100" noProof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" name="Đáp án sai 1">
            <a:extLst>
              <a:ext uri="{FF2B5EF4-FFF2-40B4-BE49-F238E27FC236}">
                <a16:creationId xmlns:a16="http://schemas.microsoft.com/office/drawing/2014/main" id="{3A5BEE07-3D74-C961-7668-2BBC097935FA}"/>
              </a:ext>
            </a:extLst>
          </p:cNvPr>
          <p:cNvSpPr/>
          <p:nvPr/>
        </p:nvSpPr>
        <p:spPr>
          <a:xfrm>
            <a:off x="890033" y="4461780"/>
            <a:ext cx="4929474" cy="169222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n-US" sz="2100" noProof="1">
                <a:solidFill>
                  <a:srgbClr val="000000"/>
                </a:solidFill>
                <a:cs typeface="Arial" panose="020B0604020202020204" pitchFamily="34" charset="0"/>
              </a:rPr>
              <a:t>C. Ngày bắt đầu, mở đầu một năm học, khoá học.</a:t>
            </a:r>
          </a:p>
        </p:txBody>
      </p:sp>
      <p:sp>
        <p:nvSpPr>
          <p:cNvPr id="11" name="Đáp án sai 2">
            <a:extLst>
              <a:ext uri="{FF2B5EF4-FFF2-40B4-BE49-F238E27FC236}">
                <a16:creationId xmlns:a16="http://schemas.microsoft.com/office/drawing/2014/main" id="{77862F46-B7BA-DFE8-E59C-09E9676EE69C}"/>
              </a:ext>
            </a:extLst>
          </p:cNvPr>
          <p:cNvSpPr/>
          <p:nvPr/>
        </p:nvSpPr>
        <p:spPr>
          <a:xfrm>
            <a:off x="6372495" y="2557670"/>
            <a:ext cx="4956996" cy="169222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B. Ngày, tháng được coi là tốt lành để tiến hành công việc hệ trọng nào đó, theo tín ngưỡng dân gian</a:t>
            </a:r>
          </a:p>
        </p:txBody>
      </p:sp>
      <p:sp>
        <p:nvSpPr>
          <p:cNvPr id="12" name="Đáp án sai 3">
            <a:extLst>
              <a:ext uri="{FF2B5EF4-FFF2-40B4-BE49-F238E27FC236}">
                <a16:creationId xmlns:a16="http://schemas.microsoft.com/office/drawing/2014/main" id="{411A9908-8FC7-A8ED-963C-1393D9827319}"/>
              </a:ext>
            </a:extLst>
          </p:cNvPr>
          <p:cNvSpPr/>
          <p:nvPr/>
        </p:nvSpPr>
        <p:spPr>
          <a:xfrm>
            <a:off x="6372495" y="4461780"/>
            <a:ext cx="4956996" cy="169222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100" noProof="1">
                <a:solidFill>
                  <a:srgbClr val="000000"/>
                </a:solidFill>
                <a:cs typeface="Arial" panose="020B0604020202020204" pitchFamily="34" charset="0"/>
              </a:rPr>
              <a:t>D. Ngày lễ lớn hằng năm, thường có cúng lễ, vui chơi, hội hè, theo truyền thống dân tộc.</a:t>
            </a:r>
          </a:p>
        </p:txBody>
      </p:sp>
      <p:sp>
        <p:nvSpPr>
          <p:cNvPr id="13" name="Đáp án đúng">
            <a:extLst>
              <a:ext uri="{FF2B5EF4-FFF2-40B4-BE49-F238E27FC236}">
                <a16:creationId xmlns:a16="http://schemas.microsoft.com/office/drawing/2014/main" id="{8BE93F60-B4CE-2653-218C-054EED9838F7}"/>
              </a:ext>
            </a:extLst>
          </p:cNvPr>
          <p:cNvSpPr/>
          <p:nvPr/>
        </p:nvSpPr>
        <p:spPr>
          <a:xfrm>
            <a:off x="862509" y="4461780"/>
            <a:ext cx="4956998" cy="16922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n-US" sz="2100" noProof="1">
                <a:solidFill>
                  <a:srgbClr val="000000"/>
                </a:solidFill>
                <a:cs typeface="Arial" panose="020B0604020202020204" pitchFamily="34" charset="0"/>
              </a:rPr>
              <a:t>C. Ngày bắt đầu, mở đầu một </a:t>
            </a:r>
          </a:p>
          <a:p>
            <a:pPr lvl="0" algn="ctr">
              <a:lnSpc>
                <a:spcPct val="150000"/>
              </a:lnSpc>
            </a:pPr>
            <a:r>
              <a:rPr lang="en-US" sz="2100" noProof="1">
                <a:solidFill>
                  <a:srgbClr val="000000"/>
                </a:solidFill>
                <a:cs typeface="Arial" panose="020B0604020202020204" pitchFamily="34" charset="0"/>
              </a:rPr>
              <a:t>năm học, khoá học.</a:t>
            </a:r>
          </a:p>
        </p:txBody>
      </p:sp>
      <p:pic>
        <p:nvPicPr>
          <p:cNvPr id="14" name="Picture 2" descr="https://cdn-icons-png.flaticon.com/128/391/391156.png">
            <a:hlinkClick r:id="rId3" action="ppaction://hlinksldjump"/>
            <a:extLst>
              <a:ext uri="{FF2B5EF4-FFF2-40B4-BE49-F238E27FC236}">
                <a16:creationId xmlns:a16="http://schemas.microsoft.com/office/drawing/2014/main" id="{D17BD03F-88A7-D991-9B6B-0FDCDC527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24132" y="6015864"/>
            <a:ext cx="680580" cy="6805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5A50F7E6-C689-BF7F-91FE-1E35C6B6620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419" y="1"/>
            <a:ext cx="680581" cy="75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6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5DADAF5D-E20C-3E71-F74A-001C03712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2A2322-25DB-16E0-C2CF-66B9AC506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>
            <a:extLst>
              <a:ext uri="{FF2B5EF4-FFF2-40B4-BE49-F238E27FC236}">
                <a16:creationId xmlns:a16="http://schemas.microsoft.com/office/drawing/2014/main" id="{7EF7C988-0AC3-6FB4-9B48-F938793D8823}"/>
              </a:ext>
            </a:extLst>
          </p:cNvPr>
          <p:cNvSpPr/>
          <p:nvPr/>
        </p:nvSpPr>
        <p:spPr>
          <a:xfrm>
            <a:off x="1255148" y="2849082"/>
            <a:ext cx="9648000" cy="0"/>
          </a:xfrm>
          <a:prstGeom prst="line">
            <a:avLst/>
          </a:prstGeom>
          <a:ln w="133350" cap="rnd">
            <a:solidFill>
              <a:srgbClr val="1C0052"/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6299AE62-AEEE-4DEB-FCDA-9E4B777DE74C}"/>
              </a:ext>
            </a:extLst>
          </p:cNvPr>
          <p:cNvGrpSpPr/>
          <p:nvPr/>
        </p:nvGrpSpPr>
        <p:grpSpPr>
          <a:xfrm>
            <a:off x="2098069" y="2421715"/>
            <a:ext cx="841556" cy="786473"/>
            <a:chOff x="0" y="0"/>
            <a:chExt cx="1727423" cy="161435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8C23812-12E7-2BDB-506B-883F6654546D}"/>
                </a:ext>
              </a:extLst>
            </p:cNvPr>
            <p:cNvSpPr/>
            <p:nvPr/>
          </p:nvSpPr>
          <p:spPr>
            <a:xfrm>
              <a:off x="0" y="0"/>
              <a:ext cx="1727423" cy="1614355"/>
            </a:xfrm>
            <a:custGeom>
              <a:avLst/>
              <a:gdLst/>
              <a:ahLst/>
              <a:cxnLst/>
              <a:rect l="l" t="t" r="r" b="b"/>
              <a:pathLst>
                <a:path w="1727423" h="1614355">
                  <a:moveTo>
                    <a:pt x="0" y="0"/>
                  </a:moveTo>
                  <a:lnTo>
                    <a:pt x="1727423" y="0"/>
                  </a:lnTo>
                  <a:lnTo>
                    <a:pt x="1727423" y="1614355"/>
                  </a:lnTo>
                  <a:lnTo>
                    <a:pt x="0" y="16143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EE6062F-9CCE-BB7E-F13A-0C2781905C72}"/>
                </a:ext>
              </a:extLst>
            </p:cNvPr>
            <p:cNvSpPr txBox="1"/>
            <p:nvPr/>
          </p:nvSpPr>
          <p:spPr>
            <a:xfrm>
              <a:off x="73659" y="335687"/>
              <a:ext cx="1625753" cy="11497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38"/>
                </a:lnSpc>
              </a:pPr>
              <a:endParaRPr sz="2400">
                <a:latin typeface="UTM Avo" panose="02040603050506020204" pitchFamily="18"/>
              </a:endParaRPr>
            </a:p>
          </p:txBody>
        </p:sp>
      </p:grpSp>
      <p:grpSp>
        <p:nvGrpSpPr>
          <p:cNvPr id="12" name="Group 9">
            <a:extLst>
              <a:ext uri="{FF2B5EF4-FFF2-40B4-BE49-F238E27FC236}">
                <a16:creationId xmlns:a16="http://schemas.microsoft.com/office/drawing/2014/main" id="{3565A017-1CC8-382D-7620-D593A4BCD956}"/>
              </a:ext>
            </a:extLst>
          </p:cNvPr>
          <p:cNvGrpSpPr/>
          <p:nvPr/>
        </p:nvGrpSpPr>
        <p:grpSpPr>
          <a:xfrm>
            <a:off x="5685794" y="2421714"/>
            <a:ext cx="841556" cy="786473"/>
            <a:chOff x="0" y="0"/>
            <a:chExt cx="1727423" cy="1614355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C7D65F8F-43BE-935F-CBAD-509281EE6575}"/>
                </a:ext>
              </a:extLst>
            </p:cNvPr>
            <p:cNvSpPr/>
            <p:nvPr/>
          </p:nvSpPr>
          <p:spPr>
            <a:xfrm>
              <a:off x="0" y="0"/>
              <a:ext cx="1727423" cy="1614355"/>
            </a:xfrm>
            <a:custGeom>
              <a:avLst/>
              <a:gdLst/>
              <a:ahLst/>
              <a:cxnLst/>
              <a:rect l="l" t="t" r="r" b="b"/>
              <a:pathLst>
                <a:path w="1727423" h="1614355">
                  <a:moveTo>
                    <a:pt x="0" y="0"/>
                  </a:moveTo>
                  <a:lnTo>
                    <a:pt x="1727423" y="0"/>
                  </a:lnTo>
                  <a:lnTo>
                    <a:pt x="1727423" y="1614355"/>
                  </a:lnTo>
                  <a:lnTo>
                    <a:pt x="0" y="16143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44AD2023-4C2F-9BE9-D706-99C010A6B5E9}"/>
                </a:ext>
              </a:extLst>
            </p:cNvPr>
            <p:cNvSpPr txBox="1"/>
            <p:nvPr/>
          </p:nvSpPr>
          <p:spPr>
            <a:xfrm>
              <a:off x="73659" y="335687"/>
              <a:ext cx="1625753" cy="11497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38"/>
                </a:lnSpc>
              </a:pPr>
              <a:endParaRPr sz="2400">
                <a:latin typeface="UTM Avo" panose="02040603050506020204" pitchFamily="18"/>
              </a:endParaRPr>
            </a:p>
          </p:txBody>
        </p:sp>
      </p:grpSp>
      <p:sp>
        <p:nvSpPr>
          <p:cNvPr id="18" name="Freeform 12">
            <a:extLst>
              <a:ext uri="{FF2B5EF4-FFF2-40B4-BE49-F238E27FC236}">
                <a16:creationId xmlns:a16="http://schemas.microsoft.com/office/drawing/2014/main" id="{FB9F67FF-9471-6651-ABD7-788C3A717F21}"/>
              </a:ext>
            </a:extLst>
          </p:cNvPr>
          <p:cNvSpPr/>
          <p:nvPr/>
        </p:nvSpPr>
        <p:spPr>
          <a:xfrm>
            <a:off x="9273519" y="2421714"/>
            <a:ext cx="841556" cy="786472"/>
          </a:xfrm>
          <a:custGeom>
            <a:avLst/>
            <a:gdLst/>
            <a:ahLst/>
            <a:cxnLst/>
            <a:rect l="l" t="t" r="r" b="b"/>
            <a:pathLst>
              <a:path w="1295567" h="1210766">
                <a:moveTo>
                  <a:pt x="0" y="0"/>
                </a:moveTo>
                <a:lnTo>
                  <a:pt x="1295567" y="0"/>
                </a:lnTo>
                <a:lnTo>
                  <a:pt x="1295567" y="1210766"/>
                </a:lnTo>
                <a:lnTo>
                  <a:pt x="0" y="1210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2400" dirty="0">
              <a:latin typeface="UTM Avo" panose="02040603050506020204" pitchFamily="18"/>
            </a:endParaRPr>
          </a:p>
        </p:txBody>
      </p:sp>
      <p:sp>
        <p:nvSpPr>
          <p:cNvPr id="19" name="Freeform 15">
            <a:extLst>
              <a:ext uri="{FF2B5EF4-FFF2-40B4-BE49-F238E27FC236}">
                <a16:creationId xmlns:a16="http://schemas.microsoft.com/office/drawing/2014/main" id="{C4D25146-B9DE-67AA-E04F-A0AEE8FCCAA5}"/>
              </a:ext>
            </a:extLst>
          </p:cNvPr>
          <p:cNvSpPr/>
          <p:nvPr/>
        </p:nvSpPr>
        <p:spPr>
          <a:xfrm rot="1249026">
            <a:off x="5996026" y="2473163"/>
            <a:ext cx="197140" cy="673460"/>
          </a:xfrm>
          <a:custGeom>
            <a:avLst/>
            <a:gdLst/>
            <a:ahLst/>
            <a:cxnLst/>
            <a:rect l="l" t="t" r="r" b="b"/>
            <a:pathLst>
              <a:path w="303495" h="1036784">
                <a:moveTo>
                  <a:pt x="0" y="0"/>
                </a:moveTo>
                <a:lnTo>
                  <a:pt x="303495" y="0"/>
                </a:lnTo>
                <a:lnTo>
                  <a:pt x="303495" y="1036784"/>
                </a:lnTo>
                <a:lnTo>
                  <a:pt x="0" y="10367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3DA3B913-7455-B636-9D55-5F798A5A43BD}"/>
              </a:ext>
            </a:extLst>
          </p:cNvPr>
          <p:cNvSpPr/>
          <p:nvPr/>
        </p:nvSpPr>
        <p:spPr>
          <a:xfrm rot="1519253">
            <a:off x="2429708" y="2491543"/>
            <a:ext cx="178277" cy="636703"/>
          </a:xfrm>
          <a:custGeom>
            <a:avLst/>
            <a:gdLst/>
            <a:ahLst/>
            <a:cxnLst/>
            <a:rect l="l" t="t" r="r" b="b"/>
            <a:pathLst>
              <a:path w="274455" h="980197">
                <a:moveTo>
                  <a:pt x="0" y="0"/>
                </a:moveTo>
                <a:lnTo>
                  <a:pt x="274455" y="0"/>
                </a:lnTo>
                <a:lnTo>
                  <a:pt x="274455" y="980196"/>
                </a:lnTo>
                <a:lnTo>
                  <a:pt x="0" y="98019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0D1AC588-7BF9-5E70-EF35-4D061225CD27}"/>
              </a:ext>
            </a:extLst>
          </p:cNvPr>
          <p:cNvSpPr/>
          <p:nvPr/>
        </p:nvSpPr>
        <p:spPr>
          <a:xfrm rot="2228953">
            <a:off x="9520368" y="2484751"/>
            <a:ext cx="324160" cy="640316"/>
          </a:xfrm>
          <a:custGeom>
            <a:avLst/>
            <a:gdLst/>
            <a:ahLst/>
            <a:cxnLst/>
            <a:rect l="l" t="t" r="r" b="b"/>
            <a:pathLst>
              <a:path w="499041" h="985760">
                <a:moveTo>
                  <a:pt x="0" y="0"/>
                </a:moveTo>
                <a:lnTo>
                  <a:pt x="499042" y="0"/>
                </a:lnTo>
                <a:lnTo>
                  <a:pt x="499042" y="985760"/>
                </a:lnTo>
                <a:lnTo>
                  <a:pt x="0" y="98576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4D2491-3519-1A36-D361-12CB29C46DD8}"/>
              </a:ext>
            </a:extLst>
          </p:cNvPr>
          <p:cNvSpPr txBox="1"/>
          <p:nvPr/>
        </p:nvSpPr>
        <p:spPr>
          <a:xfrm>
            <a:off x="869836" y="3431212"/>
            <a:ext cx="3421414" cy="1681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2053">
              <a:lnSpc>
                <a:spcPct val="150000"/>
              </a:lnSpc>
              <a:buClrTx/>
              <a:defRPr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Đọc lại bài </a:t>
            </a:r>
            <a:r>
              <a:rPr lang="vi-VN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Chuyện một người thầy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hiểu ý nghĩa bài đọc.</a:t>
            </a:r>
            <a:endParaRPr lang="en-US" sz="2400" b="1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86C11C-C731-C3F9-9569-D40A6646664D}"/>
              </a:ext>
            </a:extLst>
          </p:cNvPr>
          <p:cNvSpPr txBox="1"/>
          <p:nvPr/>
        </p:nvSpPr>
        <p:spPr>
          <a:xfrm>
            <a:off x="4423997" y="3422780"/>
            <a:ext cx="3298019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2053">
              <a:lnSpc>
                <a:spcPct val="150000"/>
              </a:lnSpc>
              <a:buClrTx/>
              <a:defRPr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Chia sẻ với người thân về bài đọc.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A1CB0F-7A36-ED74-DB9B-C3D83EA18556}"/>
              </a:ext>
            </a:extLst>
          </p:cNvPr>
          <p:cNvSpPr txBox="1"/>
          <p:nvPr/>
        </p:nvSpPr>
        <p:spPr>
          <a:xfrm>
            <a:off x="7854763" y="3421804"/>
            <a:ext cx="3655370" cy="1685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2053">
              <a:lnSpc>
                <a:spcPct val="150000"/>
              </a:lnSpc>
              <a:buClrTx/>
              <a:defRPr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Đọc trước bài </a:t>
            </a:r>
            <a:r>
              <a:rPr lang="vi-VN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Luyện từ và câu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đồng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nghĩa</a:t>
            </a:r>
            <a:r>
              <a:rPr lang="vi-VN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(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SGK 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– tr.86)</a:t>
            </a:r>
            <a:endParaRPr lang="en-US" sz="2400" b="1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48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1590</Words>
  <Application>Microsoft Office PowerPoint</Application>
  <PresentationFormat>Widescreen</PresentationFormat>
  <Paragraphs>127</Paragraphs>
  <Slides>36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Calibri Light</vt:lpstr>
      <vt:lpstr>UTM Avo</vt:lpstr>
      <vt:lpstr>Arial</vt:lpstr>
      <vt:lpstr>Courier New</vt:lpstr>
      <vt:lpstr>Calibri</vt:lpstr>
      <vt:lpstr>2_Office Theme</vt:lpstr>
      <vt:lpstr>Office Theme</vt:lpstr>
      <vt:lpstr>Tuần 1 Bài đọc 2: Chuyện một người thầy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214</cp:revision>
  <dcterms:created xsi:type="dcterms:W3CDTF">2023-10-19T01:39:18Z</dcterms:created>
  <dcterms:modified xsi:type="dcterms:W3CDTF">2024-10-08T06:53:22Z</dcterms:modified>
</cp:coreProperties>
</file>