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0"/>
  </p:notesMasterIdLst>
  <p:sldIdLst>
    <p:sldId id="256" r:id="rId3"/>
    <p:sldId id="281" r:id="rId4"/>
    <p:sldId id="353" r:id="rId5"/>
    <p:sldId id="341" r:id="rId6"/>
    <p:sldId id="355" r:id="rId7"/>
    <p:sldId id="356" r:id="rId8"/>
    <p:sldId id="357" r:id="rId9"/>
    <p:sldId id="358" r:id="rId10"/>
    <p:sldId id="359" r:id="rId11"/>
    <p:sldId id="360" r:id="rId12"/>
    <p:sldId id="361" r:id="rId13"/>
    <p:sldId id="363" r:id="rId14"/>
    <p:sldId id="362" r:id="rId15"/>
    <p:sldId id="348" r:id="rId16"/>
    <p:sldId id="364" r:id="rId17"/>
    <p:sldId id="275" r:id="rId18"/>
    <p:sldId id="365" r:id="rId19"/>
  </p:sldIdLst>
  <p:sldSz cx="12192000" cy="6858000"/>
  <p:notesSz cx="6858000" cy="9144000"/>
  <p:embeddedFontLst>
    <p:embeddedFont>
      <p:font typeface="UTM Avo" panose="02040603050506020204"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B7A1"/>
    <a:srgbClr val="D9EB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2"/>
    <p:restoredTop sz="90994" autoAdjust="0"/>
  </p:normalViewPr>
  <p:slideViewPr>
    <p:cSldViewPr snapToGrid="0">
      <p:cViewPr>
        <p:scale>
          <a:sx n="62" d="100"/>
          <a:sy n="62" d="100"/>
        </p:scale>
        <p:origin x="80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font" Target="fonts/font1.fntdata"/><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696403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57809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58049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5899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8384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2663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3904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5897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4706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2041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242949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67334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630904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4.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7" name="Google Shape;235;p1">
            <a:extLst>
              <a:ext uri="{FF2B5EF4-FFF2-40B4-BE49-F238E27FC236}">
                <a16:creationId xmlns:a16="http://schemas.microsoft.com/office/drawing/2014/main" id="{D3E9005D-C941-CC98-DCEF-816414B10015}"/>
              </a:ext>
            </a:extLst>
          </p:cNvPr>
          <p:cNvSpPr txBox="1">
            <a:spLocks noGrp="1"/>
          </p:cNvSpPr>
          <p:nvPr>
            <p:ph type="ctrTitle"/>
          </p:nvPr>
        </p:nvSpPr>
        <p:spPr>
          <a:xfrm>
            <a:off x="1524000" y="2341740"/>
            <a:ext cx="9144000" cy="1909475"/>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2</a:t>
            </a:r>
            <a:br>
              <a:rPr lang="en-US" sz="4800" b="1" dirty="0">
                <a:solidFill>
                  <a:srgbClr val="002060"/>
                </a:solidFill>
                <a:latin typeface="UTM Avo" panose="02040603050506020204" pitchFamily="18"/>
                <a:ea typeface="Arial"/>
                <a:cs typeface="Arial"/>
                <a:sym typeface="Arial"/>
              </a:rPr>
            </a:br>
            <a:r>
              <a:rPr lang="en-US" sz="4800" b="1" dirty="0">
                <a:solidFill>
                  <a:srgbClr val="FF0000"/>
                </a:solidFill>
                <a:latin typeface="UTM Avo" panose="02040603050506020204" pitchFamily="18"/>
                <a:ea typeface="Arial"/>
                <a:cs typeface="Arial"/>
                <a:sym typeface="Arial"/>
              </a:rPr>
              <a:t>Trao </a:t>
            </a:r>
            <a:r>
              <a:rPr lang="en-US" sz="4800" b="1" dirty="0" err="1">
                <a:solidFill>
                  <a:srgbClr val="FF0000"/>
                </a:solidFill>
                <a:latin typeface="UTM Avo" panose="02040603050506020204" pitchFamily="18"/>
                <a:ea typeface="Arial"/>
                <a:cs typeface="Arial"/>
                <a:sym typeface="Arial"/>
              </a:rPr>
              <a:t>đổi</a:t>
            </a:r>
            <a:r>
              <a:rPr lang="en-US" sz="4800" b="1" dirty="0">
                <a:solidFill>
                  <a:srgbClr val="FF0000"/>
                </a:solidFill>
                <a:latin typeface="UTM Avo" panose="02040603050506020204" pitchFamily="18"/>
                <a:ea typeface="Arial"/>
                <a:cs typeface="Arial"/>
                <a:sym typeface="Arial"/>
              </a:rPr>
              <a:t>: Em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sách</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báo</a:t>
            </a:r>
            <a:endParaRPr sz="4800" b="1" dirty="0">
              <a:solidFill>
                <a:srgbClr val="002060"/>
              </a:solidFill>
              <a:latin typeface="UTM Avo" panose="02040603050506020204" pitchFamily="18"/>
              <a:ea typeface="Arial"/>
              <a:cs typeface="Arial"/>
              <a:sym typeface="Arial"/>
            </a:endParaRPr>
          </a:p>
        </p:txBody>
      </p:sp>
      <p:sp>
        <p:nvSpPr>
          <p:cNvPr id="8" name="TextBox 7">
            <a:extLst>
              <a:ext uri="{FF2B5EF4-FFF2-40B4-BE49-F238E27FC236}">
                <a16:creationId xmlns:a16="http://schemas.microsoft.com/office/drawing/2014/main" id="{56824747-4D7A-FB33-654C-8D28C86947C2}"/>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1797F56-7946-44AF-10A0-88A1810A0B19}"/>
              </a:ext>
            </a:extLst>
          </p:cNvPr>
          <p:cNvGrpSpPr/>
          <p:nvPr/>
        </p:nvGrpSpPr>
        <p:grpSpPr>
          <a:xfrm>
            <a:off x="781113" y="1603387"/>
            <a:ext cx="10761030" cy="1127231"/>
            <a:chOff x="471129" y="1179260"/>
            <a:chExt cx="8541337" cy="894715"/>
          </a:xfrm>
        </p:grpSpPr>
        <p:sp>
          <p:nvSpPr>
            <p:cNvPr id="6" name="TextBox 5">
              <a:extLst>
                <a:ext uri="{FF2B5EF4-FFF2-40B4-BE49-F238E27FC236}">
                  <a16:creationId xmlns:a16="http://schemas.microsoft.com/office/drawing/2014/main" id="{0E25BB87-1608-4275-6C14-22A8B10959D0}"/>
                </a:ext>
              </a:extLst>
            </p:cNvPr>
            <p:cNvSpPr txBox="1"/>
            <p:nvPr/>
          </p:nvSpPr>
          <p:spPr>
            <a:xfrm>
              <a:off x="1222605" y="1179260"/>
              <a:ext cx="7789861" cy="894715"/>
            </a:xfrm>
            <a:prstGeom prst="rect">
              <a:avLst/>
            </a:prstGeom>
            <a:noFill/>
          </p:spPr>
          <p:txBody>
            <a:bodyPr wrap="square">
              <a:spAutoFit/>
            </a:bodyPr>
            <a:lstStyle/>
            <a:p>
              <a:pPr algn="just" defTabSz="1151961">
                <a:lnSpc>
                  <a:spcPct val="150000"/>
                </a:lnSpc>
                <a:defRPr/>
              </a:pPr>
              <a:r>
                <a:rPr lang="en-US" sz="2400" kern="0" dirty="0" err="1">
                  <a:solidFill>
                    <a:sysClr val="windowText" lastClr="000000"/>
                  </a:solidFill>
                  <a:latin typeface="+mn-lt"/>
                  <a:cs typeface="Arial"/>
                  <a:sym typeface="Arial"/>
                </a:rPr>
                <a:t>Các</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em</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hãy</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xem</a:t>
              </a:r>
              <a:r>
                <a:rPr lang="en-US" sz="2400" kern="0" dirty="0">
                  <a:solidFill>
                    <a:sysClr val="windowText" lastClr="000000"/>
                  </a:solidFill>
                  <a:latin typeface="+mn-lt"/>
                  <a:cs typeface="Arial"/>
                  <a:sym typeface="Arial"/>
                </a:rPr>
                <a:t> </a:t>
              </a:r>
              <a:r>
                <a:rPr lang="en-US" sz="2400" kern="0" dirty="0">
                  <a:latin typeface="+mn-lt"/>
                  <a:cs typeface="Arial"/>
                  <a:sym typeface="Arial"/>
                </a:rPr>
                <a:t>video “</a:t>
              </a:r>
              <a:r>
                <a:rPr lang="en-US" sz="2400" kern="0" dirty="0" err="1">
                  <a:latin typeface="+mn-lt"/>
                  <a:cs typeface="Arial"/>
                  <a:sym typeface="Arial"/>
                </a:rPr>
                <a:t>Phim</a:t>
              </a:r>
              <a:r>
                <a:rPr lang="en-US" sz="2400" kern="0" dirty="0">
                  <a:latin typeface="+mn-lt"/>
                  <a:cs typeface="Arial"/>
                  <a:sym typeface="Arial"/>
                </a:rPr>
                <a:t> </a:t>
              </a:r>
              <a:r>
                <a:rPr lang="en-US" sz="2400" kern="0" dirty="0" err="1">
                  <a:latin typeface="+mn-lt"/>
                  <a:cs typeface="Arial"/>
                  <a:sym typeface="Arial"/>
                </a:rPr>
                <a:t>Hoạt</a:t>
              </a:r>
              <a:r>
                <a:rPr lang="en-US" sz="2400" kern="0" dirty="0">
                  <a:latin typeface="+mn-lt"/>
                  <a:cs typeface="Arial"/>
                  <a:sym typeface="Arial"/>
                </a:rPr>
                <a:t> </a:t>
              </a:r>
              <a:r>
                <a:rPr lang="en-US" sz="2400" kern="0" dirty="0" err="1">
                  <a:latin typeface="+mn-lt"/>
                  <a:cs typeface="Arial"/>
                  <a:sym typeface="Arial"/>
                </a:rPr>
                <a:t>hình</a:t>
              </a:r>
              <a:r>
                <a:rPr lang="en-US" sz="2400" kern="0" dirty="0">
                  <a:latin typeface="+mn-lt"/>
                  <a:cs typeface="Arial"/>
                  <a:sym typeface="Arial"/>
                </a:rPr>
                <a:t> </a:t>
              </a:r>
              <a:r>
                <a:rPr lang="en-US" sz="2400" kern="0" dirty="0" err="1">
                  <a:latin typeface="+mn-lt"/>
                  <a:cs typeface="Arial"/>
                  <a:sym typeface="Arial"/>
                </a:rPr>
                <a:t>về</a:t>
              </a:r>
              <a:r>
                <a:rPr lang="en-US" sz="2400" kern="0" dirty="0">
                  <a:latin typeface="+mn-lt"/>
                  <a:cs typeface="Arial"/>
                  <a:sym typeface="Arial"/>
                </a:rPr>
                <a:t> </a:t>
              </a:r>
              <a:r>
                <a:rPr lang="en-US" sz="2400" kern="0" dirty="0" err="1">
                  <a:latin typeface="+mn-lt"/>
                  <a:cs typeface="Arial"/>
                  <a:sym typeface="Arial"/>
                </a:rPr>
                <a:t>Quyền</a:t>
              </a:r>
              <a:r>
                <a:rPr lang="en-US" sz="2400" kern="0" dirty="0">
                  <a:latin typeface="+mn-lt"/>
                  <a:cs typeface="Arial"/>
                  <a:sym typeface="Arial"/>
                </a:rPr>
                <a:t> </a:t>
              </a:r>
              <a:r>
                <a:rPr lang="en-US" sz="2400" kern="0" dirty="0" err="1">
                  <a:latin typeface="+mn-lt"/>
                  <a:cs typeface="Arial"/>
                  <a:sym typeface="Arial"/>
                </a:rPr>
                <a:t>trẻ</a:t>
              </a:r>
              <a:r>
                <a:rPr lang="en-US" sz="2400" kern="0" dirty="0">
                  <a:latin typeface="+mn-lt"/>
                  <a:cs typeface="Arial"/>
                  <a:sym typeface="Arial"/>
                </a:rPr>
                <a:t> </a:t>
              </a:r>
              <a:r>
                <a:rPr lang="en-US" sz="2400" kern="0" dirty="0" err="1">
                  <a:latin typeface="+mn-lt"/>
                  <a:cs typeface="Arial"/>
                  <a:sym typeface="Arial"/>
                </a:rPr>
                <a:t>em</a:t>
              </a:r>
              <a:r>
                <a:rPr lang="en-US" sz="2400" kern="0" dirty="0">
                  <a:latin typeface="+mn-lt"/>
                  <a:cs typeface="Arial"/>
                  <a:sym typeface="Arial"/>
                </a:rPr>
                <a:t>” </a:t>
              </a:r>
              <a:r>
                <a:rPr lang="en-US" sz="2400" kern="0" dirty="0" err="1">
                  <a:solidFill>
                    <a:sysClr val="windowText" lastClr="000000"/>
                  </a:solidFill>
                  <a:latin typeface="+mn-lt"/>
                  <a:cs typeface="Arial"/>
                  <a:sym typeface="Arial"/>
                </a:rPr>
                <a:t>và</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trả</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lời</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câu</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hỏi</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sau</a:t>
              </a:r>
              <a:r>
                <a:rPr lang="en-US" sz="2400" kern="0" dirty="0">
                  <a:solidFill>
                    <a:sysClr val="windowText" lastClr="000000"/>
                  </a:solidFill>
                  <a:latin typeface="+mn-lt"/>
                  <a:cs typeface="Arial"/>
                  <a:sym typeface="Arial"/>
                </a:rPr>
                <a:t>: </a:t>
              </a:r>
              <a:r>
                <a:rPr lang="en-US" sz="2400" b="1" kern="0" dirty="0">
                  <a:solidFill>
                    <a:schemeClr val="tx1"/>
                  </a:solidFill>
                  <a:latin typeface="+mn-lt"/>
                  <a:cs typeface="Arial"/>
                  <a:sym typeface="Arial"/>
                </a:rPr>
                <a:t>Em </a:t>
              </a:r>
              <a:r>
                <a:rPr lang="en-US" sz="2400" b="1" kern="0" dirty="0" err="1">
                  <a:solidFill>
                    <a:schemeClr val="tx1"/>
                  </a:solidFill>
                  <a:latin typeface="+mn-lt"/>
                  <a:cs typeface="Arial"/>
                  <a:sym typeface="Arial"/>
                </a:rPr>
                <a:t>có</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suy</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nghĩ</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gì</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về</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câu</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chuyện</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dưới</a:t>
              </a:r>
              <a:r>
                <a:rPr lang="en-US" sz="2400" b="1" kern="0" dirty="0">
                  <a:solidFill>
                    <a:schemeClr val="tx1"/>
                  </a:solidFill>
                  <a:latin typeface="+mn-lt"/>
                  <a:cs typeface="Arial"/>
                  <a:sym typeface="Arial"/>
                </a:rPr>
                <a:t> </a:t>
              </a:r>
              <a:r>
                <a:rPr lang="en-US" sz="2400" b="1" kern="0" dirty="0" err="1">
                  <a:solidFill>
                    <a:schemeClr val="tx1"/>
                  </a:solidFill>
                  <a:latin typeface="+mn-lt"/>
                  <a:cs typeface="Arial"/>
                  <a:sym typeface="Arial"/>
                </a:rPr>
                <a:t>đây</a:t>
              </a:r>
              <a:r>
                <a:rPr lang="en-US" sz="2400" b="1" kern="0" dirty="0">
                  <a:solidFill>
                    <a:schemeClr val="tx1"/>
                  </a:solidFill>
                  <a:latin typeface="+mn-lt"/>
                  <a:cs typeface="Arial"/>
                  <a:sym typeface="Arial"/>
                </a:rPr>
                <a:t>? </a:t>
              </a:r>
            </a:p>
          </p:txBody>
        </p:sp>
        <p:sp>
          <p:nvSpPr>
            <p:cNvPr id="7" name="Freeform 2">
              <a:extLst>
                <a:ext uri="{FF2B5EF4-FFF2-40B4-BE49-F238E27FC236}">
                  <a16:creationId xmlns:a16="http://schemas.microsoft.com/office/drawing/2014/main" id="{F9506EF5-9251-B6AC-7DCB-DE538B8F81BC}"/>
                </a:ext>
              </a:extLst>
            </p:cNvPr>
            <p:cNvSpPr/>
            <p:nvPr/>
          </p:nvSpPr>
          <p:spPr>
            <a:xfrm>
              <a:off x="471129" y="134895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1151961">
                <a:defRPr/>
              </a:pPr>
              <a:endParaRPr lang="en-US" sz="2400" kern="0">
                <a:solidFill>
                  <a:sysClr val="windowText" lastClr="000000"/>
                </a:solidFill>
                <a:latin typeface="+mn-lt"/>
                <a:cs typeface="Arial"/>
                <a:sym typeface="Arial"/>
              </a:endParaRPr>
            </a:p>
          </p:txBody>
        </p:sp>
      </p:grpSp>
      <p:pic>
        <p:nvPicPr>
          <p:cNvPr id="9" name="Phim hoạt hình về Quyền của trẻ em">
            <a:hlinkClick r:id="" action="ppaction://media"/>
            <a:extLst>
              <a:ext uri="{FF2B5EF4-FFF2-40B4-BE49-F238E27FC236}">
                <a16:creationId xmlns:a16="http://schemas.microsoft.com/office/drawing/2014/main" id="{276521D0-41D5-EE50-9E86-CAC0E1588D8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875038" y="2976000"/>
            <a:ext cx="6441923" cy="3623582"/>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521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fullScrn="1">
              <p:cMediaNode vol="80000">
                <p:cTn id="12" fill="hold" display="0">
                  <p:stCondLst>
                    <p:cond delay="indefinite"/>
                  </p:stCondLst>
                </p:cTn>
                <p:tgtEl>
                  <p:spTgt spid="9"/>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4FC4731-FDF1-5F8A-96F3-820549E34260}"/>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9" name="TextBox 20">
            <a:extLst>
              <a:ext uri="{FF2B5EF4-FFF2-40B4-BE49-F238E27FC236}">
                <a16:creationId xmlns:a16="http://schemas.microsoft.com/office/drawing/2014/main" id="{5E7A518D-38DA-59ED-5A95-F566D68152F8}"/>
              </a:ext>
            </a:extLst>
          </p:cNvPr>
          <p:cNvSpPr txBox="1"/>
          <p:nvPr/>
        </p:nvSpPr>
        <p:spPr>
          <a:xfrm>
            <a:off x="5721719" y="2690481"/>
            <a:ext cx="5707912" cy="2331151"/>
          </a:xfrm>
          <a:prstGeom prst="rect">
            <a:avLst/>
          </a:prstGeom>
        </p:spPr>
        <p:txBody>
          <a:bodyPr wrap="square" lIns="0" tIns="0" rIns="0" bIns="0" rtlCol="0" anchor="t">
            <a:spAutoFit/>
          </a:bodyPr>
          <a:lstStyle/>
          <a:p>
            <a:pPr lvl="0" algn="ctr">
              <a:lnSpc>
                <a:spcPct val="150000"/>
              </a:lnSpc>
            </a:pPr>
            <a:r>
              <a:rPr lang="vi-VN" sz="5300" b="1" dirty="0">
                <a:solidFill>
                  <a:srgbClr val="C00000"/>
                </a:solidFill>
                <a:latin typeface="+mn-lt"/>
                <a:ea typeface="Calibri" panose="020F0502020204030204" pitchFamily="34" charset="0"/>
                <a:cs typeface="Arial" panose="020B0604020202020204" pitchFamily="34" charset="0"/>
              </a:rPr>
              <a:t>HOẠT ĐỘNG 1: </a:t>
            </a:r>
            <a:r>
              <a:rPr lang="vi-VN" sz="5300" b="1" dirty="0">
                <a:solidFill>
                  <a:schemeClr val="tx1"/>
                </a:solidFill>
                <a:latin typeface="+mn-lt"/>
                <a:ea typeface="Calibri" panose="020F0502020204030204" pitchFamily="34" charset="0"/>
                <a:cs typeface="Arial" panose="020B0604020202020204" pitchFamily="34" charset="0"/>
              </a:rPr>
              <a:t>CHUẨN BỊ </a:t>
            </a:r>
          </a:p>
        </p:txBody>
      </p:sp>
      <p:grpSp>
        <p:nvGrpSpPr>
          <p:cNvPr id="14" name="Group 13">
            <a:extLst>
              <a:ext uri="{FF2B5EF4-FFF2-40B4-BE49-F238E27FC236}">
                <a16:creationId xmlns:a16="http://schemas.microsoft.com/office/drawing/2014/main" id="{FDA40535-6DA5-D937-1B84-5829D1B66982}"/>
              </a:ext>
            </a:extLst>
          </p:cNvPr>
          <p:cNvGrpSpPr/>
          <p:nvPr/>
        </p:nvGrpSpPr>
        <p:grpSpPr>
          <a:xfrm>
            <a:off x="762369" y="1901686"/>
            <a:ext cx="4721446" cy="4205301"/>
            <a:chOff x="285625" y="714205"/>
            <a:chExt cx="6096000" cy="5429590"/>
          </a:xfrm>
        </p:grpSpPr>
        <p:sp>
          <p:nvSpPr>
            <p:cNvPr id="12" name="Freeform 5">
              <a:extLst>
                <a:ext uri="{FF2B5EF4-FFF2-40B4-BE49-F238E27FC236}">
                  <a16:creationId xmlns:a16="http://schemas.microsoft.com/office/drawing/2014/main" id="{BC41D3F1-CEFF-A292-9915-9F0FCBBB5308}"/>
                </a:ext>
              </a:extLst>
            </p:cNvPr>
            <p:cNvSpPr/>
            <p:nvPr/>
          </p:nvSpPr>
          <p:spPr>
            <a:xfrm>
              <a:off x="2892120" y="714205"/>
              <a:ext cx="3489505" cy="3957171"/>
            </a:xfrm>
            <a:custGeom>
              <a:avLst/>
              <a:gdLst/>
              <a:ahLst/>
              <a:cxnLst/>
              <a:rect l="l" t="t" r="r" b="b"/>
              <a:pathLst>
                <a:path w="5234258" h="5935756">
                  <a:moveTo>
                    <a:pt x="0" y="0"/>
                  </a:moveTo>
                  <a:lnTo>
                    <a:pt x="5234258" y="0"/>
                  </a:lnTo>
                  <a:lnTo>
                    <a:pt x="5234258" y="5935756"/>
                  </a:lnTo>
                  <a:lnTo>
                    <a:pt x="0" y="59357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6">
              <a:extLst>
                <a:ext uri="{FF2B5EF4-FFF2-40B4-BE49-F238E27FC236}">
                  <a16:creationId xmlns:a16="http://schemas.microsoft.com/office/drawing/2014/main" id="{688971CA-8A35-704E-E0A5-65F32ACC9A87}"/>
                </a:ext>
              </a:extLst>
            </p:cNvPr>
            <p:cNvSpPr/>
            <p:nvPr/>
          </p:nvSpPr>
          <p:spPr>
            <a:xfrm flipH="1">
              <a:off x="285625" y="1591770"/>
              <a:ext cx="3815424" cy="4552025"/>
            </a:xfrm>
            <a:custGeom>
              <a:avLst/>
              <a:gdLst/>
              <a:ahLst/>
              <a:cxnLst/>
              <a:rect l="l" t="t" r="r" b="b"/>
              <a:pathLst>
                <a:path w="5723136" h="6828037">
                  <a:moveTo>
                    <a:pt x="5723136" y="0"/>
                  </a:moveTo>
                  <a:lnTo>
                    <a:pt x="0" y="0"/>
                  </a:lnTo>
                  <a:lnTo>
                    <a:pt x="0" y="6828037"/>
                  </a:lnTo>
                  <a:lnTo>
                    <a:pt x="5723136" y="6828037"/>
                  </a:lnTo>
                  <a:lnTo>
                    <a:pt x="5723136" y="0"/>
                  </a:lnTo>
                  <a:close/>
                </a:path>
              </a:pathLst>
            </a:custGeom>
            <a:blipFill>
              <a:blip r:embed="rId5">
                <a:extLst>
                  <a:ext uri="{96DAC541-7B7A-43D3-8B79-37D633B846F1}">
                    <asvg:svgBlip xmlns:asvg="http://schemas.microsoft.com/office/drawing/2016/SVG/main" r:embed="rId6"/>
                  </a:ext>
                </a:extLst>
              </a:blip>
              <a:stretch>
                <a:fillRect/>
              </a:stretch>
            </a:blipFill>
          </p:spPr>
        </p:sp>
      </p:gr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1F1A21-C6DB-CD71-5373-A46C0BCF0F9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7CC2A7E8-221B-5AE8-9403-BC266A1CF739}"/>
              </a:ext>
            </a:extLst>
          </p:cNvPr>
          <p:cNvSpPr txBox="1"/>
          <p:nvPr/>
        </p:nvSpPr>
        <p:spPr>
          <a:xfrm>
            <a:off x="969710" y="2186390"/>
            <a:ext cx="6184852" cy="2976649"/>
          </a:xfrm>
          <a:prstGeom prst="rect">
            <a:avLst/>
          </a:prstGeom>
          <a:noFill/>
        </p:spPr>
        <p:txBody>
          <a:bodyPr wrap="square">
            <a:spAutoFit/>
          </a:bodyPr>
          <a:lstStyle/>
          <a:p>
            <a:pPr algn="ctr">
              <a:lnSpc>
                <a:spcPct val="150000"/>
              </a:lnSpc>
            </a:pPr>
            <a:r>
              <a:rPr lang="en-US" sz="2772" b="1" dirty="0">
                <a:solidFill>
                  <a:schemeClr val="tx1"/>
                </a:solidFill>
                <a:latin typeface="+mn-lt"/>
                <a:ea typeface="Calibri" panose="020F0502020204030204" pitchFamily="34" charset="0"/>
                <a:cs typeface="Arial" panose="020B0604020202020204" pitchFamily="34" charset="0"/>
                <a:sym typeface="Arial"/>
              </a:rPr>
              <a:t>YÊU CẦU:</a:t>
            </a:r>
          </a:p>
          <a:p>
            <a:pPr algn="just">
              <a:lnSpc>
                <a:spcPct val="150000"/>
              </a:lnSpc>
            </a:pPr>
            <a:r>
              <a:rPr lang="vi-VN" sz="2520" dirty="0">
                <a:solidFill>
                  <a:schemeClr val="tx1"/>
                </a:solidFill>
                <a:latin typeface="+mn-lt"/>
                <a:ea typeface="Calibri" panose="020F0502020204030204" pitchFamily="34" charset="0"/>
                <a:cs typeface="Arial" panose="020B0604020202020204" pitchFamily="34" charset="0"/>
                <a:sym typeface="Arial"/>
              </a:rPr>
              <a:t>Giới thiệu một tác phẩm (câu chuyện hoặc bài thơ, bài văn, bài báo) mà em đã đọc về trẻ em hoặc về một hoạt động bảo vệ, chăm sóc trẻ em. </a:t>
            </a:r>
            <a:endParaRPr lang="en-US" sz="2520" dirty="0">
              <a:solidFill>
                <a:schemeClr val="tx1"/>
              </a:solidFill>
              <a:latin typeface="+mn-lt"/>
              <a:ea typeface="Calibri" panose="020F0502020204030204" pitchFamily="34" charset="0"/>
              <a:cs typeface="Arial" panose="020B0604020202020204" pitchFamily="34" charset="0"/>
              <a:sym typeface="Arial"/>
            </a:endParaRPr>
          </a:p>
        </p:txBody>
      </p:sp>
      <p:sp>
        <p:nvSpPr>
          <p:cNvPr id="13" name="Freeform 21">
            <a:extLst>
              <a:ext uri="{FF2B5EF4-FFF2-40B4-BE49-F238E27FC236}">
                <a16:creationId xmlns:a16="http://schemas.microsoft.com/office/drawing/2014/main" id="{1803F1A7-3672-E28E-EDAA-5E323B569CD8}"/>
              </a:ext>
            </a:extLst>
          </p:cNvPr>
          <p:cNvSpPr/>
          <p:nvPr/>
        </p:nvSpPr>
        <p:spPr>
          <a:xfrm flipH="1">
            <a:off x="7713967" y="1564170"/>
            <a:ext cx="3508323" cy="4405428"/>
          </a:xfrm>
          <a:custGeom>
            <a:avLst/>
            <a:gdLst/>
            <a:ahLst/>
            <a:cxnLst/>
            <a:rect l="l" t="t" r="r" b="b"/>
            <a:pathLst>
              <a:path w="1306134" h="1640123">
                <a:moveTo>
                  <a:pt x="0" y="0"/>
                </a:moveTo>
                <a:lnTo>
                  <a:pt x="1306135" y="0"/>
                </a:lnTo>
                <a:lnTo>
                  <a:pt x="1306135" y="1640123"/>
                </a:lnTo>
                <a:lnTo>
                  <a:pt x="0" y="16401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37995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F87C88-F3B8-1CF3-578F-D833DED104E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9739176-FCFB-D23D-D4C9-E6D7E93D232D}"/>
              </a:ext>
            </a:extLst>
          </p:cNvPr>
          <p:cNvSpPr txBox="1"/>
          <p:nvPr/>
        </p:nvSpPr>
        <p:spPr>
          <a:xfrm>
            <a:off x="4017675" y="1488225"/>
            <a:ext cx="4156650" cy="461665"/>
          </a:xfrm>
          <a:prstGeom prst="rect">
            <a:avLst/>
          </a:prstGeom>
          <a:noFill/>
        </p:spPr>
        <p:txBody>
          <a:bodyPr wrap="square" rtlCol="0">
            <a:spAutoFit/>
          </a:bodyPr>
          <a:lstStyle/>
          <a:p>
            <a:pPr algn="ctr"/>
            <a:r>
              <a:rPr lang="en-US" sz="2400" b="1" dirty="0">
                <a:solidFill>
                  <a:schemeClr val="tx1"/>
                </a:solidFill>
                <a:latin typeface="+mn-lt"/>
                <a:cs typeface="Arial" panose="020B0604020202020204" pitchFamily="34" charset="0"/>
              </a:rPr>
              <a:t>GỢI </a:t>
            </a:r>
            <a:r>
              <a:rPr lang="en-US" sz="2400" b="1" dirty="0" err="1">
                <a:solidFill>
                  <a:schemeClr val="tx1"/>
                </a:solidFill>
                <a:latin typeface="+mn-lt"/>
                <a:cs typeface="Arial" panose="020B0604020202020204" pitchFamily="34" charset="0"/>
              </a:rPr>
              <a:t>Ý</a:t>
            </a:r>
            <a:r>
              <a:rPr lang="en-US" sz="2400" b="1" dirty="0">
                <a:solidFill>
                  <a:schemeClr val="tx1"/>
                </a:solidFill>
                <a:latin typeface="+mn-lt"/>
                <a:cs typeface="Arial" panose="020B0604020202020204" pitchFamily="34" charset="0"/>
              </a:rPr>
              <a:t> THỰC HIỆN</a:t>
            </a:r>
          </a:p>
        </p:txBody>
      </p:sp>
      <p:sp>
        <p:nvSpPr>
          <p:cNvPr id="7" name="Speech Bubble: Rectangle with Corners Rounded 13">
            <a:extLst>
              <a:ext uri="{FF2B5EF4-FFF2-40B4-BE49-F238E27FC236}">
                <a16:creationId xmlns:a16="http://schemas.microsoft.com/office/drawing/2014/main" id="{D0A4F49E-1690-14C4-B42D-E9E30EA9787D}"/>
              </a:ext>
            </a:extLst>
          </p:cNvPr>
          <p:cNvSpPr/>
          <p:nvPr/>
        </p:nvSpPr>
        <p:spPr>
          <a:xfrm>
            <a:off x="5195553" y="2207282"/>
            <a:ext cx="5880558" cy="1247045"/>
          </a:xfrm>
          <a:prstGeom prst="wedgeRoundRectCallout">
            <a:avLst>
              <a:gd name="adj1" fmla="val -57480"/>
              <a:gd name="adj2" fmla="val 43842"/>
              <a:gd name="adj3" fmla="val 16667"/>
            </a:avLst>
          </a:prstGeom>
          <a:solidFill>
            <a:schemeClr val="accent1">
              <a:lumMod val="20000"/>
              <a:lumOff val="80000"/>
            </a:schemeClr>
          </a:solidFill>
          <a:ln>
            <a:solidFill>
              <a:schemeClr val="accent1">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cs typeface="Arial" panose="020B0604020202020204" pitchFamily="34" charset="0"/>
              </a:rPr>
              <a:t>Giới thiệu tên tác phẩm, tên tác giả (nếu có)</a:t>
            </a:r>
            <a:endParaRPr lang="en-US" sz="2400" dirty="0">
              <a:solidFill>
                <a:schemeClr val="tx1"/>
              </a:solidFill>
              <a:cs typeface="Arial" panose="020B0604020202020204" pitchFamily="34" charset="0"/>
            </a:endParaRPr>
          </a:p>
        </p:txBody>
      </p:sp>
      <p:sp>
        <p:nvSpPr>
          <p:cNvPr id="8" name="Speech Bubble: Rectangle with Corners Rounded 14">
            <a:extLst>
              <a:ext uri="{FF2B5EF4-FFF2-40B4-BE49-F238E27FC236}">
                <a16:creationId xmlns:a16="http://schemas.microsoft.com/office/drawing/2014/main" id="{67751EC5-690B-04D4-3DA1-F2EEA8196E52}"/>
              </a:ext>
            </a:extLst>
          </p:cNvPr>
          <p:cNvSpPr/>
          <p:nvPr/>
        </p:nvSpPr>
        <p:spPr>
          <a:xfrm>
            <a:off x="5195553" y="3711719"/>
            <a:ext cx="5880558" cy="1247044"/>
          </a:xfrm>
          <a:prstGeom prst="wedgeRoundRectCallout">
            <a:avLst>
              <a:gd name="adj1" fmla="val -56780"/>
              <a:gd name="adj2" fmla="val -34755"/>
              <a:gd name="adj3" fmla="val 16667"/>
            </a:avLst>
          </a:prstGeom>
          <a:solidFill>
            <a:srgbClr val="FFF3CD"/>
          </a:solidFill>
          <a:ln>
            <a:solidFill>
              <a:schemeClr val="accent4">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schemeClr val="tx1"/>
                </a:solidFill>
                <a:cs typeface="Arial" panose="020B0604020202020204" pitchFamily="34" charset="0"/>
              </a:rPr>
              <a:t>Lí do em </a:t>
            </a:r>
            <a:r>
              <a:rPr lang="pt-BR" sz="2400" dirty="0" err="1">
                <a:solidFill>
                  <a:schemeClr val="tx1"/>
                </a:solidFill>
                <a:cs typeface="Arial" panose="020B0604020202020204" pitchFamily="34" charset="0"/>
              </a:rPr>
              <a:t>chọn</a:t>
            </a:r>
            <a:r>
              <a:rPr lang="pt-BR" sz="2400" dirty="0">
                <a:solidFill>
                  <a:schemeClr val="tx1"/>
                </a:solidFill>
                <a:cs typeface="Arial" panose="020B0604020202020204" pitchFamily="34" charset="0"/>
              </a:rPr>
              <a:t> </a:t>
            </a:r>
            <a:r>
              <a:rPr lang="pt-BR" sz="2400" dirty="0" err="1">
                <a:solidFill>
                  <a:schemeClr val="tx1"/>
                </a:solidFill>
                <a:cs typeface="Arial" panose="020B0604020202020204" pitchFamily="34" charset="0"/>
              </a:rPr>
              <a:t>tác</a:t>
            </a:r>
            <a:r>
              <a:rPr lang="pt-BR" sz="2400" dirty="0">
                <a:solidFill>
                  <a:schemeClr val="tx1"/>
                </a:solidFill>
                <a:cs typeface="Arial" panose="020B0604020202020204" pitchFamily="34" charset="0"/>
              </a:rPr>
              <a:t> </a:t>
            </a:r>
            <a:r>
              <a:rPr lang="pt-BR" sz="2400" dirty="0" err="1">
                <a:solidFill>
                  <a:schemeClr val="tx1"/>
                </a:solidFill>
                <a:cs typeface="Arial" panose="020B0604020202020204" pitchFamily="34" charset="0"/>
              </a:rPr>
              <a:t>phẩm</a:t>
            </a:r>
            <a:r>
              <a:rPr lang="pt-BR" sz="2400" dirty="0">
                <a:solidFill>
                  <a:schemeClr val="tx1"/>
                </a:solidFill>
                <a:cs typeface="Arial" panose="020B0604020202020204" pitchFamily="34" charset="0"/>
              </a:rPr>
              <a:t> </a:t>
            </a:r>
            <a:r>
              <a:rPr lang="pt-BR" sz="2400" dirty="0" err="1">
                <a:solidFill>
                  <a:schemeClr val="tx1"/>
                </a:solidFill>
                <a:cs typeface="Arial" panose="020B0604020202020204" pitchFamily="34" charset="0"/>
              </a:rPr>
              <a:t>đó</a:t>
            </a:r>
            <a:r>
              <a:rPr lang="pt-BR" sz="2400" dirty="0">
                <a:solidFill>
                  <a:schemeClr val="tx1"/>
                </a:solidFill>
                <a:cs typeface="Arial" panose="020B0604020202020204" pitchFamily="34" charset="0"/>
              </a:rPr>
              <a:t>?</a:t>
            </a:r>
            <a:endParaRPr lang="en-US" sz="2400" dirty="0">
              <a:solidFill>
                <a:schemeClr val="tx1"/>
              </a:solidFill>
              <a:cs typeface="Arial" panose="020B0604020202020204" pitchFamily="34" charset="0"/>
            </a:endParaRPr>
          </a:p>
        </p:txBody>
      </p:sp>
      <p:sp>
        <p:nvSpPr>
          <p:cNvPr id="9" name="Speech Bubble: Rectangle with Corners Rounded 15">
            <a:extLst>
              <a:ext uri="{FF2B5EF4-FFF2-40B4-BE49-F238E27FC236}">
                <a16:creationId xmlns:a16="http://schemas.microsoft.com/office/drawing/2014/main" id="{08568591-D261-9389-6FFE-D50B80FE237C}"/>
              </a:ext>
            </a:extLst>
          </p:cNvPr>
          <p:cNvSpPr/>
          <p:nvPr/>
        </p:nvSpPr>
        <p:spPr>
          <a:xfrm>
            <a:off x="5195553" y="5216155"/>
            <a:ext cx="5880558" cy="1247044"/>
          </a:xfrm>
          <a:prstGeom prst="wedgeRoundRectCallout">
            <a:avLst>
              <a:gd name="adj1" fmla="val -56780"/>
              <a:gd name="adj2" fmla="val -34755"/>
              <a:gd name="adj3" fmla="val 16667"/>
            </a:avLst>
          </a:prstGeom>
          <a:solidFill>
            <a:schemeClr val="accent6">
              <a:lumMod val="20000"/>
              <a:lumOff val="80000"/>
            </a:schemeClr>
          </a:solidFill>
          <a:ln>
            <a:solidFill>
              <a:schemeClr val="accent6">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solidFill>
                  <a:schemeClr val="tx1"/>
                </a:solidFill>
                <a:cs typeface="Arial" panose="020B0604020202020204" pitchFamily="34" charset="0"/>
              </a:rPr>
              <a:t>Em biết tác phẩm đó từ đâu</a:t>
            </a:r>
            <a:r>
              <a:rPr lang="en-US" sz="2400">
                <a:solidFill>
                  <a:schemeClr val="tx1"/>
                </a:solidFill>
                <a:cs typeface="Arial" panose="020B0604020202020204" pitchFamily="34" charset="0"/>
              </a:rPr>
              <a:t>?</a:t>
            </a:r>
          </a:p>
        </p:txBody>
      </p:sp>
      <p:sp>
        <p:nvSpPr>
          <p:cNvPr id="14" name="Freeform 5">
            <a:extLst>
              <a:ext uri="{FF2B5EF4-FFF2-40B4-BE49-F238E27FC236}">
                <a16:creationId xmlns:a16="http://schemas.microsoft.com/office/drawing/2014/main" id="{48CC027B-4921-E798-0DCD-588181982DDC}"/>
              </a:ext>
            </a:extLst>
          </p:cNvPr>
          <p:cNvSpPr/>
          <p:nvPr/>
        </p:nvSpPr>
        <p:spPr>
          <a:xfrm flipH="1">
            <a:off x="1013550" y="2670649"/>
            <a:ext cx="3422524" cy="3329183"/>
          </a:xfrm>
          <a:custGeom>
            <a:avLst/>
            <a:gdLst/>
            <a:ahLst/>
            <a:cxnLst/>
            <a:rect l="l" t="t" r="r" b="b"/>
            <a:pathLst>
              <a:path w="7546994" h="7341167">
                <a:moveTo>
                  <a:pt x="0" y="0"/>
                </a:moveTo>
                <a:lnTo>
                  <a:pt x="7546994" y="0"/>
                </a:lnTo>
                <a:lnTo>
                  <a:pt x="7546994" y="7341167"/>
                </a:lnTo>
                <a:lnTo>
                  <a:pt x="0" y="73411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30023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out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DE4376-F490-E226-9936-B9D16CF6AC9B}"/>
            </a:ext>
          </a:extLst>
        </p:cNvPr>
        <p:cNvGrpSpPr/>
        <p:nvPr/>
      </p:nvGrpSpPr>
      <p:grpSpPr>
        <a:xfrm>
          <a:off x="0" y="0"/>
          <a:ext cx="0" cy="0"/>
          <a:chOff x="0" y="0"/>
          <a:chExt cx="0" cy="0"/>
        </a:xfrm>
      </p:grpSpPr>
      <p:sp>
        <p:nvSpPr>
          <p:cNvPr id="4" name="Rounded Rectangle 207">
            <a:extLst>
              <a:ext uri="{FF2B5EF4-FFF2-40B4-BE49-F238E27FC236}">
                <a16:creationId xmlns:a16="http://schemas.microsoft.com/office/drawing/2014/main" id="{12AC4200-4800-FF35-93FF-2722901F5784}"/>
              </a:ext>
            </a:extLst>
          </p:cNvPr>
          <p:cNvSpPr/>
          <p:nvPr/>
        </p:nvSpPr>
        <p:spPr>
          <a:xfrm>
            <a:off x="5171610" y="2303352"/>
            <a:ext cx="5996508" cy="1139115"/>
          </a:xfrm>
          <a:prstGeom prst="roundRect">
            <a:avLst>
              <a:gd name="adj" fmla="val 10658"/>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err="1">
                <a:solidFill>
                  <a:sysClr val="windowText" lastClr="000000"/>
                </a:solidFill>
                <a:latin typeface="+mn-lt"/>
                <a:cs typeface="Arial" panose="020B0604020202020204" pitchFamily="34" charset="0"/>
                <a:sym typeface="Arial"/>
              </a:rPr>
              <a:t>Tác</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phẩm</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giới</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thiệu</a:t>
            </a:r>
            <a:r>
              <a:rPr lang="en-US" sz="2400" kern="0" dirty="0">
                <a:solidFill>
                  <a:sysClr val="windowText" lastClr="000000"/>
                </a:solidFill>
                <a:latin typeface="+mn-lt"/>
                <a:cs typeface="Arial" panose="020B0604020202020204" pitchFamily="34" charset="0"/>
                <a:sym typeface="Arial"/>
              </a:rPr>
              <a:t>: </a:t>
            </a:r>
            <a:r>
              <a:rPr lang="en-US" sz="2400" i="1" kern="0" dirty="0" err="1">
                <a:solidFill>
                  <a:schemeClr val="tx1"/>
                </a:solidFill>
                <a:latin typeface="+mn-lt"/>
                <a:cs typeface="Arial" panose="020B0604020202020204" pitchFamily="34" charset="0"/>
                <a:sym typeface="Arial"/>
              </a:rPr>
              <a:t>Nếu</a:t>
            </a:r>
            <a:r>
              <a:rPr lang="en-US" sz="2400" i="1" kern="0" dirty="0">
                <a:solidFill>
                  <a:schemeClr val="tx1"/>
                </a:solidFill>
                <a:latin typeface="+mn-lt"/>
                <a:cs typeface="Arial" panose="020B0604020202020204" pitchFamily="34" charset="0"/>
                <a:sym typeface="Arial"/>
              </a:rPr>
              <a:t> </a:t>
            </a:r>
            <a:r>
              <a:rPr lang="en-US" sz="2400" i="1" kern="0" dirty="0" err="1">
                <a:solidFill>
                  <a:schemeClr val="tx1"/>
                </a:solidFill>
                <a:latin typeface="+mn-lt"/>
                <a:cs typeface="Arial" panose="020B0604020202020204" pitchFamily="34" charset="0"/>
                <a:sym typeface="Arial"/>
              </a:rPr>
              <a:t>trái</a:t>
            </a:r>
            <a:r>
              <a:rPr lang="en-US" sz="2400" i="1" kern="0" dirty="0">
                <a:solidFill>
                  <a:schemeClr val="tx1"/>
                </a:solidFill>
                <a:latin typeface="+mn-lt"/>
                <a:cs typeface="Arial" panose="020B0604020202020204" pitchFamily="34" charset="0"/>
                <a:sym typeface="Arial"/>
              </a:rPr>
              <a:t> </a:t>
            </a:r>
            <a:r>
              <a:rPr lang="en-US" sz="2400" i="1" kern="0" dirty="0" err="1">
                <a:solidFill>
                  <a:schemeClr val="tx1"/>
                </a:solidFill>
                <a:latin typeface="+mn-lt"/>
                <a:cs typeface="Arial" panose="020B0604020202020204" pitchFamily="34" charset="0"/>
                <a:sym typeface="Arial"/>
              </a:rPr>
              <a:t>đất</a:t>
            </a:r>
            <a:r>
              <a:rPr lang="en-US" sz="2400" i="1" kern="0" dirty="0">
                <a:solidFill>
                  <a:schemeClr val="tx1"/>
                </a:solidFill>
                <a:latin typeface="+mn-lt"/>
                <a:cs typeface="Arial" panose="020B0604020202020204" pitchFamily="34" charset="0"/>
                <a:sym typeface="Arial"/>
              </a:rPr>
              <a:t> </a:t>
            </a:r>
            <a:r>
              <a:rPr lang="en-US" sz="2400" i="1" kern="0" dirty="0" err="1">
                <a:solidFill>
                  <a:schemeClr val="tx1"/>
                </a:solidFill>
                <a:latin typeface="+mn-lt"/>
                <a:cs typeface="Arial" panose="020B0604020202020204" pitchFamily="34" charset="0"/>
                <a:sym typeface="Arial"/>
              </a:rPr>
              <a:t>thiếu</a:t>
            </a:r>
            <a:r>
              <a:rPr lang="en-US" sz="2400" i="1" kern="0" dirty="0">
                <a:solidFill>
                  <a:schemeClr val="tx1"/>
                </a:solidFill>
                <a:latin typeface="+mn-lt"/>
                <a:cs typeface="Arial" panose="020B0604020202020204" pitchFamily="34" charset="0"/>
                <a:sym typeface="Arial"/>
              </a:rPr>
              <a:t> </a:t>
            </a:r>
            <a:r>
              <a:rPr lang="en-US" sz="2400" i="1" kern="0" dirty="0" err="1">
                <a:solidFill>
                  <a:schemeClr val="tx1"/>
                </a:solidFill>
                <a:latin typeface="+mn-lt"/>
                <a:cs typeface="Arial" panose="020B0604020202020204" pitchFamily="34" charset="0"/>
                <a:sym typeface="Arial"/>
              </a:rPr>
              <a:t>trẻ</a:t>
            </a:r>
            <a:r>
              <a:rPr lang="en-US" sz="2400" i="1" kern="0" dirty="0">
                <a:solidFill>
                  <a:schemeClr val="tx1"/>
                </a:solidFill>
                <a:latin typeface="+mn-lt"/>
                <a:cs typeface="Arial" panose="020B0604020202020204" pitchFamily="34" charset="0"/>
                <a:sym typeface="Arial"/>
              </a:rPr>
              <a:t> </a:t>
            </a:r>
            <a:r>
              <a:rPr lang="en-US" sz="2400" i="1" dirty="0">
                <a:solidFill>
                  <a:schemeClr val="tx1"/>
                </a:solidFill>
                <a:latin typeface="+mn-lt"/>
                <a:cs typeface="Arial" panose="020B0604020202020204" pitchFamily="34" charset="0"/>
              </a:rPr>
              <a:t>con</a:t>
            </a:r>
            <a:r>
              <a:rPr lang="en-US" sz="2400" i="1" kern="0" dirty="0">
                <a:solidFill>
                  <a:schemeClr val="tx1"/>
                </a:solidFill>
                <a:latin typeface="+mn-lt"/>
                <a:cs typeface="Arial" panose="020B0604020202020204" pitchFamily="34" charset="0"/>
                <a:sym typeface="Arial"/>
              </a:rPr>
              <a:t> </a:t>
            </a:r>
            <a:r>
              <a:rPr lang="en-US" sz="2400" kern="0" dirty="0">
                <a:solidFill>
                  <a:schemeClr val="tx1"/>
                </a:solidFill>
                <a:latin typeface="+mn-lt"/>
                <a:cs typeface="Arial" panose="020B0604020202020204" pitchFamily="34" charset="0"/>
                <a:sym typeface="Arial"/>
              </a:rPr>
              <a:t>(</a:t>
            </a:r>
            <a:r>
              <a:rPr lang="en-US" sz="2400" kern="0" dirty="0" err="1">
                <a:solidFill>
                  <a:schemeClr val="tx1"/>
                </a:solidFill>
                <a:latin typeface="+mn-lt"/>
                <a:cs typeface="Arial" panose="020B0604020202020204" pitchFamily="34" charset="0"/>
                <a:sym typeface="Arial"/>
              </a:rPr>
              <a:t>Đỗ</a:t>
            </a:r>
            <a:r>
              <a:rPr lang="en-US" sz="2400" kern="0" dirty="0">
                <a:solidFill>
                  <a:schemeClr val="tx1"/>
                </a:solidFill>
                <a:latin typeface="+mn-lt"/>
                <a:cs typeface="Arial" panose="020B0604020202020204" pitchFamily="34" charset="0"/>
                <a:sym typeface="Arial"/>
              </a:rPr>
              <a:t> Trung Lai). </a:t>
            </a:r>
          </a:p>
        </p:txBody>
      </p:sp>
      <p:cxnSp>
        <p:nvCxnSpPr>
          <p:cNvPr id="5" name="Elbow Connector 209">
            <a:extLst>
              <a:ext uri="{FF2B5EF4-FFF2-40B4-BE49-F238E27FC236}">
                <a16:creationId xmlns:a16="http://schemas.microsoft.com/office/drawing/2014/main" id="{73318DE9-DBD3-1095-8ABB-070DB2E62D5B}"/>
              </a:ext>
            </a:extLst>
          </p:cNvPr>
          <p:cNvCxnSpPr>
            <a:cxnSpLocks/>
            <a:endCxn id="4" idx="1"/>
          </p:cNvCxnSpPr>
          <p:nvPr/>
        </p:nvCxnSpPr>
        <p:spPr>
          <a:xfrm flipV="1">
            <a:off x="3819500" y="2872910"/>
            <a:ext cx="1352110" cy="1530910"/>
          </a:xfrm>
          <a:prstGeom prst="bentConnector3">
            <a:avLst>
              <a:gd name="adj1" fmla="val 50000"/>
            </a:avLst>
          </a:prstGeom>
          <a:noFill/>
          <a:ln w="19050" cap="flat" cmpd="sng" algn="ctr">
            <a:solidFill>
              <a:srgbClr val="000000"/>
            </a:solidFill>
            <a:prstDash val="solid"/>
            <a:tailEnd type="triangle"/>
          </a:ln>
          <a:effectLst/>
        </p:spPr>
      </p:cxnSp>
      <p:cxnSp>
        <p:nvCxnSpPr>
          <p:cNvPr id="6" name="Straight Arrow Connector 5">
            <a:extLst>
              <a:ext uri="{FF2B5EF4-FFF2-40B4-BE49-F238E27FC236}">
                <a16:creationId xmlns:a16="http://schemas.microsoft.com/office/drawing/2014/main" id="{D3DD1600-3F4B-EA55-3005-516CA8B5888F}"/>
              </a:ext>
            </a:extLst>
          </p:cNvPr>
          <p:cNvCxnSpPr>
            <a:cxnSpLocks/>
            <a:endCxn id="7" idx="1"/>
          </p:cNvCxnSpPr>
          <p:nvPr/>
        </p:nvCxnSpPr>
        <p:spPr>
          <a:xfrm>
            <a:off x="3819499" y="4403820"/>
            <a:ext cx="1352111" cy="0"/>
          </a:xfrm>
          <a:prstGeom prst="straightConnector1">
            <a:avLst/>
          </a:prstGeom>
          <a:noFill/>
          <a:ln w="19050" cap="flat" cmpd="sng" algn="ctr">
            <a:solidFill>
              <a:srgbClr val="000000"/>
            </a:solidFill>
            <a:prstDash val="solid"/>
            <a:tailEnd type="triangle"/>
          </a:ln>
          <a:effectLst/>
        </p:spPr>
      </p:cxnSp>
      <p:sp>
        <p:nvSpPr>
          <p:cNvPr id="7" name="Rounded Rectangle 211">
            <a:extLst>
              <a:ext uri="{FF2B5EF4-FFF2-40B4-BE49-F238E27FC236}">
                <a16:creationId xmlns:a16="http://schemas.microsoft.com/office/drawing/2014/main" id="{AB219F70-C4F5-A851-1436-4A6144A0D22C}"/>
              </a:ext>
            </a:extLst>
          </p:cNvPr>
          <p:cNvSpPr/>
          <p:nvPr/>
        </p:nvSpPr>
        <p:spPr>
          <a:xfrm>
            <a:off x="5171610" y="3834262"/>
            <a:ext cx="5996508" cy="1139115"/>
          </a:xfrm>
          <a:prstGeom prst="roundRect">
            <a:avLst>
              <a:gd name="adj" fmla="val 10658"/>
            </a:avLst>
          </a:prstGeom>
          <a:solidFill>
            <a:srgbClr val="FFFFFF"/>
          </a:solidFill>
          <a:ln w="19050" cap="flat" cmpd="sng" algn="ctr">
            <a:solidFill>
              <a:srgbClr val="000000"/>
            </a:solidFill>
            <a:prstDash val="solid"/>
          </a:ln>
          <a:effectLst/>
        </p:spPr>
        <p:txBody>
          <a:bodyPr rtlCol="0" anchor="ctr"/>
          <a:lstStyle/>
          <a:p>
            <a:pPr algn="just" defTabSz="1151961">
              <a:defRPr/>
            </a:pPr>
            <a:r>
              <a:rPr lang="en-US" sz="2400" kern="0">
                <a:solidFill>
                  <a:sysClr val="windowText" lastClr="000000"/>
                </a:solidFill>
                <a:latin typeface="+mn-lt"/>
                <a:cs typeface="Arial" panose="020B0604020202020204" pitchFamily="34" charset="0"/>
                <a:sym typeface="Arial"/>
              </a:rPr>
              <a:t>Em biết tác phẩm này qua sách báo.</a:t>
            </a:r>
            <a:endParaRPr lang="en-US" sz="2400" kern="0" dirty="0">
              <a:solidFill>
                <a:sysClr val="windowText" lastClr="000000"/>
              </a:solidFill>
              <a:latin typeface="+mn-lt"/>
              <a:cs typeface="Arial" panose="020B0604020202020204" pitchFamily="34" charset="0"/>
              <a:sym typeface="Arial"/>
            </a:endParaRPr>
          </a:p>
        </p:txBody>
      </p:sp>
      <p:sp>
        <p:nvSpPr>
          <p:cNvPr id="8" name="Rounded Rectangle 212">
            <a:extLst>
              <a:ext uri="{FF2B5EF4-FFF2-40B4-BE49-F238E27FC236}">
                <a16:creationId xmlns:a16="http://schemas.microsoft.com/office/drawing/2014/main" id="{DE85FCC8-0329-09AE-EEB6-56F8FDDDE13C}"/>
              </a:ext>
            </a:extLst>
          </p:cNvPr>
          <p:cNvSpPr/>
          <p:nvPr/>
        </p:nvSpPr>
        <p:spPr>
          <a:xfrm>
            <a:off x="5171610" y="5365172"/>
            <a:ext cx="5996511" cy="1139115"/>
          </a:xfrm>
          <a:prstGeom prst="roundRect">
            <a:avLst>
              <a:gd name="adj" fmla="val 10658"/>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defRPr/>
            </a:pPr>
            <a:r>
              <a:rPr lang="vi-VN" sz="2400" kern="0" dirty="0">
                <a:solidFill>
                  <a:sysClr val="windowText" lastClr="000000"/>
                </a:solidFill>
                <a:latin typeface="+mn-lt"/>
                <a:cs typeface="Arial" panose="020B0604020202020204" pitchFamily="34" charset="0"/>
                <a:sym typeface="Arial"/>
              </a:rPr>
              <a:t>Em chọn tác phẩm vì đã nêu được quyền của trẻ em</a:t>
            </a:r>
            <a:r>
              <a:rPr lang="en-US" sz="2400" kern="0" dirty="0">
                <a:solidFill>
                  <a:sysClr val="windowText" lastClr="000000"/>
                </a:solidFill>
                <a:latin typeface="+mn-lt"/>
                <a:cs typeface="Arial" panose="020B0604020202020204" pitchFamily="34" charset="0"/>
                <a:sym typeface="Arial"/>
              </a:rPr>
              <a:t>,</a:t>
            </a:r>
            <a:r>
              <a:rPr lang="vi-VN" sz="2400" kern="0" dirty="0">
                <a:solidFill>
                  <a:sysClr val="windowText" lastClr="000000"/>
                </a:solidFill>
                <a:latin typeface="+mn-lt"/>
                <a:cs typeface="Arial" panose="020B0604020202020204" pitchFamily="34" charset="0"/>
                <a:sym typeface="Arial"/>
              </a:rPr>
              <a:t>…</a:t>
            </a:r>
            <a:endParaRPr lang="en-US" sz="2400" kern="0" dirty="0">
              <a:solidFill>
                <a:sysClr val="windowText" lastClr="000000"/>
              </a:solidFill>
              <a:latin typeface="+mn-lt"/>
              <a:cs typeface="Arial" panose="020B0604020202020204" pitchFamily="34" charset="0"/>
              <a:sym typeface="Arial"/>
            </a:endParaRPr>
          </a:p>
        </p:txBody>
      </p:sp>
      <p:cxnSp>
        <p:nvCxnSpPr>
          <p:cNvPr id="9" name="Elbow Connector 213">
            <a:extLst>
              <a:ext uri="{FF2B5EF4-FFF2-40B4-BE49-F238E27FC236}">
                <a16:creationId xmlns:a16="http://schemas.microsoft.com/office/drawing/2014/main" id="{01B6DC7E-DEFA-14E1-C98A-2487BA780661}"/>
              </a:ext>
            </a:extLst>
          </p:cNvPr>
          <p:cNvCxnSpPr>
            <a:cxnSpLocks/>
            <a:endCxn id="8" idx="1"/>
          </p:cNvCxnSpPr>
          <p:nvPr/>
        </p:nvCxnSpPr>
        <p:spPr>
          <a:xfrm>
            <a:off x="3819500" y="4403820"/>
            <a:ext cx="1352110" cy="1530910"/>
          </a:xfrm>
          <a:prstGeom prst="bentConnector3">
            <a:avLst>
              <a:gd name="adj1" fmla="val 50000"/>
            </a:avLst>
          </a:prstGeom>
          <a:noFill/>
          <a:ln w="19050" cap="flat" cmpd="sng" algn="ctr">
            <a:solidFill>
              <a:srgbClr val="000000"/>
            </a:solidFill>
            <a:prstDash val="solid"/>
            <a:tailEnd type="triangle"/>
          </a:ln>
          <a:effectLst/>
        </p:spPr>
      </p:cxnSp>
      <p:sp>
        <p:nvSpPr>
          <p:cNvPr id="16" name="TextBox 15">
            <a:extLst>
              <a:ext uri="{FF2B5EF4-FFF2-40B4-BE49-F238E27FC236}">
                <a16:creationId xmlns:a16="http://schemas.microsoft.com/office/drawing/2014/main" id="{744DC24C-AA19-B32A-81C6-A8EEB4F24351}"/>
              </a:ext>
            </a:extLst>
          </p:cNvPr>
          <p:cNvSpPr txBox="1"/>
          <p:nvPr/>
        </p:nvSpPr>
        <p:spPr>
          <a:xfrm>
            <a:off x="3046971" y="1594187"/>
            <a:ext cx="6098058" cy="461665"/>
          </a:xfrm>
          <a:prstGeom prst="rect">
            <a:avLst/>
          </a:prstGeom>
          <a:noFill/>
        </p:spPr>
        <p:txBody>
          <a:bodyPr wrap="square">
            <a:spAutoFit/>
          </a:bodyPr>
          <a:lstStyle/>
          <a:p>
            <a:pPr algn="ctr">
              <a:defRPr/>
            </a:pPr>
            <a:r>
              <a:rPr lang="en-US" sz="2400" b="1" dirty="0">
                <a:solidFill>
                  <a:schemeClr val="tx1"/>
                </a:solidFill>
                <a:latin typeface="+mn-lt"/>
                <a:cs typeface="Arial" panose="020B0604020202020204" pitchFamily="34" charset="0"/>
              </a:rPr>
              <a:t>VÍ DỤ THAM KHẢO</a:t>
            </a:r>
          </a:p>
        </p:txBody>
      </p:sp>
      <p:sp>
        <p:nvSpPr>
          <p:cNvPr id="22" name="Freeform 6">
            <a:extLst>
              <a:ext uri="{FF2B5EF4-FFF2-40B4-BE49-F238E27FC236}">
                <a16:creationId xmlns:a16="http://schemas.microsoft.com/office/drawing/2014/main" id="{93D7C4A4-9679-A13E-2095-ECC6A484158D}"/>
              </a:ext>
            </a:extLst>
          </p:cNvPr>
          <p:cNvSpPr/>
          <p:nvPr/>
        </p:nvSpPr>
        <p:spPr>
          <a:xfrm>
            <a:off x="1023879" y="2668989"/>
            <a:ext cx="2547557" cy="3485464"/>
          </a:xfrm>
          <a:custGeom>
            <a:avLst/>
            <a:gdLst/>
            <a:ahLst/>
            <a:cxnLst/>
            <a:rect l="l" t="t" r="r" b="b"/>
            <a:pathLst>
              <a:path w="1198781" h="1640123">
                <a:moveTo>
                  <a:pt x="0" y="0"/>
                </a:moveTo>
                <a:lnTo>
                  <a:pt x="1198781" y="0"/>
                </a:lnTo>
                <a:lnTo>
                  <a:pt x="1198781" y="1640123"/>
                </a:lnTo>
                <a:lnTo>
                  <a:pt x="0" y="16401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848034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2DC240-156D-5DB8-D994-AAA53BEDD4DF}"/>
            </a:ext>
          </a:extLst>
        </p:cNvPr>
        <p:cNvGrpSpPr/>
        <p:nvPr/>
      </p:nvGrpSpPr>
      <p:grpSpPr>
        <a:xfrm>
          <a:off x="0" y="0"/>
          <a:ext cx="0" cy="0"/>
          <a:chOff x="0" y="0"/>
          <a:chExt cx="0" cy="0"/>
        </a:xfrm>
      </p:grpSpPr>
      <p:sp>
        <p:nvSpPr>
          <p:cNvPr id="11" name="TextBox 20">
            <a:extLst>
              <a:ext uri="{FF2B5EF4-FFF2-40B4-BE49-F238E27FC236}">
                <a16:creationId xmlns:a16="http://schemas.microsoft.com/office/drawing/2014/main" id="{ED93B642-85AA-D5F1-A084-3B6CED69A6AF}"/>
              </a:ext>
            </a:extLst>
          </p:cNvPr>
          <p:cNvSpPr txBox="1"/>
          <p:nvPr/>
        </p:nvSpPr>
        <p:spPr>
          <a:xfrm>
            <a:off x="875730" y="2309846"/>
            <a:ext cx="5232141" cy="2915157"/>
          </a:xfrm>
          <a:prstGeom prst="rect">
            <a:avLst/>
          </a:prstGeom>
        </p:spPr>
        <p:txBody>
          <a:bodyPr wrap="square" lIns="0" tIns="0" rIns="0" bIns="0" rtlCol="0" anchor="t">
            <a:spAutoFit/>
          </a:bodyPr>
          <a:lstStyle/>
          <a:p>
            <a:pPr lvl="0" algn="ctr">
              <a:lnSpc>
                <a:spcPct val="150000"/>
              </a:lnSpc>
            </a:pPr>
            <a:r>
              <a:rPr lang="vi-VN" sz="4400" b="1" dirty="0">
                <a:solidFill>
                  <a:srgbClr val="C00000"/>
                </a:solidFill>
                <a:latin typeface="+mn-lt"/>
                <a:ea typeface="Calibri" panose="020F0502020204030204" pitchFamily="34" charset="0"/>
                <a:cs typeface="Arial" panose="020B0604020202020204" pitchFamily="34" charset="0"/>
              </a:rPr>
              <a:t>HOẠT ĐỘNG 2: </a:t>
            </a:r>
            <a:endParaRPr lang="en-US" sz="4400" b="1" dirty="0">
              <a:solidFill>
                <a:srgbClr val="C00000"/>
              </a:solidFill>
              <a:latin typeface="+mn-lt"/>
              <a:ea typeface="Calibri" panose="020F0502020204030204" pitchFamily="34" charset="0"/>
              <a:cs typeface="Arial" panose="020B0604020202020204" pitchFamily="34" charset="0"/>
            </a:endParaRPr>
          </a:p>
          <a:p>
            <a:pPr lvl="0" algn="ctr">
              <a:lnSpc>
                <a:spcPct val="150000"/>
              </a:lnSpc>
            </a:pPr>
            <a:r>
              <a:rPr lang="vi-VN" sz="4400" b="1" dirty="0">
                <a:solidFill>
                  <a:schemeClr val="tx1"/>
                </a:solidFill>
                <a:latin typeface="+mn-lt"/>
                <a:ea typeface="Calibri" panose="020F0502020204030204" pitchFamily="34" charset="0"/>
                <a:cs typeface="Arial" panose="020B0604020202020204" pitchFamily="34" charset="0"/>
              </a:rPr>
              <a:t>GIỚI THIỆU </a:t>
            </a:r>
          </a:p>
          <a:p>
            <a:pPr lvl="0" algn="ctr">
              <a:lnSpc>
                <a:spcPct val="150000"/>
              </a:lnSpc>
            </a:pPr>
            <a:r>
              <a:rPr lang="vi-VN" sz="4400" b="1" dirty="0">
                <a:solidFill>
                  <a:schemeClr val="tx1"/>
                </a:solidFill>
                <a:latin typeface="+mn-lt"/>
                <a:ea typeface="Calibri" panose="020F0502020204030204" pitchFamily="34" charset="0"/>
                <a:cs typeface="Arial" panose="020B0604020202020204" pitchFamily="34" charset="0"/>
              </a:rPr>
              <a:t>VÀ TRAO ĐỔI</a:t>
            </a:r>
          </a:p>
        </p:txBody>
      </p:sp>
      <p:grpSp>
        <p:nvGrpSpPr>
          <p:cNvPr id="16" name="Group 15">
            <a:extLst>
              <a:ext uri="{FF2B5EF4-FFF2-40B4-BE49-F238E27FC236}">
                <a16:creationId xmlns:a16="http://schemas.microsoft.com/office/drawing/2014/main" id="{5FEDE1E3-B68B-B046-D7F9-72A21EBE3B41}"/>
              </a:ext>
            </a:extLst>
          </p:cNvPr>
          <p:cNvGrpSpPr/>
          <p:nvPr/>
        </p:nvGrpSpPr>
        <p:grpSpPr>
          <a:xfrm>
            <a:off x="6227805" y="1632997"/>
            <a:ext cx="6754298" cy="4666635"/>
            <a:chOff x="6096794" y="479216"/>
            <a:chExt cx="9010672" cy="6225594"/>
          </a:xfrm>
        </p:grpSpPr>
        <p:sp>
          <p:nvSpPr>
            <p:cNvPr id="13" name="Freeform 5">
              <a:extLst>
                <a:ext uri="{FF2B5EF4-FFF2-40B4-BE49-F238E27FC236}">
                  <a16:creationId xmlns:a16="http://schemas.microsoft.com/office/drawing/2014/main" id="{189FC04F-69B6-E911-D663-9986A55FFD3A}"/>
                </a:ext>
              </a:extLst>
            </p:cNvPr>
            <p:cNvSpPr/>
            <p:nvPr/>
          </p:nvSpPr>
          <p:spPr>
            <a:xfrm>
              <a:off x="6416793" y="1838033"/>
              <a:ext cx="8690673" cy="4866777"/>
            </a:xfrm>
            <a:custGeom>
              <a:avLst/>
              <a:gdLst/>
              <a:ahLst/>
              <a:cxnLst/>
              <a:rect l="l" t="t" r="r" b="b"/>
              <a:pathLst>
                <a:path w="13036009" h="7300165">
                  <a:moveTo>
                    <a:pt x="0" y="0"/>
                  </a:moveTo>
                  <a:lnTo>
                    <a:pt x="13036009" y="0"/>
                  </a:lnTo>
                  <a:lnTo>
                    <a:pt x="13036009" y="7300164"/>
                  </a:lnTo>
                  <a:lnTo>
                    <a:pt x="0" y="73001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Freeform 6">
              <a:extLst>
                <a:ext uri="{FF2B5EF4-FFF2-40B4-BE49-F238E27FC236}">
                  <a16:creationId xmlns:a16="http://schemas.microsoft.com/office/drawing/2014/main" id="{1F9E8328-9003-68DE-7464-C2449E5794CF}"/>
                </a:ext>
              </a:extLst>
            </p:cNvPr>
            <p:cNvSpPr/>
            <p:nvPr/>
          </p:nvSpPr>
          <p:spPr>
            <a:xfrm>
              <a:off x="6096794" y="479216"/>
              <a:ext cx="4105734" cy="3792205"/>
            </a:xfrm>
            <a:custGeom>
              <a:avLst/>
              <a:gdLst/>
              <a:ahLst/>
              <a:cxnLst/>
              <a:rect l="l" t="t" r="r" b="b"/>
              <a:pathLst>
                <a:path w="6158601" h="5688308">
                  <a:moveTo>
                    <a:pt x="0" y="0"/>
                  </a:moveTo>
                  <a:lnTo>
                    <a:pt x="6158601" y="0"/>
                  </a:lnTo>
                  <a:lnTo>
                    <a:pt x="6158601" y="5688308"/>
                  </a:lnTo>
                  <a:lnTo>
                    <a:pt x="0" y="56883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7">
              <a:extLst>
                <a:ext uri="{FF2B5EF4-FFF2-40B4-BE49-F238E27FC236}">
                  <a16:creationId xmlns:a16="http://schemas.microsoft.com/office/drawing/2014/main" id="{38816EEB-978C-F142-EA71-CDBCEF835AB7}"/>
                </a:ext>
              </a:extLst>
            </p:cNvPr>
            <p:cNvSpPr/>
            <p:nvPr/>
          </p:nvSpPr>
          <p:spPr>
            <a:xfrm>
              <a:off x="8155444" y="2586580"/>
              <a:ext cx="4390975" cy="3792205"/>
            </a:xfrm>
            <a:custGeom>
              <a:avLst/>
              <a:gdLst/>
              <a:ahLst/>
              <a:cxnLst/>
              <a:rect l="l" t="t" r="r" b="b"/>
              <a:pathLst>
                <a:path w="6586462" h="5688308">
                  <a:moveTo>
                    <a:pt x="0" y="0"/>
                  </a:moveTo>
                  <a:lnTo>
                    <a:pt x="6586461" y="0"/>
                  </a:lnTo>
                  <a:lnTo>
                    <a:pt x="6586461" y="5688308"/>
                  </a:lnTo>
                  <a:lnTo>
                    <a:pt x="0" y="56883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Tree>
    <p:extLst>
      <p:ext uri="{BB962C8B-B14F-4D97-AF65-F5344CB8AC3E}">
        <p14:creationId xmlns:p14="http://schemas.microsoft.com/office/powerpoint/2010/main" val="210458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6AEB31-C93E-486A-2181-C4FD12FE8DC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5D2643C-2C84-2041-9D98-64635D2D738E}"/>
              </a:ext>
            </a:extLst>
          </p:cNvPr>
          <p:cNvGrpSpPr/>
          <p:nvPr/>
        </p:nvGrpSpPr>
        <p:grpSpPr>
          <a:xfrm>
            <a:off x="2812892" y="3799990"/>
            <a:ext cx="6852925" cy="696312"/>
            <a:chOff x="3029863" y="1823688"/>
            <a:chExt cx="12362538" cy="1262412"/>
          </a:xfrm>
        </p:grpSpPr>
        <p:cxnSp>
          <p:nvCxnSpPr>
            <p:cNvPr id="3" name="Straight Connector 2">
              <a:extLst>
                <a:ext uri="{FF2B5EF4-FFF2-40B4-BE49-F238E27FC236}">
                  <a16:creationId xmlns:a16="http://schemas.microsoft.com/office/drawing/2014/main" id="{85EADBD4-7B65-718A-1BDA-984B5EC39612}"/>
                </a:ext>
              </a:extLst>
            </p:cNvPr>
            <p:cNvCxnSpPr>
              <a:cxnSpLocks/>
            </p:cNvCxnSpPr>
            <p:nvPr/>
          </p:nvCxnSpPr>
          <p:spPr>
            <a:xfrm>
              <a:off x="9144001" y="1823688"/>
              <a:ext cx="0" cy="576612"/>
            </a:xfrm>
            <a:prstGeom prst="line">
              <a:avLst/>
            </a:prstGeom>
            <a:noFill/>
            <a:ln w="19050" cap="flat" cmpd="sng" algn="ctr">
              <a:solidFill>
                <a:srgbClr val="1C3026"/>
              </a:solidFill>
              <a:prstDash val="solid"/>
            </a:ln>
            <a:effectLst/>
          </p:spPr>
        </p:cxnSp>
        <p:cxnSp>
          <p:nvCxnSpPr>
            <p:cNvPr id="4" name="Straight Connector 3">
              <a:extLst>
                <a:ext uri="{FF2B5EF4-FFF2-40B4-BE49-F238E27FC236}">
                  <a16:creationId xmlns:a16="http://schemas.microsoft.com/office/drawing/2014/main" id="{BC273DB7-9160-1DA7-AD04-42EFA556C3DA}"/>
                </a:ext>
              </a:extLst>
            </p:cNvPr>
            <p:cNvCxnSpPr>
              <a:cxnSpLocks/>
            </p:cNvCxnSpPr>
            <p:nvPr/>
          </p:nvCxnSpPr>
          <p:spPr>
            <a:xfrm>
              <a:off x="3029863" y="2400300"/>
              <a:ext cx="12362538" cy="0"/>
            </a:xfrm>
            <a:prstGeom prst="line">
              <a:avLst/>
            </a:prstGeom>
            <a:noFill/>
            <a:ln w="19050" cap="flat" cmpd="sng" algn="ctr">
              <a:solidFill>
                <a:srgbClr val="1C3026"/>
              </a:solidFill>
              <a:prstDash val="solid"/>
            </a:ln>
            <a:effectLst/>
          </p:spPr>
        </p:cxnSp>
        <p:cxnSp>
          <p:nvCxnSpPr>
            <p:cNvPr id="5" name="Straight Connector 4">
              <a:extLst>
                <a:ext uri="{FF2B5EF4-FFF2-40B4-BE49-F238E27FC236}">
                  <a16:creationId xmlns:a16="http://schemas.microsoft.com/office/drawing/2014/main" id="{EF269735-635F-EAE7-8F6B-B8E898B4F4D5}"/>
                </a:ext>
              </a:extLst>
            </p:cNvPr>
            <p:cNvCxnSpPr>
              <a:cxnSpLocks/>
            </p:cNvCxnSpPr>
            <p:nvPr/>
          </p:nvCxnSpPr>
          <p:spPr>
            <a:xfrm>
              <a:off x="3048671" y="2400299"/>
              <a:ext cx="0" cy="685801"/>
            </a:xfrm>
            <a:prstGeom prst="line">
              <a:avLst/>
            </a:prstGeom>
            <a:noFill/>
            <a:ln w="19050" cap="flat" cmpd="sng" algn="ctr">
              <a:solidFill>
                <a:srgbClr val="1C3026"/>
              </a:solidFill>
              <a:prstDash val="solid"/>
            </a:ln>
            <a:effectLst/>
          </p:spPr>
        </p:cxnSp>
        <p:cxnSp>
          <p:nvCxnSpPr>
            <p:cNvPr id="6" name="Straight Connector 5">
              <a:extLst>
                <a:ext uri="{FF2B5EF4-FFF2-40B4-BE49-F238E27FC236}">
                  <a16:creationId xmlns:a16="http://schemas.microsoft.com/office/drawing/2014/main" id="{6ABC9693-8C3D-ED51-A129-CB8E72422A34}"/>
                </a:ext>
              </a:extLst>
            </p:cNvPr>
            <p:cNvCxnSpPr>
              <a:cxnSpLocks/>
            </p:cNvCxnSpPr>
            <p:nvPr/>
          </p:nvCxnSpPr>
          <p:spPr>
            <a:xfrm>
              <a:off x="15392401" y="2400299"/>
              <a:ext cx="0" cy="685794"/>
            </a:xfrm>
            <a:prstGeom prst="line">
              <a:avLst/>
            </a:prstGeom>
            <a:noFill/>
            <a:ln w="19050" cap="flat" cmpd="sng" algn="ctr">
              <a:solidFill>
                <a:srgbClr val="1C3026"/>
              </a:solidFill>
              <a:prstDash val="solid"/>
            </a:ln>
            <a:effectLst/>
          </p:spPr>
        </p:cxnSp>
      </p:grpSp>
      <p:grpSp>
        <p:nvGrpSpPr>
          <p:cNvPr id="20" name="Group 19">
            <a:extLst>
              <a:ext uri="{FF2B5EF4-FFF2-40B4-BE49-F238E27FC236}">
                <a16:creationId xmlns:a16="http://schemas.microsoft.com/office/drawing/2014/main" id="{DD5A5929-80E8-0417-2E67-2EF19D0FED26}"/>
              </a:ext>
            </a:extLst>
          </p:cNvPr>
          <p:cNvGrpSpPr/>
          <p:nvPr/>
        </p:nvGrpSpPr>
        <p:grpSpPr>
          <a:xfrm>
            <a:off x="847422" y="2115304"/>
            <a:ext cx="10311536" cy="1684686"/>
            <a:chOff x="-1000508" y="2024671"/>
            <a:chExt cx="16369121" cy="2674367"/>
          </a:xfrm>
        </p:grpSpPr>
        <p:sp>
          <p:nvSpPr>
            <p:cNvPr id="21" name="Speech Bubble: Rectangle with Corners Rounded 40">
              <a:extLst>
                <a:ext uri="{FF2B5EF4-FFF2-40B4-BE49-F238E27FC236}">
                  <a16:creationId xmlns:a16="http://schemas.microsoft.com/office/drawing/2014/main" id="{26DE0B31-3072-F27F-E51A-D8D515F15877}"/>
                </a:ext>
              </a:extLst>
            </p:cNvPr>
            <p:cNvSpPr/>
            <p:nvPr/>
          </p:nvSpPr>
          <p:spPr>
            <a:xfrm>
              <a:off x="-613830" y="2292305"/>
              <a:ext cx="15982443" cy="2406733"/>
            </a:xfrm>
            <a:prstGeom prst="wedgeRoundRectCallout">
              <a:avLst>
                <a:gd name="adj1" fmla="val -26405"/>
                <a:gd name="adj2" fmla="val 46900"/>
                <a:gd name="adj3" fmla="val 16667"/>
              </a:avLst>
            </a:prstGeom>
            <a:solidFill>
              <a:srgbClr val="7CAB57">
                <a:lumMod val="20000"/>
                <a:lumOff val="80000"/>
              </a:srgbClr>
            </a:solidFill>
            <a:ln w="19050" cap="flat" cmpd="sng" algn="ctr">
              <a:solidFill>
                <a:schemeClr val="accent3">
                  <a:lumMod val="50000"/>
                </a:schemeClr>
              </a:solidFill>
              <a:prstDash val="solid"/>
            </a:ln>
            <a:effectLst/>
          </p:spPr>
          <p:txBody>
            <a:bodyPr rtlCol="0" anchor="ctr"/>
            <a:lstStyle/>
            <a:p>
              <a:pPr algn="ctr" defTabSz="575981">
                <a:lnSpc>
                  <a:spcPct val="150000"/>
                </a:lnSpc>
                <a:defRPr/>
              </a:pPr>
              <a:r>
                <a:rPr lang="en-US" sz="2400" b="1" kern="0" dirty="0">
                  <a:solidFill>
                    <a:schemeClr val="tx1"/>
                  </a:solidFill>
                  <a:latin typeface="+mn-lt"/>
                  <a:ea typeface="Calibri" panose="020F0502020204030204" pitchFamily="34" charset="0"/>
                  <a:cs typeface="Arial" panose="020B0604020202020204" pitchFamily="34" charset="0"/>
                  <a:sym typeface="Arial"/>
                </a:rPr>
                <a:t>HOẠT ĐỘNG NHÓM: </a:t>
              </a:r>
              <a:r>
                <a:rPr lang="en-US" sz="2400" kern="0" dirty="0" err="1">
                  <a:solidFill>
                    <a:srgbClr val="000000"/>
                  </a:solidFill>
                  <a:latin typeface="+mn-lt"/>
                  <a:ea typeface="Calibri" panose="020F0502020204030204" pitchFamily="34" charset="0"/>
                  <a:cs typeface="Arial" panose="020B0604020202020204" pitchFamily="34" charset="0"/>
                  <a:sym typeface="Arial"/>
                </a:rPr>
                <a:t>Các</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nhóm</a:t>
              </a:r>
              <a:r>
                <a:rPr lang="en-US" sz="2400" kern="0" dirty="0">
                  <a:solidFill>
                    <a:srgbClr val="000000"/>
                  </a:solidFill>
                  <a:latin typeface="+mn-lt"/>
                  <a:ea typeface="Calibri" panose="020F0502020204030204" pitchFamily="34" charset="0"/>
                  <a:cs typeface="Arial" panose="020B0604020202020204" pitchFamily="34" charset="0"/>
                  <a:sym typeface="Arial"/>
                </a:rPr>
                <a:t> t</a:t>
              </a:r>
              <a:r>
                <a:rPr lang="vi-VN" sz="2400" kern="0" dirty="0">
                  <a:solidFill>
                    <a:srgbClr val="000000"/>
                  </a:solidFill>
                  <a:latin typeface="+mn-lt"/>
                  <a:ea typeface="Calibri" panose="020F0502020204030204" pitchFamily="34" charset="0"/>
                  <a:cs typeface="Arial" panose="020B0604020202020204" pitchFamily="34" charset="0"/>
                  <a:sym typeface="Arial"/>
                </a:rPr>
                <a:t>rao đổi </a:t>
              </a:r>
              <a:r>
                <a:rPr lang="en-US" sz="2400" kern="0" dirty="0" err="1">
                  <a:solidFill>
                    <a:srgbClr val="000000"/>
                  </a:solidFill>
                  <a:latin typeface="+mn-lt"/>
                  <a:ea typeface="Calibri" panose="020F0502020204030204" pitchFamily="34" charset="0"/>
                  <a:cs typeface="Arial" panose="020B0604020202020204" pitchFamily="34" charset="0"/>
                  <a:sym typeface="Arial"/>
                </a:rPr>
                <a:t>với</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nhau</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vi-VN" sz="2400" kern="0" dirty="0">
                  <a:solidFill>
                    <a:srgbClr val="000000"/>
                  </a:solidFill>
                  <a:latin typeface="+mn-lt"/>
                  <a:ea typeface="Calibri" panose="020F0502020204030204" pitchFamily="34" charset="0"/>
                  <a:cs typeface="Arial" panose="020B0604020202020204" pitchFamily="34" charset="0"/>
                  <a:sym typeface="Arial"/>
                </a:rPr>
                <a:t>về nội dung tác phẩm được giới thiệu</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theo</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gợi</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ý</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dưới</a:t>
              </a:r>
              <a:r>
                <a:rPr lang="en-US" sz="2400" kern="0" dirty="0">
                  <a:solidFill>
                    <a:srgbClr val="000000"/>
                  </a:solidFill>
                  <a:latin typeface="+mn-lt"/>
                  <a:ea typeface="Calibri" panose="020F0502020204030204" pitchFamily="34" charset="0"/>
                  <a:cs typeface="Arial" panose="020B0604020202020204" pitchFamily="34" charset="0"/>
                  <a:sym typeface="Arial"/>
                </a:rPr>
                <a:t> </a:t>
              </a:r>
              <a:r>
                <a:rPr lang="en-US" sz="2400" kern="0" dirty="0" err="1">
                  <a:solidFill>
                    <a:srgbClr val="000000"/>
                  </a:solidFill>
                  <a:latin typeface="+mn-lt"/>
                  <a:ea typeface="Calibri" panose="020F0502020204030204" pitchFamily="34" charset="0"/>
                  <a:cs typeface="Arial" panose="020B0604020202020204" pitchFamily="34" charset="0"/>
                  <a:sym typeface="Arial"/>
                </a:rPr>
                <a:t>đây</a:t>
              </a:r>
              <a:r>
                <a:rPr lang="en-US" sz="2400" kern="0" dirty="0">
                  <a:solidFill>
                    <a:srgbClr val="000000"/>
                  </a:solidFill>
                  <a:latin typeface="+mn-lt"/>
                  <a:ea typeface="Calibri" panose="020F0502020204030204" pitchFamily="34" charset="0"/>
                  <a:cs typeface="Arial" panose="020B0604020202020204" pitchFamily="34" charset="0"/>
                  <a:sym typeface="Arial"/>
                </a:rPr>
                <a:t>:</a:t>
              </a:r>
              <a:endParaRPr lang="en-US" sz="2400" kern="0" dirty="0">
                <a:solidFill>
                  <a:prstClr val="white"/>
                </a:solidFill>
                <a:latin typeface="+mn-lt"/>
                <a:cs typeface="Arial" panose="020B0604020202020204" pitchFamily="34" charset="0"/>
                <a:sym typeface="Arial"/>
              </a:endParaRPr>
            </a:p>
          </p:txBody>
        </p:sp>
        <p:pic>
          <p:nvPicPr>
            <p:cNvPr id="22" name="Picture 4">
              <a:extLst>
                <a:ext uri="{FF2B5EF4-FFF2-40B4-BE49-F238E27FC236}">
                  <a16:creationId xmlns:a16="http://schemas.microsoft.com/office/drawing/2014/main" id="{F145A9B8-0A49-AE66-C8EC-3B4FDBF29A6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55803">
              <a:off x="-1000508" y="2024671"/>
              <a:ext cx="1067356" cy="665983"/>
            </a:xfrm>
            <a:prstGeom prst="rect">
              <a:avLst/>
            </a:prstGeom>
          </p:spPr>
        </p:pic>
      </p:grpSp>
      <p:sp>
        <p:nvSpPr>
          <p:cNvPr id="23" name="Rectangle 22">
            <a:extLst>
              <a:ext uri="{FF2B5EF4-FFF2-40B4-BE49-F238E27FC236}">
                <a16:creationId xmlns:a16="http://schemas.microsoft.com/office/drawing/2014/main" id="{D72B6EE6-A350-1DE8-73A3-F31E54AFF6CE}"/>
              </a:ext>
            </a:extLst>
          </p:cNvPr>
          <p:cNvSpPr/>
          <p:nvPr/>
        </p:nvSpPr>
        <p:spPr>
          <a:xfrm>
            <a:off x="1069452" y="4496298"/>
            <a:ext cx="4364102" cy="1793288"/>
          </a:xfrm>
          <a:prstGeom prst="rect">
            <a:avLst/>
          </a:prstGeom>
          <a:solidFill>
            <a:sysClr val="window" lastClr="FFFFFF"/>
          </a:solidFill>
          <a:ln w="19050" cap="flat" cmpd="sng" algn="ctr">
            <a:solidFill>
              <a:srgbClr val="4F81BD">
                <a:lumMod val="50000"/>
              </a:srgbClr>
            </a:solidFill>
            <a:prstDash val="solid"/>
          </a:ln>
          <a:effectLst/>
        </p:spPr>
        <p:txBody>
          <a:bodyPr rtlCol="0" anchor="ctr"/>
          <a:lstStyle/>
          <a:p>
            <a:pPr algn="ctr">
              <a:lnSpc>
                <a:spcPct val="150000"/>
              </a:lnSpc>
            </a:pPr>
            <a:r>
              <a:rPr lang="en-US" sz="2400" dirty="0">
                <a:solidFill>
                  <a:prstClr val="black"/>
                </a:solidFill>
                <a:latin typeface="+mn-lt"/>
                <a:cs typeface="Arial" panose="020B0604020202020204" pitchFamily="34" charset="0"/>
                <a:sym typeface="Arial"/>
              </a:rPr>
              <a:t>a. </a:t>
            </a:r>
            <a:r>
              <a:rPr lang="vi-VN" sz="2400" dirty="0">
                <a:solidFill>
                  <a:prstClr val="black"/>
                </a:solidFill>
                <a:latin typeface="+mn-lt"/>
                <a:cs typeface="Arial" panose="020B0604020202020204" pitchFamily="34" charset="0"/>
                <a:sym typeface="Arial"/>
              </a:rPr>
              <a:t>Em thích hình ảnh (hoặc chi tiết, nhân vật) nào trong tác phẩm nào? Vì sao? </a:t>
            </a:r>
            <a:endParaRPr lang="vi-VN" sz="2400" i="1" dirty="0">
              <a:solidFill>
                <a:srgbClr val="FF0000"/>
              </a:solidFill>
              <a:latin typeface="+mn-lt"/>
              <a:cs typeface="Arial" panose="020B0604020202020204" pitchFamily="34" charset="0"/>
              <a:sym typeface="Arial"/>
            </a:endParaRPr>
          </a:p>
        </p:txBody>
      </p:sp>
      <p:sp>
        <p:nvSpPr>
          <p:cNvPr id="24" name="Rectangle 23">
            <a:extLst>
              <a:ext uri="{FF2B5EF4-FFF2-40B4-BE49-F238E27FC236}">
                <a16:creationId xmlns:a16="http://schemas.microsoft.com/office/drawing/2014/main" id="{605865F4-9F96-6BE7-271C-713E9D2B3D95}"/>
              </a:ext>
            </a:extLst>
          </p:cNvPr>
          <p:cNvSpPr/>
          <p:nvPr/>
        </p:nvSpPr>
        <p:spPr>
          <a:xfrm>
            <a:off x="6739658" y="4496298"/>
            <a:ext cx="4364101" cy="1793288"/>
          </a:xfrm>
          <a:prstGeom prst="rect">
            <a:avLst/>
          </a:prstGeom>
          <a:solidFill>
            <a:sysClr val="window" lastClr="FFFFFF"/>
          </a:solidFill>
          <a:ln w="19050" cap="flat" cmpd="sng" algn="ctr">
            <a:solidFill>
              <a:srgbClr val="4F81BD">
                <a:lumMod val="50000"/>
              </a:srgbClr>
            </a:solidFill>
            <a:prstDash val="solid"/>
          </a:ln>
          <a:effectLst/>
        </p:spPr>
        <p:txBody>
          <a:bodyPr rtlCol="0" anchor="ctr"/>
          <a:lstStyle/>
          <a:p>
            <a:pPr algn="ctr">
              <a:lnSpc>
                <a:spcPct val="150000"/>
              </a:lnSpc>
            </a:pPr>
            <a:r>
              <a:rPr lang="vi-VN" sz="2400">
                <a:solidFill>
                  <a:prstClr val="black"/>
                </a:solidFill>
                <a:latin typeface="+mn-lt"/>
                <a:cs typeface="Arial" panose="020B0604020202020204" pitchFamily="34" charset="0"/>
                <a:sym typeface="Arial"/>
              </a:rPr>
              <a:t>b</a:t>
            </a:r>
            <a:r>
              <a:rPr lang="en-US" sz="2400">
                <a:solidFill>
                  <a:prstClr val="black"/>
                </a:solidFill>
                <a:latin typeface="+mn-lt"/>
                <a:cs typeface="Arial" panose="020B0604020202020204" pitchFamily="34" charset="0"/>
                <a:sym typeface="Arial"/>
              </a:rPr>
              <a:t>. </a:t>
            </a:r>
            <a:r>
              <a:rPr lang="vi-VN" sz="2400">
                <a:solidFill>
                  <a:prstClr val="black"/>
                </a:solidFill>
                <a:latin typeface="+mn-lt"/>
                <a:cs typeface="Arial" panose="020B0604020202020204" pitchFamily="34" charset="0"/>
                <a:sym typeface="Arial"/>
              </a:rPr>
              <a:t>Tác phẩm đó nói lên </a:t>
            </a:r>
            <a:endParaRPr lang="en-US" sz="2400">
              <a:solidFill>
                <a:prstClr val="black"/>
              </a:solidFill>
              <a:latin typeface="+mn-lt"/>
              <a:cs typeface="Arial" panose="020B0604020202020204" pitchFamily="34" charset="0"/>
              <a:sym typeface="Arial"/>
            </a:endParaRPr>
          </a:p>
          <a:p>
            <a:pPr algn="ctr">
              <a:lnSpc>
                <a:spcPct val="150000"/>
              </a:lnSpc>
            </a:pPr>
            <a:r>
              <a:rPr lang="vi-VN" sz="2400">
                <a:solidFill>
                  <a:prstClr val="black"/>
                </a:solidFill>
                <a:latin typeface="+mn-lt"/>
                <a:cs typeface="Arial" panose="020B0604020202020204" pitchFamily="34" charset="0"/>
                <a:sym typeface="Arial"/>
              </a:rPr>
              <a:t>điều gì? </a:t>
            </a:r>
            <a:endParaRPr lang="vi-VN" sz="2400" i="1">
              <a:solidFill>
                <a:srgbClr val="FF0000"/>
              </a:solidFill>
              <a:latin typeface="+mn-lt"/>
              <a:cs typeface="Arial" panose="020B0604020202020204" pitchFamily="34" charset="0"/>
              <a:sym typeface="Arial"/>
            </a:endParaRPr>
          </a:p>
        </p:txBody>
      </p:sp>
      <p:sp>
        <p:nvSpPr>
          <p:cNvPr id="25" name="TextBox 24">
            <a:extLst>
              <a:ext uri="{FF2B5EF4-FFF2-40B4-BE49-F238E27FC236}">
                <a16:creationId xmlns:a16="http://schemas.microsoft.com/office/drawing/2014/main" id="{C91335A5-8CC3-7FDD-9CDE-542600A6BF54}"/>
              </a:ext>
            </a:extLst>
          </p:cNvPr>
          <p:cNvSpPr txBox="1"/>
          <p:nvPr/>
        </p:nvSpPr>
        <p:spPr>
          <a:xfrm>
            <a:off x="1304768" y="1633099"/>
            <a:ext cx="9582463" cy="461665"/>
          </a:xfrm>
          <a:prstGeom prst="rect">
            <a:avLst/>
          </a:prstGeom>
          <a:noFill/>
        </p:spPr>
        <p:txBody>
          <a:bodyPr wrap="square">
            <a:spAutoFit/>
          </a:bodyPr>
          <a:lstStyle/>
          <a:p>
            <a:pPr algn="ctr" defTabSz="1151961">
              <a:defRPr/>
            </a:pPr>
            <a:r>
              <a:rPr lang="en-US" sz="2400" b="1" kern="0" dirty="0" err="1">
                <a:solidFill>
                  <a:srgbClr val="C00000"/>
                </a:solidFill>
                <a:latin typeface="+mn-lt"/>
                <a:cs typeface="Arial" panose="020B0604020202020204" pitchFamily="34" charset="0"/>
                <a:sym typeface="Arial"/>
              </a:rPr>
              <a:t>Nhiệm</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vụ</a:t>
            </a:r>
            <a:r>
              <a:rPr lang="en-US" sz="2400" b="1" kern="0" dirty="0">
                <a:solidFill>
                  <a:srgbClr val="C00000"/>
                </a:solidFill>
                <a:latin typeface="+mn-lt"/>
                <a:cs typeface="Arial" panose="020B0604020202020204" pitchFamily="34" charset="0"/>
                <a:sym typeface="Arial"/>
              </a:rPr>
              <a:t> 1: Trao </a:t>
            </a:r>
            <a:r>
              <a:rPr lang="en-US" sz="2400" b="1" kern="0" dirty="0" err="1">
                <a:solidFill>
                  <a:srgbClr val="C00000"/>
                </a:solidFill>
                <a:latin typeface="+mn-lt"/>
                <a:cs typeface="Arial" panose="020B0604020202020204" pitchFamily="34" charset="0"/>
                <a:sym typeface="Arial"/>
              </a:rPr>
              <a:t>đổi</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trong</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nhóm</a:t>
            </a:r>
            <a:endParaRPr lang="en-US" sz="2400" kern="0" dirty="0">
              <a:solidFill>
                <a:srgbClr val="C00000"/>
              </a:solidFill>
              <a:latin typeface="+mn-lt"/>
              <a:cs typeface="Arial" panose="020B0604020202020204" pitchFamily="34" charset="0"/>
              <a:sym typeface="Arial"/>
            </a:endParaRPr>
          </a:p>
        </p:txBody>
      </p:sp>
    </p:spTree>
    <p:extLst>
      <p:ext uri="{BB962C8B-B14F-4D97-AF65-F5344CB8AC3E}">
        <p14:creationId xmlns:p14="http://schemas.microsoft.com/office/powerpoint/2010/main" val="33044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0-#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8EA913-AAA4-62CB-029E-F21A75AA321C}"/>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B087CA3F-903E-BAF9-9ACF-63FA92407D37}"/>
              </a:ext>
            </a:extLst>
          </p:cNvPr>
          <p:cNvGrpSpPr/>
          <p:nvPr/>
        </p:nvGrpSpPr>
        <p:grpSpPr>
          <a:xfrm>
            <a:off x="5024474" y="5087472"/>
            <a:ext cx="6017352" cy="1284098"/>
            <a:chOff x="324823" y="1908158"/>
            <a:chExt cx="4776144" cy="1019225"/>
          </a:xfrm>
        </p:grpSpPr>
        <p:sp>
          <p:nvSpPr>
            <p:cNvPr id="16" name="Rounded Rectangle 46">
              <a:extLst>
                <a:ext uri="{FF2B5EF4-FFF2-40B4-BE49-F238E27FC236}">
                  <a16:creationId xmlns:a16="http://schemas.microsoft.com/office/drawing/2014/main" id="{6125C01A-0F4A-78B5-39D1-32E6B7F5658C}"/>
                </a:ext>
              </a:extLst>
            </p:cNvPr>
            <p:cNvSpPr/>
            <p:nvPr/>
          </p:nvSpPr>
          <p:spPr>
            <a:xfrm>
              <a:off x="546976" y="1908158"/>
              <a:ext cx="4553991" cy="1019225"/>
            </a:xfrm>
            <a:prstGeom prst="roundRect">
              <a:avLst/>
            </a:prstGeom>
            <a:solidFill>
              <a:srgbClr val="FFFFFF"/>
            </a:solidFill>
            <a:ln w="12700" cap="flat" cmpd="sng" algn="ctr">
              <a:solidFill>
                <a:srgbClr val="000000"/>
              </a:solidFill>
              <a:prstDash val="solid"/>
            </a:ln>
            <a:effectLst/>
          </p:spPr>
          <p:txBody>
            <a:bodyPr rtlCol="0" anchor="ctr"/>
            <a:lstStyle/>
            <a:p>
              <a:pPr algn="ctr" defTabSz="1151961">
                <a:buClr>
                  <a:srgbClr val="000000"/>
                </a:buClr>
                <a:defRPr/>
              </a:pPr>
              <a:endParaRPr lang="en-US" sz="1764" kern="0">
                <a:solidFill>
                  <a:srgbClr val="FBE4D5"/>
                </a:solidFill>
                <a:latin typeface="+mn-lt"/>
                <a:sym typeface="Arial"/>
              </a:endParaRPr>
            </a:p>
          </p:txBody>
        </p:sp>
        <p:pic>
          <p:nvPicPr>
            <p:cNvPr id="17" name="Picture 2" descr="https://cdn-icons-png.flaticon.com/128/5184/5184592.png">
              <a:extLst>
                <a:ext uri="{FF2B5EF4-FFF2-40B4-BE49-F238E27FC236}">
                  <a16:creationId xmlns:a16="http://schemas.microsoft.com/office/drawing/2014/main" id="{5066177F-9F1A-3A44-75BD-6DA0D76340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23" y="1944243"/>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5CC82B1-2B91-13A6-8E82-1FC334D64FC8}"/>
                </a:ext>
              </a:extLst>
            </p:cNvPr>
            <p:cNvSpPr txBox="1"/>
            <p:nvPr/>
          </p:nvSpPr>
          <p:spPr>
            <a:xfrm>
              <a:off x="786461" y="1962032"/>
              <a:ext cx="4167911" cy="853034"/>
            </a:xfrm>
            <a:prstGeom prst="rect">
              <a:avLst/>
            </a:prstGeom>
            <a:noFill/>
          </p:spPr>
          <p:txBody>
            <a:bodyPr wrap="square" rtlCol="0">
              <a:spAutoFit/>
            </a:bodyPr>
            <a:lstStyle/>
            <a:p>
              <a:pPr algn="just" defTabSz="1151961">
                <a:lnSpc>
                  <a:spcPct val="150000"/>
                </a:lnSpc>
                <a:buClr>
                  <a:srgbClr val="000000"/>
                </a:buClr>
                <a:defRPr/>
              </a:pPr>
              <a:r>
                <a:rPr lang="en-US" sz="2268" b="1" kern="0" dirty="0" err="1">
                  <a:solidFill>
                    <a:srgbClr val="000000"/>
                  </a:solidFill>
                  <a:latin typeface="+mn-lt"/>
                  <a:cs typeface="Arial"/>
                  <a:sym typeface="Arial"/>
                </a:rPr>
                <a:t>Với</a:t>
              </a:r>
              <a:r>
                <a:rPr lang="en-US" sz="2268" b="1" kern="0" dirty="0">
                  <a:solidFill>
                    <a:srgbClr val="000000"/>
                  </a:solidFill>
                  <a:latin typeface="+mn-lt"/>
                  <a:cs typeface="Arial"/>
                  <a:sym typeface="Arial"/>
                </a:rPr>
                <a:t> </a:t>
              </a:r>
              <a:r>
                <a:rPr lang="en-US" sz="2268" b="1" kern="0" dirty="0" err="1">
                  <a:solidFill>
                    <a:srgbClr val="000000"/>
                  </a:solidFill>
                  <a:latin typeface="+mn-lt"/>
                  <a:cs typeface="Arial"/>
                  <a:sym typeface="Arial"/>
                </a:rPr>
                <a:t>câu</a:t>
              </a:r>
              <a:r>
                <a:rPr lang="en-US" sz="2268" b="1" kern="0" dirty="0">
                  <a:solidFill>
                    <a:srgbClr val="000000"/>
                  </a:solidFill>
                  <a:latin typeface="+mn-lt"/>
                  <a:cs typeface="Arial"/>
                  <a:sym typeface="Arial"/>
                </a:rPr>
                <a:t> </a:t>
              </a:r>
              <a:r>
                <a:rPr lang="en-US" sz="2268" b="1" kern="0" dirty="0" err="1">
                  <a:solidFill>
                    <a:srgbClr val="000000"/>
                  </a:solidFill>
                  <a:latin typeface="+mn-lt"/>
                  <a:cs typeface="Arial"/>
                  <a:sym typeface="Arial"/>
                </a:rPr>
                <a:t>hỏi</a:t>
              </a:r>
              <a:r>
                <a:rPr lang="en-US" sz="2268" b="1" kern="0" dirty="0">
                  <a:solidFill>
                    <a:srgbClr val="000000"/>
                  </a:solidFill>
                  <a:latin typeface="+mn-lt"/>
                  <a:cs typeface="Arial"/>
                  <a:sym typeface="Arial"/>
                </a:rPr>
                <a:t> b: </a:t>
              </a:r>
              <a:r>
                <a:rPr lang="en-US" sz="2268" kern="0" dirty="0" err="1">
                  <a:solidFill>
                    <a:srgbClr val="000000"/>
                  </a:solidFill>
                  <a:latin typeface="+mn-lt"/>
                  <a:cs typeface="Arial"/>
                  <a:sym typeface="Arial"/>
                </a:rPr>
                <a:t>Tác</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phẩm</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ấy</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đã</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để</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lại</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thông</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điệp</a:t>
              </a:r>
              <a:r>
                <a:rPr lang="en-US" sz="2268" kern="0" dirty="0">
                  <a:solidFill>
                    <a:srgbClr val="000000"/>
                  </a:solidFill>
                  <a:latin typeface="+mn-lt"/>
                  <a:cs typeface="Arial"/>
                  <a:sym typeface="Arial"/>
                </a:rPr>
                <a:t> </a:t>
              </a:r>
              <a:r>
                <a:rPr lang="en-US" sz="2268" kern="0" dirty="0" err="1">
                  <a:solidFill>
                    <a:srgbClr val="000000"/>
                  </a:solidFill>
                  <a:latin typeface="+mn-lt"/>
                  <a:cs typeface="Arial"/>
                  <a:sym typeface="Arial"/>
                </a:rPr>
                <a:t>gì</a:t>
              </a:r>
              <a:r>
                <a:rPr lang="en-US" sz="2268" kern="0" dirty="0">
                  <a:solidFill>
                    <a:srgbClr val="000000"/>
                  </a:solidFill>
                  <a:latin typeface="+mn-lt"/>
                  <a:cs typeface="Arial"/>
                  <a:sym typeface="Arial"/>
                </a:rPr>
                <a:t>? </a:t>
              </a:r>
            </a:p>
          </p:txBody>
        </p:sp>
      </p:grpSp>
      <p:grpSp>
        <p:nvGrpSpPr>
          <p:cNvPr id="19" name="Group 18">
            <a:extLst>
              <a:ext uri="{FF2B5EF4-FFF2-40B4-BE49-F238E27FC236}">
                <a16:creationId xmlns:a16="http://schemas.microsoft.com/office/drawing/2014/main" id="{D7315504-BC83-636D-8F3B-D4877F022479}"/>
              </a:ext>
            </a:extLst>
          </p:cNvPr>
          <p:cNvGrpSpPr/>
          <p:nvPr/>
        </p:nvGrpSpPr>
        <p:grpSpPr>
          <a:xfrm>
            <a:off x="4968138" y="2489731"/>
            <a:ext cx="6073688" cy="2292333"/>
            <a:chOff x="280107" y="1881709"/>
            <a:chExt cx="4820860" cy="1819490"/>
          </a:xfrm>
        </p:grpSpPr>
        <p:sp>
          <p:nvSpPr>
            <p:cNvPr id="20" name="Rounded Rectangle 46">
              <a:extLst>
                <a:ext uri="{FF2B5EF4-FFF2-40B4-BE49-F238E27FC236}">
                  <a16:creationId xmlns:a16="http://schemas.microsoft.com/office/drawing/2014/main" id="{58C30727-1739-9AE8-7A2E-9D83F5E2712C}"/>
                </a:ext>
              </a:extLst>
            </p:cNvPr>
            <p:cNvSpPr/>
            <p:nvPr/>
          </p:nvSpPr>
          <p:spPr>
            <a:xfrm>
              <a:off x="546975" y="1881709"/>
              <a:ext cx="4553992" cy="1819490"/>
            </a:xfrm>
            <a:prstGeom prst="roundRect">
              <a:avLst/>
            </a:prstGeom>
            <a:solidFill>
              <a:srgbClr val="FFFFFF"/>
            </a:solidFill>
            <a:ln w="12700" cap="flat" cmpd="sng" algn="ctr">
              <a:solidFill>
                <a:srgbClr val="000000"/>
              </a:solidFill>
              <a:prstDash val="solid"/>
            </a:ln>
            <a:effectLst/>
          </p:spPr>
          <p:txBody>
            <a:bodyPr rtlCol="0" anchor="ctr"/>
            <a:lstStyle/>
            <a:p>
              <a:pPr algn="ctr" defTabSz="1151961">
                <a:buClr>
                  <a:srgbClr val="000000"/>
                </a:buClr>
                <a:defRPr/>
              </a:pPr>
              <a:endParaRPr lang="en-US" sz="1764" kern="0">
                <a:solidFill>
                  <a:srgbClr val="FBE4D5"/>
                </a:solidFill>
                <a:latin typeface="+mn-lt"/>
                <a:sym typeface="Arial"/>
              </a:endParaRPr>
            </a:p>
          </p:txBody>
        </p:sp>
        <p:pic>
          <p:nvPicPr>
            <p:cNvPr id="21" name="Picture 2" descr="https://cdn-icons-png.flaticon.com/128/5184/5184592.png">
              <a:extLst>
                <a:ext uri="{FF2B5EF4-FFF2-40B4-BE49-F238E27FC236}">
                  <a16:creationId xmlns:a16="http://schemas.microsoft.com/office/drawing/2014/main" id="{8151929E-EE70-546E-4C64-84E0FE3D138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107" y="1968619"/>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9D1CEF16-5816-7834-BB08-A97329B6AA2D}"/>
                </a:ext>
              </a:extLst>
            </p:cNvPr>
            <p:cNvSpPr txBox="1"/>
            <p:nvPr/>
          </p:nvSpPr>
          <p:spPr>
            <a:xfrm>
              <a:off x="786461" y="1897584"/>
              <a:ext cx="4167911" cy="1684132"/>
            </a:xfrm>
            <a:prstGeom prst="rect">
              <a:avLst/>
            </a:prstGeom>
            <a:noFill/>
          </p:spPr>
          <p:txBody>
            <a:bodyPr wrap="square" rtlCol="0">
              <a:spAutoFit/>
            </a:bodyPr>
            <a:lstStyle/>
            <a:p>
              <a:pPr algn="just" defTabSz="1151961">
                <a:lnSpc>
                  <a:spcPct val="150000"/>
                </a:lnSpc>
                <a:buClr>
                  <a:srgbClr val="000000"/>
                </a:buClr>
                <a:defRPr/>
              </a:pPr>
              <a:r>
                <a:rPr lang="en-US" sz="2268" b="1" kern="0" dirty="0" err="1">
                  <a:solidFill>
                    <a:srgbClr val="000000"/>
                  </a:solidFill>
                  <a:latin typeface="+mn-lt"/>
                  <a:cs typeface="Arial"/>
                  <a:sym typeface="Arial"/>
                </a:rPr>
                <a:t>Với</a:t>
              </a:r>
              <a:r>
                <a:rPr lang="en-US" sz="2268" b="1" kern="0" dirty="0">
                  <a:solidFill>
                    <a:srgbClr val="000000"/>
                  </a:solidFill>
                  <a:latin typeface="+mn-lt"/>
                  <a:cs typeface="Arial"/>
                  <a:sym typeface="Arial"/>
                </a:rPr>
                <a:t> </a:t>
              </a:r>
              <a:r>
                <a:rPr lang="en-US" sz="2268" b="1" kern="0" dirty="0" err="1">
                  <a:solidFill>
                    <a:srgbClr val="000000"/>
                  </a:solidFill>
                  <a:latin typeface="+mn-lt"/>
                  <a:cs typeface="Arial"/>
                  <a:sym typeface="Arial"/>
                </a:rPr>
                <a:t>câu</a:t>
              </a:r>
              <a:r>
                <a:rPr lang="en-US" sz="2268" b="1" kern="0" dirty="0">
                  <a:solidFill>
                    <a:srgbClr val="000000"/>
                  </a:solidFill>
                  <a:latin typeface="+mn-lt"/>
                  <a:cs typeface="Arial"/>
                  <a:sym typeface="Arial"/>
                </a:rPr>
                <a:t> </a:t>
              </a:r>
              <a:r>
                <a:rPr lang="en-US" sz="2268" b="1" kern="0" dirty="0" err="1">
                  <a:solidFill>
                    <a:srgbClr val="000000"/>
                  </a:solidFill>
                  <a:latin typeface="+mn-lt"/>
                  <a:cs typeface="Arial"/>
                  <a:sym typeface="Arial"/>
                </a:rPr>
                <a:t>hỏi</a:t>
              </a:r>
              <a:r>
                <a:rPr lang="en-US" sz="2268" b="1" kern="0" dirty="0">
                  <a:solidFill>
                    <a:srgbClr val="000000"/>
                  </a:solidFill>
                  <a:latin typeface="+mn-lt"/>
                  <a:cs typeface="Arial"/>
                  <a:sym typeface="Arial"/>
                </a:rPr>
                <a:t> a: </a:t>
              </a:r>
              <a:r>
                <a:rPr lang="vi-VN" sz="2268" kern="0" dirty="0">
                  <a:solidFill>
                    <a:srgbClr val="000000"/>
                  </a:solidFill>
                  <a:latin typeface="+mn-lt"/>
                  <a:cs typeface="Arial"/>
                  <a:sym typeface="Arial"/>
                </a:rPr>
                <a:t>Hình ảnh trong tác phẩm khiến em thích nhất được miêu tả như thế nào? Hình ảnh đó gợi cho em những liên tưởng gì? </a:t>
              </a:r>
              <a:endParaRPr lang="en-US" sz="2268" kern="0" dirty="0">
                <a:solidFill>
                  <a:srgbClr val="000000"/>
                </a:solidFill>
                <a:latin typeface="+mn-lt"/>
                <a:cs typeface="Arial"/>
                <a:sym typeface="Arial"/>
              </a:endParaRPr>
            </a:p>
          </p:txBody>
        </p:sp>
      </p:grpSp>
      <p:sp>
        <p:nvSpPr>
          <p:cNvPr id="24" name="TextBox 23">
            <a:extLst>
              <a:ext uri="{FF2B5EF4-FFF2-40B4-BE49-F238E27FC236}">
                <a16:creationId xmlns:a16="http://schemas.microsoft.com/office/drawing/2014/main" id="{4451F51E-93EF-05CC-77EE-2ED8CE225394}"/>
              </a:ext>
            </a:extLst>
          </p:cNvPr>
          <p:cNvSpPr txBox="1"/>
          <p:nvPr/>
        </p:nvSpPr>
        <p:spPr>
          <a:xfrm>
            <a:off x="3046971" y="1658869"/>
            <a:ext cx="6098058" cy="461665"/>
          </a:xfrm>
          <a:prstGeom prst="rect">
            <a:avLst/>
          </a:prstGeom>
          <a:noFill/>
        </p:spPr>
        <p:txBody>
          <a:bodyPr wrap="square">
            <a:spAutoFit/>
          </a:bodyPr>
          <a:lstStyle/>
          <a:p>
            <a:pPr algn="ctr" defTabSz="1151961">
              <a:defRPr/>
            </a:pPr>
            <a:r>
              <a:rPr lang="en-US" sz="2400" b="1" kern="0" dirty="0" err="1">
                <a:solidFill>
                  <a:srgbClr val="C00000"/>
                </a:solidFill>
                <a:latin typeface="+mn-lt"/>
                <a:cs typeface="Arial"/>
                <a:sym typeface="Arial"/>
              </a:rPr>
              <a:t>Gợi</a:t>
            </a:r>
            <a:r>
              <a:rPr lang="en-US" sz="2400" b="1" kern="0" dirty="0">
                <a:solidFill>
                  <a:srgbClr val="C00000"/>
                </a:solidFill>
                <a:latin typeface="+mn-lt"/>
                <a:cs typeface="Arial"/>
                <a:sym typeface="Arial"/>
              </a:rPr>
              <a:t> ý </a:t>
            </a:r>
            <a:r>
              <a:rPr lang="en-US" sz="2400" b="1" kern="0" dirty="0" err="1">
                <a:solidFill>
                  <a:srgbClr val="C00000"/>
                </a:solidFill>
                <a:latin typeface="+mn-lt"/>
                <a:cs typeface="Arial"/>
                <a:sym typeface="Arial"/>
              </a:rPr>
              <a:t>một</a:t>
            </a:r>
            <a:r>
              <a:rPr lang="en-US" sz="2400" b="1" kern="0" dirty="0">
                <a:solidFill>
                  <a:srgbClr val="C00000"/>
                </a:solidFill>
                <a:latin typeface="+mn-lt"/>
                <a:cs typeface="Arial"/>
                <a:sym typeface="Arial"/>
              </a:rPr>
              <a:t> </a:t>
            </a:r>
            <a:r>
              <a:rPr lang="en-US" sz="2400" b="1" kern="0" dirty="0" err="1">
                <a:solidFill>
                  <a:srgbClr val="C00000"/>
                </a:solidFill>
                <a:latin typeface="+mn-lt"/>
                <a:cs typeface="Arial"/>
                <a:sym typeface="Arial"/>
              </a:rPr>
              <a:t>số</a:t>
            </a:r>
            <a:r>
              <a:rPr lang="en-US" sz="2400" b="1" kern="0" dirty="0">
                <a:solidFill>
                  <a:srgbClr val="C00000"/>
                </a:solidFill>
                <a:latin typeface="+mn-lt"/>
                <a:cs typeface="Arial"/>
                <a:sym typeface="Arial"/>
              </a:rPr>
              <a:t> </a:t>
            </a:r>
            <a:r>
              <a:rPr lang="en-US" sz="2400" b="1" kern="0" dirty="0" err="1">
                <a:solidFill>
                  <a:srgbClr val="C00000"/>
                </a:solidFill>
                <a:latin typeface="+mn-lt"/>
                <a:cs typeface="Arial"/>
                <a:sym typeface="Arial"/>
              </a:rPr>
              <a:t>nội</a:t>
            </a:r>
            <a:r>
              <a:rPr lang="en-US" sz="2400" b="1" kern="0" dirty="0">
                <a:solidFill>
                  <a:srgbClr val="C00000"/>
                </a:solidFill>
                <a:latin typeface="+mn-lt"/>
                <a:cs typeface="Arial"/>
                <a:sym typeface="Arial"/>
              </a:rPr>
              <a:t> dung </a:t>
            </a:r>
            <a:r>
              <a:rPr lang="en-US" sz="2400" b="1" kern="0" dirty="0" err="1">
                <a:solidFill>
                  <a:srgbClr val="C00000"/>
                </a:solidFill>
                <a:latin typeface="+mn-lt"/>
                <a:cs typeface="Arial"/>
                <a:sym typeface="Arial"/>
              </a:rPr>
              <a:t>trao</a:t>
            </a:r>
            <a:r>
              <a:rPr lang="en-US" sz="2400" b="1" kern="0" dirty="0">
                <a:solidFill>
                  <a:srgbClr val="C00000"/>
                </a:solidFill>
                <a:latin typeface="+mn-lt"/>
                <a:cs typeface="Arial"/>
                <a:sym typeface="Arial"/>
              </a:rPr>
              <a:t> </a:t>
            </a:r>
            <a:r>
              <a:rPr lang="en-US" sz="2400" b="1" kern="0" dirty="0" err="1">
                <a:solidFill>
                  <a:srgbClr val="C00000"/>
                </a:solidFill>
                <a:latin typeface="+mn-lt"/>
                <a:cs typeface="Arial"/>
                <a:sym typeface="Arial"/>
              </a:rPr>
              <a:t>đổi</a:t>
            </a:r>
            <a:endParaRPr lang="en-US" sz="2400" b="1" kern="0" dirty="0">
              <a:solidFill>
                <a:srgbClr val="C00000"/>
              </a:solidFill>
              <a:latin typeface="+mn-lt"/>
              <a:cs typeface="Arial"/>
              <a:sym typeface="Arial"/>
            </a:endParaRPr>
          </a:p>
        </p:txBody>
      </p:sp>
      <p:sp>
        <p:nvSpPr>
          <p:cNvPr id="26" name="Freeform 6">
            <a:extLst>
              <a:ext uri="{FF2B5EF4-FFF2-40B4-BE49-F238E27FC236}">
                <a16:creationId xmlns:a16="http://schemas.microsoft.com/office/drawing/2014/main" id="{999B3462-8475-86E4-F9BB-86DA0D25BC3E}"/>
              </a:ext>
            </a:extLst>
          </p:cNvPr>
          <p:cNvSpPr/>
          <p:nvPr/>
        </p:nvSpPr>
        <p:spPr>
          <a:xfrm>
            <a:off x="998123" y="2578717"/>
            <a:ext cx="3482528" cy="3792853"/>
          </a:xfrm>
          <a:custGeom>
            <a:avLst/>
            <a:gdLst/>
            <a:ahLst/>
            <a:cxnLst/>
            <a:rect l="l" t="t" r="r" b="b"/>
            <a:pathLst>
              <a:path w="6617900" h="7207614">
                <a:moveTo>
                  <a:pt x="0" y="0"/>
                </a:moveTo>
                <a:lnTo>
                  <a:pt x="6617900" y="0"/>
                </a:lnTo>
                <a:lnTo>
                  <a:pt x="6617900" y="7207614"/>
                </a:lnTo>
                <a:lnTo>
                  <a:pt x="0" y="72076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90303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D58C4A-F5C1-49A6-71B2-65EC7A10AEF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926343B-D83F-DAA5-1B1F-20A4655D573B}"/>
              </a:ext>
            </a:extLst>
          </p:cNvPr>
          <p:cNvSpPr txBox="1"/>
          <p:nvPr/>
        </p:nvSpPr>
        <p:spPr>
          <a:xfrm>
            <a:off x="2858484" y="1691627"/>
            <a:ext cx="6475032" cy="461665"/>
          </a:xfrm>
          <a:prstGeom prst="rect">
            <a:avLst/>
          </a:prstGeom>
          <a:noFill/>
        </p:spPr>
        <p:txBody>
          <a:bodyPr wrap="square" rtlCol="0">
            <a:spAutoFit/>
          </a:bodyPr>
          <a:lstStyle/>
          <a:p>
            <a:pPr algn="ctr" defTabSz="1151961">
              <a:defRPr/>
            </a:pPr>
            <a:r>
              <a:rPr lang="en-US" sz="2400" b="1" kern="0" dirty="0" err="1">
                <a:solidFill>
                  <a:srgbClr val="C00000"/>
                </a:solidFill>
                <a:latin typeface="+mn-lt"/>
                <a:cs typeface="Arial"/>
                <a:sym typeface="Arial"/>
              </a:rPr>
              <a:t>Nhiệm</a:t>
            </a:r>
            <a:r>
              <a:rPr lang="en-US" sz="2400" b="1" kern="0" dirty="0">
                <a:solidFill>
                  <a:srgbClr val="C00000"/>
                </a:solidFill>
                <a:latin typeface="+mn-lt"/>
                <a:cs typeface="Arial"/>
                <a:sym typeface="Arial"/>
              </a:rPr>
              <a:t> </a:t>
            </a:r>
            <a:r>
              <a:rPr lang="en-US" sz="2400" b="1" kern="0" dirty="0" err="1">
                <a:solidFill>
                  <a:srgbClr val="C00000"/>
                </a:solidFill>
                <a:latin typeface="+mn-lt"/>
                <a:cs typeface="Arial"/>
                <a:sym typeface="Arial"/>
              </a:rPr>
              <a:t>vụ</a:t>
            </a:r>
            <a:r>
              <a:rPr lang="en-US" sz="2400" b="1" kern="0" dirty="0">
                <a:solidFill>
                  <a:srgbClr val="C00000"/>
                </a:solidFill>
                <a:latin typeface="+mn-lt"/>
                <a:cs typeface="Arial"/>
                <a:sym typeface="Arial"/>
              </a:rPr>
              <a:t> 2: Trao </a:t>
            </a:r>
            <a:r>
              <a:rPr lang="en-US" sz="2400" b="1" kern="0" dirty="0" err="1">
                <a:solidFill>
                  <a:srgbClr val="C00000"/>
                </a:solidFill>
                <a:latin typeface="+mn-lt"/>
                <a:cs typeface="Arial"/>
                <a:sym typeface="Arial"/>
              </a:rPr>
              <a:t>đổi</a:t>
            </a:r>
            <a:r>
              <a:rPr lang="en-US" sz="2400" b="1" kern="0" dirty="0">
                <a:solidFill>
                  <a:srgbClr val="C00000"/>
                </a:solidFill>
                <a:latin typeface="+mn-lt"/>
                <a:cs typeface="Arial"/>
                <a:sym typeface="Arial"/>
              </a:rPr>
              <a:t> </a:t>
            </a:r>
            <a:r>
              <a:rPr lang="en-US" sz="2400" b="1" kern="0" dirty="0" err="1">
                <a:solidFill>
                  <a:srgbClr val="C00000"/>
                </a:solidFill>
                <a:latin typeface="+mn-lt"/>
                <a:cs typeface="Arial"/>
                <a:sym typeface="Arial"/>
              </a:rPr>
              <a:t>trước</a:t>
            </a:r>
            <a:r>
              <a:rPr lang="en-US" sz="2400" b="1" kern="0" dirty="0">
                <a:solidFill>
                  <a:srgbClr val="C00000"/>
                </a:solidFill>
                <a:latin typeface="+mn-lt"/>
                <a:cs typeface="Arial"/>
                <a:sym typeface="Arial"/>
              </a:rPr>
              <a:t> </a:t>
            </a:r>
            <a:r>
              <a:rPr lang="en-US" sz="2400" b="1" kern="0" dirty="0" err="1">
                <a:solidFill>
                  <a:srgbClr val="C00000"/>
                </a:solidFill>
                <a:latin typeface="+mn-lt"/>
                <a:cs typeface="Arial"/>
                <a:sym typeface="Arial"/>
              </a:rPr>
              <a:t>lớp</a:t>
            </a:r>
            <a:endParaRPr lang="en-US" sz="2400" b="1" kern="0" dirty="0">
              <a:solidFill>
                <a:srgbClr val="C00000"/>
              </a:solidFill>
              <a:latin typeface="+mn-lt"/>
              <a:cs typeface="Arial"/>
              <a:sym typeface="Arial"/>
            </a:endParaRPr>
          </a:p>
        </p:txBody>
      </p:sp>
      <p:grpSp>
        <p:nvGrpSpPr>
          <p:cNvPr id="8" name="Group 7">
            <a:extLst>
              <a:ext uri="{FF2B5EF4-FFF2-40B4-BE49-F238E27FC236}">
                <a16:creationId xmlns:a16="http://schemas.microsoft.com/office/drawing/2014/main" id="{805A9A84-6D58-B487-F005-6CBB341AAE47}"/>
              </a:ext>
            </a:extLst>
          </p:cNvPr>
          <p:cNvGrpSpPr/>
          <p:nvPr/>
        </p:nvGrpSpPr>
        <p:grpSpPr>
          <a:xfrm>
            <a:off x="1462030" y="2660186"/>
            <a:ext cx="5885875" cy="3459184"/>
            <a:chOff x="995977" y="1167542"/>
            <a:chExt cx="4671787" cy="2745653"/>
          </a:xfrm>
        </p:grpSpPr>
        <p:grpSp>
          <p:nvGrpSpPr>
            <p:cNvPr id="11" name="Group 10">
              <a:extLst>
                <a:ext uri="{FF2B5EF4-FFF2-40B4-BE49-F238E27FC236}">
                  <a16:creationId xmlns:a16="http://schemas.microsoft.com/office/drawing/2014/main" id="{87663530-FEC7-8E65-376F-56749786BF80}"/>
                </a:ext>
              </a:extLst>
            </p:cNvPr>
            <p:cNvGrpSpPr/>
            <p:nvPr/>
          </p:nvGrpSpPr>
          <p:grpSpPr>
            <a:xfrm>
              <a:off x="995977" y="1366931"/>
              <a:ext cx="4671787" cy="2546264"/>
              <a:chOff x="773137" y="1722473"/>
              <a:chExt cx="4671787" cy="2546264"/>
            </a:xfrm>
          </p:grpSpPr>
          <p:sp>
            <p:nvSpPr>
              <p:cNvPr id="13" name="Folded Corner 22">
                <a:extLst>
                  <a:ext uri="{FF2B5EF4-FFF2-40B4-BE49-F238E27FC236}">
                    <a16:creationId xmlns:a16="http://schemas.microsoft.com/office/drawing/2014/main" id="{EFBF2E77-5C0C-AF42-55DA-A65A81DBAE5A}"/>
                  </a:ext>
                </a:extLst>
              </p:cNvPr>
              <p:cNvSpPr/>
              <p:nvPr/>
            </p:nvSpPr>
            <p:spPr>
              <a:xfrm>
                <a:off x="773137" y="1722473"/>
                <a:ext cx="4671787" cy="2546264"/>
              </a:xfrm>
              <a:prstGeom prst="foldedCorner">
                <a:avLst/>
              </a:prstGeom>
              <a:solidFill>
                <a:srgbClr val="68C0C5">
                  <a:lumMod val="20000"/>
                  <a:lumOff val="80000"/>
                </a:srgbClr>
              </a:solidFill>
              <a:ln w="12700" cap="flat" cmpd="sng" algn="ctr">
                <a:solidFill>
                  <a:srgbClr val="000000"/>
                </a:solidFill>
                <a:prstDash val="solid"/>
              </a:ln>
              <a:effectLst/>
            </p:spPr>
            <p:txBody>
              <a:bodyPr rtlCol="0" anchor="ctr"/>
              <a:lstStyle/>
              <a:p>
                <a:pPr algn="ctr" defTabSz="1151961">
                  <a:defRPr/>
                </a:pPr>
                <a:endParaRPr lang="en-US" sz="2400" kern="0">
                  <a:solidFill>
                    <a:srgbClr val="F8C865"/>
                  </a:solidFill>
                  <a:latin typeface="+mn-lt"/>
                  <a:cs typeface="Arial"/>
                  <a:sym typeface="Arial"/>
                </a:endParaRPr>
              </a:p>
            </p:txBody>
          </p:sp>
          <p:sp>
            <p:nvSpPr>
              <p:cNvPr id="14" name="TextBox 13">
                <a:extLst>
                  <a:ext uri="{FF2B5EF4-FFF2-40B4-BE49-F238E27FC236}">
                    <a16:creationId xmlns:a16="http://schemas.microsoft.com/office/drawing/2014/main" id="{C3252082-C9B0-15A3-A98E-41A26E9F613E}"/>
                  </a:ext>
                </a:extLst>
              </p:cNvPr>
              <p:cNvSpPr txBox="1"/>
              <p:nvPr/>
            </p:nvSpPr>
            <p:spPr>
              <a:xfrm>
                <a:off x="1013921" y="2065226"/>
                <a:ext cx="4190216" cy="1769889"/>
              </a:xfrm>
              <a:prstGeom prst="rect">
                <a:avLst/>
              </a:prstGeom>
              <a:noFill/>
            </p:spPr>
            <p:txBody>
              <a:bodyPr wrap="square" rtlCol="0">
                <a:spAutoFit/>
              </a:bodyPr>
              <a:lstStyle/>
              <a:p>
                <a:pPr algn="just" defTabSz="1151961">
                  <a:lnSpc>
                    <a:spcPct val="150000"/>
                  </a:lnSpc>
                  <a:defRPr/>
                </a:pPr>
                <a:r>
                  <a:rPr lang="vi-VN" sz="2400" kern="0" dirty="0">
                    <a:latin typeface="+mn-lt"/>
                    <a:cs typeface="Arial"/>
                    <a:sym typeface="Arial"/>
                  </a:rPr>
                  <a:t>Các em lần lượt phát biểu trước lớp (theo từng đề bài), những bạn </a:t>
                </a:r>
                <a:r>
                  <a:rPr lang="en-US" sz="2400" dirty="0" err="1">
                    <a:latin typeface="+mn-lt"/>
                  </a:rPr>
                  <a:t>khác</a:t>
                </a:r>
                <a:r>
                  <a:rPr lang="vi-VN" sz="2400" kern="0" dirty="0">
                    <a:latin typeface="+mn-lt"/>
                    <a:cs typeface="Arial"/>
                    <a:sym typeface="Arial"/>
                  </a:rPr>
                  <a:t> ghi chép vắn tắt ý kiến, điều cần hỏi thêm hoặc trao đổi lại. </a:t>
                </a:r>
              </a:p>
            </p:txBody>
          </p:sp>
        </p:grpSp>
        <p:pic>
          <p:nvPicPr>
            <p:cNvPr id="10" name="Picture 9">
              <a:extLst>
                <a:ext uri="{FF2B5EF4-FFF2-40B4-BE49-F238E27FC236}">
                  <a16:creationId xmlns:a16="http://schemas.microsoft.com/office/drawing/2014/main" id="{2314CCA2-9B5E-4649-BA6F-CB794AD68E68}"/>
                </a:ext>
              </a:extLst>
            </p:cNvPr>
            <p:cNvPicPr>
              <a:picLocks noChangeAspect="1"/>
            </p:cNvPicPr>
            <p:nvPr/>
          </p:nvPicPr>
          <p:blipFill>
            <a:blip r:embed="rId3"/>
            <a:stretch>
              <a:fillRect/>
            </a:stretch>
          </p:blipFill>
          <p:spPr>
            <a:xfrm rot="21080147">
              <a:off x="3132481" y="1167542"/>
              <a:ext cx="398777" cy="398777"/>
            </a:xfrm>
            <a:prstGeom prst="rect">
              <a:avLst/>
            </a:prstGeom>
          </p:spPr>
        </p:pic>
      </p:grpSp>
      <p:sp>
        <p:nvSpPr>
          <p:cNvPr id="15" name="Freeform 4">
            <a:extLst>
              <a:ext uri="{FF2B5EF4-FFF2-40B4-BE49-F238E27FC236}">
                <a16:creationId xmlns:a16="http://schemas.microsoft.com/office/drawing/2014/main" id="{D7C1D2FA-6B6C-0863-E922-F475C619413D}"/>
              </a:ext>
            </a:extLst>
          </p:cNvPr>
          <p:cNvSpPr/>
          <p:nvPr/>
        </p:nvSpPr>
        <p:spPr>
          <a:xfrm>
            <a:off x="8093676" y="2482715"/>
            <a:ext cx="2636294" cy="3950849"/>
          </a:xfrm>
          <a:custGeom>
            <a:avLst/>
            <a:gdLst/>
            <a:ahLst/>
            <a:cxnLst/>
            <a:rect l="l" t="t" r="r" b="b"/>
            <a:pathLst>
              <a:path w="4822407" h="7227041">
                <a:moveTo>
                  <a:pt x="0" y="0"/>
                </a:moveTo>
                <a:lnTo>
                  <a:pt x="4822407" y="0"/>
                </a:lnTo>
                <a:lnTo>
                  <a:pt x="4822407" y="7227041"/>
                </a:lnTo>
                <a:lnTo>
                  <a:pt x="0" y="72270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43859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5C0C3E-8387-33B6-9C67-D3CB62C329AE}"/>
            </a:ext>
          </a:extLst>
        </p:cNvPr>
        <p:cNvGrpSpPr/>
        <p:nvPr/>
      </p:nvGrpSpPr>
      <p:grpSpPr>
        <a:xfrm>
          <a:off x="0" y="0"/>
          <a:ext cx="0" cy="0"/>
          <a:chOff x="0" y="0"/>
          <a:chExt cx="0" cy="0"/>
        </a:xfrm>
      </p:grpSpPr>
      <p:pic>
        <p:nvPicPr>
          <p:cNvPr id="7" name="Picture 6" descr="A screenshot of a chat&#10;&#10;Description automatically generated">
            <a:extLst>
              <a:ext uri="{FF2B5EF4-FFF2-40B4-BE49-F238E27FC236}">
                <a16:creationId xmlns:a16="http://schemas.microsoft.com/office/drawing/2014/main" id="{E875103C-EB6E-FF46-929A-A76C436903EE}"/>
              </a:ext>
            </a:extLst>
          </p:cNvPr>
          <p:cNvPicPr>
            <a:picLocks noChangeAspect="1"/>
          </p:cNvPicPr>
          <p:nvPr/>
        </p:nvPicPr>
        <p:blipFill rotWithShape="1">
          <a:blip r:embed="rId3">
            <a:extLst>
              <a:ext uri="{28A0092B-C50C-407E-A947-70E740481C1C}">
                <a14:useLocalDpi xmlns:a14="http://schemas.microsoft.com/office/drawing/2010/main" val="0"/>
              </a:ext>
            </a:extLst>
          </a:blip>
          <a:srcRect l="10560" t="38737" r="9140" b="10013"/>
          <a:stretch/>
        </p:blipFill>
        <p:spPr>
          <a:xfrm>
            <a:off x="682201" y="2472047"/>
            <a:ext cx="10827595" cy="3884431"/>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B50AB7FD-4475-4B38-1AF5-20B804074C95}"/>
              </a:ext>
            </a:extLst>
          </p:cNvPr>
          <p:cNvSpPr txBox="1"/>
          <p:nvPr/>
        </p:nvSpPr>
        <p:spPr>
          <a:xfrm>
            <a:off x="3047999" y="1732087"/>
            <a:ext cx="6096000" cy="461665"/>
          </a:xfrm>
          <a:prstGeom prst="rect">
            <a:avLst/>
          </a:prstGeom>
          <a:noFill/>
        </p:spPr>
        <p:txBody>
          <a:bodyPr wrap="square">
            <a:spAutoFit/>
          </a:bodyPr>
          <a:lstStyle/>
          <a:p>
            <a:pPr algn="ctr" defTabSz="1151961">
              <a:defRPr/>
            </a:pPr>
            <a:r>
              <a:rPr lang="vi-VN" sz="2400" b="1" kern="0" dirty="0">
                <a:solidFill>
                  <a:schemeClr val="tx1"/>
                </a:solidFill>
                <a:latin typeface="+mn-lt"/>
                <a:cs typeface="Arial"/>
                <a:sym typeface="Arial"/>
              </a:rPr>
              <a:t>GỢI Ý CÁCH TRÌNH BÀY VÀ TRAO ĐỔI</a:t>
            </a:r>
          </a:p>
        </p:txBody>
      </p:sp>
    </p:spTree>
    <p:extLst>
      <p:ext uri="{BB962C8B-B14F-4D97-AF65-F5344CB8AC3E}">
        <p14:creationId xmlns:p14="http://schemas.microsoft.com/office/powerpoint/2010/main" val="283897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D3E2F63-D121-F937-9B5B-6EAD718645A4}"/>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4AFC68-ADDB-E446-C293-179822A443CE}"/>
            </a:ext>
          </a:extLst>
        </p:cNvPr>
        <p:cNvGrpSpPr/>
        <p:nvPr/>
      </p:nvGrpSpPr>
      <p:grpSpPr>
        <a:xfrm>
          <a:off x="0" y="0"/>
          <a:ext cx="0" cy="0"/>
          <a:chOff x="0" y="0"/>
          <a:chExt cx="0" cy="0"/>
        </a:xfrm>
      </p:grpSpPr>
      <p:sp>
        <p:nvSpPr>
          <p:cNvPr id="15" name="Rounded Rectangle 14">
            <a:extLst>
              <a:ext uri="{FF2B5EF4-FFF2-40B4-BE49-F238E27FC236}">
                <a16:creationId xmlns:a16="http://schemas.microsoft.com/office/drawing/2014/main" id="{B4CE5FA2-8739-3684-5041-74F128D42DF1}"/>
              </a:ext>
            </a:extLst>
          </p:cNvPr>
          <p:cNvSpPr/>
          <p:nvPr/>
        </p:nvSpPr>
        <p:spPr>
          <a:xfrm>
            <a:off x="1462638" y="2124103"/>
            <a:ext cx="9881223" cy="1321496"/>
          </a:xfrm>
          <a:prstGeom prst="roundRect">
            <a:avLst/>
          </a:prstGeom>
          <a:solidFill>
            <a:schemeClr val="accent2">
              <a:lumMod val="20000"/>
              <a:lumOff val="80000"/>
            </a:schemeClr>
          </a:solidFill>
          <a:ln w="28575">
            <a:solidFill>
              <a:schemeClr val="accent2">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ct val="150000"/>
              </a:lnSpc>
              <a:defRPr/>
            </a:pPr>
            <a:r>
              <a:rPr lang="vi-VN" sz="2400" dirty="0">
                <a:solidFill>
                  <a:prstClr val="black"/>
                </a:solidFill>
                <a:ea typeface="Calibri" panose="020F0502020204030204" pitchFamily="34" charset="0"/>
                <a:cs typeface="Arial" panose="020B0604020202020204" pitchFamily="34" charset="0"/>
              </a:rPr>
              <a:t>Lắng nghe nhận xét về tiết học và bài viết để rút kinh nghiệm.</a:t>
            </a:r>
          </a:p>
        </p:txBody>
      </p:sp>
      <p:sp>
        <p:nvSpPr>
          <p:cNvPr id="16" name="Rounded Rectangle 15">
            <a:extLst>
              <a:ext uri="{FF2B5EF4-FFF2-40B4-BE49-F238E27FC236}">
                <a16:creationId xmlns:a16="http://schemas.microsoft.com/office/drawing/2014/main" id="{734FA2D9-98DD-31BE-06BB-32A9B466CB42}"/>
              </a:ext>
            </a:extLst>
          </p:cNvPr>
          <p:cNvSpPr/>
          <p:nvPr/>
        </p:nvSpPr>
        <p:spPr>
          <a:xfrm>
            <a:off x="1462640" y="3878438"/>
            <a:ext cx="9881222" cy="1321497"/>
          </a:xfrm>
          <a:prstGeom prst="roundRect">
            <a:avLst/>
          </a:prstGeom>
          <a:solidFill>
            <a:schemeClr val="accent2">
              <a:lumMod val="20000"/>
              <a:lumOff val="80000"/>
            </a:schemeClr>
          </a:solidFill>
          <a:ln w="28575">
            <a:solidFill>
              <a:schemeClr val="accent2">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pPr>
            <a:r>
              <a:rPr lang="vi-VN" sz="2400" dirty="0">
                <a:solidFill>
                  <a:sysClr val="windowText" lastClr="000000"/>
                </a:solidFill>
                <a:cs typeface="Arial" panose="020B0604020202020204" pitchFamily="34" charset="0"/>
              </a:rPr>
              <a:t>Chuẩn bị bài </a:t>
            </a:r>
            <a:r>
              <a:rPr lang="en-US" sz="2400" dirty="0" err="1">
                <a:solidFill>
                  <a:sysClr val="windowText" lastClr="000000"/>
                </a:solidFill>
                <a:cs typeface="Arial" panose="020B0604020202020204" pitchFamily="34" charset="0"/>
              </a:rPr>
              <a:t>mới</a:t>
            </a:r>
            <a:r>
              <a:rPr lang="en-US" sz="2400" dirty="0">
                <a:solidFill>
                  <a:sysClr val="windowText" lastClr="000000"/>
                </a:solidFill>
                <a:cs typeface="Arial" panose="020B0604020202020204" pitchFamily="34" charset="0"/>
              </a:rPr>
              <a:t> </a:t>
            </a:r>
            <a:r>
              <a:rPr lang="en-US" sz="2400" i="1" dirty="0" err="1">
                <a:solidFill>
                  <a:sysClr val="windowText" lastClr="000000"/>
                </a:solidFill>
                <a:cs typeface="Arial" panose="020B0604020202020204" pitchFamily="34" charset="0"/>
              </a:rPr>
              <a:t>Tôi</a:t>
            </a:r>
            <a:r>
              <a:rPr lang="en-US" sz="2400" i="1" dirty="0">
                <a:solidFill>
                  <a:sysClr val="windowText" lastClr="000000"/>
                </a:solidFill>
                <a:cs typeface="Arial" panose="020B0604020202020204" pitchFamily="34" charset="0"/>
              </a:rPr>
              <a:t> </a:t>
            </a:r>
            <a:r>
              <a:rPr lang="en-US" sz="2400" i="1" dirty="0" err="1">
                <a:solidFill>
                  <a:sysClr val="windowText" lastClr="000000"/>
                </a:solidFill>
                <a:cs typeface="Arial" panose="020B0604020202020204" pitchFamily="34" charset="0"/>
              </a:rPr>
              <a:t>học</a:t>
            </a:r>
            <a:r>
              <a:rPr lang="en-US" sz="2400" i="1" dirty="0">
                <a:solidFill>
                  <a:sysClr val="windowText" lastClr="000000"/>
                </a:solidFill>
                <a:cs typeface="Arial" panose="020B0604020202020204" pitchFamily="34" charset="0"/>
              </a:rPr>
              <a:t> </a:t>
            </a:r>
            <a:r>
              <a:rPr lang="en-US" sz="2400" i="1" dirty="0" err="1">
                <a:solidFill>
                  <a:sysClr val="windowText" lastClr="000000"/>
                </a:solidFill>
                <a:cs typeface="Arial" panose="020B0604020202020204" pitchFamily="34" charset="0"/>
              </a:rPr>
              <a:t>chữ</a:t>
            </a:r>
            <a:endParaRPr lang="vi-VN" sz="2400" i="1" dirty="0">
              <a:solidFill>
                <a:sysClr val="windowText" lastClr="000000"/>
              </a:solidFill>
              <a:cs typeface="Arial" panose="020B0604020202020204" pitchFamily="34" charset="0"/>
            </a:endParaRPr>
          </a:p>
        </p:txBody>
      </p:sp>
      <p:grpSp>
        <p:nvGrpSpPr>
          <p:cNvPr id="24" name="Group 23">
            <a:extLst>
              <a:ext uri="{FF2B5EF4-FFF2-40B4-BE49-F238E27FC236}">
                <a16:creationId xmlns:a16="http://schemas.microsoft.com/office/drawing/2014/main" id="{30CF533A-E2A7-B0A4-8F82-8CAB8B940035}"/>
              </a:ext>
            </a:extLst>
          </p:cNvPr>
          <p:cNvGrpSpPr/>
          <p:nvPr/>
        </p:nvGrpSpPr>
        <p:grpSpPr>
          <a:xfrm>
            <a:off x="848139" y="2311028"/>
            <a:ext cx="972000" cy="936000"/>
            <a:chOff x="569843" y="2457388"/>
            <a:chExt cx="972000" cy="936000"/>
          </a:xfrm>
        </p:grpSpPr>
        <p:sp>
          <p:nvSpPr>
            <p:cNvPr id="21" name="Oval 20">
              <a:extLst>
                <a:ext uri="{FF2B5EF4-FFF2-40B4-BE49-F238E27FC236}">
                  <a16:creationId xmlns:a16="http://schemas.microsoft.com/office/drawing/2014/main" id="{23CE196A-EAB1-4BEB-5149-DA7BCB861ECC}"/>
                </a:ext>
              </a:extLst>
            </p:cNvPr>
            <p:cNvSpPr/>
            <p:nvPr/>
          </p:nvSpPr>
          <p:spPr>
            <a:xfrm>
              <a:off x="569843" y="2457388"/>
              <a:ext cx="972000" cy="936000"/>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8" name="Freeform 14">
              <a:extLst>
                <a:ext uri="{FF2B5EF4-FFF2-40B4-BE49-F238E27FC236}">
                  <a16:creationId xmlns:a16="http://schemas.microsoft.com/office/drawing/2014/main" id="{04BF75DC-46CE-6C74-5387-F88037EF7B7D}"/>
                </a:ext>
              </a:extLst>
            </p:cNvPr>
            <p:cNvSpPr/>
            <p:nvPr/>
          </p:nvSpPr>
          <p:spPr>
            <a:xfrm rot="21143076">
              <a:off x="757210" y="2574572"/>
              <a:ext cx="597263" cy="701631"/>
            </a:xfrm>
            <a:custGeom>
              <a:avLst/>
              <a:gdLst/>
              <a:ahLst/>
              <a:cxnLst/>
              <a:rect l="l" t="t" r="r" b="b"/>
              <a:pathLst>
                <a:path w="1482837" h="1741953">
                  <a:moveTo>
                    <a:pt x="0" y="0"/>
                  </a:moveTo>
                  <a:lnTo>
                    <a:pt x="1482837" y="0"/>
                  </a:lnTo>
                  <a:lnTo>
                    <a:pt x="1482837" y="1741953"/>
                  </a:lnTo>
                  <a:lnTo>
                    <a:pt x="0" y="17419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grpSp>
        <p:nvGrpSpPr>
          <p:cNvPr id="23" name="Group 22">
            <a:extLst>
              <a:ext uri="{FF2B5EF4-FFF2-40B4-BE49-F238E27FC236}">
                <a16:creationId xmlns:a16="http://schemas.microsoft.com/office/drawing/2014/main" id="{C34D5E0E-6622-C44F-442A-87E6C019B63B}"/>
              </a:ext>
            </a:extLst>
          </p:cNvPr>
          <p:cNvGrpSpPr/>
          <p:nvPr/>
        </p:nvGrpSpPr>
        <p:grpSpPr>
          <a:xfrm>
            <a:off x="848139" y="4071185"/>
            <a:ext cx="972000" cy="936000"/>
            <a:chOff x="569843" y="4283220"/>
            <a:chExt cx="972000" cy="936000"/>
          </a:xfrm>
        </p:grpSpPr>
        <p:sp>
          <p:nvSpPr>
            <p:cNvPr id="22" name="Oval 21">
              <a:extLst>
                <a:ext uri="{FF2B5EF4-FFF2-40B4-BE49-F238E27FC236}">
                  <a16:creationId xmlns:a16="http://schemas.microsoft.com/office/drawing/2014/main" id="{62806DD0-96C8-D9AC-FB52-97CC0936E74A}"/>
                </a:ext>
              </a:extLst>
            </p:cNvPr>
            <p:cNvSpPr/>
            <p:nvPr/>
          </p:nvSpPr>
          <p:spPr>
            <a:xfrm>
              <a:off x="569843" y="4283220"/>
              <a:ext cx="972000" cy="936000"/>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Freeform 15">
              <a:extLst>
                <a:ext uri="{FF2B5EF4-FFF2-40B4-BE49-F238E27FC236}">
                  <a16:creationId xmlns:a16="http://schemas.microsoft.com/office/drawing/2014/main" id="{B1CDDEBA-90A9-C44C-D2E6-573299F8DA57}"/>
                </a:ext>
              </a:extLst>
            </p:cNvPr>
            <p:cNvSpPr/>
            <p:nvPr/>
          </p:nvSpPr>
          <p:spPr>
            <a:xfrm>
              <a:off x="845301" y="4397371"/>
              <a:ext cx="421079" cy="707697"/>
            </a:xfrm>
            <a:custGeom>
              <a:avLst/>
              <a:gdLst/>
              <a:ahLst/>
              <a:cxnLst/>
              <a:rect l="l" t="t" r="r" b="b"/>
              <a:pathLst>
                <a:path w="1036462" h="1741953">
                  <a:moveTo>
                    <a:pt x="0" y="0"/>
                  </a:moveTo>
                  <a:lnTo>
                    <a:pt x="1036462" y="0"/>
                  </a:lnTo>
                  <a:lnTo>
                    <a:pt x="1036462" y="1741953"/>
                  </a:lnTo>
                  <a:lnTo>
                    <a:pt x="0" y="17419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extLst>
      <p:ext uri="{BB962C8B-B14F-4D97-AF65-F5344CB8AC3E}">
        <p14:creationId xmlns:p14="http://schemas.microsoft.com/office/powerpoint/2010/main" val="7023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414</Words>
  <Application>Microsoft Office PowerPoint</Application>
  <PresentationFormat>Widescreen</PresentationFormat>
  <Paragraphs>36</Paragraphs>
  <Slides>17</Slides>
  <Notes>3</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Calibri Light</vt:lpstr>
      <vt:lpstr>UTM Avo</vt:lpstr>
      <vt:lpstr>Arial</vt:lpstr>
      <vt:lpstr>Calibri</vt:lpstr>
      <vt:lpstr>2_Office Theme</vt:lpstr>
      <vt:lpstr>Office Theme</vt:lpstr>
      <vt:lpstr>Tuần 2 Trao đổi: Em đọc sách báo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136</cp:revision>
  <dcterms:created xsi:type="dcterms:W3CDTF">2023-10-19T01:39:18Z</dcterms:created>
  <dcterms:modified xsi:type="dcterms:W3CDTF">2024-10-08T07:29:43Z</dcterms:modified>
</cp:coreProperties>
</file>